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94" r:id="rId2"/>
    <p:sldId id="262" r:id="rId3"/>
    <p:sldId id="343" r:id="rId4"/>
    <p:sldId id="263" r:id="rId5"/>
    <p:sldId id="345" r:id="rId6"/>
    <p:sldId id="346" r:id="rId7"/>
    <p:sldId id="290" r:id="rId8"/>
    <p:sldId id="347" r:id="rId9"/>
    <p:sldId id="348" r:id="rId10"/>
    <p:sldId id="349" r:id="rId11"/>
    <p:sldId id="350" r:id="rId12"/>
    <p:sldId id="344" r:id="rId13"/>
    <p:sldId id="351" r:id="rId14"/>
    <p:sldId id="292" r:id="rId15"/>
    <p:sldId id="289" r:id="rId16"/>
    <p:sldId id="291" r:id="rId17"/>
    <p:sldId id="352" r:id="rId18"/>
    <p:sldId id="353" r:id="rId19"/>
    <p:sldId id="354" r:id="rId20"/>
    <p:sldId id="264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265" r:id="rId37"/>
    <p:sldId id="360" r:id="rId38"/>
    <p:sldId id="355" r:id="rId39"/>
    <p:sldId id="356" r:id="rId40"/>
    <p:sldId id="357" r:id="rId41"/>
    <p:sldId id="358" r:id="rId42"/>
    <p:sldId id="359" r:id="rId43"/>
    <p:sldId id="362" r:id="rId44"/>
    <p:sldId id="361" r:id="rId45"/>
    <p:sldId id="363" r:id="rId46"/>
    <p:sldId id="364" r:id="rId47"/>
    <p:sldId id="365" r:id="rId48"/>
    <p:sldId id="366" r:id="rId49"/>
    <p:sldId id="368" r:id="rId50"/>
    <p:sldId id="367" r:id="rId51"/>
    <p:sldId id="369" r:id="rId52"/>
    <p:sldId id="266" r:id="rId53"/>
    <p:sldId id="374" r:id="rId54"/>
    <p:sldId id="370" r:id="rId55"/>
    <p:sldId id="371" r:id="rId56"/>
    <p:sldId id="372" r:id="rId57"/>
    <p:sldId id="373" r:id="rId58"/>
    <p:sldId id="375" r:id="rId59"/>
    <p:sldId id="376" r:id="rId60"/>
    <p:sldId id="377" r:id="rId61"/>
    <p:sldId id="378" r:id="rId62"/>
    <p:sldId id="267" r:id="rId6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>
        <p:scale>
          <a:sx n="64" d="100"/>
          <a:sy n="64" d="100"/>
        </p:scale>
        <p:origin x="-10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5AE2-C5E7-4057-8F6B-36D5DC887387}" type="datetimeFigureOut">
              <a:rPr lang="en-US" smtClean="0"/>
              <a:t>23/2/2020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F8A1-D01F-4F01-A709-6D23022F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0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6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1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7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23/2/2020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136525"/>
            <a:ext cx="11914496" cy="1787809"/>
          </a:xfrm>
          <a:ln w="28575">
            <a:solidFill>
              <a:srgbClr val="0070C0"/>
            </a:solidFill>
          </a:ln>
        </p:spPr>
        <p:txBody>
          <a:bodyPr anchor="t" anchorCtr="0">
            <a:normAutofit/>
          </a:bodyPr>
          <a:lstStyle>
            <a:lvl1pPr algn="l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2074460"/>
            <a:ext cx="11914496" cy="4647015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23/02/2020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2.xml"/><Relationship Id="rId18" Type="http://schemas.openxmlformats.org/officeDocument/2006/relationships/image" Target="../media/image7.png"/><Relationship Id="rId3" Type="http://schemas.openxmlformats.org/officeDocument/2006/relationships/slide" Target="slide33.xml"/><Relationship Id="rId7" Type="http://schemas.openxmlformats.org/officeDocument/2006/relationships/slide" Target="slide28.xml"/><Relationship Id="rId12" Type="http://schemas.openxmlformats.org/officeDocument/2006/relationships/slide" Target="slide23.xml"/><Relationship Id="rId17" Type="http://schemas.openxmlformats.org/officeDocument/2006/relationships/slide" Target="slide2.xml"/><Relationship Id="rId2" Type="http://schemas.openxmlformats.org/officeDocument/2006/relationships/slide" Target="slide32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4.xml"/><Relationship Id="rId5" Type="http://schemas.openxmlformats.org/officeDocument/2006/relationships/slide" Target="slide35.xml"/><Relationship Id="rId15" Type="http://schemas.openxmlformats.org/officeDocument/2006/relationships/slide" Target="slide26.xml"/><Relationship Id="rId10" Type="http://schemas.openxmlformats.org/officeDocument/2006/relationships/slide" Target="slide25.xml"/><Relationship Id="rId4" Type="http://schemas.openxmlformats.org/officeDocument/2006/relationships/slide" Target="slide34.xml"/><Relationship Id="rId9" Type="http://schemas.openxmlformats.org/officeDocument/2006/relationships/slide" Target="slide30.xml"/><Relationship Id="rId1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73.png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image" Target="../media/image7.png"/><Relationship Id="rId3" Type="http://schemas.openxmlformats.org/officeDocument/2006/relationships/slide" Target="slide49.xml"/><Relationship Id="rId7" Type="http://schemas.openxmlformats.org/officeDocument/2006/relationships/slide" Target="slide42.xml"/><Relationship Id="rId12" Type="http://schemas.openxmlformats.org/officeDocument/2006/relationships/slide" Target="slide2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37.xml"/><Relationship Id="rId5" Type="http://schemas.openxmlformats.org/officeDocument/2006/relationships/slide" Target="slide51.xml"/><Relationship Id="rId10" Type="http://schemas.openxmlformats.org/officeDocument/2006/relationships/slide" Target="slide46.xml"/><Relationship Id="rId4" Type="http://schemas.openxmlformats.org/officeDocument/2006/relationships/slide" Target="slide50.xml"/><Relationship Id="rId9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18" Type="http://schemas.openxmlformats.org/officeDocument/2006/relationships/slide" Target="slide2.xml"/><Relationship Id="rId3" Type="http://schemas.openxmlformats.org/officeDocument/2006/relationships/slide" Target="slide16.xml"/><Relationship Id="rId7" Type="http://schemas.openxmlformats.org/officeDocument/2006/relationships/slide" Target="slide11.xml"/><Relationship Id="rId12" Type="http://schemas.openxmlformats.org/officeDocument/2006/relationships/slide" Target="slide8.xml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9.xml"/><Relationship Id="rId5" Type="http://schemas.openxmlformats.org/officeDocument/2006/relationships/slide" Target="slide18.xml"/><Relationship Id="rId15" Type="http://schemas.openxmlformats.org/officeDocument/2006/relationships/slide" Target="slide15.xml"/><Relationship Id="rId10" Type="http://schemas.openxmlformats.org/officeDocument/2006/relationships/slide" Target="slide14.xml"/><Relationship Id="rId19" Type="http://schemas.openxmlformats.org/officeDocument/2006/relationships/image" Target="../media/image7.png"/><Relationship Id="rId4" Type="http://schemas.openxmlformats.org/officeDocument/2006/relationships/slide" Target="slide17.xml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8.xml"/><Relationship Id="rId7" Type="http://schemas.openxmlformats.org/officeDocument/2006/relationships/slide" Target="slide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4.xml"/><Relationship Id="rId4" Type="http://schemas.openxmlformats.org/officeDocument/2006/relationships/slide" Target="slide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8.png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2.xml"/><Relationship Id="rId4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2.xml"/><Relationship Id="rId4" Type="http://schemas.openxmlformats.org/officeDocument/2006/relationships/image" Target="../media/image1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8" y="3811205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4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8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62756" y="3426763"/>
            <a:ext cx="6011392" cy="2139017"/>
            <a:chOff x="7481749" y="4371559"/>
            <a:chExt cx="10153722" cy="208541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1749" y="4371559"/>
              <a:ext cx="10153722" cy="20854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 smtClean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  <a:endParaRPr lang="en-US" sz="3300" b="1" dirty="0">
                <a:solidFill>
                  <a:srgbClr val="00206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</a:t>
              </a:r>
              <a:r>
                <a:rPr lang="en-US" sz="2800" b="1" dirty="0" smtClean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ĐỀ:</a:t>
              </a:r>
            </a:p>
            <a:p>
              <a:pPr algn="ctr"/>
              <a:r>
                <a:rPr lang="en-US" sz="3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 GIAO </a:t>
              </a:r>
              <a:endPara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ĐỒ THỊ CÁC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5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  <a:endParaRPr lang="en-US" sz="40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7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1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75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8844227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6.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thức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 r="-575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đồ thị hàm số bậc 3">
            <a:extLst>
              <a:ext uri="{FF2B5EF4-FFF2-40B4-BE49-F238E27FC236}">
                <a16:creationId xmlns="" xmlns:a16="http://schemas.microsoft.com/office/drawing/2014/main" id="{E6F62867-D230-46DD-84A6-D52ACE98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4" y="2151055"/>
            <a:ext cx="3798884" cy="38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A5F3B71-CB50-4DF1-B137-3984003B21F4}"/>
              </a:ext>
            </a:extLst>
          </p:cNvPr>
          <p:cNvGrpSpPr/>
          <p:nvPr/>
        </p:nvGrpSpPr>
        <p:grpSpPr>
          <a:xfrm>
            <a:off x="8055429" y="3754247"/>
            <a:ext cx="3910698" cy="791307"/>
            <a:chOff x="8055429" y="3193144"/>
            <a:chExt cx="3910698" cy="79130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674366D-6F1A-4699-8D5A-724AF023B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0758CBAD-19B7-4D59-8BA7-99E101717C87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58CBAD-19B7-4D59-8BA7-99E101717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8A50550-94EF-4F90-843E-6960F52B7A72}"/>
              </a:ext>
            </a:extLst>
          </p:cNvPr>
          <p:cNvSpPr/>
          <p:nvPr/>
        </p:nvSpPr>
        <p:spPr>
          <a:xfrm>
            <a:off x="8686498" y="4305724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6B9B11-30AC-4BA2-AA92-C443AC55C332}"/>
              </a:ext>
            </a:extLst>
          </p:cNvPr>
          <p:cNvSpPr/>
          <p:nvPr/>
        </p:nvSpPr>
        <p:spPr>
          <a:xfrm>
            <a:off x="9573763" y="4314957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2988682-BD1C-4CE8-995C-A976F9C4B405}"/>
              </a:ext>
            </a:extLst>
          </p:cNvPr>
          <p:cNvSpPr/>
          <p:nvPr/>
        </p:nvSpPr>
        <p:spPr>
          <a:xfrm>
            <a:off x="10807186" y="4303144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3343308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7.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thức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 trên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 r="-575" b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đồ thị hàm số bậc 3">
            <a:extLst>
              <a:ext uri="{FF2B5EF4-FFF2-40B4-BE49-F238E27FC236}">
                <a16:creationId xmlns="" xmlns:a16="http://schemas.microsoft.com/office/drawing/2014/main" id="{E6F62867-D230-46DD-84A6-D52ACE98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4" y="2151055"/>
            <a:ext cx="3798884" cy="38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A5691E2-5F71-4AAC-9CDE-821F59AA67B7}"/>
              </a:ext>
            </a:extLst>
          </p:cNvPr>
          <p:cNvSpPr/>
          <p:nvPr/>
        </p:nvSpPr>
        <p:spPr>
          <a:xfrm>
            <a:off x="8519886" y="3062515"/>
            <a:ext cx="1219200" cy="2026932"/>
          </a:xfrm>
          <a:custGeom>
            <a:avLst/>
            <a:gdLst>
              <a:gd name="connsiteX0" fmla="*/ 0 w 1219200"/>
              <a:gd name="connsiteY0" fmla="*/ 0 h 2026932"/>
              <a:gd name="connsiteX1" fmla="*/ 217714 w 1219200"/>
              <a:gd name="connsiteY1" fmla="*/ 1248228 h 2026932"/>
              <a:gd name="connsiteX2" fmla="*/ 464457 w 1219200"/>
              <a:gd name="connsiteY2" fmla="*/ 1930400 h 2026932"/>
              <a:gd name="connsiteX3" fmla="*/ 609600 w 1219200"/>
              <a:gd name="connsiteY3" fmla="*/ 2017485 h 2026932"/>
              <a:gd name="connsiteX4" fmla="*/ 841828 w 1219200"/>
              <a:gd name="connsiteY4" fmla="*/ 1886857 h 2026932"/>
              <a:gd name="connsiteX5" fmla="*/ 1219200 w 1219200"/>
              <a:gd name="connsiteY5" fmla="*/ 1016000 h 20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2026932">
                <a:moveTo>
                  <a:pt x="0" y="0"/>
                </a:moveTo>
                <a:cubicBezTo>
                  <a:pt x="70152" y="463247"/>
                  <a:pt x="140304" y="926495"/>
                  <a:pt x="217714" y="1248228"/>
                </a:cubicBezTo>
                <a:cubicBezTo>
                  <a:pt x="295124" y="1569961"/>
                  <a:pt x="399143" y="1802191"/>
                  <a:pt x="464457" y="1930400"/>
                </a:cubicBezTo>
                <a:cubicBezTo>
                  <a:pt x="529771" y="2058609"/>
                  <a:pt x="546705" y="2024742"/>
                  <a:pt x="609600" y="2017485"/>
                </a:cubicBezTo>
                <a:cubicBezTo>
                  <a:pt x="672495" y="2010228"/>
                  <a:pt x="740228" y="2053771"/>
                  <a:pt x="841828" y="1886857"/>
                </a:cubicBezTo>
                <a:cubicBezTo>
                  <a:pt x="943428" y="1719943"/>
                  <a:pt x="1081314" y="1367971"/>
                  <a:pt x="1219200" y="10160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8B9E8BD-AFFF-4A94-A65E-FA0B186A0454}"/>
              </a:ext>
            </a:extLst>
          </p:cNvPr>
          <p:cNvGrpSpPr/>
          <p:nvPr/>
        </p:nvGrpSpPr>
        <p:grpSpPr>
          <a:xfrm>
            <a:off x="8055429" y="3193144"/>
            <a:ext cx="3910698" cy="791307"/>
            <a:chOff x="8055429" y="3193144"/>
            <a:chExt cx="3910698" cy="791307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A1967103-ED89-4081-9ABC-C60992A394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A7021C38-8589-4BE9-9EF6-D25270C39373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021C38-8589-4BE9-9EF6-D25270C39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AE665E1-B4EA-4ADB-9DB0-C861C058AC15}"/>
              </a:ext>
            </a:extLst>
          </p:cNvPr>
          <p:cNvSpPr/>
          <p:nvPr/>
        </p:nvSpPr>
        <p:spPr>
          <a:xfrm>
            <a:off x="8582940" y="3744687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086513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8.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trùng phương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072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trục hoành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F40B96-B167-4039-A72A-EA8F2FCD011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3" y="2249133"/>
            <a:ext cx="3926120" cy="26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FB748EB-AF31-4177-8D3E-192C6730B7C0}"/>
              </a:ext>
            </a:extLst>
          </p:cNvPr>
          <p:cNvSpPr/>
          <p:nvPr/>
        </p:nvSpPr>
        <p:spPr>
          <a:xfrm>
            <a:off x="8113059" y="4243726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AE27BDE-8A03-4A5F-A410-DD2D0D75D7C6}"/>
              </a:ext>
            </a:extLst>
          </p:cNvPr>
          <p:cNvSpPr/>
          <p:nvPr/>
        </p:nvSpPr>
        <p:spPr>
          <a:xfrm>
            <a:off x="9604762" y="4252959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E845E8-8672-4D2B-98A2-96DD4AF1FE0D}"/>
              </a:ext>
            </a:extLst>
          </p:cNvPr>
          <p:cNvSpPr/>
          <p:nvPr/>
        </p:nvSpPr>
        <p:spPr>
          <a:xfrm>
            <a:off x="11117152" y="4256644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3280965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9.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trùng phương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đường thẳng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 r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F40B96-B167-4039-A72A-EA8F2FCD011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3" y="2249133"/>
            <a:ext cx="3926120" cy="26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FB748EB-AF31-4177-8D3E-192C6730B7C0}"/>
              </a:ext>
            </a:extLst>
          </p:cNvPr>
          <p:cNvSpPr/>
          <p:nvPr/>
        </p:nvSpPr>
        <p:spPr>
          <a:xfrm>
            <a:off x="8029931" y="4763271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AE27BDE-8A03-4A5F-A410-DD2D0D75D7C6}"/>
              </a:ext>
            </a:extLst>
          </p:cNvPr>
          <p:cNvSpPr/>
          <p:nvPr/>
        </p:nvSpPr>
        <p:spPr>
          <a:xfrm>
            <a:off x="11184180" y="4751722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6C15521-1C31-47CC-A980-08FB0F38D796}"/>
              </a:ext>
            </a:extLst>
          </p:cNvPr>
          <p:cNvGrpSpPr/>
          <p:nvPr/>
        </p:nvGrpSpPr>
        <p:grpSpPr>
          <a:xfrm>
            <a:off x="7909954" y="4821053"/>
            <a:ext cx="4209489" cy="496302"/>
            <a:chOff x="7909954" y="3802743"/>
            <a:chExt cx="4209489" cy="4963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DF4D572-8761-4051-ABB5-BB1C43238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9954" y="3802743"/>
              <a:ext cx="36576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EAD8B73B-21CA-498A-B891-0CB61D74C3B9}"/>
                    </a:ext>
                  </a:extLst>
                </p:cNvPr>
                <p:cNvSpPr txBox="1"/>
                <p:nvPr/>
              </p:nvSpPr>
              <p:spPr>
                <a:xfrm>
                  <a:off x="10569595" y="3837380"/>
                  <a:ext cx="15498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AD8B73B-21CA-498A-B891-0CB61D74C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9595" y="3837380"/>
                  <a:ext cx="1549848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96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558553" y="1445870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10.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trùng phương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+7=0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không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nghiệm.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6D7255-0EE0-4DFD-998D-74E298F8AB8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60" y="2333521"/>
            <a:ext cx="3511960" cy="3020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6888433-28D9-4B15-90A4-C6EE7086F8DA}"/>
              </a:ext>
            </a:extLst>
          </p:cNvPr>
          <p:cNvGrpSpPr/>
          <p:nvPr/>
        </p:nvGrpSpPr>
        <p:grpSpPr>
          <a:xfrm>
            <a:off x="8034647" y="4398487"/>
            <a:ext cx="3900276" cy="783804"/>
            <a:chOff x="8055429" y="3193144"/>
            <a:chExt cx="3900276" cy="783804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74EA26A-91E8-43C0-B3B0-BFA50A10C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BD2AFCA8-ED23-474D-AB4B-2C1C79FEB25C}"/>
                    </a:ext>
                  </a:extLst>
                </p:cNvPr>
                <p:cNvSpPr txBox="1"/>
                <p:nvPr/>
              </p:nvSpPr>
              <p:spPr>
                <a:xfrm>
                  <a:off x="10652720" y="3193144"/>
                  <a:ext cx="130298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AFCA8-ED23-474D-AB4B-2C1C79FEB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720" y="3193144"/>
                  <a:ext cx="1302985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61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72B0C6-EFE5-467A-B542-7C30DC5DD23B}"/>
              </a:ext>
            </a:extLst>
          </p:cNvPr>
          <p:cNvSpPr/>
          <p:nvPr/>
        </p:nvSpPr>
        <p:spPr>
          <a:xfrm>
            <a:off x="3318387" y="2330245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BDF5B0B-D22B-4878-BA0C-D8FC919B43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768907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11</a:t>
                </a:r>
                <a:r>
                  <a:rPr lang="en-US" b="1" dirty="0"/>
                  <a:t>[ĐỀ THAM KHẢO 2017-2018]</a:t>
                </a:r>
                <a:r>
                  <a:rPr lang="en-US" dirty="0"/>
                  <a:t> 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bên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/>
                  <a:t> là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DF5B0B-D22B-4878-BA0C-D8FC919B4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768907"/>
              </a:xfrm>
              <a:blipFill>
                <a:blip r:embed="rId2"/>
                <a:stretch>
                  <a:fillRect l="-1225" t="-4348" r="-919" b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0587A4B-1008-4B58-96EE-2892D321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3052916"/>
                <a:ext cx="11914496" cy="366855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CC"/>
                    </a:solidFill>
                  </a:rPr>
                  <a:t>Lời</a:t>
                </a:r>
                <a:r>
                  <a:rPr lang="en-US" b="1" dirty="0">
                    <a:solidFill>
                      <a:srgbClr val="0000CC"/>
                    </a:solidFill>
                  </a:rPr>
                  <a:t> giải:</a:t>
                </a:r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u="sng" dirty="0">
                  <a:solidFill>
                    <a:srgbClr val="007E39"/>
                  </a:solidFill>
                  <a:uFill>
                    <a:solidFill>
                      <a:srgbClr val="007E39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87A4B-1008-4B58-96EE-2892D321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3052916"/>
                <a:ext cx="11914496" cy="3668559"/>
              </a:xfrm>
              <a:blipFill>
                <a:blip r:embed="rId3"/>
                <a:stretch>
                  <a:fillRect l="-1022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499703-2EF5-40B0-8BF8-FC779D9674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21" y="627417"/>
            <a:ext cx="6659814" cy="216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6FBC16B0-AB36-4268-8941-7EBF1064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72B0C6-EFE5-467A-B542-7C30DC5DD23B}"/>
              </a:ext>
            </a:extLst>
          </p:cNvPr>
          <p:cNvSpPr/>
          <p:nvPr/>
        </p:nvSpPr>
        <p:spPr>
          <a:xfrm>
            <a:off x="3318387" y="2330245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BDF5B0B-D22B-4878-BA0C-D8FC919B43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768907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12</a:t>
                </a:r>
                <a:r>
                  <a:rPr lang="en-US" b="1" dirty="0"/>
                  <a:t>[ĐỀ THAM KHẢO 2018-2019]</a:t>
                </a:r>
                <a:r>
                  <a:rPr lang="en-US" dirty="0"/>
                  <a:t> 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bên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trình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là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DF5B0B-D22B-4878-BA0C-D8FC919B4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768907"/>
              </a:xfrm>
              <a:blipFill>
                <a:blip r:embed="rId2"/>
                <a:stretch>
                  <a:fillRect l="-1225" t="-4348" r="-1123" b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0587A4B-1008-4B58-96EE-2892D321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3052916"/>
                <a:ext cx="11914496" cy="366855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u="sng" dirty="0">
                  <a:solidFill>
                    <a:srgbClr val="007E39"/>
                  </a:solidFill>
                  <a:uFill>
                    <a:solidFill>
                      <a:srgbClr val="007E39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87A4B-1008-4B58-96EE-2892D321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3052916"/>
                <a:ext cx="11914496" cy="3668559"/>
              </a:xfrm>
              <a:blipFill>
                <a:blip r:embed="rId3"/>
                <a:stretch>
                  <a:fillRect l="-1022" t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E3653D-9AB6-4503-BDD5-B10D9B5C2B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87" y="671916"/>
            <a:ext cx="6668814" cy="211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68D86BD-6045-47CE-A113-D152BEC6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3343311" y="890795"/>
            <a:ext cx="173736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13.</a:t>
                </a:r>
                <a:r>
                  <a:rPr lang="en-US" b="1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là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1672" r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−2=0⇔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Vậy, tọa độ giao điểm của đồ thị hàm số đã cho với trục hoành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2;0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32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  <a:blipFill>
                <a:blip r:embed="rId3"/>
                <a:stretch>
                  <a:fillRect l="-1175" t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20892" y="890795"/>
            <a:ext cx="173736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14.</a:t>
                </a:r>
                <a:r>
                  <a:rPr lang="en-US" b="1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tung</a:t>
                </a:r>
                <a:r>
                  <a:rPr lang="en-US" dirty="0"/>
                  <a:t> là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Vậy, tọa độ giao điểm của đồ thị hàm số đã cho với </a:t>
                </a:r>
                <a:r>
                  <a:rPr lang="en-US" sz="3200" dirty="0" err="1"/>
                  <a:t>trục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tung</a:t>
                </a:r>
                <a:r>
                  <a:rPr lang="en-US" sz="3200" dirty="0"/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32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  <a:blipFill>
                <a:blip r:embed="rId3"/>
                <a:stretch>
                  <a:fillRect l="-1277" t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3301750" y="1264871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15.</a:t>
                </a:r>
                <a:r>
                  <a:rPr lang="en-US" b="1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của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Vậy, </a:t>
                </a:r>
                <a:r>
                  <a:rPr lang="en-US" sz="3200" dirty="0" err="1"/>
                  <a:t>đồ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thị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đúng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điểm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chung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tọa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độ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32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074460"/>
                <a:ext cx="11914495" cy="4647015"/>
              </a:xfrm>
              <a:blipFill>
                <a:blip r:embed="rId3"/>
                <a:stretch>
                  <a:fillRect l="-1277" t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CĐ8_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TƯƠNG GIAO CỦA ĐỒ THỊ CÁC HÀM SỐ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527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175751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75751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699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0953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" name="Picture 2" descr="Image result for button home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BC16296-2B3B-4381-A8B3-F268FFD3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092895" y="1525131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1920240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1.</a:t>
                </a:r>
                <a:r>
                  <a:rPr lang="en-US" sz="3200" b="1" dirty="0"/>
                  <a:t> </a:t>
                </a:r>
                <a:r>
                  <a:rPr lang="vi-VN" sz="3200" b="1" spc="-30" dirty="0">
                    <a:solidFill>
                      <a:srgbClr val="FF0000"/>
                    </a:solidFill>
                    <a:ea typeface="Arial" panose="020B0604020202020204" pitchFamily="34" charset="0"/>
                  </a:rPr>
                  <a:t>(TOÁN HỌC TUỔI TRẺ - THÁNG 12</a:t>
                </a:r>
                <a:r>
                  <a:rPr lang="en-US" sz="3200" b="1" spc="-30" dirty="0">
                    <a:solidFill>
                      <a:srgbClr val="FF0000"/>
                    </a:solidFill>
                    <a:ea typeface="Arial" panose="020B0604020202020204" pitchFamily="34" charset="0"/>
                  </a:rPr>
                  <a:t>/</a:t>
                </a:r>
                <a:r>
                  <a:rPr lang="vi-VN" sz="3200" b="1" spc="-30" dirty="0">
                    <a:solidFill>
                      <a:srgbClr val="FF0000"/>
                    </a:solidFill>
                    <a:ea typeface="Arial" panose="020B0604020202020204" pitchFamily="34" charset="0"/>
                  </a:rPr>
                  <a:t>2017) </a:t>
                </a:r>
                <a:r>
                  <a:rPr lang="en-US" sz="3200" b="1" spc="-30" dirty="0">
                    <a:solidFill>
                      <a:srgbClr val="FF0000"/>
                    </a:solidFill>
                    <a:ea typeface="Arial" panose="020B0604020202020204" pitchFamily="34" charset="0"/>
                  </a:rPr>
                  <a:t/>
                </a:r>
                <a:br>
                  <a:rPr lang="en-US" sz="3200" b="1" spc="-30" dirty="0">
                    <a:solidFill>
                      <a:srgbClr val="FF0000"/>
                    </a:solidFill>
                    <a:ea typeface="Arial" panose="020B0604020202020204" pitchFamily="34" charset="0"/>
                  </a:rPr>
                </a:br>
                <a:r>
                  <a:rPr lang="vi-VN" sz="3200" spc="-30" dirty="0">
                    <a:ea typeface="Arial" panose="020B0604020202020204" pitchFamily="34" charset="0"/>
                  </a:rPr>
                  <a:t>Đồ thị các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+4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cắt nhau tại </a:t>
                </a:r>
                <a:r>
                  <a:rPr lang="en-US" sz="3200" dirty="0">
                    <a:ea typeface="Arial" panose="020B0604020202020204" pitchFamily="34" charset="0"/>
                  </a:rPr>
                  <a:t>mấy</a:t>
                </a:r>
                <a:r>
                  <a:rPr lang="vi-VN" sz="3200" dirty="0">
                    <a:ea typeface="Arial" panose="020B0604020202020204" pitchFamily="34" charset="0"/>
                  </a:rPr>
                  <a:t> điểm?</a:t>
                </a:r>
                <a:r>
                  <a:rPr lang="nl-NL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1920240"/>
              </a:xfrm>
              <a:blipFill>
                <a:blip r:embed="rId2"/>
                <a:stretch>
                  <a:fillRect l="-1225" t="-2188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218544"/>
                <a:ext cx="11914495" cy="450293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dirty="0">
                    <a:ea typeface="Calibri" panose="020F0502020204030204" pitchFamily="34" charset="0"/>
                  </a:rPr>
                  <a:t>Phương trình hoành độ giao điểm: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+4=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dirty="0">
                    <a:ea typeface="Calibri" panose="020F0502020204030204" pitchFamily="34" charset="0"/>
                  </a:rPr>
                  <a:t>Vậy đồ thị hai hàm số trên cắt nhau tại hai điểm phân biệt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218544"/>
                <a:ext cx="11914495" cy="4502931"/>
              </a:xfrm>
              <a:blipFill>
                <a:blip r:embed="rId3"/>
                <a:stretch>
                  <a:fillRect l="-1022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8867626" y="1178295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887200" cy="1600200"/>
              </a:xfrm>
            </p:spPr>
            <p:txBody>
              <a:bodyPr>
                <a:noAutofit/>
              </a:bodyPr>
              <a:lstStyle/>
              <a:p>
                <a:pPr lvl="0" eaLnBrk="0" fontAlgn="base" hangingPunct="0">
                  <a:lnSpc>
                    <a:spcPct val="100000"/>
                  </a:lnSpc>
                  <a:spcAft>
                    <a:spcPct val="0"/>
                  </a:spcAft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2.</a:t>
                </a:r>
                <a:r>
                  <a:rPr lang="en-US" sz="3200" b="1" dirty="0"/>
                  <a:t> </a:t>
                </a:r>
                <a:r>
                  <a:rPr lang="vi-VN" altLang="en-US" sz="3200" dirty="0"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3200" dirty="0">
                    <a:ea typeface="Arial" panose="020B0604020202020204" pitchFamily="34" charset="0"/>
                  </a:rPr>
                  <a:t> có đồ thị như hình vẽ</a:t>
                </a:r>
                <a:r>
                  <a:rPr lang="en-US" altLang="en-US" sz="3200" dirty="0">
                    <a:ea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ea typeface="Arial" panose="020B0604020202020204" pitchFamily="34" charset="0"/>
                  </a:rPr>
                  <a:t>sau</a:t>
                </a:r>
                <a:r>
                  <a:rPr lang="vi-VN" altLang="en-US" sz="3200" dirty="0">
                    <a:ea typeface="Arial" panose="020B0604020202020204" pitchFamily="34" charset="0"/>
                  </a:rPr>
                  <a:t>.</a:t>
                </a:r>
                <a:r>
                  <a:rPr lang="en-US" altLang="en-US" sz="3200" dirty="0">
                    <a:ea typeface="Arial" panose="020B0604020202020204" pitchFamily="34" charset="0"/>
                  </a:rPr>
                  <a:t>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Hỏi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phương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3200" dirty="0">
                    <a:ea typeface="Calibri" panose="020F0502020204030204" pitchFamily="34" charset="0"/>
                  </a:rPr>
                  <a:t> 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với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en-US" alt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tất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cả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 mấy </a:t>
                </a:r>
                <a:r>
                  <a:rPr lang="en-US" altLang="en-US" sz="3200" dirty="0" err="1">
                    <a:ea typeface="Calibri" panose="020F0502020204030204" pitchFamily="34" charset="0"/>
                  </a:rPr>
                  <a:t>nghiệm</a:t>
                </a:r>
                <a:r>
                  <a:rPr lang="en-US" altLang="en-US" sz="3200" dirty="0">
                    <a:ea typeface="Calibri" panose="020F0502020204030204" pitchFamily="34" charset="0"/>
                  </a:rPr>
                  <a:t>?</a:t>
                </a:r>
                <a:r>
                  <a:rPr lang="nl-NL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887200" cy="1600200"/>
              </a:xfrm>
              <a:blipFill>
                <a:blip r:embed="rId3"/>
                <a:stretch>
                  <a:fillRect l="-1228" t="-4478" b="-7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1907628"/>
                <a:ext cx="7498269" cy="48138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pt-BR" dirty="0"/>
                  <a:t>Số nghiệm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dirty="0"/>
                  <a:t> chính bằng số giao điểm của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và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pt-BR" dirty="0"/>
                  <a:t>.</a:t>
                </a:r>
              </a:p>
              <a:p>
                <a:pPr marL="0" indent="0">
                  <a:buNone/>
                </a:pPr>
                <a:r>
                  <a:rPr lang="pt-BR" dirty="0"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−1&lt;1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 Khi đó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 điểm phân biệt. Do đó phương trình đã cho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 nghiệm phân biệt.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1907628"/>
                <a:ext cx="7498269" cy="4813847"/>
              </a:xfrm>
              <a:blipFill>
                <a:blip r:embed="rId4"/>
                <a:stretch>
                  <a:fillRect l="-1622" t="-2144" r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03C37DE-A7EC-4FFC-8C79-10320BEA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4" r="3304" b="4695"/>
          <a:stretch/>
        </p:blipFill>
        <p:spPr>
          <a:xfrm>
            <a:off x="7725105" y="2043092"/>
            <a:ext cx="4303987" cy="3747428"/>
          </a:xfrm>
          <a:prstGeom prst="rect">
            <a:avLst/>
          </a:prstGeom>
        </p:spPr>
      </p:pic>
      <p:pic>
        <p:nvPicPr>
          <p:cNvPr id="8" name="Picture 2" descr="Image result for button back">
            <a:hlinkClick r:id="rId6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69546" y="1399002"/>
            <a:ext cx="3017520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210312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457200" algn="l"/>
                    <a:tab pos="3594100" algn="l"/>
                    <a:tab pos="6969125" algn="l"/>
                    <a:tab pos="920750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3.</a:t>
                </a:r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</a:t>
                </a:r>
                <a:r>
                  <a:rPr lang="nl-NL" sz="280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𝑚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𝑦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=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4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𝑚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𝑦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  <m:t>4</m:t>
                        </m:r>
                      </m:sup>
                    </m:sSup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−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8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+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3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tại bốn điểm phân biệt?</a:t>
                </a:r>
                <a:r>
                  <a:rPr lang="nl-NL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.	</a:t>
                </a:r>
                <a:r>
                  <a:rPr lang="nl-NL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/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2103120"/>
              </a:xfrm>
              <a:blipFill>
                <a:blip r:embed="rId2"/>
                <a:stretch>
                  <a:fillRect l="-1225" t="-2000"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380594"/>
                <a:ext cx="11914495" cy="2564664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ea typeface="Calibri" panose="020F0502020204030204" pitchFamily="34" charset="0"/>
                  </a:rPr>
                  <a:t>Ta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;  </a:t>
                </a:r>
                <a:br>
                  <a:rPr lang="en-US" dirty="0"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 Bảng </a:t>
                </a:r>
                <a:r>
                  <a:rPr lang="en-US" dirty="0" err="1">
                    <a:ea typeface="Calibri" panose="020F0502020204030204" pitchFamily="34" charset="0"/>
                  </a:rPr>
                  <a:t>biến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thiên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380594"/>
                <a:ext cx="11914495" cy="2564664"/>
              </a:xfrm>
              <a:blipFill>
                <a:blip r:embed="rId3"/>
                <a:stretch>
                  <a:fillRect l="-1075" t="-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E3BA96-B6B8-4A7F-882F-6B27E834CA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05" y="2879811"/>
            <a:ext cx="6400800" cy="21031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4DB50F9-C653-470C-8E42-CE13FBE747EA}"/>
                  </a:ext>
                </a:extLst>
              </p:cNvPr>
              <p:cNvSpPr/>
              <p:nvPr/>
            </p:nvSpPr>
            <p:spPr>
              <a:xfrm>
                <a:off x="163772" y="4917361"/>
                <a:ext cx="11864456" cy="185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BBT,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bốn điểm phân biệt thì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DB50F9-C653-470C-8E42-CE13FBE74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2" y="4917361"/>
                <a:ext cx="11864456" cy="1857496"/>
              </a:xfrm>
              <a:prstGeom prst="rect">
                <a:avLst/>
              </a:prstGeom>
              <a:blipFill>
                <a:blip r:embed="rId5"/>
                <a:stretch>
                  <a:fillRect l="-1079" t="-230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Image result for button back">
            <a:hlinkClick r:id="rId6" action="ppaction://hlinksldjump"/>
            <a:extLst>
              <a:ext uri="{FF2B5EF4-FFF2-40B4-BE49-F238E27FC236}">
                <a16:creationId xmlns="" xmlns:a16="http://schemas.microsoft.com/office/drawing/2014/main" id="{87671DF9-EA98-4DA3-BD9C-3AB85139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124419" y="1257108"/>
            <a:ext cx="256032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2103120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4.</a:t>
                </a:r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</a:t>
                </a:r>
                <a:r>
                  <a:rPr lang="vi-VN" sz="2800" dirty="0">
                    <a:ea typeface="Calibri" panose="020F0502020204030204" pitchFamily="34" charset="0"/>
                  </a:rPr>
                  <a:t>Tìm tất các các giá trị thực của tham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Calibri" panose="020F0502020204030204" pitchFamily="34" charset="0"/>
                  </a:rPr>
                  <a:t> để phương trình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ea typeface="Calibri" panose="020F0502020204030204" pitchFamily="34" charset="0"/>
                  </a:rPr>
                  <a:t>có ba nghiệm thực phân biệt</a:t>
                </a:r>
                <a:r>
                  <a:rPr lang="en-US" sz="2800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2800" dirty="0"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ea typeface="Calibri" panose="020F0502020204030204" pitchFamily="34" charset="0"/>
                  </a:rPr>
                  <a:t/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r>
                  <a:rPr lang="en-US" sz="2800" dirty="0"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		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	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r>
                  <a:rPr lang="en-US" sz="2800" dirty="0"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−2;+∞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/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2103120"/>
              </a:xfrm>
              <a:blipFill>
                <a:blip r:embed="rId2"/>
                <a:stretch>
                  <a:fillRect l="-1225" t="-2000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380594"/>
                <a:ext cx="11914495" cy="2699150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fr-FR" dirty="0">
                    <a:ea typeface="Calibri" panose="020F0502020204030204" pitchFamily="34" charset="0"/>
                  </a:rPr>
                  <a:t>Ta </a:t>
                </a:r>
                <a:r>
                  <a:rPr lang="fr-FR" dirty="0" err="1">
                    <a:ea typeface="Calibri" panose="020F0502020204030204" pitchFamily="34" charset="0"/>
                  </a:rPr>
                  <a:t>có</a:t>
                </a:r>
                <a:r>
                  <a:rPr lang="fr-FR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fr-FR" dirty="0" err="1"/>
                  <a:t>Hàm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có </a:t>
                </a:r>
                <a: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fr-FR" dirty="0"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=±1</m:t>
                    </m:r>
                  </m:oMath>
                </a14:m>
                <a:r>
                  <a:rPr lang="fr-FR" dirty="0">
                    <a:ea typeface="Calibri" panose="020F0502020204030204" pitchFamily="34" charset="0"/>
                  </a:rPr>
                  <a:t>. </a:t>
                </a:r>
                <a:endParaRPr lang="en-US" dirty="0"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a typeface="Calibri" panose="020F0502020204030204" pitchFamily="34" charset="0"/>
                  </a:rPr>
                  <a:t>Bảng </a:t>
                </a:r>
                <a:r>
                  <a:rPr lang="en-US" dirty="0" err="1">
                    <a:ea typeface="Calibri" panose="020F0502020204030204" pitchFamily="34" charset="0"/>
                  </a:rPr>
                  <a:t>biến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thiên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endParaRPr lang="en-US" dirty="0"/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380594"/>
                <a:ext cx="11914495" cy="2699150"/>
              </a:xfrm>
              <a:blipFill>
                <a:blip r:embed="rId3"/>
                <a:stretch>
                  <a:fillRect l="-921" t="-6335" b="-3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671DF9-EA98-4DA3-BD9C-3AB85139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AF2724-9FAE-4562-95F7-ADB18EBE8D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5" t="8627" r="7131" b="19146"/>
          <a:stretch/>
        </p:blipFill>
        <p:spPr>
          <a:xfrm>
            <a:off x="5439105" y="2832900"/>
            <a:ext cx="6605752" cy="2002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8431AF0-80A4-4BAD-BD16-EB06B27AB7E9}"/>
                  </a:ext>
                </a:extLst>
              </p:cNvPr>
              <p:cNvSpPr/>
              <p:nvPr/>
            </p:nvSpPr>
            <p:spPr>
              <a:xfrm>
                <a:off x="163772" y="5027719"/>
                <a:ext cx="11864456" cy="1744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YCBT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đồ thị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ba điểm phân biệt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&lt;2⇔−1&lt;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431AF0-80A4-4BAD-BD16-EB06B27AB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2" y="5027719"/>
                <a:ext cx="11864456" cy="1744324"/>
              </a:xfrm>
              <a:prstGeom prst="rect">
                <a:avLst/>
              </a:prstGeom>
              <a:blipFill>
                <a:blip r:embed="rId7"/>
                <a:stretch>
                  <a:fillRect l="-1079" t="-24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1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06492" y="2471069"/>
            <a:ext cx="210312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887200" cy="292198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5.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ℝ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, liên tục trên mỗi khoảng xác định và có bảng biến thiên như hình sau</a:t>
                </a:r>
                <a:r>
                  <a:rPr lang="en-US" sz="3200" dirty="0">
                    <a:ea typeface="Arial" panose="020B0604020202020204" pitchFamily="34" charset="0"/>
                  </a:rPr>
                  <a:t>.</a:t>
                </a:r>
                <a:r>
                  <a:rPr lang="vi-VN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>
                    <a:ea typeface="Arial" panose="020B0604020202020204" pitchFamily="34" charset="0"/>
                  </a:rPr>
                  <a:t>T</a:t>
                </a:r>
                <a:r>
                  <a:rPr lang="vi-VN" sz="3200" dirty="0">
                    <a:ea typeface="Arial" panose="020B0604020202020204" pitchFamily="34" charset="0"/>
                  </a:rPr>
                  <a:t>ập hợp tất cả các giá trị của tham số thực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sao cho phương trình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có đúng ba nghiệm thực phân biệt</a:t>
                </a:r>
                <a:r>
                  <a:rPr lang="en-US" sz="3200" dirty="0">
                    <a:ea typeface="Arial" panose="020B0604020202020204" pitchFamily="34" charset="0"/>
                  </a:rPr>
                  <a:t> là</a:t>
                </a:r>
                <a:r>
                  <a:rPr lang="nl-NL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−4;2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887200" cy="2921986"/>
              </a:xfrm>
              <a:blipFill>
                <a:blip r:embed="rId3"/>
                <a:stretch>
                  <a:fillRect l="-1228" t="-1443" r="-1381" b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3200388"/>
                <a:ext cx="6363152" cy="278009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Phương trình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thực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phân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biệt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khi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thẳng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cắt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tại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phân </a:t>
                </a:r>
                <a:r>
                  <a:rPr lang="en-US" dirty="0" err="1">
                    <a:ea typeface="Calibri" panose="020F0502020204030204" pitchFamily="34" charset="0"/>
                  </a:rPr>
                  <a:t>biệt</a:t>
                </a:r>
                <a:r>
                  <a:rPr lang="pt-BR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/>
                  <a:t>Dựa vào BBT ta có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3200388"/>
                <a:ext cx="6363152" cy="2780096"/>
              </a:xfrm>
              <a:blipFill>
                <a:blip r:embed="rId4"/>
                <a:stretch>
                  <a:fillRect l="-1910" t="-3704" b="-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15">
            <a:extLst>
              <a:ext uri="{FF2B5EF4-FFF2-40B4-BE49-F238E27FC236}">
                <a16:creationId xmlns="" xmlns:a16="http://schemas.microsoft.com/office/drawing/2014/main" id="{2B971F7A-6921-454B-B79A-61CEECBF4FB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6249" r="3489" b="17551"/>
          <a:stretch/>
        </p:blipFill>
        <p:spPr bwMode="auto">
          <a:xfrm>
            <a:off x="6699483" y="3177996"/>
            <a:ext cx="5328745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22256" y="1493594"/>
            <a:ext cx="182880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1920240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000" b="1" dirty="0">
                    <a:solidFill>
                      <a:srgbClr val="FF0000"/>
                    </a:solidFill>
                  </a:rPr>
                  <a:t>Câu 6.</a:t>
                </a:r>
                <a:r>
                  <a:rPr lang="en-US" sz="3000" b="1" dirty="0"/>
                  <a:t> </a:t>
                </a:r>
                <a:r>
                  <a:rPr lang="vi-VN" sz="3000" dirty="0">
                    <a:ea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000" dirty="0">
                    <a:ea typeface="Arial" panose="020B0604020202020204" pitchFamily="34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r>
                      <a:rPr lang="en-US" sz="3000" b="0" i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000" dirty="0">
                    <a:ea typeface="Arial" panose="020B060402020202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(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000" dirty="0">
                    <a:ea typeface="Arial" panose="020B0604020202020204" pitchFamily="34" charset="0"/>
                  </a:rPr>
                  <a:t> tại hai điểm phân biệt thuộc hai nhánh của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000" dirty="0">
                    <a:ea typeface="Arial" panose="020B0604020202020204" pitchFamily="34" charset="0"/>
                  </a:rPr>
                  <a:t>.</a:t>
                </a:r>
                <a:r>
                  <a:rPr lang="en-US" sz="3000" dirty="0">
                    <a:ea typeface="Arial" panose="020B0604020202020204" pitchFamily="34" charset="0"/>
                  </a:rPr>
                  <a:t/>
                </a:r>
                <a:br>
                  <a:rPr lang="en-US" sz="3000" dirty="0">
                    <a:ea typeface="Arial" panose="020B0604020202020204" pitchFamily="34" charset="0"/>
                  </a:rPr>
                </a:br>
                <a:r>
                  <a:rPr lang="en-US" sz="3000" dirty="0">
                    <a:ea typeface="Arial" panose="020B0604020202020204" pitchFamily="34" charset="0"/>
                  </a:rPr>
                  <a:t>	</a:t>
                </a:r>
                <a:r>
                  <a:rPr lang="fr-FR" sz="30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sz="3000" dirty="0">
                    <a:ea typeface="Calibri" panose="020F0502020204030204" pitchFamily="34" charset="0"/>
                  </a:rPr>
                  <a:t>.	</a:t>
                </a:r>
                <a:r>
                  <a:rPr lang="fr-FR" sz="30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000" dirty="0">
                    <a:ea typeface="Calibri" panose="020F0502020204030204" pitchFamily="34" charset="0"/>
                  </a:rPr>
                  <a:t>.	</a:t>
                </a:r>
                <a:r>
                  <a:rPr lang="fr-FR" sz="30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&gt;−0,5</m:t>
                    </m:r>
                  </m:oMath>
                </a14:m>
                <a:r>
                  <a:rPr lang="fr-FR" sz="3000" dirty="0">
                    <a:ea typeface="Calibri" panose="020F0502020204030204" pitchFamily="34" charset="0"/>
                  </a:rPr>
                  <a:t>.	</a:t>
                </a:r>
                <a:r>
                  <a:rPr lang="fr-FR" sz="30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&lt;−0,5</m:t>
                    </m:r>
                  </m:oMath>
                </a14:m>
                <a:r>
                  <a:rPr lang="fr-FR" sz="3000" dirty="0">
                    <a:ea typeface="Calibri" panose="020F0502020204030204" pitchFamily="34" charset="0"/>
                  </a:rPr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1920240"/>
              </a:xfrm>
              <a:blipFill>
                <a:blip r:embed="rId2"/>
                <a:stretch>
                  <a:fillRect l="-1123" t="-187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1" y="2175634"/>
                <a:ext cx="11887200" cy="4572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700" b="1" dirty="0">
                    <a:solidFill>
                      <a:srgbClr val="0000CC"/>
                    </a:solidFill>
                  </a:rPr>
                  <a:t>Lời giải:</a:t>
                </a:r>
                <a:endParaRPr lang="en-US" sz="270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sz="2700" dirty="0">
                    <a:ea typeface="Calibri" panose="020F0502020204030204" pitchFamily="34" charset="0"/>
                  </a:rPr>
                  <a:t>Ta </a:t>
                </a:r>
                <a:r>
                  <a:rPr lang="en-US" sz="2700" dirty="0" err="1">
                    <a:ea typeface="Calibri" panose="020F0502020204030204" pitchFamily="34" charset="0"/>
                  </a:rPr>
                  <a:t>có</a:t>
                </a:r>
                <a:r>
                  <a:rPr lang="en-US" sz="27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7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27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7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2700" i="1" dirty="0"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27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7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vi-VN" sz="27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7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fr-FR" sz="2700" i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−1=0 </m:t>
                    </m:r>
                    <m:d>
                      <m:dPr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≠2. </m:t>
                    </m:r>
                  </m:oMath>
                </a14:m>
                <a:r>
                  <a:rPr lang="en-US" sz="2700" i="1" dirty="0"/>
                  <a:t> 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cắt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tại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hai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điểm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phân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biệt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a typeface="Calibri" panose="020F0502020204030204" pitchFamily="34" charset="0"/>
                  </a:rPr>
                  <a:t>thỏa</a:t>
                </a:r>
                <a:r>
                  <a:rPr lang="en-US" sz="2700" dirty="0">
                    <a:ea typeface="Calibri" panose="020F0502020204030204" pitchFamily="34" charset="0"/>
                  </a:rPr>
                  <a:t> YCBT </a:t>
                </a:r>
                <a:r>
                  <a:rPr lang="en-US" sz="2700" dirty="0" err="1">
                    <a:ea typeface="Calibri" panose="020F0502020204030204" pitchFamily="34" charset="0"/>
                  </a:rPr>
                  <a:t>khi</a:t>
                </a:r>
                <a:r>
                  <a:rPr lang="en-US" sz="27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700" i="1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nghiệm</a:t>
                </a:r>
                <a:r>
                  <a:rPr lang="en-US" sz="2700" dirty="0"/>
                  <a:t> phân </a:t>
                </a:r>
                <a:r>
                  <a:rPr lang="en-US" sz="2700" dirty="0" err="1"/>
                  <a:t>biệt</a:t>
                </a:r>
                <a:r>
                  <a:rPr lang="en-US" sz="2700" dirty="0"/>
                  <a:t> </a:t>
                </a:r>
                <a:endParaRPr lang="en-US" sz="27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thỏa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mãn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&lt;2&lt;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7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700" i="1"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  <m:d>
                              <m:d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&lt;2&lt;</m:t>
                            </m:r>
                            <m:sSub>
                              <m:sSub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+20&gt;0</m:t>
                            </m:r>
                            <m:d>
                              <m:d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ℝ</m:t>
                                </m:r>
                              </m:e>
                            </m:d>
                          </m: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−2&lt;0&lt;</m:t>
                            </m:r>
                            <m:sSub>
                              <m:sSubPr>
                                <m:ctrlPr>
                                  <a:rPr lang="en-US" sz="27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700" dirty="0">
                    <a:ea typeface="Calibri" panose="020F0502020204030204" pitchFamily="34" charset="0"/>
                  </a:rPr>
                  <a:t>.</a:t>
                </a:r>
                <a:endParaRPr lang="en-US" sz="2700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7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+4&lt;0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−1−2</m:t>
                    </m:r>
                    <m:d>
                      <m:dPr>
                        <m:ctrlPr>
                          <a:rPr lang="en-US" sz="27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+4&lt;0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−5&lt;0</m:t>
                    </m:r>
                  </m:oMath>
                </a14:m>
                <a:r>
                  <a:rPr lang="fr-FR" sz="2700" dirty="0">
                    <a:ea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2700" dirty="0" err="1">
                    <a:ea typeface="Calibri" panose="020F0502020204030204" pitchFamily="34" charset="0"/>
                  </a:rPr>
                  <a:t>Thỏa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mãn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với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:r>
                  <a:rPr lang="fr-FR" sz="2700" dirty="0" err="1">
                    <a:ea typeface="Calibri" panose="020F0502020204030204" pitchFamily="34" charset="0"/>
                  </a:rPr>
                  <a:t>mọi</a:t>
                </a:r>
                <a:r>
                  <a:rPr lang="fr-FR" sz="27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27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27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2175634"/>
                <a:ext cx="11887200" cy="4572000"/>
              </a:xfrm>
              <a:blipFill>
                <a:blip r:embed="rId3"/>
                <a:stretch>
                  <a:fillRect l="-922" t="-1992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3349686" y="1903512"/>
            <a:ext cx="210312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887200" cy="22860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7.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xác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định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, </a:t>
                </a:r>
                <a:r>
                  <a:rPr lang="en-US" sz="3200" dirty="0" err="1">
                    <a:ea typeface="Calibri" panose="020F0502020204030204" pitchFamily="34" charset="0"/>
                  </a:rPr>
                  <a:t>liên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tục</a:t>
                </a:r>
                <a:r>
                  <a:rPr lang="en-US" sz="3200" dirty="0">
                    <a:ea typeface="Calibri" panose="020F0502020204030204" pitchFamily="34" charset="0"/>
                  </a:rPr>
                  <a:t> trên </a:t>
                </a:r>
                <a:r>
                  <a:rPr lang="en-US" sz="3200" dirty="0" err="1">
                    <a:ea typeface="Calibri" panose="020F0502020204030204" pitchFamily="34" charset="0"/>
                  </a:rPr>
                  <a:t>mỗi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khoảng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xác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định</a:t>
                </a:r>
                <a:r>
                  <a:rPr lang="en-US" sz="3200" dirty="0">
                    <a:ea typeface="Calibri" panose="020F0502020204030204" pitchFamily="34" charset="0"/>
                  </a:rPr>
                  <a:t> và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bảng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biến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thiên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Tập </a:t>
                </a:r>
                <a:r>
                  <a:rPr lang="en-US" sz="3200" dirty="0" err="1">
                    <a:ea typeface="Calibri" panose="020F0502020204030204" pitchFamily="34" charset="0"/>
                  </a:rPr>
                  <a:t>hợp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tất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cả</a:t>
                </a:r>
                <a:r>
                  <a:rPr lang="en-US" sz="3200" dirty="0">
                    <a:ea typeface="Calibri" panose="020F0502020204030204" pitchFamily="34" charset="0"/>
                  </a:rPr>
                  <a:t> các </a:t>
                </a:r>
                <a:r>
                  <a:rPr lang="en-US" sz="3200" dirty="0" err="1">
                    <a:ea typeface="Calibri" panose="020F0502020204030204" pitchFamily="34" charset="0"/>
                  </a:rPr>
                  <a:t>giá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trị</a:t>
                </a:r>
                <a:r>
                  <a:rPr lang="en-US" sz="3200" dirty="0">
                    <a:ea typeface="Calibri" panose="020F0502020204030204" pitchFamily="34" charset="0"/>
                  </a:rPr>
                  <a:t> của </a:t>
                </a:r>
                <a:r>
                  <a:rPr lang="en-US" sz="3200" dirty="0" err="1">
                    <a:ea typeface="Calibri" panose="020F0502020204030204" pitchFamily="34" charset="0"/>
                  </a:rPr>
                  <a:t>tham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3200" dirty="0" err="1">
                    <a:ea typeface="Calibri" panose="020F0502020204030204" pitchFamily="34" charset="0"/>
                  </a:rPr>
                  <a:t>để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trình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vô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nghiệm</a:t>
                </a:r>
                <a:r>
                  <a:rPr lang="nl-NL" sz="3200" dirty="0">
                    <a:ea typeface="Times New Roman" panose="02020603050405020304" pitchFamily="18" charset="0"/>
                  </a:rPr>
                  <a:t> là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−2;1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−2)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887200" cy="2286000"/>
              </a:xfrm>
              <a:blipFill>
                <a:blip r:embed="rId3"/>
                <a:stretch>
                  <a:fillRect l="-1228" t="-184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569779"/>
                <a:ext cx="5932227" cy="34107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Phương trình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vô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khi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thẳng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và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không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chung</a:t>
                </a:r>
                <a:r>
                  <a:rPr lang="pt-BR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/>
                  <a:t>Dựa vào BBT ta có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569779"/>
                <a:ext cx="5932227" cy="3410705"/>
              </a:xfrm>
              <a:blipFill>
                <a:blip r:embed="rId4"/>
                <a:stretch>
                  <a:fillRect l="-2049" t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C4B475F-BBC1-4BFB-96F9-C59B2C4B0F9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598" r="13020" b="18332"/>
          <a:stretch/>
        </p:blipFill>
        <p:spPr bwMode="auto">
          <a:xfrm>
            <a:off x="6243145" y="2569778"/>
            <a:ext cx="5807829" cy="253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136425" y="1468081"/>
            <a:ext cx="3108960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92981"/>
                <a:ext cx="11887200" cy="219456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800"/>
                  </a:spcAft>
                  <a:tabLst>
                    <a:tab pos="465138" algn="l"/>
                    <a:tab pos="2743200" algn="l"/>
                    <a:tab pos="59515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8.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bảng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biến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thiên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Tìm </a:t>
                </a:r>
                <a:r>
                  <a:rPr lang="en-US" sz="3200" dirty="0" err="1">
                    <a:ea typeface="Calibri" panose="020F0502020204030204" pitchFamily="34" charset="0"/>
                  </a:rPr>
                  <a:t>tất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cả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các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giá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thực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của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tham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để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trình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=2−3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(1) 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bốn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thực</a:t>
                </a:r>
                <a:r>
                  <a:rPr lang="en-US" sz="3200" dirty="0">
                    <a:ea typeface="Calibri" panose="020F0502020204030204" pitchFamily="34" charset="0"/>
                  </a:rPr>
                  <a:t> phân </a:t>
                </a:r>
                <a:r>
                  <a:rPr lang="en-US" sz="3200" dirty="0" err="1">
                    <a:ea typeface="Calibri" panose="020F0502020204030204" pitchFamily="34" charset="0"/>
                  </a:rPr>
                  <a:t>biệt</a:t>
                </a:r>
                <a:r>
                  <a:rPr lang="en-US" sz="3200" dirty="0">
                    <a:ea typeface="Calibri" panose="020F0502020204030204" pitchFamily="34" charset="0"/>
                  </a:rPr>
                  <a:t>.</a:t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−1&lt;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−1&lt;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3&lt;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92981"/>
                <a:ext cx="11887200" cy="2194560"/>
              </a:xfrm>
              <a:blipFill>
                <a:blip r:embed="rId3"/>
                <a:stretch>
                  <a:fillRect l="-1228" t="-5479" r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453667"/>
                <a:ext cx="5932227" cy="426780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Từ</a:t>
                </a:r>
                <a:r>
                  <a:rPr lang="en-US" dirty="0">
                    <a:ea typeface="Calibri" panose="020F0502020204030204" pitchFamily="34" charset="0"/>
                  </a:rPr>
                  <a:t> BBT ta </a:t>
                </a:r>
                <a:r>
                  <a:rPr lang="en-US" dirty="0" err="1">
                    <a:ea typeface="Calibri" panose="020F0502020204030204" pitchFamily="34" charset="0"/>
                  </a:rPr>
                  <a:t>thấy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≥0,∀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>
                    <a:ea typeface="Calibri" panose="020F0502020204030204" pitchFamily="34" charset="0"/>
                  </a:rPr>
                  <a:t>Suy ra BBT của hàm số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pt-BR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>
                    <a:ea typeface="Calibri" panose="020F0502020204030204" pitchFamily="34" charset="0"/>
                  </a:rPr>
                  <a:t>Suy ra (1) có bốn nghiệm phân biệt khi 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3&lt;2−3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453667"/>
                <a:ext cx="5932227" cy="4267808"/>
              </a:xfrm>
              <a:blipFill>
                <a:blip r:embed="rId4"/>
                <a:stretch>
                  <a:fillRect l="-2049" t="-2418" r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059862-B32D-4ACC-A9EB-35F18B01254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2488126"/>
            <a:ext cx="5438741" cy="170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57415F-B97B-45B6-862B-1217FD03EA8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3583" b="6488"/>
          <a:stretch/>
        </p:blipFill>
        <p:spPr bwMode="auto">
          <a:xfrm>
            <a:off x="6655786" y="4336219"/>
            <a:ext cx="5438742" cy="1407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684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8821376" y="1554554"/>
            <a:ext cx="137160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1997076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000" b="1" dirty="0">
                    <a:solidFill>
                      <a:srgbClr val="FF0000"/>
                    </a:solidFill>
                  </a:rPr>
                  <a:t>Câu 9.</a:t>
                </a:r>
                <a:r>
                  <a:rPr lang="en-US" sz="3000" b="1" dirty="0"/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cắt hai trục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 Khi đó diện tích tam giác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là gốc tọa độ bằng)</a:t>
                </a:r>
                <a:r>
                  <a:rPr lang="en-US" sz="3200" dirty="0">
                    <a:ea typeface="Arial" panose="020B0604020202020204" pitchFamily="34" charset="0"/>
                  </a:rPr>
                  <a:t/>
                </a:r>
                <a:br>
                  <a:rPr lang="en-US" sz="3200" dirty="0">
                    <a:ea typeface="Arial" panose="020B0604020202020204" pitchFamily="34" charset="0"/>
                  </a:rPr>
                </a:br>
                <a:r>
                  <a:rPr lang="en-US" sz="3200" dirty="0">
                    <a:ea typeface="Arial" panose="020B060402020202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0,25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0,5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</a:t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endParaRPr lang="en-US" sz="3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1997076"/>
              </a:xfrm>
              <a:blipFill>
                <a:blip r:embed="rId2"/>
                <a:stretch>
                  <a:fillRect l="-1225" r="-1787" b="-6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1" y="2286000"/>
                <a:ext cx="11887200" cy="446163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Đồ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của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cắt </a:t>
                </a:r>
                <a:r>
                  <a:rPr lang="en-US" dirty="0" err="1">
                    <a:ea typeface="Calibri" panose="020F0502020204030204" pitchFamily="34" charset="0"/>
                  </a:rPr>
                  <a:t>trục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tại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ea typeface="Calibri" panose="020F0502020204030204" pitchFamily="34" charset="0"/>
                  </a:rPr>
                  <a:t>cắt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trục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tại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Tam </a:t>
                </a:r>
                <a:r>
                  <a:rPr lang="en-US" dirty="0" err="1"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𝑂𝐴𝐵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vuông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tại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nên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𝑂𝐴𝐵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=0,5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2286000"/>
                <a:ext cx="11887200" cy="4461634"/>
              </a:xfrm>
              <a:blipFill>
                <a:blip r:embed="rId3"/>
                <a:stretch>
                  <a:fillRect l="-1024" t="-2177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30D48FA-89DC-4055-924E-AA96F837F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95750" y="260780"/>
            <a:ext cx="3333750" cy="5492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D027180-3A5B-4010-AD8C-5FBB9A38F728}"/>
                  </a:ext>
                </a:extLst>
              </p:cNvPr>
              <p:cNvSpPr/>
              <p:nvPr/>
            </p:nvSpPr>
            <p:spPr>
              <a:xfrm>
                <a:off x="247650" y="1133505"/>
                <a:ext cx="5760720" cy="5293757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altLang="en-US" sz="2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Hệ</a:t>
                </a:r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quả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(song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tabLst>
                    <a:tab pos="508000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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027180-3A5B-4010-AD8C-5FBB9A38F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133505"/>
                <a:ext cx="5760720" cy="5293757"/>
              </a:xfrm>
              <a:prstGeom prst="rect">
                <a:avLst/>
              </a:prstGeom>
              <a:blipFill rotWithShape="1">
                <a:blip r:embed="rId2"/>
                <a:stretch>
                  <a:fillRect l="-1684" t="-916" r="-421" b="-160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button home">
            <a:hlinkClick r:id="rId3" action="ppaction://hlinksldjump"/>
            <a:extLst>
              <a:ext uri="{FF2B5EF4-FFF2-40B4-BE49-F238E27FC236}">
                <a16:creationId xmlns="" xmlns:a16="http://schemas.microsoft.com/office/drawing/2014/main" id="{D9C5BD88-1A44-4AEC-8757-2BE1B436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61" y="149900"/>
            <a:ext cx="846389" cy="8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9B2CEE4-2CDB-4529-B231-51D84B6EDF5F}"/>
                  </a:ext>
                </a:extLst>
              </p:cNvPr>
              <p:cNvSpPr/>
              <p:nvPr/>
            </p:nvSpPr>
            <p:spPr>
              <a:xfrm>
                <a:off x="6197604" y="1148494"/>
                <a:ext cx="5760720" cy="5231881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2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giải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en-US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Hệ</a:t>
                </a:r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quả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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Để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tọa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độ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giao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điểm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đồ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thị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hàm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với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trục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hoành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ta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cho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𝒇</m:t>
                    </m:r>
                    <m:d>
                      <m:dPr>
                        <m:ctrlPr>
                          <a:rPr lang="en-US" altLang="en-US" sz="2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và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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Để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tọa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độ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giao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điểm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của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đồ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thị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hàm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số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với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trục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tung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ta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cho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và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tính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𝒇</m:t>
                    </m:r>
                    <m:d>
                      <m:dPr>
                        <m:ctrlPr>
                          <a:rPr lang="en-US" altLang="en-US" sz="2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  </a:t>
                </a:r>
                <a:endParaRPr lang="en-US" alt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tabLst>
                    <a:tab pos="465138" algn="l"/>
                  </a:tabLs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tabLst>
                    <a:tab pos="465138" algn="l"/>
                  </a:tabLst>
                </a:pPr>
                <a:endPara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B2CEE4-2CDB-4529-B231-51D84B6ED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1148494"/>
                <a:ext cx="5760720" cy="5231881"/>
              </a:xfrm>
              <a:prstGeom prst="rect">
                <a:avLst/>
              </a:prstGeom>
              <a:blipFill rotWithShape="1">
                <a:blip r:embed="rId5"/>
                <a:stretch>
                  <a:fillRect l="-1684" t="-926" r="-147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3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591776" y="1219273"/>
            <a:ext cx="2743200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914496" cy="1997076"/>
              </a:xfrm>
            </p:spPr>
            <p:txBody>
              <a:bodyPr>
                <a:no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457200" algn="l"/>
                    <a:tab pos="3200400" algn="l"/>
                    <a:tab pos="6065838" algn="l"/>
                    <a:tab pos="8915400" algn="l"/>
                  </a:tabLst>
                </a:pPr>
                <a:r>
                  <a:rPr lang="en-US" sz="30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10.</a:t>
                </a:r>
                <a:r>
                  <a:rPr lang="en-US" sz="3000" b="1" dirty="0"/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=2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cắt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nhau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tại hai điểm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 Tìm tọa độ trung điểm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của đoạn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</a:t>
                </a:r>
                <a:r>
                  <a:rPr lang="en-US" sz="3200" dirty="0">
                    <a:ea typeface="Arial" panose="020B0604020202020204" pitchFamily="34" charset="0"/>
                  </a:rPr>
                  <a:t/>
                </a:r>
                <a:br>
                  <a:rPr lang="en-US" sz="3200" dirty="0">
                    <a:ea typeface="Arial" panose="020B0604020202020204" pitchFamily="34" charset="0"/>
                  </a:rPr>
                </a:br>
                <a:r>
                  <a:rPr lang="en-US" sz="3200" dirty="0">
                    <a:ea typeface="Arial" panose="020B060402020202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914496" cy="1997076"/>
              </a:xfrm>
              <a:blipFill>
                <a:blip r:embed="rId2"/>
                <a:stretch>
                  <a:fillRect l="-1225" t="-1502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1" y="2286000"/>
                <a:ext cx="11887200" cy="446163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−12=0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≠−3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a typeface="Calibri" panose="020F0502020204030204" pitchFamily="34" charset="0"/>
                  </a:rPr>
                  <a:t>(1)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hai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là </a:t>
                </a:r>
                <a:r>
                  <a:rPr lang="en-US" dirty="0" err="1">
                    <a:ea typeface="Calibri" panose="020F0502020204030204" pitchFamily="34" charset="0"/>
                  </a:rPr>
                  <a:t>hoành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độ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và thỏa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Tọa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độ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trung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của đoạn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2286000"/>
                <a:ext cx="11887200" cy="4461634"/>
              </a:xfrm>
              <a:blipFill>
                <a:blip r:embed="rId3"/>
                <a:stretch>
                  <a:fillRect l="-1024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8757705" y="980401"/>
            <a:ext cx="118872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92981"/>
                <a:ext cx="11887200" cy="140748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800"/>
                  </a:spcAft>
                  <a:tabLst>
                    <a:tab pos="465138" algn="l"/>
                    <a:tab pos="3200400" algn="l"/>
                    <a:tab pos="5951538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11.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bậc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3200" dirty="0">
                    <a:ea typeface="Calibri" panose="020F0502020204030204" pitchFamily="34" charset="0"/>
                  </a:rPr>
                  <a:t> của </a:t>
                </a:r>
                <a:r>
                  <a:rPr lang="en-US" sz="32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32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là</a:t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92981"/>
                <a:ext cx="11887200" cy="1407480"/>
              </a:xfrm>
              <a:blipFill>
                <a:blip r:embed="rId3"/>
                <a:stretch>
                  <a:fillRect l="-1228" t="-8475" b="-1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1645920"/>
                <a:ext cx="5932227" cy="507555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Số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của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trình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giao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hai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và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Dựa </a:t>
                </a:r>
                <a:r>
                  <a:rPr lang="en-US" dirty="0" err="1">
                    <a:ea typeface="Calibri" panose="020F0502020204030204" pitchFamily="34" charset="0"/>
                  </a:rPr>
                  <a:t>và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hình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vẽ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suy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ra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trình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nghiệm.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645920"/>
                <a:ext cx="5932227" cy="5075555"/>
              </a:xfrm>
              <a:blipFill>
                <a:blip r:embed="rId4"/>
                <a:stretch>
                  <a:fillRect l="-2049" t="-1914" r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7277F9-F10A-47A7-B6C5-404CA79A99E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96" y="1645920"/>
            <a:ext cx="2555112" cy="20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D13623-5348-4240-A735-C22026873B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45920"/>
            <a:ext cx="3093536" cy="2697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3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3896145" y="1452841"/>
            <a:ext cx="256032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92980"/>
                <a:ext cx="11887200" cy="1872979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800"/>
                  </a:spcAft>
                  <a:tabLst>
                    <a:tab pos="465138" algn="l"/>
                    <a:tab pos="3717925" algn="l"/>
                    <a:tab pos="6340475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12.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bậc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  <a:r>
                  <a:rPr lang="vi-VN" sz="3200" dirty="0">
                    <a:ea typeface="Arial" panose="020B0604020202020204" pitchFamily="34" charset="0"/>
                  </a:rPr>
                  <a:t>Tìm giá trị của tham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+1=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6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nghiệm phân biệt</a:t>
                </a:r>
                <a:r>
                  <a:rPr lang="en-US" sz="3200" dirty="0">
                    <a:ea typeface="Arial" panose="020B060402020202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/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−4&lt;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&lt;−3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4&lt;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&gt;5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&lt;4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92980"/>
                <a:ext cx="11887200" cy="1872979"/>
              </a:xfrm>
              <a:blipFill>
                <a:blip r:embed="rId3"/>
                <a:stretch>
                  <a:fillRect l="-1228" t="-6410" b="-8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4" y="2103120"/>
                <a:ext cx="6715998" cy="461835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Từ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suy</a:t>
                </a:r>
                <a:r>
                  <a:rPr lang="en-US" dirty="0">
                    <a:ea typeface="Calibri" panose="020F0502020204030204" pitchFamily="34" charset="0"/>
                  </a:rPr>
                  <a:t> ra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như</a:t>
                </a:r>
                <a:r>
                  <a:rPr lang="en-US" dirty="0">
                    <a:ea typeface="Calibri" panose="020F0502020204030204" pitchFamily="34" charset="0"/>
                  </a:rPr>
                  <a:t> hình </a:t>
                </a:r>
                <a:r>
                  <a:rPr lang="en-US" dirty="0" err="1">
                    <a:ea typeface="Calibri" panose="020F0502020204030204" pitchFamily="34" charset="0"/>
                  </a:rPr>
                  <a:t>vẽ</a:t>
                </a:r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giao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hai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và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Dựa và hình </a:t>
                </a:r>
                <a:r>
                  <a:rPr lang="en-US" dirty="0" err="1">
                    <a:ea typeface="Calibri" panose="020F0502020204030204" pitchFamily="34" charset="0"/>
                  </a:rPr>
                  <a:t>vẽ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suy</a:t>
                </a:r>
                <a:r>
                  <a:rPr lang="en-US" dirty="0">
                    <a:ea typeface="Calibri" panose="020F0502020204030204" pitchFamily="34" charset="0"/>
                  </a:rPr>
                  <a:t> ra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trình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phân </a:t>
                </a:r>
                <a:r>
                  <a:rPr lang="en-US" dirty="0" err="1">
                    <a:ea typeface="Calibri" panose="020F0502020204030204" pitchFamily="34" charset="0"/>
                  </a:rPr>
                  <a:t>biệt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khi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−1&lt;4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4" y="2103120"/>
                <a:ext cx="6715998" cy="4618355"/>
              </a:xfrm>
              <a:blipFill>
                <a:blip r:embed="rId4"/>
                <a:stretch>
                  <a:fillRect l="-1810" t="-2102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5CCF6A-BE22-4153-A5FB-A57A869AD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305" y="2144122"/>
            <a:ext cx="2381867" cy="259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15795C-F3C5-4D47-A2DB-05C713701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789" y="2144122"/>
            <a:ext cx="2783170" cy="32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502185" y="1452841"/>
            <a:ext cx="402336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92980"/>
                <a:ext cx="11887200" cy="228446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800"/>
                  </a:spcAft>
                  <a:tabLst>
                    <a:tab pos="465138" algn="l"/>
                    <a:tab pos="3717925" algn="l"/>
                    <a:tab pos="6340475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13.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bậc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  <a:r>
                  <a:rPr lang="vi-VN" sz="3200" dirty="0">
                    <a:ea typeface="Arial" panose="020B0604020202020204" pitchFamily="34" charset="0"/>
                  </a:rPr>
                  <a:t>Tìm giá trị của tham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−2018=0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 có </a:t>
                </a:r>
                <a:r>
                  <a:rPr lang="en-US" sz="3200" dirty="0" err="1">
                    <a:ea typeface="Arial" panose="020B0604020202020204" pitchFamily="34" charset="0"/>
                  </a:rPr>
                  <a:t>bốn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nghiệm phân biệt</a:t>
                </a:r>
                <a:r>
                  <a:rPr lang="en-US" sz="3200" dirty="0">
                    <a:ea typeface="Arial" panose="020B0604020202020204" pitchFamily="34" charset="0"/>
                  </a:rPr>
                  <a:t>.</a:t>
                </a:r>
                <a:r>
                  <a:rPr lang="en-US" sz="3200" dirty="0">
                    <a:ea typeface="Calibri" panose="020F0502020204030204" pitchFamily="34" charset="0"/>
                  </a:rPr>
                  <a:t/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2021≤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≤2022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2021&lt;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&lt;2022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en-US" sz="3200" dirty="0">
                    <a:ea typeface="Arial" panose="020B0604020202020204" pitchFamily="34" charset="0"/>
                  </a:rPr>
                  <a:t/>
                </a:r>
                <a:br>
                  <a:rPr lang="en-US" sz="3200" dirty="0">
                    <a:ea typeface="Arial" panose="020B0604020202020204" pitchFamily="34" charset="0"/>
                  </a:rPr>
                </a:br>
                <a:r>
                  <a:rPr lang="en-US" sz="3200" dirty="0">
                    <a:ea typeface="Arial" panose="020B060402020202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&gt;2022∨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&lt;2021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≥2022∨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≤2021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92980"/>
                <a:ext cx="11887200" cy="2284460"/>
              </a:xfrm>
              <a:blipFill>
                <a:blip r:embed="rId3"/>
                <a:stretch>
                  <a:fillRect l="-1228" t="-5263" b="-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529840"/>
                <a:ext cx="8893141" cy="419163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Arial" panose="020B0604020202020204" pitchFamily="34" charset="0"/>
                  </a:rPr>
                  <a:t>Ta </a:t>
                </a:r>
                <a:r>
                  <a:rPr lang="en-US" dirty="0" err="1">
                    <a:ea typeface="Arial" panose="020B0604020202020204" pitchFamily="34" charset="0"/>
                  </a:rPr>
                  <a:t>có</a:t>
                </a:r>
                <a:r>
                  <a:rPr lang="en-US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−2018=0⇔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2018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giao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của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hai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và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=2018−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trình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phân </a:t>
                </a:r>
                <a:r>
                  <a:rPr lang="en-US" dirty="0" err="1">
                    <a:ea typeface="Calibri" panose="020F0502020204030204" pitchFamily="34" charset="0"/>
                  </a:rPr>
                  <a:t>biệt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khi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en-US" b="0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−4&lt;2018−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&lt;−3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2021&lt;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&lt;2022.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529840"/>
                <a:ext cx="8893141" cy="4191635"/>
              </a:xfrm>
              <a:blipFill>
                <a:blip r:embed="rId4"/>
                <a:stretch>
                  <a:fillRect l="-1368" t="-2315" r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CE209D-8204-4C63-B4CD-F06FC942E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456" y="2536006"/>
            <a:ext cx="2933259" cy="31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3349686" y="1337452"/>
            <a:ext cx="109728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4"/>
                <a:ext cx="11887200" cy="177936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14.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bậc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bảng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biến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thiên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32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 là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4"/>
                <a:ext cx="11887200" cy="1779362"/>
              </a:xfrm>
              <a:blipFill>
                <a:blip r:embed="rId3"/>
                <a:stretch>
                  <a:fillRect l="-1228" t="-2357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5543"/>
                <a:ext cx="5932227" cy="390494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Ta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/>
                </a:r>
                <a:br>
                  <a:rPr lang="en-US" dirty="0">
                    <a:ea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pt-BR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pt-BR" dirty="0"/>
                  <a:t>Dựa vào BBT ta có thấy đường thẳng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3 </a:t>
                </a:r>
                <a:r>
                  <a:rPr lang="en-US" dirty="0" err="1"/>
                  <a:t>điểm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Vậy </a:t>
                </a:r>
                <a:r>
                  <a:rPr lang="en-US" dirty="0" err="1"/>
                  <a:t>ph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5543"/>
                <a:ext cx="5932227" cy="3904941"/>
              </a:xfrm>
              <a:blipFill>
                <a:blip r:embed="rId4"/>
                <a:stretch>
                  <a:fillRect l="-2049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DF4FA6-14AF-448E-87AD-D6A66995234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97331"/>
            <a:ext cx="5830627" cy="212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3389707" y="978051"/>
            <a:ext cx="100584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92980"/>
                <a:ext cx="11887200" cy="150722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800"/>
                  </a:spcAft>
                  <a:tabLst>
                    <a:tab pos="465138" algn="l"/>
                    <a:tab pos="3208338" algn="l"/>
                    <a:tab pos="5951538" algn="l"/>
                    <a:tab pos="86868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15.</a:t>
                </a:r>
                <a:r>
                  <a:rPr lang="en-US" sz="3200" b="1" dirty="0"/>
                  <a:t> </a:t>
                </a:r>
                <a:r>
                  <a:rPr lang="en-US" sz="3200" dirty="0"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bậc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ea typeface="Calibri" panose="020F0502020204030204" pitchFamily="34" charset="0"/>
                  </a:rPr>
                  <a:t> hình </a:t>
                </a:r>
                <a:r>
                  <a:rPr lang="en-US" sz="3200" dirty="0" err="1"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ea typeface="Arial" panose="020B0604020202020204" pitchFamily="34" charset="0"/>
                  </a:rPr>
                  <a:t>Phương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vi-VN" sz="3200" dirty="0">
                    <a:ea typeface="Arial" panose="020B0604020202020204" pitchFamily="34" charset="0"/>
                  </a:rPr>
                  <a:t>t</a:t>
                </a:r>
                <a:r>
                  <a:rPr lang="en-US" sz="3200" dirty="0" err="1">
                    <a:ea typeface="Arial" panose="020B0604020202020204" pitchFamily="34" charset="0"/>
                  </a:rPr>
                  <a:t>rình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có</a:t>
                </a:r>
                <a:r>
                  <a:rPr lang="en-US" sz="3200" dirty="0">
                    <a:ea typeface="Arial" panose="020B0604020202020204" pitchFamily="34" charset="0"/>
                  </a:rPr>
                  <a:t> mấy </a:t>
                </a:r>
                <a:r>
                  <a:rPr lang="en-US" sz="3200" dirty="0" err="1">
                    <a:ea typeface="Arial" panose="020B0604020202020204" pitchFamily="34" charset="0"/>
                  </a:rPr>
                  <a:t>nghiệm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thực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lớn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:r>
                  <a:rPr lang="en-US" sz="3200" dirty="0" err="1">
                    <a:ea typeface="Arial" panose="020B0604020202020204" pitchFamily="34" charset="0"/>
                  </a:rPr>
                  <a:t>hơn</a:t>
                </a:r>
                <a:r>
                  <a:rPr lang="en-US" sz="32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3200" dirty="0">
                    <a:ea typeface="Arial" panose="020B0604020202020204" pitchFamily="34" charset="0"/>
                  </a:rPr>
                  <a:t>?</a:t>
                </a:r>
                <a:r>
                  <a:rPr lang="en-US" sz="3200" dirty="0">
                    <a:ea typeface="Calibri" panose="020F0502020204030204" pitchFamily="34" charset="0"/>
                  </a:rPr>
                  <a:t/>
                </a:r>
                <a:br>
                  <a:rPr lang="en-US" sz="3200" dirty="0">
                    <a:ea typeface="Calibri" panose="020F0502020204030204" pitchFamily="34" charset="0"/>
                  </a:rPr>
                </a:br>
                <a:r>
                  <a:rPr lang="en-US" sz="3200" dirty="0">
                    <a:ea typeface="Calibri" panose="020F0502020204030204" pitchFamily="34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Arial" panose="020B0604020202020204" pitchFamily="34" charset="0"/>
                  </a:rPr>
                  <a:t>.	</a:t>
                </a:r>
                <a:r>
                  <a:rPr lang="vi-VN" sz="32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92980"/>
                <a:ext cx="11887200" cy="1507220"/>
              </a:xfrm>
              <a:blipFill>
                <a:blip r:embed="rId3"/>
                <a:stretch>
                  <a:fillRect l="-1228" t="-7905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4" y="1758462"/>
                <a:ext cx="8259258" cy="496301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Đường </a:t>
                </a:r>
                <a:r>
                  <a:rPr lang="en-US" dirty="0" err="1">
                    <a:ea typeface="Calibri" panose="020F0502020204030204" pitchFamily="34" charset="0"/>
                  </a:rPr>
                  <a:t>thẳng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cắt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đồ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thị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hàm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tại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ba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trong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đúng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một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hoành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độ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lớn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hơn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>
                    <a:ea typeface="Calibri" panose="020F0502020204030204" pitchFamily="34" charset="0"/>
                  </a:rPr>
                  <a:t>Vậy </a:t>
                </a:r>
                <a:r>
                  <a:rPr lang="en-US" dirty="0" err="1">
                    <a:ea typeface="Calibri" panose="020F0502020204030204" pitchFamily="34" charset="0"/>
                  </a:rPr>
                  <a:t>phương</a:t>
                </a:r>
                <a:r>
                  <a:rPr lang="en-US" dirty="0">
                    <a:ea typeface="Calibri" panose="020F0502020204030204" pitchFamily="34" charset="0"/>
                  </a:rPr>
                  <a:t> trình </a:t>
                </a:r>
                <a:r>
                  <a:rPr lang="en-US" dirty="0" err="1">
                    <a:ea typeface="Calibri" panose="020F0502020204030204" pitchFamily="34" charset="0"/>
                  </a:rPr>
                  <a:t>đã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cho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đúng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nghiệm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lớn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</a:rPr>
                  <a:t>hơn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4" y="1758462"/>
                <a:ext cx="8259258" cy="4963013"/>
              </a:xfrm>
              <a:blipFill>
                <a:blip r:embed="rId4"/>
                <a:stretch>
                  <a:fillRect l="-1473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21A161-978A-4A48-B093-8EDCE314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3B1E72-0FBF-4C45-9D97-55A6CD12F79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1" y="1888531"/>
            <a:ext cx="3323842" cy="335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" name="Picture 2" descr="Image result for button home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22AD74C-9255-42D7-A25F-66C52B60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E13C3E-3A33-4FD2-ACC9-00FA1387245A}"/>
              </a:ext>
            </a:extLst>
          </p:cNvPr>
          <p:cNvSpPr/>
          <p:nvPr/>
        </p:nvSpPr>
        <p:spPr>
          <a:xfrm>
            <a:off x="6061363" y="1477833"/>
            <a:ext cx="182880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1.</a:t>
                </a:r>
                <a:r>
                  <a:rPr lang="en-US" sz="3200" b="1" dirty="0"/>
                  <a:t> </a:t>
                </a:r>
                <a:r>
                  <a:rPr lang="fi-FI" sz="3200" dirty="0"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32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,</a:t>
                </a:r>
                <a:r>
                  <a:rPr lang="nl-NL" sz="32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 lần lượt là hoành độ giao điểm của đồ thị hai hàm </a:t>
                </a:r>
                <a:br>
                  <a:rPr lang="nl-NL" sz="3200" dirty="0">
                    <a:ea typeface="Times New Roman" panose="02020603050405020304" pitchFamily="18" charset="0"/>
                  </a:rPr>
                </a:br>
                <a:r>
                  <a:rPr lang="nl-NL" sz="3200" dirty="0">
                    <a:ea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 và</a:t>
                </a:r>
                <a:r>
                  <a:rPr lang="nl-NL" sz="32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. (Với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)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nl-NL" sz="3200" dirty="0">
                    <a:ea typeface="Times New Roman" panose="02020603050405020304" pitchFamily="18" charset="0"/>
                  </a:rPr>
                  <a:t>Tính</a:t>
                </a:r>
                <a:r>
                  <a:rPr lang="nl-NL" sz="32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3200" dirty="0">
                    <a:ea typeface="Times New Roman" panose="02020603050405020304" pitchFamily="18" charset="0"/>
                  </a:rPr>
                  <a:t>. 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  <a:blipFill>
                <a:blip r:embed="rId2"/>
                <a:stretch>
                  <a:fillRect l="-1225" t="-6309" r="-1940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218544"/>
                <a:ext cx="11914495" cy="450293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−1;1;3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  <a:tabLst>
                    <a:tab pos="1440180" algn="l"/>
                  </a:tabLst>
                </a:pPr>
                <a:r>
                  <a:rPr lang="en-US" dirty="0" err="1"/>
                  <a:t>Suy</a:t>
                </a:r>
                <a:r>
                  <a:rPr lang="en-US" dirty="0"/>
                  <a:t> 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Ta </a:t>
                </a:r>
                <a:r>
                  <a:rPr lang="en-US" smtClean="0"/>
                  <a:t>tính </a:t>
                </a:r>
                <a:r>
                  <a:rPr lang="en-US" dirty="0" err="1"/>
                  <a:t>được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=−4;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=−4+2+8=6.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218544"/>
                <a:ext cx="11914495" cy="4502931"/>
              </a:xfrm>
              <a:blipFill rotWithShape="1">
                <a:blip r:embed="rId3"/>
                <a:stretch>
                  <a:fillRect l="-1022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388961"/>
              </a:xfrm>
            </p:spPr>
            <p:txBody>
              <a:bodyPr>
                <a:norm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2.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cắt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tại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điểm phân biệt thuộc hai nhánh đồ thị.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388961"/>
              </a:xfrm>
              <a:blipFill>
                <a:blip r:embed="rId2"/>
                <a:stretch>
                  <a:fillRect l="-1225" t="-1259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656114"/>
                <a:ext cx="11914495" cy="406536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 smtClean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3200" dirty="0"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b="0" i="0" smtClean="0">
                        <a:latin typeface="Cambria Math"/>
                        <a:ea typeface="Times New Roman" panose="02020603050405020304" pitchFamily="18" charset="0"/>
                      </a:rPr>
                      <m:t>=0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 err="1"/>
                  <a:t>Ycbt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thỏa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mãn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khi</a:t>
                </a:r>
                <a:r>
                  <a:rPr lang="en-US" sz="3200" dirty="0"/>
                  <a:t> </a:t>
                </a:r>
                <a:r>
                  <a:rPr lang="vi-VN" sz="3200" dirty="0"/>
                  <a:t>phương trình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vi-VN" sz="3200" dirty="0"/>
                  <a:t> phải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/>
                  <a:t>  phân biệt khác 1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 </a:t>
                </a:r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3200" i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656114"/>
                <a:ext cx="11914495" cy="4065361"/>
              </a:xfrm>
              <a:blipFill rotWithShape="1">
                <a:blip r:embed="rId3"/>
                <a:stretch>
                  <a:fillRect l="-1277" t="-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703686" y="1888989"/>
            <a:ext cx="2881343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641600"/>
                <a:ext cx="11914495" cy="40798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&lt;−</m:t>
                                        </m:r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&gt;0.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32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641600"/>
                <a:ext cx="11914495" cy="4079875"/>
              </a:xfrm>
              <a:blipFill rotWithShape="1">
                <a:blip r:embed="rId2"/>
                <a:stretch>
                  <a:fillRect l="-1277" t="-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="" xmlns:a16="http://schemas.microsoft.com/office/drawing/2014/main" id="{4216715D-4732-4893-A6EA-3531415A2C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513" y="136525"/>
                <a:ext cx="11914187" cy="2359932"/>
              </a:xfrm>
            </p:spPr>
            <p:txBody>
              <a:bodyPr>
                <a:norm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2.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cắt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tại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điểm phân biệt thuộc hai nhánh đồ thị.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4216715D-4732-4893-A6EA-3531415A2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513" y="136525"/>
                <a:ext cx="11914187" cy="2359932"/>
              </a:xfrm>
              <a:blipFill>
                <a:blip r:embed="rId5"/>
                <a:stretch>
                  <a:fillRect l="-1225" t="-1272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6" action="ppaction://hlinksldjump"/>
            <a:extLst>
              <a:ext uri="{FF2B5EF4-FFF2-40B4-BE49-F238E27FC236}">
                <a16:creationId xmlns="" xmlns:a16="http://schemas.microsoft.com/office/drawing/2014/main" id="{6CB8841B-4D0A-4867-B885-9CFA7E7F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1527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1628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9175751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5219699" y="3506061"/>
            <a:ext cx="17006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16280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9175751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9175751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7162800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5219699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10953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7" action="ppaction://hlinksldjump"/>
          </p:cNvPr>
          <p:cNvSpPr txBox="1"/>
          <p:nvPr/>
        </p:nvSpPr>
        <p:spPr>
          <a:xfrm>
            <a:off x="10953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050" name="Picture 2" descr="Image result for button home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ECEDDF6-5DE2-44E2-915C-40965B68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66446"/>
              </a:xfrm>
            </p:spPr>
            <p:txBody>
              <a:bodyPr>
                <a:norm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3.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Tìm tất cả các giá trị thực của tham số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đồ thị hàm số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tại ba điểm phân biệt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thỏa mãn</a:t>
                </a:r>
                <a:r>
                  <a:rPr lang="en-US" sz="32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66446"/>
              </a:xfrm>
              <a:blipFill>
                <a:blip r:embed="rId2"/>
                <a:stretch>
                  <a:fillRect l="-1225" t="-6410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133600"/>
                <a:ext cx="11914495" cy="45878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200" dirty="0"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3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vi-VN" sz="3200" dirty="0">
                    <a:ea typeface="Times New Roman" panose="02020603050405020304" pitchFamily="18" charset="0"/>
                  </a:rPr>
                  <a:t>Đ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iều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kiện</a:t>
                </a:r>
                <a:r>
                  <a:rPr lang="en-US" sz="3200" dirty="0">
                    <a:ea typeface="Times New Roman" panose="02020603050405020304" pitchFamily="18" charset="0"/>
                  </a:rPr>
                  <a:t> đ</a:t>
                </a:r>
                <a:r>
                  <a:rPr lang="vi-VN" sz="3200" dirty="0">
                    <a:ea typeface="Times New Roman" panose="02020603050405020304" pitchFamily="18" charset="0"/>
                  </a:rPr>
                  <a:t>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tại ba điểm phân biệt </a:t>
                </a:r>
                <a:r>
                  <a:rPr lang="en-US" sz="3200" dirty="0">
                    <a:ea typeface="Times New Roman" panose="02020603050405020304" pitchFamily="18" charset="0"/>
                  </a:rPr>
                  <a:t>là</a:t>
                </a:r>
                <a:r>
                  <a:rPr lang="vi-VN" sz="3200" dirty="0">
                    <a:ea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phải có hai nghiệm phân biệt khác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Times New Roman" panose="02020603050405020304" pitchFamily="18" charset="0"/>
                  </a:rPr>
                  <a:t>t</a:t>
                </a:r>
                <a:r>
                  <a:rPr lang="vi-VN" sz="3200" dirty="0">
                    <a:ea typeface="Times New Roman" panose="02020603050405020304" pitchFamily="18" charset="0"/>
                  </a:rPr>
                  <a:t>ức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&gt;−3</m:t>
                    </m:r>
                  </m:oMath>
                </a14:m>
                <a:r>
                  <a:rPr lang="en-US" sz="3200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133600"/>
                <a:ext cx="11914495" cy="4587875"/>
              </a:xfrm>
              <a:blipFill>
                <a:blip r:embed="rId3"/>
                <a:stretch>
                  <a:fillRect l="-1277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3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A266FB-0CF8-4A98-9768-90F5A3F8971A}"/>
              </a:ext>
            </a:extLst>
          </p:cNvPr>
          <p:cNvSpPr/>
          <p:nvPr/>
        </p:nvSpPr>
        <p:spPr>
          <a:xfrm>
            <a:off x="3566805" y="1469267"/>
            <a:ext cx="20844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66446"/>
              </a:xfrm>
            </p:spPr>
            <p:txBody>
              <a:bodyPr>
                <a:norm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3.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Tìm tất cả các giá trị thực của tham số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đồ thị hàm số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tại ba điểm phân biệt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thỏa mãn</a:t>
                </a:r>
                <a:r>
                  <a:rPr lang="en-US" sz="32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66446"/>
              </a:xfrm>
              <a:blipFill>
                <a:blip r:embed="rId2"/>
                <a:stretch>
                  <a:fillRect l="-1225" t="-6410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133600"/>
                <a:ext cx="11914495" cy="45878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00CC"/>
                    </a:solidFill>
                  </a:rPr>
                  <a:t>Lời giải:</a:t>
                </a:r>
                <a:endParaRPr lang="en-US" sz="320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sz="3200" dirty="0">
                    <a:ea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</a:t>
                </a:r>
                <a:endParaRPr lang="en-US" sz="3200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sz="3200" dirty="0">
                    <a:ea typeface="Times New Roman" panose="02020603050405020304" pitchFamily="18" charset="0"/>
                  </a:rPr>
                  <a:t>Theo yêu cầu bài toán thì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3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3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3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3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sz="32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32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32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133600"/>
                <a:ext cx="11914495" cy="4587875"/>
              </a:xfrm>
              <a:blipFill>
                <a:blip r:embed="rId3"/>
                <a:stretch>
                  <a:fillRect l="-1277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0DF42D99-4E5B-4B53-A810-65510E91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3153816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4.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, </a:t>
                </a:r>
                <a:r>
                  <a:rPr lang="vi-VN" sz="3200" dirty="0">
                    <a:ea typeface="Times New Roman" panose="02020603050405020304" pitchFamily="18" charset="0"/>
                  </a:rPr>
                  <a:t>là giá trị thực của tham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−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 </m:t>
                        </m:r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tại hai điểm phân biệt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sao cho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là gốc tọa độ.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ea typeface="Times New Roman" panose="02020603050405020304" pitchFamily="18" charset="0"/>
                  </a:rPr>
                  <a:t> thức</a:t>
                </a:r>
                <a:r>
                  <a:rPr lang="vi-VN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bằng</a:t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3153816"/>
              </a:xfrm>
              <a:blipFill>
                <a:blip r:embed="rId3"/>
                <a:stretch>
                  <a:fillRect l="-1225" t="-2103" r="-562" b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3429000"/>
                <a:ext cx="11914495" cy="329247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 </m:t>
                        </m:r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</m:t>
                    </m:r>
                    <m:r>
                      <m:rPr>
                        <m:nor/>
                      </m:rPr>
                      <a:rPr lang="nl-NL" dirty="0"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ea typeface="Times New Roman" panose="02020603050405020304" pitchFamily="18" charset="0"/>
                  </a:rPr>
                  <a:t>Đ</a:t>
                </a:r>
                <a:r>
                  <a:rPr lang="en-US" dirty="0" err="1">
                    <a:ea typeface="Times New Roman" panose="02020603050405020304" pitchFamily="18" charset="0"/>
                  </a:rPr>
                  <a:t>iều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kiện</a:t>
                </a:r>
                <a:r>
                  <a:rPr lang="en-US" dirty="0">
                    <a:ea typeface="Times New Roman" panose="02020603050405020304" pitchFamily="18" charset="0"/>
                  </a:rPr>
                  <a:t> đ</a:t>
                </a:r>
                <a:r>
                  <a:rPr lang="vi-VN" dirty="0">
                    <a:ea typeface="Times New Roman" panose="02020603050405020304" pitchFamily="18" charset="0"/>
                  </a:rPr>
                  <a:t>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vi-VN" dirty="0">
                    <a:ea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tại </a:t>
                </a:r>
                <a:r>
                  <a:rPr lang="en-US" dirty="0" err="1">
                    <a:ea typeface="Times New Roman" panose="02020603050405020304" pitchFamily="18" charset="0"/>
                  </a:rPr>
                  <a:t>hai</a:t>
                </a:r>
                <a:r>
                  <a:rPr lang="vi-VN" dirty="0">
                    <a:ea typeface="Times New Roman" panose="02020603050405020304" pitchFamily="18" charset="0"/>
                  </a:rPr>
                  <a:t> điểm phân biệt </a:t>
                </a:r>
                <a:r>
                  <a:rPr lang="en-US" dirty="0">
                    <a:ea typeface="Times New Roman" panose="02020603050405020304" pitchFamily="18" charset="0"/>
                  </a:rPr>
                  <a:t>là</a:t>
                </a:r>
                <a:r>
                  <a:rPr lang="vi-VN" dirty="0">
                    <a:ea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phải có hai nghiệm phân biệt khác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a typeface="Times New Roman" panose="02020603050405020304" pitchFamily="18" charset="0"/>
                  </a:rPr>
                  <a:t>t</a:t>
                </a:r>
                <a:r>
                  <a:rPr lang="vi-VN" dirty="0">
                    <a:ea typeface="Times New Roman" panose="02020603050405020304" pitchFamily="18" charset="0"/>
                  </a:rPr>
                  <a:t>ức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−11&gt;0⇔</m:t>
                    </m:r>
                    <m:d>
                      <m:dPr>
                        <m:begChr m:val="["/>
                        <m:endChr m:val=""/>
                        <m:ctrlPr>
                          <a:rPr lang="vi-VN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&gt;11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&lt;−1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3429000"/>
                <a:ext cx="11914495" cy="3292475"/>
              </a:xfrm>
              <a:blipFill>
                <a:blip r:embed="rId4"/>
                <a:stretch>
                  <a:fillRect l="-1022" t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DA8C7A-C325-4163-89A6-2D38334E38FC}"/>
              </a:ext>
            </a:extLst>
          </p:cNvPr>
          <p:cNvSpPr/>
          <p:nvPr/>
        </p:nvSpPr>
        <p:spPr>
          <a:xfrm>
            <a:off x="8864523" y="2122405"/>
            <a:ext cx="118872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577646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0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4.</a:t>
                </a:r>
                <a:r>
                  <a:rPr lang="en-US" sz="3000" b="1" dirty="0"/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ea typeface="Times New Roman" panose="02020603050405020304" pitchFamily="18" charset="0"/>
                  </a:rPr>
                  <a:t>, </a:t>
                </a:r>
                <a:r>
                  <a:rPr lang="vi-VN" sz="3000" dirty="0">
                    <a:ea typeface="Times New Roman" panose="02020603050405020304" pitchFamily="18" charset="0"/>
                  </a:rPr>
                  <a:t>là giá trị thực của tham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số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để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−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vi-VN" sz="3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 </m:t>
                        </m:r>
                        <m:r>
                          <a:rPr lang="vi-VN" sz="3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tại hai điểm phân biệt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sao cho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là gốc tọa độ. </a:t>
                </a:r>
                <a:r>
                  <a:rPr lang="en-US" sz="30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a typeface="Times New Roman" panose="02020603050405020304" pitchFamily="18" charset="0"/>
                  </a:rPr>
                  <a:t>biểu</a:t>
                </a:r>
                <a:r>
                  <a:rPr lang="en-US" sz="3000" dirty="0">
                    <a:ea typeface="Times New Roman" panose="02020603050405020304" pitchFamily="18" charset="0"/>
                  </a:rPr>
                  <a:t> thức</a:t>
                </a:r>
                <a:r>
                  <a:rPr lang="vi-VN" sz="3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 dirty="0">
                    <a:ea typeface="Times New Roman" panose="02020603050405020304" pitchFamily="18" charset="0"/>
                  </a:rPr>
                  <a:t> bằng</a:t>
                </a:r>
                <a:br>
                  <a:rPr lang="en-US" sz="3000" dirty="0">
                    <a:ea typeface="Times New Roman" panose="02020603050405020304" pitchFamily="18" charset="0"/>
                  </a:rPr>
                </a:b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577646"/>
              </a:xfrm>
              <a:blipFill>
                <a:blip r:embed="rId3"/>
                <a:stretch>
                  <a:fillRect l="-1123" t="-2336" r="-1480" b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888343"/>
                <a:ext cx="11914495" cy="383313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/>
                  <a:t>Gọi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;−3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là các </a:t>
                </a:r>
                <a:r>
                  <a:rPr lang="en-US" dirty="0" err="1">
                    <a:ea typeface="Times New Roman" panose="02020603050405020304" pitchFamily="18" charset="0"/>
                  </a:rPr>
                  <a:t>nghiệm</a:t>
                </a:r>
                <a:r>
                  <a:rPr lang="en-US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ea typeface="Times New Roman" panose="02020603050405020304" pitchFamily="18" charset="0"/>
                  </a:rPr>
                  <a:t>Tọa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độ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trọng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Times New Roman" panose="02020603050405020304" pitchFamily="18" charset="0"/>
                  </a:rPr>
                  <a:t>tâm</a:t>
                </a:r>
                <a:r>
                  <a:rPr lang="en-US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∈∆⇔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−2.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−2=0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thỏa</a:t>
                </a:r>
                <a:r>
                  <a:rPr lang="en-US" dirty="0"/>
                  <a:t> (*)) .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888343"/>
                <a:ext cx="11914495" cy="3833133"/>
              </a:xfrm>
              <a:blipFill>
                <a:blip r:embed="rId4"/>
                <a:stretch>
                  <a:fillRect l="-1022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27D6D6BC-40F2-48AA-B60B-5605A294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5.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</a:t>
                </a:r>
                <a:r>
                  <a:rPr lang="en-US" sz="3200" dirty="0">
                    <a:ea typeface="Times New Roman" panose="02020603050405020304" pitchFamily="18" charset="0"/>
                  </a:rPr>
                  <a:t>T</a:t>
                </a:r>
                <a:r>
                  <a:rPr lang="vi-VN" sz="3200" dirty="0">
                    <a:ea typeface="Times New Roman" panose="02020603050405020304" pitchFamily="18" charset="0"/>
                  </a:rPr>
                  <a:t>ổng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tất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cả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các giá trị nguyên của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3200" i="1" dirty="0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có đúng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nghiệm phân biệt</a:t>
                </a:r>
                <a:r>
                  <a:rPr lang="nl-NL" sz="3200" dirty="0">
                    <a:ea typeface="Times New Roman" panose="02020603050405020304" pitchFamily="18" charset="0"/>
                  </a:rPr>
                  <a:t> là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  <a:blipFill>
                <a:blip r:embed="rId2"/>
                <a:stretch>
                  <a:fillRect l="-1225" t="-6309" r="-204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218544"/>
                <a:ext cx="5932227" cy="42030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nl-NL" dirty="0"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i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</m:t>
                    </m:r>
                  </m:oMath>
                </a14:m>
                <a:r>
                  <a:rPr lang="nl-NL" smtClean="0">
                    <a:ea typeface="Times New Roman" panose="02020603050405020304" pitchFamily="18" charset="0"/>
                  </a:rPr>
                  <a:t>hương </a:t>
                </a:r>
                <a:r>
                  <a:rPr lang="nl-NL" dirty="0">
                    <a:ea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trở thành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br>
                  <a:rPr lang="en-US" dirty="0"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nl-NL" dirty="0"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có bảng biến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218544"/>
                <a:ext cx="5932227" cy="4203037"/>
              </a:xfrm>
              <a:blipFill rotWithShape="1">
                <a:blip r:embed="rId3"/>
                <a:stretch>
                  <a:fillRect l="-2049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2A76B5-59FA-4F8D-B9D6-A1DBFF4FB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3" r="6463" b="15731"/>
          <a:stretch/>
        </p:blipFill>
        <p:spPr>
          <a:xfrm>
            <a:off x="6199217" y="2241072"/>
            <a:ext cx="5704090" cy="27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E6CF85-C6AD-4DFC-96BA-F0E84D46B3A2}"/>
              </a:ext>
            </a:extLst>
          </p:cNvPr>
          <p:cNvSpPr/>
          <p:nvPr/>
        </p:nvSpPr>
        <p:spPr>
          <a:xfrm>
            <a:off x="3371935" y="1469267"/>
            <a:ext cx="128016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Câu 5.</a:t>
                </a:r>
                <a:r>
                  <a:rPr lang="en-US" sz="3200" b="1" dirty="0"/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</a:t>
                </a:r>
                <a:r>
                  <a:rPr lang="en-US" sz="3200" dirty="0">
                    <a:ea typeface="Times New Roman" panose="02020603050405020304" pitchFamily="18" charset="0"/>
                  </a:rPr>
                  <a:t>T</a:t>
                </a:r>
                <a:r>
                  <a:rPr lang="vi-VN" sz="3200" dirty="0">
                    <a:ea typeface="Times New Roman" panose="02020603050405020304" pitchFamily="18" charset="0"/>
                  </a:rPr>
                  <a:t>ổng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tất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cả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ea typeface="Times New Roman" panose="02020603050405020304" pitchFamily="18" charset="0"/>
                  </a:rPr>
                  <a:t>các giá trị nguyên của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3200" i="1" dirty="0" smtClean="0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32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có đúng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 nghiệm phân biệt</a:t>
                </a:r>
                <a:r>
                  <a:rPr lang="nl-NL" sz="3200" dirty="0">
                    <a:ea typeface="Times New Roman" panose="02020603050405020304" pitchFamily="18" charset="0"/>
                  </a:rPr>
                  <a:t> là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1902137"/>
              </a:xfrm>
              <a:blipFill>
                <a:blip r:embed="rId2"/>
                <a:stretch>
                  <a:fillRect l="-1225" t="-6309" r="-204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218544"/>
                <a:ext cx="6611781" cy="43471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nl-NL" dirty="0">
                    <a:ea typeface="Times New Roman" panose="02020603050405020304" pitchFamily="18" charset="0"/>
                  </a:rPr>
                  <a:t>Với mỗi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ta có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r>
                  <a:rPr lang="en-US" dirty="0">
                    <a:ea typeface="Times New Roman" panose="02020603050405020304" pitchFamily="18" charset="0"/>
                  </a:rPr>
                  <a:t/>
                </a:r>
                <a:br>
                  <a:rPr lang="en-US" dirty="0">
                    <a:ea typeface="Times New Roman" panose="02020603050405020304" pitchFamily="18" charset="0"/>
                  </a:rPr>
                </a:br>
                <a:r>
                  <a:rPr lang="en-US" dirty="0">
                    <a:ea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có đúng ba nghiệm phân biệt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có một nghiệm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và một nghiệm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dirty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218544"/>
                <a:ext cx="6611781" cy="4347147"/>
              </a:xfrm>
              <a:blipFill>
                <a:blip r:embed="rId3"/>
                <a:stretch>
                  <a:fillRect l="-1840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2A76B5-59FA-4F8D-B9D6-A1DBFF4FB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3" r="6463" b="15731"/>
          <a:stretch/>
        </p:blipFill>
        <p:spPr>
          <a:xfrm>
            <a:off x="6880485" y="2520511"/>
            <a:ext cx="5022821" cy="24862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9018E5-1A79-4792-ACB7-BE72FE10B5AD}"/>
              </a:ext>
            </a:extLst>
          </p:cNvPr>
          <p:cNvGrpSpPr/>
          <p:nvPr/>
        </p:nvGrpSpPr>
        <p:grpSpPr>
          <a:xfrm>
            <a:off x="7570187" y="4340429"/>
            <a:ext cx="4517890" cy="461667"/>
            <a:chOff x="7808686" y="3193142"/>
            <a:chExt cx="4517890" cy="46166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F2062CA3-DDCE-412C-A859-0BCD9DD8F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686" y="3193142"/>
              <a:ext cx="438912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91AC0723-04C7-46B2-9028-B6555506A207}"/>
                    </a:ext>
                  </a:extLst>
                </p:cNvPr>
                <p:cNvSpPr txBox="1"/>
                <p:nvPr/>
              </p:nvSpPr>
              <p:spPr>
                <a:xfrm>
                  <a:off x="10652720" y="3193144"/>
                  <a:ext cx="16738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AC0723-04C7-46B2-9028-B6555506A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720" y="3193144"/>
                  <a:ext cx="167385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2" descr="Image result for button back">
            <a:hlinkClick r:id="rId8" action="ppaction://hlinksldjump"/>
            <a:extLst>
              <a:ext uri="{FF2B5EF4-FFF2-40B4-BE49-F238E27FC236}">
                <a16:creationId xmlns="" xmlns:a16="http://schemas.microsoft.com/office/drawing/2014/main" id="{17AD56C4-05E3-4DF7-A870-862FE3FB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398090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000" b="1" dirty="0">
                    <a:solidFill>
                      <a:srgbClr val="FF0000"/>
                    </a:solidFill>
                  </a:rPr>
                  <a:t>Câu 6.</a:t>
                </a:r>
                <a:r>
                  <a:rPr lang="en-US" sz="3000" b="1" dirty="0"/>
                  <a:t> </a:t>
                </a:r>
                <a:r>
                  <a:rPr lang="vi-VN" sz="3000" dirty="0">
                    <a:ea typeface="Times New Roman" panose="02020603050405020304" pitchFamily="18" charset="0"/>
                  </a:rPr>
                  <a:t>Cho hàm số đa thức bậc ba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có đồ thị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đi qua các điểm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30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30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30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 Các đường thẳng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lại cắt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lần lượt các điểm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). Biết rằng tổng các hoành độ của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3000" dirty="0"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3000" dirty="0">
                    <a:ea typeface="Times New Roman" panose="02020603050405020304" pitchFamily="18" charset="0"/>
                  </a:rPr>
                  <a:t> của</a:t>
                </a:r>
                <a:r>
                  <a:rPr lang="vi-VN" sz="3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0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000" dirty="0">
                    <a:ea typeface="Times New Roman" panose="02020603050405020304" pitchFamily="18" charset="0"/>
                  </a:rPr>
                  <a:t> là</a:t>
                </a:r>
                <a:br>
                  <a:rPr lang="en-US" sz="3000" dirty="0">
                    <a:ea typeface="Times New Roman" panose="02020603050405020304" pitchFamily="18" charset="0"/>
                  </a:rPr>
                </a:b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0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398090"/>
              </a:xfrm>
              <a:blipFill>
                <a:blip r:embed="rId3"/>
                <a:stretch>
                  <a:fillRect l="-1123" t="-4511" r="-408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685143"/>
                <a:ext cx="11914495" cy="403633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sz="2700" dirty="0"/>
                  <a:t>Ta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7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7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7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(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700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700" dirty="0"/>
                  <a:t>Đường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nhận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700" dirty="0"/>
                  <a:t> làm </a:t>
                </a:r>
                <a:r>
                  <a:rPr lang="en-US" sz="2700" dirty="0" err="1"/>
                  <a:t>một</a:t>
                </a:r>
                <a:r>
                  <a:rPr lang="en-US" sz="2700" dirty="0"/>
                  <a:t> VTCP </a:t>
                </a:r>
                <a:r>
                  <a:rPr lang="en-US" sz="2700" dirty="0" err="1"/>
                  <a:t>nên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phương</a:t>
                </a:r>
                <a:r>
                  <a:rPr lang="en-US" sz="2700" dirty="0"/>
                  <a:t> trình là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700" dirty="0"/>
                  <a:t> hay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r>
                  <a:rPr lang="en-US" sz="2700" dirty="0" err="1"/>
                  <a:t>Tương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tự</a:t>
                </a:r>
                <a:r>
                  <a:rPr lang="en-US" sz="2700" dirty="0"/>
                  <a:t>, ta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phương</a:t>
                </a:r>
                <a:r>
                  <a:rPr lang="en-US" sz="2700" dirty="0"/>
                  <a:t> trình các đ</a:t>
                </a:r>
                <a:r>
                  <a:rPr lang="vi-VN" sz="2700" dirty="0"/>
                  <a:t>ư</a:t>
                </a:r>
                <a:r>
                  <a:rPr lang="en-US" sz="2700" dirty="0" err="1"/>
                  <a:t>ờng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r>
                  <a:rPr lang="vi-VN" sz="2700" dirty="0"/>
                  <a:t>Hoành độ của điểm 𝐷 là nghiệm của phương trình:</a:t>
                </a:r>
                <a:endParaRPr lang="en-US" sz="27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7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7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:r>
                  <a:rPr lang="vi-VN" sz="2700" dirty="0">
                    <a:solidFill>
                      <a:schemeClr val="tx1"/>
                    </a:solidFill>
                    <a:latin typeface="Calibri" panose="020F0502020204030204" pitchFamily="34" charset="0"/>
                    <a:ea typeface="Yu Gothic UI Semilight"/>
                    <a:sym typeface="Symbol"/>
                  </a:rPr>
                  <a:t>⇔</a:t>
                </a:r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=−(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)(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685143"/>
                <a:ext cx="11914495" cy="4036333"/>
              </a:xfrm>
              <a:blipFill>
                <a:blip r:embed="rId4"/>
                <a:stretch>
                  <a:fillRect l="-920" t="-240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DA8C7A-C325-4163-89A6-2D38334E38FC}"/>
              </a:ext>
            </a:extLst>
          </p:cNvPr>
          <p:cNvSpPr/>
          <p:nvPr/>
        </p:nvSpPr>
        <p:spPr>
          <a:xfrm>
            <a:off x="6121323" y="1556350"/>
            <a:ext cx="1097280" cy="64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171246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Câu 6.</a:t>
                </a:r>
                <a:r>
                  <a:rPr lang="en-US" sz="2600" b="1" dirty="0"/>
                  <a:t> </a:t>
                </a:r>
                <a:r>
                  <a:rPr lang="vi-VN" sz="2600" dirty="0">
                    <a:ea typeface="Times New Roman" panose="02020603050405020304" pitchFamily="18" charset="0"/>
                  </a:rPr>
                  <a:t>Cho hàm số đa thức bậc ba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có đồ thị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đi qua các điểm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6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6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6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 Các đường thẳng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,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lại cắt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lần lượt các điểm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). Biết rằng tổng các hoành độ của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2600" dirty="0">
                    <a:ea typeface="Times New Roman" panose="02020603050405020304" pitchFamily="18" charset="0"/>
                  </a:rPr>
                  <a:t> của</a:t>
                </a:r>
                <a:r>
                  <a:rPr lang="vi-VN" sz="26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600" i="1" dirty="0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600" dirty="0">
                    <a:ea typeface="Times New Roman" panose="02020603050405020304" pitchFamily="18" charset="0"/>
                  </a:rPr>
                  <a:t> là</a:t>
                </a:r>
                <a:br>
                  <a:rPr lang="en-US" sz="2600" dirty="0">
                    <a:ea typeface="Times New Roman" panose="02020603050405020304" pitchFamily="18" charset="0"/>
                  </a:rPr>
                </a:br>
                <a:r>
                  <a:rPr lang="en-US" sz="2600" dirty="0">
                    <a:ea typeface="Times New Roman" panose="02020603050405020304" pitchFamily="18" charset="0"/>
                  </a:rPr>
                  <a:t>	</a:t>
                </a:r>
                <a:r>
                  <a:rPr lang="vi-VN" sz="2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</a:t>
                </a:r>
                <a:r>
                  <a:rPr lang="en-US" sz="26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2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6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</a:t>
                </a:r>
                <a:r>
                  <a:rPr lang="en-US" sz="2600" dirty="0">
                    <a:ea typeface="Times New Roman" panose="02020603050405020304" pitchFamily="18" charset="0"/>
                  </a:rPr>
                  <a:t>	</a:t>
                </a:r>
                <a:r>
                  <a:rPr lang="vi-VN" sz="2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2600" dirty="0">
                    <a:ea typeface="Times New Roman" panose="02020603050405020304" pitchFamily="18" charset="0"/>
                  </a:rPr>
                  <a:t>	</a:t>
                </a:r>
                <a:r>
                  <a:rPr lang="vi-VN" sz="2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dirty="0">
                    <a:ea typeface="Times New Roman" panose="02020603050405020304" pitchFamily="18" charset="0"/>
                  </a:rPr>
                  <a:t>.</a:t>
                </a:r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171246"/>
              </a:xfrm>
              <a:blipFill>
                <a:blip r:embed="rId3"/>
                <a:stretch>
                  <a:fillRect l="-817" t="-3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452915"/>
                <a:ext cx="11914495" cy="426856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dirty="0">
                    <a:solidFill>
                      <a:schemeClr val="tx1"/>
                    </a:solidFill>
                    <a:latin typeface="Calibri" panose="020F0502020204030204" pitchFamily="34" charset="0"/>
                    <a:ea typeface="Yu Gothic UI Semilight"/>
                    <a:sym typeface="Symbol"/>
                  </a:rPr>
                  <a:t>⇔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dirty="0" err="1">
                    <a:sym typeface="Symbol"/>
                  </a:rPr>
                  <a:t>vì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dirty="0">
                    <a:sym typeface="Symbol"/>
                  </a:rPr>
                  <a:t>)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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4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dirty="0"/>
                  <a:t>Tương tự, </a:t>
                </a:r>
                <a:r>
                  <a:rPr lang="en-US" dirty="0"/>
                  <a:t>ta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3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dirty="0"/>
                  <a:t>và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𝐹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2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Theo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452915"/>
                <a:ext cx="11914495" cy="4268562"/>
              </a:xfrm>
              <a:blipFill>
                <a:blip r:embed="rId4"/>
                <a:stretch>
                  <a:fillRect l="-1022" t="-2273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37AFD1-6CE3-41CD-AA0D-16266662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F4C0DF-7777-4E47-A99F-1DB273D4C988}"/>
              </a:ext>
            </a:extLst>
          </p:cNvPr>
          <p:cNvSpPr/>
          <p:nvPr/>
        </p:nvSpPr>
        <p:spPr>
          <a:xfrm>
            <a:off x="6121323" y="990298"/>
            <a:ext cx="2651760" cy="1097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026104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000" b="1" dirty="0">
                    <a:solidFill>
                      <a:srgbClr val="FF0000"/>
                    </a:solidFill>
                  </a:rPr>
                  <a:t>Câu 7.</a:t>
                </a:r>
                <a:r>
                  <a:rPr lang="en-US" sz="3000" b="1" dirty="0"/>
                  <a:t> </a:t>
                </a:r>
                <a:r>
                  <a:rPr lang="fr-FR" sz="2800" dirty="0">
                    <a:solidFill>
                      <a:schemeClr val="tx1"/>
                    </a:solidFill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để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đồ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thị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của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hàm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số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fr-F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cắt </a:t>
                </a:r>
                <a:r>
                  <a:rPr lang="fr-FR" sz="2800" dirty="0"/>
                  <a:t>đường </a:t>
                </a:r>
                <a:r>
                  <a:rPr lang="fr-FR" sz="2800" dirty="0" err="1"/>
                  <a:t>thẳng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>
                    <a:solidFill>
                      <a:schemeClr val="tx1"/>
                    </a:solidFill>
                  </a:rPr>
                  <a:t>tại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bốn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điểm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phân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biệt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hoành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độ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nhỏ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hơn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/>
                </a:r>
                <a:br>
                  <a:rPr lang="en-US" sz="3000" dirty="0">
                    <a:ea typeface="Times New Roman" panose="02020603050405020304" pitchFamily="18" charset="0"/>
                  </a:rPr>
                </a:b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∈∅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&lt;1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 </a:t>
                </a:r>
                <a:r>
                  <a:rPr lang="en-US" sz="3000" dirty="0">
                    <a:ea typeface="Times New Roman" panose="02020603050405020304" pitchFamily="18" charset="0"/>
                  </a:rPr>
                  <a:t>	</a:t>
                </a:r>
                <a:r>
                  <a:rPr lang="vi-VN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vi-VN" sz="3000" dirty="0">
                    <a:ea typeface="Times New Roman" panose="02020603050405020304" pitchFamily="18" charset="0"/>
                  </a:rPr>
                  <a:t>.</a:t>
                </a:r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026104"/>
              </a:xfrm>
              <a:blipFill>
                <a:blip r:embed="rId3"/>
                <a:stretch>
                  <a:fillRect l="-1123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2" y="2307771"/>
                <a:ext cx="11914495" cy="441370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tx1"/>
                    </a:solidFill>
                  </a:rPr>
                  <a:t>Xét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phương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trình</a:t>
                </a:r>
                <a:r>
                  <a:rPr lang="fr-FR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tx1"/>
                    </a:solidFill>
                  </a:rPr>
                  <a:t>Đặt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≥0)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, ta </a:t>
                </a:r>
                <a:r>
                  <a:rPr lang="fr-FR" dirty="0" err="1">
                    <a:solidFill>
                      <a:schemeClr val="tx1"/>
                    </a:solidFill>
                  </a:rPr>
                  <a:t>được</a:t>
                </a:r>
                <a:r>
                  <a:rPr lang="fr-FR" dirty="0">
                    <a:solidFill>
                      <a:schemeClr val="tx1"/>
                    </a:solidFill>
                  </a:rPr>
                  <a:t>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+1=0 (1)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tx1"/>
                    </a:solidFill>
                  </a:rPr>
                  <a:t>Dễ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thấy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hai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nghiệm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=1;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nên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điều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kiện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để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cắt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tại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bốn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điểm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phân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biệt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hoành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độ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nhỏ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hơn</a:t>
                </a:r>
                <a:r>
                  <a:rPr lang="fr-FR" dirty="0">
                    <a:solidFill>
                      <a:schemeClr val="tx1"/>
                    </a:solidFill>
                  </a:rPr>
                  <a:t> 2 là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>
                    <a:solidFill>
                      <a:schemeClr val="tx1"/>
                    </a:solidFill>
                  </a:rPr>
                  <a:t>nghiệm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≠1&lt;4</m:t>
                    </m:r>
                  </m:oMath>
                </a14:m>
                <a:endParaRPr lang="en-US" sz="27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sz="2400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sz="2400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2307771"/>
                <a:ext cx="11914495" cy="4413705"/>
              </a:xfrm>
              <a:blipFill>
                <a:blip r:embed="rId4"/>
                <a:stretch>
                  <a:fillRect l="-1022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FF8D1E60-9F8C-4754-8950-EA4B4DD4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8829716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8.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. </a:t>
                </a:r>
                <a:r>
                  <a:rPr lang="nl-NL" dirty="0"/>
                  <a:t>Số giá trị nguyên dương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:r>
                  <a:rPr lang="en-US" dirty="0"/>
                  <a:t>Vô số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8341598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nghiệm</a:t>
                </a:r>
                <a:r>
                  <a:rPr lang="en-US" dirty="0"/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 các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d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8341598" cy="4647015"/>
              </a:xfrm>
              <a:blipFill>
                <a:blip r:embed="rId3"/>
                <a:stretch>
                  <a:fillRect l="-1459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CC01D1-3A8D-474A-8AD6-CA3F8D724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13" y="2074460"/>
            <a:ext cx="3198511" cy="306430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518416-69F0-420F-BBA4-8BB5E4012CC0}"/>
              </a:ext>
            </a:extLst>
          </p:cNvPr>
          <p:cNvSpPr/>
          <p:nvPr/>
        </p:nvSpPr>
        <p:spPr>
          <a:xfrm>
            <a:off x="10653486" y="3236686"/>
            <a:ext cx="812800" cy="1596571"/>
          </a:xfrm>
          <a:custGeom>
            <a:avLst/>
            <a:gdLst>
              <a:gd name="connsiteX0" fmla="*/ 0 w 812800"/>
              <a:gd name="connsiteY0" fmla="*/ 0 h 1596571"/>
              <a:gd name="connsiteX1" fmla="*/ 174171 w 812800"/>
              <a:gd name="connsiteY1" fmla="*/ 43543 h 1596571"/>
              <a:gd name="connsiteX2" fmla="*/ 319314 w 812800"/>
              <a:gd name="connsiteY2" fmla="*/ 188685 h 1596571"/>
              <a:gd name="connsiteX3" fmla="*/ 522514 w 812800"/>
              <a:gd name="connsiteY3" fmla="*/ 551543 h 1596571"/>
              <a:gd name="connsiteX4" fmla="*/ 812800 w 812800"/>
              <a:gd name="connsiteY4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1596571">
                <a:moveTo>
                  <a:pt x="0" y="0"/>
                </a:moveTo>
                <a:cubicBezTo>
                  <a:pt x="60476" y="6048"/>
                  <a:pt x="120952" y="12096"/>
                  <a:pt x="174171" y="43543"/>
                </a:cubicBezTo>
                <a:cubicBezTo>
                  <a:pt x="227390" y="74990"/>
                  <a:pt x="261257" y="104018"/>
                  <a:pt x="319314" y="188685"/>
                </a:cubicBezTo>
                <a:cubicBezTo>
                  <a:pt x="377371" y="273352"/>
                  <a:pt x="440266" y="316895"/>
                  <a:pt x="522514" y="551543"/>
                </a:cubicBezTo>
                <a:cubicBezTo>
                  <a:pt x="604762" y="786191"/>
                  <a:pt x="708781" y="1191381"/>
                  <a:pt x="812800" y="159657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61474499-1C7B-4853-95CF-B843B85D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086513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1.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thức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072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trục hoành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đồ thị hàm số bậc 3">
            <a:extLst>
              <a:ext uri="{FF2B5EF4-FFF2-40B4-BE49-F238E27FC236}">
                <a16:creationId xmlns="" xmlns:a16="http://schemas.microsoft.com/office/drawing/2014/main" id="{E6F62867-D230-46DD-84A6-D52ACE98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84" y="2151055"/>
            <a:ext cx="3798884" cy="38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79C0627C-519E-4AF2-97A8-7202977EDD11}"/>
              </a:ext>
            </a:extLst>
          </p:cNvPr>
          <p:cNvSpPr/>
          <p:nvPr/>
        </p:nvSpPr>
        <p:spPr>
          <a:xfrm>
            <a:off x="9089454" y="5034144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CE5F7CF-C568-43A8-8E96-59F9908428B9}"/>
              </a:ext>
            </a:extLst>
          </p:cNvPr>
          <p:cNvSpPr/>
          <p:nvPr/>
        </p:nvSpPr>
        <p:spPr>
          <a:xfrm>
            <a:off x="10922118" y="5058875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47410" y="1431122"/>
            <a:ext cx="292608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436938" algn="l"/>
                    <a:tab pos="6180138" algn="l"/>
                    <a:tab pos="8859838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9.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. Tìm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(1) </a:t>
                </a:r>
                <a:r>
                  <a:rPr lang="en-US" dirty="0" err="1"/>
                  <a:t>có</a:t>
                </a:r>
                <a:r>
                  <a:rPr lang="en-US" dirty="0"/>
                  <a:t> 6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838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8341598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và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thành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sáu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biệt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Vậy các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d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8341598" cy="4647015"/>
              </a:xfrm>
              <a:blipFill>
                <a:blip r:embed="rId3"/>
                <a:stretch>
                  <a:fillRect l="-1459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EA3C10-6E69-4373-B809-C24DCD86D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499" y="2121758"/>
            <a:ext cx="3352406" cy="3548884"/>
          </a:xfrm>
          <a:prstGeom prst="rect">
            <a:avLst/>
          </a:prstGeom>
        </p:spPr>
      </p:pic>
      <p:pic>
        <p:nvPicPr>
          <p:cNvPr id="14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C8FEAEF2-23E7-4DC3-89D6-2D96E370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537048" y="1620313"/>
            <a:ext cx="118872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102171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10.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∈[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102171"/>
              </a:xfrm>
              <a:blipFill>
                <a:blip r:embed="rId2"/>
                <a:stretch>
                  <a:fillRect l="-1225" t="-5714" r="-766" b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459421"/>
                <a:ext cx="8341598" cy="426205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Vậy các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459421"/>
                <a:ext cx="8341598" cy="4262054"/>
              </a:xfrm>
              <a:blipFill>
                <a:blip r:embed="rId3"/>
                <a:stretch>
                  <a:fillRect l="-1459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74EFFA-6F51-4EC8-97B0-373507771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25" y="2238696"/>
            <a:ext cx="3519844" cy="3850657"/>
          </a:xfrm>
          <a:prstGeom prst="rect">
            <a:avLst/>
          </a:prstGeom>
        </p:spPr>
      </p:pic>
      <p:pic>
        <p:nvPicPr>
          <p:cNvPr id="9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53014251-7496-4648-A5FB-EC32F5E8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180700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45307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pic>
        <p:nvPicPr>
          <p:cNvPr id="8" name="Picture 2" descr="Image result for button home">
            <a:hlinkClick r:id="rId7" action="ppaction://hlinksldjump"/>
            <a:extLst>
              <a:ext uri="{FF2B5EF4-FFF2-40B4-BE49-F238E27FC236}">
                <a16:creationId xmlns="" xmlns:a16="http://schemas.microsoft.com/office/drawing/2014/main" id="{4F0E6E7B-5AD6-4366-8ED8-88DB6BE3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8861243" y="1446887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11.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 </a:t>
                </a:r>
                <a:r>
                  <a:rPr lang="en-US" dirty="0"/>
                  <a:t>Vô số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  <a:blipFill>
                <a:blip r:embed="rId2"/>
                <a:stretch>
                  <a:fillRect l="-1225" t="-6557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7" y="2144100"/>
                <a:ext cx="8341598" cy="44827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2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:r>
                  <a:rPr lang="en-US" dirty="0" err="1"/>
                  <a:t>để</a:t>
                </a:r>
                <a:r>
                  <a:rPr lang="en-US" dirty="0"/>
                  <a:t> (1) </a:t>
                </a:r>
                <a:r>
                  <a:rPr lang="en-US" dirty="0" err="1"/>
                  <a:t>có</a:t>
                </a:r>
                <a:r>
                  <a:rPr lang="en-US" dirty="0"/>
                  <a:t> 4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 thì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có</a:t>
                </a:r>
                <a:r>
                  <a:rPr lang="en-US" dirty="0"/>
                  <a:t> 2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2;3.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7" y="2144100"/>
                <a:ext cx="8341598" cy="4482779"/>
              </a:xfrm>
              <a:blipFill>
                <a:blip r:embed="rId3"/>
                <a:stretch>
                  <a:fillRect l="-1385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24E7F-9F20-4CFF-B1F6-0ACFE8522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382" y="2191407"/>
            <a:ext cx="3610428" cy="373281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B9BCDB3-E907-4E28-A592-320CF039C8A2}"/>
              </a:ext>
            </a:extLst>
          </p:cNvPr>
          <p:cNvSpPr/>
          <p:nvPr/>
        </p:nvSpPr>
        <p:spPr>
          <a:xfrm>
            <a:off x="9821918" y="2926400"/>
            <a:ext cx="1970689" cy="2780717"/>
          </a:xfrm>
          <a:custGeom>
            <a:avLst/>
            <a:gdLst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62607 w 1970689"/>
              <a:gd name="connsiteY2" fmla="*/ 1551007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592317 w 1970689"/>
              <a:gd name="connsiteY7" fmla="*/ 557779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62607 w 1970689"/>
              <a:gd name="connsiteY2" fmla="*/ 1551007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671145 w 1970689"/>
              <a:gd name="connsiteY7" fmla="*/ 857324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46842 w 1970689"/>
              <a:gd name="connsiteY2" fmla="*/ 1503711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671145 w 1970689"/>
              <a:gd name="connsiteY7" fmla="*/ 857324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0689" h="2780717">
                <a:moveTo>
                  <a:pt x="0" y="1866317"/>
                </a:moveTo>
                <a:cubicBezTo>
                  <a:pt x="48610" y="1868945"/>
                  <a:pt x="99848" y="1879455"/>
                  <a:pt x="157655" y="1819021"/>
                </a:cubicBezTo>
                <a:cubicBezTo>
                  <a:pt x="215462" y="1758587"/>
                  <a:pt x="260132" y="1674504"/>
                  <a:pt x="346842" y="1503711"/>
                </a:cubicBezTo>
                <a:cubicBezTo>
                  <a:pt x="433552" y="1332918"/>
                  <a:pt x="554421" y="1030745"/>
                  <a:pt x="677917" y="794262"/>
                </a:cubicBezTo>
                <a:cubicBezTo>
                  <a:pt x="801413" y="557779"/>
                  <a:pt x="993227" y="213566"/>
                  <a:pt x="1087820" y="84814"/>
                </a:cubicBezTo>
                <a:cubicBezTo>
                  <a:pt x="1182413" y="-43938"/>
                  <a:pt x="1187669" y="8614"/>
                  <a:pt x="1245476" y="21752"/>
                </a:cubicBezTo>
                <a:cubicBezTo>
                  <a:pt x="1303283" y="34890"/>
                  <a:pt x="1363717" y="24379"/>
                  <a:pt x="1434662" y="163641"/>
                </a:cubicBezTo>
                <a:cubicBezTo>
                  <a:pt x="1505607" y="302903"/>
                  <a:pt x="1581807" y="421145"/>
                  <a:pt x="1671145" y="857324"/>
                </a:cubicBezTo>
                <a:cubicBezTo>
                  <a:pt x="1760483" y="1293503"/>
                  <a:pt x="1920765" y="2460152"/>
                  <a:pt x="1970689" y="2780717"/>
                </a:cubicBezTo>
                <a:lnTo>
                  <a:pt x="1970689" y="278071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12.</a:t>
                </a:r>
                <a:r>
                  <a:rPr lang="en-US" sz="3200" b="1" dirty="0"/>
                  <a:t> </a:t>
                </a:r>
                <a:r>
                  <a:rPr lang="vi-VN" sz="3200" dirty="0"/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3200" dirty="0"/>
                  <a:t>để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/>
                  <a:t> cắt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/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 dirty="0"/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 dirty="0"/>
                  <a:t> sao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𝐼𝐴𝐵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15</m:t>
                    </m:r>
                  </m:oMath>
                </a14:m>
                <a:r>
                  <a:rPr lang="vi-VN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200" dirty="0"/>
                  <a:t> là giao điểm hai đường tiệm cận của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=±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  <a:blipFill>
                <a:blip r:embed="rId3"/>
                <a:stretch>
                  <a:fillRect l="-1225" t="-579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dirty="0"/>
                  <a:t>. (</a:t>
                </a:r>
                <a:r>
                  <a:rPr lang="en-US" dirty="0"/>
                  <a:t>1</a:t>
                </a:r>
                <a:r>
                  <a:rPr lang="vi-VN" dirty="0"/>
                  <a:t>)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vi-VN" dirty="0"/>
                  <a:t>Đ</a:t>
                </a:r>
                <a:r>
                  <a:rPr lang="en-US" dirty="0" err="1"/>
                  <a:t>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đ</a:t>
                </a:r>
                <a:r>
                  <a:rPr lang="vi-VN" dirty="0"/>
                  <a:t>ể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dirty="0"/>
                  <a:t> cắt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/>
                  <a:t> tại hai điểm phân biệt </a:t>
                </a:r>
                <a:r>
                  <a:rPr lang="en-US" dirty="0"/>
                  <a:t>là</a:t>
                </a:r>
                <a:r>
                  <a:rPr lang="vi-VN" dirty="0"/>
                  <a:t> (</a:t>
                </a:r>
                <a:r>
                  <a:rPr lang="en-US" dirty="0"/>
                  <a:t>1</a:t>
                </a:r>
                <a:r>
                  <a:rPr lang="vi-VN" dirty="0"/>
                  <a:t>) có hai nghiệm phân 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là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(1),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Ta </a:t>
                </a:r>
                <a:r>
                  <a:rPr lang="en-US" dirty="0" err="1">
                    <a:ea typeface="Times New Roman" panose="02020603050405020304" pitchFamily="18" charset="0"/>
                  </a:rPr>
                  <a:t>có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  <a:blipFill>
                <a:blip r:embed="rId4"/>
                <a:stretch>
                  <a:fillRect l="-970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CF1F59-8D3B-4DD6-9440-8C229C9B8EBF}"/>
              </a:ext>
            </a:extLst>
          </p:cNvPr>
          <p:cNvSpPr/>
          <p:nvPr/>
        </p:nvSpPr>
        <p:spPr>
          <a:xfrm>
            <a:off x="6121323" y="1666712"/>
            <a:ext cx="219456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12.</a:t>
                </a:r>
                <a:r>
                  <a:rPr lang="en-US" sz="3200" b="1" dirty="0"/>
                  <a:t> </a:t>
                </a:r>
                <a:r>
                  <a:rPr lang="vi-VN" sz="3200" dirty="0"/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3200" dirty="0"/>
                  <a:t>để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/>
                  <a:t> cắt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/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200" dirty="0"/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 dirty="0"/>
                  <a:t> sao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𝐼𝐴𝐵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15</m:t>
                    </m:r>
                  </m:oMath>
                </a14:m>
                <a:r>
                  <a:rPr lang="vi-VN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200" dirty="0"/>
                  <a:t> là giao điểm hai đường tiệm cận của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=±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  <a:blipFill>
                <a:blip r:embed="rId3"/>
                <a:stretch>
                  <a:fillRect l="-1225" t="-5797" r="-132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𝐼𝐴𝐵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  <m:r>
                      <a:rPr lang="en-US" i="1">
                        <a:latin typeface="Cambria Math"/>
                      </a:rPr>
                      <m:t> ⇔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  <m:r>
                      <a:rPr lang="en-US" i="1">
                        <a:latin typeface="Cambria Math"/>
                      </a:rPr>
                      <m:t> ⇔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>
                        <a:latin typeface="Cambria Math"/>
                      </a:rPr>
                      <m:t>4</m:t>
                    </m:r>
                    <m:r>
                      <a:rPr lang="en-US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1125</m:t>
                    </m:r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20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1125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225</m:t>
                    </m:r>
                    <m:r>
                      <a:rPr lang="en-US" i="1" smtClean="0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225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  <a:tabLst>
                    <a:tab pos="1440180" algn="l"/>
                  </a:tabLst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  <a:blipFill>
                <a:blip r:embed="rId4"/>
                <a:stretch>
                  <a:fillRect l="-970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16149286-CD4F-4AE6-B8F2-91A28A50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13.</a:t>
                </a:r>
                <a:r>
                  <a:rPr lang="en-US" sz="3200" b="1" dirty="0"/>
                  <a:t> </a:t>
                </a:r>
                <a:r>
                  <a:rPr lang="vi-VN" sz="3200" dirty="0"/>
                  <a:t>Có </a:t>
                </a:r>
                <a:r>
                  <a:rPr lang="en-US" sz="3200" dirty="0"/>
                  <a:t>mấy </a:t>
                </a:r>
                <a:r>
                  <a:rPr lang="vi-VN" sz="3200" dirty="0"/>
                  <a:t>số thực dương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/>
                  <a:t> để đường thẳng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/>
                  <a:t> </a:t>
                </a:r>
                <a:r>
                  <a:rPr lang="vi-VN" sz="3200" dirty="0"/>
                  <a:t>cắt đồ thị hàm 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/>
                  <a:t> tại ba điểm phân biệt có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3200" dirty="0"/>
                  <a:t>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  <a:blipFill>
                <a:blip r:embed="rId3"/>
                <a:stretch>
                  <a:fillRect l="-1225" t="-5797" b="-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ea typeface="Cambria Math"/>
                  </a:rPr>
                  <a:t>⇔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dirty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vi-VN" dirty="0"/>
                  <a:t> là 3 nghiệm phân biệt của phương trình ta có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dirty="0"/>
                              <m:t> 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/>
                  <a:t>   và </a:t>
                </a:r>
                <a:r>
                  <a:rPr lang="en-US" dirty="0"/>
                  <a:t> </a:t>
                </a:r>
                <a:r>
                  <a:rPr lang="vi-VN" dirty="0"/>
                  <a:t>tung độ các giao điểm là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vi-VN" dirty="0"/>
                  <a:t>Theo đề bài ta 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  <a:blipFill>
                <a:blip r:embed="rId4"/>
                <a:stretch>
                  <a:fillRect l="-970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D249CF-CFF4-4F2F-8C38-80A8602F0C82}"/>
              </a:ext>
            </a:extLst>
          </p:cNvPr>
          <p:cNvSpPr/>
          <p:nvPr/>
        </p:nvSpPr>
        <p:spPr>
          <a:xfrm>
            <a:off x="8833002" y="1682478"/>
            <a:ext cx="100584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</p:spPr>
            <p:txBody>
              <a:bodyPr>
                <a:no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465138" algn="l"/>
                    <a:tab pos="3208338" algn="l"/>
                    <a:tab pos="5951538" algn="l"/>
                    <a:tab pos="869473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13.</a:t>
                </a:r>
                <a:r>
                  <a:rPr lang="en-US" sz="3200" b="1" dirty="0"/>
                  <a:t> </a:t>
                </a:r>
                <a:r>
                  <a:rPr lang="vi-VN" sz="3200" dirty="0"/>
                  <a:t>Có </a:t>
                </a:r>
                <a:r>
                  <a:rPr lang="en-US" sz="3200" dirty="0"/>
                  <a:t>mấy </a:t>
                </a:r>
                <a:r>
                  <a:rPr lang="vi-VN" sz="3200" dirty="0"/>
                  <a:t>số thực dương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/>
                  <a:t> để đường thẳng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−4</m:t>
                    </m:r>
                  </m:oMath>
                </a14:m>
                <a:r>
                  <a:rPr lang="en-US" sz="3200" dirty="0"/>
                  <a:t> </a:t>
                </a:r>
                <a:r>
                  <a:rPr lang="vi-VN" sz="3200" dirty="0"/>
                  <a:t>cắt đồ thị hàm 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−1</m:t>
                    </m:r>
                  </m:oMath>
                </a14:m>
                <a:r>
                  <a:rPr lang="vi-VN" sz="3200" dirty="0"/>
                  <a:t> tại ba điểm phân biệt có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3200" dirty="0"/>
                  <a:t>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/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         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         </a:t>
                </a:r>
                <a:r>
                  <a:rPr lang="en-US" sz="3200" dirty="0"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ea typeface="Times New Roman" panose="02020603050405020304" pitchFamily="18" charset="0"/>
                  </a:rPr>
                  <a:t>.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5"/>
                <a:ext cx="11914496" cy="2070647"/>
              </a:xfrm>
              <a:blipFill>
                <a:blip r:embed="rId3"/>
                <a:stretch>
                  <a:fillRect l="-1225" t="-5797" b="-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i="1" dirty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−6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vi-VN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−6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dirty="0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dirty="0">
                          <a:latin typeface="Cambria Math"/>
                          <a:ea typeface="Cambria Math"/>
                        </a:rPr>
                        <m:t>=9</m:t>
                      </m:r>
                    </m:oMath>
                  </m:oMathPara>
                </a14:m>
                <a:endParaRPr lang="vi-VN" dirty="0"/>
              </a:p>
              <a:p>
                <a:pPr marL="0" indent="0">
                  <a:buNone/>
                </a:pPr>
                <a:r>
                  <a:rPr lang="vi-VN" dirty="0"/>
                  <a:t>Thử lại với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=9</m:t>
                    </m:r>
                  </m:oMath>
                </a14:m>
                <a:r>
                  <a:rPr lang="vi-VN" dirty="0"/>
                  <a:t> khi đó phương trình hoành độ giao điểm </a:t>
                </a:r>
                <a:r>
                  <a:rPr lang="en-US" dirty="0"/>
                  <a:t>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−6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+3=0</m:t>
                    </m:r>
                  </m:oMath>
                </a14:m>
                <a:r>
                  <a:rPr lang="vi-VN" dirty="0"/>
                  <a:t> có </a:t>
                </a:r>
                <a:r>
                  <a:rPr lang="en-US" dirty="0" err="1"/>
                  <a:t>ba</a:t>
                </a:r>
                <a:r>
                  <a:rPr lang="vi-VN" dirty="0"/>
                  <a:t> nghiệm nên nhận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=9</m:t>
                    </m:r>
                  </m:oMath>
                </a14:m>
                <a:r>
                  <a:rPr lang="vi-VN" dirty="0"/>
                  <a:t> 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6" y="2349063"/>
                <a:ext cx="11914495" cy="4372414"/>
              </a:xfrm>
              <a:blipFill>
                <a:blip r:embed="rId4"/>
                <a:stretch>
                  <a:fillRect l="-970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D94564CF-3019-49FB-A5DF-48452BD9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14.</a:t>
                </a:r>
                <a:r>
                  <a:rPr lang="en-US" b="1" dirty="0"/>
                  <a:t> </a:t>
                </a:r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/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dirty="0"/>
                  <a:t> và có bảng biến thiên như 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vi-VN" dirty="0"/>
                  <a:t> 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  <a:blipFill>
                <a:blip r:embed="rId2"/>
                <a:stretch>
                  <a:fillRect l="-1225" t="-6557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7" y="2144100"/>
                <a:ext cx="8713236" cy="2748575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vi-VN" dirty="0"/>
                  <a:t>Yêu cầu bài toán </a:t>
                </a:r>
                <a:r>
                  <a:rPr lang="en-US" dirty="0"/>
                  <a:t>là </a:t>
                </a:r>
                <a:r>
                  <a:rPr lang="en-US" dirty="0" err="1"/>
                  <a:t>phương</a:t>
                </a:r>
                <a:r>
                  <a:rPr lang="en-US" dirty="0"/>
                  <a:t> trình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vi-VN" dirty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vi-VN" dirty="0"/>
                  <a:t>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dirty="0"/>
                  <a:t> ,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vi-VN" dirty="0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0;3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=9;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vi-VN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0;3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(1).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7" y="2144100"/>
                <a:ext cx="8713236" cy="2748575"/>
              </a:xfrm>
              <a:blipFill>
                <a:blip r:embed="rId3"/>
                <a:stretch>
                  <a:fillRect l="-1399" t="-39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80CB95-A21C-40B7-892B-0C13A7148F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73" y="2148438"/>
            <a:ext cx="5394960" cy="19202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C37F7A4-63C5-44E7-9016-ACD1E93DF08A}"/>
                  </a:ext>
                </a:extLst>
              </p:cNvPr>
              <p:cNvSpPr txBox="1"/>
              <p:nvPr/>
            </p:nvSpPr>
            <p:spPr>
              <a:xfrm>
                <a:off x="163773" y="4892675"/>
                <a:ext cx="11829558" cy="166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ừ đây ta suy ra: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0;3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=65;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vi-VN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0;3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e>
                        </m:func>
                      </m:e>
                    </m:func>
                    <m:r>
                      <a:rPr lang="vi-V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7F7A4-63C5-44E7-9016-ACD1E93D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" y="4892675"/>
                <a:ext cx="11829558" cy="1662571"/>
              </a:xfrm>
              <a:prstGeom prst="rect">
                <a:avLst/>
              </a:prstGeom>
              <a:blipFill>
                <a:blip r:embed="rId5"/>
                <a:stretch>
                  <a:fillRect l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31637" y="1446887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14.</a:t>
                </a:r>
                <a:r>
                  <a:rPr lang="en-US" b="1" dirty="0"/>
                  <a:t> </a:t>
                </a:r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/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dirty="0"/>
                  <a:t> và có bảng biến thiên như 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vi-VN" dirty="0"/>
                  <a:t> 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  <a:blipFill>
                <a:blip r:embed="rId2"/>
                <a:stretch>
                  <a:fillRect l="-1225" t="-6557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7" y="2144100"/>
                <a:ext cx="11880220" cy="45773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Từ (1) và (2) suy ra: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0;3</m:t>
                                </m:r>
                              </m:e>
                            </m:d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=9;</m:t>
                    </m:r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0;3</m:t>
                                </m:r>
                              </m:e>
                            </m:d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vi-VN" dirty="0"/>
                  <a:t>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dirty="0"/>
                  <a:t> </a:t>
                </a:r>
                <a:r>
                  <a:rPr lang="en-US" dirty="0"/>
                  <a:t>là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:r>
                  <a:rPr lang="en-US" dirty="0" err="1"/>
                  <a:t>có</a:t>
                </a:r>
                <a:r>
                  <a:rPr lang="en-US" dirty="0"/>
                  <a:t> 9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7" y="2144100"/>
                <a:ext cx="11880220" cy="4577374"/>
              </a:xfrm>
              <a:blipFill>
                <a:blip r:embed="rId3"/>
                <a:stretch>
                  <a:fillRect l="-973" t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D4A60119-C6CC-4F50-A7C2-2C92174D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8800685" y="1431122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2.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thức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có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072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trục hoành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D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đồ thị hàm số bậc 3">
            <a:extLst>
              <a:ext uri="{FF2B5EF4-FFF2-40B4-BE49-F238E27FC236}">
                <a16:creationId xmlns="" xmlns:a16="http://schemas.microsoft.com/office/drawing/2014/main" id="{AF9949AD-67BB-4E67-86E5-67E989BC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19" y="2201409"/>
            <a:ext cx="3330347" cy="37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B6C7DE1D-6D73-4B15-BD84-67EE1E09D838}"/>
              </a:ext>
            </a:extLst>
          </p:cNvPr>
          <p:cNvSpPr/>
          <p:nvPr/>
        </p:nvSpPr>
        <p:spPr>
          <a:xfrm>
            <a:off x="8423027" y="4631189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74F15F1-AFF5-4C60-BE28-C6B8A9894B96}"/>
              </a:ext>
            </a:extLst>
          </p:cNvPr>
          <p:cNvSpPr/>
          <p:nvPr/>
        </p:nvSpPr>
        <p:spPr>
          <a:xfrm>
            <a:off x="9821742" y="4640422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D63D455-0128-4DA2-8730-50431C3B21B2}"/>
              </a:ext>
            </a:extLst>
          </p:cNvPr>
          <p:cNvSpPr/>
          <p:nvPr/>
        </p:nvSpPr>
        <p:spPr>
          <a:xfrm>
            <a:off x="10621205" y="4644107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15.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vi-VN" dirty="0"/>
                  <a:t> có 9 nghiệm thực phân biệt</a:t>
                </a:r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  <a:blipFill>
                <a:blip r:embed="rId2"/>
                <a:stretch>
                  <a:fillRect l="-1225" t="-6557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7" y="2144100"/>
                <a:ext cx="8604158" cy="428823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/>
                  <a:t> cắt trục hoành tại 3 điểm phân biệt có hoành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vi-VN" dirty="0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−2&lt;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&lt;−1, −1&lt;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&lt;0,  1&lt;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&lt;2 (∗).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ra</a:t>
                </a:r>
                <a:r>
                  <a:rPr lang="vi-VN" dirty="0"/>
                  <a:t> 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600" dirty="0">
                    <a:latin typeface="Cambria Math"/>
                    <a:ea typeface="Cambria Math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600" dirty="0">
                    <a:latin typeface="Cambria Math"/>
                    <a:ea typeface="Cambria Math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</a:t>
                </a:r>
                <a:r>
                  <a:rPr lang="vi-VN" dirty="0"/>
                  <a:t>hương 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vi-VN" dirty="0"/>
                  <a:t> có nhiều nhất 3 nghiệm thực phân biệt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−3&lt;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&lt;1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7" y="2144100"/>
                <a:ext cx="8604158" cy="4288231"/>
              </a:xfrm>
              <a:blipFill>
                <a:blip r:embed="rId3"/>
                <a:stretch>
                  <a:fillRect l="-1343" t="-2408" r="-353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4B0D7F-2143-4C53-B9A7-BB7F9FAE7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7"/>
          <a:stretch/>
        </p:blipFill>
        <p:spPr>
          <a:xfrm>
            <a:off x="8752165" y="2114392"/>
            <a:ext cx="3276062" cy="32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15875" y="1446887"/>
            <a:ext cx="1005840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</p:spPr>
            <p:txBody>
              <a:bodyPr>
                <a:normAutofit fontScale="90000"/>
              </a:bodyPr>
              <a:lstStyle/>
              <a:p>
                <a:pPr>
                  <a:tabLst>
                    <a:tab pos="465138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15.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của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vi-VN" dirty="0"/>
                  <a:t> có 9 nghiệm thực phân biệt</a:t>
                </a:r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A.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B.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</a:t>
                </a:r>
                <a:r>
                  <a:rPr lang="en-US" b="1" dirty="0">
                    <a:solidFill>
                      <a:srgbClr val="0000CC"/>
                    </a:solidFill>
                  </a:rPr>
                  <a:t>D.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73" y="136526"/>
                <a:ext cx="11914496" cy="1828800"/>
              </a:xfrm>
              <a:blipFill>
                <a:blip r:embed="rId2"/>
                <a:stretch>
                  <a:fillRect l="-1225" t="-6557" b="-1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07" y="2144100"/>
                <a:ext cx="11914496" cy="44827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YCBT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vi-VN" dirty="0"/>
                  <a:t> </a:t>
                </a:r>
                <a:r>
                  <a:rPr lang="en-US" dirty="0" err="1"/>
                  <a:t>khi</a:t>
                </a:r>
                <a:r>
                  <a:rPr lang="vi-VN" dirty="0"/>
                  <a:t> các phương trình </a:t>
                </a:r>
                <a:r>
                  <a:rPr lang="en-US" dirty="0"/>
                  <a:t>(1)</a:t>
                </a:r>
                <a:r>
                  <a:rPr lang="vi-VN" dirty="0"/>
                  <a:t>,</a:t>
                </a:r>
                <a:r>
                  <a:rPr lang="en-US" dirty="0"/>
                  <a:t> (2), (3) </a:t>
                </a:r>
                <a:r>
                  <a:rPr lang="vi-VN" dirty="0"/>
                  <a:t>đều có 3 nghiệm thực phân biệt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&lt;1</m:t>
                              </m:r>
                            </m:e>
                          </m:eqAr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vi-VN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(∗∗).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∗)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(∗∗)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là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07" y="2144100"/>
                <a:ext cx="11914496" cy="4482779"/>
              </a:xfrm>
              <a:blipFill>
                <a:blip r:embed="rId3"/>
                <a:stretch>
                  <a:fillRect l="-970" t="-2304" r="-102" b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button back">
            <a:hlinkClick r:id="rId4" action="ppaction://hlinksldjump"/>
            <a:extLst>
              <a:ext uri="{FF2B5EF4-FFF2-40B4-BE49-F238E27FC236}">
                <a16:creationId xmlns="" xmlns:a16="http://schemas.microsoft.com/office/drawing/2014/main" id="{8D111E59-605D-40AE-BB3F-B9F8BEEF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458" y="15326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C.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rèn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2FF3D09-8FFB-4F57-83BB-92E1C85B0022}"/>
              </a:ext>
            </a:extLst>
          </p:cNvPr>
          <p:cNvSpPr txBox="1"/>
          <p:nvPr/>
        </p:nvSpPr>
        <p:spPr>
          <a:xfrm>
            <a:off x="310916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B77940-41C1-413A-AA81-8192B0D307B1}"/>
              </a:ext>
            </a:extLst>
          </p:cNvPr>
          <p:cNvSpPr txBox="1"/>
          <p:nvPr/>
        </p:nvSpPr>
        <p:spPr>
          <a:xfrm>
            <a:off x="5147510" y="269106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4CD161-0A48-44F9-9A05-E7FC93836563}"/>
              </a:ext>
            </a:extLst>
          </p:cNvPr>
          <p:cNvSpPr txBox="1"/>
          <p:nvPr/>
        </p:nvSpPr>
        <p:spPr>
          <a:xfrm>
            <a:off x="709061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CD7670E-F8E5-4EB4-B50B-1FDEE92CFE92}"/>
              </a:ext>
            </a:extLst>
          </p:cNvPr>
          <p:cNvSpPr txBox="1"/>
          <p:nvPr/>
        </p:nvSpPr>
        <p:spPr>
          <a:xfrm>
            <a:off x="9152774" y="263076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643D3FB-7CE9-43D7-BFA6-D363E325E507}"/>
              </a:ext>
            </a:extLst>
          </p:cNvPr>
          <p:cNvSpPr txBox="1"/>
          <p:nvPr/>
        </p:nvSpPr>
        <p:spPr>
          <a:xfrm>
            <a:off x="3109160" y="182163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343AFDF-A650-40A8-A20D-110C9BA7285B}"/>
              </a:ext>
            </a:extLst>
          </p:cNvPr>
          <p:cNvSpPr txBox="1"/>
          <p:nvPr/>
        </p:nvSpPr>
        <p:spPr>
          <a:xfrm>
            <a:off x="5147509" y="182163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944218B-3371-49D2-A89B-0B477332C518}"/>
              </a:ext>
            </a:extLst>
          </p:cNvPr>
          <p:cNvSpPr txBox="1"/>
          <p:nvPr/>
        </p:nvSpPr>
        <p:spPr>
          <a:xfrm>
            <a:off x="7090610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74F0957-12C5-4E02-B0FC-33ADEFF32958}"/>
              </a:ext>
            </a:extLst>
          </p:cNvPr>
          <p:cNvSpPr txBox="1"/>
          <p:nvPr/>
        </p:nvSpPr>
        <p:spPr>
          <a:xfrm>
            <a:off x="9117848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FE97036-68DE-470F-AB9A-8DBD58F27FF8}"/>
              </a:ext>
            </a:extLst>
          </p:cNvPr>
          <p:cNvSpPr txBox="1"/>
          <p:nvPr/>
        </p:nvSpPr>
        <p:spPr>
          <a:xfrm>
            <a:off x="9103561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71AA8F7-64B2-4BE0-8E57-BA72EA55CE98}"/>
              </a:ext>
            </a:extLst>
          </p:cNvPr>
          <p:cNvSpPr txBox="1"/>
          <p:nvPr/>
        </p:nvSpPr>
        <p:spPr>
          <a:xfrm>
            <a:off x="70906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43240CC-6E71-4FFD-A938-A32FB5734398}"/>
              </a:ext>
            </a:extLst>
          </p:cNvPr>
          <p:cNvSpPr txBox="1"/>
          <p:nvPr/>
        </p:nvSpPr>
        <p:spPr>
          <a:xfrm>
            <a:off x="51475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C956998-2A28-4702-BA87-01DF191F0743}"/>
              </a:ext>
            </a:extLst>
          </p:cNvPr>
          <p:cNvSpPr txBox="1"/>
          <p:nvPr/>
        </p:nvSpPr>
        <p:spPr>
          <a:xfrm>
            <a:off x="3080585" y="9447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3F9BCC0-A4E0-4C7A-9D41-5CA7A2C6AC66}"/>
              </a:ext>
            </a:extLst>
          </p:cNvPr>
          <p:cNvSpPr txBox="1"/>
          <p:nvPr/>
        </p:nvSpPr>
        <p:spPr>
          <a:xfrm>
            <a:off x="1051760" y="2710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DF3FC6E-A198-457B-9E1B-DF7859C9741B}"/>
              </a:ext>
            </a:extLst>
          </p:cNvPr>
          <p:cNvSpPr txBox="1"/>
          <p:nvPr/>
        </p:nvSpPr>
        <p:spPr>
          <a:xfrm>
            <a:off x="1051760" y="184068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08FA215-5800-4FEE-9CBE-09E9FAA0F1CC}"/>
              </a:ext>
            </a:extLst>
          </p:cNvPr>
          <p:cNvSpPr txBox="1"/>
          <p:nvPr/>
        </p:nvSpPr>
        <p:spPr>
          <a:xfrm>
            <a:off x="1023185" y="9637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531873D-41A8-4866-8AB6-68C2E91A2273}"/>
              </a:ext>
            </a:extLst>
          </p:cNvPr>
          <p:cNvSpPr txBox="1"/>
          <p:nvPr/>
        </p:nvSpPr>
        <p:spPr>
          <a:xfrm>
            <a:off x="310916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DCDECA7-F24E-489B-BBFA-645360987EA3}"/>
              </a:ext>
            </a:extLst>
          </p:cNvPr>
          <p:cNvSpPr txBox="1"/>
          <p:nvPr/>
        </p:nvSpPr>
        <p:spPr>
          <a:xfrm>
            <a:off x="5147510" y="418885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2C2175E-218D-45D8-82FE-8576E86C6C32}"/>
              </a:ext>
            </a:extLst>
          </p:cNvPr>
          <p:cNvSpPr txBox="1"/>
          <p:nvPr/>
        </p:nvSpPr>
        <p:spPr>
          <a:xfrm>
            <a:off x="709061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966B8CB-74B8-4A1E-8359-30F4897EA36E}"/>
              </a:ext>
            </a:extLst>
          </p:cNvPr>
          <p:cNvSpPr txBox="1"/>
          <p:nvPr/>
        </p:nvSpPr>
        <p:spPr>
          <a:xfrm>
            <a:off x="9184523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66D8538-F35B-44D7-8BC1-498ACD060DC3}"/>
              </a:ext>
            </a:extLst>
          </p:cNvPr>
          <p:cNvSpPr txBox="1"/>
          <p:nvPr/>
        </p:nvSpPr>
        <p:spPr>
          <a:xfrm>
            <a:off x="3109160" y="337834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BD25D58-BD68-495A-B409-5564D5CE7125}"/>
              </a:ext>
            </a:extLst>
          </p:cNvPr>
          <p:cNvSpPr txBox="1"/>
          <p:nvPr/>
        </p:nvSpPr>
        <p:spPr>
          <a:xfrm>
            <a:off x="5147509" y="33783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ABA0A85-1BBD-41DD-BC19-EE1B0BF667EB}"/>
              </a:ext>
            </a:extLst>
          </p:cNvPr>
          <p:cNvSpPr txBox="1"/>
          <p:nvPr/>
        </p:nvSpPr>
        <p:spPr>
          <a:xfrm>
            <a:off x="7090610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DC700C5-9E83-43FD-9FF0-12F4BCC4F671}"/>
              </a:ext>
            </a:extLst>
          </p:cNvPr>
          <p:cNvSpPr txBox="1"/>
          <p:nvPr/>
        </p:nvSpPr>
        <p:spPr>
          <a:xfrm>
            <a:off x="9141829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18BB212-BA5B-4DFC-93F7-66927A5C73AC}"/>
              </a:ext>
            </a:extLst>
          </p:cNvPr>
          <p:cNvSpPr txBox="1"/>
          <p:nvPr/>
        </p:nvSpPr>
        <p:spPr>
          <a:xfrm>
            <a:off x="1051760" y="42079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60D5402-C915-443E-86A5-9650B25899BF}"/>
              </a:ext>
            </a:extLst>
          </p:cNvPr>
          <p:cNvSpPr txBox="1"/>
          <p:nvPr/>
        </p:nvSpPr>
        <p:spPr>
          <a:xfrm>
            <a:off x="1051760" y="339739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84FD07E-E98F-4BD4-A887-A518346E3B4A}"/>
              </a:ext>
            </a:extLst>
          </p:cNvPr>
          <p:cNvSpPr txBox="1"/>
          <p:nvPr/>
        </p:nvSpPr>
        <p:spPr>
          <a:xfrm>
            <a:off x="3109160" y="50773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A6E8FD8-2853-4DAA-9F02-EA9F4F4DE27E}"/>
              </a:ext>
            </a:extLst>
          </p:cNvPr>
          <p:cNvSpPr txBox="1"/>
          <p:nvPr/>
        </p:nvSpPr>
        <p:spPr>
          <a:xfrm>
            <a:off x="5147509" y="50773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602794D-5F99-4D8D-8849-AB01D8A9E084}"/>
              </a:ext>
            </a:extLst>
          </p:cNvPr>
          <p:cNvSpPr txBox="1"/>
          <p:nvPr/>
        </p:nvSpPr>
        <p:spPr>
          <a:xfrm>
            <a:off x="7090610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6A166C4-22C1-4A19-937F-D99ADB262949}"/>
              </a:ext>
            </a:extLst>
          </p:cNvPr>
          <p:cNvSpPr txBox="1"/>
          <p:nvPr/>
        </p:nvSpPr>
        <p:spPr>
          <a:xfrm>
            <a:off x="9117848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891B268-9407-492A-9FE0-714939C75DF0}"/>
              </a:ext>
            </a:extLst>
          </p:cNvPr>
          <p:cNvSpPr txBox="1"/>
          <p:nvPr/>
        </p:nvSpPr>
        <p:spPr>
          <a:xfrm>
            <a:off x="1051760" y="509637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4F6D383-6AA3-4634-B8AA-C8C17F4DC868}"/>
              </a:ext>
            </a:extLst>
          </p:cNvPr>
          <p:cNvSpPr txBox="1"/>
          <p:nvPr/>
        </p:nvSpPr>
        <p:spPr>
          <a:xfrm>
            <a:off x="9141829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02920D2-F8B9-4318-9F51-14171D0D5402}"/>
              </a:ext>
            </a:extLst>
          </p:cNvPr>
          <p:cNvSpPr txBox="1"/>
          <p:nvPr/>
        </p:nvSpPr>
        <p:spPr>
          <a:xfrm>
            <a:off x="71288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76E1C63-0239-4749-A4AA-545B83696BB0}"/>
              </a:ext>
            </a:extLst>
          </p:cNvPr>
          <p:cNvSpPr txBox="1"/>
          <p:nvPr/>
        </p:nvSpPr>
        <p:spPr>
          <a:xfrm>
            <a:off x="51857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DBFABBE-3C10-4D45-91BE-1D1C4A93E994}"/>
              </a:ext>
            </a:extLst>
          </p:cNvPr>
          <p:cNvSpPr txBox="1"/>
          <p:nvPr/>
        </p:nvSpPr>
        <p:spPr>
          <a:xfrm>
            <a:off x="3118853" y="59436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D602099-5076-4D71-A5A9-3EC76CE33AC6}"/>
              </a:ext>
            </a:extLst>
          </p:cNvPr>
          <p:cNvSpPr txBox="1"/>
          <p:nvPr/>
        </p:nvSpPr>
        <p:spPr>
          <a:xfrm>
            <a:off x="1061453" y="59627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Image result for button home">
            <a:hlinkClick r:id="rId2" action="ppaction://hlinksldjump"/>
            <a:extLst>
              <a:ext uri="{FF2B5EF4-FFF2-40B4-BE49-F238E27FC236}">
                <a16:creationId xmlns="" xmlns:a16="http://schemas.microsoft.com/office/drawing/2014/main" id="{BB651BA5-9A78-4FF7-9D02-A046C38A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7" y="21310"/>
            <a:ext cx="879610" cy="8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121021" y="1445870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3.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bậc ba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072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 r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7FC656-3A48-4AB2-87EC-05036B19C3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39" y="2317531"/>
            <a:ext cx="4034981" cy="374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CD05231-4A7A-4BF0-854F-AF7AA7D37700}"/>
              </a:ext>
            </a:extLst>
          </p:cNvPr>
          <p:cNvGrpSpPr/>
          <p:nvPr/>
        </p:nvGrpSpPr>
        <p:grpSpPr>
          <a:xfrm>
            <a:off x="8055429" y="3220970"/>
            <a:ext cx="3910698" cy="609599"/>
            <a:chOff x="8055429" y="3193144"/>
            <a:chExt cx="3910698" cy="6095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81B7933-B59C-4E82-82DC-18553E2E3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B7A8E60A-9AEC-4C38-AA8D-619A49B76E2E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A8E60A-9AEC-4C38-AA8D-619A49B76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F820662-AE12-44BC-9F9F-6E462C81840B}"/>
              </a:ext>
            </a:extLst>
          </p:cNvPr>
          <p:cNvSpPr/>
          <p:nvPr/>
        </p:nvSpPr>
        <p:spPr>
          <a:xfrm>
            <a:off x="8908403" y="3747789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BDEAC61-4CB3-40DC-A3DF-146CA5FA2DFF}"/>
              </a:ext>
            </a:extLst>
          </p:cNvPr>
          <p:cNvSpPr/>
          <p:nvPr/>
        </p:nvSpPr>
        <p:spPr>
          <a:xfrm>
            <a:off x="10767149" y="3757015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3348796" y="1445870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4.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bậc ba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 trên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r="-1072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trong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B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7FC656-3A48-4AB2-87EC-05036B19C3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39" y="2317531"/>
            <a:ext cx="4034981" cy="374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0A675A5-B9DE-4C80-9C4E-0C471F06E20A}"/>
              </a:ext>
            </a:extLst>
          </p:cNvPr>
          <p:cNvSpPr/>
          <p:nvPr/>
        </p:nvSpPr>
        <p:spPr>
          <a:xfrm>
            <a:off x="9622971" y="3120571"/>
            <a:ext cx="1335315" cy="2135460"/>
          </a:xfrm>
          <a:custGeom>
            <a:avLst/>
            <a:gdLst>
              <a:gd name="connsiteX0" fmla="*/ 0 w 1335315"/>
              <a:gd name="connsiteY0" fmla="*/ 1393372 h 2163550"/>
              <a:gd name="connsiteX1" fmla="*/ 391886 w 1335315"/>
              <a:gd name="connsiteY1" fmla="*/ 1959429 h 2163550"/>
              <a:gd name="connsiteX2" fmla="*/ 667658 w 1335315"/>
              <a:gd name="connsiteY2" fmla="*/ 2119086 h 2163550"/>
              <a:gd name="connsiteX3" fmla="*/ 899886 w 1335315"/>
              <a:gd name="connsiteY3" fmla="*/ 1944915 h 2163550"/>
              <a:gd name="connsiteX4" fmla="*/ 1335315 w 1335315"/>
              <a:gd name="connsiteY4" fmla="*/ 0 h 2163550"/>
              <a:gd name="connsiteX0" fmla="*/ 0 w 1335315"/>
              <a:gd name="connsiteY0" fmla="*/ 1393372 h 2135460"/>
              <a:gd name="connsiteX1" fmla="*/ 391886 w 1335315"/>
              <a:gd name="connsiteY1" fmla="*/ 1959429 h 2135460"/>
              <a:gd name="connsiteX2" fmla="*/ 667658 w 1335315"/>
              <a:gd name="connsiteY2" fmla="*/ 2119086 h 2135460"/>
              <a:gd name="connsiteX3" fmla="*/ 986972 w 1335315"/>
              <a:gd name="connsiteY3" fmla="*/ 1625600 h 2135460"/>
              <a:gd name="connsiteX4" fmla="*/ 1335315 w 1335315"/>
              <a:gd name="connsiteY4" fmla="*/ 0 h 213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5" h="2135460">
                <a:moveTo>
                  <a:pt x="0" y="1393372"/>
                </a:moveTo>
                <a:cubicBezTo>
                  <a:pt x="140305" y="1615924"/>
                  <a:pt x="280610" y="1838477"/>
                  <a:pt x="391886" y="1959429"/>
                </a:cubicBezTo>
                <a:cubicBezTo>
                  <a:pt x="503162" y="2080381"/>
                  <a:pt x="568477" y="2174724"/>
                  <a:pt x="667658" y="2119086"/>
                </a:cubicBezTo>
                <a:cubicBezTo>
                  <a:pt x="766839" y="2063448"/>
                  <a:pt x="875696" y="1978781"/>
                  <a:pt x="986972" y="1625600"/>
                </a:cubicBezTo>
                <a:cubicBezTo>
                  <a:pt x="1098248" y="1272419"/>
                  <a:pt x="1173238" y="795867"/>
                  <a:pt x="133531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4FF3B9E-36D8-45B1-8EDD-26495A664BB7}"/>
              </a:ext>
            </a:extLst>
          </p:cNvPr>
          <p:cNvSpPr/>
          <p:nvPr/>
        </p:nvSpPr>
        <p:spPr>
          <a:xfrm>
            <a:off x="10612961" y="4467106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A85D6-4EE6-447B-BAE8-8DA8E90C54BF}"/>
              </a:ext>
            </a:extLst>
          </p:cNvPr>
          <p:cNvSpPr/>
          <p:nvPr/>
        </p:nvSpPr>
        <p:spPr>
          <a:xfrm>
            <a:off x="6106513" y="1445870"/>
            <a:ext cx="1061884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2D4ACDC-AADC-4483-8DE8-720BE6048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tabLst>
                    <a:tab pos="45720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Câu 5.</a:t>
                </a:r>
                <a:r>
                  <a:rPr lang="en-US" b="1" dirty="0"/>
                  <a:t>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bậc ba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là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hình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mấy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 trên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	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D4ACDC-AADC-4483-8DE8-720BE6048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25" t="-6689" b="-1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DC0573-0EA7-4C48-B677-1B59DBC0E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Lời giải: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của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của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và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này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trong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Vậy </a:t>
                </a:r>
                <a:r>
                  <a:rPr lang="en-US" dirty="0" err="1"/>
                  <a:t>phương</a:t>
                </a:r>
                <a:r>
                  <a:rPr lang="en-US" dirty="0"/>
                  <a:t> trình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phân </a:t>
                </a:r>
                <a:r>
                  <a:rPr lang="en-US" dirty="0" err="1"/>
                  <a:t>biệt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Chọn</a:t>
                </a:r>
                <a:r>
                  <a:rPr lang="en-US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 </a:t>
                </a:r>
                <a:r>
                  <a:rPr lang="en-US" b="1" u="sng" dirty="0">
                    <a:solidFill>
                      <a:srgbClr val="0000FF"/>
                    </a:solidFill>
                    <a:highlight>
                      <a:srgbClr val="00FF00"/>
                    </a:highlight>
                    <a:ea typeface="Calibri" panose="020F0502020204030204" pitchFamily="34" charset="0"/>
                  </a:rPr>
                  <a:t>C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C0573-0EA7-4C48-B677-1B59DBC0E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074460"/>
                <a:ext cx="7402150" cy="4647015"/>
              </a:xfrm>
              <a:blipFill>
                <a:blip r:embed="rId3"/>
                <a:stretch>
                  <a:fillRect l="-1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7FC656-3A48-4AB2-87EC-05036B19C3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39" y="2317531"/>
            <a:ext cx="4034981" cy="374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mage result for button back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62A140-578B-4239-9983-8D2D3F6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7" y="5993273"/>
            <a:ext cx="728202" cy="7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D2ED1F80-EF3E-4DF7-8A0A-6C64FE688CF9}"/>
              </a:ext>
            </a:extLst>
          </p:cNvPr>
          <p:cNvSpPr/>
          <p:nvPr/>
        </p:nvSpPr>
        <p:spPr>
          <a:xfrm>
            <a:off x="8291945" y="3818350"/>
            <a:ext cx="1350819" cy="2125250"/>
          </a:xfrm>
          <a:custGeom>
            <a:avLst/>
            <a:gdLst>
              <a:gd name="connsiteX0" fmla="*/ 0 w 1350819"/>
              <a:gd name="connsiteY0" fmla="*/ 2125250 h 2125250"/>
              <a:gd name="connsiteX1" fmla="*/ 270164 w 1350819"/>
              <a:gd name="connsiteY1" fmla="*/ 712086 h 2125250"/>
              <a:gd name="connsiteX2" fmla="*/ 498764 w 1350819"/>
              <a:gd name="connsiteY2" fmla="*/ 130195 h 2125250"/>
              <a:gd name="connsiteX3" fmla="*/ 665019 w 1350819"/>
              <a:gd name="connsiteY3" fmla="*/ 26286 h 2125250"/>
              <a:gd name="connsiteX4" fmla="*/ 852055 w 1350819"/>
              <a:gd name="connsiteY4" fmla="*/ 67850 h 2125250"/>
              <a:gd name="connsiteX5" fmla="*/ 1350819 w 1350819"/>
              <a:gd name="connsiteY5" fmla="*/ 712086 h 2125250"/>
              <a:gd name="connsiteX6" fmla="*/ 1350819 w 1350819"/>
              <a:gd name="connsiteY6" fmla="*/ 712086 h 2125250"/>
              <a:gd name="connsiteX7" fmla="*/ 1350819 w 1350819"/>
              <a:gd name="connsiteY7" fmla="*/ 712086 h 212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819" h="2125250">
                <a:moveTo>
                  <a:pt x="0" y="2125250"/>
                </a:moveTo>
                <a:cubicBezTo>
                  <a:pt x="93518" y="1584922"/>
                  <a:pt x="187037" y="1044595"/>
                  <a:pt x="270164" y="712086"/>
                </a:cubicBezTo>
                <a:cubicBezTo>
                  <a:pt x="353291" y="379577"/>
                  <a:pt x="432955" y="244495"/>
                  <a:pt x="498764" y="130195"/>
                </a:cubicBezTo>
                <a:cubicBezTo>
                  <a:pt x="564573" y="15895"/>
                  <a:pt x="606137" y="36677"/>
                  <a:pt x="665019" y="26286"/>
                </a:cubicBezTo>
                <a:cubicBezTo>
                  <a:pt x="723901" y="15895"/>
                  <a:pt x="737755" y="-46450"/>
                  <a:pt x="852055" y="67850"/>
                </a:cubicBezTo>
                <a:cubicBezTo>
                  <a:pt x="966355" y="182150"/>
                  <a:pt x="1350819" y="712086"/>
                  <a:pt x="1350819" y="712086"/>
                </a:cubicBezTo>
                <a:lnTo>
                  <a:pt x="1350819" y="712086"/>
                </a:lnTo>
                <a:lnTo>
                  <a:pt x="1350819" y="71208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E1C0F5E-7C1F-4CA6-92DA-0C443B9C229B}"/>
              </a:ext>
            </a:extLst>
          </p:cNvPr>
          <p:cNvGrpSpPr/>
          <p:nvPr/>
        </p:nvGrpSpPr>
        <p:grpSpPr>
          <a:xfrm>
            <a:off x="8055429" y="3546432"/>
            <a:ext cx="3910698" cy="609599"/>
            <a:chOff x="8055429" y="3193144"/>
            <a:chExt cx="3910698" cy="609599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624190C-B8D3-4FFD-93BC-4480E3BB42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A7322DD8-3BEC-4DA4-921C-976567C46094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7322DD8-3BEC-4DA4-921C-976567C46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0F7AC0B-1AFC-4A89-AD2D-3665299D3330}"/>
              </a:ext>
            </a:extLst>
          </p:cNvPr>
          <p:cNvSpPr/>
          <p:nvPr/>
        </p:nvSpPr>
        <p:spPr>
          <a:xfrm>
            <a:off x="8624504" y="4104249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6B4FC46-5F89-4E07-B3F3-A6193FEAA5E1}"/>
              </a:ext>
            </a:extLst>
          </p:cNvPr>
          <p:cNvSpPr/>
          <p:nvPr/>
        </p:nvSpPr>
        <p:spPr>
          <a:xfrm>
            <a:off x="9310302" y="4097977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1088</TotalTime>
  <Words>8658</Words>
  <PresentationFormat>Custom</PresentationFormat>
  <Paragraphs>492</Paragraphs>
  <Slides>62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 A. Lý thuyết</vt:lpstr>
      <vt:lpstr>PowerPoint Presentation</vt:lpstr>
      <vt:lpstr>Câu 1. Cho hàm số đa thức bậc ba y=f(x) có đồ thị là đường cong như hình vẽ dưới đây. Hỏi phương trình f(x)=0 có tất cả mấy nghiệm phân biệt?   A. 0. B. 1. C. 2.  D. 3. </vt:lpstr>
      <vt:lpstr>Câu 2. Cho hàm số đa thức bậc ba y=f(x) có đồ thị là đường cong như hình vẽ dưới đây. Hỏi phương trình f(x)=0 có tất cả mấy nghiệm phân biệt?   A. 0. B. 1. C. 2.  D. 3. </vt:lpstr>
      <vt:lpstr>Câu 3. Cho hàm số bậc ba y=f(x) có một phần đồ thị là đường cong như hình vẽ dưới đây. Hỏi phương trình f(x)=2 có tất cả mấy nghiệm phân biệt?   A. 0. B. 1. C. 2.  D. 3. </vt:lpstr>
      <vt:lpstr>Câu 4. Cho hàm số bậc ba y=f(x) có một phần đồ thị là đường cong như hình vẽ dưới đây. Hỏi phương trình f(x)=0 có tất cả mấy nghiệm phân biệt trên khoảng (0;2)?   A. 0. B. 1. C. 2.  D. 3. </vt:lpstr>
      <vt:lpstr>Câu 5. Cho hàm số bậc ba y=f(x) có một phần đồ thị là đường cong như hình vẽ dưới đây. Hỏi phương trình f(x)=1 có tất cả mấy nghiệm phân biệt trên khoảng (-2;0)?   A. 0. B. 1. C. 2.  D. 3. </vt:lpstr>
      <vt:lpstr>Câu 6. Cho hàm số đa thức bậc ba y=f(x) có đồ thị là đường cong như hình vẽ dưới đây. Hỏi phương trình 2f(x)-3=0 có tất cả mấy nghiệm phân biệt?   A. 0. B. 1. C. 2.  D. 3. </vt:lpstr>
      <vt:lpstr>Câu 7. Cho hàm số đa thức bậc ba y=f(x) có đồ thị là đường cong như hình vẽ dưới đây. Hỏi phương trình 2f(x)-5=0 có tất cả mấy nghiệm phân biệt trên đoạn [-1;1]?   A. 0. B. 1. C. 2.  D. 3. </vt:lpstr>
      <vt:lpstr>Câu 8. Cho hàm số trùng phương y=f(x) có đồ thị là đường cong như hình vẽ dưới đây. Hỏi phương trình f(x)=0 có tất cả mấy nghiệm phân biệt?   A. 0. B. 2. C. 3.  D. 4. </vt:lpstr>
      <vt:lpstr>Câu 9. Cho hàm số trùng phương y=f(x) có đồ thị là đường cong như hình vẽ dưới đây. Hỏi phương trình 2f(x)+1=0 có tất cả mấy nghiệm phân biệt?   A. 0. B. 2. C. 3.  D. 4. </vt:lpstr>
      <vt:lpstr>Câu 10. Cho hàm số trùng phương y=f(x) có đồ thị là đường cong như hình vẽ dưới đây. Hỏi phương trình 3f(x)+7=0 có tất cả mấy nghiệm phân biệt?   A. 0. B. 2. C. 3.  D. 4. </vt:lpstr>
      <vt:lpstr>Câu 11[ĐỀ THAM KHẢO 2017-2018] Cho hàm số y=f(x) có bảng biến thiên như hình bên. Số nghiệm thực của phương trình f(x)-2=0 là  A. 0. B. 1.   C. 2.  D. 3.</vt:lpstr>
      <vt:lpstr>Câu 12[ĐỀ THAM KHẢO 2018-2019] Cho hàm số y=f(x) có bảng biến thiên như hình bên. Số nghiệm thực của phương trình 2f(x)+3=0 là  A. 1. B. 2.   C. 3.  D. 4.</vt:lpstr>
      <vt:lpstr>Câu 13. Tọa độ giao điểm của đồ thị hàm số y=(x-2)/(2x-1) với trục hoành là   A. (0;2). B. (2;0). C. (1/2;0).  D. (1/2;1/2). </vt:lpstr>
      <vt:lpstr>Câu 14. Tọa độ giao điểm của đồ thị hàm số y=(3x-1)/(x-1) với trục tung là   A. (0;1). B. (1/3;0). C. (1;0).  D. (1;3). </vt:lpstr>
      <vt:lpstr>Câu 15. Đồ thị của hai hàm hàm số y=(-1)/(x-1) và y=x^2+1 có tất cả mấy điểm chung?   A. 0. B. 1. C. 2.  D. 3. </vt:lpstr>
      <vt:lpstr>PowerPoint Presentation</vt:lpstr>
      <vt:lpstr>Câu 1. (TOÁN HỌC TUỔI TRẺ - THÁNG 12/2017)  Đồ thị các hàm số y=(4x+4)/(x-1)  và y=x^2-1 cắt nhau tại mấy điểm?   A. 0.          B.  1. C. 2.          D. 3. </vt:lpstr>
      <vt:lpstr>Câu 2. Cho hàm số y=f(x) có đồ thị như hình vẽ sau. Hỏi phương trình f(x)+1=m  với m&lt;2 có tất cả mấy nghiệm?   A. 3.          B.  0. C. 4.          D. 2. </vt:lpstr>
      <vt:lpstr>Câu 3. Tìm tất cả các giá trị thực của tham số m để đường thẳng y=4m cắt đồ thị hàm số y=x^4-8x^2+3 tại bốn điểm phân biệt?   A. -13/4&lt;m&lt;3/4. B. -13/4≤m≤3/4. C. m≤3/4. D. m≥-13/4.  </vt:lpstr>
      <vt:lpstr>Câu 4. Tìm tất các các giá trị thực của tham số m để phương trình sau có ba nghiệm thực phân biệt: x^3-3x+2m=0.  A. m∈(-2;2).  B. m∈(-1;1).   C. m∈(-∞;-1)∪(1;+∞). D. m∈(-2;+∞).  </vt:lpstr>
      <vt:lpstr>Câu 5. Cho hàm số y=f(x) xác định trên R\{-1}, liên tục trên mỗi khoảng xác định và có bảng biến thiên như hình sau. Tập hợp tất cả các giá trị của tham số thực m sao cho phương trình f(x)=m có đúng ba nghiệm thực phân biệt là   A. (-4;2).         B.  [├ -4;2)┤. C. [-4;2].          D. (-∞;2). </vt:lpstr>
      <vt:lpstr>Câu 6. Tìm m để đường thẳng d:y=x+m cắt đồ thị hàm số y=(2x+1)/(x-2)  (C) tại hai điểm phân biệt thuộc hai nhánh của đồ thị (C).  A. m∈R. B. m∈R\{-2}. C. m&gt;-0,5. D. m&lt;-0,5.</vt:lpstr>
      <vt:lpstr>Câu 7. Cho hàm số y=f(x) xác định trên R\{±1}, liên tục trên mỗi khoảng xác định và có bảng biến thiên như hình vẽ sau. Tập hợp tất cả các giá trị của tham số mđể phương trình f(x)=m vô nghiệm là  A. [-2;1].         B.  [├ -2;1)┤. C. (1;+∞).          D. (-∞;-2). </vt:lpstr>
      <vt:lpstr>Câu 8. Cho hàm số y=f(x) có bảng biến thiên như hình vẽ sau. Tìm tất cả các giá trị thực của tham số m để phương trình |f(x)|=2-3m (1)  có bốn nghiệm thực phân biệt.  A. m≤(-1)/3. B. -1&lt;m≤-1/3. C. -1&lt;m&lt;-1/3. D. 3&lt;m&lt;5 </vt:lpstr>
      <vt:lpstr>Câu 9. Đồ thị của hàm số y=(x-1)/(x+1) cắt hai trục Ox và Oy tại A và B. Khi đó diện tích tam giác OAB (O là gốc tọa độ bằng)  A. 1. B. 0,25. C. 2. D. 0,5. </vt:lpstr>
      <vt:lpstr>Câu 10. Cho hàm số y=(2x+3)/(x+3) (C) và đường thẳng  d:y=2x-3 cắt nhau tại hai điểm A và B. Tìm tọa độ trung điểm I của đoạn thẳng AB.  A. I(-1/4;-7/2). B. I(-1/4;-13/4). C. I(-1/8;-13/4). D. I(-1/4;-11/4).</vt:lpstr>
      <vt:lpstr>Câu 11. Cho hàm số bậc ba y=f(x) có đồ thị như hình vẽ sau. Số nghiệm của phương trình f(x)=x là  A. 0. B. 1. C. 2. D. 3. </vt:lpstr>
      <vt:lpstr>Câu 12. Cho hàm số bậc ba y=f(x) có đồ thị như hình vẽ sau. Tìm giá trị của tham số m để phương trình |f(x)|+1=m có 6 nghiệm phân biệt.  A. -4&lt;m&lt;-3. B. 4&lt;m&lt;5. C. m&gt;5. D. 0&lt;m&lt;4. </vt:lpstr>
      <vt:lpstr>Câu 13. Cho hàm số bậc ba y=f(x) có đồ thị như hình vẽ sau. Tìm giá trị của tham số m để phương trình f(x)+m-2018=0 có bốn nghiệm phân biệt.  A. 2021≤m≤2022. B. 2021&lt;m&lt;2022.   C. m&gt;2022∨m&lt;2021. D. m≥2022∨m≤2021. </vt:lpstr>
      <vt:lpstr>Câu 14. Cho hàm số y=f(x) bậc ba có bảng biến thiên như hình vẽ sau. Số nghiệm phương trình f(2-x)-1=0 là  A. 2.         B.  3. C. 0.          D. 1. </vt:lpstr>
      <vt:lpstr>Câu 15. Cho hàm số bậc ba y=f(x) có đồ thị như hình vẽ sau. Phương trình f(x)=1 có mấy nghiệm thực lớn hơn 2?  A. 0. B. 1. C. 2. D. 3. </vt:lpstr>
      <vt:lpstr>PowerPoint Presentation</vt:lpstr>
      <vt:lpstr>Câu 1. Gọi x_1, x_2, x_3 lần lượt là hoành độ giao điểm của đồ thị hai hàm  số f(x)=x^3-3x^2+2x+2 và g(x)=3x-1. (Với x_1&lt;x_2&lt;x_3) Tính S=f(x_1 )+g(x_2 )+f(x_3 ).   A. S=14.          B.  S=1. C. S=6.          D. S=3. </vt:lpstr>
      <vt:lpstr>Câu 2. Tìm m để đường thẳng y=mx+1 cắt đồ thị y=(x+1)/(x-1) tại hai điểm phân biệt thuộc hai nhánh đồ thị.  A. m∈(-∞;0).         B.  m∈(-1/4;+∞)\{0}.  C. m∈(0;+∞).         D. m=0. </vt:lpstr>
      <vt:lpstr>Câu 2. Tìm m để đường thẳng y=mx+1 cắt đồ thị y=(x+1)/(x-1) tại hai điểm phân biệt thuộc hai nhánh đồ thị.  A. m∈(-∞;0).         B.  m∈(-1/4;+∞)\{0}.  C. m∈(0;+∞).         D. m=0. </vt:lpstr>
      <vt:lpstr>Câu 3. Tìm tất cả các giá trị thực của tham số m để đồ thị hàm số y=x^3-3x^2+2(C) cắt đường thẳng d:y=m(x-1) tại ba điểm phân biệt có hoành độ x_1,x_2,x_3 thỏa mãn: x_1^2+x_2^2+x_3^2=5.  A. m&gt;-2.         B.  m=-2. C. m&gt;-3.         D. m=-3. </vt:lpstr>
      <vt:lpstr>Câu 3. Tìm tất cả các giá trị thực của tham số m để đồ thị hàm số y=x^3-3x^2+2(C) cắt đường thẳng d:y=m(x-1) tại ba điểm phân biệt có hoành độ x_1,x_2,x_3 thỏa mãn: x_1^2+x_2^2+x_3^2=5.  A. m&gt;-2.         B.  m=-2. C. m&gt;-3.         D. m=-3. </vt:lpstr>
      <vt:lpstr>Câu 4. Giả sử m=-a/b,a,b∈Z^+,(a, b)=1, là giá trị thực của tham số m để đường thẳng d: y = -3x + m cắt đồ thị hàm số y =  (2x + 1)/(x - 1) (C) tại hai điểm phân biệt A,B sao cho trọng tâm tam giác OAB thuộc đường thẳng Δ : x - 2y - 2 = 0, với O là gốc tọa độ. Giá trị biểu thức a+2b bằng  A. 2.          B.  5. C. 11.          D. 21. </vt:lpstr>
      <vt:lpstr>Câu 4. Giả sử m=-a/b,a,b∈Z^+,(a, b)=1, là giá trị thực của tham số m để đường thẳng d: y = -3x + m cắt đồ thị hàm số y =  (2x + 1)/(x - 1) (C) tại hai điểm phân biệt A,B sao cho trọng tâm tam giác OAB thuộc đường thẳng Δ : x - 2y - 2 = 0, với O là gốc tọa độ. Giá trị biểu thức a+2b bằng  A. 2.          B.  5. C. 11.          D. 21. </vt:lpstr>
      <vt:lpstr>Câu 5. Cho hàm số f(x)=x^3-3x^2+8.  Tổng tất cả các giá trị nguyên của m để phương trình f(|x-1|)+m=2 có đúng 3 nghiệm phân biệt là  A. -2.          B.  -6. C. 8.          D. 4. </vt:lpstr>
      <vt:lpstr>Câu 5. Cho hàm số f(x)=x^3-3x^2+8.  Tổng tất cả các giá trị nguyên của m để phương trình f(|x-1|)+m=2 có đúng 3 nghiệm phân biệt là  A. -2.          B.  -6. C. 8.          D. 4. </vt:lpstr>
      <vt:lpstr>Câu 6. Cho hàm số đa thức bậc ba y=f(x) có đồ thị (G)đi qua các điểm A(2;4), B(3;9), C(4;16). Các đường thẳng AB, AC, BC lại cắt (G) lần lượt các điểm D, E, F (D khác A và B, E khác A và C , F khác C và B). Biết rằng tổng các hoành độ của D, E, F bằng 24. Giá trị của f(0) là  A. -2.          B.  -24/5. C. 24/5.          D. 2. </vt:lpstr>
      <vt:lpstr>Câu 6. Cho hàm số đa thức bậc ba y=f(x) có đồ thị (G)đi qua các điểm A(2;4), B(3;9), C(4;16). Các đường thẳng AB, AC, BC lại cắt (G) lần lượt các điểm D, E, F (D khác A và B, E khác A và C , F khác C và B). Biết rằng tổng các hoành độ của D, E, F bằng 24. Giá trị của f(0) là  A. -2.          B.  -24/5. C. 24/5.          D. 2. </vt:lpstr>
      <vt:lpstr>Câu 7. Tìm m để đồ thị (C) của hàm số 〖y=x〗^4-(3m+2) x^2+3m=0 cắt đường thẳng d:y=-1 tại bốn điểm phân biệt có hoành độ nhỏ hơn 2.  A. m∈∅.          B.{█(-1/3&lt;m≤1@m≠0)┤. C.{█(-1/3&lt;m&lt;1@m≠0)┤.  D. 0&lt;m&lt;1. </vt:lpstr>
      <vt:lpstr>Câu 8. Cho hàm số y=f(x) bậc ba có đồ thị như hình vẽ sau. Số giá trị nguyên dương của m để phương trình f(x^2-4x+5)+1=m có nghiệm là   A. Vô số. B. 4. C. 0.  D. 3. </vt:lpstr>
      <vt:lpstr>Câu 9. Cho hàm số y=f(x) bậc ba có đồ thị như hình vẽ bên dưới. Tìm tất cả giá trị của tham số m để phương trình f(|x|-1)=m (1) có 6 nghiệm phân biệt.   A. -2&lt;m&lt;2. B. m≤2. C. m≥-2.  D. -2≤m≤2. </vt:lpstr>
      <vt:lpstr>Câu 10. Cho hàm số y=f(x) bậc ba có đồ thị như hình vẽ sau. Có tất cả mấy giá trị nguyên của tham số m để phương trình f(√(2f(cosx)))=m (1) có nghiệm x∈[π/2;π).   A. 4. B. 3. C. 2.  D. 5. </vt:lpstr>
      <vt:lpstr>PowerPoint Presentation</vt:lpstr>
      <vt:lpstr>Câu 11. Cho hàm số y=f(x) bậc ba có đồ thị như hình vẽ sau. Có tất cả mấy giá trị nguyên của tham số m để phương trình sau có bốn nghiệm phân biệt: f(|x-m|+1)=m  (1)?  A. 3. B. 1. C. Vô số.  D. 2. </vt:lpstr>
      <vt:lpstr>Câu 12. Tìm tất cả các giá trị thực của tham số m để đường thẳng d:y=2x+m cắt đồ thị hàm số y=(2x-4)/(x-1) (C) tại hai điểm phân biệt A và B sao cho 4S_∆IAB=15, I là giao điểm hai đường tiệm cận của (C).  A. m=-5.         B.  m=5. C. m=±5.          D. m=0. </vt:lpstr>
      <vt:lpstr>Câu 12. Tìm tất cả các giá trị thực của tham số m để đường thẳng d:y=2x+m cắt đồ thị hàm số y=(2x-4)/(x-1) (C) tại hai điểm phân biệt A và B sao cho 4S_∆IAB=15, I là giao điểm hai đường tiệm cận của (C).  A. m=-5.         B.  m=5. C. m=±5.          D. m=0. </vt:lpstr>
      <vt:lpstr>Câu 13. Có mấy số thực dương m để đường thẳng y=(m-6)x-4 cắt đồ thị hàm số y=x^3+x^2-3x-1 tại ba điểm phân biệt có tung độ y_1,y_2,y_3 thỏa mãn 1/(y_1+4)+1/(y_2+4)+1/(y_3+4)=2/3.  A. 2.          B.  0. C. 3.          D. 1. </vt:lpstr>
      <vt:lpstr>Câu 13. Có mấy số thực dương m để đường thẳng y=(m-6)x-4 cắt đồ thị hàm số y=x^3+x^2-3x-1 tại ba điểm phân biệt có tung độ y_1,y_2,y_3 thỏa mãn 1/(y_1+4)+1/(y_2+4)+1/(y_3+4)=2/3.  A. 2.          B.  0. C. 3.          D. 1. </vt:lpstr>
      <vt:lpstr>Câu 14. Cho hàm số f(x) liên tục trên đoạn [0;3] và có bảng biến thiên như sau. Có tất cả mấy giá trị nguyên của tham số m để phương trình f(x)=m(x^4-2x^2+2) có nghiệm thuộc đoạn [0;3]?  A. 9. B. 7. C. 5.  D. 4. </vt:lpstr>
      <vt:lpstr>Câu 14. Cho hàm số f(x) liên tục trên đoạn [0;3] và có bảng biến thiên như sau. Có tất cả mấy giá trị nguyên của tham số m để phương trình f(x)=m(x^4-2x^2+2) có nghiệm thuộc đoạn [0;3]?  A. 9. B. 7. C. 5.  D. 4. </vt:lpstr>
      <vt:lpstr>Câu 15. Cho hàm số y=f(x) bậc ba có đồ thị (C) như hình vẽ sau. Có  tất cả mấy giá trị nguyên của tham số m để phương trình f(f(x)-m)=0 có 9 nghiệm thực phân biệt?  A. 1. B. 0. C. 3.  D. 2. </vt:lpstr>
      <vt:lpstr>Câu 15. Cho hàm số y=f(x) bậc ba có đồ thị (C) như hình vẽ sau. Có  tất cả mấy giá trị nguyên của tham số m để phương trình f(f(x)-m)=0 có 9 nghiệm thực phân biệt?  A. 1. B. 0. C. 3.  D. 2.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2020-02-23T05:30:25Z</dcterms:modified>
</cp:coreProperties>
</file>