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4EEA6-A09A-4433-82D2-083D14F73F74}"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225880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EA6-A09A-4433-82D2-083D14F73F74}"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2773201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EA6-A09A-4433-82D2-083D14F73F74}"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214365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4EEA6-A09A-4433-82D2-083D14F73F74}"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101271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4EEA6-A09A-4433-82D2-083D14F73F74}" type="datetimeFigureOut">
              <a:rPr lang="en-US" smtClean="0"/>
              <a:t>6/10/2020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65028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4EEA6-A09A-4433-82D2-083D14F73F74}"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1334088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4EEA6-A09A-4433-82D2-083D14F73F74}" type="datetimeFigureOut">
              <a:rPr lang="en-US" smtClean="0"/>
              <a:t>6/10/2020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34343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4EEA6-A09A-4433-82D2-083D14F73F74}" type="datetimeFigureOut">
              <a:rPr lang="en-US" smtClean="0"/>
              <a:t>6/10/2020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4025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4EEA6-A09A-4433-82D2-083D14F73F74}" type="datetimeFigureOut">
              <a:rPr lang="en-US" smtClean="0"/>
              <a:t>6/10/2020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276644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4EEA6-A09A-4433-82D2-083D14F73F74}"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333600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4EEA6-A09A-4433-82D2-083D14F73F74}" type="datetimeFigureOut">
              <a:rPr lang="en-US" smtClean="0"/>
              <a:t>6/10/2020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7A221-CC9C-43FC-94D7-96DA6E8BB4EB}" type="slidenum">
              <a:rPr lang="en-US" smtClean="0"/>
              <a:t>‹#›</a:t>
            </a:fld>
            <a:endParaRPr lang="en-US"/>
          </a:p>
        </p:txBody>
      </p:sp>
    </p:spTree>
    <p:extLst>
      <p:ext uri="{BB962C8B-B14F-4D97-AF65-F5344CB8AC3E}">
        <p14:creationId xmlns:p14="http://schemas.microsoft.com/office/powerpoint/2010/main" val="296522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4EEA6-A09A-4433-82D2-083D14F73F74}" type="datetimeFigureOut">
              <a:rPr lang="en-US" smtClean="0"/>
              <a:t>6/10/2020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7A221-CC9C-43FC-94D7-96DA6E8BB4EB}" type="slidenum">
              <a:rPr lang="en-US" smtClean="0"/>
              <a:t>‹#›</a:t>
            </a:fld>
            <a:endParaRPr lang="en-US"/>
          </a:p>
        </p:txBody>
      </p:sp>
    </p:spTree>
    <p:extLst>
      <p:ext uri="{BB962C8B-B14F-4D97-AF65-F5344CB8AC3E}">
        <p14:creationId xmlns:p14="http://schemas.microsoft.com/office/powerpoint/2010/main" val="754808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thcsdaoduytuhn.v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2000" cy="6858000"/>
          </a:xfrm>
          <a:solidFill>
            <a:srgbClr val="92D050"/>
          </a:solidFill>
        </p:spPr>
        <p:txBody>
          <a:bodyPr>
            <a:noAutofit/>
          </a:bodyPr>
          <a:lstStyle/>
          <a:p>
            <a:endParaRPr lang="en-US" sz="4000" dirty="0" smtClean="0">
              <a:solidFill>
                <a:srgbClr val="FF0000"/>
              </a:solidFill>
              <a:latin typeface="Tempus Sans ITC" panose="04020404030D07020202" pitchFamily="82" charset="0"/>
            </a:endParaRPr>
          </a:p>
          <a:p>
            <a:endParaRPr lang="en-US" sz="4000" dirty="0">
              <a:solidFill>
                <a:srgbClr val="FF0000"/>
              </a:solidFill>
              <a:latin typeface="Tempus Sans ITC" panose="04020404030D07020202" pitchFamily="82" charset="0"/>
            </a:endParaRPr>
          </a:p>
          <a:p>
            <a:endParaRPr lang="en-US" sz="4000" b="1" dirty="0" smtClean="0">
              <a:solidFill>
                <a:srgbClr val="FF0000"/>
              </a:solidFill>
              <a:latin typeface="Tempus Sans ITC" panose="04020404030D07020202" pitchFamily="82" charset="0"/>
            </a:endParaRPr>
          </a:p>
          <a:p>
            <a:r>
              <a:rPr lang="en-US" sz="4000" b="1" dirty="0" smtClean="0">
                <a:solidFill>
                  <a:srgbClr val="FF0000"/>
                </a:solidFill>
                <a:latin typeface="Tempus Sans ITC" panose="04020404030D07020202" pitchFamily="82" charset="0"/>
              </a:rPr>
              <a:t>ÔN </a:t>
            </a:r>
          </a:p>
          <a:p>
            <a:r>
              <a:rPr lang="en-US" sz="4000" b="1" dirty="0" smtClean="0">
                <a:solidFill>
                  <a:srgbClr val="FF0000"/>
                </a:solidFill>
                <a:latin typeface="Tempus Sans ITC" panose="04020404030D07020202" pitchFamily="82" charset="0"/>
              </a:rPr>
              <a:t>CHUYỆN NGƯỜI CON GÁI NAM XƯƠNG ( TIẾP) </a:t>
            </a:r>
          </a:p>
          <a:p>
            <a:r>
              <a:rPr lang="en-US" sz="4000" b="1" dirty="0" smtClean="0">
                <a:solidFill>
                  <a:srgbClr val="FF0000"/>
                </a:solidFill>
                <a:latin typeface="Tempus Sans ITC" panose="04020404030D07020202" pitchFamily="82" charset="0"/>
              </a:rPr>
              <a:t>HOÀNG LÊ NHẤT THỐNG CHÍ</a:t>
            </a:r>
            <a:endParaRPr lang="en-US" sz="4000" b="1" dirty="0">
              <a:solidFill>
                <a:srgbClr val="FF0000"/>
              </a:solidFill>
              <a:latin typeface="Tempus Sans ITC" panose="04020404030D07020202" pitchFamily="82" charset="0"/>
            </a:endParaRPr>
          </a:p>
        </p:txBody>
      </p:sp>
    </p:spTree>
    <p:extLst>
      <p:ext uri="{BB962C8B-B14F-4D97-AF65-F5344CB8AC3E}">
        <p14:creationId xmlns:p14="http://schemas.microsoft.com/office/powerpoint/2010/main" val="4109370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just">
              <a:buNone/>
            </a:pPr>
            <a:r>
              <a:rPr lang="en-US" sz="3600" b="1" u="sng" dirty="0" err="1" smtClean="0">
                <a:solidFill>
                  <a:srgbClr val="FF0000"/>
                </a:solidFill>
                <a:latin typeface="Times New Roman" panose="02020603050405020304" pitchFamily="18" charset="0"/>
                <a:cs typeface="Times New Roman" panose="02020603050405020304" pitchFamily="18" charset="0"/>
              </a:rPr>
              <a:t>Đề</a:t>
            </a:r>
            <a:r>
              <a:rPr lang="en-US" sz="3600" b="1" u="sng" dirty="0" smtClean="0">
                <a:solidFill>
                  <a:srgbClr val="FF0000"/>
                </a:solidFill>
                <a:latin typeface="Times New Roman" panose="02020603050405020304" pitchFamily="18" charset="0"/>
                <a:cs typeface="Times New Roman" panose="02020603050405020304" pitchFamily="18" charset="0"/>
              </a:rPr>
              <a:t> 1</a:t>
            </a:r>
            <a:r>
              <a:rPr lang="en-US" sz="3600" b="1" u="sng" dirty="0" smtClean="0">
                <a:solidFill>
                  <a:srgbClr val="FF0000"/>
                </a:solidFill>
                <a:latin typeface=".VnTime" panose="020B7200000000000000" pitchFamily="34" charset="0"/>
                <a:cs typeface="Times New Roman" panose="02020603050405020304" pitchFamily="18" charset="0"/>
              </a:rPr>
              <a:t>:</a:t>
            </a:r>
            <a:r>
              <a:rPr lang="en-US" sz="3600" dirty="0" smtClean="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Ph©n</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tÝch</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smtClean="0">
                <a:solidFill>
                  <a:srgbClr val="FF0000"/>
                </a:solidFill>
                <a:latin typeface=".VnTime" panose="020B7200000000000000" pitchFamily="34" charset="0"/>
                <a:cs typeface="Times New Roman" panose="02020603050405020304" pitchFamily="18" charset="0"/>
              </a:rPr>
              <a:t>h</a:t>
            </a:r>
            <a:r>
              <a:rPr lang="en-US" sz="3600" b="1" dirty="0" err="1" smtClean="0">
                <a:solidFill>
                  <a:srgbClr val="FF0000"/>
                </a:solidFill>
                <a:latin typeface="Times New Roman" panose="02020603050405020304" pitchFamily="18" charset="0"/>
                <a:cs typeface="Times New Roman" panose="02020603050405020304" pitchFamily="18" charset="0"/>
              </a:rPr>
              <a:t>ình</a:t>
            </a:r>
            <a:r>
              <a:rPr lang="en-US" sz="3600" b="1" dirty="0" smtClean="0">
                <a:solidFill>
                  <a:srgbClr val="FF0000"/>
                </a:solidFill>
                <a:latin typeface=".VnTime" panose="020B7200000000000000" pitchFamily="34" charset="0"/>
                <a:cs typeface="Times New Roman" panose="02020603050405020304" pitchFamily="18" charset="0"/>
              </a:rPr>
              <a:t> ¶</a:t>
            </a:r>
            <a:r>
              <a:rPr lang="en-US" sz="3600" b="1" dirty="0" err="1" smtClean="0">
                <a:solidFill>
                  <a:srgbClr val="FF0000"/>
                </a:solidFill>
                <a:latin typeface=".VnTime" panose="020B7200000000000000" pitchFamily="34" charset="0"/>
                <a:cs typeface="Times New Roman" panose="02020603050405020304" pitchFamily="18" charset="0"/>
              </a:rPr>
              <a:t>nh</a:t>
            </a:r>
            <a:r>
              <a:rPr lang="en-US" sz="3600" b="1" dirty="0" smtClean="0">
                <a:solidFill>
                  <a:srgbClr val="FF0000"/>
                </a:solidFill>
                <a:latin typeface=".VnTime" panose="020B7200000000000000" pitchFamily="34" charset="0"/>
                <a:cs typeface="Times New Roman" panose="02020603050405020304" pitchFamily="18" charset="0"/>
              </a:rPr>
              <a:t> </a:t>
            </a:r>
            <a:r>
              <a:rPr lang="en-US" sz="3600" b="1" dirty="0" err="1" smtClean="0">
                <a:solidFill>
                  <a:srgbClr val="FF0000"/>
                </a:solidFill>
                <a:latin typeface=".VnTime" panose="020B7200000000000000" pitchFamily="34" charset="0"/>
                <a:cs typeface="Times New Roman" panose="02020603050405020304" pitchFamily="18" charset="0"/>
              </a:rPr>
              <a:t>ngư­êi</a:t>
            </a:r>
            <a:r>
              <a:rPr lang="en-US" sz="3600" b="1" dirty="0" smtClean="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anh</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hïng</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d©n</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téc</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Quang</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T</a:t>
            </a:r>
            <a:r>
              <a:rPr lang="en-US" sz="3600" b="1" dirty="0" err="1" smtClean="0">
                <a:solidFill>
                  <a:srgbClr val="FF0000"/>
                </a:solidFill>
                <a:latin typeface=".VnTime" panose="020B7200000000000000" pitchFamily="34" charset="0"/>
                <a:cs typeface="Times New Roman" panose="02020603050405020304" pitchFamily="18" charset="0"/>
              </a:rPr>
              <a:t>rung</a:t>
            </a:r>
            <a:r>
              <a:rPr lang="en-US" sz="3600" b="1" dirty="0" smtClean="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NguyÔn</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HuÖ</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trong</a:t>
            </a:r>
            <a:r>
              <a:rPr lang="en-US" sz="3600" b="1" dirty="0">
                <a:solidFill>
                  <a:srgbClr val="FF0000"/>
                </a:solidFill>
                <a:latin typeface=".VnTime" panose="020B7200000000000000" pitchFamily="34" charset="0"/>
                <a:cs typeface="Times New Roman" panose="02020603050405020304" pitchFamily="18" charset="0"/>
              </a:rPr>
              <a:t> </a:t>
            </a:r>
            <a:r>
              <a:rPr lang="en-US" sz="3600" b="1" dirty="0" err="1">
                <a:solidFill>
                  <a:srgbClr val="FF0000"/>
                </a:solidFill>
                <a:latin typeface=".VnTime" panose="020B7200000000000000" pitchFamily="34" charset="0"/>
                <a:cs typeface="Times New Roman" panose="02020603050405020304" pitchFamily="18" charset="0"/>
              </a:rPr>
              <a:t>håi</a:t>
            </a:r>
            <a:r>
              <a:rPr lang="en-US" sz="3600" b="1" dirty="0">
                <a:solidFill>
                  <a:srgbClr val="FF0000"/>
                </a:solidFill>
                <a:latin typeface=".VnTime" panose="020B7200000000000000" pitchFamily="34" charset="0"/>
                <a:cs typeface="Times New Roman" panose="02020603050405020304" pitchFamily="18" charset="0"/>
              </a:rPr>
              <a:t> 14- </a:t>
            </a:r>
            <a:r>
              <a:rPr lang="en-US" sz="3600" b="1" i="1" dirty="0" err="1">
                <a:solidFill>
                  <a:srgbClr val="FF0000"/>
                </a:solidFill>
                <a:latin typeface=".VnTime" panose="020B7200000000000000" pitchFamily="34" charset="0"/>
                <a:cs typeface="Times New Roman" panose="02020603050405020304" pitchFamily="18" charset="0"/>
              </a:rPr>
              <a:t>Hoµng</a:t>
            </a:r>
            <a:r>
              <a:rPr lang="en-US" sz="3600" b="1" i="1" dirty="0">
                <a:solidFill>
                  <a:srgbClr val="FF0000"/>
                </a:solidFill>
                <a:latin typeface=".VnTime" panose="020B7200000000000000" pitchFamily="34" charset="0"/>
                <a:cs typeface="Times New Roman" panose="02020603050405020304" pitchFamily="18" charset="0"/>
              </a:rPr>
              <a:t> lª </a:t>
            </a:r>
            <a:r>
              <a:rPr lang="en-US" sz="3600" b="1" i="1" dirty="0" err="1">
                <a:solidFill>
                  <a:srgbClr val="FF0000"/>
                </a:solidFill>
                <a:latin typeface=".VnTime" panose="020B7200000000000000" pitchFamily="34" charset="0"/>
                <a:cs typeface="Times New Roman" panose="02020603050405020304" pitchFamily="18" charset="0"/>
              </a:rPr>
              <a:t>nhÊt</a:t>
            </a:r>
            <a:r>
              <a:rPr lang="en-US" sz="3600" b="1" i="1" dirty="0">
                <a:solidFill>
                  <a:srgbClr val="FF0000"/>
                </a:solidFill>
                <a:latin typeface=".VnTime" panose="020B7200000000000000" pitchFamily="34" charset="0"/>
                <a:cs typeface="Times New Roman" panose="02020603050405020304" pitchFamily="18" charset="0"/>
              </a:rPr>
              <a:t> </a:t>
            </a:r>
            <a:r>
              <a:rPr lang="en-US" sz="3600" b="1" i="1" dirty="0" err="1">
                <a:solidFill>
                  <a:srgbClr val="FF0000"/>
                </a:solidFill>
                <a:latin typeface=".VnTime" panose="020B7200000000000000" pitchFamily="34" charset="0"/>
                <a:cs typeface="Times New Roman" panose="02020603050405020304" pitchFamily="18" charset="0"/>
              </a:rPr>
              <a:t>thèng</a:t>
            </a:r>
            <a:r>
              <a:rPr lang="en-US" sz="3600" b="1" i="1" dirty="0">
                <a:solidFill>
                  <a:srgbClr val="FF0000"/>
                </a:solidFill>
                <a:latin typeface=".VnTime" panose="020B7200000000000000" pitchFamily="34" charset="0"/>
                <a:cs typeface="Times New Roman" panose="02020603050405020304" pitchFamily="18" charset="0"/>
              </a:rPr>
              <a:t> </a:t>
            </a:r>
            <a:r>
              <a:rPr lang="en-US" sz="3600" b="1" i="1" dirty="0" err="1">
                <a:solidFill>
                  <a:srgbClr val="FF0000"/>
                </a:solidFill>
                <a:latin typeface=".VnTime" panose="020B7200000000000000" pitchFamily="34" charset="0"/>
                <a:cs typeface="Times New Roman" panose="02020603050405020304" pitchFamily="18" charset="0"/>
              </a:rPr>
              <a:t>chÝ</a:t>
            </a:r>
            <a:r>
              <a:rPr lang="en-US" sz="3600" b="1" i="1" dirty="0">
                <a:solidFill>
                  <a:srgbClr val="FF0000"/>
                </a:solidFill>
                <a:latin typeface=".VnTime" panose="020B7200000000000000" pitchFamily="34" charset="0"/>
                <a:cs typeface="Times New Roman" panose="02020603050405020304" pitchFamily="18" charset="0"/>
              </a:rPr>
              <a:t> </a:t>
            </a:r>
            <a:r>
              <a:rPr lang="en-US" sz="3600" b="1" dirty="0">
                <a:solidFill>
                  <a:srgbClr val="FF0000"/>
                </a:solidFill>
                <a:latin typeface=".VnTime" panose="020B7200000000000000" pitchFamily="34" charset="0"/>
                <a:cs typeface="Times New Roman" panose="02020603050405020304" pitchFamily="18" charset="0"/>
              </a:rPr>
              <a:t>?</a:t>
            </a:r>
            <a:endParaRPr lang="en-US" sz="3600" dirty="0">
              <a:solidFill>
                <a:srgbClr val="FF0000"/>
              </a:solidFill>
              <a:latin typeface=".VnTime" panose="020B7200000000000000"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42003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rmAutofit/>
          </a:bodyPr>
          <a:lstStyle/>
          <a:p>
            <a:pPr marL="0" indent="0">
              <a:buNone/>
            </a:pPr>
            <a:r>
              <a:rPr lang="en-US" sz="4800" b="1" dirty="0" smtClean="0">
                <a:latin typeface="Times New Roman" panose="02020603050405020304" pitchFamily="18" charset="0"/>
                <a:cs typeface="Times New Roman" panose="02020603050405020304" pitchFamily="18" charset="0"/>
              </a:rPr>
              <a:t>a. </a:t>
            </a:r>
            <a:r>
              <a:rPr lang="en-US" sz="4800" b="1" dirty="0" err="1" smtClean="0">
                <a:latin typeface="Times New Roman" panose="02020603050405020304" pitchFamily="18" charset="0"/>
                <a:cs typeface="Times New Roman" panose="02020603050405020304" pitchFamily="18" charset="0"/>
              </a:rPr>
              <a:t>Mở</a:t>
            </a:r>
            <a:r>
              <a:rPr lang="en-US" sz="4800" b="1" dirty="0" smtClean="0">
                <a:latin typeface="Times New Roman" panose="02020603050405020304" pitchFamily="18" charset="0"/>
                <a:cs typeface="Times New Roman" panose="02020603050405020304" pitchFamily="18" charset="0"/>
              </a:rPr>
              <a:t> </a:t>
            </a:r>
            <a:r>
              <a:rPr lang="en-US" sz="4800" b="1" dirty="0" err="1" smtClean="0">
                <a:latin typeface="Times New Roman" panose="02020603050405020304" pitchFamily="18" charset="0"/>
                <a:cs typeface="Times New Roman" panose="02020603050405020304" pitchFamily="18" charset="0"/>
              </a:rPr>
              <a:t>bài</a:t>
            </a:r>
            <a:endParaRPr lang="en-US" sz="4800" b="1" dirty="0" smtClean="0">
              <a:latin typeface="Times New Roman" panose="02020603050405020304" pitchFamily="18" charset="0"/>
              <a:cs typeface="Times New Roman" panose="02020603050405020304" pitchFamily="18" charset="0"/>
            </a:endParaRPr>
          </a:p>
          <a:p>
            <a:pPr marL="0" indent="0">
              <a:buNone/>
            </a:pP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giới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thiệu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nhóm</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tác</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giả</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Ngô</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gia</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văn</a:t>
            </a:r>
            <a:r>
              <a:rPr lang="en-US" sz="4800" dirty="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phái</a:t>
            </a:r>
            <a:endParaRPr lang="en-US" sz="4800" dirty="0" smtClean="0">
              <a:latin typeface="Times New Roman" panose="02020603050405020304" pitchFamily="18" charset="0"/>
              <a:cs typeface="Times New Roman" panose="02020603050405020304" pitchFamily="18" charset="0"/>
            </a:endParaRPr>
          </a:p>
          <a:p>
            <a:pPr marL="0" indent="0" algn="just">
              <a:buNone/>
            </a:pP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Giới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thiệu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tác</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phẩm</a:t>
            </a:r>
            <a:r>
              <a:rPr lang="en-US" sz="4800" dirty="0" smtClean="0">
                <a:latin typeface="Times New Roman" panose="02020603050405020304" pitchFamily="18" charset="0"/>
                <a:cs typeface="Times New Roman" panose="02020603050405020304" pitchFamily="18" charset="0"/>
              </a:rPr>
              <a:t> </a:t>
            </a:r>
            <a:r>
              <a:rPr lang="en-US" sz="4800" i="1" dirty="0" err="1" smtClean="0">
                <a:latin typeface="Times New Roman" panose="02020603050405020304" pitchFamily="18" charset="0"/>
                <a:cs typeface="Times New Roman" panose="02020603050405020304" pitchFamily="18" charset="0"/>
              </a:rPr>
              <a:t>Hoàng</a:t>
            </a:r>
            <a:r>
              <a:rPr lang="en-US" sz="4800" i="1" dirty="0" smtClean="0">
                <a:latin typeface="Times New Roman" panose="02020603050405020304" pitchFamily="18" charset="0"/>
                <a:cs typeface="Times New Roman" panose="02020603050405020304" pitchFamily="18" charset="0"/>
              </a:rPr>
              <a:t> </a:t>
            </a:r>
            <a:r>
              <a:rPr lang="en-US" sz="4800" i="1" dirty="0" err="1" smtClean="0">
                <a:latin typeface="Times New Roman" panose="02020603050405020304" pitchFamily="18" charset="0"/>
                <a:cs typeface="Times New Roman" panose="02020603050405020304" pitchFamily="18" charset="0"/>
              </a:rPr>
              <a:t>Lê</a:t>
            </a:r>
            <a:r>
              <a:rPr lang="en-US" sz="4800" i="1" dirty="0" smtClean="0">
                <a:latin typeface="Times New Roman" panose="02020603050405020304" pitchFamily="18" charset="0"/>
                <a:cs typeface="Times New Roman" panose="02020603050405020304" pitchFamily="18" charset="0"/>
              </a:rPr>
              <a:t> </a:t>
            </a:r>
            <a:r>
              <a:rPr lang="en-US" sz="4800" i="1" dirty="0" err="1" smtClean="0">
                <a:latin typeface="Times New Roman" panose="02020603050405020304" pitchFamily="18" charset="0"/>
                <a:cs typeface="Times New Roman" panose="02020603050405020304" pitchFamily="18" charset="0"/>
              </a:rPr>
              <a:t>nhất</a:t>
            </a:r>
            <a:r>
              <a:rPr lang="en-US" sz="4800" i="1" dirty="0" smtClean="0">
                <a:latin typeface="Times New Roman" panose="02020603050405020304" pitchFamily="18" charset="0"/>
                <a:cs typeface="Times New Roman" panose="02020603050405020304" pitchFamily="18" charset="0"/>
              </a:rPr>
              <a:t> </a:t>
            </a:r>
            <a:r>
              <a:rPr lang="en-US" sz="4800" i="1" dirty="0" err="1" smtClean="0">
                <a:latin typeface="Times New Roman" panose="02020603050405020304" pitchFamily="18" charset="0"/>
                <a:cs typeface="Times New Roman" panose="02020603050405020304" pitchFamily="18" charset="0"/>
              </a:rPr>
              <a:t>thống</a:t>
            </a:r>
            <a:r>
              <a:rPr lang="en-US" sz="4800" i="1" dirty="0" smtClean="0">
                <a:latin typeface="Times New Roman" panose="02020603050405020304" pitchFamily="18" charset="0"/>
                <a:cs typeface="Times New Roman" panose="02020603050405020304" pitchFamily="18" charset="0"/>
              </a:rPr>
              <a:t> </a:t>
            </a:r>
            <a:r>
              <a:rPr lang="en-US" sz="4800" i="1" dirty="0" err="1" smtClean="0">
                <a:latin typeface="Times New Roman" panose="02020603050405020304" pitchFamily="18" charset="0"/>
                <a:cs typeface="Times New Roman" panose="02020603050405020304" pitchFamily="18" charset="0"/>
              </a:rPr>
              <a:t>chí</a:t>
            </a:r>
            <a:endParaRPr lang="en-US" sz="4800" i="1" dirty="0" smtClean="0">
              <a:latin typeface="Times New Roman" panose="02020603050405020304" pitchFamily="18" charset="0"/>
              <a:cs typeface="Times New Roman" panose="02020603050405020304" pitchFamily="18" charset="0"/>
            </a:endParaRPr>
          </a:p>
          <a:p>
            <a:pPr marL="0" indent="0">
              <a:buNone/>
            </a:pP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Giới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thiệu</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khái</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quát</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hình</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tượng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nhân</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vật</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Quang</a:t>
            </a:r>
            <a:r>
              <a:rPr lang="en-US" sz="4800" dirty="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Trung</a:t>
            </a:r>
            <a:r>
              <a:rPr lang="en-US" sz="4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30391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5462"/>
            <a:ext cx="12192000" cy="6740307"/>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Luận</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điểm</a:t>
            </a:r>
            <a:r>
              <a:rPr lang="en-US" sz="2400" b="1" u="sng" dirty="0">
                <a:latin typeface="Times New Roman" panose="02020603050405020304" pitchFamily="18" charset="0"/>
                <a:cs typeface="Times New Roman" panose="02020603050405020304" pitchFamily="18" charset="0"/>
              </a:rPr>
              <a:t> 1: </a:t>
            </a:r>
            <a:r>
              <a:rPr lang="en-US" sz="2400" b="1" u="sng" dirty="0" err="1">
                <a:latin typeface="Times New Roman" panose="02020603050405020304" pitchFamily="18" charset="0"/>
                <a:cs typeface="Times New Roman" panose="02020603050405020304" pitchFamily="18" charset="0"/>
              </a:rPr>
              <a:t>hình</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tượng</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nhân</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vật</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Quang</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Trung</a:t>
            </a:r>
            <a:endParaRPr lang="en-US" sz="2400" b="1" u="sng"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cứ</a:t>
            </a:r>
            <a:r>
              <a:rPr lang="en-US" sz="2400" b="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1</a:t>
            </a:r>
            <a:r>
              <a:rPr lang="vi-VN" sz="2400" b="1" dirty="0">
                <a:latin typeface="Times New Roman" panose="02020603050405020304" pitchFamily="18" charset="0"/>
                <a:cs typeface="Times New Roman" panose="02020603050405020304" pitchFamily="18" charset="0"/>
              </a:rPr>
              <a:t>. Hình ảnh một người quyết đoán, mạnh mẽ</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hành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động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dứt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khoát</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Giận, liền họp các tướng sĩ, tự mình cầm quân để đuổi bọn giặc</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Nghe lời tướng sĩ đứng ra làm vua và tiến quân ra Bắc</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Tổ chức hành quân hỏa tốc</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Tổ chức duyệt binh, tuyển binh</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Lập kế hoạch hành quân đánh giặc</a:t>
            </a:r>
          </a:p>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cứ</a:t>
            </a:r>
            <a:r>
              <a:rPr lang="en-US" sz="2400" b="1" dirty="0">
                <a:latin typeface="Times New Roman" panose="02020603050405020304" pitchFamily="18" charset="0"/>
                <a:cs typeface="Times New Roman" panose="02020603050405020304" pitchFamily="18" charset="0"/>
              </a:rPr>
              <a:t> 2</a:t>
            </a:r>
            <a:r>
              <a:rPr lang="vi-VN" sz="2400" b="1" dirty="0">
                <a:latin typeface="Times New Roman" panose="02020603050405020304" pitchFamily="18" charset="0"/>
                <a:cs typeface="Times New Roman" panose="02020603050405020304" pitchFamily="18" charset="0"/>
              </a:rPr>
              <a:t>. Là một người sáng suốt, có tầm nhìn xa  trông rộng</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Phân tích rất đúng và sáng suốt sự tương quan giữa quân ta và quân địch</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Rất giỏi trong việc phán xét và dùng người</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Mở tiệc khao quân</a:t>
            </a:r>
          </a:p>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cứ</a:t>
            </a:r>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3. Tài giỏi trong việc dùng binh</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Vị tướng mưu lược tài ba</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Có sự tính toán trong việc hành quân và đánh giặc</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Có những mưu tính rất chính xác</a:t>
            </a:r>
          </a:p>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cứ</a:t>
            </a:r>
            <a:r>
              <a:rPr lang="en-US" sz="2400" b="1"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4. Có cách đánh giặc độc đáo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tài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dùng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binh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khiển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tướng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thần</a:t>
            </a:r>
            <a:r>
              <a:rPr lang="vi-VN" sz="2400" b="1" dirty="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Bắt gọn bọn nghe thám</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Đánh nghi binh</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Là một vị vua tài ba, có tài cầm quân và mưu lược rất chính xác</a:t>
            </a:r>
          </a:p>
        </p:txBody>
      </p:sp>
    </p:spTree>
    <p:extLst>
      <p:ext uri="{BB962C8B-B14F-4D97-AF65-F5344CB8AC3E}">
        <p14:creationId xmlns:p14="http://schemas.microsoft.com/office/powerpoint/2010/main" val="2171530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2583"/>
            <a:ext cx="12093263" cy="4351338"/>
          </a:xfrm>
        </p:spPr>
        <p:txBody>
          <a:bodyPr>
            <a:noAutofit/>
          </a:bodyPr>
          <a:lstStyle/>
          <a:p>
            <a:pPr marL="0" lvl="0" indent="0">
              <a:buNone/>
            </a:pPr>
            <a:r>
              <a:rPr lang="en-US" sz="3200" b="1" dirty="0" err="1" smtClean="0">
                <a:latin typeface="Times New Roman" panose="02020603050405020304" pitchFamily="18" charset="0"/>
                <a:cs typeface="Times New Roman" panose="02020603050405020304" pitchFamily="18" charset="0"/>
              </a:rPr>
              <a:t>Luận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điểm</a:t>
            </a:r>
            <a:r>
              <a:rPr lang="en-US" sz="3200" b="1" dirty="0" smtClean="0">
                <a:latin typeface="Times New Roman" panose="02020603050405020304" pitchFamily="18" charset="0"/>
                <a:cs typeface="Times New Roman" panose="02020603050405020304" pitchFamily="18" charset="0"/>
              </a:rPr>
              <a:t> 2: </a:t>
            </a:r>
            <a:r>
              <a:rPr lang="en-US" sz="3200" b="1" dirty="0" err="1" smtClean="0">
                <a:latin typeface="Times New Roman" panose="02020603050405020304" pitchFamily="18" charset="0"/>
                <a:cs typeface="Times New Roman" panose="02020603050405020304" pitchFamily="18" charset="0"/>
              </a:rPr>
              <a:t>Đặc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sắc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nghệ</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thuật</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sắc</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lịch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gấp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khẩn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trương</a:t>
            </a:r>
            <a:r>
              <a:rPr lang="en-US" sz="3200" dirty="0">
                <a:latin typeface="Times New Roman" panose="02020603050405020304" pitchFamily="18" charset="0"/>
                <a:cs typeface="Times New Roman" panose="02020603050405020304" pitchFamily="18" charset="0"/>
              </a:rPr>
              <a:t> qua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mốc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gian</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mưu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toán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giữa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quân</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xệch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trễ</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nghiêm</a:t>
            </a:r>
            <a:r>
              <a:rPr lang="en-US" sz="3200" dirty="0">
                <a:latin typeface="Times New Roman" panose="02020603050405020304" pitchFamily="18" charset="0"/>
                <a:cs typeface="Times New Roman" panose="02020603050405020304" pitchFamily="18" charset="0"/>
              </a:rPr>
              <a:t> minh).</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đậm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suốt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đại</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mâu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mang</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Lê,nhưng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nội</a:t>
            </a:r>
            <a:r>
              <a:rPr lang="en-US" sz="3200" dirty="0">
                <a:latin typeface="Times New Roman" panose="02020603050405020304" pitchFamily="18" charset="0"/>
                <a:cs typeface="Times New Roman" panose="02020603050405020304" pitchFamily="18" charset="0"/>
              </a:rPr>
              <a:t> dung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rõ</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ruỗng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Nguyễn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Huệ</a:t>
            </a:r>
            <a:r>
              <a:rPr lang="en-US" sz="3200" dirty="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056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8089"/>
            <a:ext cx="11912958" cy="1446550"/>
          </a:xfrm>
          <a:prstGeom prst="rect">
            <a:avLst/>
          </a:prstGeom>
        </p:spPr>
        <p:txBody>
          <a:bodyPr wrap="square">
            <a:spAutoFit/>
          </a:bodyPr>
          <a:lstStyle/>
          <a:p>
            <a:pPr algn="just"/>
            <a:r>
              <a:rPr lang="en-US" sz="4400" b="1" dirty="0">
                <a:latin typeface="Times New Roman" panose="02020603050405020304" pitchFamily="18" charset="0"/>
                <a:cs typeface="Times New Roman" panose="02020603050405020304" pitchFamily="18" charset="0"/>
              </a:rPr>
              <a:t>c</a:t>
            </a:r>
            <a:r>
              <a:rPr lang="vi-VN" sz="4400" b="1" dirty="0">
                <a:latin typeface="Times New Roman" panose="02020603050405020304" pitchFamily="18" charset="0"/>
                <a:cs typeface="Times New Roman" panose="02020603050405020304" pitchFamily="18" charset="0"/>
              </a:rPr>
              <a:t>. Kết bài: </a:t>
            </a:r>
            <a:r>
              <a:rPr lang="vi-VN" sz="4400" dirty="0">
                <a:latin typeface="Times New Roman" panose="02020603050405020304" pitchFamily="18" charset="0"/>
                <a:cs typeface="Times New Roman" panose="02020603050405020304" pitchFamily="18" charset="0"/>
              </a:rPr>
              <a:t>nêu cảm nghĩ của em về hình ảnh Quang Trung trong </a:t>
            </a:r>
            <a:r>
              <a:rPr lang="vi-VN" sz="4400" i="1" dirty="0">
                <a:latin typeface="Times New Roman" panose="02020603050405020304" pitchFamily="18" charset="0"/>
                <a:cs typeface="Times New Roman" panose="02020603050405020304" pitchFamily="18" charset="0"/>
              </a:rPr>
              <a:t>Hoàng Lê nhất thống chí</a:t>
            </a:r>
            <a:endParaRPr lang="en-US" sz="4400" i="1" dirty="0"/>
          </a:p>
        </p:txBody>
      </p:sp>
    </p:spTree>
    <p:extLst>
      <p:ext uri="{BB962C8B-B14F-4D97-AF65-F5344CB8AC3E}">
        <p14:creationId xmlns:p14="http://schemas.microsoft.com/office/powerpoint/2010/main" val="187480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52" y="-3176"/>
            <a:ext cx="12178048" cy="6861175"/>
          </a:xfrm>
          <a:solidFill>
            <a:schemeClr val="accent2">
              <a:lumMod val="40000"/>
              <a:lumOff val="60000"/>
            </a:schemeClr>
          </a:solidFill>
        </p:spPr>
        <p:txBody>
          <a:bodyPr>
            <a:noAutofit/>
          </a:bodyPr>
          <a:lstStyle/>
          <a:p>
            <a:pPr marL="514350" indent="-514350">
              <a:buAutoNum type="arabicPeriod"/>
            </a:pPr>
            <a:r>
              <a:rPr lang="en-US" sz="2900" b="1" u="sng" dirty="0" err="1" smtClean="0">
                <a:solidFill>
                  <a:srgbClr val="FF0000"/>
                </a:solidFill>
                <a:latin typeface="Times New Roman" panose="02020603050405020304" pitchFamily="18" charset="0"/>
                <a:cs typeface="Times New Roman" panose="02020603050405020304" pitchFamily="18" charset="0"/>
              </a:rPr>
              <a:t>Tác</a:t>
            </a:r>
            <a:r>
              <a:rPr lang="en-US" sz="2900" b="1" u="sng" dirty="0" smtClean="0">
                <a:solidFill>
                  <a:srgbClr val="FF0000"/>
                </a:solidFill>
                <a:latin typeface="Times New Roman" panose="02020603050405020304" pitchFamily="18" charset="0"/>
                <a:cs typeface="Times New Roman" panose="02020603050405020304" pitchFamily="18" charset="0"/>
              </a:rPr>
              <a:t> </a:t>
            </a:r>
            <a:r>
              <a:rPr lang="en-US" sz="2900" b="1" u="sng" dirty="0" err="1" smtClean="0">
                <a:solidFill>
                  <a:srgbClr val="FF0000"/>
                </a:solidFill>
                <a:latin typeface="Times New Roman" panose="02020603050405020304" pitchFamily="18" charset="0"/>
                <a:cs typeface="Times New Roman" panose="02020603050405020304" pitchFamily="18" charset="0"/>
              </a:rPr>
              <a:t>giả</a:t>
            </a:r>
            <a:endParaRPr lang="en-US" sz="2900" b="1" u="sng"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900" dirty="0" smtClean="0">
                <a:latin typeface="Times New Roman" panose="02020603050405020304" pitchFamily="18" charset="0"/>
                <a:cs typeface="Times New Roman" panose="02020603050405020304" pitchFamily="18" charset="0"/>
              </a:rPr>
              <a:t>–</a:t>
            </a:r>
            <a:r>
              <a:rPr lang="en-US" sz="2900" dirty="0">
                <a:latin typeface="Times New Roman" panose="02020603050405020304" pitchFamily="18" charset="0"/>
                <a:cs typeface="Times New Roman" panose="02020603050405020304" pitchFamily="18" charset="0"/>
              </a:rPr>
              <a:t> </a:t>
            </a:r>
            <a:r>
              <a:rPr lang="en-US" sz="2900" i="1" dirty="0" err="1">
                <a:latin typeface="Times New Roman" panose="02020603050405020304" pitchFamily="18" charset="0"/>
                <a:cs typeface="Times New Roman" panose="02020603050405020304" pitchFamily="18" charset="0"/>
                <a:hlinkClick r:id="rId2"/>
              </a:rPr>
              <a:t>Ngô</a:t>
            </a:r>
            <a:r>
              <a:rPr lang="en-US" sz="2900" i="1" dirty="0">
                <a:latin typeface="Times New Roman" panose="02020603050405020304" pitchFamily="18" charset="0"/>
                <a:cs typeface="Times New Roman" panose="02020603050405020304" pitchFamily="18" charset="0"/>
                <a:hlinkClick r:id="rId2"/>
              </a:rPr>
              <a:t> </a:t>
            </a:r>
            <a:r>
              <a:rPr lang="en-US" sz="2900" i="1" dirty="0" err="1">
                <a:latin typeface="Times New Roman" panose="02020603050405020304" pitchFamily="18" charset="0"/>
                <a:cs typeface="Times New Roman" panose="02020603050405020304" pitchFamily="18" charset="0"/>
                <a:hlinkClick r:id="rId2"/>
              </a:rPr>
              <a:t>gia</a:t>
            </a:r>
            <a:r>
              <a:rPr lang="en-US" sz="2900" i="1" dirty="0">
                <a:latin typeface="Times New Roman" panose="02020603050405020304" pitchFamily="18" charset="0"/>
                <a:cs typeface="Times New Roman" panose="02020603050405020304" pitchFamily="18" charset="0"/>
                <a:hlinkClick r:id="rId2"/>
              </a:rPr>
              <a:t> </a:t>
            </a:r>
            <a:r>
              <a:rPr lang="en-US" sz="2900" i="1" dirty="0" err="1">
                <a:latin typeface="Times New Roman" panose="02020603050405020304" pitchFamily="18" charset="0"/>
                <a:cs typeface="Times New Roman" panose="02020603050405020304" pitchFamily="18" charset="0"/>
                <a:hlinkClick r:id="rId2"/>
              </a:rPr>
              <a:t>văn</a:t>
            </a:r>
            <a:r>
              <a:rPr lang="en-US" sz="2900" i="1" dirty="0">
                <a:latin typeface="Times New Roman" panose="02020603050405020304" pitchFamily="18" charset="0"/>
                <a:cs typeface="Times New Roman" panose="02020603050405020304" pitchFamily="18" charset="0"/>
                <a:hlinkClick r:id="rId2"/>
              </a:rPr>
              <a:t> </a:t>
            </a:r>
            <a:r>
              <a:rPr lang="en-US" sz="2900" i="1" dirty="0" err="1">
                <a:latin typeface="Times New Roman" panose="02020603050405020304" pitchFamily="18" charset="0"/>
                <a:cs typeface="Times New Roman" panose="02020603050405020304" pitchFamily="18" charset="0"/>
                <a:hlinkClick r:id="rId2"/>
              </a:rPr>
              <a:t>phái</a:t>
            </a:r>
            <a:r>
              <a:rPr lang="en-US" sz="2900" i="1"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một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nhóm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giả</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thuộc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dòng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họ</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Ngô</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ở </a:t>
            </a:r>
            <a:r>
              <a:rPr lang="en-US" sz="2900" dirty="0" err="1">
                <a:latin typeface="Times New Roman" panose="02020603050405020304" pitchFamily="18" charset="0"/>
                <a:cs typeface="Times New Roman" panose="02020603050405020304" pitchFamily="18" charset="0"/>
              </a:rPr>
              <a:t>làng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Tả</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Thanh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Oai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Nội</a:t>
            </a:r>
            <a:r>
              <a:rPr lang="en-US" sz="2900" dirty="0">
                <a:latin typeface="Times New Roman" panose="02020603050405020304" pitchFamily="18" charset="0"/>
                <a:cs typeface="Times New Roman" panose="02020603050405020304" pitchFamily="18" charset="0"/>
              </a:rPr>
              <a:t>.</a:t>
            </a:r>
          </a:p>
          <a:p>
            <a:pPr marL="0" indent="0">
              <a:buNone/>
            </a:pP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Hai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giả</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chính</a:t>
            </a:r>
            <a:r>
              <a:rPr lang="en-US" sz="2900" dirty="0">
                <a:latin typeface="Times New Roman" panose="02020603050405020304" pitchFamily="18" charset="0"/>
                <a:cs typeface="Times New Roman" panose="02020603050405020304" pitchFamily="18" charset="0"/>
              </a:rPr>
              <a:t>:</a:t>
            </a:r>
          </a:p>
          <a:p>
            <a:pPr marL="0" indent="0">
              <a:buNone/>
            </a:pP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Ngô</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Chí</a:t>
            </a:r>
            <a:r>
              <a:rPr lang="en-US" sz="2900" dirty="0">
                <a:latin typeface="Times New Roman" panose="02020603050405020304" pitchFamily="18" charset="0"/>
                <a:cs typeface="Times New Roman" panose="02020603050405020304" pitchFamily="18" charset="0"/>
              </a:rPr>
              <a:t> (1753-1788), </a:t>
            </a:r>
            <a:r>
              <a:rPr lang="en-US" sz="2900" dirty="0" err="1">
                <a:latin typeface="Times New Roman" panose="02020603050405020304" pitchFamily="18" charset="0"/>
                <a:cs typeface="Times New Roman" panose="02020603050405020304" pitchFamily="18" charset="0"/>
              </a:rPr>
              <a:t>em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ruột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Ngô</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Nhậm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làm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quan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dưới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thời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Lê</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Chiêu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Thống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tuyệt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đối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trung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thành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với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Lê</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từng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chạy</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theo</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Lê</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Chiêu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Tống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khi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Nguyễn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Huệ</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sai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Vũ</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Văn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Nhậm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Bắc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diệt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Nguyễn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Hữu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Chỉnh.Dâng</a:t>
            </a:r>
            <a:r>
              <a:rPr lang="en-US" sz="2900" dirty="0">
                <a:latin typeface="Times New Roman" panose="02020603050405020304" pitchFamily="18" charset="0"/>
                <a:cs typeface="Times New Roman" panose="02020603050405020304" pitchFamily="18" charset="0"/>
              </a:rPr>
              <a:t> </a:t>
            </a:r>
            <a:r>
              <a:rPr lang="en-US" sz="2900" i="1" dirty="0">
                <a:latin typeface="Times New Roman" panose="02020603050405020304" pitchFamily="18" charset="0"/>
                <a:cs typeface="Times New Roman" panose="02020603050405020304" pitchFamily="18" charset="0"/>
              </a:rPr>
              <a:t>“</a:t>
            </a:r>
            <a:r>
              <a:rPr lang="en-US" sz="2900" i="1" dirty="0" err="1">
                <a:latin typeface="Times New Roman" panose="02020603050405020304" pitchFamily="18" charset="0"/>
                <a:cs typeface="Times New Roman" panose="02020603050405020304" pitchFamily="18" charset="0"/>
              </a:rPr>
              <a:t>Trung</a:t>
            </a:r>
            <a:r>
              <a:rPr lang="en-US" sz="2900" i="1" dirty="0">
                <a:latin typeface="Times New Roman" panose="02020603050405020304" pitchFamily="18" charset="0"/>
                <a:cs typeface="Times New Roman" panose="02020603050405020304" pitchFamily="18" charset="0"/>
              </a:rPr>
              <a:t> </a:t>
            </a:r>
            <a:r>
              <a:rPr lang="en-US" sz="2900" i="1" dirty="0" err="1">
                <a:latin typeface="Times New Roman" panose="02020603050405020304" pitchFamily="18" charset="0"/>
                <a:cs typeface="Times New Roman" panose="02020603050405020304" pitchFamily="18" charset="0"/>
              </a:rPr>
              <a:t>hưng</a:t>
            </a:r>
            <a:r>
              <a:rPr lang="en-US" sz="2900" i="1" dirty="0">
                <a:latin typeface="Times New Roman" panose="02020603050405020304" pitchFamily="18" charset="0"/>
                <a:cs typeface="Times New Roman" panose="02020603050405020304" pitchFamily="18" charset="0"/>
              </a:rPr>
              <a:t> </a:t>
            </a:r>
            <a:r>
              <a:rPr lang="en-US" sz="2900" i="1" dirty="0" err="1">
                <a:latin typeface="Times New Roman" panose="02020603050405020304" pitchFamily="18" charset="0"/>
                <a:cs typeface="Times New Roman" panose="02020603050405020304" pitchFamily="18" charset="0"/>
              </a:rPr>
              <a:t>sách</a:t>
            </a:r>
            <a:r>
              <a:rPr lang="en-US" sz="2900" i="1" dirty="0">
                <a:latin typeface="Times New Roman" panose="02020603050405020304" pitchFamily="18" charset="0"/>
                <a:cs typeface="Times New Roman" panose="02020603050405020304" pitchFamily="18" charset="0"/>
              </a:rPr>
              <a: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bàn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kế</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khôi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phục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Lê.Sau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đó</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được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Lê</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Chiêu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Thống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cử</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Lạng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Sơn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chiêu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tập</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những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kẻ</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lưu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vong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lập</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nghĩa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binh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chống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lại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Tây</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Sơn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Trên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đường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bị</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bệnh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mất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tại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Bắc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Ninh.Nhiều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tài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liệu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nói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viết</a:t>
            </a:r>
            <a:r>
              <a:rPr lang="en-US" sz="2900" dirty="0">
                <a:latin typeface="Times New Roman" panose="02020603050405020304" pitchFamily="18" charset="0"/>
                <a:cs typeface="Times New Roman" panose="02020603050405020304" pitchFamily="18" charset="0"/>
              </a:rPr>
              <a:t> 7 </a:t>
            </a:r>
            <a:r>
              <a:rPr lang="en-US" sz="2900" dirty="0" err="1">
                <a:latin typeface="Times New Roman" panose="02020603050405020304" pitchFamily="18" charset="0"/>
                <a:cs typeface="Times New Roman" panose="02020603050405020304" pitchFamily="18" charset="0"/>
              </a:rPr>
              <a:t>hồi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đầu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của</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phẩm</a:t>
            </a:r>
            <a:r>
              <a:rPr lang="en-US" sz="2900" dirty="0">
                <a:latin typeface="Times New Roman" panose="02020603050405020304" pitchFamily="18" charset="0"/>
                <a:cs typeface="Times New Roman" panose="02020603050405020304" pitchFamily="18" charset="0"/>
              </a:rPr>
              <a:t>.</a:t>
            </a:r>
          </a:p>
          <a:p>
            <a:pPr marL="0" indent="0">
              <a:buNone/>
            </a:pP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Ngô</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Du (1772-1840) </a:t>
            </a:r>
            <a:r>
              <a:rPr lang="en-US" sz="2900" dirty="0" err="1">
                <a:latin typeface="Times New Roman" panose="02020603050405020304" pitchFamily="18" charset="0"/>
                <a:cs typeface="Times New Roman" panose="02020603050405020304" pitchFamily="18" charset="0"/>
              </a:rPr>
              <a:t>anh</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em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chú</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bác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ruột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với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Ngô</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Chí,học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giỏi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nhưng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không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đỗ</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đạt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Dưới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triều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Tây</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Sơn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sống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ẩn</a:t>
            </a:r>
            <a:r>
              <a:rPr lang="en-US" sz="2900" dirty="0">
                <a:latin typeface="Times New Roman" panose="02020603050405020304" pitchFamily="18" charset="0"/>
                <a:cs typeface="Times New Roman" panose="02020603050405020304" pitchFamily="18" charset="0"/>
              </a:rPr>
              <a:t> ở </a:t>
            </a:r>
            <a:r>
              <a:rPr lang="en-US" sz="2900" dirty="0" err="1">
                <a:latin typeface="Times New Roman" panose="02020603050405020304" pitchFamily="18" charset="0"/>
                <a:cs typeface="Times New Roman" panose="02020603050405020304" pitchFamily="18" charset="0"/>
              </a:rPr>
              <a:t>Hà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Nam.Thời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nhà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Nguyễn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làm</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quan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đến</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năm</a:t>
            </a:r>
            <a:r>
              <a:rPr lang="en-US" sz="2900" dirty="0">
                <a:latin typeface="Times New Roman" panose="02020603050405020304" pitchFamily="18" charset="0"/>
                <a:cs typeface="Times New Roman" panose="02020603050405020304" pitchFamily="18" charset="0"/>
              </a:rPr>
              <a:t> 1827 </a:t>
            </a:r>
            <a:r>
              <a:rPr lang="en-US" sz="2900" dirty="0" err="1">
                <a:latin typeface="Times New Roman" panose="02020603050405020304" pitchFamily="18" charset="0"/>
                <a:cs typeface="Times New Roman" panose="02020603050405020304" pitchFamily="18" charset="0"/>
              </a:rPr>
              <a:t>thì</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về</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nghỉ</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Ông</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là</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giả</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của</a:t>
            </a:r>
            <a:r>
              <a:rPr lang="en-US" sz="2900" dirty="0">
                <a:latin typeface="Times New Roman" panose="02020603050405020304" pitchFamily="18" charset="0"/>
                <a:cs typeface="Times New Roman" panose="02020603050405020304" pitchFamily="18" charset="0"/>
              </a:rPr>
              <a:t> 7 </a:t>
            </a:r>
            <a:r>
              <a:rPr lang="en-US" sz="2900" dirty="0" err="1">
                <a:latin typeface="Times New Roman" panose="02020603050405020304" pitchFamily="18" charset="0"/>
                <a:cs typeface="Times New Roman" panose="02020603050405020304" pitchFamily="18" charset="0"/>
              </a:rPr>
              <a:t>hồi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tiếp</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theo.</a:t>
            </a:r>
            <a:endParaRPr lang="en-US" sz="2900" dirty="0">
              <a:latin typeface="Times New Roman" panose="02020603050405020304" pitchFamily="18" charset="0"/>
              <a:cs typeface="Times New Roman" panose="02020603050405020304" pitchFamily="18" charset="0"/>
            </a:endParaRPr>
          </a:p>
          <a:p>
            <a:pPr marL="0" indent="0">
              <a:buNone/>
            </a:pPr>
            <a:r>
              <a:rPr lang="en-US" sz="2900" dirty="0">
                <a:latin typeface="Times New Roman" panose="02020603050405020304" pitchFamily="18" charset="0"/>
                <a:cs typeface="Times New Roman" panose="02020603050405020304" pitchFamily="18" charset="0"/>
              </a:rPr>
              <a:t>– Ba </a:t>
            </a:r>
            <a:r>
              <a:rPr lang="en-US" sz="2900" dirty="0" err="1">
                <a:latin typeface="Times New Roman" panose="02020603050405020304" pitchFamily="18" charset="0"/>
                <a:cs typeface="Times New Roman" panose="02020603050405020304" pitchFamily="18" charset="0"/>
              </a:rPr>
              <a:t>hồi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cuối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có</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thể</a:t>
            </a:r>
            <a:r>
              <a:rPr lang="en-US" sz="2900" dirty="0">
                <a:latin typeface="Times New Roman" panose="02020603050405020304" pitchFamily="18" charset="0"/>
                <a:cs typeface="Times New Roman" panose="02020603050405020304" pitchFamily="18" charset="0"/>
              </a:rPr>
              <a:t> do 1 </a:t>
            </a:r>
            <a:r>
              <a:rPr lang="en-US" sz="2900" dirty="0" err="1">
                <a:latin typeface="Times New Roman" panose="02020603050405020304" pitchFamily="18" charset="0"/>
                <a:cs typeface="Times New Roman" panose="02020603050405020304" pitchFamily="18" charset="0"/>
              </a:rPr>
              <a:t>người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khác</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viết</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đầu</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thời</a:t>
            </a:r>
            <a:r>
              <a:rPr lang="en-US" sz="2900" dirty="0">
                <a:latin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cs typeface="Times New Roman" panose="02020603050405020304" pitchFamily="18" charset="0"/>
              </a:rPr>
              <a:t>Nguyễn</a:t>
            </a:r>
            <a:r>
              <a:rPr lang="en-US" sz="2900" dirty="0">
                <a:latin typeface="Times New Roman" panose="02020603050405020304" pitchFamily="18" charset="0"/>
                <a:cs typeface="Times New Roman" panose="02020603050405020304" pitchFamily="18" charset="0"/>
              </a:rPr>
              <a:t>.</a:t>
            </a:r>
          </a:p>
        </p:txBody>
      </p:sp>
      <p:cxnSp>
        <p:nvCxnSpPr>
          <p:cNvPr id="4" name="Straight Connector 3"/>
          <p:cNvCxnSpPr/>
          <p:nvPr/>
        </p:nvCxnSpPr>
        <p:spPr>
          <a:xfrm flipV="1">
            <a:off x="3554569" y="953037"/>
            <a:ext cx="5911403" cy="1287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32704" y="2367566"/>
            <a:ext cx="1946857" cy="15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7789572" y="4391696"/>
            <a:ext cx="2668073" cy="107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11617" y="5267459"/>
            <a:ext cx="2167944" cy="3434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510270" y="6148552"/>
            <a:ext cx="3658489" cy="1191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50949" y="6628327"/>
            <a:ext cx="8419564" cy="171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64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circle(in)">
                                      <p:cBhvr>
                                        <p:cTn id="21" dur="2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circle(in)">
                                      <p:cBhvr>
                                        <p:cTn id="40" dur="20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ntr" presetSubtype="16"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circle(in)">
                                      <p:cBhvr>
                                        <p:cTn id="45" dur="2000"/>
                                        <p:tgtEl>
                                          <p:spTgt spid="7"/>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circle(in)">
                                      <p:cBhvr>
                                        <p:cTn id="57" dur="20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circle(in)">
                                      <p:cBhvr>
                                        <p:cTn id="62" dur="20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Effect transition="in" filter="fade">
                                      <p:cBhvr>
                                        <p:cTn id="67" dur="1000"/>
                                        <p:tgtEl>
                                          <p:spTgt spid="3">
                                            <p:txEl>
                                              <p:pRg st="5" end="5"/>
                                            </p:txEl>
                                          </p:spTgt>
                                        </p:tgtEl>
                                      </p:cBhvr>
                                    </p:animEffect>
                                    <p:anim calcmode="lin" valueType="num">
                                      <p:cBhvr>
                                        <p:cTn id="6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6" presetClass="entr" presetSubtype="16" fill="hold"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circle(in)">
                                      <p:cBhvr>
                                        <p:cTn id="74"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09996"/>
          </a:xfrm>
          <a:prstGeom prst="rect">
            <a:avLst/>
          </a:prstGeom>
          <a:solidFill>
            <a:schemeClr val="bg1"/>
          </a:solidFill>
        </p:spPr>
        <p:txBody>
          <a:bodyPr wrap="square">
            <a:spAutoFit/>
          </a:bodyPr>
          <a:lstStyle/>
          <a:p>
            <a:pPr algn="just">
              <a:lnSpc>
                <a:spcPct val="115000"/>
              </a:lnSpc>
              <a:spcAft>
                <a:spcPts val="1650"/>
              </a:spcAft>
            </a:pPr>
            <a:r>
              <a:rPr lang="en-US" sz="2400" b="1" u="sng" dirty="0" smtClean="0">
                <a:solidFill>
                  <a:srgbClr val="000000"/>
                </a:solidFill>
                <a:latin typeface="Times New Roman" panose="02020603050405020304" pitchFamily="18" charset="0"/>
                <a:ea typeface="Times New Roman" panose="02020603050405020304" pitchFamily="18" charset="0"/>
              </a:rPr>
              <a:t> </a:t>
            </a:r>
            <a:r>
              <a:rPr lang="en-US" sz="2800" b="1" u="sng" dirty="0" smtClean="0">
                <a:solidFill>
                  <a:srgbClr val="000000"/>
                </a:solidFill>
                <a:latin typeface="Times New Roman" panose="02020603050405020304" pitchFamily="18" charset="0"/>
                <a:ea typeface="Times New Roman" panose="02020603050405020304" pitchFamily="18" charset="0"/>
              </a:rPr>
              <a:t>2. </a:t>
            </a:r>
            <a:r>
              <a:rPr lang="en-US" sz="2800" b="1" u="sng" dirty="0" err="1" smtClean="0">
                <a:solidFill>
                  <a:srgbClr val="000000"/>
                </a:solidFill>
                <a:latin typeface="Times New Roman" panose="02020603050405020304" pitchFamily="18" charset="0"/>
                <a:ea typeface="Times New Roman" panose="02020603050405020304" pitchFamily="18" charset="0"/>
              </a:rPr>
              <a:t>Tác</a:t>
            </a:r>
            <a:r>
              <a:rPr lang="en-US" sz="2800" b="1" u="sng" dirty="0" smtClean="0">
                <a:solidFill>
                  <a:srgbClr val="000000"/>
                </a:solidFill>
                <a:latin typeface="Times New Roman" panose="02020603050405020304" pitchFamily="18" charset="0"/>
                <a:ea typeface="Times New Roman" panose="02020603050405020304" pitchFamily="18" charset="0"/>
              </a:rPr>
              <a:t> </a:t>
            </a:r>
            <a:r>
              <a:rPr lang="en-US" sz="2800" b="1" u="sng" dirty="0" err="1" smtClean="0">
                <a:solidFill>
                  <a:srgbClr val="000000"/>
                </a:solidFill>
                <a:latin typeface="Times New Roman" panose="02020603050405020304" pitchFamily="18" charset="0"/>
                <a:ea typeface="Times New Roman" panose="02020603050405020304" pitchFamily="18" charset="0"/>
              </a:rPr>
              <a:t>phẩm</a:t>
            </a:r>
            <a:endParaRPr lang="en-US" sz="2800" b="1" u="sng" dirty="0" smtClean="0">
              <a:solidFill>
                <a:srgbClr val="000000"/>
              </a:solidFill>
              <a:latin typeface="Times New Roman" panose="02020603050405020304" pitchFamily="18" charset="0"/>
              <a:ea typeface="Times New Roman" panose="02020603050405020304" pitchFamily="18" charset="0"/>
            </a:endParaRPr>
          </a:p>
          <a:p>
            <a:pPr algn="just">
              <a:lnSpc>
                <a:spcPct val="115000"/>
              </a:lnSpc>
              <a:spcAft>
                <a:spcPts val="1650"/>
              </a:spcAft>
            </a:pPr>
            <a:r>
              <a:rPr lang="en-US" sz="2800" dirty="0" smtClean="0">
                <a:solidFill>
                  <a:srgbClr val="000000"/>
                </a:solidFill>
                <a:latin typeface="Times New Roman" panose="02020603050405020304" pitchFamily="18" charset="0"/>
                <a:ea typeface="Times New Roman" panose="02020603050405020304" pitchFamily="18" charset="0"/>
              </a:rPr>
              <a:t> -  </a:t>
            </a:r>
            <a:r>
              <a:rPr lang="en-US" sz="2800" dirty="0" err="1" smtClean="0">
                <a:solidFill>
                  <a:srgbClr val="000000"/>
                </a:solidFill>
                <a:latin typeface="Times New Roman" panose="02020603050405020304" pitchFamily="18" charset="0"/>
                <a:ea typeface="Times New Roman" panose="02020603050405020304" pitchFamily="18" charset="0"/>
              </a:rPr>
              <a:t>Gồm</a:t>
            </a:r>
            <a:r>
              <a:rPr lang="en-US" sz="2800" dirty="0" smtClean="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tất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cả</a:t>
            </a:r>
            <a:r>
              <a:rPr lang="en-US" sz="2800" dirty="0">
                <a:solidFill>
                  <a:srgbClr val="000000"/>
                </a:solidFill>
                <a:latin typeface="Times New Roman" panose="02020603050405020304" pitchFamily="18" charset="0"/>
                <a:ea typeface="Times New Roman" panose="02020603050405020304" pitchFamily="18" charset="0"/>
              </a:rPr>
              <a:t> 17 </a:t>
            </a:r>
            <a:r>
              <a:rPr lang="en-US" sz="2800" dirty="0" err="1">
                <a:solidFill>
                  <a:srgbClr val="000000"/>
                </a:solidFill>
                <a:latin typeface="Times New Roman" panose="02020603050405020304" pitchFamily="18" charset="0"/>
                <a:ea typeface="Times New Roman" panose="02020603050405020304" pitchFamily="18" charset="0"/>
              </a:rPr>
              <a:t>hồi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trên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đây</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trích</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phần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lớn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hồi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thứ</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mười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bốn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viết</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về</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sự</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kiện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vua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Quang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Trung</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đại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phá</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quân</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Thanh</a:t>
            </a:r>
            <a:r>
              <a:rPr lang="en-US" sz="2800"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Calibri" panose="020F0502020204030204" pitchFamily="34" charset="0"/>
            </a:endParaRPr>
          </a:p>
          <a:p>
            <a:pPr algn="just">
              <a:lnSpc>
                <a:spcPct val="115000"/>
              </a:lnSpc>
              <a:spcAft>
                <a:spcPts val="0"/>
              </a:spcAft>
            </a:pPr>
            <a:r>
              <a:rPr lang="en-SG" sz="2800" dirty="0" smtClean="0">
                <a:solidFill>
                  <a:srgbClr val="FF0000"/>
                </a:solidFill>
                <a:latin typeface="Times New Roman" panose="02020603050405020304" pitchFamily="18" charset="0"/>
                <a:ea typeface="Calibri" panose="020F0502020204030204" pitchFamily="34" charset="0"/>
              </a:rPr>
              <a:t>a. </a:t>
            </a:r>
            <a:r>
              <a:rPr lang="vi-VN" sz="2800" i="1" dirty="0">
                <a:solidFill>
                  <a:srgbClr val="FF0000"/>
                </a:solidFill>
                <a:latin typeface="Times New Roman" panose="02020603050405020304" pitchFamily="18" charset="0"/>
                <a:ea typeface="Calibri" panose="020F0502020204030204" pitchFamily="34" charset="0"/>
              </a:rPr>
              <a:t>Thể loại</a:t>
            </a:r>
            <a:r>
              <a:rPr lang="vi-VN" sz="2800" i="1" dirty="0" smtClean="0">
                <a:solidFill>
                  <a:srgbClr val="FF0000"/>
                </a:solidFill>
                <a:latin typeface="Times New Roman" panose="02020603050405020304" pitchFamily="18" charset="0"/>
                <a:ea typeface="Calibri" panose="020F0502020204030204" pitchFamily="34" charset="0"/>
              </a:rPr>
              <a:t>:</a:t>
            </a:r>
            <a:r>
              <a:rPr lang="en-SG" sz="2800" dirty="0" smtClean="0">
                <a:solidFill>
                  <a:srgbClr val="000000"/>
                </a:solidFill>
                <a:latin typeface="Times New Roman" panose="02020603050405020304" pitchFamily="18" charset="0"/>
                <a:ea typeface="Times New Roman" panose="02020603050405020304" pitchFamily="18" charset="0"/>
              </a:rPr>
              <a:t> </a:t>
            </a:r>
            <a:r>
              <a:rPr lang="vi-VN" sz="2800" dirty="0">
                <a:solidFill>
                  <a:srgbClr val="000000"/>
                </a:solidFill>
                <a:latin typeface="Times New Roman" panose="02020603050405020304" pitchFamily="18" charset="0"/>
                <a:ea typeface="Times New Roman" panose="02020603050405020304" pitchFamily="18" charset="0"/>
              </a:rPr>
              <a:t>Viết theo thể chí- một lối văn ghi chép sự vật, sự việc, con người.</a:t>
            </a:r>
            <a:endParaRPr lang="en-US" sz="2800" dirty="0">
              <a:latin typeface="Times New Roman" panose="02020603050405020304" pitchFamily="18" charset="0"/>
              <a:ea typeface="Calibri" panose="020F0502020204030204" pitchFamily="34" charset="0"/>
            </a:endParaRPr>
          </a:p>
          <a:p>
            <a:pPr algn="just">
              <a:lnSpc>
                <a:spcPct val="115000"/>
              </a:lnSpc>
              <a:spcAft>
                <a:spcPts val="0"/>
              </a:spcAft>
            </a:pPr>
            <a:r>
              <a:rPr lang="en-SG" sz="2800" i="1" dirty="0" smtClean="0">
                <a:solidFill>
                  <a:srgbClr val="FF0000"/>
                </a:solidFill>
                <a:latin typeface="Times New Roman" panose="02020603050405020304" pitchFamily="18" charset="0"/>
                <a:ea typeface="Calibri" panose="020F0502020204030204" pitchFamily="34" charset="0"/>
              </a:rPr>
              <a:t>b. </a:t>
            </a:r>
            <a:r>
              <a:rPr lang="vi-VN" sz="2800" i="1" dirty="0">
                <a:solidFill>
                  <a:srgbClr val="FF0000"/>
                </a:solidFill>
                <a:latin typeface="Times New Roman" panose="02020603050405020304" pitchFamily="18" charset="0"/>
                <a:ea typeface="Calibri" panose="020F0502020204030204" pitchFamily="34" charset="0"/>
              </a:rPr>
              <a:t>Nhan đề: </a:t>
            </a:r>
            <a:r>
              <a:rPr lang="en-SG" sz="2800" i="1" dirty="0" smtClean="0">
                <a:solidFill>
                  <a:srgbClr val="FF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chữ Hán: ghi chép về việc vua Lê thống nhất đất nước.</a:t>
            </a:r>
            <a:endParaRPr lang="en-US" sz="2800" dirty="0">
              <a:latin typeface="Times New Roman" panose="02020603050405020304" pitchFamily="18" charset="0"/>
              <a:ea typeface="Calibri" panose="020F0502020204030204" pitchFamily="34" charset="0"/>
            </a:endParaRPr>
          </a:p>
          <a:p>
            <a:pPr>
              <a:lnSpc>
                <a:spcPct val="115000"/>
              </a:lnSpc>
              <a:spcAft>
                <a:spcPts val="1000"/>
              </a:spcAft>
            </a:pPr>
            <a:r>
              <a:rPr lang="en-US" sz="2800" i="1" dirty="0" err="1" smtClean="0">
                <a:solidFill>
                  <a:srgbClr val="FF0000"/>
                </a:solidFill>
                <a:latin typeface="Times New Roman" panose="02020603050405020304" pitchFamily="18" charset="0"/>
                <a:ea typeface="Calibri" panose="020F0502020204030204" pitchFamily="34" charset="0"/>
              </a:rPr>
              <a:t>c</a:t>
            </a:r>
            <a:r>
              <a:rPr lang="en-US" sz="2800" i="1" dirty="0" err="1" smtClean="0">
                <a:solidFill>
                  <a:srgbClr val="000000"/>
                </a:solidFill>
                <a:latin typeface="Times New Roman" panose="02020603050405020304" pitchFamily="18" charset="0"/>
                <a:ea typeface="Calibri" panose="020F0502020204030204" pitchFamily="34" charset="0"/>
              </a:rPr>
              <a:t>.</a:t>
            </a:r>
            <a:r>
              <a:rPr lang="en-US" sz="2800" i="1" dirty="0" err="1" smtClean="0">
                <a:solidFill>
                  <a:srgbClr val="FF0000"/>
                </a:solidFill>
                <a:latin typeface="Times New Roman" panose="02020603050405020304" pitchFamily="18" charset="0"/>
                <a:ea typeface="Calibri" panose="020F0502020204030204" pitchFamily="34" charset="0"/>
              </a:rPr>
              <a:t>Ngôi</a:t>
            </a:r>
            <a:r>
              <a:rPr lang="en-US" sz="2800" i="1" dirty="0" smtClean="0">
                <a:solidFill>
                  <a:srgbClr val="FF0000"/>
                </a:solidFill>
                <a:latin typeface="Times New Roman" panose="02020603050405020304" pitchFamily="18" charset="0"/>
                <a:ea typeface="Calibri" panose="020F0502020204030204" pitchFamily="34" charset="0"/>
              </a:rPr>
              <a:t> </a:t>
            </a:r>
            <a:r>
              <a:rPr lang="en-US" sz="2800" i="1" dirty="0" err="1">
                <a:solidFill>
                  <a:srgbClr val="FF0000"/>
                </a:solidFill>
                <a:latin typeface="Times New Roman" panose="02020603050405020304" pitchFamily="18" charset="0"/>
                <a:ea typeface="Calibri" panose="020F0502020204030204" pitchFamily="34" charset="0"/>
              </a:rPr>
              <a:t>k</a:t>
            </a:r>
            <a:r>
              <a:rPr lang="en-US" sz="2800" dirty="0" err="1">
                <a:solidFill>
                  <a:srgbClr val="FF0000"/>
                </a:solidFill>
                <a:latin typeface="Times New Roman" panose="02020603050405020304" pitchFamily="18" charset="0"/>
                <a:ea typeface="Calibri" panose="020F0502020204030204" pitchFamily="34" charset="0"/>
              </a:rPr>
              <a:t>ể</a:t>
            </a:r>
            <a:r>
              <a:rPr lang="en-US" sz="2800" i="1" dirty="0">
                <a:solidFill>
                  <a:srgbClr val="FF0000"/>
                </a:solidFill>
                <a:latin typeface="Times New Roman" panose="02020603050405020304" pitchFamily="18" charset="0"/>
                <a:ea typeface="Calibri" panose="020F0502020204030204" pitchFamily="34" charset="0"/>
              </a:rPr>
              <a:t>: </a:t>
            </a:r>
            <a:r>
              <a:rPr lang="en-US" sz="2800" i="1" dirty="0" err="1">
                <a:solidFill>
                  <a:srgbClr val="000000"/>
                </a:solidFill>
                <a:latin typeface="Times New Roman" panose="02020603050405020304" pitchFamily="18" charset="0"/>
                <a:ea typeface="Calibri" panose="020F0502020204030204" pitchFamily="34" charset="0"/>
              </a:rPr>
              <a:t>Thứ</a:t>
            </a:r>
            <a:r>
              <a:rPr lang="en-US" sz="2800" i="1" dirty="0">
                <a:solidFill>
                  <a:srgbClr val="000000"/>
                </a:solidFill>
                <a:latin typeface="Times New Roman" panose="02020603050405020304" pitchFamily="18" charset="0"/>
                <a:ea typeface="Calibri" panose="020F0502020204030204" pitchFamily="34" charset="0"/>
              </a:rPr>
              <a:t> 3</a:t>
            </a:r>
            <a:endParaRPr lang="en-US" sz="2800" i="1" dirty="0">
              <a:latin typeface="Times New Roman" panose="02020603050405020304" pitchFamily="18" charset="0"/>
              <a:ea typeface="Calibri" panose="020F0502020204030204" pitchFamily="34" charset="0"/>
            </a:endParaRPr>
          </a:p>
          <a:p>
            <a:pPr>
              <a:lnSpc>
                <a:spcPct val="115000"/>
              </a:lnSpc>
              <a:spcAft>
                <a:spcPts val="1000"/>
              </a:spcAft>
            </a:pPr>
            <a:r>
              <a:rPr lang="en-US" sz="2800" i="1" dirty="0" smtClean="0">
                <a:solidFill>
                  <a:srgbClr val="FF0000"/>
                </a:solidFill>
                <a:latin typeface="Times New Roman" panose="02020603050405020304" pitchFamily="18" charset="0"/>
                <a:ea typeface="Calibri" panose="020F0502020204030204" pitchFamily="34" charset="0"/>
              </a:rPr>
              <a:t>- </a:t>
            </a:r>
            <a:r>
              <a:rPr lang="en-US" sz="2800" i="1" dirty="0" err="1" smtClean="0">
                <a:solidFill>
                  <a:srgbClr val="FF0000"/>
                </a:solidFill>
                <a:latin typeface="Times New Roman" panose="02020603050405020304" pitchFamily="18" charset="0"/>
                <a:ea typeface="Calibri" panose="020F0502020204030204" pitchFamily="34" charset="0"/>
              </a:rPr>
              <a:t>Tác</a:t>
            </a:r>
            <a:r>
              <a:rPr lang="en-US" sz="2800" i="1" dirty="0" smtClean="0">
                <a:solidFill>
                  <a:srgbClr val="FF0000"/>
                </a:solidFill>
                <a:latin typeface="Times New Roman" panose="02020603050405020304" pitchFamily="18" charset="0"/>
                <a:ea typeface="Calibri" panose="020F0502020204030204" pitchFamily="34" charset="0"/>
              </a:rPr>
              <a:t> </a:t>
            </a:r>
            <a:r>
              <a:rPr lang="en-US" sz="2800" i="1" dirty="0" err="1">
                <a:solidFill>
                  <a:srgbClr val="FF0000"/>
                </a:solidFill>
                <a:latin typeface="Times New Roman" panose="02020603050405020304" pitchFamily="18" charset="0"/>
                <a:ea typeface="Calibri" panose="020F0502020204030204" pitchFamily="34" charset="0"/>
              </a:rPr>
              <a:t>dụng</a:t>
            </a:r>
            <a:r>
              <a:rPr lang="en-US" sz="2800" i="1" dirty="0">
                <a:solidFill>
                  <a:srgbClr val="FF0000"/>
                </a:solidFill>
                <a:latin typeface="Times New Roman" panose="02020603050405020304" pitchFamily="18" charset="0"/>
                <a:ea typeface="Calibri" panose="020F0502020204030204" pitchFamily="34" charset="0"/>
              </a:rPr>
              <a:t>: </a:t>
            </a:r>
          </a:p>
          <a:p>
            <a:pPr>
              <a:lnSpc>
                <a:spcPct val="115000"/>
              </a:lnSpc>
              <a:spcAft>
                <a:spcPts val="1000"/>
              </a:spcAft>
            </a:pP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Tạo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tính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chân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thực</a:t>
            </a:r>
            <a:endParaRPr lang="en-US" sz="2800" dirty="0">
              <a:latin typeface="Times New Roman" panose="02020603050405020304" pitchFamily="18" charset="0"/>
              <a:ea typeface="Calibri" panose="020F0502020204030204" pitchFamily="34" charset="0"/>
            </a:endParaRPr>
          </a:p>
          <a:p>
            <a:pPr>
              <a:lnSpc>
                <a:spcPct val="115000"/>
              </a:lnSpc>
              <a:spcAft>
                <a:spcPts val="1000"/>
              </a:spcAft>
            </a:pP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Không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gian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truyện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được</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mở</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rộng</a:t>
            </a:r>
            <a:endParaRPr lang="en-US" sz="2800" dirty="0">
              <a:latin typeface="Times New Roman" panose="02020603050405020304" pitchFamily="18" charset="0"/>
              <a:ea typeface="Calibri" panose="020F0502020204030204" pitchFamily="34" charset="0"/>
            </a:endParaRPr>
          </a:p>
          <a:p>
            <a:pPr>
              <a:lnSpc>
                <a:spcPct val="130000"/>
              </a:lnSpc>
              <a:spcAft>
                <a:spcPts val="1000"/>
              </a:spcAft>
            </a:pP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Người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kể</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dễ</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dàng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đan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xen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những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suy</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nghĩ</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bình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luận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làm</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câu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chuyện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thêm</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sinh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động</a:t>
            </a:r>
            <a:r>
              <a:rPr lang="en-US" sz="2400" dirty="0">
                <a:solidFill>
                  <a:srgbClr val="000000"/>
                </a:solidFill>
                <a:latin typeface="Times New Roman" panose="02020603050405020304" pitchFamily="18" charset="0"/>
                <a:ea typeface="Calibri" panose="020F0502020204030204" pitchFamily="34" charset="0"/>
              </a:rPr>
              <a:t>…</a:t>
            </a:r>
            <a:endParaRPr lang="en-US" sz="2400" dirty="0">
              <a:latin typeface="Times New Roman" panose="02020603050405020304" pitchFamily="18" charset="0"/>
              <a:ea typeface="Calibri" panose="020F0502020204030204" pitchFamily="34" charset="0"/>
            </a:endParaRPr>
          </a:p>
          <a:p>
            <a:pPr algn="just">
              <a:lnSpc>
                <a:spcPct val="115000"/>
              </a:lnSpc>
              <a:spcAft>
                <a:spcPts val="1650"/>
              </a:spcAft>
            </a:pP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6498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barn(inVertical)">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circle(in)">
                                      <p:cBhvr>
                                        <p:cTn id="26" dur="2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circle(in)">
                                      <p:cBhvr>
                                        <p:cTn id="31" dur="2000"/>
                                        <p:tgtEl>
                                          <p:spTgt spid="2">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circle(in)">
                                      <p:cBhvr>
                                        <p:cTn id="36" dur="2000"/>
                                        <p:tgtEl>
                                          <p:spTgt spid="2">
                                            <p:txEl>
                                              <p:pRg st="5" end="5"/>
                                            </p:txEl>
                                          </p:spTgt>
                                        </p:tgtEl>
                                      </p:cBhvr>
                                    </p:animEffect>
                                  </p:childTnLst>
                                </p:cTn>
                              </p:par>
                              <p:par>
                                <p:cTn id="37" presetID="6" presetClass="entr" presetSubtype="16" fill="hold"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circle(in)">
                                      <p:cBhvr>
                                        <p:cTn id="39" dur="2000"/>
                                        <p:tgtEl>
                                          <p:spTgt spid="2">
                                            <p:txEl>
                                              <p:pRg st="6" end="6"/>
                                            </p:txEl>
                                          </p:spTgt>
                                        </p:tgtEl>
                                      </p:cBhvr>
                                    </p:animEffect>
                                  </p:childTnLst>
                                </p:cTn>
                              </p:par>
                              <p:par>
                                <p:cTn id="40" presetID="6" presetClass="entr" presetSubtype="16"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ircle(in)">
                                      <p:cBhvr>
                                        <p:cTn id="42" dur="2000"/>
                                        <p:tgtEl>
                                          <p:spTgt spid="2">
                                            <p:txEl>
                                              <p:pRg st="7" end="7"/>
                                            </p:txEl>
                                          </p:spTgt>
                                        </p:tgtEl>
                                      </p:cBhvr>
                                    </p:animEffect>
                                  </p:childTnLst>
                                </p:cTn>
                              </p:par>
                              <p:par>
                                <p:cTn id="43" presetID="6" presetClass="entr" presetSubtype="16" fill="hold" nodeType="withEffect">
                                  <p:stCondLst>
                                    <p:cond delay="0"/>
                                  </p:stCondLst>
                                  <p:childTnLst>
                                    <p:set>
                                      <p:cBhvr>
                                        <p:cTn id="44" dur="1" fill="hold">
                                          <p:stCondLst>
                                            <p:cond delay="0"/>
                                          </p:stCondLst>
                                        </p:cTn>
                                        <p:tgtEl>
                                          <p:spTgt spid="2">
                                            <p:txEl>
                                              <p:pRg st="8" end="8"/>
                                            </p:txEl>
                                          </p:spTgt>
                                        </p:tgtEl>
                                        <p:attrNameLst>
                                          <p:attrName>style.visibility</p:attrName>
                                        </p:attrNameLst>
                                      </p:cBhvr>
                                      <p:to>
                                        <p:strVal val="visible"/>
                                      </p:to>
                                    </p:set>
                                    <p:animEffect transition="in" filter="circle(in)">
                                      <p:cBhvr>
                                        <p:cTn id="45"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a:solidFill>
            <a:schemeClr val="bg1"/>
          </a:solidFill>
        </p:spPr>
        <p:txBody>
          <a:bodyPr>
            <a:normAutofit lnSpcReduction="10000"/>
          </a:bodyPr>
          <a:lstStyle/>
          <a:p>
            <a:pPr marL="0" indent="0">
              <a:lnSpc>
                <a:spcPct val="115000"/>
              </a:lnSpc>
              <a:spcAft>
                <a:spcPts val="1650"/>
              </a:spcAft>
              <a:buNone/>
            </a:pPr>
            <a:r>
              <a:rPr lang="en-US" sz="3600" dirty="0" smtClean="0">
                <a:solidFill>
                  <a:srgbClr val="FF0000"/>
                </a:solidFill>
                <a:latin typeface="Times New Roman" panose="02020603050405020304" pitchFamily="18" charset="0"/>
                <a:ea typeface="Times New Roman" panose="02020603050405020304" pitchFamily="18" charset="0"/>
              </a:rPr>
              <a:t>e. </a:t>
            </a:r>
            <a:r>
              <a:rPr lang="en-US" sz="3600" dirty="0" err="1" smtClean="0">
                <a:solidFill>
                  <a:srgbClr val="FF0000"/>
                </a:solidFill>
                <a:latin typeface="Times New Roman" panose="02020603050405020304" pitchFamily="18" charset="0"/>
                <a:ea typeface="Times New Roman" panose="02020603050405020304" pitchFamily="18" charset="0"/>
              </a:rPr>
              <a:t>Bố</a:t>
            </a:r>
            <a:r>
              <a:rPr lang="en-US" sz="3600" dirty="0" smtClean="0">
                <a:solidFill>
                  <a:srgbClr val="FF0000"/>
                </a:solidFill>
                <a:latin typeface="Times New Roman" panose="02020603050405020304" pitchFamily="18" charset="0"/>
                <a:ea typeface="Times New Roman" panose="02020603050405020304" pitchFamily="18" charset="0"/>
              </a:rPr>
              <a:t> </a:t>
            </a:r>
            <a:r>
              <a:rPr lang="en-US" sz="3600" dirty="0" err="1">
                <a:solidFill>
                  <a:srgbClr val="FF0000"/>
                </a:solidFill>
                <a:latin typeface="Times New Roman" panose="02020603050405020304" pitchFamily="18" charset="0"/>
                <a:ea typeface="Times New Roman" panose="02020603050405020304" pitchFamily="18" charset="0"/>
              </a:rPr>
              <a:t>cục</a:t>
            </a:r>
            <a:r>
              <a:rPr lang="en-US" sz="3600" dirty="0">
                <a:solidFill>
                  <a:srgbClr val="FF0000"/>
                </a:solidFill>
                <a:latin typeface="Times New Roman" panose="02020603050405020304" pitchFamily="18" charset="0"/>
                <a:ea typeface="Times New Roman" panose="02020603050405020304" pitchFamily="18" charset="0"/>
              </a:rPr>
              <a:t>: 3 </a:t>
            </a:r>
            <a:r>
              <a:rPr lang="en-US" sz="3600" dirty="0" err="1" smtClean="0">
                <a:solidFill>
                  <a:srgbClr val="FF0000"/>
                </a:solidFill>
                <a:latin typeface="Times New Roman" panose="02020603050405020304" pitchFamily="18" charset="0"/>
                <a:ea typeface="Times New Roman" panose="02020603050405020304" pitchFamily="18" charset="0"/>
              </a:rPr>
              <a:t>đoạn</a:t>
            </a:r>
            <a:endParaRPr lang="en-US" sz="3600" dirty="0" smtClean="0">
              <a:solidFill>
                <a:srgbClr val="FF0000"/>
              </a:solidFill>
              <a:latin typeface="Times New Roman" panose="02020603050405020304" pitchFamily="18" charset="0"/>
              <a:ea typeface="Calibri" panose="020F0502020204030204" pitchFamily="34" charset="0"/>
            </a:endParaRPr>
          </a:p>
          <a:p>
            <a:pPr marL="0" indent="0" algn="just">
              <a:lnSpc>
                <a:spcPct val="115000"/>
              </a:lnSpc>
              <a:spcAft>
                <a:spcPts val="1650"/>
              </a:spcAft>
              <a:buNone/>
            </a:pP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Đoạn</a:t>
            </a:r>
            <a:r>
              <a:rPr lang="en-US" sz="3600" b="1" dirty="0" smtClean="0">
                <a:solidFill>
                  <a:srgbClr val="000000"/>
                </a:solidFill>
                <a:latin typeface="Times New Roman" panose="02020603050405020304" pitchFamily="18" charset="0"/>
                <a:ea typeface="Times New Roman" panose="02020603050405020304" pitchFamily="18" charset="0"/>
              </a:rPr>
              <a:t> 1</a:t>
            </a:r>
            <a:r>
              <a:rPr lang="en-US" sz="3600" dirty="0" smtClean="0">
                <a:solidFill>
                  <a:srgbClr val="000000"/>
                </a:solidFill>
                <a:latin typeface="Times New Roman" panose="02020603050405020304" pitchFamily="18" charset="0"/>
                <a:ea typeface="Times New Roman" panose="02020603050405020304" pitchFamily="18" charset="0"/>
              </a:rPr>
              <a:t>:(</a:t>
            </a:r>
            <a:r>
              <a:rPr lang="en-US" sz="3600" dirty="0" err="1" smtClean="0">
                <a:solidFill>
                  <a:srgbClr val="000000"/>
                </a:solidFill>
                <a:latin typeface="Times New Roman" panose="02020603050405020304" pitchFamily="18" charset="0"/>
                <a:ea typeface="Times New Roman" panose="02020603050405020304" pitchFamily="18" charset="0"/>
              </a:rPr>
              <a:t>từ</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đầu</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đến</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hôm</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ấy</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nhằm</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vào</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ngày</a:t>
            </a:r>
            <a:r>
              <a:rPr lang="en-US" sz="3600" i="1" dirty="0" smtClean="0">
                <a:solidFill>
                  <a:srgbClr val="000000"/>
                </a:solidFill>
                <a:latin typeface="Times New Roman" panose="02020603050405020304" pitchFamily="18" charset="0"/>
                <a:ea typeface="Times New Roman" panose="02020603050405020304" pitchFamily="18" charset="0"/>
              </a:rPr>
              <a:t> 25 </a:t>
            </a:r>
            <a:r>
              <a:rPr lang="en-US" sz="3600" i="1" dirty="0" err="1" smtClean="0">
                <a:solidFill>
                  <a:srgbClr val="000000"/>
                </a:solidFill>
                <a:latin typeface="Times New Roman" panose="02020603050405020304" pitchFamily="18" charset="0"/>
                <a:ea typeface="Times New Roman" panose="02020603050405020304" pitchFamily="18" charset="0"/>
              </a:rPr>
              <a:t>tháng</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chạp</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năm</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Mậu</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Thân</a:t>
            </a:r>
            <a:r>
              <a:rPr lang="en-US" sz="3600" i="1" dirty="0" smtClean="0">
                <a:solidFill>
                  <a:srgbClr val="000000"/>
                </a:solidFill>
                <a:latin typeface="Times New Roman" panose="02020603050405020304" pitchFamily="18" charset="0"/>
                <a:ea typeface="Times New Roman" panose="02020603050405020304" pitchFamily="18" charset="0"/>
              </a:rPr>
              <a:t> (1788</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Được</a:t>
            </a:r>
            <a:r>
              <a:rPr lang="en-US" sz="3600" b="1" dirty="0" smtClean="0">
                <a:solidFill>
                  <a:srgbClr val="000000"/>
                </a:solidFill>
                <a:latin typeface="Times New Roman" panose="02020603050405020304" pitchFamily="18" charset="0"/>
                <a:ea typeface="Times New Roman" panose="02020603050405020304" pitchFamily="18" charset="0"/>
              </a:rPr>
              <a:t> tin </a:t>
            </a:r>
            <a:r>
              <a:rPr lang="en-US" sz="3600" b="1" dirty="0" err="1" smtClean="0">
                <a:solidFill>
                  <a:srgbClr val="000000"/>
                </a:solidFill>
                <a:latin typeface="Times New Roman" panose="02020603050405020304" pitchFamily="18" charset="0"/>
                <a:ea typeface="Times New Roman" panose="02020603050405020304" pitchFamily="18" charset="0"/>
              </a:rPr>
              <a:t>báo</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quân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Thanh</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chiếm</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Thăng</a:t>
            </a:r>
            <a:r>
              <a:rPr lang="en-US" sz="3600" b="1" dirty="0" smtClean="0">
                <a:solidFill>
                  <a:srgbClr val="000000"/>
                </a:solidFill>
                <a:latin typeface="Times New Roman" panose="02020603050405020304" pitchFamily="18" charset="0"/>
                <a:ea typeface="Times New Roman" panose="02020603050405020304" pitchFamily="18" charset="0"/>
              </a:rPr>
              <a:t> Long, </a:t>
            </a:r>
            <a:r>
              <a:rPr lang="en-US" sz="3600" b="1" dirty="0" err="1" smtClean="0">
                <a:solidFill>
                  <a:srgbClr val="000000"/>
                </a:solidFill>
                <a:latin typeface="Times New Roman" panose="02020603050405020304" pitchFamily="18" charset="0"/>
                <a:ea typeface="Times New Roman" panose="02020603050405020304" pitchFamily="18" charset="0"/>
              </a:rPr>
              <a:t>Bắc</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Bình</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Vương</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Nguyễn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Huệ</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lên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ngôi</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hoàng</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đế</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và</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thân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chinh</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cầm</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quân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dẹp</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giặc</a:t>
            </a:r>
            <a:r>
              <a:rPr lang="en-US" sz="3600" b="1" dirty="0" smtClean="0">
                <a:solidFill>
                  <a:srgbClr val="000000"/>
                </a:solidFill>
                <a:latin typeface="Times New Roman" panose="02020603050405020304" pitchFamily="18" charset="0"/>
                <a:ea typeface="Times New Roman" panose="02020603050405020304" pitchFamily="18" charset="0"/>
              </a:rPr>
              <a:t>.</a:t>
            </a:r>
            <a:endParaRPr lang="en-US" sz="3600" b="1" dirty="0" smtClean="0">
              <a:latin typeface="Times New Roman" panose="02020603050405020304" pitchFamily="18" charset="0"/>
              <a:ea typeface="Calibri" panose="020F0502020204030204" pitchFamily="34" charset="0"/>
            </a:endParaRPr>
          </a:p>
          <a:p>
            <a:pPr marL="0" indent="0" algn="just">
              <a:lnSpc>
                <a:spcPct val="115000"/>
              </a:lnSpc>
              <a:spcAft>
                <a:spcPts val="1650"/>
              </a:spcAft>
              <a:buNone/>
            </a:pP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Đoạn</a:t>
            </a:r>
            <a:r>
              <a:rPr lang="en-US" sz="3600" b="1" dirty="0" smtClean="0">
                <a:solidFill>
                  <a:srgbClr val="000000"/>
                </a:solidFill>
                <a:latin typeface="Times New Roman" panose="02020603050405020304" pitchFamily="18" charset="0"/>
                <a:ea typeface="Times New Roman" panose="02020603050405020304" pitchFamily="18" charset="0"/>
              </a:rPr>
              <a:t> 2</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tiếp</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đến</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i="1" dirty="0" smtClean="0">
                <a:solidFill>
                  <a:srgbClr val="000000"/>
                </a:solidFill>
                <a:latin typeface="Times New Roman" panose="02020603050405020304" pitchFamily="18" charset="0"/>
                <a:ea typeface="Times New Roman" panose="02020603050405020304" pitchFamily="18" charset="0"/>
              </a:rPr>
              <a:t>“</a:t>
            </a:r>
            <a:r>
              <a:rPr lang="en-US" sz="3600" i="1" dirty="0" err="1" smtClean="0">
                <a:solidFill>
                  <a:srgbClr val="000000"/>
                </a:solidFill>
                <a:latin typeface="Times New Roman" panose="02020603050405020304" pitchFamily="18" charset="0"/>
                <a:ea typeface="Times New Roman" panose="02020603050405020304" pitchFamily="18" charset="0"/>
              </a:rPr>
              <a:t>rồi</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kéo</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vào</a:t>
            </a:r>
            <a:r>
              <a:rPr lang="en-US" sz="3600" i="1" dirty="0" smtClean="0">
                <a:solidFill>
                  <a:srgbClr val="000000"/>
                </a:solidFill>
                <a:latin typeface="Times New Roman" panose="02020603050405020304" pitchFamily="18" charset="0"/>
                <a:ea typeface="Times New Roman" panose="02020603050405020304" pitchFamily="18" charset="0"/>
              </a:rPr>
              <a:t> </a:t>
            </a:r>
            <a:r>
              <a:rPr lang="en-US" sz="3600" i="1" dirty="0" err="1" smtClean="0">
                <a:solidFill>
                  <a:srgbClr val="000000"/>
                </a:solidFill>
                <a:latin typeface="Times New Roman" panose="02020603050405020304" pitchFamily="18" charset="0"/>
                <a:ea typeface="Times New Roman" panose="02020603050405020304" pitchFamily="18" charset="0"/>
              </a:rPr>
              <a:t>thành</a:t>
            </a:r>
            <a:r>
              <a:rPr lang="en-US" sz="3600" i="1" dirty="0" smtClean="0">
                <a:solidFill>
                  <a:srgbClr val="000000"/>
                </a:solidFill>
                <a:latin typeface="Times New Roman" panose="02020603050405020304" pitchFamily="18" charset="0"/>
                <a:ea typeface="Times New Roman" panose="02020603050405020304" pitchFamily="18" charset="0"/>
              </a:rPr>
              <a:t>”)</a:t>
            </a:r>
            <a:r>
              <a:rPr lang="en-US" sz="3600" b="1" dirty="0" smtClean="0">
                <a:solidFill>
                  <a:srgbClr val="000000"/>
                </a:solidFill>
                <a:latin typeface="Times New Roman" panose="02020603050405020304" pitchFamily="18" charset="0"/>
                <a:ea typeface="Times New Roman" panose="02020603050405020304" pitchFamily="18" charset="0"/>
              </a:rPr>
              <a:t> : </a:t>
            </a:r>
            <a:r>
              <a:rPr lang="en-US" sz="3600" b="1" dirty="0" err="1" smtClean="0">
                <a:solidFill>
                  <a:srgbClr val="000000"/>
                </a:solidFill>
                <a:latin typeface="Times New Roman" panose="02020603050405020304" pitchFamily="18" charset="0"/>
                <a:ea typeface="Times New Roman" panose="02020603050405020304" pitchFamily="18" charset="0"/>
              </a:rPr>
              <a:t>Cuộc</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hành</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quân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thần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tốc</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và</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chiến</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thắng</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lẫy</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lừng</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của</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vua</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Quang</a:t>
            </a:r>
            <a:r>
              <a:rPr lang="en-US" sz="3600" b="1" dirty="0" smtClean="0">
                <a:solidFill>
                  <a:srgbClr val="000000"/>
                </a:solidFill>
                <a:latin typeface="Times New Roman" panose="02020603050405020304" pitchFamily="18" charset="0"/>
                <a:ea typeface="Times New Roman" panose="02020603050405020304" pitchFamily="18" charset="0"/>
              </a:rPr>
              <a:t> </a:t>
            </a:r>
            <a:r>
              <a:rPr lang="en-US" sz="3600" b="1" dirty="0" err="1" smtClean="0">
                <a:solidFill>
                  <a:srgbClr val="000000"/>
                </a:solidFill>
                <a:latin typeface="Times New Roman" panose="02020603050405020304" pitchFamily="18" charset="0"/>
                <a:ea typeface="Times New Roman" panose="02020603050405020304" pitchFamily="18" charset="0"/>
              </a:rPr>
              <a:t>Trung</a:t>
            </a:r>
            <a:r>
              <a:rPr lang="en-US" sz="3600" dirty="0" smtClean="0">
                <a:solidFill>
                  <a:srgbClr val="000000"/>
                </a:solidFill>
                <a:latin typeface="Times New Roman" panose="02020603050405020304" pitchFamily="18" charset="0"/>
                <a:ea typeface="Times New Roman" panose="02020603050405020304" pitchFamily="18" charset="0"/>
              </a:rPr>
              <a:t>.</a:t>
            </a:r>
            <a:endParaRPr lang="en-US" sz="3600" dirty="0" smtClean="0">
              <a:latin typeface="Times New Roman" panose="02020603050405020304" pitchFamily="18" charset="0"/>
              <a:ea typeface="Calibri" panose="020F0502020204030204" pitchFamily="34" charset="0"/>
            </a:endParaRPr>
          </a:p>
          <a:p>
            <a:pPr marL="0" indent="0" algn="just">
              <a:lnSpc>
                <a:spcPct val="115000"/>
              </a:lnSpc>
              <a:spcAft>
                <a:spcPts val="1650"/>
              </a:spcAft>
              <a:buNone/>
            </a:pP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Đoạn</a:t>
            </a:r>
            <a:r>
              <a:rPr lang="en-US" sz="3600" b="1" dirty="0">
                <a:solidFill>
                  <a:srgbClr val="000000"/>
                </a:solidFill>
                <a:latin typeface="Times New Roman" panose="02020603050405020304" pitchFamily="18" charset="0"/>
                <a:ea typeface="Times New Roman" panose="02020603050405020304" pitchFamily="18" charset="0"/>
              </a:rPr>
              <a:t> 3</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Đoạn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còn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lại</a:t>
            </a:r>
            <a:r>
              <a:rPr lang="en-US" sz="3600" dirty="0">
                <a:solidFill>
                  <a:srgbClr val="000000"/>
                </a:solidFill>
                <a:latin typeface="Times New Roman" panose="02020603050405020304" pitchFamily="18" charset="0"/>
                <a:ea typeface="Times New Roman" panose="02020603050405020304" pitchFamily="18" charset="0"/>
              </a:rPr>
              <a:t> : </a:t>
            </a:r>
            <a:r>
              <a:rPr lang="en-US" sz="3600" b="1" dirty="0" err="1">
                <a:solidFill>
                  <a:srgbClr val="000000"/>
                </a:solidFill>
                <a:latin typeface="Times New Roman" panose="02020603050405020304" pitchFamily="18" charset="0"/>
                <a:ea typeface="Times New Roman" panose="02020603050405020304" pitchFamily="18" charset="0"/>
              </a:rPr>
              <a:t>Sự</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đại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bại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của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quân</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tướng</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nhà</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Thanh</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và</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số</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phận</a:t>
            </a:r>
            <a:r>
              <a:rPr lang="en-US" sz="3600" b="1" dirty="0">
                <a:solidFill>
                  <a:srgbClr val="000000"/>
                </a:solidFill>
                <a:latin typeface="Times New Roman" panose="02020603050405020304" pitchFamily="18" charset="0"/>
                <a:ea typeface="Times New Roman" panose="02020603050405020304" pitchFamily="18" charset="0"/>
              </a:rPr>
              <a:t> bi </a:t>
            </a:r>
            <a:r>
              <a:rPr lang="en-US" sz="3600" b="1" dirty="0" err="1">
                <a:solidFill>
                  <a:srgbClr val="000000"/>
                </a:solidFill>
                <a:latin typeface="Times New Roman" panose="02020603050405020304" pitchFamily="18" charset="0"/>
                <a:ea typeface="Times New Roman" panose="02020603050405020304" pitchFamily="18" charset="0"/>
              </a:rPr>
              <a:t>đát</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của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vua</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tôi</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Lê</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Chiêu</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Thống</a:t>
            </a:r>
            <a:r>
              <a:rPr lang="en-US" sz="3600" b="1" dirty="0">
                <a:solidFill>
                  <a:srgbClr val="000000"/>
                </a:solidFill>
                <a:latin typeface="Times New Roman" panose="02020603050405020304" pitchFamily="18" charset="0"/>
                <a:ea typeface="Times New Roman" panose="02020603050405020304" pitchFamily="18" charset="0"/>
              </a:rPr>
              <a:t>.</a:t>
            </a:r>
            <a:endParaRPr lang="en-US" sz="3600" b="1" dirty="0">
              <a:latin typeface="Times New Roman" panose="02020603050405020304" pitchFamily="18"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9786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67757"/>
            <a:ext cx="12192000" cy="6519734"/>
          </a:xfrm>
          <a:prstGeom prst="rect">
            <a:avLst/>
          </a:prstGeom>
          <a:solidFill>
            <a:schemeClr val="accent2">
              <a:lumMod val="40000"/>
              <a:lumOff val="60000"/>
            </a:schemeClr>
          </a:solidFill>
        </p:spPr>
        <p:txBody>
          <a:bodyPr wrap="square">
            <a:spAutoFit/>
          </a:bodyPr>
          <a:lstStyle/>
          <a:p>
            <a:pPr>
              <a:lnSpc>
                <a:spcPct val="115000"/>
              </a:lnSpc>
              <a:spcAft>
                <a:spcPts val="1000"/>
              </a:spcAft>
            </a:pPr>
            <a:r>
              <a:rPr lang="vi-VN" sz="2600" b="1" dirty="0">
                <a:latin typeface="Times New Roman" panose="02020603050405020304" pitchFamily="18" charset="0"/>
                <a:ea typeface="Calibri" panose="020F0502020204030204" pitchFamily="34" charset="0"/>
              </a:rPr>
              <a:t>Đọc đoạn trích sau và trả lười câu hỏi: </a:t>
            </a:r>
            <a:r>
              <a:rPr lang="vi-VN" sz="2600" dirty="0">
                <a:latin typeface="Times New Roman" panose="02020603050405020304" pitchFamily="18" charset="0"/>
                <a:ea typeface="Calibri" panose="020F0502020204030204" pitchFamily="34" charset="0"/>
              </a:rPr>
              <a:t>“ </a:t>
            </a:r>
            <a:r>
              <a:rPr lang="vi-VN" sz="2600" i="1" dirty="0">
                <a:latin typeface="Times New Roman" panose="02020603050405020304" pitchFamily="18" charset="0"/>
                <a:ea typeface="Calibri" panose="020F0502020204030204" pitchFamily="34" charset="0"/>
              </a:rPr>
              <a:t>Quân Thanh sang xâm lấn nước ta,...chớ bảo là ta không nói trước.”</a:t>
            </a:r>
            <a:r>
              <a:rPr lang="vi-VN" sz="2600" b="1" i="1" dirty="0">
                <a:latin typeface="Times New Roman" panose="02020603050405020304" pitchFamily="18" charset="0"/>
                <a:ea typeface="Calibri" panose="020F0502020204030204" pitchFamily="34" charset="0"/>
              </a:rPr>
              <a:t> </a:t>
            </a:r>
            <a:endParaRPr lang="en-US" sz="2600" i="1" dirty="0">
              <a:latin typeface="Times New Roman" panose="02020603050405020304" pitchFamily="18" charset="0"/>
              <a:ea typeface="Calibri" panose="020F0502020204030204" pitchFamily="34" charset="0"/>
            </a:endParaRPr>
          </a:p>
          <a:p>
            <a:pPr>
              <a:lnSpc>
                <a:spcPct val="115000"/>
              </a:lnSpc>
              <a:spcAft>
                <a:spcPts val="1000"/>
              </a:spcAft>
            </a:pPr>
            <a:r>
              <a:rPr lang="vi-VN" sz="2600" b="1" dirty="0">
                <a:latin typeface="Times New Roman" panose="02020603050405020304" pitchFamily="18" charset="0"/>
                <a:ea typeface="Calibri" panose="020F0502020204030204" pitchFamily="34" charset="0"/>
              </a:rPr>
              <a:t>Câu 1: </a:t>
            </a:r>
            <a:r>
              <a:rPr lang="en-US" sz="2600" b="1" dirty="0" err="1" smtClean="0">
                <a:latin typeface="Times New Roman" panose="02020603050405020304" pitchFamily="18" charset="0"/>
                <a:ea typeface="Calibri" panose="020F0502020204030204" pitchFamily="34" charset="0"/>
              </a:rPr>
              <a:t>Đoạn</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văn</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trên</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được</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trích</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từ</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tác</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phẩm</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nào</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Tác</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giả</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là</a:t>
            </a:r>
            <a:r>
              <a:rPr lang="en-US" sz="2600" b="1" dirty="0" smtClean="0">
                <a:latin typeface="Times New Roman" panose="02020603050405020304" pitchFamily="18" charset="0"/>
                <a:ea typeface="Calibri" panose="020F0502020204030204" pitchFamily="34" charset="0"/>
              </a:rPr>
              <a:t> </a:t>
            </a:r>
            <a:r>
              <a:rPr lang="en-US" sz="2600" b="1" dirty="0" err="1" smtClean="0">
                <a:latin typeface="Times New Roman" panose="02020603050405020304" pitchFamily="18" charset="0"/>
                <a:ea typeface="Calibri" panose="020F0502020204030204" pitchFamily="34" charset="0"/>
              </a:rPr>
              <a:t>ai</a:t>
            </a:r>
            <a:r>
              <a:rPr lang="en-US" sz="2600" b="1" dirty="0" smtClean="0">
                <a:latin typeface="Times New Roman" panose="02020603050405020304" pitchFamily="18" charset="0"/>
                <a:ea typeface="Calibri" panose="020F0502020204030204" pitchFamily="34" charset="0"/>
              </a:rPr>
              <a:t>?</a:t>
            </a:r>
          </a:p>
          <a:p>
            <a:pPr>
              <a:lnSpc>
                <a:spcPct val="115000"/>
              </a:lnSpc>
              <a:spcAft>
                <a:spcPts val="1000"/>
              </a:spcAft>
            </a:pPr>
            <a:r>
              <a:rPr lang="en-US" sz="2600" b="1" dirty="0" err="1" smtClean="0">
                <a:latin typeface="Times New Roman" panose="02020603050405020304" pitchFamily="18" charset="0"/>
                <a:ea typeface="Calibri" panose="020F0502020204030204" pitchFamily="34" charset="0"/>
              </a:rPr>
              <a:t>Câu</a:t>
            </a:r>
            <a:r>
              <a:rPr lang="en-US" sz="2600" b="1" dirty="0" smtClean="0">
                <a:latin typeface="Times New Roman" panose="02020603050405020304" pitchFamily="18" charset="0"/>
                <a:ea typeface="Calibri" panose="020F0502020204030204" pitchFamily="34" charset="0"/>
              </a:rPr>
              <a:t> 2: </a:t>
            </a:r>
            <a:r>
              <a:rPr lang="vi-VN" sz="2600" dirty="0" smtClean="0">
                <a:latin typeface="Times New Roman" panose="02020603050405020304" pitchFamily="18" charset="0"/>
                <a:ea typeface="Calibri" panose="020F0502020204030204" pitchFamily="34" charset="0"/>
              </a:rPr>
              <a:t>Đoạn </a:t>
            </a:r>
            <a:r>
              <a:rPr lang="vi-VN" sz="2600" dirty="0">
                <a:latin typeface="Times New Roman" panose="02020603050405020304" pitchFamily="18" charset="0"/>
                <a:ea typeface="Calibri" panose="020F0502020204030204" pitchFamily="34" charset="0"/>
              </a:rPr>
              <a:t>văn trên là lời của nhân vật nào, nói trong hoàn cảnh nào?</a:t>
            </a:r>
            <a:endParaRPr lang="en-US" sz="2600" dirty="0">
              <a:latin typeface="Times New Roman" panose="02020603050405020304" pitchFamily="18" charset="0"/>
              <a:ea typeface="Calibri" panose="020F0502020204030204" pitchFamily="34" charset="0"/>
            </a:endParaRPr>
          </a:p>
          <a:p>
            <a:pPr>
              <a:lnSpc>
                <a:spcPct val="115000"/>
              </a:lnSpc>
              <a:spcAft>
                <a:spcPts val="1000"/>
              </a:spcAft>
            </a:pPr>
            <a:r>
              <a:rPr lang="vi-VN" sz="2600" b="1" dirty="0">
                <a:latin typeface="Times New Roman" panose="02020603050405020304" pitchFamily="18" charset="0"/>
                <a:ea typeface="Calibri" panose="020F0502020204030204" pitchFamily="34" charset="0"/>
              </a:rPr>
              <a:t>Câu </a:t>
            </a:r>
            <a:r>
              <a:rPr lang="en-US" sz="2600" b="1" dirty="0" smtClean="0">
                <a:latin typeface="Times New Roman" panose="02020603050405020304" pitchFamily="18" charset="0"/>
                <a:ea typeface="Calibri" panose="020F0502020204030204" pitchFamily="34" charset="0"/>
              </a:rPr>
              <a:t>3</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Nêu</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phương</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thức</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biểu</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đạt</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chính</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của</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đoạn</a:t>
            </a:r>
            <a:r>
              <a:rPr lang="en-US" sz="2600" dirty="0" smtClean="0">
                <a:latin typeface="Times New Roman" panose="02020603050405020304" pitchFamily="18" charset="0"/>
                <a:ea typeface="Calibri" panose="020F0502020204030204" pitchFamily="34" charset="0"/>
              </a:rPr>
              <a:t> </a:t>
            </a:r>
            <a:r>
              <a:rPr lang="en-US" sz="2600" dirty="0" err="1" smtClean="0">
                <a:latin typeface="Times New Roman" panose="02020603050405020304" pitchFamily="18" charset="0"/>
                <a:ea typeface="Calibri" panose="020F0502020204030204" pitchFamily="34" charset="0"/>
              </a:rPr>
              <a:t>trích</a:t>
            </a:r>
            <a:r>
              <a:rPr lang="en-US" sz="2600" dirty="0" smtClean="0">
                <a:latin typeface="Times New Roman" panose="02020603050405020304" pitchFamily="18" charset="0"/>
                <a:ea typeface="Calibri" panose="020F0502020204030204" pitchFamily="34" charset="0"/>
              </a:rPr>
              <a:t>? </a:t>
            </a:r>
            <a:r>
              <a:rPr lang="vi-VN" sz="2600" dirty="0" smtClean="0">
                <a:latin typeface="Times New Roman" panose="02020603050405020304" pitchFamily="18" charset="0"/>
                <a:ea typeface="Calibri" panose="020F0502020204030204" pitchFamily="34" charset="0"/>
              </a:rPr>
              <a:t>Nêu </a:t>
            </a:r>
            <a:r>
              <a:rPr lang="vi-VN" sz="2600" dirty="0">
                <a:latin typeface="Times New Roman" panose="02020603050405020304" pitchFamily="18" charset="0"/>
                <a:ea typeface="Calibri" panose="020F0502020204030204" pitchFamily="34" charset="0"/>
              </a:rPr>
              <a:t>nội dung của đoạn trích?</a:t>
            </a:r>
            <a:endParaRPr lang="en-US" sz="2600" dirty="0">
              <a:latin typeface="Times New Roman" panose="02020603050405020304" pitchFamily="18" charset="0"/>
              <a:ea typeface="Calibri" panose="020F0502020204030204" pitchFamily="34" charset="0"/>
            </a:endParaRPr>
          </a:p>
          <a:p>
            <a:pPr algn="just">
              <a:lnSpc>
                <a:spcPct val="115000"/>
              </a:lnSpc>
              <a:spcAft>
                <a:spcPts val="1000"/>
              </a:spcAft>
            </a:pPr>
            <a:r>
              <a:rPr lang="vi-VN" sz="2600" b="1" dirty="0">
                <a:latin typeface="Times New Roman" panose="02020603050405020304" pitchFamily="18" charset="0"/>
                <a:ea typeface="Calibri" panose="020F0502020204030204" pitchFamily="34" charset="0"/>
              </a:rPr>
              <a:t>Câu </a:t>
            </a:r>
            <a:r>
              <a:rPr lang="en-US" sz="2600" b="1" dirty="0" smtClean="0">
                <a:latin typeface="Times New Roman" panose="02020603050405020304" pitchFamily="18" charset="0"/>
                <a:ea typeface="Calibri" panose="020F0502020204030204" pitchFamily="34" charset="0"/>
              </a:rPr>
              <a:t>4</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vi-VN" sz="2600" dirty="0">
                <a:latin typeface="Times New Roman" panose="02020603050405020304" pitchFamily="18" charset="0"/>
                <a:ea typeface="Calibri" panose="020F0502020204030204" pitchFamily="34" charset="0"/>
              </a:rPr>
              <a:t>Em hiểu câu “</a:t>
            </a:r>
            <a:r>
              <a:rPr lang="vi-VN" sz="2600" i="1" dirty="0">
                <a:latin typeface="Times New Roman" panose="02020603050405020304" pitchFamily="18" charset="0"/>
                <a:ea typeface="Calibri" panose="020F0502020204030204" pitchFamily="34" charset="0"/>
              </a:rPr>
              <a:t>Trong khoảng vũ trụ, đất sao nào ấy, đều đã phân biệt rõ ràng, phương Nam, phương Bắc chia nhau ra mà cai trị</a:t>
            </a:r>
            <a:r>
              <a:rPr lang="vi-VN" sz="2600" dirty="0">
                <a:latin typeface="Times New Roman" panose="02020603050405020304" pitchFamily="18" charset="0"/>
                <a:ea typeface="Calibri" panose="020F0502020204030204" pitchFamily="34" charset="0"/>
              </a:rPr>
              <a:t>” như thế nào? </a:t>
            </a:r>
            <a:endParaRPr lang="en-US" sz="2600" dirty="0" smtClean="0">
              <a:latin typeface="Times New Roman" panose="02020603050405020304" pitchFamily="18" charset="0"/>
              <a:ea typeface="Calibri" panose="020F0502020204030204" pitchFamily="34" charset="0"/>
            </a:endParaRPr>
          </a:p>
          <a:p>
            <a:pPr>
              <a:lnSpc>
                <a:spcPct val="115000"/>
              </a:lnSpc>
              <a:spcAft>
                <a:spcPts val="1000"/>
              </a:spcAft>
            </a:pPr>
            <a:r>
              <a:rPr lang="vi-VN" sz="2600" b="1" dirty="0" smtClean="0">
                <a:latin typeface="Times New Roman" panose="02020603050405020304" pitchFamily="18" charset="0"/>
                <a:ea typeface="Calibri" panose="020F0502020204030204" pitchFamily="34" charset="0"/>
              </a:rPr>
              <a:t>Câu </a:t>
            </a:r>
            <a:r>
              <a:rPr lang="en-US" sz="2600" b="1" dirty="0" smtClean="0">
                <a:latin typeface="Times New Roman" panose="02020603050405020304" pitchFamily="18" charset="0"/>
                <a:ea typeface="Calibri" panose="020F0502020204030204" pitchFamily="34" charset="0"/>
              </a:rPr>
              <a:t>5</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vi-VN" sz="2600" dirty="0">
                <a:latin typeface="Times New Roman" panose="02020603050405020304" pitchFamily="18" charset="0"/>
                <a:ea typeface="Calibri" panose="020F0502020204030204" pitchFamily="34" charset="0"/>
              </a:rPr>
              <a:t>Chép lại câu văn trong bài “</a:t>
            </a:r>
            <a:r>
              <a:rPr lang="vi-VN" sz="2600" i="1" dirty="0">
                <a:latin typeface="Times New Roman" panose="02020603050405020304" pitchFamily="18" charset="0"/>
                <a:ea typeface="Calibri" panose="020F0502020204030204" pitchFamily="34" charset="0"/>
              </a:rPr>
              <a:t>Nước Đại Việt ta</a:t>
            </a:r>
            <a:r>
              <a:rPr lang="vi-VN" sz="2600" dirty="0">
                <a:latin typeface="Times New Roman" panose="02020603050405020304" pitchFamily="18" charset="0"/>
                <a:ea typeface="Calibri" panose="020F0502020204030204" pitchFamily="34" charset="0"/>
              </a:rPr>
              <a:t>” có nội dung tương tự </a:t>
            </a:r>
            <a:endParaRPr lang="en-US" sz="2600" dirty="0">
              <a:latin typeface="Times New Roman" panose="02020603050405020304" pitchFamily="18" charset="0"/>
              <a:ea typeface="Calibri" panose="020F0502020204030204" pitchFamily="34" charset="0"/>
            </a:endParaRPr>
          </a:p>
          <a:p>
            <a:pPr>
              <a:lnSpc>
                <a:spcPct val="115000"/>
              </a:lnSpc>
              <a:spcAft>
                <a:spcPts val="1000"/>
              </a:spcAft>
            </a:pPr>
            <a:r>
              <a:rPr lang="vi-VN" sz="2600" b="1" dirty="0">
                <a:latin typeface="Times New Roman" panose="02020603050405020304" pitchFamily="18" charset="0"/>
                <a:ea typeface="Calibri" panose="020F0502020204030204" pitchFamily="34" charset="0"/>
              </a:rPr>
              <a:t>Câu </a:t>
            </a:r>
            <a:r>
              <a:rPr lang="en-US" sz="2600" b="1" dirty="0">
                <a:latin typeface="Times New Roman" panose="02020603050405020304" pitchFamily="18" charset="0"/>
                <a:ea typeface="Calibri" panose="020F0502020204030204" pitchFamily="34" charset="0"/>
              </a:rPr>
              <a:t>6</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vi-VN" sz="2600" dirty="0">
                <a:latin typeface="Times New Roman" panose="02020603050405020304" pitchFamily="18" charset="0"/>
                <a:ea typeface="Calibri" panose="020F0502020204030204" pitchFamily="34" charset="0"/>
              </a:rPr>
              <a:t>Giải thích nghĩa của các từ: </a:t>
            </a:r>
            <a:r>
              <a:rPr lang="vi-VN" sz="2600" i="1" dirty="0">
                <a:latin typeface="Times New Roman" panose="02020603050405020304" pitchFamily="18" charset="0"/>
                <a:ea typeface="Calibri" panose="020F0502020204030204" pitchFamily="34" charset="0"/>
              </a:rPr>
              <a:t>người phương Bắc, nội thuộc, lương năng</a:t>
            </a:r>
            <a:endParaRPr lang="en-US" sz="2600" i="1" dirty="0">
              <a:latin typeface="Times New Roman" panose="02020603050405020304" pitchFamily="18" charset="0"/>
              <a:ea typeface="Calibri" panose="020F0502020204030204" pitchFamily="34" charset="0"/>
            </a:endParaRPr>
          </a:p>
          <a:p>
            <a:pPr>
              <a:lnSpc>
                <a:spcPct val="115000"/>
              </a:lnSpc>
              <a:spcAft>
                <a:spcPts val="1000"/>
              </a:spcAft>
            </a:pPr>
            <a:r>
              <a:rPr lang="vi-VN" sz="2600" b="1" dirty="0" smtClean="0">
                <a:latin typeface="Times New Roman" panose="02020603050405020304" pitchFamily="18" charset="0"/>
                <a:ea typeface="Calibri" panose="020F0502020204030204" pitchFamily="34" charset="0"/>
              </a:rPr>
              <a:t>Câu </a:t>
            </a:r>
            <a:r>
              <a:rPr lang="en-US" sz="2600" b="1" dirty="0">
                <a:latin typeface="Times New Roman" panose="02020603050405020304" pitchFamily="18" charset="0"/>
                <a:ea typeface="Calibri" panose="020F0502020204030204" pitchFamily="34" charset="0"/>
              </a:rPr>
              <a:t>7</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vi-VN" sz="2600" dirty="0">
                <a:latin typeface="Times New Roman" panose="02020603050405020304" pitchFamily="18" charset="0"/>
                <a:ea typeface="Calibri" panose="020F0502020204030204" pitchFamily="34" charset="0"/>
              </a:rPr>
              <a:t>Qua đoạn trích, em thấy Quang Trung là người như thế nào?</a:t>
            </a:r>
            <a:endParaRPr lang="en-US" sz="2600" dirty="0">
              <a:latin typeface="Times New Roman" panose="02020603050405020304" pitchFamily="18" charset="0"/>
              <a:ea typeface="Calibri" panose="020F0502020204030204" pitchFamily="34" charset="0"/>
            </a:endParaRPr>
          </a:p>
          <a:p>
            <a:r>
              <a:rPr lang="vi-VN" sz="2600" b="1" dirty="0">
                <a:latin typeface="Times New Roman" panose="02020603050405020304" pitchFamily="18" charset="0"/>
                <a:ea typeface="Calibri" panose="020F0502020204030204" pitchFamily="34" charset="0"/>
              </a:rPr>
              <a:t>Câu </a:t>
            </a:r>
            <a:r>
              <a:rPr lang="en-US" sz="2600" b="1" dirty="0">
                <a:latin typeface="Times New Roman" panose="02020603050405020304" pitchFamily="18" charset="0"/>
                <a:ea typeface="Calibri" panose="020F0502020204030204" pitchFamily="34" charset="0"/>
              </a:rPr>
              <a:t>8</a:t>
            </a:r>
            <a:r>
              <a:rPr lang="vi-VN" sz="2600" b="1" dirty="0" smtClean="0">
                <a:latin typeface="Times New Roman" panose="02020603050405020304" pitchFamily="18" charset="0"/>
                <a:ea typeface="Calibri" panose="020F0502020204030204" pitchFamily="34" charset="0"/>
              </a:rPr>
              <a:t>:</a:t>
            </a:r>
            <a:r>
              <a:rPr lang="vi-VN" sz="2600" dirty="0" smtClean="0">
                <a:latin typeface="Times New Roman" panose="02020603050405020304" pitchFamily="18" charset="0"/>
                <a:ea typeface="Calibri" panose="020F0502020204030204" pitchFamily="34" charset="0"/>
              </a:rPr>
              <a:t> </a:t>
            </a:r>
            <a:r>
              <a:rPr lang="vi-VN" sz="2600" dirty="0">
                <a:latin typeface="Times New Roman" panose="02020603050405020304" pitchFamily="18" charset="0"/>
                <a:ea typeface="Calibri" panose="020F0502020204030204" pitchFamily="34" charset="0"/>
              </a:rPr>
              <a:t>Hai câu cuối đoạn trích gợi cho em nhớ đến văn bản nào đã học trong chương trính Ngữ Văn THCS cũng là lời kêu gọi đồng thời răn đe quân sĩ? Cho biết tên tác giả</a:t>
            </a:r>
            <a:r>
              <a:rPr lang="vi-VN" sz="2600" dirty="0" smtClean="0">
                <a:latin typeface="Times New Roman" panose="02020603050405020304" pitchFamily="18" charset="0"/>
                <a:ea typeface="Calibri" panose="020F0502020204030204" pitchFamily="34" charset="0"/>
              </a:rPr>
              <a:t>?</a:t>
            </a:r>
            <a:endParaRPr lang="en-US" sz="2600" dirty="0" smtClean="0">
              <a:latin typeface="Times New Roman" panose="02020603050405020304" pitchFamily="18" charset="0"/>
              <a:ea typeface="Calibri" panose="020F0502020204030204" pitchFamily="34" charset="0"/>
            </a:endParaRPr>
          </a:p>
        </p:txBody>
      </p:sp>
      <p:sp>
        <p:nvSpPr>
          <p:cNvPr id="9" name="Rectangle 8"/>
          <p:cNvSpPr/>
          <p:nvPr/>
        </p:nvSpPr>
        <p:spPr>
          <a:xfrm>
            <a:off x="4193628" y="-46832"/>
            <a:ext cx="3657600" cy="461665"/>
          </a:xfrm>
          <a:prstGeom prst="rect">
            <a:avLst/>
          </a:prstGeom>
        </p:spPr>
        <p:txBody>
          <a:bodyPr wrap="square">
            <a:spAutoFit/>
          </a:bodyPr>
          <a:lstStyle/>
          <a:p>
            <a:pPr algn="ctr"/>
            <a:r>
              <a:rPr lang="en-US" sz="2400" b="1" dirty="0" smtClean="0">
                <a:ln w="0"/>
                <a:effectLst>
                  <a:outerShdw blurRad="38100" dist="19050" dir="2700000" algn="tl" rotWithShape="0">
                    <a:schemeClr val="dk1">
                      <a:alpha val="40000"/>
                    </a:schemeClr>
                  </a:outerShdw>
                </a:effectLst>
                <a:latin typeface="Times New Roman" panose="02020603050405020304" pitchFamily="18" charset="0"/>
              </a:rPr>
              <a:t>PHIẾU BÀI TẬP SỐ 1</a:t>
            </a:r>
            <a:endParaRPr lang="en-US" sz="2400" b="1"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85105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92" y="0"/>
            <a:ext cx="12173607" cy="6858000"/>
          </a:xfrm>
        </p:spPr>
        <p:txBody>
          <a:bodyPr>
            <a:normAutofit lnSpcReduction="10000"/>
          </a:bodyPr>
          <a:lstStyle/>
          <a:p>
            <a:pPr marL="0" indent="0" algn="just">
              <a:buNone/>
            </a:pPr>
            <a:r>
              <a:rPr lang="nl-NL" sz="3500" b="1" u="sng" dirty="0">
                <a:latin typeface="Times New Roman" panose="02020603050405020304" pitchFamily="18" charset="0"/>
                <a:cs typeface="Times New Roman" panose="02020603050405020304" pitchFamily="18" charset="0"/>
              </a:rPr>
              <a:t>Câu 4 (S.Ô.T/67</a:t>
            </a:r>
            <a:r>
              <a:rPr lang="nl-NL" sz="3500" b="1" u="sng" dirty="0" smtClean="0">
                <a:latin typeface="Times New Roman" panose="02020603050405020304" pitchFamily="18" charset="0"/>
                <a:cs typeface="Times New Roman" panose="02020603050405020304" pitchFamily="18" charset="0"/>
              </a:rPr>
              <a:t>)</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a</a:t>
            </a:r>
            <a:r>
              <a:rPr lang="nl-NL" sz="3500" dirty="0" smtClean="0">
                <a:latin typeface="Times New Roman" panose="02020603050405020304" pitchFamily="18" charset="0"/>
                <a:cs typeface="Times New Roman" panose="02020603050405020304" pitchFamily="18" charset="0"/>
              </a:rPr>
              <a:t>) Đoạn </a:t>
            </a:r>
            <a:r>
              <a:rPr lang="nl-NL" sz="3500" dirty="0">
                <a:latin typeface="Times New Roman" panose="02020603050405020304" pitchFamily="18" charset="0"/>
                <a:cs typeface="Times New Roman" panose="02020603050405020304" pitchFamily="18" charset="0"/>
              </a:rPr>
              <a:t>trích trên là lời của nhân vật vua Quang Trung nói với các tướng sĩ trong buổi duyệt binh ở Nghệ An trước lúc chuẩn bị xuất quân vào Thăng Long đánh đuổi quân Thanh.</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b</a:t>
            </a:r>
            <a:r>
              <a:rPr lang="nl-NL" sz="3500" dirty="0" smtClean="0">
                <a:latin typeface="Times New Roman" panose="02020603050405020304" pitchFamily="18" charset="0"/>
                <a:cs typeface="Times New Roman" panose="02020603050405020304" pitchFamily="18" charset="0"/>
              </a:rPr>
              <a:t>) Đoạn </a:t>
            </a:r>
            <a:r>
              <a:rPr lang="nl-NL" sz="3500" dirty="0">
                <a:latin typeface="Times New Roman" panose="02020603050405020304" pitchFamily="18" charset="0"/>
                <a:cs typeface="Times New Roman" panose="02020603050405020304" pitchFamily="18" charset="0"/>
              </a:rPr>
              <a:t>trích đã cho thấy những nét tính cách cao quý của Vua Quang Trung.</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 Trước tiên ông là người có lòng yêu nước nồng nàn.</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 Là người có ý thức đấu tranh vì sự độc lập chủ quyền của dân tộc, ý thức tự hào về truyền thống lịch sử đấu tranh chống giặc ngoại xâm của cha ông.</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 Là một người chủ tướng độ lượng, ần cần với các tướng sĩ.</a:t>
            </a:r>
            <a:endParaRPr lang="en-US" sz="3500" dirty="0">
              <a:latin typeface="Times New Roman" panose="02020603050405020304" pitchFamily="18" charset="0"/>
              <a:cs typeface="Times New Roman" panose="02020603050405020304" pitchFamily="18" charset="0"/>
            </a:endParaRPr>
          </a:p>
          <a:p>
            <a:pPr marL="0" indent="0" algn="just">
              <a:buNone/>
            </a:pPr>
            <a:r>
              <a:rPr lang="nl-NL" sz="3500" dirty="0">
                <a:latin typeface="Times New Roman" panose="02020603050405020304" pitchFamily="18" charset="0"/>
                <a:cs typeface="Times New Roman" panose="02020603050405020304" pitchFamily="18" charset="0"/>
              </a:rPr>
              <a:t>- Vừa nhu vừa cương, ông còn là người rất nghiêm khắc, có kỉ luật nghiêm minh.</a:t>
            </a:r>
            <a:endParaRPr lang="en-US" sz="3500" dirty="0">
              <a:latin typeface="Times New Roman" panose="02020603050405020304" pitchFamily="18" charset="0"/>
              <a:cs typeface="Times New Roman" panose="02020603050405020304" pitchFamily="18" charset="0"/>
            </a:endParaRPr>
          </a:p>
          <a:p>
            <a:pPr marL="0" indent="0" algn="just">
              <a:buNone/>
            </a:pPr>
            <a:endParaRPr lang="en-US" dirty="0"/>
          </a:p>
        </p:txBody>
      </p:sp>
    </p:spTree>
    <p:extLst>
      <p:ext uri="{BB962C8B-B14F-4D97-AF65-F5344CB8AC3E}">
        <p14:creationId xmlns:p14="http://schemas.microsoft.com/office/powerpoint/2010/main" val="358007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ircle(in)">
                                      <p:cBhvr>
                                        <p:cTn id="15" dur="2000"/>
                                        <p:tgtEl>
                                          <p:spTgt spid="3">
                                            <p:txEl>
                                              <p:pRg st="3" end="3"/>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ircle(in)">
                                      <p:cBhvr>
                                        <p:cTn id="18" dur="2000"/>
                                        <p:tgtEl>
                                          <p:spTgt spid="3">
                                            <p:txEl>
                                              <p:pRg st="4" end="4"/>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ircle(in)">
                                      <p:cBhvr>
                                        <p:cTn id="21" dur="2000"/>
                                        <p:tgtEl>
                                          <p:spTgt spid="3">
                                            <p:txEl>
                                              <p:pRg st="5" end="5"/>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circle(in)">
                                      <p:cBhvr>
                                        <p:cTn id="2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Autofit/>
          </a:bodyPr>
          <a:lstStyle/>
          <a:p>
            <a:pPr marL="0" indent="0">
              <a:buNone/>
            </a:pPr>
            <a:r>
              <a:rPr lang="nl-NL" sz="3200" dirty="0">
                <a:latin typeface="Times New Roman" panose="02020603050405020304" pitchFamily="18" charset="0"/>
                <a:cs typeface="Times New Roman" panose="02020603050405020304" pitchFamily="18" charset="0"/>
              </a:rPr>
              <a:t>c) đoạn văn phân tích lời phủ </a:t>
            </a:r>
            <a:r>
              <a:rPr lang="nl-NL" sz="3200" dirty="0" smtClean="0">
                <a:latin typeface="Times New Roman" panose="02020603050405020304" pitchFamily="18" charset="0"/>
                <a:cs typeface="Times New Roman" panose="02020603050405020304" pitchFamily="18" charset="0"/>
              </a:rPr>
              <a:t>dụ:</a:t>
            </a:r>
            <a:endParaRPr lang="en-US" sz="3200" dirty="0" smtClean="0">
              <a:latin typeface="Times New Roman" panose="02020603050405020304" pitchFamily="18" charset="0"/>
              <a:cs typeface="Times New Roman" panose="02020603050405020304" pitchFamily="18" charset="0"/>
            </a:endParaRPr>
          </a:p>
          <a:p>
            <a:pPr marL="0" indent="0">
              <a:buNone/>
            </a:pPr>
            <a:r>
              <a:rPr lang="nl-NL" sz="3200" dirty="0" smtClean="0">
                <a:latin typeface="Times New Roman" panose="02020603050405020304" pitchFamily="18" charset="0"/>
                <a:cs typeface="Times New Roman" panose="02020603050405020304" pitchFamily="18" charset="0"/>
              </a:rPr>
              <a:t>Khi </a:t>
            </a:r>
            <a:r>
              <a:rPr lang="nl-NL" sz="3200" dirty="0">
                <a:latin typeface="Times New Roman" panose="02020603050405020304" pitchFamily="18" charset="0"/>
                <a:cs typeface="Times New Roman" panose="02020603050405020304" pitchFamily="18" charset="0"/>
              </a:rPr>
              <a:t>duyệt binh ở Nghệ An, vua QT đã cho quân sĩ ngồi nghe lời phủ dụ, nó như một tiếng kèn xung trận cổ vũ tinh thần chiến đấu và quyết tâm đánh đuổi quân Thanh.</a:t>
            </a:r>
            <a:endParaRPr lang="en-US" sz="3200" dirty="0">
              <a:latin typeface="Times New Roman" panose="02020603050405020304" pitchFamily="18" charset="0"/>
              <a:cs typeface="Times New Roman" panose="02020603050405020304" pitchFamily="18" charset="0"/>
            </a:endParaRPr>
          </a:p>
          <a:p>
            <a:pPr marL="0" lvl="0" indent="0">
              <a:buNone/>
            </a:pPr>
            <a:r>
              <a:rPr lang="nl-NL" sz="3200" dirty="0">
                <a:latin typeface="Times New Roman" panose="02020603050405020304" pitchFamily="18" charset="0"/>
                <a:cs typeface="Times New Roman" panose="02020603050405020304" pitchFamily="18" charset="0"/>
              </a:rPr>
              <a:t>Khẳng định chủ quyền của dân tộc ta</a:t>
            </a:r>
            <a:endParaRPr lang="en-US" sz="3200" dirty="0">
              <a:latin typeface="Times New Roman" panose="02020603050405020304" pitchFamily="18" charset="0"/>
              <a:cs typeface="Times New Roman" panose="02020603050405020304" pitchFamily="18" charset="0"/>
            </a:endParaRPr>
          </a:p>
          <a:p>
            <a:pPr marL="0" lvl="0" indent="0">
              <a:buNone/>
            </a:pPr>
            <a:r>
              <a:rPr lang="nl-NL" sz="3200" dirty="0">
                <a:latin typeface="Times New Roman" panose="02020603050405020304" pitchFamily="18" charset="0"/>
                <a:cs typeface="Times New Roman" panose="02020603050405020304" pitchFamily="18" charset="0"/>
              </a:rPr>
              <a:t>Lên án, tố cáo hành động xâm lăng phi nghĩa của quân Thanh</a:t>
            </a:r>
            <a:endParaRPr lang="en-US" sz="3200" dirty="0">
              <a:latin typeface="Times New Roman" panose="02020603050405020304" pitchFamily="18" charset="0"/>
              <a:cs typeface="Times New Roman" panose="02020603050405020304" pitchFamily="18" charset="0"/>
            </a:endParaRPr>
          </a:p>
          <a:p>
            <a:pPr marL="0" lvl="0" indent="0">
              <a:buNone/>
            </a:pPr>
            <a:r>
              <a:rPr lang="nl-NL" sz="3200" dirty="0">
                <a:latin typeface="Times New Roman" panose="02020603050405020304" pitchFamily="18" charset="0"/>
                <a:cs typeface="Times New Roman" panose="02020603050405020304" pitchFamily="18" charset="0"/>
              </a:rPr>
              <a:t>Nhắc lại truyền thống đấu tranh chống giặc ngoại xâm của ông cha ta.</a:t>
            </a:r>
            <a:endParaRPr lang="en-US" sz="3200" dirty="0">
              <a:latin typeface="Times New Roman" panose="02020603050405020304" pitchFamily="18" charset="0"/>
              <a:cs typeface="Times New Roman" panose="02020603050405020304" pitchFamily="18" charset="0"/>
            </a:endParaRPr>
          </a:p>
          <a:p>
            <a:pPr marL="0" lvl="0" indent="0">
              <a:buNone/>
            </a:pPr>
            <a:r>
              <a:rPr lang="nl-NL" sz="3200" dirty="0">
                <a:latin typeface="Times New Roman" panose="02020603050405020304" pitchFamily="18" charset="0"/>
                <a:cs typeface="Times New Roman" panose="02020603050405020304" pitchFamily="18" charset="0"/>
              </a:rPr>
              <a:t>Kêu gọi quân sĩ đồng tâm hiệp lực chống lại kẻ thù.</a:t>
            </a:r>
            <a:endParaRPr lang="en-US" sz="3200" dirty="0">
              <a:latin typeface="Times New Roman" panose="02020603050405020304" pitchFamily="18" charset="0"/>
              <a:cs typeface="Times New Roman" panose="02020603050405020304" pitchFamily="18" charset="0"/>
            </a:endParaRPr>
          </a:p>
          <a:p>
            <a:pPr marL="0" lvl="0" indent="0">
              <a:buNone/>
            </a:pPr>
            <a:r>
              <a:rPr lang="nl-NL" sz="3200" dirty="0">
                <a:latin typeface="Times New Roman" panose="02020603050405020304" pitchFamily="18" charset="0"/>
                <a:cs typeface="Times New Roman" panose="02020603050405020304" pitchFamily="18" charset="0"/>
              </a:rPr>
              <a:t>Đề ra kỉ luật nghiêm minh, cảnh cáo những kẻ hai lòng.</a:t>
            </a:r>
            <a:endParaRPr lang="en-US" sz="3200" dirty="0">
              <a:latin typeface="Times New Roman" panose="02020603050405020304" pitchFamily="18" charset="0"/>
              <a:cs typeface="Times New Roman" panose="02020603050405020304" pitchFamily="18" charset="0"/>
            </a:endParaRPr>
          </a:p>
          <a:p>
            <a:pPr marL="0" indent="0">
              <a:buNone/>
            </a:pPr>
            <a:r>
              <a:rPr lang="nl-NL" sz="3200" dirty="0">
                <a:latin typeface="Times New Roman" panose="02020603050405020304" pitchFamily="18" charset="0"/>
                <a:cs typeface="Times New Roman" panose="02020603050405020304" pitchFamily="18" charset="0"/>
              </a:rPr>
              <a:t>-&gt;Lời kêu gọi ngắn gọn mà ý tứ chặt chẽ, sâu xa, thấu tình đạt lí, có sức mạnh khích lệ tinh thần yêu nước, ý chí chiến đấu của tướng sĩ. Giọng điệu vừa ân cần thiết tha vừa nghiêm khắc, có tác động chấn chỉnh đội ngũ, cũng cố sức mạnh của đại quân.</a:t>
            </a: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90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24" y="-34706"/>
            <a:ext cx="12142076" cy="6892706"/>
          </a:xfrm>
        </p:spPr>
        <p:txBody>
          <a:bodyPr>
            <a:noAutofit/>
          </a:bodyPr>
          <a:lstStyle/>
          <a:p>
            <a:pPr marL="0" indent="0">
              <a:buNone/>
            </a:pPr>
            <a:r>
              <a:rPr lang="nl-NL" b="1" dirty="0">
                <a:latin typeface="Times New Roman" panose="02020603050405020304" pitchFamily="18" charset="0"/>
                <a:cs typeface="Times New Roman" panose="02020603050405020304" pitchFamily="18" charset="0"/>
              </a:rPr>
              <a:t>Câu 5: (S.Ô.T/68</a:t>
            </a:r>
            <a:r>
              <a:rPr lang="nl-NL" b="1" dirty="0" smtClean="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buNone/>
            </a:pPr>
            <a:r>
              <a:rPr lang="nl-NL" b="1" dirty="0">
                <a:latin typeface="Times New Roman" panose="02020603050405020304" pitchFamily="18" charset="0"/>
                <a:cs typeface="Times New Roman" panose="02020603050405020304" pitchFamily="18" charset="0"/>
              </a:rPr>
              <a:t>a)Giải thích nhan đề </a:t>
            </a:r>
            <a:r>
              <a:rPr lang="nl-NL" dirty="0">
                <a:latin typeface="Times New Roman" panose="02020603050405020304" pitchFamily="18" charset="0"/>
                <a:cs typeface="Times New Roman" panose="02020603050405020304" pitchFamily="18" charset="0"/>
              </a:rPr>
              <a:t>“Hoàng Lê nhất thống chí</a:t>
            </a:r>
            <a:r>
              <a:rPr lang="nl-NL"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nl-NL" dirty="0" smtClean="0">
                <a:latin typeface="Times New Roman" panose="02020603050405020304" pitchFamily="18" charset="0"/>
                <a:cs typeface="Times New Roman" panose="02020603050405020304" pitchFamily="18" charset="0"/>
              </a:rPr>
              <a:t> </a:t>
            </a:r>
            <a:r>
              <a:rPr lang="nl-NL" dirty="0">
                <a:latin typeface="Times New Roman" panose="02020603050405020304" pitchFamily="18" charset="0"/>
                <a:cs typeface="Times New Roman" panose="02020603050405020304" pitchFamily="18" charset="0"/>
              </a:rPr>
              <a:t>Ghi chép lại sự thống nhất của vương triều nhà </a:t>
            </a:r>
            <a:r>
              <a:rPr lang="nl-NL" dirty="0" smtClean="0">
                <a:latin typeface="Times New Roman" panose="02020603050405020304" pitchFamily="18" charset="0"/>
                <a:cs typeface="Times New Roman" panose="02020603050405020304" pitchFamily="18" charset="0"/>
              </a:rPr>
              <a:t>Lê được viết theo thể chí.</a:t>
            </a:r>
            <a:endParaRPr lang="en-US" dirty="0">
              <a:latin typeface="Times New Roman" panose="02020603050405020304" pitchFamily="18" charset="0"/>
              <a:cs typeface="Times New Roman" panose="02020603050405020304" pitchFamily="18" charset="0"/>
            </a:endParaRPr>
          </a:p>
          <a:p>
            <a:pPr marL="0" indent="0">
              <a:buNone/>
            </a:pPr>
            <a:r>
              <a:rPr lang="nl-NL" dirty="0">
                <a:latin typeface="Times New Roman" panose="02020603050405020304" pitchFamily="18" charset="0"/>
                <a:cs typeface="Times New Roman" panose="02020603050405020304" pitchFamily="18" charset="0"/>
              </a:rPr>
              <a:t>b</a:t>
            </a:r>
            <a:r>
              <a:rPr lang="nl-NL" b="1" dirty="0">
                <a:latin typeface="Times New Roman" panose="02020603050405020304" pitchFamily="18" charset="0"/>
                <a:cs typeface="Times New Roman" panose="02020603050405020304" pitchFamily="18" charset="0"/>
              </a:rPr>
              <a:t>) </a:t>
            </a:r>
            <a:r>
              <a:rPr lang="nl-NL" b="1" dirty="0" smtClean="0">
                <a:latin typeface="Times New Roman" panose="02020603050405020304" pitchFamily="18" charset="0"/>
                <a:cs typeface="Times New Roman" panose="02020603050405020304" pitchFamily="18" charset="0"/>
              </a:rPr>
              <a:t>Giới </a:t>
            </a:r>
            <a:r>
              <a:rPr lang="nl-NL" b="1" dirty="0">
                <a:latin typeface="Times New Roman" panose="02020603050405020304" pitchFamily="18" charset="0"/>
                <a:cs typeface="Times New Roman" panose="02020603050405020304" pitchFamily="18" charset="0"/>
              </a:rPr>
              <a:t>thiệu ngắn gọn tác giả: Ngô gia văn phái</a:t>
            </a:r>
            <a:endParaRPr lang="en-US" b="1"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NGÔ GIA VĂN PHÁI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làng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Oai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cuốn</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HLNTC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a:t>
            </a:r>
            <a:r>
              <a:rPr lang="en-US" dirty="0">
                <a:latin typeface="Times New Roman" panose="02020603050405020304" pitchFamily="18" charset="0"/>
                <a:cs typeface="Times New Roman" panose="02020603050405020304" pitchFamily="18" charset="0"/>
              </a:rPr>
              <a:t> (1753 -1788),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Du (1772 -1840),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Nguyễn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hồi</a:t>
            </a:r>
            <a:r>
              <a:rPr lang="en-US" dirty="0">
                <a:latin typeface="Times New Roman" panose="02020603050405020304" pitchFamily="18" charset="0"/>
                <a:cs typeface="Times New Roman" panose="02020603050405020304" pitchFamily="18" charset="0"/>
              </a:rPr>
              <a:t> 14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a:t>
            </a:r>
            <a:r>
              <a:rPr lang="en-US" dirty="0">
                <a:latin typeface="Times New Roman" panose="02020603050405020304" pitchFamily="18" charset="0"/>
                <a:cs typeface="Times New Roman" panose="02020603050405020304" pitchFamily="18" charset="0"/>
              </a:rPr>
              <a:t>.</a:t>
            </a:r>
          </a:p>
          <a:p>
            <a:pPr marL="0" indent="0" algn="just" fontAlgn="base">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Kéo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hơn</a:t>
            </a:r>
            <a:r>
              <a:rPr lang="en-US" dirty="0">
                <a:latin typeface="Times New Roman" panose="02020603050405020304" pitchFamily="18" charset="0"/>
                <a:cs typeface="Times New Roman" panose="02020603050405020304" pitchFamily="18" charset="0"/>
              </a:rPr>
              <a:t> 200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ta qua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nổi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bậc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Sơn</a:t>
            </a:r>
            <a:r>
              <a:rPr lang="en-US" dirty="0">
                <a:latin typeface="Times New Roman" panose="02020603050405020304" pitchFamily="18" charset="0"/>
                <a:cs typeface="Times New Roman" panose="02020603050405020304" pitchFamily="18" charset="0"/>
              </a:rPr>
              <a:t>.</a:t>
            </a:r>
          </a:p>
          <a:p>
            <a:pPr marL="0" indent="0" algn="just" fontAlgn="base">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liệu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nước</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9716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4351338"/>
          </a:xfrm>
        </p:spPr>
        <p:txBody>
          <a:bodyPr>
            <a:noAutofit/>
          </a:bodyPr>
          <a:lstStyle/>
          <a:p>
            <a:pPr marL="0" indent="0" algn="just" fontAlgn="base">
              <a:buNone/>
            </a:pPr>
            <a:r>
              <a:rPr lang="en-US" sz="2400" b="1" dirty="0">
                <a:latin typeface="Times New Roman" panose="02020603050405020304" pitchFamily="18" charset="0"/>
                <a:cs typeface="Times New Roman" panose="02020603050405020304" pitchFamily="18" charset="0"/>
              </a:rPr>
              <a:t>c) </a:t>
            </a:r>
            <a:r>
              <a:rPr lang="en-US" sz="2400" b="1" dirty="0" err="1">
                <a:latin typeface="Times New Roman" panose="02020603050405020304" pitchFamily="18" charset="0"/>
                <a:cs typeface="Times New Roman" panose="02020603050405020304" pitchFamily="18" charset="0"/>
              </a:rPr>
              <a:t>Viết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đoạn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văn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nêu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cảm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nghĩ</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đồn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Ngọc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Hồi</a:t>
            </a:r>
            <a:endParaRPr lang="en-US" sz="2400" b="1" dirty="0">
              <a:latin typeface="Times New Roman" panose="02020603050405020304" pitchFamily="18" charset="0"/>
              <a:cs typeface="Times New Roman" panose="02020603050405020304" pitchFamily="18" charset="0"/>
            </a:endParaRP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hung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a:t>
            </a:r>
            <a:r>
              <a:rPr lang="en-US" sz="2400" dirty="0">
                <a:latin typeface="Times New Roman" panose="02020603050405020304" pitchFamily="18" charset="0"/>
                <a:cs typeface="Times New Roman" panose="02020603050405020304" pitchFamily="18" charset="0"/>
              </a:rPr>
              <a:t> tan 20 </a:t>
            </a:r>
            <a:r>
              <a:rPr lang="en-US" sz="2400" dirty="0" err="1">
                <a:latin typeface="Times New Roman" panose="02020603050405020304" pitchFamily="18" charset="0"/>
                <a:cs typeface="Times New Roman" panose="02020603050405020304" pitchFamily="18" charset="0"/>
              </a:rPr>
              <a:t>vạn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Thăng</a:t>
            </a:r>
            <a:r>
              <a:rPr lang="en-US" sz="2400" dirty="0">
                <a:latin typeface="Times New Roman" panose="02020603050405020304" pitchFamily="18" charset="0"/>
                <a:cs typeface="Times New Roman" panose="02020603050405020304" pitchFamily="18" charset="0"/>
              </a:rPr>
              <a:t> Long</a:t>
            </a: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mưu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Mưu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tấn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lũy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a:t>
            </a: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QT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anh</a:t>
            </a:r>
            <a:r>
              <a:rPr lang="en-US" sz="2400" dirty="0">
                <a:latin typeface="Times New Roman" panose="02020603050405020304" pitchFamily="18" charset="0"/>
                <a:cs typeface="Times New Roman" panose="02020603050405020304" pitchFamily="18" charset="0"/>
              </a:rPr>
              <a:t> hung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tỏa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QT </a:t>
            </a:r>
            <a:r>
              <a:rPr lang="en-US" sz="2400" dirty="0" err="1">
                <a:latin typeface="Times New Roman" panose="02020603050405020304" pitchFamily="18" charset="0"/>
                <a:cs typeface="Times New Roman" panose="02020603050405020304" pitchFamily="18" charset="0"/>
              </a:rPr>
              <a:t>cưỡi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lẫm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vị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to </a:t>
            </a:r>
            <a:r>
              <a:rPr lang="en-US" sz="2400" dirty="0" err="1">
                <a:latin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a:t>
            </a: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lòng</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bừa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lịch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VN</a:t>
            </a:r>
          </a:p>
          <a:p>
            <a:pPr marL="0" indent="0" algn="just" fontAlgn="base">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hung </a:t>
            </a:r>
            <a:r>
              <a:rPr lang="en-US" sz="2400" dirty="0" err="1">
                <a:latin typeface="Times New Roman" panose="02020603050405020304" pitchFamily="18" charset="0"/>
                <a:cs typeface="Times New Roman" panose="02020603050405020304" pitchFamily="18" charset="0"/>
              </a:rPr>
              <a:t>hăng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chuốc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nhưng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Vua</a:t>
            </a:r>
            <a:r>
              <a:rPr lang="en-US" sz="2400" dirty="0">
                <a:latin typeface="Times New Roman" panose="02020603050405020304" pitchFamily="18" charset="0"/>
                <a:cs typeface="Times New Roman" panose="02020603050405020304" pitchFamily="18" charset="0"/>
              </a:rPr>
              <a:t> QT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rơm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rồi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gió</a:t>
            </a:r>
            <a:r>
              <a:rPr lang="en-US" sz="2400" dirty="0">
                <a:latin typeface="Times New Roman" panose="02020603050405020304" pitchFamily="18" charset="0"/>
                <a:cs typeface="Times New Roman" panose="02020603050405020304" pitchFamily="18" charset="0"/>
              </a:rPr>
              <a:t> Nam </a:t>
            </a:r>
            <a:r>
              <a:rPr lang="en-US" sz="2400" dirty="0" err="1">
                <a:latin typeface="Times New Roman" panose="02020603050405020304" pitchFamily="18" charset="0"/>
                <a:cs typeface="Times New Roman" panose="02020603050405020304" pitchFamily="18" charset="0"/>
              </a:rPr>
              <a:t>khiến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19260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1878</Words>
  <Application>Microsoft Office PowerPoint</Application>
  <PresentationFormat>Widescreen</PresentationFormat>
  <Paragraphs>92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.VnTime</vt:lpstr>
      <vt:lpstr>Arial</vt:lpstr>
      <vt:lpstr>Calibri</vt:lpstr>
      <vt:lpstr>Calibri Light</vt:lpstr>
      <vt:lpstr>Tempus Sans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18</cp:revision>
  <dcterms:created xsi:type="dcterms:W3CDTF">2020-06-08T02:01:12Z</dcterms:created>
  <dcterms:modified xsi:type="dcterms:W3CDTF">2020-06-10T09:27:20Z</dcterms:modified>
</cp:coreProperties>
</file>