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44" r:id="rId3"/>
    <p:sldId id="347" r:id="rId4"/>
    <p:sldId id="356" r:id="rId5"/>
    <p:sldId id="370" r:id="rId6"/>
    <p:sldId id="358" r:id="rId7"/>
    <p:sldId id="359" r:id="rId8"/>
    <p:sldId id="360" r:id="rId9"/>
    <p:sldId id="361" r:id="rId10"/>
    <p:sldId id="362" r:id="rId11"/>
    <p:sldId id="376" r:id="rId12"/>
    <p:sldId id="352" r:id="rId13"/>
    <p:sldId id="364" r:id="rId14"/>
    <p:sldId id="371" r:id="rId15"/>
    <p:sldId id="372" r:id="rId16"/>
    <p:sldId id="365" r:id="rId17"/>
    <p:sldId id="374" r:id="rId18"/>
    <p:sldId id="367" r:id="rId19"/>
    <p:sldId id="375" r:id="rId20"/>
    <p:sldId id="369" r:id="rId21"/>
    <p:sldId id="320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66"/>
    <a:srgbClr val="0000FF"/>
    <a:srgbClr val="CC00CC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6" autoAdjust="0"/>
    <p:restoredTop sz="94692" autoAdjust="0"/>
  </p:normalViewPr>
  <p:slideViewPr>
    <p:cSldViewPr>
      <p:cViewPr varScale="1">
        <p:scale>
          <a:sx n="31" d="100"/>
          <a:sy n="31" d="100"/>
        </p:scale>
        <p:origin x="1338" y="60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55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73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42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7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0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13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16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4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2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76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0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9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1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6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7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F875D-3640-4293-ACC5-831E4681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5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397719" y="333375"/>
            <a:ext cx="407675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1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NGUYÊN HÀM</a:t>
            </a:r>
            <a:endParaRPr lang="en-US" sz="51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743964" y="457200"/>
            <a:ext cx="1046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" Type="http://schemas.openxmlformats.org/officeDocument/2006/relationships/image" Target="../media/image138.png"/><Relationship Id="rId21" Type="http://schemas.openxmlformats.org/officeDocument/2006/relationships/image" Target="../media/image156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10" Type="http://schemas.openxmlformats.org/officeDocument/2006/relationships/image" Target="../media/image145.png"/><Relationship Id="rId19" Type="http://schemas.openxmlformats.org/officeDocument/2006/relationships/image" Target="../media/image154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4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12" Type="http://schemas.openxmlformats.org/officeDocument/2006/relationships/image" Target="../media/image20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1.png"/><Relationship Id="rId11" Type="http://schemas.openxmlformats.org/officeDocument/2006/relationships/image" Target="../media/image206.png"/><Relationship Id="rId5" Type="http://schemas.openxmlformats.org/officeDocument/2006/relationships/image" Target="../media/image220.png"/><Relationship Id="rId15" Type="http://schemas.openxmlformats.org/officeDocument/2006/relationships/image" Target="../media/image226.png"/><Relationship Id="rId10" Type="http://schemas.openxmlformats.org/officeDocument/2006/relationships/image" Target="../media/image205.png"/><Relationship Id="rId4" Type="http://schemas.openxmlformats.org/officeDocument/2006/relationships/image" Target="../media/image219.png"/><Relationship Id="rId9" Type="http://schemas.openxmlformats.org/officeDocument/2006/relationships/image" Target="../media/image204.png"/><Relationship Id="rId14" Type="http://schemas.openxmlformats.org/officeDocument/2006/relationships/image" Target="../media/image2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17" Type="http://schemas.openxmlformats.org/officeDocument/2006/relationships/image" Target="../media/image24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11" Type="http://schemas.openxmlformats.org/officeDocument/2006/relationships/image" Target="../media/image235.png"/><Relationship Id="rId5" Type="http://schemas.openxmlformats.org/officeDocument/2006/relationships/image" Target="../media/image229.png"/><Relationship Id="rId15" Type="http://schemas.openxmlformats.org/officeDocument/2006/relationships/image" Target="../media/image239.png"/><Relationship Id="rId10" Type="http://schemas.openxmlformats.org/officeDocument/2006/relationships/image" Target="../media/image234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Relationship Id="rId14" Type="http://schemas.openxmlformats.org/officeDocument/2006/relationships/image" Target="../media/image2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48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12" Type="http://schemas.openxmlformats.org/officeDocument/2006/relationships/image" Target="../media/image2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5.png"/><Relationship Id="rId11" Type="http://schemas.openxmlformats.org/officeDocument/2006/relationships/image" Target="../media/image230.png"/><Relationship Id="rId5" Type="http://schemas.openxmlformats.org/officeDocument/2006/relationships/image" Target="../media/image244.png"/><Relationship Id="rId10" Type="http://schemas.openxmlformats.org/officeDocument/2006/relationships/image" Target="../media/image229.png"/><Relationship Id="rId4" Type="http://schemas.openxmlformats.org/officeDocument/2006/relationships/image" Target="../media/image243.png"/><Relationship Id="rId9" Type="http://schemas.openxmlformats.org/officeDocument/2006/relationships/image" Target="../media/image228.png"/><Relationship Id="rId14" Type="http://schemas.openxmlformats.org/officeDocument/2006/relationships/image" Target="../media/image2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61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0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3.png"/><Relationship Id="rId11" Type="http://schemas.openxmlformats.org/officeDocument/2006/relationships/image" Target="../media/image258.png"/><Relationship Id="rId5" Type="http://schemas.openxmlformats.org/officeDocument/2006/relationships/image" Target="../media/image252.png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62954" y="7274840"/>
            <a:ext cx="17341233" cy="5907760"/>
          </a:xfrm>
          <a:prstGeom prst="roundRect">
            <a:avLst>
              <a:gd name="adj" fmla="val 81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64387" y="2598166"/>
            <a:ext cx="4200128" cy="101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6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074948" y="213361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78429" y="2216094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9" y="1668424"/>
            <a:ext cx="3155034" cy="319778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485849" y="5938275"/>
            <a:ext cx="11956138" cy="1107965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vi-VN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1: </a:t>
            </a:r>
            <a:r>
              <a:rPr lang="en-US" sz="6600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NGUYÊN </a:t>
            </a:r>
            <a:r>
              <a:rPr lang="en-US" sz="6600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 (</a:t>
            </a:r>
            <a:r>
              <a:rPr lang="en-US" sz="66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5)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B00E8B5-01B3-4972-B3E6-512DE1511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420" y="1565025"/>
            <a:ext cx="3652580" cy="3652580"/>
          </a:xfrm>
          <a:prstGeom prst="rect">
            <a:avLst/>
          </a:prstGeom>
        </p:spPr>
      </p:pic>
      <p:grpSp>
        <p:nvGrpSpPr>
          <p:cNvPr id="50" name="Group 26">
            <a:extLst>
              <a:ext uri="{FF2B5EF4-FFF2-40B4-BE49-F238E27FC236}">
                <a16:creationId xmlns:a16="http://schemas.microsoft.com/office/drawing/2014/main" id="{5F0BEDF7-ECD3-4A95-8442-70F4A1ACBC0F}"/>
              </a:ext>
            </a:extLst>
          </p:cNvPr>
          <p:cNvGrpSpPr/>
          <p:nvPr/>
        </p:nvGrpSpPr>
        <p:grpSpPr>
          <a:xfrm>
            <a:off x="4197371" y="7730601"/>
            <a:ext cx="9705453" cy="872845"/>
            <a:chOff x="7483861" y="7543801"/>
            <a:chExt cx="7816562" cy="87284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8C8150-D9E9-41E5-8BF4-59293C9706DA}"/>
                </a:ext>
              </a:extLst>
            </p:cNvPr>
            <p:cNvSpPr txBox="1"/>
            <p:nvPr/>
          </p:nvSpPr>
          <p:spPr>
            <a:xfrm>
              <a:off x="8993187" y="7620003"/>
              <a:ext cx="6307236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 HÀM TỪNG PHẦN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2" name="Group 27">
              <a:extLst>
                <a:ext uri="{FF2B5EF4-FFF2-40B4-BE49-F238E27FC236}">
                  <a16:creationId xmlns:a16="http://schemas.microsoft.com/office/drawing/2014/main" id="{6893F206-C3AD-42E9-A659-E73E825F56E4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:a16="http://schemas.microsoft.com/office/drawing/2014/main" id="{C8D82C9C-2720-4B1A-A191-456B1D7E158C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4" name="Group 29">
                <a:extLst>
                  <a:ext uri="{FF2B5EF4-FFF2-40B4-BE49-F238E27FC236}">
                    <a16:creationId xmlns:a16="http://schemas.microsoft.com/office/drawing/2014/main" id="{F8400B7D-E1AD-4EC2-ADAE-8E71E140DE9C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5" name="Round Same Side Corner Rectangle 16">
                  <a:extLst>
                    <a:ext uri="{FF2B5EF4-FFF2-40B4-BE49-F238E27FC236}">
                      <a16:creationId xmlns:a16="http://schemas.microsoft.com/office/drawing/2014/main" id="{A96FF5B9-730A-4064-A45F-9F4C7430D110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CABEBED-CCB7-4F68-84EE-D953CF9D4E07}"/>
                    </a:ext>
                  </a:extLst>
                </p:cNvPr>
                <p:cNvSpPr txBox="1"/>
                <p:nvPr/>
              </p:nvSpPr>
              <p:spPr>
                <a:xfrm>
                  <a:off x="8045556" y="7646473"/>
                  <a:ext cx="368200" cy="769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0AF2DF5-2AC6-402B-879D-6CE35B5F8F3D}"/>
              </a:ext>
            </a:extLst>
          </p:cNvPr>
          <p:cNvGrpSpPr/>
          <p:nvPr/>
        </p:nvGrpSpPr>
        <p:grpSpPr>
          <a:xfrm>
            <a:off x="4197371" y="9006425"/>
            <a:ext cx="16232249" cy="872845"/>
            <a:chOff x="7483861" y="7543801"/>
            <a:chExt cx="12550220" cy="87284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5533F00-996C-49F0-AE57-9036A356EBB7}"/>
                </a:ext>
              </a:extLst>
            </p:cNvPr>
            <p:cNvSpPr txBox="1"/>
            <p:nvPr/>
          </p:nvSpPr>
          <p:spPr>
            <a:xfrm>
              <a:off x="8993187" y="7646473"/>
              <a:ext cx="11040894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 HÀM TỪNG PHẦN KẾT HỢP ĐỔI BIẾN SỐ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27">
              <a:extLst>
                <a:ext uri="{FF2B5EF4-FFF2-40B4-BE49-F238E27FC236}">
                  <a16:creationId xmlns:a16="http://schemas.microsoft.com/office/drawing/2014/main" id="{871B02E5-0BF7-43F7-8987-C35C5EB5D6A7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70" name="Isosceles Triangle 44">
                <a:extLst>
                  <a:ext uri="{FF2B5EF4-FFF2-40B4-BE49-F238E27FC236}">
                    <a16:creationId xmlns:a16="http://schemas.microsoft.com/office/drawing/2014/main" id="{F6A4B072-6D9F-45B2-9AB7-09CB623A83B4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1" name="Group 29">
                <a:extLst>
                  <a:ext uri="{FF2B5EF4-FFF2-40B4-BE49-F238E27FC236}">
                    <a16:creationId xmlns:a16="http://schemas.microsoft.com/office/drawing/2014/main" id="{F751BAE0-1111-4A27-A85F-18492A88CC95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2" name="Round Same Side Corner Rectangle 16">
                  <a:extLst>
                    <a:ext uri="{FF2B5EF4-FFF2-40B4-BE49-F238E27FC236}">
                      <a16:creationId xmlns:a16="http://schemas.microsoft.com/office/drawing/2014/main" id="{D904639B-9B8E-4AEF-9483-25B259C91872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E06DCE0-30B2-40AD-A42F-383F3E1562F2}"/>
                    </a:ext>
                  </a:extLst>
                </p:cNvPr>
                <p:cNvSpPr txBox="1"/>
                <p:nvPr/>
              </p:nvSpPr>
              <p:spPr>
                <a:xfrm>
                  <a:off x="7929978" y="7646473"/>
                  <a:ext cx="599356" cy="769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74" name="Group 26">
            <a:extLst>
              <a:ext uri="{FF2B5EF4-FFF2-40B4-BE49-F238E27FC236}">
                <a16:creationId xmlns:a16="http://schemas.microsoft.com/office/drawing/2014/main" id="{D86BE7B3-D33D-4347-A1C5-A3429257332F}"/>
              </a:ext>
            </a:extLst>
          </p:cNvPr>
          <p:cNvGrpSpPr/>
          <p:nvPr/>
        </p:nvGrpSpPr>
        <p:grpSpPr>
          <a:xfrm>
            <a:off x="4297338" y="10318252"/>
            <a:ext cx="13382649" cy="881181"/>
            <a:chOff x="7483861" y="7543801"/>
            <a:chExt cx="10992344" cy="88118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828DAF9-A8C4-42CD-9167-5820DFF10B19}"/>
                </a:ext>
              </a:extLst>
            </p:cNvPr>
            <p:cNvSpPr txBox="1"/>
            <p:nvPr/>
          </p:nvSpPr>
          <p:spPr>
            <a:xfrm>
              <a:off x="8993187" y="7655541"/>
              <a:ext cx="948301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 HÀM TỪNG PHẦN NÂNG CAO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4" name="Group 27">
              <a:extLst>
                <a:ext uri="{FF2B5EF4-FFF2-40B4-BE49-F238E27FC236}">
                  <a16:creationId xmlns:a16="http://schemas.microsoft.com/office/drawing/2014/main" id="{62FBE74D-99D0-4EA6-895F-AA0063AB3C68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85" name="Isosceles Triangle 44">
                <a:extLst>
                  <a:ext uri="{FF2B5EF4-FFF2-40B4-BE49-F238E27FC236}">
                    <a16:creationId xmlns:a16="http://schemas.microsoft.com/office/drawing/2014/main" id="{6AF88F38-D484-4A44-B63F-B45304805DBC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6" name="Group 29">
                <a:extLst>
                  <a:ext uri="{FF2B5EF4-FFF2-40B4-BE49-F238E27FC236}">
                    <a16:creationId xmlns:a16="http://schemas.microsoft.com/office/drawing/2014/main" id="{87033DB9-C508-4229-8C70-D1FA93AC3D21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87" name="Round Same Side Corner Rectangle 16">
                  <a:extLst>
                    <a:ext uri="{FF2B5EF4-FFF2-40B4-BE49-F238E27FC236}">
                      <a16:creationId xmlns:a16="http://schemas.microsoft.com/office/drawing/2014/main" id="{CEA6E3F0-CE58-4989-AC87-CF6F8996E8AF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29D0FAC-F566-4F04-990E-36F4A538F386}"/>
                    </a:ext>
                  </a:extLst>
                </p:cNvPr>
                <p:cNvSpPr txBox="1"/>
                <p:nvPr/>
              </p:nvSpPr>
              <p:spPr>
                <a:xfrm>
                  <a:off x="7818059" y="7646473"/>
                  <a:ext cx="823192" cy="769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9" name="Group 26">
            <a:extLst>
              <a:ext uri="{FF2B5EF4-FFF2-40B4-BE49-F238E27FC236}">
                <a16:creationId xmlns:a16="http://schemas.microsoft.com/office/drawing/2014/main" id="{2EE3F6AB-DFA4-4C7B-BC32-DED6B77EE40B}"/>
              </a:ext>
            </a:extLst>
          </p:cNvPr>
          <p:cNvGrpSpPr/>
          <p:nvPr/>
        </p:nvGrpSpPr>
        <p:grpSpPr>
          <a:xfrm>
            <a:off x="4397304" y="11719674"/>
            <a:ext cx="15187683" cy="872845"/>
            <a:chOff x="7483861" y="7543801"/>
            <a:chExt cx="15632285" cy="872846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F54C2C7-562B-4C8C-BB3F-728B185940E1}"/>
                </a:ext>
              </a:extLst>
            </p:cNvPr>
            <p:cNvSpPr txBox="1"/>
            <p:nvPr/>
          </p:nvSpPr>
          <p:spPr>
            <a:xfrm>
              <a:off x="8993187" y="7620003"/>
              <a:ext cx="14122959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 HÀM TỪNG PHẦN CHỨA THAM SỐ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1" name="Group 27">
              <a:extLst>
                <a:ext uri="{FF2B5EF4-FFF2-40B4-BE49-F238E27FC236}">
                  <a16:creationId xmlns:a16="http://schemas.microsoft.com/office/drawing/2014/main" id="{A2EE2906-6FF5-4453-9F42-9729C6880FD6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92" name="Isosceles Triangle 44">
                <a:extLst>
                  <a:ext uri="{FF2B5EF4-FFF2-40B4-BE49-F238E27FC236}">
                    <a16:creationId xmlns:a16="http://schemas.microsoft.com/office/drawing/2014/main" id="{319BA2AC-E10F-4335-A9E3-D3A5BA886D12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3" name="Group 29">
                <a:extLst>
                  <a:ext uri="{FF2B5EF4-FFF2-40B4-BE49-F238E27FC236}">
                    <a16:creationId xmlns:a16="http://schemas.microsoft.com/office/drawing/2014/main" id="{1B4AFB31-D81A-4373-BDC5-F4534ED04B31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94" name="Round Same Side Corner Rectangle 16">
                  <a:extLst>
                    <a:ext uri="{FF2B5EF4-FFF2-40B4-BE49-F238E27FC236}">
                      <a16:creationId xmlns:a16="http://schemas.microsoft.com/office/drawing/2014/main" id="{0CED888C-CFD6-4246-9072-23F81A839D78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C4426BDF-26C7-410A-852A-740B533B262C}"/>
                    </a:ext>
                  </a:extLst>
                </p:cNvPr>
                <p:cNvSpPr txBox="1"/>
                <p:nvPr/>
              </p:nvSpPr>
              <p:spPr>
                <a:xfrm>
                  <a:off x="7798035" y="7646473"/>
                  <a:ext cx="863243" cy="769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22" name="TextBox 21"/>
          <p:cNvSpPr txBox="1"/>
          <p:nvPr/>
        </p:nvSpPr>
        <p:spPr>
          <a:xfrm>
            <a:off x="2604695" y="4267200"/>
            <a:ext cx="18866433" cy="13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5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sz="5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NGUYÊN </a:t>
            </a:r>
            <a:r>
              <a:rPr lang="en-US" sz="54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 - </a:t>
            </a:r>
            <a:r>
              <a:rPr lang="en-US" sz="5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PHÂN VÀ ỨNG DỤNG</a:t>
            </a: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87" y="1447800"/>
            <a:ext cx="13106399" cy="914400"/>
            <a:chOff x="7483861" y="7543801"/>
            <a:chExt cx="10765436" cy="914401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723845"/>
              <a:ext cx="9256110" cy="734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KẾT HỢP ĐỔI BIẾN SỐ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8019512" y="7646473"/>
                  <a:ext cx="420287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1838" y="2438400"/>
            <a:ext cx="23512749" cy="2103912"/>
            <a:chOff x="1177638" y="2491133"/>
            <a:chExt cx="23512749" cy="2328137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50800"/>
              <a:ext cx="23512749" cy="196847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2667756" cy="951274"/>
              <a:chOff x="1177638" y="2491133"/>
              <a:chExt cx="2667756" cy="95127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307236" y="1904249"/>
                <a:ext cx="822146" cy="225417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1641796" cy="78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vi-VN" sz="4000" b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34987" y="4729512"/>
            <a:ext cx="23469600" cy="8626832"/>
            <a:chOff x="1222851" y="5331408"/>
            <a:chExt cx="23543736" cy="10016594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8"/>
              <a:ext cx="23542038" cy="97463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099090" cy="826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000" b="1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682135" y="2895600"/>
                <a:ext cx="12668981" cy="1585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rad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135" y="2895600"/>
                <a:ext cx="12668981" cy="1585690"/>
              </a:xfrm>
              <a:prstGeom prst="rect">
                <a:avLst/>
              </a:prstGeom>
              <a:blipFill>
                <a:blip r:embed="rId3"/>
                <a:stretch>
                  <a:fillRect l="-2551" b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174787" y="11506200"/>
                <a:ext cx="5220725" cy="2029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⟹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𝐊</m:t>
                      </m:r>
                      <m:r>
                        <a:rPr lang="en-US" sz="48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𝒕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787" y="11506200"/>
                <a:ext cx="5220725" cy="20297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95AD38A-FDB5-4B06-A0E9-FF90E57CCAA5}"/>
                  </a:ext>
                </a:extLst>
              </p:cNvPr>
              <p:cNvSpPr/>
              <p:nvPr/>
            </p:nvSpPr>
            <p:spPr>
              <a:xfrm>
                <a:off x="922338" y="5486400"/>
                <a:ext cx="5449762" cy="1401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𝑱</m:t>
                    </m:r>
                    <m:r>
                      <a:rPr lang="en-US" sz="4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𝒙</m:t>
                                    </m:r>
                                    <m:r>
                                      <a:rPr lang="en-US" sz="4800" b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+</m:t>
                                    </m:r>
                                    <m:r>
                                      <a:rPr lang="en-US" sz="48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𝟏</m:t>
                                    </m:r>
                                    <m:r>
                                      <a:rPr lang="en-US" sz="4800" b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 </m:t>
                                    </m:r>
                                  </m:e>
                                </m:rad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  <m:r>
                                  <a:rPr lang="en-US" sz="4800" b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95AD38A-FDB5-4B06-A0E9-FF90E57CC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38" y="5486400"/>
                <a:ext cx="5449762" cy="1401346"/>
              </a:xfrm>
              <a:prstGeom prst="rect">
                <a:avLst/>
              </a:prstGeom>
              <a:blipFill>
                <a:blip r:embed="rId5"/>
                <a:stretch>
                  <a:fillRect l="-503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01F0E7-13F3-4CA2-BB18-D418E3645747}"/>
              </a:ext>
            </a:extLst>
          </p:cNvPr>
          <p:cNvCxnSpPr>
            <a:stCxn id="35" idx="0"/>
          </p:cNvCxnSpPr>
          <p:nvPr/>
        </p:nvCxnSpPr>
        <p:spPr>
          <a:xfrm flipH="1">
            <a:off x="12248212" y="4962249"/>
            <a:ext cx="22422" cy="875375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3F87CB-BAE1-4C94-9B5A-D9120739B3BC}"/>
                  </a:ext>
                </a:extLst>
              </p:cNvPr>
              <p:cNvSpPr/>
              <p:nvPr/>
            </p:nvSpPr>
            <p:spPr>
              <a:xfrm>
                <a:off x="984822" y="7182916"/>
                <a:ext cx="4333559" cy="894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𝐭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e>
                    </m:rad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3F87CB-BAE1-4C94-9B5A-D9120739B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22" y="7182916"/>
                <a:ext cx="4333559" cy="894284"/>
              </a:xfrm>
              <a:prstGeom prst="rect">
                <a:avLst/>
              </a:prstGeom>
              <a:blipFill>
                <a:blip r:embed="rId6"/>
                <a:stretch>
                  <a:fillRect l="-6479" t="-9524" b="-34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D71B790-740F-4D79-A2E8-96B75D6E6D23}"/>
                  </a:ext>
                </a:extLst>
              </p:cNvPr>
              <p:cNvSpPr/>
              <p:nvPr/>
            </p:nvSpPr>
            <p:spPr>
              <a:xfrm>
                <a:off x="2258408" y="8383285"/>
                <a:ext cx="8551105" cy="2132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𝐉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𝟐𝐭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𝒕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𝒕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𝒕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D71B790-740F-4D79-A2E8-96B75D6E6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408" y="8383285"/>
                <a:ext cx="8551105" cy="21323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09302B-9A2E-47A9-BD96-0E99B3977D6C}"/>
                  </a:ext>
                </a:extLst>
              </p:cNvPr>
              <p:cNvSpPr/>
              <p:nvPr/>
            </p:nvSpPr>
            <p:spPr>
              <a:xfrm>
                <a:off x="905424" y="11483953"/>
                <a:ext cx="8456289" cy="1585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𝐈</m:t>
                    </m:r>
                    <m:r>
                      <a:rPr lang="en-US" sz="5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𝐱</m:t>
                                    </m:r>
                                    <m:r>
                                      <a:rPr lang="en-US" sz="54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+</m:t>
                                    </m:r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𝟏</m:t>
                                    </m:r>
                                    <m:r>
                                      <a:rPr lang="en-US" sz="54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 </m:t>
                                    </m:r>
                                  </m:e>
                                </m:rad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09302B-9A2E-47A9-BD96-0E99B3977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24" y="11483953"/>
                <a:ext cx="8456289" cy="1585690"/>
              </a:xfrm>
              <a:prstGeom prst="rect">
                <a:avLst/>
              </a:prstGeom>
              <a:blipFill>
                <a:blip r:embed="rId8"/>
                <a:stretch>
                  <a:fillRect l="-3317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BE4FFBF-192B-47B1-82A5-1C5E8FD6642E}"/>
                  </a:ext>
                </a:extLst>
              </p:cNvPr>
              <p:cNvSpPr/>
              <p:nvPr/>
            </p:nvSpPr>
            <p:spPr>
              <a:xfrm>
                <a:off x="12955587" y="4940857"/>
                <a:ext cx="5478872" cy="245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𝐮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𝐝𝐯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48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sz="48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  <m:t> </m:t>
                                        </m:r>
                                      </m:e>
                                    </m:rad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𝐱</m:t>
                                    </m:r>
                                    <m:r>
                                      <a:rPr lang="en-US" sz="48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+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𝟏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BE4FFBF-192B-47B1-82A5-1C5E8FD66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5587" y="4940857"/>
                <a:ext cx="5478872" cy="2450543"/>
              </a:xfrm>
              <a:prstGeom prst="rect">
                <a:avLst/>
              </a:prstGeom>
              <a:blipFill>
                <a:blip r:embed="rId9"/>
                <a:stretch>
                  <a:fillRect l="-5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CC7B130-E4DA-4293-AAAF-17373F113C18}"/>
                  </a:ext>
                </a:extLst>
              </p:cNvPr>
              <p:cNvSpPr/>
              <p:nvPr/>
            </p:nvSpPr>
            <p:spPr>
              <a:xfrm>
                <a:off x="17944404" y="5302459"/>
                <a:ext cx="5924442" cy="2010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𝐝𝐮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𝐱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𝒅𝒙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𝐯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𝒆</m:t>
                                  </m:r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𝐱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+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</m:sup>
                              </m:s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CC7B130-E4DA-4293-AAAF-17373F113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4404" y="5302459"/>
                <a:ext cx="5924442" cy="20108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5137A93-C4BE-408C-8D8B-B7C23DF8B825}"/>
                  </a:ext>
                </a:extLst>
              </p:cNvPr>
              <p:cNvSpPr/>
              <p:nvPr/>
            </p:nvSpPr>
            <p:spPr>
              <a:xfrm>
                <a:off x="12471319" y="7543800"/>
                <a:ext cx="11630110" cy="2029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𝐈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𝟐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𝒙</m:t>
                          </m:r>
                        </m:e>
                      </m:d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𝒆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𝐱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𝟏</m:t>
                              </m:r>
                            </m:e>
                          </m:rad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(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𝐱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𝟏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𝒆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𝐱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𝟏</m:t>
                                  </m:r>
                                </m:e>
                              </m:rad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5137A93-C4BE-408C-8D8B-B7C23DF8B8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1319" y="7543800"/>
                <a:ext cx="11630110" cy="20297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46DF168-0A76-4D9B-A94B-E2BDC1F19C55}"/>
                  </a:ext>
                </a:extLst>
              </p:cNvPr>
              <p:cNvSpPr/>
              <p:nvPr/>
            </p:nvSpPr>
            <p:spPr>
              <a:xfrm>
                <a:off x="12803187" y="9372600"/>
                <a:ext cx="7457811" cy="108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smtClean="0">
                    <a:solidFill>
                      <a:srgbClr val="CC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𝑲</m:t>
                    </m:r>
                    <m:r>
                      <a:rPr lang="en-US" sz="4800" b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800" b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  <m:r>
                          <a:rPr lang="en-US" sz="4800" b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  <m:r>
                          <a:rPr lang="en-US" sz="4800" b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  <m:r>
                                  <a:rPr lang="en-US" sz="4800" b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</m:e>
                            </m:rad>
                          </m:sup>
                        </m:sSup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endParaRPr lang="vi-VN" sz="4800" b="1" dirty="0">
                  <a:solidFill>
                    <a:srgbClr val="CC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46DF168-0A76-4D9B-A94B-E2BDC1F19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187" y="9372600"/>
                <a:ext cx="7457811" cy="1085875"/>
              </a:xfrm>
              <a:prstGeom prst="rect">
                <a:avLst/>
              </a:prstGeom>
              <a:blipFill>
                <a:blip r:embed="rId12"/>
                <a:stretch>
                  <a:fillRect l="-3676" t="-1124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5C6B0C-3B83-4664-8FEB-22ECFA52EF36}"/>
                  </a:ext>
                </a:extLst>
              </p:cNvPr>
              <p:cNvSpPr/>
              <p:nvPr/>
            </p:nvSpPr>
            <p:spPr>
              <a:xfrm>
                <a:off x="12345987" y="10624344"/>
                <a:ext cx="11715387" cy="894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𝐭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e>
                    </m:rad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 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𝒕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𝐱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𝟐𝐭𝐝𝐭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𝐝𝐱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5C6B0C-3B83-4664-8FEB-22ECFA52E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987" y="10624344"/>
                <a:ext cx="11715387" cy="894284"/>
              </a:xfrm>
              <a:prstGeom prst="rect">
                <a:avLst/>
              </a:prstGeom>
              <a:blipFill>
                <a:blip r:embed="rId13"/>
                <a:stretch>
                  <a:fillRect l="-2341" t="-9524" b="-34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0AE5E4-AD49-46CF-B3D2-766B9D8E6BF6}"/>
                  </a:ext>
                </a:extLst>
              </p:cNvPr>
              <p:cNvSpPr/>
              <p:nvPr/>
            </p:nvSpPr>
            <p:spPr>
              <a:xfrm>
                <a:off x="4949527" y="7246203"/>
                <a:ext cx="744037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𝒕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𝐱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𝟐𝐭𝐝𝐭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𝐝𝐱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0AE5E4-AD49-46CF-B3D2-766B9D8E6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527" y="7246203"/>
                <a:ext cx="7440370" cy="8477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D71B790-740F-4D79-A2E8-96B75D6E6D23}"/>
                  </a:ext>
                </a:extLst>
              </p:cNvPr>
              <p:cNvSpPr/>
              <p:nvPr/>
            </p:nvSpPr>
            <p:spPr>
              <a:xfrm>
                <a:off x="2211387" y="10292484"/>
                <a:ext cx="7162448" cy="1061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𝒕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𝐂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𝒆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𝐱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𝟏</m:t>
                              </m:r>
                            </m:e>
                          </m:rad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𝐂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D71B790-740F-4D79-A2E8-96B75D6E6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7" y="10292484"/>
                <a:ext cx="7162448" cy="10613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  <p:bldP spid="10" grpId="0"/>
      <p:bldP spid="11" grpId="0"/>
      <p:bldP spid="29" grpId="0"/>
      <p:bldP spid="36" grpId="0"/>
      <p:bldP spid="37" grpId="0"/>
      <p:bldP spid="41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87" y="1600200"/>
            <a:ext cx="13021467" cy="872845"/>
            <a:chOff x="7483861" y="7543801"/>
            <a:chExt cx="10695674" cy="872846"/>
          </a:xfrm>
        </p:grpSpPr>
        <p:sp>
          <p:nvSpPr>
            <p:cNvPr id="13" name="TextBox 12"/>
            <p:cNvSpPr txBox="1"/>
            <p:nvPr/>
          </p:nvSpPr>
          <p:spPr>
            <a:xfrm>
              <a:off x="8923425" y="7674115"/>
              <a:ext cx="9256110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KẾT HỢP ĐỔI BIẾN SỐ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8019512" y="7646473"/>
                  <a:ext cx="420287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1838" y="2667000"/>
            <a:ext cx="23512749" cy="1983556"/>
            <a:chOff x="1177638" y="2491133"/>
            <a:chExt cx="23512749" cy="2194954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766479"/>
              <a:ext cx="23512749" cy="191960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2999576" cy="888687"/>
              <a:chOff x="1177638" y="2491133"/>
              <a:chExt cx="2999576" cy="888687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541322" y="1670162"/>
                <a:ext cx="685794" cy="258599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1641796" cy="78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vi-VN" sz="4000" b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34987" y="4724400"/>
            <a:ext cx="23469600" cy="8757888"/>
            <a:chOff x="1222851" y="5331408"/>
            <a:chExt cx="23543736" cy="9551658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9"/>
              <a:ext cx="23542038" cy="92814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099090" cy="775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000" b="1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529974" y="2894044"/>
                <a:ext cx="12515093" cy="1585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rad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974" y="2894044"/>
                <a:ext cx="12515093" cy="1585690"/>
              </a:xfrm>
              <a:prstGeom prst="rect">
                <a:avLst/>
              </a:prstGeom>
              <a:blipFill>
                <a:blip r:embed="rId3"/>
                <a:stretch>
                  <a:fillRect l="-2582" b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359D326A-44EF-4254-B77C-AD11869D39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8208280"/>
                  </p:ext>
                </p:extLst>
              </p:nvPr>
            </p:nvGraphicFramePr>
            <p:xfrm>
              <a:off x="13090590" y="5441923"/>
              <a:ext cx="10380597" cy="45160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460199">
                      <a:extLst>
                        <a:ext uri="{9D8B030D-6E8A-4147-A177-3AD203B41FA5}">
                          <a16:colId xmlns:a16="http://schemas.microsoft.com/office/drawing/2014/main" val="3394279168"/>
                        </a:ext>
                      </a:extLst>
                    </a:gridCol>
                    <a:gridCol w="3460199">
                      <a:extLst>
                        <a:ext uri="{9D8B030D-6E8A-4147-A177-3AD203B41FA5}">
                          <a16:colId xmlns:a16="http://schemas.microsoft.com/office/drawing/2014/main" val="2530963190"/>
                        </a:ext>
                      </a:extLst>
                    </a:gridCol>
                    <a:gridCol w="3460199">
                      <a:extLst>
                        <a:ext uri="{9D8B030D-6E8A-4147-A177-3AD203B41FA5}">
                          <a16:colId xmlns:a16="http://schemas.microsoft.com/office/drawing/2014/main" val="1279209830"/>
                        </a:ext>
                      </a:extLst>
                    </a:gridCol>
                  </a:tblGrid>
                  <a:tr h="1102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Dấu</a:t>
                          </a:r>
                        </a:p>
                        <a:p>
                          <a:pPr algn="ctr"/>
                          <a:r>
                            <a:rPr lang="en-US" sz="4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Đạo </a:t>
                          </a:r>
                          <a:r>
                            <a:rPr lang="en-US" sz="40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endParaRPr lang="en-US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Nguyên </a:t>
                          </a:r>
                          <a:r>
                            <a:rPr lang="en-US" sz="40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endParaRPr lang="en-US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𝒅𝒗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p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𝒅𝒕</m:t>
                                </m:r>
                              </m:oMath>
                            </m:oMathPara>
                          </a14:m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223548"/>
                      </a:ext>
                    </a:extLst>
                  </a:tr>
                  <a:tr h="7979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5916632"/>
                      </a:ext>
                    </a:extLst>
                  </a:tr>
                  <a:tr h="797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1757127"/>
                      </a:ext>
                    </a:extLst>
                  </a:tr>
                  <a:tr h="7979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1629456"/>
                      </a:ext>
                    </a:extLst>
                  </a:tr>
                  <a:tr h="79790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81508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359D326A-44EF-4254-B77C-AD11869D39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8208280"/>
                  </p:ext>
                </p:extLst>
              </p:nvPr>
            </p:nvGraphicFramePr>
            <p:xfrm>
              <a:off x="13090590" y="5441923"/>
              <a:ext cx="10380597" cy="45160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460199">
                      <a:extLst>
                        <a:ext uri="{9D8B030D-6E8A-4147-A177-3AD203B41FA5}">
                          <a16:colId xmlns:a16="http://schemas.microsoft.com/office/drawing/2014/main" val="3394279168"/>
                        </a:ext>
                      </a:extLst>
                    </a:gridCol>
                    <a:gridCol w="3460199">
                      <a:extLst>
                        <a:ext uri="{9D8B030D-6E8A-4147-A177-3AD203B41FA5}">
                          <a16:colId xmlns:a16="http://schemas.microsoft.com/office/drawing/2014/main" val="2530963190"/>
                        </a:ext>
                      </a:extLst>
                    </a:gridCol>
                    <a:gridCol w="3460199">
                      <a:extLst>
                        <a:ext uri="{9D8B030D-6E8A-4147-A177-3AD203B41FA5}">
                          <a16:colId xmlns:a16="http://schemas.microsoft.com/office/drawing/2014/main" val="1279209830"/>
                        </a:ext>
                      </a:extLst>
                    </a:gridCol>
                  </a:tblGrid>
                  <a:tr h="1324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Dấu</a:t>
                          </a:r>
                        </a:p>
                        <a:p>
                          <a:pPr algn="ctr"/>
                          <a:r>
                            <a:rPr lang="en-US" sz="4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76" t="-7798" r="-100704" b="-241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176" t="-7798" r="-704" b="-2412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223548"/>
                      </a:ext>
                    </a:extLst>
                  </a:tr>
                  <a:tr h="7979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6" t="-179389" r="-200704" b="-30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76" t="-179389" r="-100704" b="-30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176" t="-179389" r="-704" b="-301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5916632"/>
                      </a:ext>
                    </a:extLst>
                  </a:tr>
                  <a:tr h="797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76" t="-279389" r="-100704" b="-20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176" t="-279389" r="-704" b="-201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1757127"/>
                      </a:ext>
                    </a:extLst>
                  </a:tr>
                  <a:tr h="7979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6" t="-379389" r="-200704" b="-10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76" t="-379389" r="-100704" b="-10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176" t="-379389" r="-704" b="-101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629456"/>
                      </a:ext>
                    </a:extLst>
                  </a:tr>
                  <a:tr h="79790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76" t="-479389" r="-100704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176" t="-479389" r="-704" b="-1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81508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3329547-332C-4F45-89B5-0EDF00FEF8CE}"/>
                  </a:ext>
                </a:extLst>
              </p:cNvPr>
              <p:cNvSpPr/>
              <p:nvPr/>
            </p:nvSpPr>
            <p:spPr>
              <a:xfrm>
                <a:off x="993402" y="5786523"/>
                <a:ext cx="4519827" cy="9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𝐊</m:t>
                    </m:r>
                    <m:r>
                      <a:rPr lang="en-US" sz="4800" b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𝒅𝒕</m:t>
                        </m:r>
                      </m:e>
                    </m:nary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3329547-332C-4F45-89B5-0EDF00FEF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02" y="5786523"/>
                <a:ext cx="4519827" cy="9646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B39BC54-372E-4C72-A11F-31FE0B26A96C}"/>
                  </a:ext>
                </a:extLst>
              </p:cNvPr>
              <p:cNvSpPr txBox="1"/>
              <p:nvPr/>
            </p:nvSpPr>
            <p:spPr>
              <a:xfrm>
                <a:off x="1484975" y="6983185"/>
                <a:ext cx="2555265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B39BC54-372E-4C72-A11F-31FE0B26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75" y="6983185"/>
                <a:ext cx="2555265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F5DC801-19A9-444B-B14C-D0CA13B1BE8C}"/>
                  </a:ext>
                </a:extLst>
              </p:cNvPr>
              <p:cNvSpPr txBox="1"/>
              <p:nvPr/>
            </p:nvSpPr>
            <p:spPr>
              <a:xfrm>
                <a:off x="1429250" y="8065072"/>
                <a:ext cx="8294290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F5DC801-19A9-444B-B14C-D0CA13B1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50" y="8065072"/>
                <a:ext cx="8294290" cy="85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9380468" y="6355987"/>
            <a:ext cx="1219200" cy="76200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9304268" y="7117987"/>
            <a:ext cx="1219200" cy="76200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380468" y="8032387"/>
            <a:ext cx="1219200" cy="762000"/>
          </a:xfrm>
          <a:prstGeom prst="straightConnector1">
            <a:avLst/>
          </a:pr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5263813" y="6355987"/>
            <a:ext cx="1906855" cy="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5265668" y="7194187"/>
            <a:ext cx="1906855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5241587" y="7956187"/>
            <a:ext cx="1906855" cy="0"/>
          </a:xfrm>
          <a:prstGeom prst="straightConnector1">
            <a:avLst/>
          </a:pr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B39BC54-372E-4C72-A11F-31FE0B26A96C}"/>
                  </a:ext>
                </a:extLst>
              </p:cNvPr>
              <p:cNvSpPr txBox="1"/>
              <p:nvPr/>
            </p:nvSpPr>
            <p:spPr>
              <a:xfrm>
                <a:off x="4026285" y="7017499"/>
                <a:ext cx="2305580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B39BC54-372E-4C72-A11F-31FE0B26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85" y="7017499"/>
                <a:ext cx="2305580" cy="847733"/>
              </a:xfrm>
              <a:prstGeom prst="rect">
                <a:avLst/>
              </a:prstGeom>
              <a:blipFill>
                <a:blip r:embed="rId8"/>
                <a:stretch>
                  <a:fillRect r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39BC54-372E-4C72-A11F-31FE0B26A96C}"/>
                  </a:ext>
                </a:extLst>
              </p:cNvPr>
              <p:cNvSpPr txBox="1"/>
              <p:nvPr/>
            </p:nvSpPr>
            <p:spPr>
              <a:xfrm>
                <a:off x="6449845" y="7010400"/>
                <a:ext cx="25134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39BC54-372E-4C72-A11F-31FE0B26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845" y="7010400"/>
                <a:ext cx="2513438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19380468" y="8794387"/>
            <a:ext cx="1219200" cy="76200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241587" y="8718187"/>
            <a:ext cx="1906855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B39BC54-372E-4C72-A11F-31FE0B26A96C}"/>
                  </a:ext>
                </a:extLst>
              </p:cNvPr>
              <p:cNvSpPr txBox="1"/>
              <p:nvPr/>
            </p:nvSpPr>
            <p:spPr>
              <a:xfrm>
                <a:off x="8827365" y="7056146"/>
                <a:ext cx="35186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B39BC54-372E-4C72-A11F-31FE0B26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365" y="7056146"/>
                <a:ext cx="351862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F5DC801-19A9-444B-B14C-D0CA13B1BE8C}"/>
                  </a:ext>
                </a:extLst>
              </p:cNvPr>
              <p:cNvSpPr txBox="1"/>
              <p:nvPr/>
            </p:nvSpPr>
            <p:spPr>
              <a:xfrm>
                <a:off x="1296380" y="9085403"/>
                <a:ext cx="11577165" cy="1080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F5DC801-19A9-444B-B14C-D0CA13B1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80" y="9085403"/>
                <a:ext cx="11577165" cy="1080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5137A93-C4BE-408C-8D8B-B7C23DF8B825}"/>
                  </a:ext>
                </a:extLst>
              </p:cNvPr>
              <p:cNvSpPr/>
              <p:nvPr/>
            </p:nvSpPr>
            <p:spPr>
              <a:xfrm>
                <a:off x="653359" y="10400943"/>
                <a:ext cx="11159227" cy="114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𝐈</m:t>
                    </m:r>
                    <m:r>
                      <a:rPr lang="en-US" sz="5400" b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𝟐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𝐱</m:t>
                            </m:r>
                            <m:r>
                              <a:rPr lang="en-US" sz="5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𝟏</m:t>
                            </m:r>
                          </m:e>
                        </m:rad>
                      </m:sup>
                    </m:sSup>
                    <m:r>
                      <a:rPr lang="en-US" sz="5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𝟒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𝐊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5137A93-C4BE-408C-8D8B-B7C23DF8B8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59" y="10400943"/>
                <a:ext cx="11159227" cy="1145057"/>
              </a:xfrm>
              <a:prstGeom prst="rect">
                <a:avLst/>
              </a:prstGeom>
              <a:blipFill>
                <a:blip r:embed="rId12"/>
                <a:stretch>
                  <a:fillRect l="-2895" t="-2660" b="-2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A10A0A4-237E-45A6-81ED-E08F3EF53300}"/>
                  </a:ext>
                </a:extLst>
              </p:cNvPr>
              <p:cNvSpPr/>
              <p:nvPr/>
            </p:nvSpPr>
            <p:spPr>
              <a:xfrm>
                <a:off x="2140231" y="11718790"/>
                <a:ext cx="21330955" cy="1254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4800" b="1" dirty="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𝟐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𝐱</m:t>
                            </m:r>
                            <m:r>
                              <a:rPr lang="en-US" sz="4800" b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𝟏</m:t>
                            </m:r>
                          </m:e>
                        </m:rad>
                      </m:sup>
                    </m:sSup>
                    <m:r>
                      <a:rPr lang="en-US" sz="48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r>
                      <a:rPr lang="en-US" sz="4800" b="1" i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 </m:t>
                    </m:r>
                    <m:r>
                      <a:rPr lang="en-US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𝟒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sup>
                        </m:sSup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e>
                          <m:sup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𝑪</m:t>
                    </m:r>
                  </m:oMath>
                </a14:m>
                <a:r>
                  <a:rPr lang="en-US" sz="4800" b="1" dirty="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A10A0A4-237E-45A6-81ED-E08F3EF53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231" y="11718790"/>
                <a:ext cx="21330955" cy="1254126"/>
              </a:xfrm>
              <a:prstGeom prst="rect">
                <a:avLst/>
              </a:prstGeom>
              <a:blipFill>
                <a:blip r:embed="rId13"/>
                <a:stretch>
                  <a:fillRect l="-1286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2" grpId="0"/>
      <p:bldP spid="53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18792" y="5791201"/>
            <a:ext cx="23419210" cy="7543799"/>
            <a:chOff x="1205494" y="6947472"/>
            <a:chExt cx="22838539" cy="669712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6"/>
              <a:ext cx="22834447" cy="64651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2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58787" y="2420638"/>
            <a:ext cx="23479215" cy="3148546"/>
            <a:chOff x="992187" y="2564544"/>
            <a:chExt cx="22932635" cy="372156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779601" cy="361911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0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7" cy="961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54" name="Oval 153"/>
          <p:cNvSpPr/>
          <p:nvPr/>
        </p:nvSpPr>
        <p:spPr>
          <a:xfrm>
            <a:off x="5012785" y="426789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354385" y="4038600"/>
                <a:ext cx="5486401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</m:t>
                      </m:r>
                      <m:f>
                        <m:f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𝐞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spc="-150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85" y="4038600"/>
                <a:ext cx="5486401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164385" y="4077070"/>
                <a:ext cx="5486401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f>
                        <m:f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vi-VN" sz="44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𝐞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spc="-150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385" y="4077070"/>
                <a:ext cx="5486401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1687755" y="4464276"/>
                <a:ext cx="54864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 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𝐞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7755" y="4464276"/>
                <a:ext cx="548640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6308386" y="4144810"/>
                <a:ext cx="5486401" cy="1257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f>
                        <m:f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vi-VN" sz="44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𝐞</m:t>
                          </m:r>
                        </m:num>
                        <m:den>
                          <m:r>
                            <a:rPr lang="vi-VN" sz="44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spc="-15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spc="-1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386" y="4144810"/>
                <a:ext cx="5486401" cy="1257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15987" y="3352800"/>
                <a:ext cx="22479000" cy="164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3352800"/>
                <a:ext cx="22479000" cy="1643912"/>
              </a:xfrm>
              <a:prstGeom prst="rect">
                <a:avLst/>
              </a:prstGeom>
              <a:blipFill>
                <a:blip r:embed="rId7"/>
                <a:stretch>
                  <a:fillRect l="-1085" t="-8519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21322676" y="12161558"/>
                <a:ext cx="250089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0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0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en-US" sz="4000" b="1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676" y="12161558"/>
                <a:ext cx="2500891" cy="707886"/>
              </a:xfrm>
              <a:prstGeom prst="rect">
                <a:avLst/>
              </a:prstGeom>
              <a:blipFill>
                <a:blip r:embed="rId8"/>
                <a:stretch>
                  <a:fillRect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669913" y="9065539"/>
                <a:ext cx="9124874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𝒇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)=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913" y="9065539"/>
                <a:ext cx="9124874" cy="816827"/>
              </a:xfrm>
              <a:prstGeom prst="rect">
                <a:avLst/>
              </a:prstGeom>
              <a:blipFill>
                <a:blip r:embed="rId9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26">
            <a:extLst>
              <a:ext uri="{FF2B5EF4-FFF2-40B4-BE49-F238E27FC236}">
                <a16:creationId xmlns:a16="http://schemas.microsoft.com/office/drawing/2014/main" id="{026825F3-430A-401F-AE1F-FC52A24529B8}"/>
              </a:ext>
            </a:extLst>
          </p:cNvPr>
          <p:cNvGrpSpPr/>
          <p:nvPr/>
        </p:nvGrpSpPr>
        <p:grpSpPr>
          <a:xfrm>
            <a:off x="306387" y="1371600"/>
            <a:ext cx="10583067" cy="920983"/>
            <a:chOff x="7483861" y="7543801"/>
            <a:chExt cx="8692802" cy="92098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77C166E-55B7-44E3-A7B0-B5CC67A8886B}"/>
                </a:ext>
              </a:extLst>
            </p:cNvPr>
            <p:cNvSpPr txBox="1"/>
            <p:nvPr/>
          </p:nvSpPr>
          <p:spPr>
            <a:xfrm>
              <a:off x="8923425" y="7756898"/>
              <a:ext cx="7253238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NÂNG CAO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51" name="Group 27">
              <a:extLst>
                <a:ext uri="{FF2B5EF4-FFF2-40B4-BE49-F238E27FC236}">
                  <a16:creationId xmlns:a16="http://schemas.microsoft.com/office/drawing/2014/main" id="{DF7ECACF-93B1-4235-91C0-8259B8F59843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2" name="Isosceles Triangle 44">
                <a:extLst>
                  <a:ext uri="{FF2B5EF4-FFF2-40B4-BE49-F238E27FC236}">
                    <a16:creationId xmlns:a16="http://schemas.microsoft.com/office/drawing/2014/main" id="{6003B691-2D19-4E71-86C4-0D977D7DE098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56" name="Group 29">
                <a:extLst>
                  <a:ext uri="{FF2B5EF4-FFF2-40B4-BE49-F238E27FC236}">
                    <a16:creationId xmlns:a16="http://schemas.microsoft.com/office/drawing/2014/main" id="{ECBC23A9-C214-4FB5-8BA5-67FAC2856ADB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58" name="Round Same Side Corner Rectangle 16">
                  <a:extLst>
                    <a:ext uri="{FF2B5EF4-FFF2-40B4-BE49-F238E27FC236}">
                      <a16:creationId xmlns:a16="http://schemas.microsoft.com/office/drawing/2014/main" id="{14EACA08-4260-42DA-B703-5C850AB33B31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48DF9B7-11AB-4FF4-97D5-E4544A721F8A}"/>
                    </a:ext>
                  </a:extLst>
                </p:cNvPr>
                <p:cNvSpPr txBox="1"/>
                <p:nvPr/>
              </p:nvSpPr>
              <p:spPr>
                <a:xfrm>
                  <a:off x="7952361" y="7646473"/>
                  <a:ext cx="554589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C155312-2D09-4E7F-B1DC-23338B27B378}"/>
                  </a:ext>
                </a:extLst>
              </p:cNvPr>
              <p:cNvSpPr/>
              <p:nvPr/>
            </p:nvSpPr>
            <p:spPr>
              <a:xfrm>
                <a:off x="153987" y="6781800"/>
                <a:ext cx="8096319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C155312-2D09-4E7F-B1DC-23338B27B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7" y="6781800"/>
                <a:ext cx="8096319" cy="816827"/>
              </a:xfrm>
              <a:prstGeom prst="rect">
                <a:avLst/>
              </a:prstGeom>
              <a:blipFill>
                <a:blip r:embed="rId10"/>
                <a:stretch>
                  <a:fillRect t="-18045" b="-27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B7AF9F-F11B-4D91-92FC-42D956682486}"/>
                  </a:ext>
                </a:extLst>
              </p:cNvPr>
              <p:cNvSpPr/>
              <p:nvPr/>
            </p:nvSpPr>
            <p:spPr>
              <a:xfrm>
                <a:off x="833166" y="7728688"/>
                <a:ext cx="10369821" cy="164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 2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B7AF9F-F11B-4D91-92FC-42D956682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66" y="7728688"/>
                <a:ext cx="10369821" cy="1643912"/>
              </a:xfrm>
              <a:prstGeom prst="rect">
                <a:avLst/>
              </a:prstGeom>
              <a:blipFill>
                <a:blip r:embed="rId11"/>
                <a:stretch>
                  <a:fillRect t="-8889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2D326C-550A-4734-AB42-49655EF973B3}"/>
                  </a:ext>
                </a:extLst>
              </p:cNvPr>
              <p:cNvSpPr/>
              <p:nvPr/>
            </p:nvSpPr>
            <p:spPr>
              <a:xfrm>
                <a:off x="159303" y="9546373"/>
                <a:ext cx="6359305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2D326C-550A-4734-AB42-49655EF97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3" y="9546373"/>
                <a:ext cx="6359305" cy="816827"/>
              </a:xfrm>
              <a:prstGeom prst="rect">
                <a:avLst/>
              </a:prstGeom>
              <a:blipFill>
                <a:blip r:embed="rId12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73CBF26-E776-43EE-8317-8E1B7FC57BAE}"/>
                  </a:ext>
                </a:extLst>
              </p:cNvPr>
              <p:cNvSpPr/>
              <p:nvPr/>
            </p:nvSpPr>
            <p:spPr>
              <a:xfrm>
                <a:off x="763587" y="10668000"/>
                <a:ext cx="4775025" cy="874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73CBF26-E776-43EE-8317-8E1B7FC57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87" y="10668000"/>
                <a:ext cx="4775025" cy="874150"/>
              </a:xfrm>
              <a:prstGeom prst="rect">
                <a:avLst/>
              </a:prstGeom>
              <a:blipFill>
                <a:blip r:embed="rId13"/>
                <a:stretch>
                  <a:fillRect l="-5102" t="-14685" r="-4209" b="-20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211674-C886-486F-AA6C-F894E65872C9}"/>
                  </a:ext>
                </a:extLst>
              </p:cNvPr>
              <p:cNvSpPr/>
              <p:nvPr/>
            </p:nvSpPr>
            <p:spPr>
              <a:xfrm>
                <a:off x="942211" y="11634491"/>
                <a:ext cx="5067413" cy="1384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 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 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𝒙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𝒅𝒙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𝒅𝒗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211674-C886-486F-AA6C-F894E6587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11" y="11634491"/>
                <a:ext cx="5067413" cy="13841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AC805F-13E5-4FC7-91C6-1DD02D55D44B}"/>
              </a:ext>
            </a:extLst>
          </p:cNvPr>
          <p:cNvCxnSpPr/>
          <p:nvPr/>
        </p:nvCxnSpPr>
        <p:spPr>
          <a:xfrm>
            <a:off x="12574587" y="6070359"/>
            <a:ext cx="26950" cy="72019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C09F31D-5248-48E9-98A0-F7F3A6B0EE89}"/>
                  </a:ext>
                </a:extLst>
              </p:cNvPr>
              <p:cNvSpPr/>
              <p:nvPr/>
            </p:nvSpPr>
            <p:spPr>
              <a:xfrm>
                <a:off x="13351821" y="6249096"/>
                <a:ext cx="7867475" cy="874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C09F31D-5248-48E9-98A0-F7F3A6B0E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821" y="6249096"/>
                <a:ext cx="7867475" cy="8741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DD1244-69B3-42EE-BA08-34FA500538FB}"/>
                  </a:ext>
                </a:extLst>
              </p:cNvPr>
              <p:cNvSpPr/>
              <p:nvPr/>
            </p:nvSpPr>
            <p:spPr>
              <a:xfrm>
                <a:off x="13323769" y="8130037"/>
                <a:ext cx="7807458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⟹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DD1244-69B3-42EE-BA08-34FA50053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769" y="8130037"/>
                <a:ext cx="7807458" cy="816827"/>
              </a:xfrm>
              <a:prstGeom prst="rect">
                <a:avLst/>
              </a:prstGeom>
              <a:blipFill>
                <a:blip r:embed="rId16"/>
                <a:stretch>
                  <a:fillRect t="-17910" r="-109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3F4C9A-ADAF-43A3-B6E8-A566F81D3226}"/>
                  </a:ext>
                </a:extLst>
              </p:cNvPr>
              <p:cNvSpPr/>
              <p:nvPr/>
            </p:nvSpPr>
            <p:spPr>
              <a:xfrm>
                <a:off x="16759020" y="7241921"/>
                <a:ext cx="49048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3F4C9A-ADAF-43A3-B6E8-A566F81D3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020" y="7241921"/>
                <a:ext cx="4904804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55CC2F-9067-40FB-B921-A5F17FABD842}"/>
                  </a:ext>
                </a:extLst>
              </p:cNvPr>
              <p:cNvSpPr/>
              <p:nvPr/>
            </p:nvSpPr>
            <p:spPr>
              <a:xfrm>
                <a:off x="13031787" y="11988786"/>
                <a:ext cx="5086777" cy="1117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−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55CC2F-9067-40FB-B921-A5F17FABD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787" y="11988786"/>
                <a:ext cx="5086777" cy="111761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B930D7-DB76-4F74-BC0D-EBD97D74FAD5}"/>
                  </a:ext>
                </a:extLst>
              </p:cNvPr>
              <p:cNvSpPr txBox="1"/>
              <p:nvPr/>
            </p:nvSpPr>
            <p:spPr>
              <a:xfrm>
                <a:off x="13385407" y="10001041"/>
                <a:ext cx="1000958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B930D7-DB76-4F74-BC0D-EBD97D74F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407" y="10001041"/>
                <a:ext cx="10009580" cy="784767"/>
              </a:xfrm>
              <a:prstGeom prst="rect">
                <a:avLst/>
              </a:prstGeom>
              <a:blipFill>
                <a:blip r:embed="rId19"/>
                <a:stretch>
                  <a:fillRect l="-2497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A27D7C-3D8B-443B-A9A7-A1A4507C0EF3}"/>
                  </a:ext>
                </a:extLst>
              </p:cNvPr>
              <p:cNvSpPr txBox="1"/>
              <p:nvPr/>
            </p:nvSpPr>
            <p:spPr>
              <a:xfrm>
                <a:off x="16115991" y="10965359"/>
                <a:ext cx="33165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A27D7C-3D8B-443B-A9A7-A1A4507C0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5991" y="10965359"/>
                <a:ext cx="3316596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425948-0591-4DD2-8098-8F79CAACF989}"/>
                  </a:ext>
                </a:extLst>
              </p:cNvPr>
              <p:cNvSpPr/>
              <p:nvPr/>
            </p:nvSpPr>
            <p:spPr>
              <a:xfrm>
                <a:off x="18111463" y="11988786"/>
                <a:ext cx="3266343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vi-VN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425948-0591-4DD2-8098-8F79CAACF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1463" y="11988786"/>
                <a:ext cx="3266343" cy="107035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41E03D-8DC1-4253-933A-2CCE2245EF3F}"/>
                  </a:ext>
                </a:extLst>
              </p:cNvPr>
              <p:cNvSpPr txBox="1"/>
              <p:nvPr/>
            </p:nvSpPr>
            <p:spPr>
              <a:xfrm>
                <a:off x="5901075" y="11546921"/>
                <a:ext cx="3320712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𝒅𝒖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𝒅𝒙</m:t>
                              </m:r>
                            </m:e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41E03D-8DC1-4253-933A-2CCE2245E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075" y="11546921"/>
                <a:ext cx="3320712" cy="160268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904E0AC-FD17-4426-9476-5CE9A622B8C0}"/>
                  </a:ext>
                </a:extLst>
              </p:cNvPr>
              <p:cNvSpPr/>
              <p:nvPr/>
            </p:nvSpPr>
            <p:spPr>
              <a:xfrm>
                <a:off x="6450014" y="9601200"/>
                <a:ext cx="5895973" cy="874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904E0AC-FD17-4426-9476-5CE9A622B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014" y="9601200"/>
                <a:ext cx="5895973" cy="874150"/>
              </a:xfrm>
              <a:prstGeom prst="rect">
                <a:avLst/>
              </a:prstGeom>
              <a:blipFill>
                <a:blip r:embed="rId23"/>
                <a:stretch>
                  <a:fillRect t="-14685" r="-4137" b="-20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57" grpId="0"/>
      <p:bldP spid="3" grpId="0"/>
      <p:bldP spid="4" grpId="0"/>
      <p:bldP spid="5" grpId="0"/>
      <p:bldP spid="6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06387" y="6730587"/>
            <a:ext cx="23697279" cy="6765566"/>
            <a:chOff x="1205494" y="6947472"/>
            <a:chExt cx="23109713" cy="6217992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039392"/>
              <a:ext cx="23105621" cy="61260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50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30187" y="2286000"/>
            <a:ext cx="23773478" cy="4270501"/>
            <a:chOff x="992187" y="2564544"/>
            <a:chExt cx="23220048" cy="414489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38503"/>
              <a:ext cx="23067014" cy="407093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0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54" name="Oval 153"/>
          <p:cNvSpPr/>
          <p:nvPr/>
        </p:nvSpPr>
        <p:spPr>
          <a:xfrm>
            <a:off x="7164387" y="52519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659187" y="2209800"/>
                <a:ext cx="15697200" cy="2886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𝐲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=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𝐟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dPr>
                      <m:e>
                        <m:r>
                          <a:rPr lang="en-US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14:m/>
              </a:p>
              <a:p>
                <a:pPr>
                  <a:lnSpc>
                    <a:spcPct val="150000"/>
                  </a:lnSpc>
                </a:pP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000" b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𝐲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=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𝐟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dPr>
                      <m:e>
                        <m:r>
                          <a:rPr lang="en-US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87" y="2209800"/>
                <a:ext cx="15697200" cy="2886688"/>
              </a:xfrm>
              <a:prstGeom prst="rect">
                <a:avLst/>
              </a:prstGeom>
              <a:blipFill>
                <a:blip r:embed="rId3"/>
                <a:stretch>
                  <a:fillRect l="-1359" b="-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21337587" y="12520821"/>
                <a:ext cx="227917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en-US" sz="4400" b="1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587" y="12520821"/>
                <a:ext cx="2279179" cy="769441"/>
              </a:xfrm>
              <a:prstGeom prst="rect">
                <a:avLst/>
              </a:prstGeom>
              <a:blipFill>
                <a:blip r:embed="rId4"/>
                <a:stretch>
                  <a:fillRect t="-17460" r="-775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1277164" y="5426403"/>
                <a:ext cx="561556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 </m:t>
                      </m:r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e>
                        <m:sup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func>
                        <m:func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e>
                      </m:func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64" y="5426403"/>
                <a:ext cx="561556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5878583" y="5118398"/>
                <a:ext cx="6617664" cy="1282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0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 </m:t>
                      </m:r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e>
                            <m:sup>
                              <m:r>
                                <a:rPr lang="en-US" sz="4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US" sz="4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e>
                          </m:func>
                        </m:den>
                      </m:f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583" y="5118398"/>
                <a:ext cx="6617664" cy="12824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12574587" y="5486400"/>
                <a:ext cx="453776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0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e>
                        <m:sup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func>
                        <m:func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e>
                      </m:func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587" y="5486400"/>
                <a:ext cx="4537768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17278783" y="5115193"/>
                <a:ext cx="6117776" cy="1282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0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e>
                            <m:sup>
                              <m:r>
                                <a:rPr lang="en-US" sz="4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US" sz="4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e>
                          </m:func>
                        </m:den>
                      </m:f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783" y="5115193"/>
                <a:ext cx="6117776" cy="1282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60BAE2-5496-474E-A167-84D7570D32DD}"/>
                  </a:ext>
                </a:extLst>
              </p:cNvPr>
              <p:cNvSpPr/>
              <p:nvPr/>
            </p:nvSpPr>
            <p:spPr>
              <a:xfrm>
                <a:off x="3832517" y="6919691"/>
                <a:ext cx="15371470" cy="928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 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𝐟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d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𝐝𝐱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=</m:t>
                        </m:r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sup>
                        </m:sSup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60BAE2-5496-474E-A167-84D7570D3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517" y="6919691"/>
                <a:ext cx="15371470" cy="928909"/>
              </a:xfrm>
              <a:prstGeom prst="rect">
                <a:avLst/>
              </a:prstGeom>
              <a:blipFill>
                <a:blip r:embed="rId9"/>
                <a:stretch>
                  <a:fillRect t="-7843" r="-1190" b="-18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B741D-5CFB-4323-96CC-C1951D176758}"/>
                  </a:ext>
                </a:extLst>
              </p:cNvPr>
              <p:cNvSpPr/>
              <p:nvPr/>
            </p:nvSpPr>
            <p:spPr>
              <a:xfrm>
                <a:off x="4421187" y="7924800"/>
                <a:ext cx="7044429" cy="874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 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𝐟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d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B741D-5CFB-4323-96CC-C1951D176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7924800"/>
                <a:ext cx="7044429" cy="874150"/>
              </a:xfrm>
              <a:prstGeom prst="rect">
                <a:avLst/>
              </a:prstGeom>
              <a:blipFill>
                <a:blip r:embed="rId10"/>
                <a:stretch>
                  <a:fillRect l="-3460" t="-14685" r="-2595" b="-20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7D30C2-777B-4833-9742-719B1250B3C5}"/>
                  </a:ext>
                </a:extLst>
              </p:cNvPr>
              <p:cNvSpPr/>
              <p:nvPr/>
            </p:nvSpPr>
            <p:spPr>
              <a:xfrm>
                <a:off x="5428732" y="8841555"/>
                <a:ext cx="5085366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𝐮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𝐟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𝐝𝐯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7D30C2-777B-4833-9742-719B1250B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732" y="8841555"/>
                <a:ext cx="5085366" cy="1602683"/>
              </a:xfrm>
              <a:prstGeom prst="rect">
                <a:avLst/>
              </a:prstGeom>
              <a:blipFill>
                <a:blip r:embed="rId11"/>
                <a:stretch>
                  <a:fillRect l="-4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DB7843-57EE-4B3D-9860-F6C569590E6D}"/>
                  </a:ext>
                </a:extLst>
              </p:cNvPr>
              <p:cNvSpPr txBox="1"/>
              <p:nvPr/>
            </p:nvSpPr>
            <p:spPr>
              <a:xfrm>
                <a:off x="10570641" y="8820196"/>
                <a:ext cx="5280546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𝒅𝒖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DB7843-57EE-4B3D-9860-F6C569590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641" y="8820196"/>
                <a:ext cx="5280546" cy="1602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39D91E-4169-4CEC-B014-FE57B8C042DD}"/>
                  </a:ext>
                </a:extLst>
              </p:cNvPr>
              <p:cNvSpPr/>
              <p:nvPr/>
            </p:nvSpPr>
            <p:spPr>
              <a:xfrm>
                <a:off x="4806553" y="10591800"/>
                <a:ext cx="15769034" cy="928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⟹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𝐟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d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𝐟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d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39D91E-4169-4CEC-B014-FE57B8C04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553" y="10591800"/>
                <a:ext cx="15769034" cy="928909"/>
              </a:xfrm>
              <a:prstGeom prst="rect">
                <a:avLst/>
              </a:prstGeom>
              <a:blipFill>
                <a:blip r:embed="rId13"/>
                <a:stretch>
                  <a:fillRect t="-8553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62BF05-F740-4511-8186-37443CC83DF0}"/>
                  </a:ext>
                </a:extLst>
              </p:cNvPr>
              <p:cNvSpPr/>
              <p:nvPr/>
            </p:nvSpPr>
            <p:spPr>
              <a:xfrm>
                <a:off x="3659187" y="11658600"/>
                <a:ext cx="10515827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62BF05-F740-4511-8186-37443CC83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87" y="11658600"/>
                <a:ext cx="10515827" cy="816827"/>
              </a:xfrm>
              <a:prstGeom prst="rect">
                <a:avLst/>
              </a:prstGeom>
              <a:blipFill>
                <a:blip r:embed="rId14"/>
                <a:stretch>
                  <a:fillRect t="-18045" r="-1391" b="-27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3CC948B-6EDA-4E2B-863E-09790CCE74FD}"/>
              </a:ext>
            </a:extLst>
          </p:cNvPr>
          <p:cNvSpPr/>
          <p:nvPr/>
        </p:nvSpPr>
        <p:spPr>
          <a:xfrm>
            <a:off x="12243063" y="7251901"/>
            <a:ext cx="12192000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12140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. </a:t>
            </a:r>
          </a:p>
        </p:txBody>
      </p:sp>
      <p:grpSp>
        <p:nvGrpSpPr>
          <p:cNvPr id="58" name="Group 26">
            <a:extLst>
              <a:ext uri="{FF2B5EF4-FFF2-40B4-BE49-F238E27FC236}">
                <a16:creationId xmlns:a16="http://schemas.microsoft.com/office/drawing/2014/main" id="{7002FBB7-1511-4F80-B795-6FDDF60036D7}"/>
              </a:ext>
            </a:extLst>
          </p:cNvPr>
          <p:cNvGrpSpPr/>
          <p:nvPr/>
        </p:nvGrpSpPr>
        <p:grpSpPr>
          <a:xfrm>
            <a:off x="306387" y="1371600"/>
            <a:ext cx="10430668" cy="872845"/>
            <a:chOff x="7483861" y="7543801"/>
            <a:chExt cx="8567623" cy="87284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3F5DFC2-8D31-4726-B761-62C7F480AFE9}"/>
                </a:ext>
              </a:extLst>
            </p:cNvPr>
            <p:cNvSpPr txBox="1"/>
            <p:nvPr/>
          </p:nvSpPr>
          <p:spPr>
            <a:xfrm>
              <a:off x="8923425" y="7680698"/>
              <a:ext cx="7128059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NÂNG CAO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60" name="Group 27">
              <a:extLst>
                <a:ext uri="{FF2B5EF4-FFF2-40B4-BE49-F238E27FC236}">
                  <a16:creationId xmlns:a16="http://schemas.microsoft.com/office/drawing/2014/main" id="{F7797071-27AA-4067-B49C-1ABD73992443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1" name="Isosceles Triangle 44">
                <a:extLst>
                  <a:ext uri="{FF2B5EF4-FFF2-40B4-BE49-F238E27FC236}">
                    <a16:creationId xmlns:a16="http://schemas.microsoft.com/office/drawing/2014/main" id="{47C9172A-4AAB-4ADC-9D4A-8862DFE51B47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62" name="Group 29">
                <a:extLst>
                  <a:ext uri="{FF2B5EF4-FFF2-40B4-BE49-F238E27FC236}">
                    <a16:creationId xmlns:a16="http://schemas.microsoft.com/office/drawing/2014/main" id="{C85B5AA8-570F-43BC-8522-CFC23DDDBBB6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3" name="Round Same Side Corner Rectangle 16">
                  <a:extLst>
                    <a:ext uri="{FF2B5EF4-FFF2-40B4-BE49-F238E27FC236}">
                      <a16:creationId xmlns:a16="http://schemas.microsoft.com/office/drawing/2014/main" id="{B559A2A9-AF78-41A9-BB94-2371CF680253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9A5335C-3816-4137-9BA8-EB1FB845A5A5}"/>
                    </a:ext>
                  </a:extLst>
                </p:cNvPr>
                <p:cNvSpPr txBox="1"/>
                <p:nvPr/>
              </p:nvSpPr>
              <p:spPr>
                <a:xfrm>
                  <a:off x="7952361" y="7646473"/>
                  <a:ext cx="554589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B9EF39-3F0D-4888-96DE-B5F6A3011BCE}"/>
                  </a:ext>
                </a:extLst>
              </p:cNvPr>
              <p:cNvSpPr/>
              <p:nvPr/>
            </p:nvSpPr>
            <p:spPr>
              <a:xfrm>
                <a:off x="2964812" y="12314932"/>
                <a:ext cx="18057721" cy="1181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nguyên hàm 2 vế ta được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𝒅𝒙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 ⟹</m:t>
                    </m:r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B9EF39-3F0D-4888-96DE-B5F6A3011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12" y="12314932"/>
                <a:ext cx="18057721" cy="1181221"/>
              </a:xfrm>
              <a:prstGeom prst="rect">
                <a:avLst/>
              </a:prstGeom>
              <a:blipFill>
                <a:blip r:embed="rId15"/>
                <a:stretch>
                  <a:fillRect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9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57" grpId="0"/>
      <p:bldP spid="5" grpId="0"/>
      <p:bldP spid="6" grpId="0"/>
      <p:bldP spid="9" grpId="0"/>
      <p:bldP spid="10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00764" y="6637417"/>
            <a:ext cx="23878034" cy="6849982"/>
            <a:chOff x="1205494" y="6947472"/>
            <a:chExt cx="23285987" cy="581775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3281895" cy="558576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01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30187" y="2337855"/>
            <a:ext cx="23850601" cy="4062945"/>
            <a:chOff x="992187" y="2564544"/>
            <a:chExt cx="23295375" cy="394344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888876"/>
              <a:ext cx="23142341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0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1277164" y="5439969"/>
                <a:ext cx="5615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64" y="5439969"/>
                <a:ext cx="5615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5423523" y="5395961"/>
                <a:ext cx="661766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523" y="5395961"/>
                <a:ext cx="661766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12422187" y="5423605"/>
                <a:ext cx="39963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187" y="5423605"/>
                <a:ext cx="39963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17278783" y="5363492"/>
                <a:ext cx="61177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783" y="5363492"/>
                <a:ext cx="611777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93FC65-F958-4EC5-8643-77A5E16302AB}"/>
              </a:ext>
            </a:extLst>
          </p:cNvPr>
          <p:cNvCxnSpPr>
            <a:cxnSpLocks/>
          </p:cNvCxnSpPr>
          <p:nvPr/>
        </p:nvCxnSpPr>
        <p:spPr>
          <a:xfrm>
            <a:off x="11126787" y="7029360"/>
            <a:ext cx="0" cy="630930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2F34112-EC3D-4F8B-A117-2B04CEF691C0}"/>
                  </a:ext>
                </a:extLst>
              </p:cNvPr>
              <p:cNvSpPr/>
              <p:nvPr/>
            </p:nvSpPr>
            <p:spPr>
              <a:xfrm>
                <a:off x="457199" y="2642655"/>
                <a:ext cx="23623588" cy="2758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nguyên hàm của hàm số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các số hữu tỷ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 của 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2F34112-EC3D-4F8B-A117-2B04CEF69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642655"/>
                <a:ext cx="23623588" cy="2758384"/>
              </a:xfrm>
              <a:prstGeom prst="rect">
                <a:avLst/>
              </a:prstGeom>
              <a:blipFill>
                <a:blip r:embed="rId7"/>
                <a:stretch>
                  <a:fillRect l="-1032" b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26">
            <a:extLst>
              <a:ext uri="{FF2B5EF4-FFF2-40B4-BE49-F238E27FC236}">
                <a16:creationId xmlns:a16="http://schemas.microsoft.com/office/drawing/2014/main" id="{9D5F700C-99F8-4E95-90F0-FD134D933BE6}"/>
              </a:ext>
            </a:extLst>
          </p:cNvPr>
          <p:cNvGrpSpPr/>
          <p:nvPr/>
        </p:nvGrpSpPr>
        <p:grpSpPr>
          <a:xfrm>
            <a:off x="306387" y="1413155"/>
            <a:ext cx="10278267" cy="872845"/>
            <a:chOff x="7483861" y="7543801"/>
            <a:chExt cx="8442443" cy="87284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03B5C29-3F2B-4C41-9417-5380D8445DA1}"/>
                </a:ext>
              </a:extLst>
            </p:cNvPr>
            <p:cNvSpPr txBox="1"/>
            <p:nvPr/>
          </p:nvSpPr>
          <p:spPr>
            <a:xfrm>
              <a:off x="8923425" y="7680698"/>
              <a:ext cx="7002879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NÂNG CAO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65" name="Group 27">
              <a:extLst>
                <a:ext uri="{FF2B5EF4-FFF2-40B4-BE49-F238E27FC236}">
                  <a16:creationId xmlns:a16="http://schemas.microsoft.com/office/drawing/2014/main" id="{A7FB7C43-EA4B-4F01-B21C-8D6315455A1F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6" name="Isosceles Triangle 44">
                <a:extLst>
                  <a:ext uri="{FF2B5EF4-FFF2-40B4-BE49-F238E27FC236}">
                    <a16:creationId xmlns:a16="http://schemas.microsoft.com/office/drawing/2014/main" id="{B141A126-8017-41A9-A019-F8989B5FECF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67" name="Group 29">
                <a:extLst>
                  <a:ext uri="{FF2B5EF4-FFF2-40B4-BE49-F238E27FC236}">
                    <a16:creationId xmlns:a16="http://schemas.microsoft.com/office/drawing/2014/main" id="{14D5AF1B-E55C-4178-8D9A-4E45C0CF9B1A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8" name="Round Same Side Corner Rectangle 16">
                  <a:extLst>
                    <a:ext uri="{FF2B5EF4-FFF2-40B4-BE49-F238E27FC236}">
                      <a16:creationId xmlns:a16="http://schemas.microsoft.com/office/drawing/2014/main" id="{04AD27E5-E4CE-410C-B067-934305DA349A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DD7017F-F701-4641-9318-825CD4BD0B15}"/>
                    </a:ext>
                  </a:extLst>
                </p:cNvPr>
                <p:cNvSpPr txBox="1"/>
                <p:nvPr/>
              </p:nvSpPr>
              <p:spPr>
                <a:xfrm>
                  <a:off x="7952361" y="7646473"/>
                  <a:ext cx="554589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4CC29D-E60F-483F-AF77-106DB636F295}"/>
                  </a:ext>
                </a:extLst>
              </p:cNvPr>
              <p:cNvSpPr/>
              <p:nvPr/>
            </p:nvSpPr>
            <p:spPr>
              <a:xfrm>
                <a:off x="296293" y="7578100"/>
                <a:ext cx="7261219" cy="107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subHide m:val="on"/>
                        <m:supHide m:val="on"/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vi-VN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vi-VN" sz="4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4CC29D-E60F-483F-AF77-106DB636F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93" y="7578100"/>
                <a:ext cx="7261219" cy="1073499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D138A39-7833-46A4-9467-34ED075475D1}"/>
                  </a:ext>
                </a:extLst>
              </p:cNvPr>
              <p:cNvSpPr/>
              <p:nvPr/>
            </p:nvSpPr>
            <p:spPr>
              <a:xfrm>
                <a:off x="1422760" y="8610449"/>
                <a:ext cx="4719433" cy="2057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vi-VN" sz="4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𝒅𝒗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4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</m:oMath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D138A39-7833-46A4-9467-34ED07547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60" y="8610449"/>
                <a:ext cx="4719433" cy="2057551"/>
              </a:xfrm>
              <a:prstGeom prst="rect">
                <a:avLst/>
              </a:prstGeom>
              <a:blipFill>
                <a:blip r:embed="rId9"/>
                <a:stretch>
                  <a:fillRect l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AEF2DFE-39AB-4E3D-AEFB-BE098012E23F}"/>
                  </a:ext>
                </a:extLst>
              </p:cNvPr>
              <p:cNvSpPr/>
              <p:nvPr/>
            </p:nvSpPr>
            <p:spPr>
              <a:xfrm>
                <a:off x="6194162" y="8458200"/>
                <a:ext cx="3408625" cy="2371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0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vi-VN" sz="40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0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0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vi-VN" sz="40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AEF2DFE-39AB-4E3D-AEFB-BE098012E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62" y="8458200"/>
                <a:ext cx="3408625" cy="23716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4CE5B8-7223-4693-8EE1-ACEFF20039FF}"/>
                  </a:ext>
                </a:extLst>
              </p:cNvPr>
              <p:cNvSpPr/>
              <p:nvPr/>
            </p:nvSpPr>
            <p:spPr>
              <a:xfrm>
                <a:off x="-150813" y="10585919"/>
                <a:ext cx="12766517" cy="1606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func>
                        <m:func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den>
                          </m:f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0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4CE5B8-7223-4693-8EE1-ACEFF2003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813" y="10585919"/>
                <a:ext cx="12766517" cy="16060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692AE42-0562-4AAC-A53C-446458307FE8}"/>
                  </a:ext>
                </a:extLst>
              </p:cNvPr>
              <p:cNvSpPr/>
              <p:nvPr/>
            </p:nvSpPr>
            <p:spPr>
              <a:xfrm>
                <a:off x="11507787" y="6959431"/>
                <a:ext cx="12192000" cy="10437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692AE42-0562-4AAC-A53C-446458307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787" y="6959431"/>
                <a:ext cx="12192000" cy="10437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7D76C74-9A4E-4083-A3D9-DA09D0F021BA}"/>
                  </a:ext>
                </a:extLst>
              </p:cNvPr>
              <p:cNvSpPr/>
              <p:nvPr/>
            </p:nvSpPr>
            <p:spPr>
              <a:xfrm>
                <a:off x="11568729" y="8033733"/>
                <a:ext cx="8753102" cy="1078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7D76C74-9A4E-4083-A3D9-DA09D0F021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729" y="8033733"/>
                <a:ext cx="8753102" cy="10780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855B62-748C-4204-8128-D7905991FE98}"/>
                  </a:ext>
                </a:extLst>
              </p:cNvPr>
              <p:cNvSpPr/>
              <p:nvPr/>
            </p:nvSpPr>
            <p:spPr>
              <a:xfrm>
                <a:off x="10821987" y="9247866"/>
                <a:ext cx="5747517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 </a:t>
                </a:r>
                <a:r>
                  <a:rPr lang="vi-VN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855B62-748C-4204-8128-D7905991F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987" y="9247866"/>
                <a:ext cx="5747517" cy="750975"/>
              </a:xfrm>
              <a:prstGeom prst="rect">
                <a:avLst/>
              </a:prstGeom>
              <a:blipFill>
                <a:blip r:embed="rId14"/>
                <a:stretch>
                  <a:fillRect t="-17073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DEA238A-F1E5-47D3-A253-46B72E77F22E}"/>
                  </a:ext>
                </a:extLst>
              </p:cNvPr>
              <p:cNvSpPr/>
              <p:nvPr/>
            </p:nvSpPr>
            <p:spPr>
              <a:xfrm>
                <a:off x="12270233" y="10102413"/>
                <a:ext cx="11754372" cy="1013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vi-VN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 </a:t>
                </a:r>
                <a:r>
                  <a:rPr lang="vi-VN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DEA238A-F1E5-47D3-A253-46B72E77F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233" y="10102413"/>
                <a:ext cx="11754372" cy="1013547"/>
              </a:xfrm>
              <a:prstGeom prst="rect">
                <a:avLst/>
              </a:prstGeom>
              <a:blipFill>
                <a:blip r:embed="rId15"/>
                <a:stretch>
                  <a:fillRect l="-1867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F32E9C2-282A-4A80-8DE0-289C2F724737}"/>
                  </a:ext>
                </a:extLst>
              </p:cNvPr>
              <p:cNvSpPr/>
              <p:nvPr/>
            </p:nvSpPr>
            <p:spPr>
              <a:xfrm>
                <a:off x="12394312" y="11252041"/>
                <a:ext cx="11063157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F32E9C2-282A-4A80-8DE0-289C2F724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4312" y="11252041"/>
                <a:ext cx="11063157" cy="981487"/>
              </a:xfrm>
              <a:prstGeom prst="rect">
                <a:avLst/>
              </a:prstGeom>
              <a:blipFill>
                <a:blip r:embed="rId16"/>
                <a:stretch>
                  <a:fillRect l="-1928" r="-1047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F4F25B3-6AF6-4FE4-8C78-A9CFE64E96A5}"/>
                  </a:ext>
                </a:extLst>
              </p:cNvPr>
              <p:cNvSpPr/>
              <p:nvPr/>
            </p:nvSpPr>
            <p:spPr>
              <a:xfrm>
                <a:off x="13418490" y="12353513"/>
                <a:ext cx="9634882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vi-VN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F4F25B3-6AF6-4FE4-8C78-A9CFE64E9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490" y="12353513"/>
                <a:ext cx="9634882" cy="9814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6167448-B88F-4D14-A912-129649F6D4B9}"/>
                  </a:ext>
                </a:extLst>
              </p:cNvPr>
              <p:cNvSpPr/>
              <p:nvPr/>
            </p:nvSpPr>
            <p:spPr>
              <a:xfrm>
                <a:off x="2789683" y="12256948"/>
                <a:ext cx="8489504" cy="1078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vi-V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  <m:r>
                          <a:rPr lang="vi-V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6167448-B88F-4D14-A912-129649F6D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683" y="12256948"/>
                <a:ext cx="8489504" cy="107805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  <p:bldP spid="29" grpId="0"/>
      <p:bldP spid="30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30186" y="2337855"/>
            <a:ext cx="23850601" cy="4062945"/>
            <a:chOff x="992187" y="2564544"/>
            <a:chExt cx="23295375" cy="3943443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1145221" y="2888876"/>
              <a:ext cx="23142341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Pentagon 55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0" name="Freeform 5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6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Rectangle 7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7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8" name="Chevron 5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</p:grpSp>
      </p:grpSp>
      <p:sp>
        <p:nvSpPr>
          <p:cNvPr id="88" name="Oval 87"/>
          <p:cNvSpPr/>
          <p:nvPr/>
        </p:nvSpPr>
        <p:spPr>
          <a:xfrm>
            <a:off x="7768094" y="51816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306387" y="6594944"/>
            <a:ext cx="23872411" cy="6716254"/>
            <a:chOff x="1205494" y="6947472"/>
            <a:chExt cx="23280503" cy="585272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276412" cy="56207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1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93FC65-F958-4EC5-8643-77A5E16302AB}"/>
              </a:ext>
            </a:extLst>
          </p:cNvPr>
          <p:cNvCxnSpPr>
            <a:cxnSpLocks/>
          </p:cNvCxnSpPr>
          <p:nvPr/>
        </p:nvCxnSpPr>
        <p:spPr>
          <a:xfrm>
            <a:off x="11888787" y="6934200"/>
            <a:ext cx="69238" cy="637699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74BD57B-9D3A-48E3-96D8-AAE0DEBFB469}"/>
                  </a:ext>
                </a:extLst>
              </p:cNvPr>
              <p:cNvSpPr/>
              <p:nvPr/>
            </p:nvSpPr>
            <p:spPr>
              <a:xfrm>
                <a:off x="230187" y="7848600"/>
                <a:ext cx="488294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  </a:t>
                </a:r>
                <a:r>
                  <a:rPr lang="fr-FR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74BD57B-9D3A-48E3-96D8-AAE0DEBFB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7" y="7848600"/>
                <a:ext cx="4882940" cy="707886"/>
              </a:xfrm>
              <a:prstGeom prst="rect">
                <a:avLst/>
              </a:prstGeom>
              <a:blipFill>
                <a:blip r:embed="rId3"/>
                <a:stretch>
                  <a:fillRect l="-4494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461BAC-F02F-46BD-BF86-37313D3D0F3B}"/>
                  </a:ext>
                </a:extLst>
              </p:cNvPr>
              <p:cNvSpPr/>
              <p:nvPr/>
            </p:nvSpPr>
            <p:spPr>
              <a:xfrm>
                <a:off x="738364" y="8686800"/>
                <a:ext cx="11191269" cy="1013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fr-FR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có: 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vi-VN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461BAC-F02F-46BD-BF86-37313D3D0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64" y="8686800"/>
                <a:ext cx="11191269" cy="1013547"/>
              </a:xfrm>
              <a:prstGeom prst="rect">
                <a:avLst/>
              </a:prstGeom>
              <a:blipFill>
                <a:blip r:embed="rId4"/>
                <a:stretch>
                  <a:fillRect l="-1906" r="-980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3F89BA2-6234-4185-B503-B8AEEEE53BE5}"/>
                  </a:ext>
                </a:extLst>
              </p:cNvPr>
              <p:cNvSpPr/>
              <p:nvPr/>
            </p:nvSpPr>
            <p:spPr>
              <a:xfrm>
                <a:off x="306387" y="9953071"/>
                <a:ext cx="11767901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3F89BA2-6234-4185-B503-B8AEEEE53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7" y="9953071"/>
                <a:ext cx="11767901" cy="981487"/>
              </a:xfrm>
              <a:prstGeom prst="rect">
                <a:avLst/>
              </a:prstGeom>
              <a:blipFill>
                <a:blip r:embed="rId5"/>
                <a:stretch>
                  <a:fillRect l="-1813" r="-880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470279-B5D8-46CA-BAC8-C6313012BB87}"/>
                  </a:ext>
                </a:extLst>
              </p:cNvPr>
              <p:cNvSpPr/>
              <p:nvPr/>
            </p:nvSpPr>
            <p:spPr>
              <a:xfrm>
                <a:off x="1449387" y="10930693"/>
                <a:ext cx="6852710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vi-VN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func>
                        <m:funcPr>
                          <m:ctrlPr>
                            <a:rPr lang="vi-VN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vi-VN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a:rPr lang="vi-VN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unc>
                        <m:funcPr>
                          <m:ctrlPr>
                            <a:rPr lang="vi-VN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vi-VN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470279-B5D8-46CA-BAC8-C6313012B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10930693"/>
                <a:ext cx="6852710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D70CC5-9946-49EE-8E4C-E05000B7231D}"/>
                  </a:ext>
                </a:extLst>
              </p:cNvPr>
              <p:cNvSpPr/>
              <p:nvPr/>
            </p:nvSpPr>
            <p:spPr>
              <a:xfrm>
                <a:off x="230187" y="12268200"/>
                <a:ext cx="119911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heo giả </a:t>
                </a:r>
                <a:r>
                  <a:rPr lang="en-US" sz="40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 bài toán </a:t>
                </a:r>
                <a:r>
                  <a:rPr lang="en-US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D70CC5-9946-49EE-8E4C-E05000B72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7" y="12268200"/>
                <a:ext cx="11991103" cy="707886"/>
              </a:xfrm>
              <a:prstGeom prst="rect">
                <a:avLst/>
              </a:prstGeom>
              <a:blipFill>
                <a:blip r:embed="rId7"/>
                <a:stretch>
                  <a:fillRect l="-1830" t="-16379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/>
              <p:cNvSpPr/>
              <p:nvPr/>
            </p:nvSpPr>
            <p:spPr>
              <a:xfrm>
                <a:off x="1277164" y="5464314"/>
                <a:ext cx="5615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64" y="5464314"/>
                <a:ext cx="5615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/>
              <p:cNvSpPr/>
              <p:nvPr/>
            </p:nvSpPr>
            <p:spPr>
              <a:xfrm>
                <a:off x="5347323" y="5420306"/>
                <a:ext cx="661766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323" y="5420306"/>
                <a:ext cx="6617664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/>
              <p:cNvSpPr/>
              <p:nvPr/>
            </p:nvSpPr>
            <p:spPr>
              <a:xfrm>
                <a:off x="12498387" y="5447950"/>
                <a:ext cx="39963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387" y="5447950"/>
                <a:ext cx="399632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/>
              <p:cNvSpPr/>
              <p:nvPr/>
            </p:nvSpPr>
            <p:spPr>
              <a:xfrm>
                <a:off x="17278783" y="5387837"/>
                <a:ext cx="61177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783" y="5387837"/>
                <a:ext cx="611777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2F34112-EC3D-4F8B-A117-2B04CEF691C0}"/>
                  </a:ext>
                </a:extLst>
              </p:cNvPr>
              <p:cNvSpPr/>
              <p:nvPr/>
            </p:nvSpPr>
            <p:spPr>
              <a:xfrm>
                <a:off x="458787" y="2667000"/>
                <a:ext cx="23872411" cy="2758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nguyên hàm của hàm số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các số hữu tỷ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 của 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2F34112-EC3D-4F8B-A117-2B04CEF69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67000"/>
                <a:ext cx="23872411" cy="2758384"/>
              </a:xfrm>
              <a:prstGeom prst="rect">
                <a:avLst/>
              </a:prstGeom>
              <a:blipFill>
                <a:blip r:embed="rId12"/>
                <a:stretch>
                  <a:fillRect l="-1021" b="-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26">
            <a:extLst>
              <a:ext uri="{FF2B5EF4-FFF2-40B4-BE49-F238E27FC236}">
                <a16:creationId xmlns:a16="http://schemas.microsoft.com/office/drawing/2014/main" id="{9D5F700C-99F8-4E95-90F0-FD134D933BE6}"/>
              </a:ext>
            </a:extLst>
          </p:cNvPr>
          <p:cNvGrpSpPr/>
          <p:nvPr/>
        </p:nvGrpSpPr>
        <p:grpSpPr>
          <a:xfrm>
            <a:off x="306387" y="1371600"/>
            <a:ext cx="10278267" cy="872845"/>
            <a:chOff x="7483861" y="7543801"/>
            <a:chExt cx="8442443" cy="87284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03B5C29-3F2B-4C41-9417-5380D8445DA1}"/>
                </a:ext>
              </a:extLst>
            </p:cNvPr>
            <p:cNvSpPr txBox="1"/>
            <p:nvPr/>
          </p:nvSpPr>
          <p:spPr>
            <a:xfrm>
              <a:off x="8923425" y="7680698"/>
              <a:ext cx="7002879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NÂNG CAO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81" name="Group 27">
              <a:extLst>
                <a:ext uri="{FF2B5EF4-FFF2-40B4-BE49-F238E27FC236}">
                  <a16:creationId xmlns:a16="http://schemas.microsoft.com/office/drawing/2014/main" id="{A7FB7C43-EA4B-4F01-B21C-8D6315455A1F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82" name="Isosceles Triangle 44">
                <a:extLst>
                  <a:ext uri="{FF2B5EF4-FFF2-40B4-BE49-F238E27FC236}">
                    <a16:creationId xmlns:a16="http://schemas.microsoft.com/office/drawing/2014/main" id="{B141A126-8017-41A9-A019-F8989B5FECF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83" name="Group 29">
                <a:extLst>
                  <a:ext uri="{FF2B5EF4-FFF2-40B4-BE49-F238E27FC236}">
                    <a16:creationId xmlns:a16="http://schemas.microsoft.com/office/drawing/2014/main" id="{14D5AF1B-E55C-4178-8D9A-4E45C0CF9B1A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84" name="Round Same Side Corner Rectangle 16">
                  <a:extLst>
                    <a:ext uri="{FF2B5EF4-FFF2-40B4-BE49-F238E27FC236}">
                      <a16:creationId xmlns:a16="http://schemas.microsoft.com/office/drawing/2014/main" id="{04AD27E5-E4CE-410C-B067-934305DA349A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7DD7017F-F701-4641-9318-825CD4BD0B15}"/>
                    </a:ext>
                  </a:extLst>
                </p:cNvPr>
                <p:cNvSpPr txBox="1"/>
                <p:nvPr/>
              </p:nvSpPr>
              <p:spPr>
                <a:xfrm>
                  <a:off x="7952361" y="7646473"/>
                  <a:ext cx="554589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E546E67-1F57-449B-A97D-5D044223029B}"/>
                  </a:ext>
                </a:extLst>
              </p:cNvPr>
              <p:cNvSpPr/>
              <p:nvPr/>
            </p:nvSpPr>
            <p:spPr>
              <a:xfrm>
                <a:off x="12650787" y="7016828"/>
                <a:ext cx="11734559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000" b="1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000" b="1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000" b="1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vi-VN" sz="40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000" b="1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vi-VN" sz="40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E546E67-1F57-449B-A97D-5D0442230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7" y="7016828"/>
                <a:ext cx="11734559" cy="9814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E028F51-0175-4B14-917D-91ECFCA3EA37}"/>
                  </a:ext>
                </a:extLst>
              </p:cNvPr>
              <p:cNvSpPr/>
              <p:nvPr/>
            </p:nvSpPr>
            <p:spPr>
              <a:xfrm>
                <a:off x="11888787" y="8092625"/>
                <a:ext cx="12954000" cy="990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 </a:t>
                </a:r>
                <a14:m>
                  <m:oMath xmlns:m="http://schemas.openxmlformats.org/officeDocument/2006/math"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E028F51-0175-4B14-917D-91ECFCA3E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787" y="8092625"/>
                <a:ext cx="12954000" cy="990656"/>
              </a:xfrm>
              <a:prstGeom prst="rect">
                <a:avLst/>
              </a:prstGeom>
              <a:blipFill>
                <a:blip r:embed="rId14"/>
                <a:stretch>
                  <a:fillRect l="-1647"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9442A88-4B91-4441-B893-D37786F11104}"/>
                  </a:ext>
                </a:extLst>
              </p:cNvPr>
              <p:cNvSpPr/>
              <p:nvPr/>
            </p:nvSpPr>
            <p:spPr>
              <a:xfrm>
                <a:off x="12422187" y="9296400"/>
                <a:ext cx="12192000" cy="10535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</m:oMath>
                </a14:m>
                <a:endParaRPr lang="en-US" sz="40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9442A88-4B91-4441-B893-D37786F11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187" y="9296400"/>
                <a:ext cx="12192000" cy="1053558"/>
              </a:xfrm>
              <a:prstGeom prst="rect">
                <a:avLst/>
              </a:prstGeom>
              <a:blipFill>
                <a:blip r:embed="rId15"/>
                <a:stretch>
                  <a:fillRect b="-9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F866672-1C2C-4970-B9D5-CEC80B70041C}"/>
                  </a:ext>
                </a:extLst>
              </p:cNvPr>
              <p:cNvSpPr/>
              <p:nvPr/>
            </p:nvSpPr>
            <p:spPr>
              <a:xfrm>
                <a:off x="12873847" y="10608190"/>
                <a:ext cx="8815683" cy="1053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func>
                      <m:func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F866672-1C2C-4970-B9D5-CEC80B700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3847" y="10608190"/>
                <a:ext cx="8815683" cy="105355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56EC092-1A85-411B-A678-95B54AF9330C}"/>
                  </a:ext>
                </a:extLst>
              </p:cNvPr>
              <p:cNvSpPr/>
              <p:nvPr/>
            </p:nvSpPr>
            <p:spPr>
              <a:xfrm>
                <a:off x="12041187" y="11840528"/>
                <a:ext cx="9904186" cy="1053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56EC092-1A85-411B-A678-95B54AF93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187" y="11840528"/>
                <a:ext cx="9904186" cy="1053558"/>
              </a:xfrm>
              <a:prstGeom prst="rect">
                <a:avLst/>
              </a:prstGeom>
              <a:blipFill>
                <a:blip r:embed="rId17"/>
                <a:stretch>
                  <a:fillRect r="-1231" b="-9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ectangle 93"/>
              <p:cNvSpPr/>
              <p:nvPr/>
            </p:nvSpPr>
            <p:spPr>
              <a:xfrm>
                <a:off x="21899619" y="12005221"/>
                <a:ext cx="227917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0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0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en-US" sz="4000" b="1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</a:p>
            </p:txBody>
          </p:sp>
        </mc:Choice>
        <mc:Fallback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9619" y="12005221"/>
                <a:ext cx="2279179" cy="707886"/>
              </a:xfrm>
              <a:prstGeom prst="rect">
                <a:avLst/>
              </a:prstGeom>
              <a:blipFill>
                <a:blip r:embed="rId18"/>
                <a:stretch>
                  <a:fillRect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0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2" grpId="0"/>
      <p:bldP spid="4" grpId="0"/>
      <p:bldP spid="5" grpId="0"/>
      <p:bldP spid="6" grpId="0"/>
      <p:bldP spid="7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07309" y="7153399"/>
            <a:ext cx="23849678" cy="6334001"/>
            <a:chOff x="1205494" y="6947471"/>
            <a:chExt cx="23258334" cy="575667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3254242" cy="55246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1"/>
              <a:ext cx="3054291" cy="782727"/>
              <a:chOff x="1205494" y="6947471"/>
              <a:chExt cx="3054291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358375" y="6060175"/>
                <a:ext cx="782727" cy="255732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3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29051" y="2490253"/>
            <a:ext cx="24027936" cy="4596347"/>
            <a:chOff x="992187" y="2564544"/>
            <a:chExt cx="23468583" cy="394243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887869"/>
              <a:ext cx="23315549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0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7" cy="697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5622108" y="5765091"/>
                <a:ext cx="3447279" cy="1275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108" y="5765091"/>
                <a:ext cx="3447279" cy="1275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9757558" y="5715000"/>
                <a:ext cx="4062447" cy="1275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558" y="5715000"/>
                <a:ext cx="4062447" cy="12750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15099497" y="5725122"/>
                <a:ext cx="2230238" cy="124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497" y="5725122"/>
                <a:ext cx="2230238" cy="1244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18609227" y="5726443"/>
                <a:ext cx="3414160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9227" y="5726443"/>
                <a:ext cx="3414160" cy="1246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-379413" y="2895600"/>
                <a:ext cx="24841200" cy="4148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𝟎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mãn: 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𝐭𝐚𝐧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𝐟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𝐜𝐨𝐬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𝟑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𝐱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𝐚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𝛑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𝐛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𝐚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,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𝐛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∈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𝐏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𝐚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𝐛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9413" y="2895600"/>
                <a:ext cx="24841200" cy="4148059"/>
              </a:xfrm>
              <a:prstGeom prst="rect">
                <a:avLst/>
              </a:prstGeom>
              <a:blipFill>
                <a:blip r:embed="rId7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B3EE5B-B0AB-4474-A97B-CB49C304AC3B}"/>
              </a:ext>
            </a:extLst>
          </p:cNvPr>
          <p:cNvCxnSpPr/>
          <p:nvPr/>
        </p:nvCxnSpPr>
        <p:spPr>
          <a:xfrm flipH="1">
            <a:off x="11361944" y="7369835"/>
            <a:ext cx="42279" cy="61175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2A3A75-4488-49BC-A04C-91AC557AB7DF}"/>
                  </a:ext>
                </a:extLst>
              </p:cNvPr>
              <p:cNvSpPr/>
              <p:nvPr/>
            </p:nvSpPr>
            <p:spPr>
              <a:xfrm>
                <a:off x="1429898" y="8144136"/>
                <a:ext cx="7563289" cy="1077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𝒇</m:t>
                        </m:r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𝟑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2A3A75-4488-49BC-A04C-91AC557AB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898" y="8144136"/>
                <a:ext cx="7563289" cy="1077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874903-A4F7-4107-8EA0-12530AF17EC0}"/>
                  </a:ext>
                </a:extLst>
              </p:cNvPr>
              <p:cNvSpPr/>
              <p:nvPr/>
            </p:nvSpPr>
            <p:spPr>
              <a:xfrm>
                <a:off x="687387" y="9476007"/>
                <a:ext cx="10044225" cy="1146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⇔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𝒇</m:t>
                        </m:r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874903-A4F7-4107-8EA0-12530AF17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7" y="9476007"/>
                <a:ext cx="10044225" cy="1146339"/>
              </a:xfrm>
              <a:prstGeom prst="rect">
                <a:avLst/>
              </a:prstGeom>
              <a:blipFill>
                <a:blip r:embed="rId9"/>
                <a:stretch>
                  <a:fillRect t="-1058" r="-1761" b="-10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9E5C06-ED88-4ABF-9810-D9004AD052D4}"/>
                  </a:ext>
                </a:extLst>
              </p:cNvPr>
              <p:cNvSpPr/>
              <p:nvPr/>
            </p:nvSpPr>
            <p:spPr>
              <a:xfrm>
                <a:off x="659842" y="10791272"/>
                <a:ext cx="6948056" cy="1146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 </m:t>
                                </m:r>
                              </m:e>
                            </m:func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𝐟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𝐱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 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9E5C06-ED88-4ABF-9810-D9004AD05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42" y="10791272"/>
                <a:ext cx="6948056" cy="1146339"/>
              </a:xfrm>
              <a:prstGeom prst="rect">
                <a:avLst/>
              </a:prstGeom>
              <a:blipFill>
                <a:blip r:embed="rId10"/>
                <a:stretch>
                  <a:fillRect t="-1064" r="-3070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02A8E7-8DE2-4B50-AC10-A06F518A08F0}"/>
                  </a:ext>
                </a:extLst>
              </p:cNvPr>
              <p:cNvSpPr/>
              <p:nvPr/>
            </p:nvSpPr>
            <p:spPr>
              <a:xfrm>
                <a:off x="718147" y="12173768"/>
                <a:ext cx="10525510" cy="1077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𝐮𝐲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𝐫𝐚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𝐱</m:t>
                                    </m:r>
                                    <m:r>
                                      <a:rPr lang="en-US" sz="48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 </m:t>
                                    </m:r>
                                  </m:e>
                                </m:func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.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𝐟</m:t>
                                </m:r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02A8E7-8DE2-4B50-AC10-A06F518A0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47" y="12173768"/>
                <a:ext cx="10525510" cy="1077411"/>
              </a:xfrm>
              <a:prstGeom prst="rect">
                <a:avLst/>
              </a:prstGeom>
              <a:blipFill>
                <a:blip r:embed="rId11"/>
                <a:stretch>
                  <a:fillRect l="-2665" t="-7345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65DF093-D5E1-44CB-877C-678C1F9F700B}"/>
                  </a:ext>
                </a:extLst>
              </p:cNvPr>
              <p:cNvSpPr/>
              <p:nvPr/>
            </p:nvSpPr>
            <p:spPr>
              <a:xfrm>
                <a:off x="13067930" y="7162800"/>
                <a:ext cx="8001614" cy="2029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𝐟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𝒙</m:t>
                          </m:r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𝒙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𝐱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65DF093-D5E1-44CB-877C-678C1F9F7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930" y="7162800"/>
                <a:ext cx="8001614" cy="20297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473815-F61B-42C5-9E3D-208E251A2D3A}"/>
                  </a:ext>
                </a:extLst>
              </p:cNvPr>
              <p:cNvSpPr/>
              <p:nvPr/>
            </p:nvSpPr>
            <p:spPr>
              <a:xfrm>
                <a:off x="13227236" y="8982336"/>
                <a:ext cx="5824351" cy="1077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𝐈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473815-F61B-42C5-9E3D-208E251A2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236" y="8982336"/>
                <a:ext cx="5824351" cy="1077411"/>
              </a:xfrm>
              <a:prstGeom prst="rect">
                <a:avLst/>
              </a:prstGeom>
              <a:blipFill>
                <a:blip r:embed="rId13"/>
                <a:stretch>
                  <a:fillRect l="-4817" t="-7345" r="-3874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A42795-ECB7-4CF4-A18E-3B4580733E43}"/>
                  </a:ext>
                </a:extLst>
              </p:cNvPr>
              <p:cNvSpPr/>
              <p:nvPr/>
            </p:nvSpPr>
            <p:spPr>
              <a:xfrm>
                <a:off x="14163861" y="10104993"/>
                <a:ext cx="4538807" cy="2010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𝐮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𝐝𝐯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𝒅𝒙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  <m:t>𝒄𝒐𝒔</m:t>
                                        </m:r>
                                      </m:e>
                                      <m:sup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𝒙</m:t>
                                    </m:r>
                                  </m:e>
                                </m:func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A42795-ECB7-4CF4-A18E-3B4580733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3861" y="10104993"/>
                <a:ext cx="4538807" cy="2010807"/>
              </a:xfrm>
              <a:prstGeom prst="rect">
                <a:avLst/>
              </a:prstGeom>
              <a:blipFill>
                <a:blip r:embed="rId14"/>
                <a:stretch>
                  <a:fillRect l="-6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0A0D085-E8E4-432F-9C91-C98313883D01}"/>
              </a:ext>
            </a:extLst>
          </p:cNvPr>
          <p:cNvSpPr/>
          <p:nvPr/>
        </p:nvSpPr>
        <p:spPr>
          <a:xfrm>
            <a:off x="11752728" y="12344400"/>
            <a:ext cx="21387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B56F822-BAF7-4E02-B397-F8FE80F410F8}"/>
                  </a:ext>
                </a:extLst>
              </p:cNvPr>
              <p:cNvSpPr/>
              <p:nvPr/>
            </p:nvSpPr>
            <p:spPr>
              <a:xfrm>
                <a:off x="13869987" y="12268200"/>
                <a:ext cx="10369185" cy="1077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𝐈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𝐱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B56F822-BAF7-4E02-B397-F8FE80F41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987" y="12268200"/>
                <a:ext cx="10369185" cy="10774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26">
            <a:extLst>
              <a:ext uri="{FF2B5EF4-FFF2-40B4-BE49-F238E27FC236}">
                <a16:creationId xmlns:a16="http://schemas.microsoft.com/office/drawing/2014/main" id="{FB436455-424C-4906-B9B2-981F3F65956F}"/>
              </a:ext>
            </a:extLst>
          </p:cNvPr>
          <p:cNvGrpSpPr/>
          <p:nvPr/>
        </p:nvGrpSpPr>
        <p:grpSpPr>
          <a:xfrm>
            <a:off x="306387" y="1517417"/>
            <a:ext cx="10430668" cy="872845"/>
            <a:chOff x="7483861" y="7543801"/>
            <a:chExt cx="8567623" cy="87284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8F038DE-88E8-4C3C-9C9B-4AAAF70B01EA}"/>
                </a:ext>
              </a:extLst>
            </p:cNvPr>
            <p:cNvSpPr txBox="1"/>
            <p:nvPr/>
          </p:nvSpPr>
          <p:spPr>
            <a:xfrm>
              <a:off x="8923425" y="7702784"/>
              <a:ext cx="7128059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NÂNG CAO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60" name="Group 27">
              <a:extLst>
                <a:ext uri="{FF2B5EF4-FFF2-40B4-BE49-F238E27FC236}">
                  <a16:creationId xmlns:a16="http://schemas.microsoft.com/office/drawing/2014/main" id="{6B6C50DE-312E-48A2-853F-77044D62C1BC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1" name="Isosceles Triangle 44">
                <a:extLst>
                  <a:ext uri="{FF2B5EF4-FFF2-40B4-BE49-F238E27FC236}">
                    <a16:creationId xmlns:a16="http://schemas.microsoft.com/office/drawing/2014/main" id="{F9D6126D-EC06-464D-A17C-A5BA6CDFE3E5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62" name="Group 29">
                <a:extLst>
                  <a:ext uri="{FF2B5EF4-FFF2-40B4-BE49-F238E27FC236}">
                    <a16:creationId xmlns:a16="http://schemas.microsoft.com/office/drawing/2014/main" id="{EB114B21-C544-437A-9C0A-4352DF9017FD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5" name="Round Same Side Corner Rectangle 16">
                  <a:extLst>
                    <a:ext uri="{FF2B5EF4-FFF2-40B4-BE49-F238E27FC236}">
                      <a16:creationId xmlns:a16="http://schemas.microsoft.com/office/drawing/2014/main" id="{076A9D69-AF77-44BF-87C5-ADC5792E0F88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4CB2F62-6466-4E89-AB8C-120CD21F7595}"/>
                    </a:ext>
                  </a:extLst>
                </p:cNvPr>
                <p:cNvSpPr txBox="1"/>
                <p:nvPr/>
              </p:nvSpPr>
              <p:spPr>
                <a:xfrm>
                  <a:off x="7952361" y="7646473"/>
                  <a:ext cx="554589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C10722-2A05-4A29-B1AD-A3819C43A92B}"/>
                  </a:ext>
                </a:extLst>
              </p:cNvPr>
              <p:cNvSpPr/>
              <p:nvPr/>
            </p:nvSpPr>
            <p:spPr>
              <a:xfrm>
                <a:off x="18594387" y="10222187"/>
                <a:ext cx="4006674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𝐝𝐮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𝒅𝒙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𝐯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C10722-2A05-4A29-B1AD-A3819C43A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387" y="10222187"/>
                <a:ext cx="4006674" cy="17400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3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77787" y="2337853"/>
            <a:ext cx="24140992" cy="4596347"/>
            <a:chOff x="992187" y="2564544"/>
            <a:chExt cx="23579006" cy="3942436"/>
          </a:xfrm>
        </p:grpSpPr>
        <p:sp>
          <p:nvSpPr>
            <p:cNvPr id="54" name="Rounded Rectangle 53"/>
            <p:cNvSpPr/>
            <p:nvPr/>
          </p:nvSpPr>
          <p:spPr bwMode="auto">
            <a:xfrm>
              <a:off x="1145221" y="2887869"/>
              <a:ext cx="23425972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Pentagon 5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1" name="Freeform 6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6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7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7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9" name="Chevron 5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0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7" cy="697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191B8EEB-3E0A-4F5D-AF3E-6EB029481836}"/>
              </a:ext>
            </a:extLst>
          </p:cNvPr>
          <p:cNvSpPr/>
          <p:nvPr/>
        </p:nvSpPr>
        <p:spPr>
          <a:xfrm>
            <a:off x="19127787" y="5650771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230187" y="7086911"/>
            <a:ext cx="23988590" cy="6248089"/>
            <a:chOff x="1205494" y="6947472"/>
            <a:chExt cx="23393802" cy="519122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389711" cy="495924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58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B3EE5B-B0AB-4474-A97B-CB49C304AC3B}"/>
              </a:ext>
            </a:extLst>
          </p:cNvPr>
          <p:cNvCxnSpPr/>
          <p:nvPr/>
        </p:nvCxnSpPr>
        <p:spPr>
          <a:xfrm>
            <a:off x="12650787" y="7239000"/>
            <a:ext cx="61918" cy="6057662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B811CD4-DD00-4212-940A-94A0A9D96EA0}"/>
                  </a:ext>
                </a:extLst>
              </p:cNvPr>
              <p:cNvSpPr/>
              <p:nvPr/>
            </p:nvSpPr>
            <p:spPr>
              <a:xfrm>
                <a:off x="1214357" y="9644501"/>
                <a:ext cx="11743215" cy="1173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𝐱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)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nary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𝐱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B811CD4-DD00-4212-940A-94A0A9D96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57" y="9644501"/>
                <a:ext cx="11743215" cy="1173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978167-93A4-42A6-8362-992F8BDF2180}"/>
                  </a:ext>
                </a:extLst>
              </p:cNvPr>
              <p:cNvSpPr/>
              <p:nvPr/>
            </p:nvSpPr>
            <p:spPr>
              <a:xfrm>
                <a:off x="276232" y="11281184"/>
                <a:ext cx="12583509" cy="1401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⟹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𝐟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𝒙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𝐱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𝒄𝒐𝒔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𝒙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𝒄𝒐𝒔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978167-93A4-42A6-8362-992F8BDF2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32" y="11281184"/>
                <a:ext cx="12583509" cy="14014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2623A8A-0A12-413D-9484-CE12C2FAB642}"/>
                  </a:ext>
                </a:extLst>
              </p:cNvPr>
              <p:cNvSpPr/>
              <p:nvPr/>
            </p:nvSpPr>
            <p:spPr>
              <a:xfrm>
                <a:off x="12803187" y="7467600"/>
                <a:ext cx="9856408" cy="1936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giả thiết bài toán ta có: </a:t>
                </a: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𝛑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e>
                    </m:rad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𝐛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e>
                    </m:func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2623A8A-0A12-413D-9484-CE12C2FAB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187" y="7467600"/>
                <a:ext cx="9856408" cy="1936428"/>
              </a:xfrm>
              <a:prstGeom prst="rect">
                <a:avLst/>
              </a:prstGeom>
              <a:blipFill>
                <a:blip r:embed="rId5"/>
                <a:stretch>
                  <a:fillRect l="-2783" t="-7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44C1C-07D8-41DE-A35F-1713930FB56C}"/>
                  </a:ext>
                </a:extLst>
              </p:cNvPr>
              <p:cNvSpPr/>
              <p:nvPr/>
            </p:nvSpPr>
            <p:spPr>
              <a:xfrm>
                <a:off x="13184187" y="10820400"/>
                <a:ext cx="3966792" cy="128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𝟗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44C1C-07D8-41DE-A35F-1713930FB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187" y="10820400"/>
                <a:ext cx="3966792" cy="1280543"/>
              </a:xfrm>
              <a:prstGeom prst="rect">
                <a:avLst/>
              </a:prstGeom>
              <a:blipFill>
                <a:blip r:embed="rId6"/>
                <a:stretch>
                  <a:fillRect r="-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C3C6D1-DB10-4B45-A37F-4D2D4DD29869}"/>
                  </a:ext>
                </a:extLst>
              </p:cNvPr>
              <p:cNvSpPr/>
              <p:nvPr/>
            </p:nvSpPr>
            <p:spPr>
              <a:xfrm>
                <a:off x="17222787" y="10956616"/>
                <a:ext cx="7227812" cy="117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𝒂</m:t>
                    </m:r>
                    <m:r>
                      <a:rPr lang="en-US" sz="4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𝒃</m:t>
                    </m:r>
                    <m:r>
                      <a:rPr lang="en-US" sz="4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=−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𝟏</m:t>
                    </m:r>
                    <m:r>
                      <a:rPr lang="en-US" sz="4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 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C3C6D1-DB10-4B45-A37F-4D2D4DD29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2787" y="10956616"/>
                <a:ext cx="7227812" cy="1170192"/>
              </a:xfrm>
              <a:prstGeom prst="rect">
                <a:avLst/>
              </a:prstGeom>
              <a:blipFill>
                <a:blip r:embed="rId7"/>
                <a:stretch>
                  <a:fillRect l="-3794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02F89D0-8941-4A88-AC90-EA988A10B35C}"/>
              </a:ext>
            </a:extLst>
          </p:cNvPr>
          <p:cNvSpPr txBox="1"/>
          <p:nvPr/>
        </p:nvSpPr>
        <p:spPr>
          <a:xfrm>
            <a:off x="20727987" y="12268003"/>
            <a:ext cx="349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vi-VN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62102F9-3B4B-478E-960C-541EE63A1248}"/>
                  </a:ext>
                </a:extLst>
              </p:cNvPr>
              <p:cNvSpPr/>
              <p:nvPr/>
            </p:nvSpPr>
            <p:spPr>
              <a:xfrm>
                <a:off x="13184187" y="9448800"/>
                <a:ext cx="9685600" cy="1399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e>
                    </m:rad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𝛑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𝟗</m:t>
                            </m:r>
                          </m:den>
                        </m:f>
                        <m:r>
                          <a:rPr lang="en-US" sz="4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𝒍𝒏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62102F9-3B4B-478E-960C-541EE63A1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187" y="9448800"/>
                <a:ext cx="9685600" cy="13997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/>
              <p:cNvSpPr/>
              <p:nvPr/>
            </p:nvSpPr>
            <p:spPr>
              <a:xfrm>
                <a:off x="5622108" y="5612691"/>
                <a:ext cx="3447279" cy="1275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108" y="5612691"/>
                <a:ext cx="3447279" cy="12750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/>
              <p:cNvSpPr/>
              <p:nvPr/>
            </p:nvSpPr>
            <p:spPr>
              <a:xfrm>
                <a:off x="9757558" y="5562600"/>
                <a:ext cx="4062447" cy="1275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558" y="5562600"/>
                <a:ext cx="4062447" cy="12750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/>
              <p:cNvSpPr/>
              <p:nvPr/>
            </p:nvSpPr>
            <p:spPr>
              <a:xfrm>
                <a:off x="15099497" y="5572722"/>
                <a:ext cx="2230238" cy="124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497" y="5572722"/>
                <a:ext cx="2230238" cy="1244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/>
              <p:cNvSpPr/>
              <p:nvPr/>
            </p:nvSpPr>
            <p:spPr>
              <a:xfrm>
                <a:off x="18609227" y="5574043"/>
                <a:ext cx="3414160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9227" y="5574043"/>
                <a:ext cx="3414160" cy="12464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/>
              <p:cNvSpPr/>
              <p:nvPr/>
            </p:nvSpPr>
            <p:spPr>
              <a:xfrm>
                <a:off x="-455613" y="2819400"/>
                <a:ext cx="24753812" cy="4148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𝟎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𝐭𝐚𝐧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𝐟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𝐜𝐨𝐬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𝟑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𝐱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𝐚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𝛑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𝐛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𝐚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,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𝐛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∈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𝐐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Giá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𝐏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𝐚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𝐛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5613" y="2819400"/>
                <a:ext cx="24753812" cy="4148059"/>
              </a:xfrm>
              <a:prstGeom prst="rect">
                <a:avLst/>
              </a:prstGeom>
              <a:blipFill>
                <a:blip r:embed="rId13"/>
                <a:stretch>
                  <a:fillRect b="-2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26">
            <a:extLst>
              <a:ext uri="{FF2B5EF4-FFF2-40B4-BE49-F238E27FC236}">
                <a16:creationId xmlns:a16="http://schemas.microsoft.com/office/drawing/2014/main" id="{FB436455-424C-4906-B9B2-981F3F65956F}"/>
              </a:ext>
            </a:extLst>
          </p:cNvPr>
          <p:cNvGrpSpPr/>
          <p:nvPr/>
        </p:nvGrpSpPr>
        <p:grpSpPr>
          <a:xfrm>
            <a:off x="306387" y="1365017"/>
            <a:ext cx="10430668" cy="872845"/>
            <a:chOff x="7483861" y="7543801"/>
            <a:chExt cx="8567623" cy="87284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8F038DE-88E8-4C3C-9C9B-4AAAF70B01EA}"/>
                </a:ext>
              </a:extLst>
            </p:cNvPr>
            <p:cNvSpPr txBox="1"/>
            <p:nvPr/>
          </p:nvSpPr>
          <p:spPr>
            <a:xfrm>
              <a:off x="8923425" y="7702784"/>
              <a:ext cx="7128059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NÂNG CAO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84" name="Group 27">
              <a:extLst>
                <a:ext uri="{FF2B5EF4-FFF2-40B4-BE49-F238E27FC236}">
                  <a16:creationId xmlns:a16="http://schemas.microsoft.com/office/drawing/2014/main" id="{6B6C50DE-312E-48A2-853F-77044D62C1BC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85" name="Isosceles Triangle 44">
                <a:extLst>
                  <a:ext uri="{FF2B5EF4-FFF2-40B4-BE49-F238E27FC236}">
                    <a16:creationId xmlns:a16="http://schemas.microsoft.com/office/drawing/2014/main" id="{F9D6126D-EC06-464D-A17C-A5BA6CDFE3E5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86" name="Group 29">
                <a:extLst>
                  <a:ext uri="{FF2B5EF4-FFF2-40B4-BE49-F238E27FC236}">
                    <a16:creationId xmlns:a16="http://schemas.microsoft.com/office/drawing/2014/main" id="{EB114B21-C544-437A-9C0A-4352DF9017FD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87" name="Round Same Side Corner Rectangle 16">
                  <a:extLst>
                    <a:ext uri="{FF2B5EF4-FFF2-40B4-BE49-F238E27FC236}">
                      <a16:creationId xmlns:a16="http://schemas.microsoft.com/office/drawing/2014/main" id="{076A9D69-AF77-44BF-87C5-ADC5792E0F88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4CB2F62-6466-4E89-AB8C-120CD21F7595}"/>
                    </a:ext>
                  </a:extLst>
                </p:cNvPr>
                <p:cNvSpPr txBox="1"/>
                <p:nvPr/>
              </p:nvSpPr>
              <p:spPr>
                <a:xfrm>
                  <a:off x="7952361" y="7646473"/>
                  <a:ext cx="554589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B56F822-BAF7-4E02-B397-F8FE80F410F8}"/>
                  </a:ext>
                </a:extLst>
              </p:cNvPr>
              <p:cNvSpPr/>
              <p:nvPr/>
            </p:nvSpPr>
            <p:spPr>
              <a:xfrm>
                <a:off x="839787" y="8153400"/>
                <a:ext cx="6859891" cy="945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𝐈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𝐱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B56F822-BAF7-4E02-B397-F8FE80F41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8153400"/>
                <a:ext cx="6859891" cy="9451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02F89D0-8941-4A88-AC90-EA988A10B35C}"/>
                  </a:ext>
                </a:extLst>
              </p:cNvPr>
              <p:cNvSpPr txBox="1"/>
              <p:nvPr/>
            </p:nvSpPr>
            <p:spPr>
              <a:xfrm>
                <a:off x="14121497" y="12039600"/>
                <a:ext cx="729229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02F89D0-8941-4A88-AC90-EA988A10B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497" y="12039600"/>
                <a:ext cx="7292290" cy="1157240"/>
              </a:xfrm>
              <a:prstGeom prst="rect">
                <a:avLst/>
              </a:prstGeom>
              <a:blipFill>
                <a:blip r:embed="rId15"/>
                <a:stretch>
                  <a:fillRect l="-3846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5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  <p:bldP spid="14" grpId="0"/>
      <p:bldP spid="15" grpId="0"/>
      <p:bldP spid="16" grpId="0"/>
      <p:bldP spid="17" grpId="0"/>
      <p:bldP spid="18" grpId="0"/>
      <p:bldP spid="19" grpId="0"/>
      <p:bldP spid="89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06387" y="6336596"/>
            <a:ext cx="23697279" cy="7227004"/>
            <a:chOff x="1205494" y="6947471"/>
            <a:chExt cx="23109713" cy="679515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3105621" cy="65631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1"/>
              <a:ext cx="3054291" cy="782727"/>
              <a:chOff x="1205494" y="6947471"/>
              <a:chExt cx="3054291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468558" y="5949992"/>
                <a:ext cx="782727" cy="277768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65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6388" y="2277228"/>
            <a:ext cx="23697277" cy="3742571"/>
            <a:chOff x="992188" y="2487933"/>
            <a:chExt cx="23145620" cy="403325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6999"/>
              <a:ext cx="22992588" cy="385419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8" y="2487933"/>
              <a:ext cx="3104749" cy="1100069"/>
              <a:chOff x="534988" y="1559812"/>
              <a:chExt cx="4171037" cy="1264391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8" y="1647866"/>
                <a:ext cx="3599525" cy="1034646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0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538057" y="1559812"/>
                <a:ext cx="3167968" cy="1029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1162608" y="5125938"/>
                <a:ext cx="5615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08" y="5125938"/>
                <a:ext cx="5615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6159139" y="5075847"/>
                <a:ext cx="66176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139" y="5075847"/>
                <a:ext cx="661766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13175716" y="5085969"/>
                <a:ext cx="39963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716" y="5085969"/>
                <a:ext cx="399632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17885889" y="5087290"/>
                <a:ext cx="61177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889" y="5087290"/>
                <a:ext cx="611777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048235" y="2286000"/>
                <a:ext cx="21184952" cy="2883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𝐅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nguyên hàm trên </a:t>
                </a:r>
                <a14:m>
                  <m:oMath xmlns:m="http://schemas.openxmlformats.org/officeDocument/2006/math"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ℝ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d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  <m:sup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𝐞</m:t>
                        </m:r>
                      </m:e>
                      <m:sup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𝐚𝐱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𝐚</m:t>
                        </m:r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≠</m:t>
                        </m:r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4800" b="1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800" b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 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𝐅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vi-VN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𝐚</m:t>
                            </m:r>
                          </m:den>
                        </m:f>
                      </m:e>
                    </m:d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𝐅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𝟎</m:t>
                        </m:r>
                      </m:e>
                    </m:d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𝟏</m:t>
                    </m:r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Chọn mệnh đề đúng trong các mệnh đề sau.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235" y="2286000"/>
                <a:ext cx="21184952" cy="2883610"/>
              </a:xfrm>
              <a:prstGeom prst="rect">
                <a:avLst/>
              </a:prstGeom>
              <a:blipFill>
                <a:blip r:embed="rId7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38C5C6-4C75-44A1-B8C7-7F74F6A94C99}"/>
              </a:ext>
            </a:extLst>
          </p:cNvPr>
          <p:cNvCxnSpPr/>
          <p:nvPr/>
        </p:nvCxnSpPr>
        <p:spPr>
          <a:xfrm flipH="1">
            <a:off x="13607673" y="6582004"/>
            <a:ext cx="33714" cy="69167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46F27C-564B-4E05-AE75-3F66AF99C09A}"/>
                  </a:ext>
                </a:extLst>
              </p:cNvPr>
              <p:cNvSpPr/>
              <p:nvPr/>
            </p:nvSpPr>
            <p:spPr>
              <a:xfrm>
                <a:off x="534987" y="7391400"/>
                <a:ext cx="7428829" cy="9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𝐅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𝒂𝒙</m:t>
                            </m:r>
                          </m:sup>
                        </m:sSup>
                      </m:e>
                    </m:nary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𝐝𝐱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46F27C-564B-4E05-AE75-3F66AF99C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7391400"/>
                <a:ext cx="7428829" cy="964688"/>
              </a:xfrm>
              <a:prstGeom prst="rect">
                <a:avLst/>
              </a:prstGeom>
              <a:blipFill>
                <a:blip r:embed="rId8"/>
                <a:stretch>
                  <a:fillRect l="-3777" t="-13291" r="-2791" b="-19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2AB60C-490A-4157-8D2C-1EA99DA3E95D}"/>
                  </a:ext>
                </a:extLst>
              </p:cNvPr>
              <p:cNvSpPr/>
              <p:nvPr/>
            </p:nvSpPr>
            <p:spPr>
              <a:xfrm>
                <a:off x="1564128" y="8623417"/>
                <a:ext cx="4938403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𝐮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𝐝𝐯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𝒂𝒙</m:t>
                                </m:r>
                              </m:sup>
                            </m:s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2AB60C-490A-4157-8D2C-1EA99DA3E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128" y="8623417"/>
                <a:ext cx="4938403" cy="1740028"/>
              </a:xfrm>
              <a:prstGeom prst="rect">
                <a:avLst/>
              </a:prstGeom>
              <a:blipFill>
                <a:blip r:embed="rId9"/>
                <a:stretch>
                  <a:fillRect l="-5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2B8D54B-0541-429E-8CB7-C7578E86CEF6}"/>
                  </a:ext>
                </a:extLst>
              </p:cNvPr>
              <p:cNvSpPr/>
              <p:nvPr/>
            </p:nvSpPr>
            <p:spPr>
              <a:xfrm>
                <a:off x="5618139" y="8434368"/>
                <a:ext cx="4971041" cy="2145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𝐝𝐮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𝒙𝒅𝒙</m:t>
                            </m:r>
                          </m:e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𝐯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𝒂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𝒂𝒙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2B8D54B-0541-429E-8CB7-C7578E86C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139" y="8434368"/>
                <a:ext cx="4971041" cy="2145074"/>
              </a:xfrm>
              <a:prstGeom prst="rect">
                <a:avLst/>
              </a:prstGeom>
              <a:blipFill>
                <a:blip r:embed="rId10"/>
                <a:stretch>
                  <a:fillRect r="-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48EEAB-47C6-46F8-9F0F-1E4153AE512A}"/>
                  </a:ext>
                </a:extLst>
              </p:cNvPr>
              <p:cNvSpPr/>
              <p:nvPr/>
            </p:nvSpPr>
            <p:spPr>
              <a:xfrm>
                <a:off x="326330" y="10744200"/>
                <a:ext cx="13696057" cy="2384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𝐅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𝒙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𝒂</m:t>
                          </m:r>
                        </m:den>
                      </m:f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𝒙</m:t>
                          </m:r>
                        </m:e>
                        <m:sup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𝒆</m:t>
                          </m:r>
                        </m:e>
                        <m:sup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𝒂𝒙</m:t>
                          </m:r>
                        </m:sup>
                      </m:sSup>
                      <m:r>
                        <a:rPr lang="vi-VN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𝒂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𝐱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𝒂𝒙</m:t>
                              </m:r>
                            </m:sup>
                          </m:sSup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𝒅𝒙</m:t>
                          </m:r>
                        </m:e>
                      </m:nary>
                      <m:r>
                        <a:rPr lang="vi-VN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𝒂</m:t>
                          </m:r>
                        </m:den>
                      </m:f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𝒙</m:t>
                          </m:r>
                        </m:e>
                        <m:sup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𝒆</m:t>
                          </m:r>
                        </m:e>
                        <m:sup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𝒂𝒙</m:t>
                          </m:r>
                        </m:sup>
                      </m:sSup>
                      <m:r>
                        <a:rPr lang="vi-VN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𝒂</m:t>
                          </m:r>
                        </m:den>
                      </m:f>
                      <m:r>
                        <a:rPr lang="vi-VN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.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𝐀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48EEAB-47C6-46F8-9F0F-1E4153AE5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30" y="10744200"/>
                <a:ext cx="13696057" cy="2384627"/>
              </a:xfrm>
              <a:prstGeom prst="rect">
                <a:avLst/>
              </a:prstGeom>
              <a:blipFill>
                <a:blip r:embed="rId11"/>
                <a:stretch>
                  <a:fillRect l="-2048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083555-2DD8-4C59-B3A4-ABA321A45CA5}"/>
                  </a:ext>
                </a:extLst>
              </p:cNvPr>
              <p:cNvSpPr/>
              <p:nvPr/>
            </p:nvSpPr>
            <p:spPr>
              <a:xfrm>
                <a:off x="13722970" y="6828911"/>
                <a:ext cx="5443285" cy="945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𝐀</m:t>
                    </m:r>
                    <m:r>
                      <a:rPr lang="vi-VN" sz="4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𝒂𝒙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vi-VN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083555-2DD8-4C59-B3A4-ABA321A45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2970" y="6828911"/>
                <a:ext cx="5443285" cy="945195"/>
              </a:xfrm>
              <a:prstGeom prst="rect">
                <a:avLst/>
              </a:prstGeom>
              <a:blipFill>
                <a:blip r:embed="rId12"/>
                <a:stretch>
                  <a:fillRect l="-5039" t="-15484" r="-4255" b="-20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3835DF8-3E05-4CF8-9856-9627A0223EC6}"/>
                  </a:ext>
                </a:extLst>
              </p:cNvPr>
              <p:cNvSpPr/>
              <p:nvPr/>
            </p:nvSpPr>
            <p:spPr>
              <a:xfrm>
                <a:off x="14827240" y="7765382"/>
                <a:ext cx="4870179" cy="1409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𝐮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𝐝𝐯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𝒂𝒙</m:t>
                                </m:r>
                              </m:sup>
                            </m:s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3835DF8-3E05-4CF8-9856-9627A0223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240" y="7765382"/>
                <a:ext cx="4870179" cy="1409360"/>
              </a:xfrm>
              <a:prstGeom prst="rect">
                <a:avLst/>
              </a:prstGeom>
              <a:blipFill>
                <a:blip r:embed="rId13"/>
                <a:stretch>
                  <a:fillRect l="-5632" b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7E14C6-F34E-47E8-86DD-53707EE7553D}"/>
                  </a:ext>
                </a:extLst>
              </p:cNvPr>
              <p:cNvSpPr/>
              <p:nvPr/>
            </p:nvSpPr>
            <p:spPr>
              <a:xfrm>
                <a:off x="18766773" y="7417119"/>
                <a:ext cx="4361771" cy="2145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𝐝𝐮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𝒅𝒙</m:t>
                            </m:r>
                          </m:e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𝐯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𝒂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𝒂𝒙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7E14C6-F34E-47E8-86DD-53707EE75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6773" y="7417119"/>
                <a:ext cx="4361771" cy="2145074"/>
              </a:xfrm>
              <a:prstGeom prst="rect">
                <a:avLst/>
              </a:prstGeom>
              <a:blipFill>
                <a:blip r:embed="rId14"/>
                <a:stretch>
                  <a:fillRect r="-5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05DC3CF-E6EC-4F31-945C-6B93A750DDDD}"/>
                  </a:ext>
                </a:extLst>
              </p:cNvPr>
              <p:cNvSpPr/>
              <p:nvPr/>
            </p:nvSpPr>
            <p:spPr>
              <a:xfrm>
                <a:off x="13793787" y="9677400"/>
                <a:ext cx="8110618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𝐀</m:t>
                    </m:r>
                    <m:r>
                      <a:rPr lang="vi-VN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𝒂</m:t>
                        </m:r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𝒂𝒙</m:t>
                        </m:r>
                      </m:sup>
                    </m:sSup>
                    <m:r>
                      <a:rPr lang="vi-VN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𝒂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𝒂𝒙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05DC3CF-E6EC-4F31-945C-6B93A750D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3787" y="9677400"/>
                <a:ext cx="8110618" cy="115929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59BB01-3AAF-49DE-883E-525CD7EEFFDA}"/>
                  </a:ext>
                </a:extLst>
              </p:cNvPr>
              <p:cNvSpPr/>
              <p:nvPr/>
            </p:nvSpPr>
            <p:spPr>
              <a:xfrm>
                <a:off x="13074292" y="11004522"/>
                <a:ext cx="6891695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59BB01-3AAF-49DE-883E-525CD7EEF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292" y="11004522"/>
                <a:ext cx="6891695" cy="882678"/>
              </a:xfrm>
              <a:prstGeom prst="rect">
                <a:avLst/>
              </a:prstGeom>
              <a:blipFill>
                <a:blip r:embed="rId16"/>
                <a:stretch>
                  <a:fillRect t="-17931" r="-442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8794DE5-47CF-402E-B3DB-FFAB3BAC5FE1}"/>
                  </a:ext>
                </a:extLst>
              </p:cNvPr>
              <p:cNvSpPr/>
              <p:nvPr/>
            </p:nvSpPr>
            <p:spPr>
              <a:xfrm>
                <a:off x="13791674" y="11965638"/>
                <a:ext cx="10441513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𝑭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𝒂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𝒂𝒙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𝒙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𝒂𝒙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𝒂𝒙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8794DE5-47CF-402E-B3DB-FFAB3BAC5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674" y="11965638"/>
                <a:ext cx="10441513" cy="11592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26">
            <a:extLst>
              <a:ext uri="{FF2B5EF4-FFF2-40B4-BE49-F238E27FC236}">
                <a16:creationId xmlns:a16="http://schemas.microsoft.com/office/drawing/2014/main" id="{3E030019-B7C9-4A7C-A1B9-4C01988409BD}"/>
              </a:ext>
            </a:extLst>
          </p:cNvPr>
          <p:cNvGrpSpPr/>
          <p:nvPr/>
        </p:nvGrpSpPr>
        <p:grpSpPr>
          <a:xfrm>
            <a:off x="306387" y="1371600"/>
            <a:ext cx="11497467" cy="872845"/>
            <a:chOff x="7483861" y="7543801"/>
            <a:chExt cx="9443879" cy="872846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442ABDD-0094-4A83-ADC5-03E0F0C8C284}"/>
                </a:ext>
              </a:extLst>
            </p:cNvPr>
            <p:cNvSpPr txBox="1"/>
            <p:nvPr/>
          </p:nvSpPr>
          <p:spPr>
            <a:xfrm>
              <a:off x="8923425" y="7680698"/>
              <a:ext cx="8004315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CHỨA THAM SỐ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72" name="Group 27">
              <a:extLst>
                <a:ext uri="{FF2B5EF4-FFF2-40B4-BE49-F238E27FC236}">
                  <a16:creationId xmlns:a16="http://schemas.microsoft.com/office/drawing/2014/main" id="{02595C37-F9BD-4B6F-B097-7CB23E98006D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B43DDF31-3A59-4220-8CCF-AC6D37CCD248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74" name="Group 29">
                <a:extLst>
                  <a:ext uri="{FF2B5EF4-FFF2-40B4-BE49-F238E27FC236}">
                    <a16:creationId xmlns:a16="http://schemas.microsoft.com/office/drawing/2014/main" id="{07D1B3D5-BBAA-4E9E-A678-0E75D14874DE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5" name="Round Same Side Corner Rectangle 16">
                  <a:extLst>
                    <a:ext uri="{FF2B5EF4-FFF2-40B4-BE49-F238E27FC236}">
                      <a16:creationId xmlns:a16="http://schemas.microsoft.com/office/drawing/2014/main" id="{22DEBDE1-E515-4E6D-BD0D-46A082B32563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E9D823EB-5F90-4061-865A-0C7B6C0C77F3}"/>
                    </a:ext>
                  </a:extLst>
                </p:cNvPr>
                <p:cNvSpPr txBox="1"/>
                <p:nvPr/>
              </p:nvSpPr>
              <p:spPr>
                <a:xfrm>
                  <a:off x="7961578" y="7646473"/>
                  <a:ext cx="536155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720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06388" y="2348318"/>
            <a:ext cx="23697277" cy="3671482"/>
            <a:chOff x="992188" y="2564544"/>
            <a:chExt cx="23145620" cy="3956645"/>
          </a:xfrm>
        </p:grpSpPr>
        <p:sp>
          <p:nvSpPr>
            <p:cNvPr id="54" name="Rounded Rectangle 53"/>
            <p:cNvSpPr/>
            <p:nvPr/>
          </p:nvSpPr>
          <p:spPr bwMode="auto">
            <a:xfrm>
              <a:off x="1145220" y="2666999"/>
              <a:ext cx="22992588" cy="385419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992188" y="2564544"/>
              <a:ext cx="2977044" cy="1023459"/>
              <a:chOff x="534988" y="1647866"/>
              <a:chExt cx="3999472" cy="1176337"/>
            </a:xfrm>
          </p:grpSpPr>
          <p:sp>
            <p:nvSpPr>
              <p:cNvPr id="5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Pentagon 56"/>
              <p:cNvSpPr/>
              <p:nvPr/>
            </p:nvSpPr>
            <p:spPr bwMode="auto">
              <a:xfrm>
                <a:off x="534988" y="1647866"/>
                <a:ext cx="3902988" cy="103464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1" name="Freeform 7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9" name="Chevron 5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TextBox 13"/>
              <p:cNvSpPr txBox="1">
                <a:spLocks noChangeArrowheads="1"/>
              </p:cNvSpPr>
              <p:nvPr/>
            </p:nvSpPr>
            <p:spPr bwMode="auto">
              <a:xfrm>
                <a:off x="1766772" y="1673984"/>
                <a:ext cx="2767688" cy="1029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484558" y="6172200"/>
            <a:ext cx="23519107" cy="7162800"/>
            <a:chOff x="1205494" y="6947472"/>
            <a:chExt cx="22935959" cy="640246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931867" cy="617048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32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B4612C0E-550B-4C9F-9AC8-B8876966C895}"/>
              </a:ext>
            </a:extLst>
          </p:cNvPr>
          <p:cNvSpPr/>
          <p:nvPr/>
        </p:nvSpPr>
        <p:spPr>
          <a:xfrm>
            <a:off x="1906587" y="50292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F1D5D6-5A1F-443E-A926-34CE5F83B4E7}"/>
                  </a:ext>
                </a:extLst>
              </p:cNvPr>
              <p:cNvSpPr/>
              <p:nvPr/>
            </p:nvSpPr>
            <p:spPr>
              <a:xfrm>
                <a:off x="2903080" y="9470236"/>
                <a:ext cx="5838778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𝑭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𝑭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𝟎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𝟏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F1D5D6-5A1F-443E-A926-34CE5F83B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080" y="9470236"/>
                <a:ext cx="5838778" cy="1197764"/>
              </a:xfrm>
              <a:prstGeom prst="rect">
                <a:avLst/>
              </a:prstGeom>
              <a:blipFill>
                <a:blip r:embed="rId3"/>
                <a:stretch>
                  <a:fillRect l="-4697" b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0D8240-43EB-4503-8301-921EC0AAEF80}"/>
                  </a:ext>
                </a:extLst>
              </p:cNvPr>
              <p:cNvSpPr/>
              <p:nvPr/>
            </p:nvSpPr>
            <p:spPr>
              <a:xfrm>
                <a:off x="8334068" y="9357808"/>
                <a:ext cx="10706329" cy="12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⇒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𝒆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𝒆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𝒆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𝑪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𝟏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𝑪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0D8240-43EB-4503-8301-921EC0AAE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068" y="9357808"/>
                <a:ext cx="10706329" cy="1233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A85981D-E2F9-4142-9C05-27CA0CCCEBAD}"/>
                  </a:ext>
                </a:extLst>
              </p:cNvPr>
              <p:cNvSpPr/>
              <p:nvPr/>
            </p:nvSpPr>
            <p:spPr>
              <a:xfrm>
                <a:off x="8370438" y="10883977"/>
                <a:ext cx="5056278" cy="1003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𝒂</m:t>
                          </m:r>
                        </m:e>
                        <m:sup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𝟑</m:t>
                          </m:r>
                        </m:sup>
                      </m:sSup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𝒆</m:t>
                      </m:r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−</m:t>
                      </m:r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A85981D-E2F9-4142-9C05-27CA0CCCE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438" y="10883977"/>
                <a:ext cx="5056278" cy="1003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A26EC8-82CC-435F-975B-BB1A775449B1}"/>
                  </a:ext>
                </a:extLst>
              </p:cNvPr>
              <p:cNvSpPr/>
              <p:nvPr/>
            </p:nvSpPr>
            <p:spPr>
              <a:xfrm>
                <a:off x="8926999" y="12054225"/>
                <a:ext cx="7896521" cy="905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𝒂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ad>
                      <m:ra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radPr>
                      <m:deg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deg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e>
                    </m:rad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𝟎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&lt;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𝒂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≤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𝟏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A26EC8-82CC-435F-975B-BB1A77544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999" y="12054225"/>
                <a:ext cx="7896521" cy="9050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DEB4AE8-B605-4E3E-A120-790690486A28}"/>
                  </a:ext>
                </a:extLst>
              </p:cNvPr>
              <p:cNvSpPr/>
              <p:nvPr/>
            </p:nvSpPr>
            <p:spPr>
              <a:xfrm>
                <a:off x="16706251" y="12123667"/>
                <a:ext cx="303113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en-US" sz="4800" b="1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DEB4AE8-B605-4E3E-A120-790690486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6251" y="12123667"/>
                <a:ext cx="3031136" cy="830997"/>
              </a:xfrm>
              <a:prstGeom prst="rect">
                <a:avLst/>
              </a:prstGeom>
              <a:blipFill>
                <a:blip r:embed="rId7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/>
              <p:cNvSpPr/>
              <p:nvPr/>
            </p:nvSpPr>
            <p:spPr>
              <a:xfrm>
                <a:off x="1162608" y="5125938"/>
                <a:ext cx="5615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08" y="5125938"/>
                <a:ext cx="561556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/>
              <p:cNvSpPr/>
              <p:nvPr/>
            </p:nvSpPr>
            <p:spPr>
              <a:xfrm>
                <a:off x="6159139" y="5075847"/>
                <a:ext cx="66176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139" y="5075847"/>
                <a:ext cx="6617664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/>
              <p:cNvSpPr/>
              <p:nvPr/>
            </p:nvSpPr>
            <p:spPr>
              <a:xfrm>
                <a:off x="13175716" y="5085969"/>
                <a:ext cx="39963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716" y="5085969"/>
                <a:ext cx="3996326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/>
              <p:cNvSpPr/>
              <p:nvPr/>
            </p:nvSpPr>
            <p:spPr>
              <a:xfrm>
                <a:off x="17885889" y="5087290"/>
                <a:ext cx="61177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889" y="5087290"/>
                <a:ext cx="6117776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/>
              <p:cNvSpPr/>
              <p:nvPr/>
            </p:nvSpPr>
            <p:spPr>
              <a:xfrm>
                <a:off x="3201987" y="2286000"/>
                <a:ext cx="21106319" cy="2883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𝐅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nguyên hàm trên </a:t>
                </a:r>
                <a14:m>
                  <m:oMath xmlns:m="http://schemas.openxmlformats.org/officeDocument/2006/math"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ℝ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d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  <m:sup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𝐞</m:t>
                        </m:r>
                      </m:e>
                      <m:sup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𝐚𝐱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𝐚</m:t>
                        </m:r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≠</m:t>
                        </m:r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4800" b="1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800" b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 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𝐅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vi-VN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𝐚</m:t>
                            </m:r>
                          </m:den>
                        </m:f>
                      </m:e>
                    </m:d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𝐅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𝟎</m:t>
                        </m:r>
                      </m:e>
                    </m:d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𝟏</m:t>
                    </m:r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Chọn mệnh đề đúng trong các mệnh đề sau.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87" y="2286000"/>
                <a:ext cx="21106319" cy="2883610"/>
              </a:xfrm>
              <a:prstGeom prst="rect">
                <a:avLst/>
              </a:prstGeom>
              <a:blipFill>
                <a:blip r:embed="rId12"/>
                <a:stretch>
                  <a:fillRect l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26">
            <a:extLst>
              <a:ext uri="{FF2B5EF4-FFF2-40B4-BE49-F238E27FC236}">
                <a16:creationId xmlns:a16="http://schemas.microsoft.com/office/drawing/2014/main" id="{3E030019-B7C9-4A7C-A1B9-4C01988409BD}"/>
              </a:ext>
            </a:extLst>
          </p:cNvPr>
          <p:cNvGrpSpPr/>
          <p:nvPr/>
        </p:nvGrpSpPr>
        <p:grpSpPr>
          <a:xfrm>
            <a:off x="306387" y="1371600"/>
            <a:ext cx="11497467" cy="872845"/>
            <a:chOff x="7483861" y="7543801"/>
            <a:chExt cx="9443879" cy="87284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442ABDD-0094-4A83-ADC5-03E0F0C8C284}"/>
                </a:ext>
              </a:extLst>
            </p:cNvPr>
            <p:cNvSpPr txBox="1"/>
            <p:nvPr/>
          </p:nvSpPr>
          <p:spPr>
            <a:xfrm>
              <a:off x="8923425" y="7680698"/>
              <a:ext cx="8004315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CHỨA THAM SỐ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85" name="Group 27">
              <a:extLst>
                <a:ext uri="{FF2B5EF4-FFF2-40B4-BE49-F238E27FC236}">
                  <a16:creationId xmlns:a16="http://schemas.microsoft.com/office/drawing/2014/main" id="{02595C37-F9BD-4B6F-B097-7CB23E98006D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86" name="Isosceles Triangle 44">
                <a:extLst>
                  <a:ext uri="{FF2B5EF4-FFF2-40B4-BE49-F238E27FC236}">
                    <a16:creationId xmlns:a16="http://schemas.microsoft.com/office/drawing/2014/main" id="{B43DDF31-3A59-4220-8CCF-AC6D37CCD248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87" name="Group 29">
                <a:extLst>
                  <a:ext uri="{FF2B5EF4-FFF2-40B4-BE49-F238E27FC236}">
                    <a16:creationId xmlns:a16="http://schemas.microsoft.com/office/drawing/2014/main" id="{07D1B3D5-BBAA-4E9E-A678-0E75D14874DE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88" name="Round Same Side Corner Rectangle 16">
                  <a:extLst>
                    <a:ext uri="{FF2B5EF4-FFF2-40B4-BE49-F238E27FC236}">
                      <a16:creationId xmlns:a16="http://schemas.microsoft.com/office/drawing/2014/main" id="{22DEBDE1-E515-4E6D-BD0D-46A082B32563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E9D823EB-5F90-4061-865A-0C7B6C0C77F3}"/>
                    </a:ext>
                  </a:extLst>
                </p:cNvPr>
                <p:cNvSpPr txBox="1"/>
                <p:nvPr/>
              </p:nvSpPr>
              <p:spPr>
                <a:xfrm>
                  <a:off x="7961578" y="7646473"/>
                  <a:ext cx="536155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8794DE5-47CF-402E-B3DB-FFAB3BAC5FE1}"/>
                  </a:ext>
                </a:extLst>
              </p:cNvPr>
              <p:cNvSpPr/>
              <p:nvPr/>
            </p:nvSpPr>
            <p:spPr>
              <a:xfrm>
                <a:off x="4239964" y="6553200"/>
                <a:ext cx="10441513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𝑭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𝒂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𝒂𝒙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𝒙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𝒂𝒙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𝒂𝒙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8794DE5-47CF-402E-B3DB-FFAB3BAC5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964" y="6553200"/>
                <a:ext cx="10441513" cy="11592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43D5CCF-5765-4C96-9ED8-EE98CD52B769}"/>
                  </a:ext>
                </a:extLst>
              </p:cNvPr>
              <p:cNvSpPr/>
              <p:nvPr/>
            </p:nvSpPr>
            <p:spPr>
              <a:xfrm>
                <a:off x="4968629" y="7833808"/>
                <a:ext cx="9548063" cy="12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𝒂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𝒂𝒙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𝒙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𝒂𝒙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𝒂𝒙</m:t>
                        </m:r>
                      </m:sup>
                    </m:sSup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43D5CCF-5765-4C96-9ED8-EE98CD52B7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629" y="7833808"/>
                <a:ext cx="9548063" cy="1233992"/>
              </a:xfrm>
              <a:prstGeom prst="rect">
                <a:avLst/>
              </a:prstGeom>
              <a:blipFill>
                <a:blip r:embed="rId14"/>
                <a:stretch>
                  <a:fillRect r="-1916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4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" grpId="0"/>
      <p:bldP spid="4" grpId="0"/>
      <p:bldP spid="60" grpId="0"/>
      <p:bldP spid="5" grpId="0"/>
      <p:bldP spid="61" grpId="0"/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36550-5658-47B8-8B35-7FA4B0740F6A}"/>
              </a:ext>
            </a:extLst>
          </p:cNvPr>
          <p:cNvGrpSpPr/>
          <p:nvPr/>
        </p:nvGrpSpPr>
        <p:grpSpPr>
          <a:xfrm>
            <a:off x="611187" y="6477000"/>
            <a:ext cx="23381381" cy="6858000"/>
            <a:chOff x="1209586" y="7010972"/>
            <a:chExt cx="23381381" cy="685800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3381381" cy="66895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82624" y="70109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11037" y="6947472"/>
                <a:ext cx="23800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2587" y="2547979"/>
            <a:ext cx="23622000" cy="3549491"/>
            <a:chOff x="992187" y="2564544"/>
            <a:chExt cx="22353091" cy="354949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344703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611187" y="3486485"/>
                <a:ext cx="23449020" cy="100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</a:t>
                </a:r>
                <a:r>
                  <a:rPr lang="en-GB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GB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GB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func>
                          <m:funcPr>
                            <m:ctrlP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0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  <m: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vi-VN" sz="4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vi-VN" sz="4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vi-VN" sz="4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  <m: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  <m:func>
                          <m:funcPr>
                            <m:ctrlP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0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𝟐𝟎𝟏𝟕</m:t>
                        </m:r>
                      </m:e>
                    </m:nary>
                    <m:r>
                      <m:rPr>
                        <m:nor/>
                      </m:rPr>
                      <a:rPr lang="fr-FR" sz="40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0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 </m:t>
                    </m:r>
                    <m:r>
                      <m:rPr>
                        <m:nor/>
                      </m:rPr>
                      <a:rPr lang="en-US" sz="40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ổ</m:t>
                    </m:r>
                    <m:r>
                      <m:rPr>
                        <m:nor/>
                      </m:rPr>
                      <a:rPr lang="en-US" sz="40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vi-VN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𝑺</m:t>
                    </m:r>
                    <m:r>
                      <a:rPr lang="vi-VN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=</m:t>
                    </m:r>
                    <m:r>
                      <a:rPr lang="vi-VN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𝒂</m:t>
                    </m:r>
                    <m:r>
                      <a:rPr lang="vi-VN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+</m:t>
                    </m:r>
                    <m:r>
                      <a:rPr lang="vi-VN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𝒃</m:t>
                    </m:r>
                    <m:r>
                      <a:rPr lang="vi-VN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+</m:t>
                    </m:r>
                    <m:r>
                      <a:rPr lang="vi-VN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𝒄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bằng: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" y="3486485"/>
                <a:ext cx="23449020" cy="1009315"/>
              </a:xfrm>
              <a:prstGeom prst="rect">
                <a:avLst/>
              </a:prstGeom>
              <a:blipFill>
                <a:blip r:embed="rId3"/>
                <a:stretch>
                  <a:fillRect l="-910" r="-234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8740894" y="44958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2B484F-0C64-4451-BC6E-EF1DEB53A3DB}"/>
              </a:ext>
            </a:extLst>
          </p:cNvPr>
          <p:cNvGrpSpPr/>
          <p:nvPr/>
        </p:nvGrpSpPr>
        <p:grpSpPr>
          <a:xfrm>
            <a:off x="3122056" y="4676531"/>
            <a:ext cx="19882094" cy="765354"/>
            <a:chOff x="3250419" y="5399329"/>
            <a:chExt cx="19882094" cy="765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250419" y="5399329"/>
                  <a:ext cx="5486401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0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0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</m:oMath>
                  </a14:m>
                  <a:r>
                    <a:rPr lang="vi-VN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𝑺</m:t>
                      </m:r>
                      <m:r>
                        <a:rPr lang="vi-VN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vi-VN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vi-VN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GB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0419" y="5399329"/>
                  <a:ext cx="5486401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8098818" y="5399329"/>
                  <a:ext cx="5486401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0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</m:oMath>
                  </a14:m>
                  <a:r>
                    <a:rPr lang="vi-VN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𝑺</m:t>
                      </m:r>
                      <m:r>
                        <a:rPr lang="vi-VN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vi-VN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𝟏𝟓</m:t>
                      </m:r>
                      <m:r>
                        <a:rPr lang="vi-VN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GB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8818" y="5399329"/>
                  <a:ext cx="5486401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13040012" y="5456797"/>
                  <a:ext cx="5486401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000" b="1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000" b="1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vi-VN" sz="4000" b="1" i="0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vi-VN" sz="4000" b="1" i="1" spc="-15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   </m:t>
                        </m:r>
                        <m: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𝑺</m:t>
                        </m:r>
                        <m: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𝟏𝟎</m:t>
                        </m:r>
                        <m: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GB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0012" y="5456797"/>
                  <a:ext cx="5486401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17646112" y="5435858"/>
                  <a:ext cx="5486401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000" b="1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4000" b="1" spc="-150" smtClean="0">
                            <a:solidFill>
                              <a:srgbClr val="000099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vi-VN" sz="4000" b="1" i="0" spc="-15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    </m:t>
                        </m:r>
                        <m: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𝑺</m:t>
                        </m:r>
                        <m: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𝟏𝟒</m:t>
                        </m:r>
                        <m:r>
                          <a:rPr lang="vi-VN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GB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6112" y="5435858"/>
                  <a:ext cx="5486401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18563141" y="11422559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3141" y="11422559"/>
                <a:ext cx="2500891" cy="769441"/>
              </a:xfrm>
              <a:prstGeom prst="rect">
                <a:avLst/>
              </a:prstGeom>
              <a:blipFill>
                <a:blip r:embed="rId8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15592" y="7566817"/>
                <a:ext cx="6299802" cy="1708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𝒖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𝒅𝒗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𝒙𝒅𝒙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92" y="7566817"/>
                <a:ext cx="6299802" cy="17084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/>
              <p:cNvSpPr/>
              <p:nvPr/>
            </p:nvSpPr>
            <p:spPr>
              <a:xfrm>
                <a:off x="29525" y="10090517"/>
                <a:ext cx="6019800" cy="874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spcAft>
                    <a:spcPts val="800"/>
                  </a:spcAft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  <m:r>
                              <a:rPr lang="en-US" sz="4400" b="1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−</m:t>
                            </m:r>
                            <m:r>
                              <a:rPr lang="en-US" sz="4400" b="1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e>
                        </m:d>
                        <m:func>
                          <m:funcPr>
                            <m:ctrlPr>
                              <a:rPr lang="en-US" sz="4400" b="1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400" b="1" i="0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  <m:r>
                              <a:rPr lang="en-US" sz="4400" b="1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  <m:r>
                      <a:rPr lang="en-US" sz="44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5" y="10090517"/>
                <a:ext cx="6019800" cy="8741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4830125" y="9906000"/>
                <a:ext cx="10640062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4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f>
                      <m:fPr>
                        <m:ctrlP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−</m:t>
                        </m:r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e>
                    </m:d>
                    <m:func>
                      <m:funcPr>
                        <m:ctrlP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400" b="1" i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  <m:r>
                      <a:rPr lang="en-US" sz="44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f>
                      <m:fPr>
                        <m:ctrlP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400" b="1" i="0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  <m:r>
                              <a:rPr lang="en-US" sz="4400" b="1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125" y="9906000"/>
                <a:ext cx="10640062" cy="10703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4753925" y="11426442"/>
                <a:ext cx="9877423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4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f>
                      <m:fPr>
                        <m:ctrlP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−</m:t>
                        </m:r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e>
                    </m:d>
                    <m:func>
                      <m:funcPr>
                        <m:ctrlP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400" b="1" i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  <m:r>
                      <a:rPr lang="en-US" sz="44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f>
                      <m:fPr>
                        <m:ctrlP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𝟗</m:t>
                        </m:r>
                      </m:den>
                    </m:f>
                    <m:func>
                      <m:funcPr>
                        <m:ctrlP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400" b="1" i="0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  <m:r>
                          <a:rPr lang="en-US" sz="4400" b="1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  <m:r>
                      <a:rPr lang="en-US" sz="44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4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𝑪</m:t>
                    </m:r>
                    <m:r>
                      <a:rPr lang="en-US" sz="4400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925" y="11426442"/>
                <a:ext cx="9877423" cy="10703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4395068" y="9034656"/>
                <a:ext cx="1043036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ta suy ra: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vi-VN" sz="4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vi-VN" sz="4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vi-VN" sz="4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vi-VN" sz="4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vi-VN" sz="4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vi-VN" sz="4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vi-VN" sz="4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vi-VN" sz="4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068" y="9034656"/>
                <a:ext cx="10430363" cy="769441"/>
              </a:xfrm>
              <a:prstGeom prst="rect">
                <a:avLst/>
              </a:prstGeom>
              <a:blipFill>
                <a:blip r:embed="rId13"/>
                <a:stretch>
                  <a:fillRect l="-233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26">
            <a:extLst>
              <a:ext uri="{FF2B5EF4-FFF2-40B4-BE49-F238E27FC236}">
                <a16:creationId xmlns:a16="http://schemas.microsoft.com/office/drawing/2014/main" id="{99FFAFD0-E0EF-4D2C-BE70-ED159515B387}"/>
              </a:ext>
            </a:extLst>
          </p:cNvPr>
          <p:cNvGrpSpPr/>
          <p:nvPr/>
        </p:nvGrpSpPr>
        <p:grpSpPr>
          <a:xfrm>
            <a:off x="449605" y="1454358"/>
            <a:ext cx="8430432" cy="891560"/>
            <a:chOff x="7483861" y="7543801"/>
            <a:chExt cx="6924654" cy="89156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EF68C0B-80F0-4BB7-B813-D446CFEA288E}"/>
                </a:ext>
              </a:extLst>
            </p:cNvPr>
            <p:cNvSpPr txBox="1"/>
            <p:nvPr/>
          </p:nvSpPr>
          <p:spPr>
            <a:xfrm>
              <a:off x="8993187" y="7702707"/>
              <a:ext cx="5415328" cy="7326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71" name="Group 27">
              <a:extLst>
                <a:ext uri="{FF2B5EF4-FFF2-40B4-BE49-F238E27FC236}">
                  <a16:creationId xmlns:a16="http://schemas.microsoft.com/office/drawing/2014/main" id="{92311B83-1AF3-406A-B6C1-CBAB8DF0CBEC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72" name="Isosceles Triangle 44">
                <a:extLst>
                  <a:ext uri="{FF2B5EF4-FFF2-40B4-BE49-F238E27FC236}">
                    <a16:creationId xmlns:a16="http://schemas.microsoft.com/office/drawing/2014/main" id="{24F22B61-51DC-4867-B2EF-4EED4FF5693D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73" name="Group 29">
                <a:extLst>
                  <a:ext uri="{FF2B5EF4-FFF2-40B4-BE49-F238E27FC236}">
                    <a16:creationId xmlns:a16="http://schemas.microsoft.com/office/drawing/2014/main" id="{1C1EB181-0DFE-4B1B-B865-705F1223D2AD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4" name="Round Same Side Corner Rectangle 16">
                  <a:extLst>
                    <a:ext uri="{FF2B5EF4-FFF2-40B4-BE49-F238E27FC236}">
                      <a16:creationId xmlns:a16="http://schemas.microsoft.com/office/drawing/2014/main" id="{6A71F6C3-550F-4E15-A0DC-6A25EAE1D9C5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73FC1C7-82AC-4150-B052-C5BB4B6E51AA}"/>
                    </a:ext>
                  </a:extLst>
                </p:cNvPr>
                <p:cNvSpPr txBox="1"/>
                <p:nvPr/>
              </p:nvSpPr>
              <p:spPr>
                <a:xfrm>
                  <a:off x="8086663" y="7646473"/>
                  <a:ext cx="285984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BA48B6-D8C9-456B-8B6C-B4B70133565C}"/>
                  </a:ext>
                </a:extLst>
              </p:cNvPr>
              <p:cNvSpPr/>
              <p:nvPr/>
            </p:nvSpPr>
            <p:spPr>
              <a:xfrm>
                <a:off x="6547145" y="7455002"/>
                <a:ext cx="5479447" cy="2254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𝒅𝒖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𝒅𝒙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𝟑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𝒙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BA48B6-D8C9-456B-8B6C-B4B701335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45" y="7455002"/>
                <a:ext cx="5479447" cy="22540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D14E82-B4DB-4FC8-B0C3-52F61A302C1A}"/>
                  </a:ext>
                </a:extLst>
              </p:cNvPr>
              <p:cNvSpPr txBox="1"/>
              <p:nvPr/>
            </p:nvSpPr>
            <p:spPr>
              <a:xfrm>
                <a:off x="16869028" y="10275676"/>
                <a:ext cx="67838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44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ậ</m:t>
                    </m:r>
                    <m:r>
                      <a:rPr lang="en-US" sz="4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US" sz="4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</m:oMath>
                </a14:m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D14E82-B4DB-4FC8-B0C3-52F61A302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9028" y="10275676"/>
                <a:ext cx="6783841" cy="769441"/>
              </a:xfrm>
              <a:prstGeom prst="rect">
                <a:avLst/>
              </a:prstGeom>
              <a:blipFill>
                <a:blip r:embed="rId15"/>
                <a:stretch>
                  <a:fillRect l="-359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3749146" y="7172458"/>
                <a:ext cx="11169841" cy="1509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num>
                        <m:den>
                          <m: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func>
                        <m:funcPr>
                          <m:ctrlP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func>
                        <m:funcPr>
                          <m:ctrlP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𝟐𝟎𝟏𝟕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146" y="7172458"/>
                <a:ext cx="11169841" cy="15090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4327187" y="6629400"/>
            <a:ext cx="0" cy="6615319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5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59" grpId="0"/>
      <p:bldP spid="60" grpId="0"/>
      <p:bldP spid="61" grpId="0"/>
      <p:bldP spid="63" grpId="0"/>
      <p:bldP spid="64" grpId="0"/>
      <p:bldP spid="11" grpId="0"/>
      <p:bldP spid="3" grpId="0"/>
      <p:bldP spid="6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91178" y="6934199"/>
            <a:ext cx="24022684" cy="6638689"/>
            <a:chOff x="1205494" y="6947471"/>
            <a:chExt cx="23427050" cy="633089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310808"/>
              <a:ext cx="23422958" cy="59675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1"/>
              <a:ext cx="3194183" cy="782727"/>
              <a:chOff x="1205494" y="6947471"/>
              <a:chExt cx="3194183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413268" y="6005282"/>
                <a:ext cx="782727" cy="266710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77043" y="7023100"/>
                <a:ext cx="2322634" cy="675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7787" y="2468065"/>
            <a:ext cx="24136075" cy="4389033"/>
            <a:chOff x="992187" y="2564544"/>
            <a:chExt cx="23574204" cy="422957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66613" y="2666999"/>
              <a:ext cx="23499778" cy="412712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0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7" cy="784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54" name="Oval 153"/>
          <p:cNvSpPr/>
          <p:nvPr/>
        </p:nvSpPr>
        <p:spPr>
          <a:xfrm>
            <a:off x="2281694" y="54864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21337587" y="12192000"/>
                <a:ext cx="250777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en-US" sz="4800" b="1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587" y="12192000"/>
                <a:ext cx="2507779" cy="830997"/>
              </a:xfrm>
              <a:prstGeom prst="rect">
                <a:avLst/>
              </a:prstGeom>
              <a:blipFill>
                <a:blip r:embed="rId3"/>
                <a:stretch>
                  <a:fillRect t="-17647" r="-655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2042369" y="5307891"/>
                <a:ext cx="5615565" cy="1475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0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𝟐𝟎𝟏𝟖</m:t>
                              </m:r>
                            </m:den>
                          </m:f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69" y="5307891"/>
                <a:ext cx="5615565" cy="1475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7038900" y="5257800"/>
                <a:ext cx="6617664" cy="1475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0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mr-IN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40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𝟐𝟎𝟏𝟖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900" y="5257800"/>
                <a:ext cx="6617664" cy="14754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13565187" y="5692914"/>
                <a:ext cx="43719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0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000" b="1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mr-I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0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4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𝟐𝟎𝟏𝟖</m:t>
                            </m:r>
                            <m:r>
                              <a:rPr lang="en-US" sz="4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187" y="5692914"/>
                <a:ext cx="4371914" cy="707886"/>
              </a:xfrm>
              <a:prstGeom prst="rect">
                <a:avLst/>
              </a:prstGeom>
              <a:blipFill>
                <a:blip r:embed="rId6"/>
                <a:stretch>
                  <a:fillRect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18365787" y="5692914"/>
                <a:ext cx="481292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0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𝟐𝟎𝟏𝟖</m:t>
                          </m:r>
                          <m:r>
                            <a:rPr lang="en-US" sz="4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787" y="5692914"/>
                <a:ext cx="481292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33399" y="3367358"/>
                <a:ext cx="23471188" cy="1934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𝐅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dPr>
                      <m:e>
                        <m:r>
                          <a:rPr lang="en-US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𝐟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dPr>
                      <m:e>
                        <m:r>
                          <a:rPr lang="en-US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𝐱</m:t>
                        </m:r>
                      </m:e>
                    </m:d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sSupPr>
                      <m:e>
                        <m:r>
                          <a:rPr lang="en-US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𝐞</m:t>
                        </m:r>
                      </m:e>
                      <m:sup>
                        <m:r>
                          <a:rPr lang="en-US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𝐱</m:t>
                        </m:r>
                      </m:sup>
                    </m:sSup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" charset="0"/>
                              </a:rPr>
                            </m:ctrlPr>
                          </m:funcPr>
                          <m:fName>
                            <m:r>
                              <a:rPr lang="en-US" sz="40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" charset="0"/>
                              </a:rPr>
                              <m:t>𝐥𝐧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" charset="0"/>
                                  </a:rPr>
                                  <m:t>𝐚𝐱</m:t>
                                </m:r>
                              </m:e>
                            </m:d>
                          </m:e>
                        </m:func>
                        <m:r>
                          <a:rPr lang="en-US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" charset="0"/>
                              </a:rPr>
                            </m:ctrlPr>
                          </m:fPr>
                          <m:num>
                            <m:r>
                              <a:rPr lang="en-US" sz="40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" charset="0"/>
                              </a:rPr>
                              <m:t>𝐱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𝐅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" charset="0"/>
                              </a:rPr>
                            </m:ctrlPr>
                          </m:fPr>
                          <m:num>
                            <m:r>
                              <a:rPr lang="en-US" sz="40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" charset="0"/>
                              </a:rPr>
                              <m:t>𝐚</m:t>
                            </m:r>
                          </m:den>
                        </m:f>
                      </m:e>
                    </m:d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=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𝐅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dPr>
                      <m:e>
                        <m:r>
                          <a:rPr lang="en-US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𝟐𝟎𝟏𝟖</m:t>
                        </m:r>
                      </m:e>
                    </m:d>
                    <m:r>
                      <a:rPr lang="en-US" sz="40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</m:ctrlPr>
                      </m:sSupPr>
                      <m:e>
                        <m:r>
                          <a:rPr lang="en-US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𝐞</m:t>
                        </m:r>
                      </m:e>
                      <m:sup>
                        <m:r>
                          <a:rPr lang="en-US" sz="4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" charset="0"/>
                          </a:rPr>
                          <m:t>𝟐𝟎𝟏𝟖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367358"/>
                <a:ext cx="23471188" cy="1934760"/>
              </a:xfrm>
              <a:prstGeom prst="rect">
                <a:avLst/>
              </a:prstGeom>
              <a:blipFill>
                <a:blip r:embed="rId8"/>
                <a:stretch>
                  <a:fillRect l="-909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26">
            <a:extLst>
              <a:ext uri="{FF2B5EF4-FFF2-40B4-BE49-F238E27FC236}">
                <a16:creationId xmlns:a16="http://schemas.microsoft.com/office/drawing/2014/main" id="{F0AB5BDD-77CA-4E00-9AA7-382C12534FA9}"/>
              </a:ext>
            </a:extLst>
          </p:cNvPr>
          <p:cNvGrpSpPr/>
          <p:nvPr/>
        </p:nvGrpSpPr>
        <p:grpSpPr>
          <a:xfrm>
            <a:off x="306387" y="1517417"/>
            <a:ext cx="11497467" cy="872845"/>
            <a:chOff x="7483861" y="7543801"/>
            <a:chExt cx="9443879" cy="87284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2FE0648-9FC5-4DE1-A466-A6E490BC9979}"/>
                </a:ext>
              </a:extLst>
            </p:cNvPr>
            <p:cNvSpPr txBox="1"/>
            <p:nvPr/>
          </p:nvSpPr>
          <p:spPr>
            <a:xfrm>
              <a:off x="8923425" y="7680698"/>
              <a:ext cx="8004315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CHỨA THAM SỐ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55" name="Group 27">
              <a:extLst>
                <a:ext uri="{FF2B5EF4-FFF2-40B4-BE49-F238E27FC236}">
                  <a16:creationId xmlns:a16="http://schemas.microsoft.com/office/drawing/2014/main" id="{FEF29732-AF0B-4E23-9EE3-99EBFEB3DB94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6" name="Isosceles Triangle 44">
                <a:extLst>
                  <a:ext uri="{FF2B5EF4-FFF2-40B4-BE49-F238E27FC236}">
                    <a16:creationId xmlns:a16="http://schemas.microsoft.com/office/drawing/2014/main" id="{0C89B0E5-1F25-49EE-BCDA-673A864E2FED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0369950E-06DD-40F3-A687-87C094A056DC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59" name="Round Same Side Corner Rectangle 16">
                  <a:extLst>
                    <a:ext uri="{FF2B5EF4-FFF2-40B4-BE49-F238E27FC236}">
                      <a16:creationId xmlns:a16="http://schemas.microsoft.com/office/drawing/2014/main" id="{825B581E-7E54-4FD4-97FB-AB7765173506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1683730-A15B-4CEA-859D-69F9D5373C6B}"/>
                    </a:ext>
                  </a:extLst>
                </p:cNvPr>
                <p:cNvSpPr txBox="1"/>
                <p:nvPr/>
              </p:nvSpPr>
              <p:spPr>
                <a:xfrm>
                  <a:off x="7961578" y="7646473"/>
                  <a:ext cx="536155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3DB6E3-C3AF-48D3-ACEE-1A022549B7FB}"/>
              </a:ext>
            </a:extLst>
          </p:cNvPr>
          <p:cNvCxnSpPr/>
          <p:nvPr/>
        </p:nvCxnSpPr>
        <p:spPr>
          <a:xfrm flipH="1">
            <a:off x="10810485" y="8319190"/>
            <a:ext cx="8015" cy="5170253"/>
          </a:xfrm>
          <a:prstGeom prst="line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C734A9-08E6-4146-BDD2-4AB349609A86}"/>
                  </a:ext>
                </a:extLst>
              </p:cNvPr>
              <p:cNvSpPr/>
              <p:nvPr/>
            </p:nvSpPr>
            <p:spPr>
              <a:xfrm>
                <a:off x="-150813" y="7620000"/>
                <a:ext cx="9416436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𝑰</m:t>
                      </m:r>
                      <m:r>
                        <a:rPr lang="en-US" sz="48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𝒙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𝒂𝒙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4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800" b="1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C734A9-08E6-4146-BDD2-4AB349609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813" y="7620000"/>
                <a:ext cx="9416436" cy="17520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9FECE33-6B1C-49A6-8568-6DA2DE2EE079}"/>
                  </a:ext>
                </a:extLst>
              </p:cNvPr>
              <p:cNvSpPr/>
              <p:nvPr/>
            </p:nvSpPr>
            <p:spPr>
              <a:xfrm>
                <a:off x="1754187" y="10644872"/>
                <a:ext cx="4846711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𝒖</m:t>
                            </m:r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𝒍𝒏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𝒂𝒙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𝒅𝒗</m:t>
                            </m:r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9FECE33-6B1C-49A6-8568-6DA2DE2EE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87" y="10644872"/>
                <a:ext cx="4846711" cy="1740028"/>
              </a:xfrm>
              <a:prstGeom prst="rect">
                <a:avLst/>
              </a:prstGeom>
              <a:blipFill>
                <a:blip r:embed="rId10"/>
                <a:stretch>
                  <a:fillRect l="-5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1C15589-CF9A-403D-841A-101E05E2F41A}"/>
                  </a:ext>
                </a:extLst>
              </p:cNvPr>
              <p:cNvSpPr/>
              <p:nvPr/>
            </p:nvSpPr>
            <p:spPr>
              <a:xfrm>
                <a:off x="6486468" y="10562193"/>
                <a:ext cx="4030719" cy="2010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𝒅𝒖</m:t>
                            </m:r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𝒅𝒙</m:t>
                            </m:r>
                          </m:e>
                          <m:e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𝒗</m:t>
                            </m:r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1C15589-CF9A-403D-841A-101E05E2F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468" y="10562193"/>
                <a:ext cx="4030719" cy="20108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ADEA9C4-C102-4C0D-B496-87DDA8C88E38}"/>
                  </a:ext>
                </a:extLst>
              </p:cNvPr>
              <p:cNvSpPr/>
              <p:nvPr/>
            </p:nvSpPr>
            <p:spPr>
              <a:xfrm>
                <a:off x="-348252" y="12344400"/>
                <a:ext cx="11551239" cy="1202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⇒</m:t>
                    </m:r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sup>
                        </m:s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𝒂𝒙</m:t>
                                </m:r>
                              </m:e>
                            </m:d>
                          </m:e>
                        </m:func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𝒂𝒙</m:t>
                            </m:r>
                          </m:e>
                        </m:d>
                      </m:e>
                    </m:func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ADEA9C4-C102-4C0D-B496-87DDA8C88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252" y="12344400"/>
                <a:ext cx="11551239" cy="12023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08E8EBD-9B28-4BCB-92DB-5C67061C0F4A}"/>
                  </a:ext>
                </a:extLst>
              </p:cNvPr>
              <p:cNvSpPr/>
              <p:nvPr/>
            </p:nvSpPr>
            <p:spPr>
              <a:xfrm>
                <a:off x="9922373" y="7474803"/>
                <a:ext cx="1400601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b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:r>
                  <a:rPr lang="en-US" sz="48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𝑭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sup>
                    </m:sSup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𝒂𝒙</m:t>
                            </m:r>
                          </m:e>
                        </m:d>
                      </m:e>
                    </m:func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08E8EBD-9B28-4BCB-92DB-5C67061C0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373" y="7474803"/>
                <a:ext cx="14006014" cy="830997"/>
              </a:xfrm>
              <a:prstGeom prst="rect">
                <a:avLst/>
              </a:prstGeom>
              <a:blipFill>
                <a:blip r:embed="rId13"/>
                <a:stretch>
                  <a:fillRect t="-17518" r="-1001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283670-5E97-428A-A2FC-DD26D36297F3}"/>
                  </a:ext>
                </a:extLst>
              </p:cNvPr>
              <p:cNvSpPr/>
              <p:nvPr/>
            </p:nvSpPr>
            <p:spPr>
              <a:xfrm>
                <a:off x="10898187" y="8382000"/>
                <a:ext cx="5311006" cy="2057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4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𝒂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𝟐𝟎𝟏𝟖</m:t>
                                </m:r>
                              </m:e>
                            </m:d>
                            <m:r>
                              <a:rPr lang="en-US" sz="4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𝟐𝟎𝟏𝟖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283670-5E97-428A-A2FC-DD26D3629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187" y="8382000"/>
                <a:ext cx="5311006" cy="2057551"/>
              </a:xfrm>
              <a:prstGeom prst="rect">
                <a:avLst/>
              </a:prstGeom>
              <a:blipFill>
                <a:blip r:embed="rId14"/>
                <a:stretch>
                  <a:fillRect l="-4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998023-EC40-4160-ADCF-CBA926CD49C6}"/>
                  </a:ext>
                </a:extLst>
              </p:cNvPr>
              <p:cNvSpPr/>
              <p:nvPr/>
            </p:nvSpPr>
            <p:spPr>
              <a:xfrm>
                <a:off x="16159285" y="8273918"/>
                <a:ext cx="7997702" cy="2057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eqArrPr>
                            <m:e>
                              <m:r>
                                <a:rPr lang="en-US" sz="4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𝒆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4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𝒂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4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𝟏</m:t>
                                  </m:r>
                                </m:e>
                              </m:func>
                              <m:r>
                                <a:rPr lang="en-US" sz="4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𝑪</m:t>
                              </m:r>
                              <m:r>
                                <a:rPr lang="en-US" sz="4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𝟐𝟎𝟏𝟖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𝒂</m:t>
                                      </m:r>
                                      <m:r>
                                        <a:rPr lang="en-US" sz="4000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.</m:t>
                                      </m:r>
                                      <m:r>
                                        <a:rPr lang="en-US" sz="4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𝟐𝟎𝟏𝟖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4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𝑪</m:t>
                              </m:r>
                              <m:r>
                                <a:rPr lang="en-US" sz="4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𝟐𝟎𝟏𝟖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998023-EC40-4160-ADCF-CBA926CD4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9285" y="8273918"/>
                <a:ext cx="7997702" cy="20575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685FFB-F210-4D0C-B8AB-EA26F284954C}"/>
                  </a:ext>
                </a:extLst>
              </p:cNvPr>
              <p:cNvSpPr/>
              <p:nvPr/>
            </p:nvSpPr>
            <p:spPr>
              <a:xfrm>
                <a:off x="11009847" y="10439400"/>
                <a:ext cx="9319731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eqArrPr>
                            <m:e>
                              <m:r>
                                <a:rPr lang="en-US" sz="4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&amp;</m:t>
                              </m:r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𝑪</m:t>
                              </m:r>
                              <m:r>
                                <a:rPr lang="en-US" sz="4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𝒂</m:t>
                                      </m:r>
                                      <m:r>
                                        <a:rPr lang="en-US" sz="4800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.</m:t>
                                      </m:r>
                                      <m: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𝟐𝟎𝟏𝟖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4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𝒂</m:t>
                      </m:r>
                      <m:r>
                        <a:rPr lang="en-US" sz="4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𝒆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𝟐𝟎𝟏𝟖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685FFB-F210-4D0C-B8AB-EA26F2849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847" y="10439400"/>
                <a:ext cx="9319731" cy="17400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A44696-1CF7-4203-84F9-6A9CBD1F58D9}"/>
                  </a:ext>
                </a:extLst>
              </p:cNvPr>
              <p:cNvSpPr/>
              <p:nvPr/>
            </p:nvSpPr>
            <p:spPr>
              <a:xfrm>
                <a:off x="15389575" y="12115800"/>
                <a:ext cx="5812232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𝒂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𝟐𝟎𝟏𝟖</m:t>
                            </m:r>
                          </m:den>
                        </m:f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A44696-1CF7-4203-84F9-6A9CBD1F5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575" y="12115800"/>
                <a:ext cx="5812232" cy="1197764"/>
              </a:xfrm>
              <a:prstGeom prst="rect">
                <a:avLst/>
              </a:prstGeom>
              <a:blipFill>
                <a:blip r:embed="rId17"/>
                <a:stretch>
                  <a:fillRect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3684985-C1C0-482F-AACE-51C8B4F07AE5}"/>
                  </a:ext>
                </a:extLst>
              </p:cNvPr>
              <p:cNvSpPr/>
              <p:nvPr/>
            </p:nvSpPr>
            <p:spPr>
              <a:xfrm>
                <a:off x="747534" y="9465170"/>
                <a:ext cx="8709436" cy="1202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 =</m:t>
                    </m:r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sup>
                        </m:s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𝒂𝒙</m:t>
                                </m:r>
                              </m:e>
                            </m:d>
                          </m:e>
                        </m:func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endParaRPr lang="vi-VN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3684985-C1C0-482F-AACE-51C8B4F07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34" y="9465170"/>
                <a:ext cx="8709436" cy="1202380"/>
              </a:xfrm>
              <a:prstGeom prst="rect">
                <a:avLst/>
              </a:prstGeom>
              <a:blipFill>
                <a:blip r:embed="rId18"/>
                <a:stretch>
                  <a:fillRect r="-224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3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57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6239" y="4865914"/>
            <a:ext cx="16375548" cy="4887686"/>
          </a:xfrm>
          <a:prstGeom prst="roundRect">
            <a:avLst>
              <a:gd name="adj" fmla="val 457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346711" y="7064276"/>
            <a:ext cx="16381276" cy="2308324"/>
            <a:chOff x="7483861" y="7412998"/>
            <a:chExt cx="14646001" cy="2308327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412998"/>
              <a:ext cx="13136675" cy="2308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trước </a:t>
              </a:r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</a:t>
              </a:r>
              <a:endParaRPr lang="en-US" sz="4800" b="1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800" b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 BẬC HAI VỚI HỆ SỐ THỰC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61794" y="764647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422911" y="5645998"/>
            <a:ext cx="16000276" cy="907202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9885813" y="4073635"/>
            <a:ext cx="3984174" cy="1107965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15987" y="6781800"/>
            <a:ext cx="23088600" cy="6705600"/>
            <a:chOff x="1205494" y="6947472"/>
            <a:chExt cx="23088600" cy="708089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259922"/>
              <a:ext cx="23084508" cy="6768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823132"/>
              <a:chOff x="1205494" y="6947472"/>
              <a:chExt cx="3322466" cy="82313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74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37096" y="2474601"/>
            <a:ext cx="22886491" cy="3926199"/>
            <a:chOff x="992187" y="2564544"/>
            <a:chExt cx="22886491" cy="392619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733457" cy="382374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800" b="1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800" b="1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800" b="1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800" b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55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vi-VN" sz="48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2</a:t>
                </a:r>
                <a:endParaRPr lang="en-US" sz="48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21732296" y="12192000"/>
                <a:ext cx="25008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2296" y="12192000"/>
                <a:ext cx="2500891" cy="830997"/>
              </a:xfrm>
              <a:prstGeom prst="rect">
                <a:avLst/>
              </a:prstGeom>
              <a:blipFill>
                <a:blip r:embed="rId3"/>
                <a:stretch>
                  <a:fillRect t="-17647" r="-731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3107987" y="3893682"/>
            <a:ext cx="1074280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085010" y="3726625"/>
                <a:ext cx="881317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func>
                        <m:func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010" y="3726625"/>
                <a:ext cx="8813177" cy="1480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2955587" y="3608272"/>
                <a:ext cx="915290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 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func>
                        <m:func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5587" y="3608272"/>
                <a:ext cx="9152908" cy="1480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2049527" y="5335196"/>
                <a:ext cx="884866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func>
                        <m:func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27" y="5335196"/>
                <a:ext cx="8848660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3277795" y="4920779"/>
                <a:ext cx="8708576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 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func>
                        <m:func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4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795" y="4920779"/>
                <a:ext cx="8708576" cy="14800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/>
          <p:nvPr/>
        </p:nvCxnSpPr>
        <p:spPr>
          <a:xfrm>
            <a:off x="12269787" y="7230090"/>
            <a:ext cx="0" cy="618111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678976" y="2743200"/>
                <a:ext cx="16486675" cy="88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 nguyên hàm của hàm số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𝟑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𝒙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(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𝒙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𝟑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  <m:r>
                      <a:rPr lang="vi-V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) 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: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76" y="2743200"/>
                <a:ext cx="16486675" cy="882678"/>
              </a:xfrm>
              <a:prstGeom prst="rect">
                <a:avLst/>
              </a:prstGeom>
              <a:blipFill>
                <a:blip r:embed="rId8"/>
                <a:stretch>
                  <a:fillRect l="-1701" t="-1793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469006" y="7904339"/>
                <a:ext cx="6778587" cy="16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006" y="7904339"/>
                <a:ext cx="6778587" cy="16028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724357" y="9231959"/>
                <a:ext cx="7148175" cy="16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func>
                                <m:func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357" y="9231959"/>
                <a:ext cx="7148175" cy="16028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677987" y="10559579"/>
                <a:ext cx="10733388" cy="16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10559579"/>
                <a:ext cx="10733388" cy="16028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754187" y="11887200"/>
                <a:ext cx="6860853" cy="16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87" y="11887200"/>
                <a:ext cx="6860853" cy="16028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2738164" y="7010400"/>
                <a:ext cx="5705473" cy="16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8164" y="7010400"/>
                <a:ext cx="5705473" cy="16028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3357794" y="8266573"/>
                <a:ext cx="5993307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</m:oMath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7794" y="8266573"/>
                <a:ext cx="5993307" cy="1740028"/>
              </a:xfrm>
              <a:prstGeom prst="rect">
                <a:avLst/>
              </a:prstGeom>
              <a:blipFill>
                <a:blip r:embed="rId14"/>
                <a:stretch>
                  <a:fillRect l="-4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2973642" y="10103805"/>
                <a:ext cx="7834389" cy="945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3642" y="10103805"/>
                <a:ext cx="7834389" cy="9451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3725541" y="11052906"/>
                <a:ext cx="7535846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5541" y="11052906"/>
                <a:ext cx="7535846" cy="1159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2193587" y="12043834"/>
                <a:ext cx="937340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48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587" y="12043834"/>
                <a:ext cx="9373400" cy="1159228"/>
              </a:xfrm>
              <a:prstGeom prst="rect">
                <a:avLst/>
              </a:prstGeom>
              <a:blipFill>
                <a:blip r:embed="rId17"/>
                <a:stretch>
                  <a:fillRect l="-2926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26">
            <a:extLst>
              <a:ext uri="{FF2B5EF4-FFF2-40B4-BE49-F238E27FC236}">
                <a16:creationId xmlns:a16="http://schemas.microsoft.com/office/drawing/2014/main" id="{D9E3A32E-73C2-41B5-8F6D-DB0D6E527D7C}"/>
              </a:ext>
            </a:extLst>
          </p:cNvPr>
          <p:cNvGrpSpPr/>
          <p:nvPr/>
        </p:nvGrpSpPr>
        <p:grpSpPr>
          <a:xfrm>
            <a:off x="306387" y="1447800"/>
            <a:ext cx="8229599" cy="872845"/>
            <a:chOff x="7483861" y="7543801"/>
            <a:chExt cx="6759692" cy="87284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D18264C-C71C-4536-9BCB-5BF1EC626C8E}"/>
                </a:ext>
              </a:extLst>
            </p:cNvPr>
            <p:cNvSpPr txBox="1"/>
            <p:nvPr/>
          </p:nvSpPr>
          <p:spPr>
            <a:xfrm>
              <a:off x="8993187" y="7683659"/>
              <a:ext cx="5250366" cy="707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61" name="Group 27">
              <a:extLst>
                <a:ext uri="{FF2B5EF4-FFF2-40B4-BE49-F238E27FC236}">
                  <a16:creationId xmlns:a16="http://schemas.microsoft.com/office/drawing/2014/main" id="{B73BB515-181C-445F-B950-A323F289D4F7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3" name="Isosceles Triangle 44">
                <a:extLst>
                  <a:ext uri="{FF2B5EF4-FFF2-40B4-BE49-F238E27FC236}">
                    <a16:creationId xmlns:a16="http://schemas.microsoft.com/office/drawing/2014/main" id="{D097DF2B-4FDC-4049-B048-A9B275731B3E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64" name="Group 29">
                <a:extLst>
                  <a:ext uri="{FF2B5EF4-FFF2-40B4-BE49-F238E27FC236}">
                    <a16:creationId xmlns:a16="http://schemas.microsoft.com/office/drawing/2014/main" id="{5A124AC8-7FF4-4D8F-9A20-A944C9DC0CE7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5" name="Round Same Side Corner Rectangle 16">
                  <a:extLst>
                    <a:ext uri="{FF2B5EF4-FFF2-40B4-BE49-F238E27FC236}">
                      <a16:creationId xmlns:a16="http://schemas.microsoft.com/office/drawing/2014/main" id="{E679202D-2D6E-4566-AB20-653C6FB2CFFB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DF53BC1-7B3A-466D-816B-A5AF433AA3D5}"/>
                    </a:ext>
                  </a:extLst>
                </p:cNvPr>
                <p:cNvSpPr txBox="1"/>
                <p:nvPr/>
              </p:nvSpPr>
              <p:spPr>
                <a:xfrm>
                  <a:off x="8086663" y="7646473"/>
                  <a:ext cx="285984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AA683D-9FF4-4895-A1A5-36A1DD25F056}"/>
                  </a:ext>
                </a:extLst>
              </p:cNvPr>
              <p:cNvSpPr/>
              <p:nvPr/>
            </p:nvSpPr>
            <p:spPr>
              <a:xfrm>
                <a:off x="19284577" y="8077200"/>
                <a:ext cx="4720010" cy="2010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AA683D-9FF4-4895-A1A5-36A1DD25F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4577" y="8077200"/>
                <a:ext cx="4720010" cy="20108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9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14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15987" y="6922058"/>
            <a:ext cx="22139783" cy="6586395"/>
            <a:chOff x="1205494" y="6947472"/>
            <a:chExt cx="22139783" cy="695501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201688"/>
              <a:ext cx="22135691" cy="67008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897934"/>
              <a:chOff x="1205494" y="6947472"/>
              <a:chExt cx="3322466" cy="89793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12925" y="6967900"/>
                <a:ext cx="2500849" cy="87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87387" y="2560494"/>
            <a:ext cx="22353091" cy="4257151"/>
            <a:chOff x="992187" y="2564544"/>
            <a:chExt cx="22353091" cy="42571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415469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800" b="1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800" b="1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800" b="1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800" b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55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vi-VN" sz="48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3</a:t>
                </a:r>
                <a:endParaRPr lang="en-US" sz="48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9965987" y="11352260"/>
                <a:ext cx="25008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en-US" sz="4800" b="1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</a:t>
                </a: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5987" y="11352260"/>
                <a:ext cx="2500891" cy="830997"/>
              </a:xfrm>
              <a:prstGeom prst="rect">
                <a:avLst/>
              </a:prstGeom>
              <a:blipFill>
                <a:blip r:embed="rId3"/>
                <a:stretch>
                  <a:fillRect t="-17518" r="-6569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746707" y="5480507"/>
            <a:ext cx="1074280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10349" y="3639817"/>
                <a:ext cx="9423557" cy="158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49" y="3639817"/>
                <a:ext cx="9423557" cy="1588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2345987" y="3634445"/>
                <a:ext cx="9908348" cy="158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987" y="3634445"/>
                <a:ext cx="9908348" cy="1588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677987" y="5129781"/>
                <a:ext cx="9906000" cy="158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5129781"/>
                <a:ext cx="9906000" cy="158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2299926" y="5135875"/>
                <a:ext cx="10207152" cy="158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926" y="5135875"/>
                <a:ext cx="10207152" cy="1588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/>
          <p:nvPr/>
        </p:nvCxnSpPr>
        <p:spPr>
          <a:xfrm>
            <a:off x="12117387" y="7230090"/>
            <a:ext cx="0" cy="625731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347651" y="2667000"/>
                <a:ext cx="16486675" cy="1367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 nguyên hàm của hàm số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: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51" y="2667000"/>
                <a:ext cx="16486675" cy="1367747"/>
              </a:xfrm>
              <a:prstGeom prst="rect">
                <a:avLst/>
              </a:prstGeom>
              <a:blipFill>
                <a:blip r:embed="rId8"/>
                <a:stretch>
                  <a:fillRect l="-1664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39787" y="7696200"/>
                <a:ext cx="7626383" cy="1782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7696200"/>
                <a:ext cx="7626383" cy="17825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55020" y="9144000"/>
                <a:ext cx="10788594" cy="1645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𝟐𝐱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𝐝𝐱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den>
                              </m:f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𝐝𝐱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20" y="9144000"/>
                <a:ext cx="10788594" cy="16459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319544" y="10427257"/>
                <a:ext cx="6400150" cy="16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𝟐𝐱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44" y="10427257"/>
                <a:ext cx="6400150" cy="16028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296987" y="11538622"/>
                <a:ext cx="6910161" cy="1855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𝐮</m:t>
                            </m:r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𝐥𝐧</m:t>
                                </m:r>
                              </m:fName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</m:e>
                            </m:func>
                          </m:e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&amp;</m:t>
                            </m:r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𝐝𝐯</m:t>
                            </m:r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𝟐𝐱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+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𝐝𝐱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11538622"/>
                <a:ext cx="6910161" cy="18553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2446289" y="7086600"/>
                <a:ext cx="9805698" cy="1645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6289" y="7086600"/>
                <a:ext cx="9805698" cy="16459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2954871" y="8468100"/>
                <a:ext cx="8225393" cy="16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871" y="8468100"/>
                <a:ext cx="8225393" cy="16028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3025590" y="9753600"/>
                <a:ext cx="8308749" cy="1588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590" y="9753600"/>
                <a:ext cx="8308749" cy="15886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2521961" y="11015734"/>
                <a:ext cx="6973384" cy="1645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𝐝𝐱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1961" y="11015734"/>
                <a:ext cx="6973384" cy="16459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2269787" y="12268200"/>
                <a:ext cx="10294934" cy="1266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sz="4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𝐥𝐧𝐱</m:t>
                    </m:r>
                    <m:r>
                      <a:rPr lang="en-US" sz="4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4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  <m:r>
                      <a:rPr lang="en-US" sz="4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9787" y="12268200"/>
                <a:ext cx="10294934" cy="1266116"/>
              </a:xfrm>
              <a:prstGeom prst="rect">
                <a:avLst/>
              </a:prstGeom>
              <a:blipFill>
                <a:blip r:embed="rId17"/>
                <a:stretch>
                  <a:fillRect l="-2724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4D06D1-A67A-4749-85F2-F7CF0A738AF1}"/>
                  </a:ext>
                </a:extLst>
              </p:cNvPr>
              <p:cNvSpPr/>
              <p:nvPr/>
            </p:nvSpPr>
            <p:spPr>
              <a:xfrm>
                <a:off x="7733662" y="11113057"/>
                <a:ext cx="4307525" cy="245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eqArr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&amp;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𝐝𝐮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𝒅𝒙</m:t>
                              </m:r>
                            </m: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&amp;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𝐯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𝒙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4D06D1-A67A-4749-85F2-F7CF0A738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662" y="11113057"/>
                <a:ext cx="4307525" cy="24505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26">
            <a:extLst>
              <a:ext uri="{FF2B5EF4-FFF2-40B4-BE49-F238E27FC236}">
                <a16:creationId xmlns:a16="http://schemas.microsoft.com/office/drawing/2014/main" id="{768FACAB-898E-4D43-98DD-3F4B8650F150}"/>
              </a:ext>
            </a:extLst>
          </p:cNvPr>
          <p:cNvGrpSpPr/>
          <p:nvPr/>
        </p:nvGrpSpPr>
        <p:grpSpPr>
          <a:xfrm>
            <a:off x="306387" y="1523999"/>
            <a:ext cx="8610599" cy="810558"/>
            <a:chOff x="7483861" y="7543801"/>
            <a:chExt cx="7072641" cy="81055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C6BC34C-4014-4F91-8264-8C41DA4B07B4}"/>
                </a:ext>
              </a:extLst>
            </p:cNvPr>
            <p:cNvSpPr txBox="1"/>
            <p:nvPr/>
          </p:nvSpPr>
          <p:spPr>
            <a:xfrm>
              <a:off x="8993187" y="7646473"/>
              <a:ext cx="5563315" cy="7078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61" name="Group 27">
              <a:extLst>
                <a:ext uri="{FF2B5EF4-FFF2-40B4-BE49-F238E27FC236}">
                  <a16:creationId xmlns:a16="http://schemas.microsoft.com/office/drawing/2014/main" id="{F0709FBB-B0D0-4DAB-A1F3-E8E798AC744E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10559"/>
              <a:chOff x="7483860" y="7543801"/>
              <a:chExt cx="1381118" cy="810559"/>
            </a:xfrm>
          </p:grpSpPr>
          <p:sp>
            <p:nvSpPr>
              <p:cNvPr id="63" name="Isosceles Triangle 44">
                <a:extLst>
                  <a:ext uri="{FF2B5EF4-FFF2-40B4-BE49-F238E27FC236}">
                    <a16:creationId xmlns:a16="http://schemas.microsoft.com/office/drawing/2014/main" id="{BD62B2D8-1DF0-40E5-95D3-B16905B8F773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64" name="Group 29">
                <a:extLst>
                  <a:ext uri="{FF2B5EF4-FFF2-40B4-BE49-F238E27FC236}">
                    <a16:creationId xmlns:a16="http://schemas.microsoft.com/office/drawing/2014/main" id="{289E475B-8906-4B20-89BE-D472E2DFD0D0}"/>
                  </a:ext>
                </a:extLst>
              </p:cNvPr>
              <p:cNvGrpSpPr/>
              <p:nvPr/>
            </p:nvGrpSpPr>
            <p:grpSpPr>
              <a:xfrm>
                <a:off x="7493378" y="7620001"/>
                <a:ext cx="1371600" cy="734359"/>
                <a:chOff x="7493378" y="7620001"/>
                <a:chExt cx="1371600" cy="734359"/>
              </a:xfrm>
            </p:grpSpPr>
            <p:sp>
              <p:nvSpPr>
                <p:cNvPr id="65" name="Round Same Side Corner Rectangle 16">
                  <a:extLst>
                    <a:ext uri="{FF2B5EF4-FFF2-40B4-BE49-F238E27FC236}">
                      <a16:creationId xmlns:a16="http://schemas.microsoft.com/office/drawing/2014/main" id="{B76F2B2A-84F1-4E25-B0D1-AB0A370BFCF7}"/>
                    </a:ext>
                  </a:extLst>
                </p:cNvPr>
                <p:cNvSpPr/>
                <p:nvPr/>
              </p:nvSpPr>
              <p:spPr>
                <a:xfrm rot="5400000">
                  <a:off x="7813418" y="7299961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42FE94D-AB82-45D8-8985-64032A4186E9}"/>
                    </a:ext>
                  </a:extLst>
                </p:cNvPr>
                <p:cNvSpPr txBox="1"/>
                <p:nvPr/>
              </p:nvSpPr>
              <p:spPr>
                <a:xfrm>
                  <a:off x="8086663" y="7646473"/>
                  <a:ext cx="285984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8877646" y="8077200"/>
            <a:ext cx="23253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(x &gt; 0 )</a:t>
            </a:r>
            <a:endParaRPr lang="en-US" b="1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4" grpId="0"/>
      <p:bldP spid="5" grpId="0"/>
      <p:bldP spid="6" grpId="0"/>
      <p:bldP spid="11" grpId="0"/>
      <p:bldP spid="12" grpId="0"/>
      <p:bldP spid="13" grpId="0"/>
      <p:bldP spid="15" grpId="0"/>
      <p:bldP spid="20" grpId="0"/>
      <p:bldP spid="21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11187" y="6925290"/>
            <a:ext cx="23317200" cy="6638310"/>
            <a:chOff x="1205494" y="6867007"/>
            <a:chExt cx="23317200" cy="700983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027936"/>
              <a:ext cx="23313108" cy="684890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67007"/>
              <a:ext cx="3418312" cy="877506"/>
              <a:chOff x="1205494" y="6867007"/>
              <a:chExt cx="3418312" cy="87750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43693" y="6867007"/>
                <a:ext cx="2580113" cy="87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58787" y="2286000"/>
            <a:ext cx="23303491" cy="4499035"/>
            <a:chOff x="992187" y="2564544"/>
            <a:chExt cx="23303491" cy="449903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3150457" cy="439657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55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21261387" y="11430000"/>
                <a:ext cx="25008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en-US" sz="4800" b="1" spc="-15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</a:t>
                </a: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1387" y="11430000"/>
                <a:ext cx="2500891" cy="830997"/>
              </a:xfrm>
              <a:prstGeom prst="rect">
                <a:avLst/>
              </a:prstGeom>
              <a:blipFill>
                <a:blip r:embed="rId3"/>
                <a:stretch>
                  <a:fillRect t="-17647" r="-6829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068387" y="3855788"/>
            <a:ext cx="1074280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68387" y="3505200"/>
                <a:ext cx="11240092" cy="158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87" y="3505200"/>
                <a:ext cx="11240092" cy="1588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cxnSpLocks/>
          </p:cNvCxnSpPr>
          <p:nvPr/>
        </p:nvCxnSpPr>
        <p:spPr>
          <a:xfrm>
            <a:off x="13184187" y="7239000"/>
            <a:ext cx="0" cy="60498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659187" y="2404796"/>
                <a:ext cx="19853848" cy="1176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 cả nguyên hàm của hàm số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𝒇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𝒙</m:t>
                    </m:r>
                    <m:func>
                      <m:func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;</m:t>
                        </m:r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87" y="2404796"/>
                <a:ext cx="19853848" cy="1176604"/>
              </a:xfrm>
              <a:prstGeom prst="rect">
                <a:avLst/>
              </a:prstGeom>
              <a:blipFill>
                <a:blip r:embed="rId5"/>
                <a:stretch>
                  <a:fillRect l="-1228" b="-7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26">
            <a:extLst>
              <a:ext uri="{FF2B5EF4-FFF2-40B4-BE49-F238E27FC236}">
                <a16:creationId xmlns:a16="http://schemas.microsoft.com/office/drawing/2014/main" id="{768FACAB-898E-4D43-98DD-3F4B8650F150}"/>
              </a:ext>
            </a:extLst>
          </p:cNvPr>
          <p:cNvGrpSpPr/>
          <p:nvPr/>
        </p:nvGrpSpPr>
        <p:grpSpPr>
          <a:xfrm>
            <a:off x="306387" y="1371600"/>
            <a:ext cx="8305799" cy="872845"/>
            <a:chOff x="7483861" y="7543801"/>
            <a:chExt cx="6822282" cy="87284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C6BC34C-4014-4F91-8264-8C41DA4B07B4}"/>
                </a:ext>
              </a:extLst>
            </p:cNvPr>
            <p:cNvSpPr txBox="1"/>
            <p:nvPr/>
          </p:nvSpPr>
          <p:spPr>
            <a:xfrm>
              <a:off x="8993187" y="7708760"/>
              <a:ext cx="5312956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61" name="Group 27">
              <a:extLst>
                <a:ext uri="{FF2B5EF4-FFF2-40B4-BE49-F238E27FC236}">
                  <a16:creationId xmlns:a16="http://schemas.microsoft.com/office/drawing/2014/main" id="{F0709FBB-B0D0-4DAB-A1F3-E8E798AC744E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3" name="Isosceles Triangle 44">
                <a:extLst>
                  <a:ext uri="{FF2B5EF4-FFF2-40B4-BE49-F238E27FC236}">
                    <a16:creationId xmlns:a16="http://schemas.microsoft.com/office/drawing/2014/main" id="{BD62B2D8-1DF0-40E5-95D3-B16905B8F773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64" name="Group 29">
                <a:extLst>
                  <a:ext uri="{FF2B5EF4-FFF2-40B4-BE49-F238E27FC236}">
                    <a16:creationId xmlns:a16="http://schemas.microsoft.com/office/drawing/2014/main" id="{289E475B-8906-4B20-89BE-D472E2DFD0D0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5" name="Round Same Side Corner Rectangle 16">
                  <a:extLst>
                    <a:ext uri="{FF2B5EF4-FFF2-40B4-BE49-F238E27FC236}">
                      <a16:creationId xmlns:a16="http://schemas.microsoft.com/office/drawing/2014/main" id="{B76F2B2A-84F1-4E25-B0D1-AB0A370BFCF7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42FE94D-AB82-45D8-8985-64032A4186E9}"/>
                    </a:ext>
                  </a:extLst>
                </p:cNvPr>
                <p:cNvSpPr txBox="1"/>
                <p:nvPr/>
              </p:nvSpPr>
              <p:spPr>
                <a:xfrm>
                  <a:off x="8086663" y="7646473"/>
                  <a:ext cx="285984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74EC8C7-FA6B-4E3C-A9D5-662CFB204295}"/>
                  </a:ext>
                </a:extLst>
              </p:cNvPr>
              <p:cNvSpPr/>
              <p:nvPr/>
            </p:nvSpPr>
            <p:spPr>
              <a:xfrm>
                <a:off x="12362019" y="3507730"/>
                <a:ext cx="11287425" cy="158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74EC8C7-FA6B-4E3C-A9D5-662CFB204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2019" y="3507730"/>
                <a:ext cx="11287425" cy="158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E868D98-16A3-4116-9481-E14F91AF05D4}"/>
                  </a:ext>
                </a:extLst>
              </p:cNvPr>
              <p:cNvSpPr/>
              <p:nvPr/>
            </p:nvSpPr>
            <p:spPr>
              <a:xfrm>
                <a:off x="611187" y="5116960"/>
                <a:ext cx="12073801" cy="158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E868D98-16A3-4116-9481-E14F91AF0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" y="5116960"/>
                <a:ext cx="12073801" cy="1588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3083E00-6209-412A-A839-1DDFB3EA67F1}"/>
                  </a:ext>
                </a:extLst>
              </p:cNvPr>
              <p:cNvSpPr/>
              <p:nvPr/>
            </p:nvSpPr>
            <p:spPr>
              <a:xfrm>
                <a:off x="12345987" y="5098045"/>
                <a:ext cx="11252941" cy="158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3083E00-6209-412A-A839-1DDFB3EA6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987" y="5098045"/>
                <a:ext cx="11252941" cy="158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63BCB6-C8E8-4EC1-80A4-E44E5D63DDE3}"/>
                  </a:ext>
                </a:extLst>
              </p:cNvPr>
              <p:cNvSpPr txBox="1"/>
              <p:nvPr/>
            </p:nvSpPr>
            <p:spPr>
              <a:xfrm>
                <a:off x="2121614" y="8983152"/>
                <a:ext cx="9767173" cy="983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𝒕𝒂𝒏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63BCB6-C8E8-4EC1-80A4-E44E5D63D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614" y="8983152"/>
                <a:ext cx="9767173" cy="9837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EA8D9C3-C674-437B-9332-F87A16300B94}"/>
                  </a:ext>
                </a:extLst>
              </p:cNvPr>
              <p:cNvSpPr/>
              <p:nvPr/>
            </p:nvSpPr>
            <p:spPr>
              <a:xfrm>
                <a:off x="6326187" y="7945183"/>
                <a:ext cx="7113037" cy="983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𝒕𝒂𝒏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EA8D9C3-C674-437B-9332-F87A16300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187" y="7945183"/>
                <a:ext cx="7113037" cy="9837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CC8D372-BB81-4588-8987-783087225694}"/>
                  </a:ext>
                </a:extLst>
              </p:cNvPr>
              <p:cNvSpPr/>
              <p:nvPr/>
            </p:nvSpPr>
            <p:spPr>
              <a:xfrm>
                <a:off x="432350" y="7945183"/>
                <a:ext cx="5989460" cy="9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  <m:func>
                          <m:funcPr>
                            <m:ctrlP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vi-VN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func>
                      </m:e>
                    </m:nary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𝒅𝒙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CC8D372-BB81-4588-8987-78308722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50" y="7945183"/>
                <a:ext cx="5989460" cy="9646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27CEE6-BE33-4388-99E1-1B3EC2852743}"/>
                  </a:ext>
                </a:extLst>
              </p:cNvPr>
              <p:cNvSpPr txBox="1"/>
              <p:nvPr/>
            </p:nvSpPr>
            <p:spPr>
              <a:xfrm>
                <a:off x="2107961" y="10021120"/>
                <a:ext cx="7916836" cy="108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vi-VN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vi-VN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func>
                              <m:funcPr>
                                <m:ctrlPr>
                                  <a:rPr lang="vi-VN" sz="4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4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𝐜𝐨𝐬</m:t>
                                    </m:r>
                                  </m:e>
                                  <m:sup>
                                    <m:r>
                                      <a:rPr lang="vi-VN" sz="4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vi-VN" sz="4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vi-VN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𝒅𝒙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27CEE6-BE33-4388-99E1-1B3EC2852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61" y="10021120"/>
                <a:ext cx="7916836" cy="10806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EBF0D3-8FA2-41E3-AC45-00AB9005CA90}"/>
                  </a:ext>
                </a:extLst>
              </p:cNvPr>
              <p:cNvSpPr/>
              <p:nvPr/>
            </p:nvSpPr>
            <p:spPr>
              <a:xfrm>
                <a:off x="1021136" y="11113726"/>
                <a:ext cx="6064224" cy="2145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𝒅𝒗</m:t>
                            </m:r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vi-VN" sz="4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vi-VN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𝒄𝒐𝒔</m:t>
                                        </m:r>
                                      </m:e>
                                      <m:sup>
                                        <m:r>
                                          <a:rPr lang="vi-VN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vi-VN" sz="4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den>
                            </m:f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</m:oMath>
                </a14:m>
                <a:endParaRPr lang="vi-VN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EBF0D3-8FA2-41E3-AC45-00AB9005C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36" y="11113726"/>
                <a:ext cx="6064224" cy="21450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7158999-D23B-465F-B228-CC4DACAA4D10}"/>
                  </a:ext>
                </a:extLst>
              </p:cNvPr>
              <p:cNvSpPr/>
              <p:nvPr/>
            </p:nvSpPr>
            <p:spPr>
              <a:xfrm>
                <a:off x="12575680" y="6934200"/>
                <a:ext cx="10895034" cy="1348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func>
                      <m:func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7158999-D23B-465F-B228-CC4DACAA4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5680" y="6934200"/>
                <a:ext cx="10895034" cy="1348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AF80DCE-322C-4DCE-A1A0-A7B31049BB95}"/>
                  </a:ext>
                </a:extLst>
              </p:cNvPr>
              <p:cNvSpPr/>
              <p:nvPr/>
            </p:nvSpPr>
            <p:spPr>
              <a:xfrm>
                <a:off x="14093054" y="8115818"/>
                <a:ext cx="9097404" cy="1352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func>
                      <m:func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  <m:d>
                              <m:dPr>
                                <m:ctrlP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vi-VN" sz="4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vi-VN" sz="4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d>
                          </m:num>
                          <m:den>
                            <m:func>
                              <m:funcPr>
                                <m:ctrlP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nary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AF80DCE-322C-4DCE-A1A0-A7B31049B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3054" y="8115818"/>
                <a:ext cx="9097404" cy="1352037"/>
              </a:xfrm>
              <a:prstGeom prst="rect">
                <a:avLst/>
              </a:prstGeom>
              <a:blipFill>
                <a:blip r:embed="rId15"/>
                <a:stretch>
                  <a:fillRect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02A8922-01F5-48B0-BAD7-D4856F50130F}"/>
                  </a:ext>
                </a:extLst>
              </p:cNvPr>
              <p:cNvSpPr/>
              <p:nvPr/>
            </p:nvSpPr>
            <p:spPr>
              <a:xfrm>
                <a:off x="12648115" y="10225031"/>
                <a:ext cx="9908672" cy="216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vi-VN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02A8922-01F5-48B0-BAD7-D4856F501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115" y="10225031"/>
                <a:ext cx="9908672" cy="2168094"/>
              </a:xfrm>
              <a:prstGeom prst="rect">
                <a:avLst/>
              </a:prstGeom>
              <a:blipFill>
                <a:blip r:embed="rId16"/>
                <a:stretch>
                  <a:fillRect b="-10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AC207A3-4441-4747-9F9A-E007B268555D}"/>
                  </a:ext>
                </a:extLst>
              </p:cNvPr>
              <p:cNvSpPr/>
              <p:nvPr/>
            </p:nvSpPr>
            <p:spPr>
              <a:xfrm>
                <a:off x="12193587" y="12215346"/>
                <a:ext cx="11787586" cy="1348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vi-VN" sz="4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func>
                      <m:funcPr>
                        <m:ctrlPr>
                          <a:rPr lang="vi-VN" sz="4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vi-VN" sz="4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0066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FF0066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FF0066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FF0066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1">
                                <a:solidFill>
                                  <a:srgbClr val="FF0066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vi-VN" sz="4800" b="1" i="1">
                                <a:solidFill>
                                  <a:srgbClr val="FF0066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vi-VN" sz="4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vi-VN" sz="4800" b="1" dirty="0">
                  <a:solidFill>
                    <a:srgbClr val="FF006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AC207A3-4441-4747-9F9A-E007B2685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587" y="12215346"/>
                <a:ext cx="11787586" cy="1348254"/>
              </a:xfrm>
              <a:prstGeom prst="rect">
                <a:avLst/>
              </a:prstGeom>
              <a:blipFill>
                <a:blip r:embed="rId17"/>
                <a:stretch>
                  <a:fillRect b="-8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E80E9F7-EDB0-48EA-AB04-10366C0E5E06}"/>
                  </a:ext>
                </a:extLst>
              </p:cNvPr>
              <p:cNvSpPr/>
              <p:nvPr/>
            </p:nvSpPr>
            <p:spPr>
              <a:xfrm>
                <a:off x="7019010" y="11378518"/>
                <a:ext cx="3955377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𝒅𝒖</m:t>
                              </m:r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  <m: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</m:fName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E80E9F7-EDB0-48EA-AB04-10366C0E5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010" y="11378518"/>
                <a:ext cx="3955377" cy="17400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F80DCE-322C-4DCE-A1A0-A7B31049BB95}"/>
                  </a:ext>
                </a:extLst>
              </p:cNvPr>
              <p:cNvSpPr/>
              <p:nvPr/>
            </p:nvSpPr>
            <p:spPr>
              <a:xfrm>
                <a:off x="14108487" y="9167442"/>
                <a:ext cx="9819900" cy="134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func>
                      <m:func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F80DCE-322C-4DCE-A1A0-A7B31049B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487" y="9167442"/>
                <a:ext cx="9819900" cy="13482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2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9" grpId="0"/>
      <p:bldP spid="10" grpId="0"/>
      <p:bldP spid="14" grpId="0"/>
      <p:bldP spid="16" grpId="0"/>
      <p:bldP spid="19" grpId="0"/>
      <p:bldP spid="27" grpId="0"/>
      <p:bldP spid="29" grpId="0"/>
      <p:bldP spid="31" grpId="0"/>
      <p:bldP spid="33" grpId="0"/>
      <p:bldP spid="35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382587" y="1371600"/>
            <a:ext cx="13258800" cy="872845"/>
            <a:chOff x="7483861" y="7543801"/>
            <a:chExt cx="10890616" cy="872846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56007"/>
              <a:ext cx="9381290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KẾT HỢP ĐỔI BIẾN SỐ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8019513" y="7646473"/>
                  <a:ext cx="420287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15638" y="2362200"/>
            <a:ext cx="23512749" cy="1461098"/>
            <a:chOff x="1177638" y="2491133"/>
            <a:chExt cx="23512749" cy="1616815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682158"/>
              <a:ext cx="23512749" cy="142579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941944"/>
              <a:chOff x="1177638" y="2491133"/>
              <a:chExt cx="3624548" cy="94194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6926" y="1394560"/>
                <a:ext cx="759559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84332" y="2513516"/>
                <a:ext cx="2383059" cy="919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1:</a:t>
                </a:r>
                <a:endParaRPr lang="en-US" sz="48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458787" y="3886200"/>
            <a:ext cx="23469600" cy="9677401"/>
            <a:chOff x="1222851" y="5232669"/>
            <a:chExt cx="23543736" cy="11197370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417732"/>
              <a:ext cx="23542038" cy="110123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232669"/>
              <a:ext cx="3357176" cy="1009091"/>
              <a:chOff x="1224542" y="6206725"/>
              <a:chExt cx="3357564" cy="1014235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989037" y="6206725"/>
                <a:ext cx="2593069" cy="1014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800" b="1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330851" y="2754497"/>
                <a:ext cx="1479693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𝐲</m:t>
                    </m:r>
                    <m:r>
                      <a:rPr lang="en-US" sz="54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54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54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𝐥𝐧</m:t>
                                </m:r>
                              </m:fName>
                              <m:e>
                                <m:r>
                                  <a:rPr lang="en-US" sz="54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851" y="2754497"/>
                <a:ext cx="14796936" cy="923330"/>
              </a:xfrm>
              <a:prstGeom prst="rect">
                <a:avLst/>
              </a:prstGeom>
              <a:blipFill>
                <a:blip r:embed="rId3"/>
                <a:stretch>
                  <a:fillRect l="-1730" t="-19868" r="-1689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45125" y="6191150"/>
                <a:ext cx="35082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𝐭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𝐥𝐧</m:t>
                        </m:r>
                      </m:fName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25" y="6191150"/>
                <a:ext cx="3508268" cy="830997"/>
              </a:xfrm>
              <a:prstGeom prst="rect">
                <a:avLst/>
              </a:prstGeom>
              <a:blipFill>
                <a:blip r:embed="rId4"/>
                <a:stretch>
                  <a:fillRect l="-7813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033799" y="11295672"/>
                <a:ext cx="6324232" cy="2267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𝑱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𝒕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𝒕</m:t>
                              </m:r>
                            </m:e>
                          </m:func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𝒅𝒕</m:t>
                          </m:r>
                          <m:r>
                            <a:rPr lang="vi-VN" sz="4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48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799" y="11295672"/>
                <a:ext cx="6324232" cy="2267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915987" y="6886085"/>
                <a:ext cx="5780300" cy="16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vi-VN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6886085"/>
                <a:ext cx="5780300" cy="16028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4987" y="4724401"/>
                <a:ext cx="5386154" cy="16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vi-VN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𝐥𝐧</m:t>
                                      </m:r>
                                    </m:fName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  <m:r>
                        <a:rPr lang="vi-VN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4724401"/>
                <a:ext cx="5386154" cy="16028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449387" y="8229601"/>
                <a:ext cx="5512406" cy="1957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𝒖</m:t>
                              </m:r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𝒕</m:t>
                                  </m:r>
                                </m:sup>
                              </m:sSup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𝒅𝒗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𝒕</m:t>
                                  </m:r>
                                </m:e>
                              </m:func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𝒅𝒕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8229601"/>
                <a:ext cx="5512406" cy="19579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2629212" y="4224977"/>
                <a:ext cx="5315238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𝐭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𝐝𝐯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func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𝐝𝐭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9212" y="4224977"/>
                <a:ext cx="5315238" cy="17400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2471666" y="5854150"/>
                <a:ext cx="8627720" cy="2341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𝐉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</m:t>
                          </m:r>
                        </m:e>
                      </m:func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𝐭</m:t>
                              </m:r>
                            </m:sup>
                          </m:sSup>
                        </m:e>
                      </m:nary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</m:t>
                          </m:r>
                        </m:e>
                      </m:func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𝐝𝐭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4800" b="1" i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sz="4800" b="1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sup>
                    </m:sSup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e>
                    </m:func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1666" y="5854150"/>
                <a:ext cx="8627720" cy="23414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11931350" y="9893233"/>
                <a:ext cx="9179479" cy="115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fun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1350" y="9893233"/>
                <a:ext cx="9179479" cy="11557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12253077" y="12255434"/>
                <a:ext cx="11294310" cy="1155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ậ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vi-VN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d>
                          </m:e>
                        </m:func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077" y="12255434"/>
                <a:ext cx="11294310" cy="1155766"/>
              </a:xfrm>
              <a:prstGeom prst="rect">
                <a:avLst/>
              </a:prstGeom>
              <a:blipFill>
                <a:blip r:embed="rId12"/>
                <a:stretch>
                  <a:fillRect r="-1511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F7CACD-DE7E-440E-8FBB-B49ADFD83436}"/>
              </a:ext>
            </a:extLst>
          </p:cNvPr>
          <p:cNvCxnSpPr>
            <a:cxnSpLocks/>
          </p:cNvCxnSpPr>
          <p:nvPr/>
        </p:nvCxnSpPr>
        <p:spPr>
          <a:xfrm>
            <a:off x="11431587" y="4114800"/>
            <a:ext cx="0" cy="92973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98C8C9-C167-46E4-9336-21F7E174661D}"/>
                  </a:ext>
                </a:extLst>
              </p:cNvPr>
              <p:cNvSpPr txBox="1"/>
              <p:nvPr/>
            </p:nvSpPr>
            <p:spPr>
              <a:xfrm>
                <a:off x="487704" y="9982201"/>
                <a:ext cx="10105683" cy="2029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𝒕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𝒕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𝑪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98C8C9-C167-46E4-9336-21F7E1746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04" y="9982201"/>
                <a:ext cx="10105683" cy="20297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6BF528B-2BD7-46E0-812C-A1135DCE8218}"/>
                  </a:ext>
                </a:extLst>
              </p:cNvPr>
              <p:cNvSpPr txBox="1"/>
              <p:nvPr/>
            </p:nvSpPr>
            <p:spPr>
              <a:xfrm>
                <a:off x="12498387" y="8153400"/>
                <a:ext cx="8153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6BF528B-2BD7-46E0-812C-A1135DCE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387" y="8153400"/>
                <a:ext cx="8153400" cy="830997"/>
              </a:xfrm>
              <a:prstGeom prst="rect">
                <a:avLst/>
              </a:prstGeom>
              <a:blipFill>
                <a:blip r:embed="rId14"/>
                <a:stretch>
                  <a:fillRect l="-3363" t="-17647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5D57B06-DA53-4177-8BDF-743645DB678A}"/>
                  </a:ext>
                </a:extLst>
              </p:cNvPr>
              <p:cNvSpPr txBox="1"/>
              <p:nvPr/>
            </p:nvSpPr>
            <p:spPr>
              <a:xfrm>
                <a:off x="12629212" y="9032743"/>
                <a:ext cx="89899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p>
                    </m:sSup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func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p>
                    </m:sSup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func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5D57B06-DA53-4177-8BDF-743645DB6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9212" y="9032743"/>
                <a:ext cx="8989907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80DD525-EE15-47F4-86D3-E85C67C231B8}"/>
                  </a:ext>
                </a:extLst>
              </p:cNvPr>
              <p:cNvSpPr/>
              <p:nvPr/>
            </p:nvSpPr>
            <p:spPr>
              <a:xfrm>
                <a:off x="13107987" y="11155570"/>
                <a:ext cx="10421058" cy="1155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d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80DD525-EE15-47F4-86D3-E85C67C23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7987" y="11155570"/>
                <a:ext cx="10421058" cy="11557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36E5589-3FB2-42FF-A8C8-01E63B5EEFC6}"/>
                  </a:ext>
                </a:extLst>
              </p:cNvPr>
              <p:cNvSpPr/>
              <p:nvPr/>
            </p:nvSpPr>
            <p:spPr>
              <a:xfrm>
                <a:off x="4414967" y="6096001"/>
                <a:ext cx="3030060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𝐝𝐭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36E5589-3FB2-42FF-A8C8-01E63B5EE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67" y="6096001"/>
                <a:ext cx="3030060" cy="11704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EA9440-3C15-4010-A6AE-8DD16083A9F4}"/>
                  </a:ext>
                </a:extLst>
              </p:cNvPr>
              <p:cNvSpPr/>
              <p:nvPr/>
            </p:nvSpPr>
            <p:spPr>
              <a:xfrm>
                <a:off x="6812464" y="8258768"/>
                <a:ext cx="4314323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𝒅𝒖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𝒅𝒕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𝒗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𝒔𝒊𝒏𝒕</m:t>
                            </m:r>
                          </m:e>
                        </m:eqAr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EA9440-3C15-4010-A6AE-8DD16083A9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464" y="8258768"/>
                <a:ext cx="4314323" cy="17400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A5C969-B44D-4B5C-847F-4ED076DC62FA}"/>
                  </a:ext>
                </a:extLst>
              </p:cNvPr>
              <p:cNvSpPr/>
              <p:nvPr/>
            </p:nvSpPr>
            <p:spPr>
              <a:xfrm>
                <a:off x="17704128" y="4191001"/>
                <a:ext cx="4545283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𝐝𝐮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𝒅𝒕</m:t>
                            </m:r>
                          </m: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</m:t>
                            </m:r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func>
                          </m:e>
                        </m:eqAr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A5C969-B44D-4B5C-847F-4ED076DC6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4128" y="4191001"/>
                <a:ext cx="4545283" cy="174002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92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29" grpId="0"/>
      <p:bldP spid="36" grpId="0"/>
      <p:bldP spid="37" grpId="0"/>
      <p:bldP spid="41" grpId="0"/>
      <p:bldP spid="44" grpId="0"/>
      <p:bldP spid="9" grpId="0"/>
      <p:bldP spid="45" grpId="0"/>
      <p:bldP spid="46" grpId="0"/>
      <p:bldP spid="47" grpId="0"/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1838" y="2722974"/>
            <a:ext cx="23512749" cy="1537298"/>
            <a:chOff x="1177638" y="2491133"/>
            <a:chExt cx="23512749" cy="1701136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766479"/>
              <a:ext cx="23512749" cy="142579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2938749" cy="1019227"/>
              <a:chOff x="1177638" y="2491133"/>
              <a:chExt cx="2938749" cy="1019227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430015" y="1781469"/>
                <a:ext cx="847582" cy="252516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1779654" cy="91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Câu 2:</a:t>
                </a:r>
                <a:endParaRPr lang="en-US" sz="4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480590" y="4500915"/>
            <a:ext cx="23467907" cy="8757885"/>
            <a:chOff x="1168282" y="5331411"/>
            <a:chExt cx="23542038" cy="10298826"/>
          </a:xfrm>
        </p:grpSpPr>
        <p:sp>
          <p:nvSpPr>
            <p:cNvPr id="35" name="Rounded Rectangle 34"/>
            <p:cNvSpPr/>
            <p:nvPr/>
          </p:nvSpPr>
          <p:spPr>
            <a:xfrm>
              <a:off x="1168282" y="5606493"/>
              <a:ext cx="23542038" cy="100237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11"/>
              <a:ext cx="3305109" cy="977211"/>
              <a:chOff x="1224542" y="6305967"/>
              <a:chExt cx="3305491" cy="98219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086224" cy="982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>
                    <a:solidFill>
                      <a:srgbClr val="0999C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Bài giải</a:t>
                </a:r>
                <a:endParaRPr lang="en-US" sz="4800" b="1">
                  <a:solidFill>
                    <a:srgbClr val="0999C8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607831" y="3061137"/>
                <a:ext cx="10896600" cy="1233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𝐈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𝐜𝐨𝐬</m:t>
                                    </m:r>
                                  </m:e>
                                  <m:sup>
                                    <m:r>
                                      <a:rPr lang="en-US" sz="4800" b="1" i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𝐱</m:t>
                                    </m:r>
                                  </m:e>
                                </m:rad>
                              </m:e>
                            </m:func>
                          </m:den>
                        </m:f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831" y="3061137"/>
                <a:ext cx="10896600" cy="1233992"/>
              </a:xfrm>
              <a:prstGeom prst="rect">
                <a:avLst/>
              </a:prstGeom>
              <a:blipFill>
                <a:blip r:embed="rId3"/>
                <a:stretch>
                  <a:fillRect l="-2574" b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422774" y="4953001"/>
                <a:ext cx="3640138" cy="891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𝐭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rad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774" y="4953001"/>
                <a:ext cx="3640138" cy="891270"/>
              </a:xfrm>
              <a:prstGeom prst="rect">
                <a:avLst/>
              </a:prstGeom>
              <a:blipFill>
                <a:blip r:embed="rId4"/>
                <a:stretch>
                  <a:fillRect l="-7705" t="-16438" b="-2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573587" y="5867401"/>
                <a:ext cx="11506200" cy="226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⟹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𝐈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𝟐𝐭𝐝𝐭</m:t>
                              </m:r>
                            </m:num>
                            <m:den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𝐜𝐨𝐬</m:t>
                                      </m:r>
                                    </m:e>
                                    <m:sup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𝐭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sz="4800" b="1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𝐭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𝐜𝐨𝐬</m:t>
                                      </m:r>
                                    </m:e>
                                    <m:sup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𝐭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𝐝𝐭</m:t>
                          </m:r>
                        </m:e>
                      </m:nary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5867401"/>
                <a:ext cx="11506200" cy="2267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620022" y="7501804"/>
                <a:ext cx="5502638" cy="2145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𝐮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𝐭</m:t>
                            </m:r>
                          </m:e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𝐝𝐯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  <m:t>𝐜𝐨𝐬</m:t>
                                        </m:r>
                                      </m:e>
                                      <m:sup>
                                        <m:r>
                                          <a:rPr lang="en-US" sz="4800" b="1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4800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𝐭</m:t>
                                    </m:r>
                                  </m:e>
                                </m:func>
                              </m:den>
                            </m:f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𝐝𝐭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022" y="7501804"/>
                <a:ext cx="5502638" cy="2145074"/>
              </a:xfrm>
              <a:prstGeom prst="rect">
                <a:avLst/>
              </a:prstGeom>
              <a:blipFill>
                <a:blip r:embed="rId6"/>
                <a:stretch>
                  <a:fillRect l="-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5667660" y="9760354"/>
                <a:ext cx="10412127" cy="1004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⟹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𝐈</m:t>
                    </m:r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𝐭</m:t>
                    </m:r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𝐭</m:t>
                        </m:r>
                      </m:e>
                    </m:func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𝐭</m:t>
                            </m:r>
                          </m:e>
                        </m:func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𝐝𝐭</m:t>
                        </m:r>
                      </m:e>
                    </m:nary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𝐂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660" y="9760354"/>
                <a:ext cx="10412127" cy="1004890"/>
              </a:xfrm>
              <a:prstGeom prst="rect">
                <a:avLst/>
              </a:prstGeom>
              <a:blipFill>
                <a:blip r:embed="rId7"/>
                <a:stretch>
                  <a:fillRect l="-2693" t="-7273" b="-2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26">
            <a:extLst>
              <a:ext uri="{FF2B5EF4-FFF2-40B4-BE49-F238E27FC236}">
                <a16:creationId xmlns:a16="http://schemas.microsoft.com/office/drawing/2014/main" id="{A8416992-1219-49D9-AD53-6115F8383663}"/>
              </a:ext>
            </a:extLst>
          </p:cNvPr>
          <p:cNvGrpSpPr/>
          <p:nvPr/>
        </p:nvGrpSpPr>
        <p:grpSpPr>
          <a:xfrm>
            <a:off x="458787" y="1524001"/>
            <a:ext cx="13182449" cy="872845"/>
            <a:chOff x="7483861" y="7543801"/>
            <a:chExt cx="10827902" cy="8728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461647-9D69-48B2-8EA3-7EE8EB3B4336}"/>
                </a:ext>
              </a:extLst>
            </p:cNvPr>
            <p:cNvSpPr txBox="1"/>
            <p:nvPr/>
          </p:nvSpPr>
          <p:spPr>
            <a:xfrm>
              <a:off x="8993187" y="7685127"/>
              <a:ext cx="9318576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KẾT HỢP ĐỔI BIẾN SỐ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41" name="Group 27">
              <a:extLst>
                <a:ext uri="{FF2B5EF4-FFF2-40B4-BE49-F238E27FC236}">
                  <a16:creationId xmlns:a16="http://schemas.microsoft.com/office/drawing/2014/main" id="{06BFFE9C-DD15-49DA-8DB1-906211FB509B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4" name="Isosceles Triangle 44">
                <a:extLst>
                  <a:ext uri="{FF2B5EF4-FFF2-40B4-BE49-F238E27FC236}">
                    <a16:creationId xmlns:a16="http://schemas.microsoft.com/office/drawing/2014/main" id="{DB51047B-67D9-4AE1-BA27-5811E558AB77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46" name="Group 29">
                <a:extLst>
                  <a:ext uri="{FF2B5EF4-FFF2-40B4-BE49-F238E27FC236}">
                    <a16:creationId xmlns:a16="http://schemas.microsoft.com/office/drawing/2014/main" id="{11FAFE29-7E25-42CD-8B90-4D7BCB183B7D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7" name="Round Same Side Corner Rectangle 16">
                  <a:extLst>
                    <a:ext uri="{FF2B5EF4-FFF2-40B4-BE49-F238E27FC236}">
                      <a16:creationId xmlns:a16="http://schemas.microsoft.com/office/drawing/2014/main" id="{60942772-AC37-426B-A600-F87786D1C792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7A8FD51-4F10-4F48-AE48-366B7BB80911}"/>
                    </a:ext>
                  </a:extLst>
                </p:cNvPr>
                <p:cNvSpPr txBox="1"/>
                <p:nvPr/>
              </p:nvSpPr>
              <p:spPr>
                <a:xfrm>
                  <a:off x="8019512" y="7646473"/>
                  <a:ext cx="420287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87FA85-A5AE-4006-9485-34382D67A115}"/>
                  </a:ext>
                </a:extLst>
              </p:cNvPr>
              <p:cNvSpPr/>
              <p:nvPr/>
            </p:nvSpPr>
            <p:spPr>
              <a:xfrm>
                <a:off x="7721615" y="4960947"/>
                <a:ext cx="633808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𝒕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𝐱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𝟐𝐭𝐝𝐭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𝐝𝐱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87FA85-A5AE-4006-9485-34382D67A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15" y="4960947"/>
                <a:ext cx="6338082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65BDC8-251C-4E3A-B20A-A977B80C3FBF}"/>
                  </a:ext>
                </a:extLst>
              </p:cNvPr>
              <p:cNvSpPr/>
              <p:nvPr/>
            </p:nvSpPr>
            <p:spPr>
              <a:xfrm>
                <a:off x="6931049" y="11056204"/>
                <a:ext cx="815813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𝐭</m:t>
                    </m:r>
                    <m:r>
                      <a:rPr lang="en-US" sz="4800" b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𝒕</m:t>
                        </m:r>
                      </m:e>
                    </m:func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𝒕</m:t>
                                </m:r>
                              </m:e>
                            </m:func>
                          </m:e>
                        </m:d>
                        <m:r>
                          <a:rPr lang="en-US" sz="4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𝐂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65BDC8-251C-4E3A-B20A-A977B80C3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049" y="11056204"/>
                <a:ext cx="8158138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7C8539-01F4-4EEF-B77E-86A30D149B2B}"/>
                  </a:ext>
                </a:extLst>
              </p:cNvPr>
              <p:cNvSpPr/>
              <p:nvPr/>
            </p:nvSpPr>
            <p:spPr>
              <a:xfrm>
                <a:off x="6778649" y="12027670"/>
                <a:ext cx="8575746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𝒙</m:t>
                        </m:r>
                      </m:e>
                    </m:rad>
                    <m:r>
                      <a:rPr lang="en-US" sz="48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𝒕𝒂𝒏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𝒙</m:t>
                            </m:r>
                          </m:e>
                        </m:rad>
                      </m:e>
                    </m:func>
                    <m:r>
                      <a:rPr lang="en-US" sz="48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𝒄𝒐𝒔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solidFill>
                                          <a:srgbClr val="FF00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solidFill>
                                          <a:srgbClr val="FF00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𝒙</m:t>
                                    </m:r>
                                  </m:e>
                                </m:rad>
                              </m:e>
                            </m:func>
                          </m:e>
                        </m:d>
                      </m:e>
                    </m:func>
                    <m:r>
                      <a:rPr lang="en-US" sz="48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𝐂</m:t>
                    </m:r>
                  </m:oMath>
                </a14:m>
                <a:r>
                  <a:rPr lang="en-US" sz="4800" b="1" dirty="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7C8539-01F4-4EEF-B77E-86A30D149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49" y="12027670"/>
                <a:ext cx="8575746" cy="926087"/>
              </a:xfrm>
              <a:prstGeom prst="rect">
                <a:avLst/>
              </a:prstGeom>
              <a:blipFill>
                <a:blip r:embed="rId10"/>
                <a:stretch>
                  <a:fillRect t="-11842" r="-2203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EAF90EF-1892-42B5-854B-6C485493B6AA}"/>
                  </a:ext>
                </a:extLst>
              </p:cNvPr>
              <p:cNvSpPr/>
              <p:nvPr/>
            </p:nvSpPr>
            <p:spPr>
              <a:xfrm>
                <a:off x="11026293" y="7791965"/>
                <a:ext cx="3910494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𝐝𝐮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𝒅𝒕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𝐯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𝒕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EAF90EF-1892-42B5-854B-6C485493B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293" y="7791965"/>
                <a:ext cx="3910494" cy="17400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6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45" grpId="0"/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87" y="1524000"/>
            <a:ext cx="13487400" cy="879296"/>
            <a:chOff x="7483861" y="7543801"/>
            <a:chExt cx="11078385" cy="879297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715211"/>
              <a:ext cx="9569059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KẾT HỢP ĐỔI BIẾN SỐ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8019512" y="7646473"/>
                  <a:ext cx="420287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1838" y="2696686"/>
            <a:ext cx="23512749" cy="1544227"/>
            <a:chOff x="1177638" y="2491133"/>
            <a:chExt cx="23512749" cy="1708803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774146"/>
              <a:ext cx="23512749" cy="142579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2799254" cy="949463"/>
              <a:chOff x="1177638" y="2491133"/>
              <a:chExt cx="2799254" cy="949463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366109" y="1842979"/>
                <a:ext cx="822732" cy="237250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1827744" cy="78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3:</a:t>
                </a:r>
                <a:endParaRPr lang="en-US" sz="40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34987" y="4469106"/>
            <a:ext cx="23469600" cy="8713494"/>
            <a:chOff x="1222851" y="5331408"/>
            <a:chExt cx="23543736" cy="10031137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9"/>
              <a:ext cx="23542038" cy="97609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099090" cy="819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000" b="1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038746" y="3003405"/>
                <a:ext cx="10276018" cy="1192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𝐈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𝐜𝐨𝐬</m:t>
                                    </m:r>
                                  </m:e>
                                  <m:sup>
                                    <m:r>
                                      <a:rPr lang="en-US" sz="4800" b="1" i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</m:e>
                            </m:func>
                          </m:den>
                        </m:f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746" y="3003405"/>
                <a:ext cx="10276018" cy="1192571"/>
              </a:xfrm>
              <a:prstGeom prst="rect">
                <a:avLst/>
              </a:prstGeom>
              <a:blipFill>
                <a:blip r:embed="rId3"/>
                <a:stretch>
                  <a:fillRect l="-2730" b="-1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95412" y="6873461"/>
                <a:ext cx="8760860" cy="1236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𝐉</m:t>
                    </m:r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4800" b="1" i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𝐜𝐨𝐬</m:t>
                                    </m:r>
                                  </m:e>
                                  <m:sup>
                                    <m:r>
                                      <a:rPr lang="en-US" sz="4800" b="1" i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800" b="1" i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</m:e>
                            </m:func>
                          </m:den>
                        </m:f>
                        <m:r>
                          <a:rPr lang="en-US" sz="4800" b="1" i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𝐝𝐱</m:t>
                        </m:r>
                      </m:e>
                    </m:nary>
                  </m:oMath>
                </a14:m>
                <a:endParaRPr lang="en-US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412" y="6873461"/>
                <a:ext cx="8760860" cy="1236300"/>
              </a:xfrm>
              <a:prstGeom prst="rect">
                <a:avLst/>
              </a:prstGeom>
              <a:blipFill>
                <a:blip r:embed="rId4"/>
                <a:stretch>
                  <a:fillRect l="-3201"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899424" y="8193797"/>
                <a:ext cx="8841523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𝐭</m:t>
                    </m:r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⇒</m:t>
                    </m:r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𝐝𝐭</m:t>
                    </m:r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=−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func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𝐝𝐱</m:t>
                    </m:r>
                  </m:oMath>
                </a14:m>
                <a:endParaRPr lang="en-US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424" y="8193797"/>
                <a:ext cx="8841523" cy="882678"/>
              </a:xfrm>
              <a:prstGeom prst="rect">
                <a:avLst/>
              </a:prstGeom>
              <a:blipFill>
                <a:blip r:embed="rId5"/>
                <a:stretch>
                  <a:fillRect l="-3172" t="-1793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845700" y="9345037"/>
                <a:ext cx="9866612" cy="1245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𝐉</m:t>
                    </m:r>
                    <m:r>
                      <a:rPr lang="en-US" sz="4800" b="1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−</m:t>
                            </m:r>
                            <m:r>
                              <a:rPr lang="en-US" sz="4800" b="1" i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𝐝𝐭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𝐭</m:t>
                                </m:r>
                              </m:e>
                              <m:sup>
                                <m:r>
                                  <a:rPr lang="en-US" sz="4800" b="1" i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𝐭</m:t>
                        </m:r>
                      </m:den>
                    </m:f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𝐂</m:t>
                    </m:r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a:rPr lang="en-US" sz="4800" b="1" i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800" b="1" i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𝐱</m:t>
                            </m:r>
                          </m:e>
                        </m:func>
                      </m:den>
                    </m:f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800" b="1" i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𝐂</m:t>
                    </m:r>
                  </m:oMath>
                </a14:m>
                <a:endParaRPr lang="en-US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700" y="9345037"/>
                <a:ext cx="9866612" cy="1245919"/>
              </a:xfrm>
              <a:prstGeom prst="rect">
                <a:avLst/>
              </a:prstGeom>
              <a:blipFill>
                <a:blip r:embed="rId6"/>
                <a:stretch>
                  <a:fillRect l="-2843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601787" y="10858432"/>
                <a:ext cx="5718425" cy="2145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𝐮</m:t>
                            </m:r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𝐱</m:t>
                            </m:r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−</m:t>
                            </m:r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𝟏</m:t>
                            </m:r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𝐝𝐯</m:t>
                            </m:r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𝐬𝐢𝐧</m:t>
                                    </m:r>
                                  </m:fName>
                                  <m:e>
                                    <m:r>
                                      <a:rPr lang="en-US" sz="4800" b="1" i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𝐱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  <m:t>𝐜𝐨𝐬</m:t>
                                        </m:r>
                                      </m:e>
                                      <m:sup>
                                        <m:r>
                                          <a:rPr lang="en-US" sz="4800" b="1" i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4800" b="1" i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𝐱</m:t>
                                    </m:r>
                                  </m:e>
                                </m:func>
                              </m:den>
                            </m:f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𝐝𝐱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10858432"/>
                <a:ext cx="5718425" cy="2145074"/>
              </a:xfrm>
              <a:prstGeom prst="rect">
                <a:avLst/>
              </a:prstGeom>
              <a:blipFill>
                <a:blip r:embed="rId7"/>
                <a:stretch>
                  <a:fillRect l="-4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3001296" y="4545306"/>
                <a:ext cx="7519559" cy="2267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⟹</m:t>
                      </m:r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𝐈</m:t>
                      </m:r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𝐱</m:t>
                          </m:r>
                          <m:r>
                            <a:rPr lang="en-US" sz="4800" b="1" i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−</m:t>
                          </m:r>
                          <m:r>
                            <a:rPr lang="en-US" sz="4800" b="1" i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𝐱</m:t>
                              </m:r>
                            </m:e>
                          </m:func>
                        </m:den>
                      </m:f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𝐝𝐱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US" sz="4800" b="1" i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𝐱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+</m:t>
                      </m:r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𝐂</m:t>
                      </m:r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1296" y="4545306"/>
                <a:ext cx="7519559" cy="2267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2292517" y="6232118"/>
                <a:ext cx="11518346" cy="1245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solidFill>
                      <a:srgbClr val="CC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CC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𝐊</m:t>
                    </m:r>
                    <m:r>
                      <a:rPr lang="en-US" sz="4800" b="1" i="0">
                        <a:solidFill>
                          <a:srgbClr val="CC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CC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0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𝐝𝐱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0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sz="4800" b="1" i="0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</m:e>
                            </m:func>
                          </m:den>
                        </m:f>
                      </m:e>
                    </m:nary>
                  </m:oMath>
                </a14:m>
                <a:r>
                  <a:rPr lang="en-US" sz="4800" b="1" dirty="0">
                    <a:solidFill>
                      <a:srgbClr val="CC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CC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𝒅𝒙</m:t>
                        </m:r>
                      </m:e>
                    </m:nary>
                    <m:r>
                      <a:rPr lang="en-US" sz="4800" b="1" i="0">
                        <a:solidFill>
                          <a:srgbClr val="CC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CC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0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sz="4800" b="1" i="0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en-US" sz="4800" b="1" i="0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𝟏</m:t>
                            </m:r>
                            <m:r>
                              <a:rPr lang="en-US" sz="4800" b="1" i="0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CC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0">
                                        <a:solidFill>
                                          <a:srgbClr val="CC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𝐬𝐢𝐧</m:t>
                                    </m:r>
                                  </m:e>
                                  <m:sup>
                                    <m:r>
                                      <a:rPr lang="en-US" sz="4800" b="1" i="0">
                                        <a:solidFill>
                                          <a:srgbClr val="CC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800" b="1" i="0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</m:e>
                            </m:func>
                          </m:den>
                        </m:f>
                        <m:r>
                          <a:rPr lang="en-US" sz="4800" b="1" i="0">
                            <a:solidFill>
                              <a:srgbClr val="CC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𝐝𝐱</m:t>
                        </m:r>
                      </m:e>
                    </m:nary>
                  </m:oMath>
                </a14:m>
                <a:endParaRPr lang="en-US" sz="4800" b="1" dirty="0">
                  <a:solidFill>
                    <a:srgbClr val="CC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517" y="6232118"/>
                <a:ext cx="11518346" cy="1245919"/>
              </a:xfrm>
              <a:prstGeom prst="rect">
                <a:avLst/>
              </a:prstGeom>
              <a:blipFill>
                <a:blip r:embed="rId9"/>
                <a:stretch>
                  <a:fillRect l="-2381" b="-10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3861308" y="7614130"/>
                <a:ext cx="844987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CC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CC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𝐭</m:t>
                    </m:r>
                    <m:r>
                      <a:rPr lang="en-US" sz="4800" b="1" i="0">
                        <a:solidFill>
                          <a:srgbClr val="CC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CC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>
                            <a:solidFill>
                              <a:srgbClr val="CC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0">
                            <a:solidFill>
                              <a:srgbClr val="CC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func>
                    <m:r>
                      <a:rPr lang="en-US" sz="4800" b="1" i="0">
                        <a:solidFill>
                          <a:srgbClr val="CC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⇒</m:t>
                    </m:r>
                    <m:r>
                      <a:rPr lang="en-US" sz="4800" b="1" i="0">
                        <a:solidFill>
                          <a:srgbClr val="CC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𝐝𝐭</m:t>
                    </m:r>
                    <m:r>
                      <a:rPr lang="en-US" sz="4800" b="1" i="0">
                        <a:solidFill>
                          <a:srgbClr val="CC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CC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>
                            <a:solidFill>
                              <a:srgbClr val="CC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0">
                            <a:solidFill>
                              <a:srgbClr val="CC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𝐱</m:t>
                        </m:r>
                      </m:e>
                    </m:func>
                    <m:r>
                      <a:rPr lang="en-US" sz="4800" b="1" i="0">
                        <a:solidFill>
                          <a:srgbClr val="CC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𝐝𝐱</m:t>
                    </m:r>
                  </m:oMath>
                </a14:m>
                <a:r>
                  <a:rPr lang="en-US" sz="4800" b="1" dirty="0">
                    <a:solidFill>
                      <a:srgbClr val="CC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solidFill>
                    <a:srgbClr val="CC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308" y="7614130"/>
                <a:ext cx="8449877" cy="830997"/>
              </a:xfrm>
              <a:prstGeom prst="rect">
                <a:avLst/>
              </a:prstGeom>
              <a:blipFill>
                <a:blip r:embed="rId10"/>
                <a:stretch>
                  <a:fillRect l="-3319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2393818" y="8507706"/>
                <a:ext cx="9886310" cy="1348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solidFill>
                      <a:srgbClr val="CC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𝑲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CC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𝒅𝒕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4800" b="1" dirty="0">
                    <a:solidFill>
                      <a:srgbClr val="CC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CC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solidFill>
                              <a:srgbClr val="CC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𝒅𝒕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4800" b="1" i="1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(</m:t>
                            </m:r>
                            <m:r>
                              <a:rPr lang="en-US" sz="4800" b="1" i="1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𝒕</m:t>
                            </m:r>
                            <m:r>
                              <a:rPr lang="en-US" sz="4800" b="1" i="1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𝒕</m:t>
                            </m:r>
                            <m:r>
                              <a:rPr lang="en-US" sz="4800" b="1" i="1">
                                <a:solidFill>
                                  <a:srgbClr val="CC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sz="4800" b="1" dirty="0">
                  <a:solidFill>
                    <a:srgbClr val="CC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818" y="8507706"/>
                <a:ext cx="9886310" cy="1348190"/>
              </a:xfrm>
              <a:prstGeom prst="rect">
                <a:avLst/>
              </a:prstGeom>
              <a:blipFill>
                <a:blip r:embed="rId11"/>
                <a:stretch>
                  <a:fillRect l="-2774" b="-2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12660193" y="11327106"/>
                <a:ext cx="9691179" cy="1704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⟹</m:t>
                      </m:r>
                      <m:r>
                        <a:rPr lang="en-US" sz="4800" b="1" i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𝐈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𝑪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193" y="11327106"/>
                <a:ext cx="9691179" cy="17042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902212-0A9D-4180-8BA9-E46A2485947B}"/>
              </a:ext>
            </a:extLst>
          </p:cNvPr>
          <p:cNvCxnSpPr>
            <a:cxnSpLocks/>
          </p:cNvCxnSpPr>
          <p:nvPr/>
        </p:nvCxnSpPr>
        <p:spPr>
          <a:xfrm>
            <a:off x="11356234" y="470384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5869693-BD60-4D70-804A-F30EE67D098F}"/>
              </a:ext>
            </a:extLst>
          </p:cNvPr>
          <p:cNvCxnSpPr/>
          <p:nvPr/>
        </p:nvCxnSpPr>
        <p:spPr>
          <a:xfrm>
            <a:off x="11888787" y="4703841"/>
            <a:ext cx="0" cy="847875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B20B6E5-0D6B-4C8D-8E83-8A025ECA0993}"/>
                  </a:ext>
                </a:extLst>
              </p:cNvPr>
              <p:cNvSpPr/>
              <p:nvPr/>
            </p:nvSpPr>
            <p:spPr>
              <a:xfrm>
                <a:off x="1220787" y="5162763"/>
                <a:ext cx="6276847" cy="2029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𝐈</m:t>
                      </m:r>
                      <m:r>
                        <a:rPr lang="en-US" sz="48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𝐱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𝟏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𝒙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B20B6E5-0D6B-4C8D-8E83-8A025ECA0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5162763"/>
                <a:ext cx="6276847" cy="20297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861CB9-D965-496C-A85E-F635495FC280}"/>
                  </a:ext>
                </a:extLst>
              </p:cNvPr>
              <p:cNvSpPr/>
              <p:nvPr/>
            </p:nvSpPr>
            <p:spPr>
              <a:xfrm>
                <a:off x="13945345" y="10031706"/>
                <a:ext cx="10211642" cy="1192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𝒕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𝒅𝒕</m:t>
                        </m:r>
                      </m:e>
                    </m:func>
                    <m:r>
                      <a:rPr lang="en-US" sz="4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𝑪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𝒙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𝒙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</m:func>
                    <m:r>
                      <a:rPr lang="en-US" sz="4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𝑪</m:t>
                    </m:r>
                  </m:oMath>
                </a14:m>
                <a:r>
                  <a:rPr lang="en-US" sz="4800" b="1" dirty="0">
                    <a:solidFill>
                      <a:srgbClr val="CC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solidFill>
                    <a:srgbClr val="CC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861CB9-D965-496C-A85E-F635495FC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5345" y="10031706"/>
                <a:ext cx="10211642" cy="11923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E6E1A9A-ED7D-431C-B495-DDC55E28F2EC}"/>
                  </a:ext>
                </a:extLst>
              </p:cNvPr>
              <p:cNvSpPr/>
              <p:nvPr/>
            </p:nvSpPr>
            <p:spPr>
              <a:xfrm>
                <a:off x="7187022" y="10970322"/>
                <a:ext cx="3907288" cy="2010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𝐝𝐮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𝐝𝐱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   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𝐯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𝒙</m:t>
                                    </m:r>
                                  </m:e>
                                </m:func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E6E1A9A-ED7D-431C-B495-DDC55E28F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022" y="10970322"/>
                <a:ext cx="3907288" cy="20108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2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29" grpId="0"/>
      <p:bldP spid="36" grpId="0"/>
      <p:bldP spid="37" grpId="0"/>
      <p:bldP spid="41" grpId="0"/>
      <p:bldP spid="45" grpId="0"/>
      <p:bldP spid="4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87" y="1524000"/>
            <a:ext cx="13182600" cy="872845"/>
            <a:chOff x="7483861" y="7543801"/>
            <a:chExt cx="10828026" cy="872846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74115"/>
              <a:ext cx="9318700" cy="707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rPr>
                <a:t>NGUYÊN HÀM TỪNG PHẦN KẾT HỢP ĐỔI BIẾN SỐ</a:t>
              </a:r>
              <a:endParaRPr 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8019512" y="7646473"/>
                  <a:ext cx="420287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1838" y="2590801"/>
            <a:ext cx="23512749" cy="1791562"/>
            <a:chOff x="1177638" y="2491133"/>
            <a:chExt cx="23512749" cy="198249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3"/>
              <a:ext cx="23512749" cy="157850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88687"/>
              <a:chOff x="1177638" y="2491133"/>
              <a:chExt cx="3624548" cy="888687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6926" y="1394560"/>
                <a:ext cx="759559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1827744" cy="78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4:</a:t>
                </a:r>
                <a:endParaRPr lang="en-US" sz="40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34987" y="4648200"/>
            <a:ext cx="23469600" cy="8839200"/>
            <a:chOff x="1222851" y="5331408"/>
            <a:chExt cx="23543736" cy="9424826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9"/>
              <a:ext cx="23542038" cy="91545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099090" cy="75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000" b="1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084873" y="10613236"/>
                <a:ext cx="9834359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func>
                    <m:r>
                      <a:rPr lang="en-US" sz="4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den>
                            </m:f>
                            <m:r>
                              <a:rPr lang="en-US" sz="4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𝟐𝐱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800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r>
                          <a:rPr lang="en-US" sz="4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873" y="10613236"/>
                <a:ext cx="9834359" cy="1197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830689" y="2971800"/>
                <a:ext cx="9725098" cy="1432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𝐈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𝐱</m:t>
                            </m:r>
                            <m:func>
                              <m:func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𝐥𝐧</m:t>
                                </m:r>
                              </m:fName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4800" b="1" i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800" b="1" i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+</m:t>
                                    </m:r>
                                    <m:r>
                                      <a:rPr lang="en-US" sz="4800" b="1" i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689" y="2971800"/>
                <a:ext cx="9725098" cy="1432572"/>
              </a:xfrm>
              <a:prstGeom prst="rect">
                <a:avLst/>
              </a:prstGeom>
              <a:blipFill>
                <a:blip r:embed="rId4"/>
                <a:stretch>
                  <a:fillRect l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B158BF-ABE5-497F-969D-71E7FC978AEE}"/>
              </a:ext>
            </a:extLst>
          </p:cNvPr>
          <p:cNvCxnSpPr/>
          <p:nvPr/>
        </p:nvCxnSpPr>
        <p:spPr>
          <a:xfrm>
            <a:off x="9678987" y="4901640"/>
            <a:ext cx="0" cy="85857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779408-ACBE-44B7-9BA0-6BCB025F3D4A}"/>
                  </a:ext>
                </a:extLst>
              </p:cNvPr>
              <p:cNvSpPr/>
              <p:nvPr/>
            </p:nvSpPr>
            <p:spPr>
              <a:xfrm>
                <a:off x="817430" y="5943600"/>
                <a:ext cx="5576335" cy="123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𝐉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779408-ACBE-44B7-9BA0-6BCB025F3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30" y="5943600"/>
                <a:ext cx="5576335" cy="1235466"/>
              </a:xfrm>
              <a:prstGeom prst="rect">
                <a:avLst/>
              </a:prstGeom>
              <a:blipFill>
                <a:blip r:embed="rId5"/>
                <a:stretch>
                  <a:fillRect l="-4372" t="-5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7AE7DF-64F7-493E-BA6C-42DA33CC4B9B}"/>
                  </a:ext>
                </a:extLst>
              </p:cNvPr>
              <p:cNvSpPr/>
              <p:nvPr/>
            </p:nvSpPr>
            <p:spPr>
              <a:xfrm>
                <a:off x="763587" y="7625747"/>
                <a:ext cx="729539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𝐝𝐭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𝟐𝐱𝐝𝐱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7AE7DF-64F7-493E-BA6C-42DA33CC4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87" y="7625747"/>
                <a:ext cx="7295395" cy="784767"/>
              </a:xfrm>
              <a:prstGeom prst="rect">
                <a:avLst/>
              </a:prstGeom>
              <a:blipFill>
                <a:blip r:embed="rId6"/>
                <a:stretch>
                  <a:fillRect l="-3342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F4C19A-5F5A-4EFF-9B9F-4EB4D5AACEFA}"/>
                  </a:ext>
                </a:extLst>
              </p:cNvPr>
              <p:cNvSpPr/>
              <p:nvPr/>
            </p:nvSpPr>
            <p:spPr>
              <a:xfrm>
                <a:off x="809010" y="9040385"/>
                <a:ext cx="8898846" cy="1208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𝐉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𝒅𝒕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F4C19A-5F5A-4EFF-9B9F-4EB4D5AAC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0" y="9040385"/>
                <a:ext cx="8898846" cy="12086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A8B8294-235B-4D16-9C79-3495352BAB8D}"/>
                  </a:ext>
                </a:extLst>
              </p:cNvPr>
              <p:cNvSpPr/>
              <p:nvPr/>
            </p:nvSpPr>
            <p:spPr>
              <a:xfrm>
                <a:off x="11888787" y="6486861"/>
                <a:ext cx="6118726" cy="245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𝐝𝐯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8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A8B8294-235B-4D16-9C79-3495352BA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787" y="6486861"/>
                <a:ext cx="6118726" cy="2450543"/>
              </a:xfrm>
              <a:prstGeom prst="rect">
                <a:avLst/>
              </a:prstGeom>
              <a:blipFill>
                <a:blip r:embed="rId8"/>
                <a:stretch>
                  <a:fillRect l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A05A76-8C45-4895-A558-4E43481A9838}"/>
                  </a:ext>
                </a:extLst>
              </p:cNvPr>
              <p:cNvSpPr/>
              <p:nvPr/>
            </p:nvSpPr>
            <p:spPr>
              <a:xfrm>
                <a:off x="18035041" y="6059268"/>
                <a:ext cx="6274346" cy="2827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𝐝𝐮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𝐝𝐱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A05A76-8C45-4895-A558-4E43481A9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5041" y="6059268"/>
                <a:ext cx="6274346" cy="2827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DEBCA7-0C03-4B11-8014-442CEDA94C27}"/>
                  </a:ext>
                </a:extLst>
              </p:cNvPr>
              <p:cNvSpPr/>
              <p:nvPr/>
            </p:nvSpPr>
            <p:spPr>
              <a:xfrm>
                <a:off x="11035082" y="9067800"/>
                <a:ext cx="8961877" cy="1254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DEBCA7-0C03-4B11-8014-442CEDA94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082" y="9067800"/>
                <a:ext cx="8961877" cy="12548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0169A12-30AA-4628-B2DE-47D39ECE1DF8}"/>
                  </a:ext>
                </a:extLst>
              </p:cNvPr>
              <p:cNvSpPr/>
              <p:nvPr/>
            </p:nvSpPr>
            <p:spPr>
              <a:xfrm>
                <a:off x="11507787" y="12119770"/>
                <a:ext cx="11759694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func>
                      <m:func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func>
                      <m:func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8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0169A12-30AA-4628-B2DE-47D39ECE1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787" y="12119770"/>
                <a:ext cx="11759694" cy="11594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0364787" y="4953000"/>
                <a:ext cx="5485795" cy="1868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𝐈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𝐱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787" y="4953000"/>
                <a:ext cx="5485795" cy="18682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29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4833</TotalTime>
  <Words>1261</Words>
  <Application>Microsoft Office PowerPoint</Application>
  <PresentationFormat>Custom</PresentationFormat>
  <Paragraphs>419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AvantGarde</vt:lpstr>
      <vt:lpstr>AvantGarde-Demi</vt:lpstr>
      <vt:lpstr>Calibri</vt:lpstr>
      <vt:lpstr>Cambria</vt:lpstr>
      <vt:lpstr>Cambria Math</vt:lpstr>
      <vt:lpstr>Mangal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mai xuan long</cp:lastModifiedBy>
  <cp:revision>505</cp:revision>
  <dcterms:created xsi:type="dcterms:W3CDTF">2013-08-31T11:42:51Z</dcterms:created>
  <dcterms:modified xsi:type="dcterms:W3CDTF">2020-04-30T02:44:11Z</dcterms:modified>
</cp:coreProperties>
</file>