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786" r:id="rId12"/>
    <p:sldId id="787" r:id="rId13"/>
    <p:sldId id="788" r:id="rId14"/>
    <p:sldId id="785" r:id="rId15"/>
    <p:sldId id="765" r:id="rId16"/>
    <p:sldId id="790" r:id="rId17"/>
    <p:sldId id="796" r:id="rId18"/>
    <p:sldId id="789" r:id="rId19"/>
    <p:sldId id="791" r:id="rId20"/>
    <p:sldId id="792" r:id="rId21"/>
    <p:sldId id="793" r:id="rId22"/>
    <p:sldId id="794" r:id="rId23"/>
    <p:sldId id="795" r:id="rId24"/>
    <p:sldId id="797" r:id="rId25"/>
    <p:sldId id="775" r:id="rId26"/>
    <p:sldId id="77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526ACE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EFDF-28D6-47FE-8F67-04F0F932C4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B7B6-5A80-4196-8C29-1E1B861CB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ysics pages of Prof. A.W. P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" y="1123950"/>
            <a:ext cx="1219004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" y="21134"/>
            <a:ext cx="12190698" cy="176956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KHTN6 – CHỦ ĐỀ 9. </a:t>
            </a:r>
            <a:r>
              <a:rPr lang="en-US" sz="4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37. LỰC HẤP DẪN VÀ TRỌNG LƯỢNG</a:t>
            </a:r>
            <a:endParaRPr lang="vi-VN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937471" y="2606968"/>
            <a:ext cx="86694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- Tiến </a:t>
            </a:r>
            <a:r>
              <a:rPr lang="en-US" sz="3200">
                <a:solidFill>
                  <a:srgbClr val="002060"/>
                </a:solidFill>
              </a:rPr>
              <a:t>hành </a:t>
            </a:r>
            <a:r>
              <a:rPr lang="en-US" sz="3200" smtClean="0">
                <a:solidFill>
                  <a:srgbClr val="002060"/>
                </a:solidFill>
              </a:rPr>
              <a:t>thí nghiệm </a:t>
            </a:r>
            <a:r>
              <a:rPr lang="en-US" sz="3200">
                <a:solidFill>
                  <a:srgbClr val="002060"/>
                </a:solidFill>
              </a:rPr>
              <a:t>đo khối lượng và trọng lượng của các quả </a:t>
            </a:r>
            <a:r>
              <a:rPr lang="en-US" sz="3200" smtClean="0">
                <a:solidFill>
                  <a:srgbClr val="002060"/>
                </a:solidFill>
              </a:rPr>
              <a:t>nặng theo hướng dẫn trong phiếu số 3.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- Thảo </a:t>
            </a:r>
            <a:r>
              <a:rPr lang="en-US" sz="3200">
                <a:solidFill>
                  <a:srgbClr val="002060"/>
                </a:solidFill>
              </a:rPr>
              <a:t>luận, hoàn thiện </a:t>
            </a:r>
            <a:r>
              <a:rPr lang="en-US" sz="3200" smtClean="0">
                <a:solidFill>
                  <a:srgbClr val="002060"/>
                </a:solidFill>
              </a:rPr>
              <a:t>bảng 1 và các nội </a:t>
            </a:r>
            <a:r>
              <a:rPr lang="en-US" sz="3200">
                <a:solidFill>
                  <a:srgbClr val="002060"/>
                </a:solidFill>
              </a:rPr>
              <a:t>dung </a:t>
            </a:r>
            <a:r>
              <a:rPr lang="en-US" sz="3200" smtClean="0">
                <a:solidFill>
                  <a:srgbClr val="002060"/>
                </a:solidFill>
              </a:rPr>
              <a:t>còn thiếu trong phiếu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4901"/>
              </p:ext>
            </p:extLst>
          </p:nvPr>
        </p:nvGraphicFramePr>
        <p:xfrm>
          <a:off x="532015" y="1482333"/>
          <a:ext cx="11022676" cy="423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749"/>
                <a:gridCol w="2819700"/>
                <a:gridCol w="2593085"/>
                <a:gridCol w="2829142"/>
              </a:tblGrid>
              <a:tr h="1058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các quả nặng (kg)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lực kế </a:t>
                      </a:r>
                      <a:b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lượng các quả nặng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1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3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30404" y="4895018"/>
            <a:ext cx="1655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0,3 kg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599" y="3759033"/>
            <a:ext cx="20191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 kg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8615" y="2881488"/>
            <a:ext cx="263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100g = 0,1kg</a:t>
            </a:r>
            <a:endParaRPr lang="en-US" sz="3600"/>
          </a:p>
        </p:txBody>
      </p:sp>
      <p:sp>
        <p:nvSpPr>
          <p:cNvPr id="13" name="Rectangle 12"/>
          <p:cNvSpPr/>
          <p:nvPr/>
        </p:nvSpPr>
        <p:spPr>
          <a:xfrm>
            <a:off x="7005671" y="4896844"/>
            <a:ext cx="9783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9792" y="3762339"/>
            <a:ext cx="9604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2N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4470" y="2866097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065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945" y="1532804"/>
            <a:ext cx="11022677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Treo quả nặng vào lò xo, lò xo…….………………  Nguyên nhân là do ................................... của Trái đất tác dụng lên quả nặng. 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này gọi là ....................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Lò xo dãn ra theo phương.................... chiều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ra, trọng lực có phương.................... chiều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Độ lớn của ................. gọi là trọng lượng.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đo độ lớn của trọng lực bằng ……………	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TRỌNG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7029" y="3186857"/>
            <a:ext cx="45720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7068" y="3227174"/>
            <a:ext cx="65815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(hướng về trái đất)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4009" y="1508488"/>
            <a:ext cx="2805576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 ra (biến dạng)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889" y="2074868"/>
            <a:ext cx="318228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(lực hấp dẫn)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3881" y="2625306"/>
            <a:ext cx="1484702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4531" y="3748645"/>
            <a:ext cx="1999098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53545" y="3780263"/>
            <a:ext cx="65815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(hướng về trái đất)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2285" y="4279359"/>
            <a:ext cx="1484702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0023" y="4831868"/>
            <a:ext cx="1064715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kế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4" grpId="0"/>
      <p:bldP spid="5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2015" y="1482333"/>
          <a:ext cx="11022676" cy="423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749"/>
                <a:gridCol w="2819700"/>
                <a:gridCol w="2593085"/>
                <a:gridCol w="2829142"/>
              </a:tblGrid>
              <a:tr h="1058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các quả nặng (kg)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lực kế </a:t>
                      </a:r>
                      <a:b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lượng các quả nặng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1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3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97746" y="4862362"/>
            <a:ext cx="1655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0,3 kg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599" y="3759033"/>
            <a:ext cx="20191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 kg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9491" y="279984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0,1kg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5671" y="4881107"/>
            <a:ext cx="9783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9792" y="3761451"/>
            <a:ext cx="9604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4470" y="2834919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6161" y="4870022"/>
            <a:ext cx="9783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29269" y="3766695"/>
            <a:ext cx="9604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44960" y="2807505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846" y="5894860"/>
            <a:ext cx="11331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của vật ......................... thì trọng lượng của vật ........................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64868" y="5878260"/>
            <a:ext cx="1829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</a:p>
          <a:p>
            <a:pPr algn="ctr"/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/(càng </a:t>
            </a:r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66880" y="5889990"/>
            <a:ext cx="1829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</a:p>
          <a:p>
            <a:pPr algn="ctr"/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/(càng </a:t>
            </a:r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182144" y="2458068"/>
            <a:ext cx="9956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Lực mà Trái đất tác dụng lên các vật là lực hấp dẫn, lực này còn được gọi là trọng lực.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ta gọi độ lớn của trọng lực tác dụng lên một vật là trọng lượng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của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đó.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của trọng lượng và khối lượng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10m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48133">
            <a:off x="4058887" y="267097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 PHỤC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777" y="342676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ĐIỂM 10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hẻ Trắc nghiệm - Nhà Sách Ngoại Văn Huy Lan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6" y="3842263"/>
            <a:ext cx="2864131" cy="214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22" y="394672"/>
            <a:ext cx="3010561" cy="27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1331972"/>
            <a:ext cx="7086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trọng lượng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có khối lượng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0,2N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N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 N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200N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62051" y="43624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5124" name="Picture 4" descr="Đường túi kính trắng Thành Thành Công ( loại 1 kg 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8" y="3187700"/>
            <a:ext cx="2023418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76" y="1076354"/>
            <a:ext cx="7429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trọng lượng của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khối lượng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150g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70029" y="34353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12290" name="Picture 2" descr="Kẹo Sữa Caramen Alpenliebe Gói 1kg - Cung cấp thực phẩm Csfoo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7418"/>
          <a:stretch/>
        </p:blipFill>
        <p:spPr bwMode="auto">
          <a:xfrm>
            <a:off x="7639101" y="3324225"/>
            <a:ext cx="1809750" cy="27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027" y="2619881"/>
            <a:ext cx="6333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có khối lượng là 5 tấn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của ô tô đó là: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5N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500N                       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5000N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43715" y="4935537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3074" name="Picture 2" descr="Truck cartoon illustration Premium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02" y="677081"/>
            <a:ext cx="3502025" cy="23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77" y="1972181"/>
            <a:ext cx="63333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vật có trọng lượng là 40N thì có khối lượng là bao nhiêu?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400g 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4kg                      C. 40kg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40g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40565" y="35306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5122" name="Picture 2" descr="Cân đồng hồ Nhơn Hòa 4Kg CĐH-4 - Đại lý cân Nhơn Hò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36525"/>
            <a:ext cx="2816225" cy="2816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Nghiên cứu sách giáo khoa.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1.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47"/>
          <a:stretch/>
        </p:blipFill>
        <p:spPr>
          <a:xfrm>
            <a:off x="419450" y="1302384"/>
            <a:ext cx="1793892" cy="1776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CÁ NHÂN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527" y="358358"/>
            <a:ext cx="95514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quyển sách nặng 100g và một quả cân bằng sắt nặng 100g đặt gần nhau trên mặt bàn. </a:t>
            </a:r>
            <a:endParaRPr lang="en-US" sz="32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nào sau đây là không đúng?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có cùng trọng lượng.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vật có cùng thể tích.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vật có cùng khối lượng.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lực hấp dẫn giữa hai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2930" y="338137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72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527" y="358358"/>
            <a:ext cx="9016423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nào sau đây là sai khi nói về trọng lượng của vật?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của vật tỉ lệ với thể tích của 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của vật là độ lớn của trọng lực tác dụng lên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xác định trọng lượng của vật bằng lực kế.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tỉ lệ với khối lượng của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1980" y="197167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5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70" y="1055077"/>
            <a:ext cx="10363430" cy="453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thanh sắt, …………..thanh sắt A lớn hơn thanh sắt B. Vậy………… sắt ở thanh A nhiều hơn ở thanh B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lượng / khối lượng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khối lượng / lượng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khối lượng/ thể tích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thể tích / lượng</a:t>
            </a:r>
          </a:p>
        </p:txBody>
      </p:sp>
      <p:sp>
        <p:nvSpPr>
          <p:cNvPr id="5" name="Oval 4"/>
          <p:cNvSpPr/>
          <p:nvPr/>
        </p:nvSpPr>
        <p:spPr>
          <a:xfrm>
            <a:off x="756200" y="34226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2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“nặng” trong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nào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khối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gia trọng này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5N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nước đựng đầy nặng hơn bình rỗng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An nặng 40 kg. </a:t>
            </a:r>
          </a:p>
        </p:txBody>
      </p:sp>
      <p:sp>
        <p:nvSpPr>
          <p:cNvPr id="5" name="Oval 4"/>
          <p:cNvSpPr/>
          <p:nvPr/>
        </p:nvSpPr>
        <p:spPr>
          <a:xfrm>
            <a:off x="807000" y="27749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7000" y="34607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60281"/>
            <a:ext cx="5657849" cy="4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733C9C-CF0A-4D72-A288-5E22097B3198}"/>
              </a:ext>
            </a:extLst>
          </p:cNvPr>
          <p:cNvSpPr txBox="1"/>
          <p:nvPr/>
        </p:nvSpPr>
        <p:spPr>
          <a:xfrm>
            <a:off x="717869" y="1569436"/>
            <a:ext cx="10131833" cy="465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Nếu không có eke và thước đo độ, e có cách nào kiểm tra xem một chiếc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cọc/ bức tường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thẳng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đứng không?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trên dựa vào kiến thức học hôm nay.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2 -3 HS.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 cuối chủ đề.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40535"/>
            <a:ext cx="11399347" cy="225211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một vật nặng/ nhẹ/ cân được là đang nói đến ………..…….. của vật.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bằng…….….,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khối lượng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endParaRPr lang="en-US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bán trao đổi hàng hóa hàng ngày, người ta còn thường dùng các đơn vị đo khối lượng là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là tác dụng ………………của vật này lên vật khác.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(hoặc đẩy) gọi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…………, ………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lực.	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bằng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………..…. 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lực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…….……… 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endParaRPr lang="vi-VN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8356601" y="1780411"/>
            <a:ext cx="18478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khối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199" y="5497601"/>
            <a:ext cx="911334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lực kế                                 Newton                        N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0" y="4198141"/>
            <a:ext cx="20383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đẩy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kéo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48" y="4848046"/>
            <a:ext cx="7981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hiều                                         phương     chiều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9126" y="3581513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lạng, gam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7148" y="2387314"/>
            <a:ext cx="688657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cân                                              kilogam (kg)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" y="3300607"/>
            <a:ext cx="10913399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các giá trị khối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vỏ bao, vỏ hộp nhóm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 nhóm, hoàn thiện nội dung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trống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Thùng 40 gói Bột giặt Lix ngát hương chanh gói 300g - Thùng lix chanh 300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30714" r="17041"/>
          <a:stretch/>
        </p:blipFill>
        <p:spPr bwMode="auto">
          <a:xfrm>
            <a:off x="3024634" y="2189230"/>
            <a:ext cx="3945516" cy="3725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Bột giặt Lix Extra chanh 6kg | CÔNG TY CỔ PHẦN HÀNG BÁCH HÓ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t="34259" r="22549" b="7124"/>
          <a:stretch/>
        </p:blipFill>
        <p:spPr bwMode="auto">
          <a:xfrm>
            <a:off x="7796638" y="2248452"/>
            <a:ext cx="3741427" cy="3666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48145" y="1409972"/>
            <a:ext cx="11022677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bột giặt thứ nhất ghi khối lượng tịnh là: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300g đó chỉ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.………bột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 trong bao thứ nhất.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bột giặt thứ hai ghi khối lượng tịnh là: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ghi đó chỉ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sánh: 300g …….. 6kg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……………bột giặt trong bao thứ nhất ……… hơn …………………. trong bao thứ hai.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905" y="3323674"/>
            <a:ext cx="582559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bột giặt trong bao thứ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4777" y="4005733"/>
            <a:ext cx="61243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                      lượng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6202" y="150845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300g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4026796" y="212345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9123447" y="2753459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6kg</a:t>
            </a:r>
            <a:endParaRPr lang="en-US" sz="3200"/>
          </a:p>
        </p:txBody>
      </p:sp>
      <p:sp>
        <p:nvSpPr>
          <p:cNvPr id="14" name="Rectangle 13"/>
          <p:cNvSpPr/>
          <p:nvPr/>
        </p:nvSpPr>
        <p:spPr>
          <a:xfrm>
            <a:off x="1924100" y="4617452"/>
            <a:ext cx="463573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               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 bột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giặt 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4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255558" y="2462222"/>
            <a:ext cx="110226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của một vật chỉ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chứa trong vật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vật đều có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tịnh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4673" y="4031592"/>
            <a:ext cx="667903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 lượng khi không tính bao bì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0507" y="3319661"/>
            <a:ext cx="412865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 lượng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5594" y="259930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161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LỰC HẤP DẪN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320" y="2346960"/>
            <a:ext cx="947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https://youtu.be/3QvQSgEdhXI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941359" y="2690822"/>
            <a:ext cx="8669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>
                <a:solidFill>
                  <a:srgbClr val="0000CC"/>
                </a:solidFill>
              </a:rPr>
              <a:t>- Mọi vật có khối lượng đều hút nhau với một lực. Lực hút này gọi là lực hấp dẫn.</a:t>
            </a:r>
            <a:endParaRPr lang="en-US" sz="320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3200">
                <a:solidFill>
                  <a:srgbClr val="0000CC"/>
                </a:solidFill>
              </a:rPr>
              <a:t>- Lực hấp dẫn là lực hút giữa các vật có khối lượng.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LỰC HẤP DẪN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1120</Words>
  <PresentationFormat>Widescreen</PresentationFormat>
  <Paragraphs>216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KHTN6 – CHỦ ĐỀ 9.  BÀI 37. LỰC HẤP DẪN VÀ TRỌNG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2021-02-06T13:24:47Z</dcterms:created>
  <dcterms:modified xsi:type="dcterms:W3CDTF">2021-05-27T08:25:07Z</dcterms:modified>
</cp:coreProperties>
</file>