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850" r:id="rId2"/>
    <p:sldId id="808" r:id="rId3"/>
    <p:sldId id="809" r:id="rId4"/>
    <p:sldId id="851" r:id="rId5"/>
    <p:sldId id="870" r:id="rId6"/>
    <p:sldId id="871" r:id="rId7"/>
    <p:sldId id="872" r:id="rId8"/>
    <p:sldId id="852" r:id="rId9"/>
    <p:sldId id="815" r:id="rId10"/>
    <p:sldId id="874" r:id="rId11"/>
    <p:sldId id="875" r:id="rId12"/>
    <p:sldId id="876" r:id="rId13"/>
    <p:sldId id="869" r:id="rId14"/>
    <p:sldId id="879" r:id="rId15"/>
    <p:sldId id="880" r:id="rId16"/>
    <p:sldId id="881" r:id="rId17"/>
    <p:sldId id="882" r:id="rId18"/>
    <p:sldId id="883" r:id="rId19"/>
    <p:sldId id="896" r:id="rId20"/>
    <p:sldId id="884" r:id="rId21"/>
    <p:sldId id="885" r:id="rId22"/>
    <p:sldId id="886" r:id="rId23"/>
    <p:sldId id="887" r:id="rId24"/>
    <p:sldId id="888" r:id="rId25"/>
    <p:sldId id="889" r:id="rId26"/>
    <p:sldId id="890" r:id="rId27"/>
    <p:sldId id="891" r:id="rId28"/>
    <p:sldId id="892" r:id="rId29"/>
    <p:sldId id="893" r:id="rId30"/>
    <p:sldId id="894" r:id="rId31"/>
    <p:sldId id="895" r:id="rId32"/>
    <p:sldId id="723" r:id="rId33"/>
    <p:sldId id="897" r:id="rId34"/>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850"/>
            <p14:sldId id="808"/>
            <p14:sldId id="809"/>
            <p14:sldId id="851"/>
            <p14:sldId id="870"/>
            <p14:sldId id="871"/>
            <p14:sldId id="872"/>
            <p14:sldId id="852"/>
            <p14:sldId id="815"/>
            <p14:sldId id="874"/>
            <p14:sldId id="875"/>
            <p14:sldId id="876"/>
            <p14:sldId id="869"/>
            <p14:sldId id="879"/>
            <p14:sldId id="880"/>
            <p14:sldId id="881"/>
            <p14:sldId id="882"/>
            <p14:sldId id="883"/>
            <p14:sldId id="896"/>
            <p14:sldId id="884"/>
            <p14:sldId id="885"/>
            <p14:sldId id="886"/>
            <p14:sldId id="887"/>
            <p14:sldId id="888"/>
            <p14:sldId id="889"/>
            <p14:sldId id="890"/>
            <p14:sldId id="891"/>
            <p14:sldId id="892"/>
            <p14:sldId id="893"/>
            <p14:sldId id="894"/>
            <p14:sldId id="895"/>
            <p14:sldId id="723"/>
            <p14:sldId id="89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ED3"/>
    <a:srgbClr val="FEF6F0"/>
    <a:srgbClr val="D3DDD1"/>
    <a:srgbClr val="ECEADC"/>
    <a:srgbClr val="0F3D13"/>
    <a:srgbClr val="E3E6E2"/>
    <a:srgbClr val="355216"/>
    <a:srgbClr val="FEF4EC"/>
    <a:srgbClr val="CDD2CC"/>
    <a:srgbClr val="FDE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89" autoAdjust="0"/>
    <p:restoredTop sz="94057" autoAdjust="0"/>
  </p:normalViewPr>
  <p:slideViewPr>
    <p:cSldViewPr>
      <p:cViewPr>
        <p:scale>
          <a:sx n="100" d="100"/>
          <a:sy n="100" d="100"/>
        </p:scale>
        <p:origin x="-924" y="-210"/>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12/03/2024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32</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12/03/2024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12/03/2024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12/03/2024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12/03/2024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7.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4.e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7.xml"/><Relationship Id="rId7" Type="http://schemas.openxmlformats.org/officeDocument/2006/relationships/image" Target="../media/image4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45.wmf"/></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28.png"/><Relationship Id="rId4" Type="http://schemas.openxmlformats.org/officeDocument/2006/relationships/image" Target="../media/image500.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21.xml"/><Relationship Id="rId7" Type="http://schemas.openxmlformats.org/officeDocument/2006/relationships/image" Target="../media/image52.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1.png"/><Relationship Id="rId11" Type="http://schemas.openxmlformats.org/officeDocument/2006/relationships/image" Target="../media/image51.wmf"/><Relationship Id="rId5" Type="http://schemas.openxmlformats.org/officeDocument/2006/relationships/image" Target="../media/image30.png"/><Relationship Id="rId10" Type="http://schemas.openxmlformats.org/officeDocument/2006/relationships/oleObject" Target="../embeddings/oleObject3.bin"/><Relationship Id="rId4" Type="http://schemas.openxmlformats.org/officeDocument/2006/relationships/image" Target="../media/image13.png"/><Relationship Id="rId9" Type="http://schemas.openxmlformats.org/officeDocument/2006/relationships/image" Target="../media/image50.wmf"/></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58.emf"/><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4.png"/><Relationship Id="rId7"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13.png"/><Relationship Id="rId7" Type="http://schemas.openxmlformats.org/officeDocument/2006/relationships/image" Target="../media/image63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image" Target="../media/image28.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2.xml"/><Relationship Id="rId7" Type="http://schemas.openxmlformats.org/officeDocument/2006/relationships/image" Target="../media/image6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32.xml"/><Relationship Id="rId9"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10" Type="http://schemas.openxmlformats.org/officeDocument/2006/relationships/image" Target="../media/image19.emf"/><Relationship Id="rId4" Type="http://schemas.openxmlformats.org/officeDocument/2006/relationships/image" Target="../media/image15.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4667105" y="2438400"/>
            <a:ext cx="6403976" cy="1071731"/>
          </a:xfrm>
          <a:prstGeom prst="roundRect">
            <a:avLst>
              <a:gd name="adj" fmla="val 12012"/>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1212" y="2423627"/>
            <a:ext cx="1319068" cy="140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4080" y="2526590"/>
            <a:ext cx="66325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3053" b="23729"/>
          <a:stretch/>
        </p:blipFill>
        <p:spPr bwMode="auto">
          <a:xfrm>
            <a:off x="5710092" y="2892295"/>
            <a:ext cx="4064144" cy="617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6212" y="1655906"/>
            <a:ext cx="4665151" cy="85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2708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736" y="376875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50812" y="1306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132011" y="203537"/>
            <a:ext cx="9801331" cy="1472863"/>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2284411" y="267258"/>
            <a:ext cx="9648931" cy="1323417"/>
          </a:xfrm>
          <a:prstGeom prst="rect">
            <a:avLst/>
          </a:prstGeom>
          <a:noFill/>
        </p:spPr>
        <p:txBody>
          <a:bodyPr wrap="square" lIns="121899" tIns="60949" rIns="121899" bIns="60949" rtlCol="0">
            <a:spAutoFit/>
          </a:bodyPr>
          <a:lstStyle/>
          <a:p>
            <a:pPr algn="just"/>
            <a:r>
              <a:rPr lang="vi-VN" sz="2600" b="1">
                <a:latin typeface="Arial" pitchFamily="34" charset="0"/>
                <a:cs typeface="Arial" pitchFamily="34" charset="0"/>
              </a:rPr>
              <a:t>Hãy giải thích tại sao trong thực tiễn có nhiều đồ vật được thiết kế gồm ba chân </a:t>
            </a:r>
            <a:r>
              <a:rPr lang="vi-VN" sz="2600" b="1" smtClean="0">
                <a:latin typeface="Arial" pitchFamily="34" charset="0"/>
                <a:cs typeface="Arial" pitchFamily="34" charset="0"/>
              </a:rPr>
              <a:t>như</a:t>
            </a:r>
            <a:r>
              <a:rPr lang="en-US" sz="2600" b="1" smtClean="0">
                <a:latin typeface="Arial" pitchFamily="34" charset="0"/>
                <a:cs typeface="Arial" pitchFamily="34" charset="0"/>
              </a:rPr>
              <a:t> :</a:t>
            </a:r>
            <a:r>
              <a:rPr lang="vi-VN" sz="2600" b="1" smtClean="0">
                <a:latin typeface="Arial" pitchFamily="34" charset="0"/>
                <a:cs typeface="Arial" pitchFamily="34" charset="0"/>
              </a:rPr>
              <a:t> </a:t>
            </a:r>
            <a:r>
              <a:rPr lang="vi-VN" sz="2600" b="1">
                <a:latin typeface="Arial" pitchFamily="34" charset="0"/>
                <a:cs typeface="Arial" pitchFamily="34" charset="0"/>
              </a:rPr>
              <a:t>chân đỡ máy </a:t>
            </a:r>
            <a:r>
              <a:rPr lang="vi-VN" sz="2600" b="1" smtClean="0">
                <a:latin typeface="Arial" pitchFamily="34" charset="0"/>
                <a:cs typeface="Arial" pitchFamily="34" charset="0"/>
              </a:rPr>
              <a:t>ảnh</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giá treo </a:t>
            </a:r>
            <a:r>
              <a:rPr lang="vi-VN" sz="2600" b="1" smtClean="0">
                <a:latin typeface="Arial" pitchFamily="34" charset="0"/>
                <a:cs typeface="Arial" pitchFamily="34" charset="0"/>
              </a:rPr>
              <a:t>tranh</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kiềng ba chân treo nồi </a:t>
            </a:r>
            <a:endParaRPr lang="en-US" sz="2600" b="1" smtClean="0">
              <a:latin typeface="Arial" pitchFamily="34" charset="0"/>
              <a:cs typeface="Arial" pitchFamily="34" charset="0"/>
            </a:endParaRPr>
          </a:p>
        </p:txBody>
      </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812" y="165437"/>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94" y="356621"/>
            <a:ext cx="1131777" cy="57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24606" y="622637"/>
            <a:ext cx="635688"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effectLst>
                  <a:outerShdw blurRad="76200" dist="50800" dir="5400000" algn="tl" rotWithShape="0">
                    <a:srgbClr val="000000">
                      <a:alpha val="65000"/>
                    </a:srgbClr>
                  </a:outerShdw>
                </a:effectLst>
                <a:latin typeface=".VnCentury SchoolbookH" pitchFamily="34" charset="0"/>
              </a:rPr>
              <a:t>1</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pic>
        <p:nvPicPr>
          <p:cNvPr id="112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5412" y="1734513"/>
            <a:ext cx="7789862" cy="192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912812" y="4191000"/>
            <a:ext cx="10828531" cy="492443"/>
          </a:xfrm>
          <a:prstGeom prst="rect">
            <a:avLst/>
          </a:prstGeom>
          <a:noFill/>
        </p:spPr>
        <p:txBody>
          <a:bodyPr wrap="square" rtlCol="0">
            <a:spAutoFit/>
          </a:bodyPr>
          <a:lstStyle/>
          <a:p>
            <a:pPr marL="342900" indent="-342900" algn="just">
              <a:buFont typeface="Wingdings" pitchFamily="2" charset="2"/>
              <a:buChar char="v"/>
            </a:pPr>
            <a:r>
              <a:rPr lang="vi-VN" sz="2600" b="1">
                <a:latin typeface="Arial" pitchFamily="34" charset="0"/>
                <a:cs typeface="Arial" pitchFamily="34" charset="0"/>
              </a:rPr>
              <a:t>Có một và chỉ một mặt phẳng đi qua ba điểm không thẳng hàng. </a:t>
            </a:r>
            <a:endParaRPr lang="vi-VN" sz="2600" b="1">
              <a:solidFill>
                <a:schemeClr val="accent2">
                  <a:lumMod val="75000"/>
                </a:schemeClr>
              </a:solidFill>
              <a:latin typeface="Arial" pitchFamily="34" charset="0"/>
              <a:cs typeface="Arial" pitchFamily="34" charset="0"/>
            </a:endParaRPr>
          </a:p>
        </p:txBody>
      </p:sp>
      <p:sp>
        <p:nvSpPr>
          <p:cNvPr id="11" name="TextBox 10"/>
          <p:cNvSpPr txBox="1"/>
          <p:nvPr/>
        </p:nvSpPr>
        <p:spPr>
          <a:xfrm>
            <a:off x="1217612" y="4708029"/>
            <a:ext cx="10439400" cy="1692771"/>
          </a:xfrm>
          <a:prstGeom prst="rect">
            <a:avLst/>
          </a:prstGeom>
          <a:noFill/>
        </p:spPr>
        <p:txBody>
          <a:bodyPr wrap="square" rtlCol="0">
            <a:spAutoFit/>
          </a:bodyPr>
          <a:lstStyle/>
          <a:p>
            <a:pPr algn="just"/>
            <a:r>
              <a:rPr lang="vi-VN" sz="2600" b="1">
                <a:latin typeface="Arial" pitchFamily="34" charset="0"/>
                <a:cs typeface="Arial" pitchFamily="34" charset="0"/>
              </a:rPr>
              <a:t>Do đó, khi thiết kế các đồ vật gồm ba chân như </a:t>
            </a:r>
            <a:r>
              <a:rPr lang="vi-VN" sz="2600" b="1">
                <a:solidFill>
                  <a:srgbClr val="C00000"/>
                </a:solidFill>
                <a:latin typeface="Arial" pitchFamily="34" charset="0"/>
                <a:cs typeface="Arial" pitchFamily="34" charset="0"/>
              </a:rPr>
              <a:t>chân đỡ máy ảnh, giá treo tranh, kiềng ba chân treo nổi</a:t>
            </a:r>
            <a:r>
              <a:rPr lang="vi-VN" sz="2600" b="1">
                <a:latin typeface="Arial" pitchFamily="34" charset="0"/>
                <a:cs typeface="Arial" pitchFamily="34" charset="0"/>
              </a:rPr>
              <a:t>,... ta thấy các đồ vật này có thể đứng thẳng mà không bị đổ trên các bề mặt bởi vì các ba chân của các đồ vật này giống như 3 điểm không thẳng hàng.</a:t>
            </a:r>
            <a:endParaRPr lang="vi-VN" sz="2600" b="1">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500435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left)">
                                      <p:cBhvr>
                                        <p:cTn id="7" dur="5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289088" y="771525"/>
            <a:ext cx="11748924" cy="1209675"/>
            <a:chOff x="289088" y="771525"/>
            <a:chExt cx="11748924" cy="1209675"/>
          </a:xfrm>
        </p:grpSpPr>
        <p:sp>
          <p:nvSpPr>
            <p:cNvPr id="17" name="Rounded Rectangle 16"/>
            <p:cNvSpPr/>
            <p:nvPr/>
          </p:nvSpPr>
          <p:spPr>
            <a:xfrm>
              <a:off x="289088" y="771526"/>
              <a:ext cx="11672724" cy="1209674"/>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01177" y="889926"/>
              <a:ext cx="11636835" cy="892552"/>
            </a:xfrm>
            <a:prstGeom prst="rect">
              <a:avLst/>
            </a:prstGeom>
            <a:noFill/>
          </p:spPr>
          <p:txBody>
            <a:bodyPr wrap="square" rtlCol="0">
              <a:spAutoFit/>
            </a:bodyPr>
            <a:lstStyle/>
            <a:p>
              <a:r>
                <a:rPr lang="en-US" sz="2600" b="1" smtClean="0">
                  <a:latin typeface="Arial" pitchFamily="34" charset="0"/>
                  <a:cs typeface="Arial" pitchFamily="34" charset="0"/>
                </a:rPr>
                <a:t>                   </a:t>
              </a:r>
              <a:r>
                <a:rPr lang="vi-VN" sz="2600" b="1" smtClean="0">
                  <a:latin typeface="Arial" pitchFamily="34" charset="0"/>
                  <a:cs typeface="Arial" pitchFamily="34" charset="0"/>
                </a:rPr>
                <a:t>Căn</a:t>
              </a:r>
              <a:r>
                <a:rPr lang="en-US" sz="2600" b="1" smtClean="0">
                  <a:latin typeface="Arial" pitchFamily="34" charset="0"/>
                  <a:cs typeface="Arial" pitchFamily="34" charset="0"/>
                </a:rPr>
                <a:t>g</a:t>
              </a:r>
              <a:r>
                <a:rPr lang="vi-VN" sz="2600" b="1" smtClean="0">
                  <a:latin typeface="Arial" pitchFamily="34" charset="0"/>
                  <a:cs typeface="Arial" pitchFamily="34" charset="0"/>
                </a:rPr>
                <a:t> </a:t>
              </a:r>
              <a:r>
                <a:rPr lang="vi-VN" sz="2600" b="1">
                  <a:latin typeface="Arial" pitchFamily="34" charset="0"/>
                  <a:cs typeface="Arial" pitchFamily="34" charset="0"/>
                </a:rPr>
                <a:t>một sợi dây sao cho hai đầu của sợi dây nằm trên mặt </a:t>
              </a:r>
              <a:r>
                <a:rPr lang="vi-VN" sz="2600" b="1" smtClean="0">
                  <a:latin typeface="Arial" pitchFamily="34" charset="0"/>
                  <a:cs typeface="Arial" pitchFamily="34" charset="0"/>
                </a:rPr>
                <a:t>bàn</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K</a:t>
              </a:r>
              <a:r>
                <a:rPr lang="vi-VN" sz="2600" b="1" smtClean="0">
                  <a:latin typeface="Arial" pitchFamily="34" charset="0"/>
                  <a:cs typeface="Arial" pitchFamily="34" charset="0"/>
                </a:rPr>
                <a:t>hi </a:t>
              </a:r>
              <a:r>
                <a:rPr lang="vi-VN" sz="2600" b="1">
                  <a:latin typeface="Arial" pitchFamily="34" charset="0"/>
                  <a:cs typeface="Arial" pitchFamily="34" charset="0"/>
                </a:rPr>
                <a:t>đó sợi dây có nằm trên mặt bàn hay không </a:t>
              </a:r>
              <a:r>
                <a:rPr lang="en-US" sz="2600" b="1" smtClean="0">
                  <a:latin typeface="Arial" pitchFamily="34" charset="0"/>
                  <a:cs typeface="Arial" pitchFamily="34" charset="0"/>
                </a:rPr>
                <a:t>?</a:t>
              </a:r>
              <a:endParaRPr lang="vi-VN" sz="2600" b="1">
                <a:latin typeface="Arial" pitchFamily="34" charset="0"/>
                <a:cs typeface="Arial" pitchFamily="34" charset="0"/>
              </a:endParaRP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682" b="31053"/>
            <a:stretch/>
          </p:blipFill>
          <p:spPr bwMode="auto">
            <a:xfrm>
              <a:off x="347664" y="771525"/>
              <a:ext cx="1631948"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22" name="TextBox 21"/>
              <p:cNvSpPr txBox="1"/>
              <p:nvPr/>
            </p:nvSpPr>
            <p:spPr>
              <a:xfrm>
                <a:off x="524750" y="5257800"/>
                <a:ext cx="11201400" cy="1292662"/>
              </a:xfrm>
              <a:prstGeom prst="rect">
                <a:avLst/>
              </a:prstGeom>
              <a:noFill/>
            </p:spPr>
            <p:txBody>
              <a:bodyPr wrap="square" rtlCol="0">
                <a:spAutoFit/>
              </a:bodyPr>
              <a:lstStyle/>
              <a:p>
                <a:pPr marL="457200" indent="-457200">
                  <a:buFont typeface="Wingdings" pitchFamily="2" charset="2"/>
                  <a:buChar char="q"/>
                </a:pPr>
                <a:r>
                  <a:rPr lang="en-US" sz="2600" b="1" smtClean="0">
                    <a:solidFill>
                      <a:schemeClr val="accent6">
                        <a:lumMod val="75000"/>
                      </a:schemeClr>
                    </a:solidFill>
                    <a:latin typeface="Arial" pitchFamily="34" charset="0"/>
                    <a:cs typeface="Arial" pitchFamily="34" charset="0"/>
                  </a:rPr>
                  <a:t>Chú ý : </a:t>
                </a:r>
                <a:r>
                  <a:rPr lang="vi-VN" sz="2600" b="1" smtClean="0">
                    <a:latin typeface="Arial" pitchFamily="34" charset="0"/>
                    <a:cs typeface="Arial" pitchFamily="34" charset="0"/>
                  </a:rPr>
                  <a:t>Nếu mọi điểm của đường thẳng d đều thuộc mặt </a:t>
                </a:r>
                <a:r>
                  <a:rPr lang="vi-VN" sz="2600" b="1">
                    <a:latin typeface="Arial" pitchFamily="34" charset="0"/>
                    <a:cs typeface="Arial" pitchFamily="34" charset="0"/>
                  </a:rPr>
                  <a:t>phẳng </a:t>
                </a:r>
                <a:r>
                  <a:rPr lang="en-US" sz="2600" b="1" smtClean="0">
                    <a:latin typeface="Arial" pitchFamily="34" charset="0"/>
                    <a:cs typeface="Arial" pitchFamily="34" charset="0"/>
                  </a:rPr>
                  <a:t>(</a:t>
                </a:r>
                <a:r>
                  <a:rPr lang="vi-VN" sz="2600" b="1" smtClean="0">
                    <a:latin typeface="Arial" pitchFamily="34" charset="0"/>
                    <a:cs typeface="Arial" pitchFamily="34" charset="0"/>
                  </a:rPr>
                  <a:t>P</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thì ta nói đường thẳng </a:t>
                </a:r>
                <a:r>
                  <a:rPr lang="en-US" sz="2600" b="1" smtClean="0">
                    <a:latin typeface="Arial" pitchFamily="34" charset="0"/>
                    <a:cs typeface="Arial" pitchFamily="34" charset="0"/>
                  </a:rPr>
                  <a:t>d</a:t>
                </a:r>
                <a:r>
                  <a:rPr lang="vi-VN" sz="2600" b="1" smtClean="0">
                    <a:latin typeface="Arial" pitchFamily="34" charset="0"/>
                    <a:cs typeface="Arial" pitchFamily="34" charset="0"/>
                  </a:rPr>
                  <a:t> </a:t>
                </a:r>
                <a:r>
                  <a:rPr lang="vi-VN" sz="2600" b="1">
                    <a:latin typeface="Arial" pitchFamily="34" charset="0"/>
                    <a:cs typeface="Arial" pitchFamily="34" charset="0"/>
                  </a:rPr>
                  <a:t>nằm trong </a:t>
                </a:r>
                <a:r>
                  <a:rPr lang="en-US" sz="2600" b="1" smtClean="0">
                    <a:latin typeface="Arial" pitchFamily="34" charset="0"/>
                    <a:cs typeface="Arial" pitchFamily="34" charset="0"/>
                  </a:rPr>
                  <a:t>(P)</a:t>
                </a:r>
                <a:r>
                  <a:rPr lang="vi-VN" sz="2600" b="1" smtClean="0">
                    <a:latin typeface="Arial" pitchFamily="34" charset="0"/>
                    <a:cs typeface="Arial" pitchFamily="34" charset="0"/>
                  </a:rPr>
                  <a:t> </a:t>
                </a:r>
                <a:r>
                  <a:rPr lang="en-US" sz="2600" b="1" smtClean="0">
                    <a:latin typeface="Arial" pitchFamily="34" charset="0"/>
                    <a:cs typeface="Arial" pitchFamily="34" charset="0"/>
                  </a:rPr>
                  <a:t>hoặc (P) chứa d. </a:t>
                </a:r>
                <a:br>
                  <a:rPr lang="en-US" sz="2600" b="1" smtClean="0">
                    <a:latin typeface="Arial" pitchFamily="34" charset="0"/>
                    <a:cs typeface="Arial" pitchFamily="34" charset="0"/>
                  </a:rPr>
                </a:br>
                <a:r>
                  <a:rPr lang="en-US" sz="2600" b="1" smtClean="0">
                    <a:latin typeface="Arial" pitchFamily="34" charset="0"/>
                    <a:cs typeface="Arial" pitchFamily="34" charset="0"/>
                  </a:rPr>
                  <a:t>K</a:t>
                </a:r>
                <a:r>
                  <a:rPr lang="vi-VN" sz="2600" b="1" smtClean="0">
                    <a:latin typeface="Arial" pitchFamily="34" charset="0"/>
                    <a:cs typeface="Arial" pitchFamily="34" charset="0"/>
                  </a:rPr>
                  <a:t>hi </a:t>
                </a:r>
                <a:r>
                  <a:rPr lang="vi-VN" sz="2600" b="1">
                    <a:latin typeface="Arial" pitchFamily="34" charset="0"/>
                    <a:cs typeface="Arial" pitchFamily="34" charset="0"/>
                  </a:rPr>
                  <a:t>đó ta ký hiệu là </a:t>
                </a:r>
                <a14:m>
                  <m:oMath xmlns:m="http://schemas.openxmlformats.org/officeDocument/2006/math">
                    <m:r>
                      <a:rPr lang="en-US" sz="2600" b="1" i="1" smtClean="0">
                        <a:solidFill>
                          <a:srgbClr val="C00000"/>
                        </a:solidFill>
                        <a:latin typeface="Cambria Math"/>
                        <a:cs typeface="Arial" pitchFamily="34" charset="0"/>
                      </a:rPr>
                      <m:t>𝒅</m:t>
                    </m:r>
                    <m:r>
                      <a:rPr lang="en-US" sz="2600" b="1" i="1" smtClean="0">
                        <a:solidFill>
                          <a:srgbClr val="C00000"/>
                        </a:solidFill>
                        <a:latin typeface="Cambria Math"/>
                        <a:ea typeface="Cambria Math"/>
                        <a:cs typeface="Arial" pitchFamily="34" charset="0"/>
                      </a:rPr>
                      <m:t>⊂(</m:t>
                    </m:r>
                    <m:r>
                      <a:rPr lang="en-US" sz="2600" b="1" i="1" smtClean="0">
                        <a:solidFill>
                          <a:srgbClr val="C00000"/>
                        </a:solidFill>
                        <a:latin typeface="Cambria Math"/>
                        <a:ea typeface="Cambria Math"/>
                        <a:cs typeface="Arial" pitchFamily="34" charset="0"/>
                      </a:rPr>
                      <m:t>𝑷</m:t>
                    </m:r>
                    <m:r>
                      <a:rPr lang="en-US" sz="2600" b="1" i="1" smtClean="0">
                        <a:solidFill>
                          <a:srgbClr val="C00000"/>
                        </a:solidFill>
                        <a:latin typeface="Cambria Math"/>
                        <a:ea typeface="Cambria Math"/>
                        <a:cs typeface="Arial" pitchFamily="34" charset="0"/>
                      </a:rPr>
                      <m:t>)</m:t>
                    </m:r>
                  </m:oMath>
                </a14:m>
                <a:r>
                  <a:rPr lang="en-US" sz="2600" b="1" i="1" smtClean="0">
                    <a:solidFill>
                      <a:srgbClr val="C00000"/>
                    </a:solidFill>
                    <a:latin typeface="Arial" pitchFamily="34" charset="0"/>
                    <a:cs typeface="Arial" pitchFamily="34" charset="0"/>
                  </a:rPr>
                  <a:t> </a:t>
                </a:r>
                <a:r>
                  <a:rPr lang="en-US" sz="2600" b="1" i="1" smtClean="0">
                    <a:latin typeface="Arial" pitchFamily="34" charset="0"/>
                    <a:cs typeface="Arial" pitchFamily="34" charset="0"/>
                  </a:rPr>
                  <a:t>hoặc </a:t>
                </a:r>
                <a14:m>
                  <m:oMath xmlns:m="http://schemas.openxmlformats.org/officeDocument/2006/math">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𝑷</m:t>
                    </m:r>
                    <m:r>
                      <a:rPr lang="en-US" sz="2600" b="1" i="1" smtClean="0">
                        <a:solidFill>
                          <a:srgbClr val="C00000"/>
                        </a:solidFill>
                        <a:latin typeface="Cambria Math"/>
                        <a:cs typeface="Arial" pitchFamily="34" charset="0"/>
                      </a:rPr>
                      <m:t>)⊃</m:t>
                    </m:r>
                    <m:r>
                      <a:rPr lang="en-US" sz="2600" b="1" i="1" smtClean="0">
                        <a:solidFill>
                          <a:srgbClr val="C00000"/>
                        </a:solidFill>
                        <a:latin typeface="Cambria Math"/>
                        <a:ea typeface="Cambria Math"/>
                        <a:cs typeface="Arial" pitchFamily="34" charset="0"/>
                      </a:rPr>
                      <m:t>𝒅</m:t>
                    </m:r>
                  </m:oMath>
                </a14:m>
                <a:endParaRPr lang="vi-VN" sz="2600" b="1" i="1">
                  <a:solidFill>
                    <a:srgbClr val="C00000"/>
                  </a:solidFill>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24750" y="5257800"/>
                <a:ext cx="11201400" cy="1292662"/>
              </a:xfrm>
              <a:prstGeom prst="rect">
                <a:avLst/>
              </a:prstGeom>
              <a:blipFill rotWithShape="1">
                <a:blip r:embed="rId4"/>
                <a:stretch>
                  <a:fillRect l="-816" t="-4245" r="-109" b="-10377"/>
                </a:stretch>
              </a:blipFill>
            </p:spPr>
            <p:txBody>
              <a:bodyPr/>
              <a:lstStyle/>
              <a:p>
                <a:r>
                  <a:rPr lang="en-US">
                    <a:noFill/>
                  </a:rPr>
                  <a:t> </a:t>
                </a:r>
              </a:p>
            </p:txBody>
          </p:sp>
        </mc:Fallback>
      </mc:AlternateContent>
      <p:grpSp>
        <p:nvGrpSpPr>
          <p:cNvPr id="7" name="Group 6"/>
          <p:cNvGrpSpPr/>
          <p:nvPr/>
        </p:nvGrpSpPr>
        <p:grpSpPr>
          <a:xfrm>
            <a:off x="8380412" y="2209800"/>
            <a:ext cx="3451412" cy="2667000"/>
            <a:chOff x="8380412" y="2333625"/>
            <a:chExt cx="3451412" cy="2667000"/>
          </a:xfrm>
        </p:grpSpPr>
        <p:pic>
          <p:nvPicPr>
            <p:cNvPr id="12292" name="Picture 4"/>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8380412" y="2333625"/>
              <a:ext cx="3451412"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9067800" y="4282440"/>
              <a:ext cx="2042160" cy="0"/>
            </a:xfrm>
            <a:custGeom>
              <a:avLst/>
              <a:gdLst>
                <a:gd name="connsiteX0" fmla="*/ 0 w 2042160"/>
                <a:gd name="connsiteY0" fmla="*/ 0 h 0"/>
                <a:gd name="connsiteX1" fmla="*/ 2042160 w 2042160"/>
                <a:gd name="connsiteY1" fmla="*/ 0 h 0"/>
              </a:gdLst>
              <a:ahLst/>
              <a:cxnLst>
                <a:cxn ang="0">
                  <a:pos x="connsiteX0" y="connsiteY0"/>
                </a:cxn>
                <a:cxn ang="0">
                  <a:pos x="connsiteX1" y="connsiteY1"/>
                </a:cxn>
              </a:cxnLst>
              <a:rect l="l" t="t" r="r" b="b"/>
              <a:pathLst>
                <a:path w="2042160">
                  <a:moveTo>
                    <a:pt x="0" y="0"/>
                  </a:moveTo>
                  <a:lnTo>
                    <a:pt x="2042160" y="0"/>
                  </a:lnTo>
                </a:path>
              </a:pathLst>
            </a:cu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3"/>
          <p:cNvGrpSpPr/>
          <p:nvPr/>
        </p:nvGrpSpPr>
        <p:grpSpPr>
          <a:xfrm>
            <a:off x="287500" y="2438400"/>
            <a:ext cx="7823588" cy="1981200"/>
            <a:chOff x="287500" y="2438400"/>
            <a:chExt cx="7823588" cy="1981200"/>
          </a:xfrm>
        </p:grpSpPr>
        <p:grpSp>
          <p:nvGrpSpPr>
            <p:cNvPr id="3" name="Group 2"/>
            <p:cNvGrpSpPr/>
            <p:nvPr/>
          </p:nvGrpSpPr>
          <p:grpSpPr>
            <a:xfrm>
              <a:off x="287500" y="2438400"/>
              <a:ext cx="7467600" cy="1877942"/>
              <a:chOff x="878302" y="3253587"/>
              <a:chExt cx="7467600" cy="1877942"/>
            </a:xfrm>
          </p:grpSpPr>
          <p:sp>
            <p:nvSpPr>
              <p:cNvPr id="15" name="Rounded Rectangle 14"/>
              <p:cNvSpPr/>
              <p:nvPr/>
            </p:nvSpPr>
            <p:spPr>
              <a:xfrm>
                <a:off x="878302" y="3253587"/>
                <a:ext cx="7467600" cy="1877942"/>
              </a:xfrm>
              <a:prstGeom prst="roundRect">
                <a:avLst>
                  <a:gd name="adj" fmla="val 3662"/>
                </a:avLst>
              </a:prstGeom>
              <a:solidFill>
                <a:srgbClr val="FDEE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TextBox 15"/>
              <p:cNvSpPr txBox="1"/>
              <p:nvPr/>
            </p:nvSpPr>
            <p:spPr>
              <a:xfrm>
                <a:off x="1075865" y="3362558"/>
                <a:ext cx="7041437" cy="1692771"/>
              </a:xfrm>
              <a:prstGeom prst="rect">
                <a:avLst/>
              </a:prstGeom>
              <a:noFill/>
            </p:spPr>
            <p:txBody>
              <a:bodyPr wrap="square" rtlCol="0">
                <a:spAutoFit/>
              </a:bodyPr>
              <a:lstStyle/>
              <a:p>
                <a:pPr marL="457200" indent="-457200">
                  <a:buFont typeface="Wingdings" pitchFamily="2" charset="2"/>
                  <a:buChar char="q"/>
                </a:pPr>
                <a:r>
                  <a:rPr lang="vi-VN" sz="2600" b="1">
                    <a:latin typeface="Arial" pitchFamily="34" charset="0"/>
                    <a:cs typeface="Arial" pitchFamily="34" charset="0"/>
                  </a:rPr>
                  <a:t>Nếu một đường thẳng có hai điểm phân biệt thuộc một mặt phẳng thì tất cả các điểm của đường thẳng đều thuộc mặt phẳng đó </a:t>
                </a:r>
                <a:endParaRPr lang="vi-VN" sz="2600" b="1" i="1">
                  <a:latin typeface="Arial" pitchFamily="34" charset="0"/>
                  <a:cs typeface="Arial" pitchFamily="34" charset="0"/>
                </a:endParaRPr>
              </a:p>
            </p:txBody>
          </p:sp>
        </p:grpSp>
        <p:pic>
          <p:nvPicPr>
            <p:cNvPr id="14"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644" b="39131"/>
            <a:stretch/>
          </p:blipFill>
          <p:spPr bwMode="auto">
            <a:xfrm>
              <a:off x="6932612" y="3264827"/>
              <a:ext cx="1178476" cy="115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160567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136" y="23622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90600" y="2819400"/>
            <a:ext cx="7466012" cy="2092881"/>
          </a:xfrm>
          <a:prstGeom prst="rect">
            <a:avLst/>
          </a:prstGeom>
          <a:noFill/>
        </p:spPr>
        <p:txBody>
          <a:bodyPr wrap="square" rtlCol="0">
            <a:spAutoFit/>
          </a:bodyPr>
          <a:lstStyle/>
          <a:p>
            <a:pPr marL="514350" indent="-514350">
              <a:buFont typeface="+mj-lt"/>
              <a:buAutoNum type="alphaLcPeriod"/>
            </a:pPr>
            <a:r>
              <a:rPr lang="vi-VN" sz="2600" b="1" smtClean="0">
                <a:latin typeface="Arial" pitchFamily="34" charset="0"/>
                <a:cs typeface="Arial" pitchFamily="34" charset="0"/>
              </a:rPr>
              <a:t>Đường </a:t>
            </a:r>
            <a:r>
              <a:rPr lang="vi-VN" sz="2600" b="1">
                <a:latin typeface="Arial" pitchFamily="34" charset="0"/>
                <a:cs typeface="Arial" pitchFamily="34" charset="0"/>
              </a:rPr>
              <a:t>thẳng bc có hai điểm phân biệt </a:t>
            </a:r>
            <a:r>
              <a:rPr lang="en-US" sz="2600" b="1" smtClean="0">
                <a:latin typeface="Arial" pitchFamily="34" charset="0"/>
                <a:cs typeface="Arial" pitchFamily="34" charset="0"/>
              </a:rPr>
              <a:t>B, C</a:t>
            </a:r>
            <a:r>
              <a:rPr lang="vi-VN" sz="2600" b="1" smtClean="0">
                <a:latin typeface="Arial" pitchFamily="34" charset="0"/>
                <a:cs typeface="Arial" pitchFamily="34" charset="0"/>
              </a:rPr>
              <a:t> </a:t>
            </a:r>
            <a:r>
              <a:rPr lang="vi-VN" sz="2600" b="1">
                <a:latin typeface="Arial" pitchFamily="34" charset="0"/>
                <a:cs typeface="Arial" pitchFamily="34" charset="0"/>
              </a:rPr>
              <a:t>thuộc mặt phẳng </a:t>
            </a:r>
            <a:r>
              <a:rPr lang="en-US" sz="2600" b="1" smtClean="0">
                <a:latin typeface="Arial" pitchFamily="34" charset="0"/>
                <a:cs typeface="Arial" pitchFamily="34" charset="0"/>
              </a:rPr>
              <a:t>(</a:t>
            </a:r>
            <a:r>
              <a:rPr lang="vi-VN" sz="2600" b="1" smtClean="0">
                <a:latin typeface="Arial" pitchFamily="34" charset="0"/>
                <a:cs typeface="Arial" pitchFamily="34" charset="0"/>
              </a:rPr>
              <a:t>ABC</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nên đường thẳng </a:t>
            </a:r>
            <a:r>
              <a:rPr lang="en-US" sz="2600" b="1" smtClean="0">
                <a:latin typeface="Arial" pitchFamily="34" charset="0"/>
                <a:cs typeface="Arial" pitchFamily="34" charset="0"/>
              </a:rPr>
              <a:t>BC</a:t>
            </a:r>
            <a:r>
              <a:rPr lang="vi-VN" sz="2600" b="1" smtClean="0">
                <a:latin typeface="Arial" pitchFamily="34" charset="0"/>
                <a:cs typeface="Arial" pitchFamily="34" charset="0"/>
              </a:rPr>
              <a:t> </a:t>
            </a:r>
            <a:r>
              <a:rPr lang="vi-VN" sz="2600" b="1">
                <a:latin typeface="Arial" pitchFamily="34" charset="0"/>
                <a:cs typeface="Arial" pitchFamily="34" charset="0"/>
              </a:rPr>
              <a:t>nằm trong </a:t>
            </a:r>
            <a:r>
              <a:rPr lang="vi-VN" sz="2600" b="1" i="1">
                <a:latin typeface="Arial" pitchFamily="34" charset="0"/>
                <a:cs typeface="Arial" pitchFamily="34" charset="0"/>
              </a:rPr>
              <a:t>mặt phẳng </a:t>
            </a:r>
            <a:r>
              <a:rPr lang="en-US" sz="2600" b="1" i="1" smtClean="0">
                <a:latin typeface="Arial" pitchFamily="34" charset="0"/>
                <a:cs typeface="Arial" pitchFamily="34" charset="0"/>
              </a:rPr>
              <a:t>(</a:t>
            </a:r>
            <a:r>
              <a:rPr lang="vi-VN" sz="2600" b="1" i="1" smtClean="0">
                <a:latin typeface="Arial" pitchFamily="34" charset="0"/>
                <a:cs typeface="Arial" pitchFamily="34" charset="0"/>
              </a:rPr>
              <a:t>ABC</a:t>
            </a:r>
            <a:r>
              <a:rPr lang="en-US" sz="2600" b="1" i="1" smtClean="0">
                <a:latin typeface="Arial" pitchFamily="34" charset="0"/>
                <a:cs typeface="Arial" pitchFamily="34" charset="0"/>
              </a:rPr>
              <a:t>).</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V</a:t>
            </a:r>
            <a:r>
              <a:rPr lang="vi-VN" sz="2600" b="1" smtClean="0">
                <a:latin typeface="Arial" pitchFamily="34" charset="0"/>
                <a:cs typeface="Arial" pitchFamily="34" charset="0"/>
              </a:rPr>
              <a:t>ì </a:t>
            </a:r>
            <a:r>
              <a:rPr lang="en-US" sz="2600" b="1" smtClean="0">
                <a:latin typeface="Arial" pitchFamily="34" charset="0"/>
                <a:cs typeface="Arial" pitchFamily="34" charset="0"/>
              </a:rPr>
              <a:t>M</a:t>
            </a:r>
            <a:r>
              <a:rPr lang="vi-VN" sz="2600" b="1" smtClean="0">
                <a:latin typeface="Arial" pitchFamily="34" charset="0"/>
                <a:cs typeface="Arial" pitchFamily="34" charset="0"/>
              </a:rPr>
              <a:t> </a:t>
            </a:r>
            <a:r>
              <a:rPr lang="vi-VN" sz="2600" b="1">
                <a:latin typeface="Arial" pitchFamily="34" charset="0"/>
                <a:cs typeface="Arial" pitchFamily="34" charset="0"/>
              </a:rPr>
              <a:t>thuộc đường thẳng </a:t>
            </a:r>
            <a:r>
              <a:rPr lang="en-US" sz="2600" b="1" smtClean="0">
                <a:latin typeface="Arial" pitchFamily="34" charset="0"/>
                <a:cs typeface="Arial" pitchFamily="34" charset="0"/>
              </a:rPr>
              <a:t>BC</a:t>
            </a:r>
            <a:r>
              <a:rPr lang="vi-VN" sz="2600" b="1" smtClean="0">
                <a:latin typeface="Arial" pitchFamily="34" charset="0"/>
                <a:cs typeface="Arial" pitchFamily="34" charset="0"/>
              </a:rPr>
              <a:t> </a:t>
            </a:r>
            <a:r>
              <a:rPr lang="vi-VN" sz="2600" b="1">
                <a:latin typeface="Arial" pitchFamily="34" charset="0"/>
                <a:cs typeface="Arial" pitchFamily="34" charset="0"/>
              </a:rPr>
              <a:t>nên </a:t>
            </a:r>
            <a:r>
              <a:rPr lang="en-US" sz="2600" b="1" smtClean="0">
                <a:solidFill>
                  <a:srgbClr val="C00000"/>
                </a:solidFill>
                <a:latin typeface="Arial" pitchFamily="34" charset="0"/>
                <a:cs typeface="Arial" pitchFamily="34" charset="0"/>
              </a:rPr>
              <a:t>M</a:t>
            </a:r>
            <a:r>
              <a:rPr lang="vi-VN" sz="2600" b="1" smtClean="0">
                <a:solidFill>
                  <a:srgbClr val="C00000"/>
                </a:solidFill>
                <a:latin typeface="Arial" pitchFamily="34" charset="0"/>
                <a:cs typeface="Arial" pitchFamily="34" charset="0"/>
              </a:rPr>
              <a:t> </a:t>
            </a:r>
            <a:r>
              <a:rPr lang="vi-VN" sz="2600" b="1">
                <a:solidFill>
                  <a:srgbClr val="C00000"/>
                </a:solidFill>
                <a:latin typeface="Arial" pitchFamily="34" charset="0"/>
                <a:cs typeface="Arial" pitchFamily="34" charset="0"/>
              </a:rPr>
              <a:t>thuộc </a:t>
            </a:r>
            <a:r>
              <a:rPr lang="vi-VN" sz="2600" b="1" i="1">
                <a:solidFill>
                  <a:srgbClr val="C00000"/>
                </a:solidFill>
                <a:latin typeface="Arial" pitchFamily="34" charset="0"/>
                <a:cs typeface="Arial" pitchFamily="34" charset="0"/>
              </a:rPr>
              <a:t>mặt phẳng </a:t>
            </a:r>
            <a:r>
              <a:rPr lang="en-US" sz="2600" b="1" i="1" smtClean="0">
                <a:solidFill>
                  <a:srgbClr val="C00000"/>
                </a:solidFill>
                <a:latin typeface="Arial" pitchFamily="34" charset="0"/>
                <a:cs typeface="Arial" pitchFamily="34" charset="0"/>
              </a:rPr>
              <a:t>(</a:t>
            </a:r>
            <a:r>
              <a:rPr lang="vi-VN" sz="2600" b="1" i="1" smtClean="0">
                <a:solidFill>
                  <a:srgbClr val="C00000"/>
                </a:solidFill>
                <a:latin typeface="Arial" pitchFamily="34" charset="0"/>
                <a:cs typeface="Arial" pitchFamily="34" charset="0"/>
              </a:rPr>
              <a:t>ABC</a:t>
            </a:r>
            <a:r>
              <a:rPr lang="en-US" sz="2600" b="1" i="1" smtClean="0">
                <a:solidFill>
                  <a:srgbClr val="C00000"/>
                </a:solidFill>
                <a:latin typeface="Arial" pitchFamily="34" charset="0"/>
                <a:cs typeface="Arial" pitchFamily="34" charset="0"/>
              </a:rPr>
              <a:t>).</a:t>
            </a:r>
            <a:endParaRPr lang="vi-VN" sz="2600" b="1" i="1">
              <a:solidFill>
                <a:srgbClr val="C00000"/>
              </a:solidFill>
              <a:latin typeface="Arial" pitchFamily="34" charset="0"/>
              <a:cs typeface="Arial" pitchFamily="34" charset="0"/>
            </a:endParaRPr>
          </a:p>
        </p:txBody>
      </p:sp>
      <p:sp>
        <p:nvSpPr>
          <p:cNvPr id="15"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227012" y="685800"/>
            <a:ext cx="11658599" cy="1475817"/>
            <a:chOff x="227012" y="685800"/>
            <a:chExt cx="11658599" cy="1475817"/>
          </a:xfrm>
        </p:grpSpPr>
        <p:sp>
          <p:nvSpPr>
            <p:cNvPr id="16" name="Rounded Rectangle 15"/>
            <p:cNvSpPr/>
            <p:nvPr/>
          </p:nvSpPr>
          <p:spPr>
            <a:xfrm>
              <a:off x="1714586" y="743627"/>
              <a:ext cx="10171025" cy="1417990"/>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1817687" y="809625"/>
              <a:ext cx="10067924" cy="1323417"/>
            </a:xfrm>
            <a:prstGeom prst="rect">
              <a:avLst/>
            </a:prstGeom>
            <a:noFill/>
          </p:spPr>
          <p:txBody>
            <a:bodyPr wrap="square" lIns="121899" tIns="60949" rIns="121899" bIns="60949" rtlCol="0">
              <a:spAutoFit/>
            </a:bodyPr>
            <a:lstStyle/>
            <a:p>
              <a:r>
                <a:rPr lang="vi-VN" sz="2600" b="1">
                  <a:latin typeface="Arial" pitchFamily="34" charset="0"/>
                  <a:cs typeface="Arial" pitchFamily="34" charset="0"/>
                </a:rPr>
                <a:t>Cho tam giác ABC và một điểm M thuộc đường thẳng </a:t>
              </a:r>
              <a:r>
                <a:rPr lang="en-US" sz="2600" b="1" smtClean="0">
                  <a:latin typeface="Arial" pitchFamily="34" charset="0"/>
                  <a:cs typeface="Arial" pitchFamily="34" charset="0"/>
                </a:rPr>
                <a:t>BC</a:t>
              </a:r>
              <a:r>
                <a:rPr lang="vi-VN" sz="2600" b="1" smtClean="0">
                  <a:latin typeface="Arial" pitchFamily="34" charset="0"/>
                  <a:cs typeface="Arial" pitchFamily="34" charset="0"/>
                </a:rPr>
                <a:t>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vi-VN" sz="2600" b="1" smtClean="0">
                  <a:latin typeface="Arial" pitchFamily="34" charset="0"/>
                  <a:cs typeface="Arial" pitchFamily="34" charset="0"/>
                </a:rPr>
                <a:t>a</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a:latin typeface="Arial" pitchFamily="34" charset="0"/>
                  <a:cs typeface="Arial" pitchFamily="34" charset="0"/>
                </a:rPr>
                <a:t>Đ</a:t>
              </a:r>
              <a:r>
                <a:rPr lang="vi-VN" sz="2600" b="1" smtClean="0">
                  <a:latin typeface="Arial" pitchFamily="34" charset="0"/>
                  <a:cs typeface="Arial" pitchFamily="34" charset="0"/>
                </a:rPr>
                <a:t>iểm </a:t>
              </a:r>
              <a:r>
                <a:rPr lang="en-US" sz="2600" b="1" smtClean="0">
                  <a:latin typeface="Arial" pitchFamily="34" charset="0"/>
                  <a:cs typeface="Arial" pitchFamily="34" charset="0"/>
                </a:rPr>
                <a:t>M</a:t>
              </a:r>
              <a:r>
                <a:rPr lang="vi-VN" sz="2600" b="1" smtClean="0">
                  <a:latin typeface="Arial" pitchFamily="34" charset="0"/>
                  <a:cs typeface="Arial" pitchFamily="34" charset="0"/>
                </a:rPr>
                <a:t> </a:t>
              </a:r>
              <a:r>
                <a:rPr lang="vi-VN" sz="2600" b="1">
                  <a:latin typeface="Arial" pitchFamily="34" charset="0"/>
                  <a:cs typeface="Arial" pitchFamily="34" charset="0"/>
                </a:rPr>
                <a:t>có thuộc mặt phẳng </a:t>
              </a:r>
              <a:r>
                <a:rPr lang="en-US" sz="2600" b="1" smtClean="0">
                  <a:latin typeface="Arial" pitchFamily="34" charset="0"/>
                  <a:cs typeface="Arial" pitchFamily="34" charset="0"/>
                </a:rPr>
                <a:t>(</a:t>
              </a:r>
              <a:r>
                <a:rPr lang="vi-VN" sz="2600" b="1" smtClean="0">
                  <a:latin typeface="Arial" pitchFamily="34" charset="0"/>
                  <a:cs typeface="Arial" pitchFamily="34" charset="0"/>
                </a:rPr>
                <a:t>ABC</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hay </a:t>
              </a:r>
              <a:r>
                <a:rPr lang="vi-VN" sz="2600" b="1" smtClean="0">
                  <a:latin typeface="Arial" pitchFamily="34" charset="0"/>
                  <a:cs typeface="Arial" pitchFamily="34" charset="0"/>
                </a:rPr>
                <a:t>không</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b. Đ</a:t>
              </a:r>
              <a:r>
                <a:rPr lang="vi-VN" sz="2600" b="1" smtClean="0">
                  <a:latin typeface="Arial" pitchFamily="34" charset="0"/>
                  <a:cs typeface="Arial" pitchFamily="34" charset="0"/>
                </a:rPr>
                <a:t>ường </a:t>
              </a:r>
              <a:r>
                <a:rPr lang="vi-VN" sz="2600" b="1">
                  <a:latin typeface="Arial" pitchFamily="34" charset="0"/>
                  <a:cs typeface="Arial" pitchFamily="34" charset="0"/>
                </a:rPr>
                <a:t>thẳng AM có nằm trong mặt phẳng </a:t>
              </a:r>
              <a:r>
                <a:rPr lang="en-US" sz="2600" b="1" smtClean="0">
                  <a:latin typeface="Arial" pitchFamily="34" charset="0"/>
                  <a:cs typeface="Arial" pitchFamily="34" charset="0"/>
                </a:rPr>
                <a:t>(</a:t>
              </a:r>
              <a:r>
                <a:rPr lang="vi-VN" sz="2600" b="1" smtClean="0">
                  <a:latin typeface="Arial" pitchFamily="34" charset="0"/>
                  <a:cs typeface="Arial" pitchFamily="34" charset="0"/>
                </a:rPr>
                <a:t>ABC</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hay </a:t>
              </a:r>
              <a:r>
                <a:rPr lang="vi-VN" sz="2500" b="1">
                  <a:latin typeface="Arial" pitchFamily="34" charset="0"/>
                  <a:cs typeface="Arial" pitchFamily="34" charset="0"/>
                </a:rPr>
                <a:t>không </a:t>
              </a:r>
            </a:p>
          </p:txBody>
        </p:sp>
      </p:grpSp>
      <p:grpSp>
        <p:nvGrpSpPr>
          <p:cNvPr id="3" name="Group 2"/>
          <p:cNvGrpSpPr/>
          <p:nvPr/>
        </p:nvGrpSpPr>
        <p:grpSpPr>
          <a:xfrm>
            <a:off x="8990012" y="2330896"/>
            <a:ext cx="2762250" cy="2622104"/>
            <a:chOff x="9066212" y="2264221"/>
            <a:chExt cx="2762250" cy="2622104"/>
          </a:xfrm>
        </p:grpSpPr>
        <p:sp>
          <p:nvSpPr>
            <p:cNvPr id="19" name="TextBox 18"/>
            <p:cNvSpPr txBox="1"/>
            <p:nvPr/>
          </p:nvSpPr>
          <p:spPr>
            <a:xfrm>
              <a:off x="9675812" y="4547771"/>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4.6</a:t>
              </a:r>
              <a:endParaRPr lang="en-US" sz="1600" b="1">
                <a:solidFill>
                  <a:schemeClr val="accent6">
                    <a:lumMod val="75000"/>
                  </a:schemeClr>
                </a:solidFill>
                <a:latin typeface="Arial" pitchFamily="34" charset="0"/>
                <a:cs typeface="Arial" pitchFamily="34" charset="0"/>
              </a:endParaRPr>
            </a:p>
          </p:txBody>
        </p:sp>
        <p:pic>
          <p:nvPicPr>
            <p:cNvPr id="133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6212" y="2264221"/>
              <a:ext cx="2762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extBox 20"/>
          <p:cNvSpPr txBox="1"/>
          <p:nvPr/>
        </p:nvSpPr>
        <p:spPr>
          <a:xfrm>
            <a:off x="990600" y="5031938"/>
            <a:ext cx="7466012" cy="1292662"/>
          </a:xfrm>
          <a:prstGeom prst="rect">
            <a:avLst/>
          </a:prstGeom>
          <a:noFill/>
        </p:spPr>
        <p:txBody>
          <a:bodyPr wrap="square" rtlCol="0">
            <a:spAutoFit/>
          </a:bodyPr>
          <a:lstStyle/>
          <a:p>
            <a:pPr marL="514350" indent="-514350" algn="just">
              <a:buFont typeface="+mj-lt"/>
              <a:buAutoNum type="alphaLcPeriod" startAt="2"/>
            </a:pPr>
            <a:r>
              <a:rPr lang="en-US" sz="2600" b="1" smtClean="0">
                <a:latin typeface="Arial" pitchFamily="34" charset="0"/>
                <a:cs typeface="Arial" pitchFamily="34" charset="0"/>
              </a:rPr>
              <a:t>Đ</a:t>
            </a:r>
            <a:r>
              <a:rPr lang="vi-VN" sz="2600" b="1" smtClean="0">
                <a:latin typeface="Arial" pitchFamily="34" charset="0"/>
                <a:cs typeface="Arial" pitchFamily="34" charset="0"/>
              </a:rPr>
              <a:t>ường </a:t>
            </a:r>
            <a:r>
              <a:rPr lang="vi-VN" sz="2600" b="1">
                <a:latin typeface="Arial" pitchFamily="34" charset="0"/>
                <a:cs typeface="Arial" pitchFamily="34" charset="0"/>
              </a:rPr>
              <a:t>thẳng AM có hai điểm phân biệt </a:t>
            </a:r>
            <a:r>
              <a:rPr lang="en-US" sz="2600" b="1" smtClean="0">
                <a:latin typeface="Arial" pitchFamily="34" charset="0"/>
                <a:cs typeface="Arial" pitchFamily="34" charset="0"/>
              </a:rPr>
              <a:t>A, M</a:t>
            </a:r>
            <a:r>
              <a:rPr lang="vi-VN" sz="2600" b="1" smtClean="0">
                <a:latin typeface="Arial" pitchFamily="34" charset="0"/>
                <a:cs typeface="Arial" pitchFamily="34" charset="0"/>
              </a:rPr>
              <a:t> </a:t>
            </a:r>
            <a:r>
              <a:rPr lang="vi-VN" sz="2600" b="1">
                <a:latin typeface="Arial" pitchFamily="34" charset="0"/>
                <a:cs typeface="Arial" pitchFamily="34" charset="0"/>
              </a:rPr>
              <a:t>thuộc mặt phẳng </a:t>
            </a:r>
            <a:r>
              <a:rPr lang="en-US" sz="2600" b="1" smtClean="0">
                <a:latin typeface="Arial" pitchFamily="34" charset="0"/>
                <a:cs typeface="Arial" pitchFamily="34" charset="0"/>
              </a:rPr>
              <a:t>(</a:t>
            </a:r>
            <a:r>
              <a:rPr lang="vi-VN" sz="2600" b="1" smtClean="0">
                <a:latin typeface="Arial" pitchFamily="34" charset="0"/>
                <a:cs typeface="Arial" pitchFamily="34" charset="0"/>
              </a:rPr>
              <a:t>ABC</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nên đường thẳng </a:t>
            </a:r>
            <a:r>
              <a:rPr lang="vi-VN" sz="2600" b="1">
                <a:solidFill>
                  <a:srgbClr val="C00000"/>
                </a:solidFill>
                <a:latin typeface="Arial" pitchFamily="34" charset="0"/>
                <a:cs typeface="Arial" pitchFamily="34" charset="0"/>
              </a:rPr>
              <a:t>AM nằm trong </a:t>
            </a:r>
            <a:r>
              <a:rPr lang="vi-VN" sz="2600" b="1" i="1">
                <a:solidFill>
                  <a:srgbClr val="C00000"/>
                </a:solidFill>
                <a:latin typeface="Arial" pitchFamily="34" charset="0"/>
                <a:cs typeface="Arial" pitchFamily="34" charset="0"/>
              </a:rPr>
              <a:t>mặt phẳng </a:t>
            </a:r>
            <a:r>
              <a:rPr lang="en-US" sz="2600" b="1" i="1">
                <a:solidFill>
                  <a:srgbClr val="C00000"/>
                </a:solidFill>
                <a:latin typeface="Arial" pitchFamily="34" charset="0"/>
                <a:cs typeface="Arial" pitchFamily="34" charset="0"/>
              </a:rPr>
              <a:t>(</a:t>
            </a:r>
            <a:r>
              <a:rPr lang="vi-VN" sz="2600" b="1" i="1">
                <a:solidFill>
                  <a:srgbClr val="C00000"/>
                </a:solidFill>
                <a:latin typeface="Arial" pitchFamily="34" charset="0"/>
                <a:cs typeface="Arial" pitchFamily="34" charset="0"/>
              </a:rPr>
              <a:t>ABC</a:t>
            </a:r>
            <a:r>
              <a:rPr lang="en-US" sz="2600" b="1" i="1" smtClean="0">
                <a:solidFill>
                  <a:srgbClr val="C00000"/>
                </a:solidFill>
                <a:latin typeface="Arial" pitchFamily="34" charset="0"/>
                <a:cs typeface="Arial" pitchFamily="34" charset="0"/>
              </a:rPr>
              <a:t>).</a:t>
            </a:r>
            <a:endParaRPr lang="vi-VN" sz="2600" b="1" i="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40664756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7301" y="733425"/>
            <a:ext cx="11548310" cy="1426433"/>
            <a:chOff x="337301" y="733425"/>
            <a:chExt cx="11548310" cy="1426433"/>
          </a:xfrm>
        </p:grpSpPr>
        <p:sp>
          <p:nvSpPr>
            <p:cNvPr id="20" name="Rounded Rectangle 19"/>
            <p:cNvSpPr/>
            <p:nvPr/>
          </p:nvSpPr>
          <p:spPr>
            <a:xfrm>
              <a:off x="2123930" y="830886"/>
              <a:ext cx="9761681" cy="1328972"/>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301" y="73342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899923" y="126933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9096" b="19797"/>
            <a:stretch/>
          </p:blipFill>
          <p:spPr bwMode="auto">
            <a:xfrm>
              <a:off x="576553" y="90627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08211" y="823703"/>
              <a:ext cx="9448801" cy="1323417"/>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Trong ví dụ 2, lấy điểm N thuộc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AB sao cho N khác M.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MN có thuộc mặt phẳng (ABC) hay không?</a:t>
              </a:r>
              <a:endParaRPr lang="vi-VN" sz="2600" b="1">
                <a:latin typeface="Arial" pitchFamily="34" charset="0"/>
                <a:cs typeface="Arial" pitchFamily="34" charset="0"/>
              </a:endParaRPr>
            </a:p>
          </p:txBody>
        </p:sp>
      </p:grpSp>
      <p:sp>
        <p:nvSpPr>
          <p:cNvPr id="19"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pic>
        <p:nvPicPr>
          <p:cNvPr id="11"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7169" y="230113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80540" y="2743200"/>
            <a:ext cx="8090964" cy="1692771"/>
          </a:xfrm>
          <a:prstGeom prst="rect">
            <a:avLst/>
          </a:prstGeom>
          <a:noFill/>
        </p:spPr>
        <p:txBody>
          <a:bodyPr wrap="square" rtlCol="0">
            <a:spAutoFit/>
          </a:bodyPr>
          <a:lstStyle/>
          <a:p>
            <a:pPr marL="342900" indent="-342900" algn="just">
              <a:buFont typeface="Wingdings" pitchFamily="2" charset="2"/>
              <a:buChar char="v"/>
            </a:pPr>
            <a:r>
              <a:rPr lang="vi-VN" sz="2600" b="1">
                <a:latin typeface="Arial" pitchFamily="34" charset="0"/>
                <a:cs typeface="Arial" pitchFamily="34" charset="0"/>
              </a:rPr>
              <a:t>Đường thẳng AB có hai điểm phân biệt A, B thuộc mặt phẳng (ABC) nên đường thẳng AB nằm trong mặt phẳng (ABC). Vì N thuộc đường thẳng AB nên </a:t>
            </a:r>
            <a:r>
              <a:rPr lang="vi-VN" sz="2600" b="1">
                <a:solidFill>
                  <a:srgbClr val="C00000"/>
                </a:solidFill>
                <a:latin typeface="Arial" pitchFamily="34" charset="0"/>
                <a:cs typeface="Arial" pitchFamily="34" charset="0"/>
              </a:rPr>
              <a:t>N thuộc mặt phẳng (ABC)</a:t>
            </a:r>
            <a:r>
              <a:rPr lang="vi-VN" sz="2600" b="1">
                <a:latin typeface="Arial" pitchFamily="34" charset="0"/>
                <a:cs typeface="Arial" pitchFamily="34" charset="0"/>
              </a:rPr>
              <a:t>.</a:t>
            </a:r>
            <a:endParaRPr lang="vi-VN" sz="2600" b="1">
              <a:solidFill>
                <a:schemeClr val="accent2">
                  <a:lumMod val="75000"/>
                </a:schemeClr>
              </a:solidFill>
              <a:latin typeface="Arial" pitchFamily="34" charset="0"/>
              <a:cs typeface="Arial" pitchFamily="34" charset="0"/>
            </a:endParaRPr>
          </a:p>
        </p:txBody>
      </p:sp>
      <p:sp>
        <p:nvSpPr>
          <p:cNvPr id="13" name="TextBox 12"/>
          <p:cNvSpPr txBox="1"/>
          <p:nvPr/>
        </p:nvSpPr>
        <p:spPr>
          <a:xfrm>
            <a:off x="641394" y="4445496"/>
            <a:ext cx="7814287" cy="1692771"/>
          </a:xfrm>
          <a:prstGeom prst="rect">
            <a:avLst/>
          </a:prstGeom>
          <a:noFill/>
        </p:spPr>
        <p:txBody>
          <a:bodyPr wrap="square" rtlCol="0">
            <a:spAutoFit/>
          </a:bodyPr>
          <a:lstStyle/>
          <a:p>
            <a:pPr algn="just"/>
            <a:r>
              <a:rPr lang="vi-VN" sz="2600" b="1">
                <a:latin typeface="Arial" pitchFamily="34" charset="0"/>
                <a:cs typeface="Arial" pitchFamily="34" charset="0"/>
              </a:rPr>
              <a:t>Theo Ví dụ 2, ta có điểm M thuộc mặt phẳng (ABC). Khi đó đường thẳng MN có hai điểm phân biệt M, N thuộc mặt phẳng (ABC) nên </a:t>
            </a:r>
            <a:r>
              <a:rPr lang="vi-VN" sz="2600" b="1">
                <a:solidFill>
                  <a:srgbClr val="C00000"/>
                </a:solidFill>
                <a:latin typeface="Arial" pitchFamily="34" charset="0"/>
                <a:cs typeface="Arial" pitchFamily="34" charset="0"/>
              </a:rPr>
              <a:t>đường thẳng MN nằm trong mặt phẳng (ABC)</a:t>
            </a:r>
            <a:r>
              <a:rPr lang="vi-VN" sz="2600" b="1">
                <a:latin typeface="Arial" pitchFamily="34" charset="0"/>
                <a:cs typeface="Arial" pitchFamily="34" charset="0"/>
              </a:rPr>
              <a:t>.</a:t>
            </a:r>
            <a:endParaRPr lang="vi-VN" sz="2600" b="1">
              <a:solidFill>
                <a:schemeClr val="accent2">
                  <a:lumMod val="75000"/>
                </a:schemeClr>
              </a:solidFill>
              <a:latin typeface="Arial" pitchFamily="34" charset="0"/>
              <a:cs typeface="Arial" pitchFamily="34"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06155" y="2294849"/>
            <a:ext cx="338137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3393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350250" y="1981200"/>
            <a:ext cx="3560762" cy="2700754"/>
            <a:chOff x="8350250" y="2133600"/>
            <a:chExt cx="3560762" cy="2700754"/>
          </a:xfrm>
        </p:grpSpPr>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0250" y="2133600"/>
              <a:ext cx="3560762" cy="244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9447212" y="4495800"/>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4.7</a:t>
              </a:r>
              <a:endParaRPr lang="en-US" sz="1600" b="1">
                <a:solidFill>
                  <a:schemeClr val="accent6">
                    <a:lumMod val="75000"/>
                  </a:schemeClr>
                </a:solidFill>
                <a:latin typeface="Arial" pitchFamily="34" charset="0"/>
                <a:cs typeface="Arial" pitchFamily="34" charset="0"/>
              </a:endParaRPr>
            </a:p>
          </p:txBody>
        </p:sp>
      </p:grpSp>
      <p:sp>
        <p:nvSpPr>
          <p:cNvPr id="20"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grpSp>
        <p:nvGrpSpPr>
          <p:cNvPr id="5" name="Group 4"/>
          <p:cNvGrpSpPr/>
          <p:nvPr/>
        </p:nvGrpSpPr>
        <p:grpSpPr>
          <a:xfrm>
            <a:off x="289088" y="725904"/>
            <a:ext cx="11520324" cy="1209674"/>
            <a:chOff x="289088" y="725904"/>
            <a:chExt cx="11520324" cy="1209674"/>
          </a:xfrm>
        </p:grpSpPr>
        <p:sp>
          <p:nvSpPr>
            <p:cNvPr id="17" name="Rounded Rectangle 16"/>
            <p:cNvSpPr/>
            <p:nvPr/>
          </p:nvSpPr>
          <p:spPr>
            <a:xfrm>
              <a:off x="289088" y="725904"/>
              <a:ext cx="11520324" cy="1209674"/>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2132012" y="861351"/>
              <a:ext cx="9448800" cy="892552"/>
            </a:xfrm>
            <a:prstGeom prst="rect">
              <a:avLst/>
            </a:prstGeom>
            <a:noFill/>
          </p:spPr>
          <p:txBody>
            <a:bodyPr wrap="square" rtlCol="0">
              <a:spAutoFit/>
            </a:bodyPr>
            <a:lstStyle/>
            <a:p>
              <a:r>
                <a:rPr lang="en-US" sz="2600" b="1" smtClean="0">
                  <a:latin typeface="Arial" pitchFamily="34" charset="0"/>
                  <a:cs typeface="Arial" pitchFamily="34" charset="0"/>
                </a:rPr>
                <a:t>Trong Hình 4.7 mặt nước và thành bể có giao nhau theo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hay không ?</a:t>
              </a:r>
              <a:endParaRPr lang="vi-VN" sz="2600" b="1">
                <a:latin typeface="Arial" pitchFamily="34" charset="0"/>
                <a:cs typeface="Arial" pitchFamily="34" charset="0"/>
              </a:endParaRPr>
            </a:p>
          </p:txBody>
        </p:sp>
        <p:pic>
          <p:nvPicPr>
            <p:cNvPr id="1536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2475" b="30607"/>
            <a:stretch/>
          </p:blipFill>
          <p:spPr bwMode="auto">
            <a:xfrm>
              <a:off x="458762" y="838200"/>
              <a:ext cx="1448429" cy="49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1830" y="2057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227012" y="2397478"/>
            <a:ext cx="7923212" cy="830997"/>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Trong Hình 4.7, mặt nước và thành bể giao nhau theo đường thẳng.</a:t>
            </a:r>
            <a:endParaRPr lang="vi-VN" b="1" i="1">
              <a:solidFill>
                <a:schemeClr val="accent2">
                  <a:lumMod val="75000"/>
                </a:schemeClr>
              </a:solidFill>
              <a:latin typeface="Arial" pitchFamily="34" charset="0"/>
              <a:cs typeface="Arial" pitchFamily="34" charset="0"/>
            </a:endParaRPr>
          </a:p>
        </p:txBody>
      </p:sp>
      <p:grpSp>
        <p:nvGrpSpPr>
          <p:cNvPr id="26" name="Group 25"/>
          <p:cNvGrpSpPr/>
          <p:nvPr/>
        </p:nvGrpSpPr>
        <p:grpSpPr>
          <a:xfrm>
            <a:off x="379412" y="3334979"/>
            <a:ext cx="7391400" cy="1770421"/>
            <a:chOff x="379412" y="2471170"/>
            <a:chExt cx="7391400" cy="1770421"/>
          </a:xfrm>
        </p:grpSpPr>
        <p:grpSp>
          <p:nvGrpSpPr>
            <p:cNvPr id="27" name="Group 26"/>
            <p:cNvGrpSpPr/>
            <p:nvPr/>
          </p:nvGrpSpPr>
          <p:grpSpPr>
            <a:xfrm>
              <a:off x="379412" y="2471170"/>
              <a:ext cx="7010400" cy="1768971"/>
              <a:chOff x="878302" y="3362557"/>
              <a:chExt cx="7010400" cy="1768971"/>
            </a:xfrm>
          </p:grpSpPr>
          <p:sp>
            <p:nvSpPr>
              <p:cNvPr id="29" name="Rounded Rectangle 28"/>
              <p:cNvSpPr/>
              <p:nvPr/>
            </p:nvSpPr>
            <p:spPr>
              <a:xfrm>
                <a:off x="878302" y="3362557"/>
                <a:ext cx="7010400" cy="1768971"/>
              </a:xfrm>
              <a:prstGeom prst="roundRect">
                <a:avLst>
                  <a:gd name="adj" fmla="val 3662"/>
                </a:avLst>
              </a:prstGeom>
              <a:solidFill>
                <a:srgbClr val="FDEE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0" name="TextBox 29"/>
              <p:cNvSpPr txBox="1"/>
              <p:nvPr/>
            </p:nvSpPr>
            <p:spPr>
              <a:xfrm>
                <a:off x="954502" y="3437959"/>
                <a:ext cx="6366750" cy="1692771"/>
              </a:xfrm>
              <a:prstGeom prst="rect">
                <a:avLst/>
              </a:prstGeom>
              <a:noFill/>
            </p:spPr>
            <p:txBody>
              <a:bodyPr wrap="square" rtlCol="0">
                <a:spAutoFit/>
              </a:bodyPr>
              <a:lstStyle/>
              <a:p>
                <a:pPr marL="457200" indent="-457200" algn="just">
                  <a:buFont typeface="Wingdings" pitchFamily="2" charset="2"/>
                  <a:buChar char="q"/>
                </a:pPr>
                <a:r>
                  <a:rPr lang="vi-VN" sz="2600" b="1">
                    <a:latin typeface="Arial" pitchFamily="34" charset="0"/>
                    <a:cs typeface="Arial" pitchFamily="34" charset="0"/>
                  </a:rPr>
                  <a:t>Nếu hai mặt phẳng phân biệt có điểm chung thì các điểm chung của hai mặt phẳng là một đường thẳng đi qua điểm chung </a:t>
                </a:r>
                <a:r>
                  <a:rPr lang="vi-VN" sz="2600" b="1" smtClean="0">
                    <a:latin typeface="Arial" pitchFamily="34" charset="0"/>
                    <a:cs typeface="Arial" pitchFamily="34" charset="0"/>
                  </a:rPr>
                  <a:t>đó</a:t>
                </a:r>
                <a:r>
                  <a:rPr lang="en-US" sz="2600" b="1" smtClean="0">
                    <a:latin typeface="Arial" pitchFamily="34" charset="0"/>
                    <a:cs typeface="Arial" pitchFamily="34" charset="0"/>
                  </a:rPr>
                  <a:t>.</a:t>
                </a:r>
                <a:endParaRPr lang="vi-VN" sz="2600" b="1" i="1">
                  <a:latin typeface="Arial" pitchFamily="34" charset="0"/>
                  <a:cs typeface="Arial" pitchFamily="34" charset="0"/>
                </a:endParaRPr>
              </a:p>
            </p:txBody>
          </p:sp>
        </p:grpSp>
        <p:pic>
          <p:nvPicPr>
            <p:cNvPr id="28"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644" b="39131"/>
            <a:stretch/>
          </p:blipFill>
          <p:spPr bwMode="auto">
            <a:xfrm>
              <a:off x="6592336" y="3086818"/>
              <a:ext cx="1178476" cy="115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1" name="Group 30"/>
          <p:cNvGrpSpPr/>
          <p:nvPr/>
        </p:nvGrpSpPr>
        <p:grpSpPr>
          <a:xfrm>
            <a:off x="379412" y="5219123"/>
            <a:ext cx="10668000" cy="1638877"/>
            <a:chOff x="912812" y="5142923"/>
            <a:chExt cx="10668000" cy="1638877"/>
          </a:xfrm>
        </p:grpSpPr>
        <p:sp>
          <p:nvSpPr>
            <p:cNvPr id="32" name="Rounded Rectangle 31"/>
            <p:cNvSpPr/>
            <p:nvPr/>
          </p:nvSpPr>
          <p:spPr>
            <a:xfrm>
              <a:off x="912812" y="5239830"/>
              <a:ext cx="9131551" cy="1427093"/>
            </a:xfrm>
            <a:prstGeom prst="roundRect">
              <a:avLst>
                <a:gd name="adj" fmla="val 3662"/>
              </a:avLst>
            </a:prstGeom>
            <a:solidFill>
              <a:srgbClr val="D3DDD1"/>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33" name="TextBox 32"/>
                <p:cNvSpPr txBox="1"/>
                <p:nvPr/>
              </p:nvSpPr>
              <p:spPr>
                <a:xfrm>
                  <a:off x="1045701" y="5316030"/>
                  <a:ext cx="8922462" cy="1292662"/>
                </a:xfrm>
                <a:prstGeom prst="rect">
                  <a:avLst/>
                </a:prstGeom>
                <a:noFill/>
              </p:spPr>
              <p:txBody>
                <a:bodyPr wrap="square" rtlCol="0">
                  <a:spAutoFit/>
                </a:bodyPr>
                <a:lstStyle/>
                <a:p>
                  <a:pPr marL="457200" indent="-457200">
                    <a:buFont typeface="Wingdings" pitchFamily="2" charset="2"/>
                    <a:buChar char="q"/>
                  </a:pPr>
                  <a:r>
                    <a:rPr lang="en-US" sz="2600" b="1" smtClean="0">
                      <a:solidFill>
                        <a:schemeClr val="accent6">
                          <a:lumMod val="75000"/>
                        </a:schemeClr>
                      </a:solidFill>
                      <a:latin typeface="Arial" pitchFamily="34" charset="0"/>
                      <a:cs typeface="Arial" pitchFamily="34" charset="0"/>
                    </a:rPr>
                    <a:t>Chú ý :</a:t>
                  </a:r>
                  <a:r>
                    <a:rPr lang="en-US" sz="2600" b="1" smtClean="0">
                      <a:latin typeface="Arial" pitchFamily="34" charset="0"/>
                      <a:cs typeface="Arial" pitchFamily="34" charset="0"/>
                    </a:rPr>
                    <a:t>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chung d (nếu có) của hai mặt phẳng (P) và (Q) được gọi là giao tuyến của hai mặt phẳng đó và kí hiệu là </a:t>
                  </a:r>
                  <a14:m>
                    <m:oMath xmlns:m="http://schemas.openxmlformats.org/officeDocument/2006/math">
                      <m:r>
                        <a:rPr lang="en-US" sz="2600" b="1" i="0" smtClean="0">
                          <a:latin typeface="Cambria Math"/>
                          <a:cs typeface="Arial" pitchFamily="34" charset="0"/>
                        </a:rPr>
                        <m:t> </m:t>
                      </m:r>
                      <m:r>
                        <a:rPr lang="en-US" sz="2600" b="1" i="1" smtClean="0">
                          <a:solidFill>
                            <a:srgbClr val="C00000"/>
                          </a:solidFill>
                          <a:latin typeface="Cambria Math"/>
                          <a:cs typeface="Arial" pitchFamily="34" charset="0"/>
                        </a:rPr>
                        <m:t>𝒅</m:t>
                      </m:r>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𝑷</m:t>
                      </m:r>
                      <m:r>
                        <a:rPr lang="en-US" sz="2600" b="1" i="1" smtClean="0">
                          <a:solidFill>
                            <a:srgbClr val="C00000"/>
                          </a:solidFill>
                          <a:latin typeface="Cambria Math"/>
                          <a:cs typeface="Arial" pitchFamily="34" charset="0"/>
                        </a:rPr>
                        <m:t>)∩(</m:t>
                      </m:r>
                      <m:r>
                        <a:rPr lang="en-US" sz="2600" b="1" i="1" smtClean="0">
                          <a:solidFill>
                            <a:srgbClr val="C00000"/>
                          </a:solidFill>
                          <a:latin typeface="Cambria Math"/>
                          <a:ea typeface="Cambria Math"/>
                          <a:cs typeface="Arial" pitchFamily="34" charset="0"/>
                        </a:rPr>
                        <m:t>𝑸</m:t>
                      </m:r>
                      <m:r>
                        <a:rPr lang="en-US" sz="2600" b="1" i="1" smtClean="0">
                          <a:solidFill>
                            <a:srgbClr val="C00000"/>
                          </a:solidFill>
                          <a:latin typeface="Cambria Math"/>
                          <a:ea typeface="Cambria Math"/>
                          <a:cs typeface="Arial" pitchFamily="34" charset="0"/>
                        </a:rPr>
                        <m:t>)</m:t>
                      </m:r>
                    </m:oMath>
                  </a14:m>
                  <a:endParaRPr lang="vi-VN" sz="2600" b="1" i="1">
                    <a:solidFill>
                      <a:srgbClr val="C00000"/>
                    </a:solidFill>
                    <a:latin typeface="Arial" pitchFamily="34" charset="0"/>
                    <a:cs typeface="Arial"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045701" y="5316030"/>
                  <a:ext cx="8922462" cy="1292662"/>
                </a:xfrm>
                <a:prstGeom prst="rect">
                  <a:avLst/>
                </a:prstGeom>
                <a:blipFill rotWithShape="1">
                  <a:blip r:embed="rId7"/>
                  <a:stretch>
                    <a:fillRect l="-1025" t="-4245" r="-410" b="-10849"/>
                  </a:stretch>
                </a:blipFill>
              </p:spPr>
              <p:txBody>
                <a:bodyPr/>
                <a:lstStyle/>
                <a:p>
                  <a:r>
                    <a:rPr lang="en-US">
                      <a:noFill/>
                    </a:rPr>
                    <a:t> </a:t>
                  </a:r>
                </a:p>
              </p:txBody>
            </p:sp>
          </mc:Fallback>
        </mc:AlternateContent>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044363" y="5142923"/>
              <a:ext cx="1536449" cy="1638877"/>
            </a:xfrm>
            <a:prstGeom prst="rect">
              <a:avLst/>
            </a:prstGeom>
          </p:spPr>
        </p:pic>
      </p:grpSp>
    </p:spTree>
    <p:extLst>
      <p:ext uri="{BB962C8B-B14F-4D97-AF65-F5344CB8AC3E}">
        <p14:creationId xmlns:p14="http://schemas.microsoft.com/office/powerpoint/2010/main" val="14089382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9938" y="277815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78154" y="3259513"/>
            <a:ext cx="7466012" cy="830997"/>
          </a:xfrm>
          <a:prstGeom prst="rect">
            <a:avLst/>
          </a:prstGeom>
          <a:noFill/>
        </p:spPr>
        <p:txBody>
          <a:bodyPr wrap="square" rtlCol="0">
            <a:spAutoFit/>
          </a:bodyPr>
          <a:lstStyle/>
          <a:p>
            <a:pPr marL="514350" indent="-514350">
              <a:buFont typeface="+mj-lt"/>
              <a:buAutoNum type="alphaLcPeriod"/>
            </a:pPr>
            <a:r>
              <a:rPr lang="en-US" b="1" smtClean="0">
                <a:latin typeface="Arial" pitchFamily="34" charset="0"/>
                <a:cs typeface="Arial" pitchFamily="34" charset="0"/>
              </a:rPr>
              <a:t>Trong tam giác ABC, 2 đường trung tuyến BN và CM cắt nhau tại trọng tâm G</a:t>
            </a:r>
            <a:endParaRPr lang="vi-VN" b="1" i="1">
              <a:solidFill>
                <a:schemeClr val="accent2">
                  <a:lumMod val="75000"/>
                </a:schemeClr>
              </a:solidFill>
              <a:latin typeface="Arial" pitchFamily="34" charset="0"/>
              <a:cs typeface="Arial" pitchFamily="34" charset="0"/>
            </a:endParaRPr>
          </a:p>
        </p:txBody>
      </p:sp>
      <p:sp>
        <p:nvSpPr>
          <p:cNvPr id="15"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234948" y="704849"/>
            <a:ext cx="11650664" cy="1966022"/>
            <a:chOff x="227012" y="685800"/>
            <a:chExt cx="11650664" cy="1966022"/>
          </a:xfrm>
        </p:grpSpPr>
        <p:sp>
          <p:nvSpPr>
            <p:cNvPr id="21" name="Rounded Rectangle 20"/>
            <p:cNvSpPr/>
            <p:nvPr/>
          </p:nvSpPr>
          <p:spPr>
            <a:xfrm>
              <a:off x="1714586" y="743626"/>
              <a:ext cx="10163090" cy="1908195"/>
            </a:xfrm>
            <a:prstGeom prst="roundRect">
              <a:avLst>
                <a:gd name="adj" fmla="val 5225"/>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1827212" y="759018"/>
              <a:ext cx="9898064" cy="1892804"/>
            </a:xfrm>
            <a:prstGeom prst="rect">
              <a:avLst/>
            </a:prstGeom>
            <a:noFill/>
          </p:spPr>
          <p:txBody>
            <a:bodyPr wrap="square" lIns="121899" tIns="60949" rIns="121899" bIns="60949" rtlCol="0">
              <a:spAutoFit/>
            </a:bodyPr>
            <a:lstStyle/>
            <a:p>
              <a:r>
                <a:rPr lang="vi-VN" sz="2300" b="1">
                  <a:latin typeface="Arial" pitchFamily="34" charset="0"/>
                  <a:cs typeface="Arial" pitchFamily="34" charset="0"/>
                </a:rPr>
                <a:t>Cho tam giác ABC và một điểm </a:t>
              </a:r>
              <a:r>
                <a:rPr lang="en-US" sz="2300" b="1" smtClean="0">
                  <a:latin typeface="Arial" pitchFamily="34" charset="0"/>
                  <a:cs typeface="Arial" pitchFamily="34" charset="0"/>
                </a:rPr>
                <a:t>S không thuộc mặt phẳng (ABC). </a:t>
              </a:r>
              <a:endParaRPr lang="en-US" sz="2300" b="1">
                <a:latin typeface="Arial" pitchFamily="34" charset="0"/>
                <a:cs typeface="Arial" pitchFamily="34" charset="0"/>
              </a:endParaRPr>
            </a:p>
            <a:p>
              <a:r>
                <a:rPr lang="en-US" sz="2300" b="1" smtClean="0">
                  <a:latin typeface="Arial" pitchFamily="34" charset="0"/>
                  <a:cs typeface="Arial" pitchFamily="34" charset="0"/>
                </a:rPr>
                <a:t>Gọi M, N lần lượt là trung điểm của các đoạn thẳng AB, AC (H4.8)</a:t>
              </a:r>
            </a:p>
            <a:p>
              <a:pPr algn="just"/>
              <a:r>
                <a:rPr lang="en-US" sz="2300" b="1" smtClean="0">
                  <a:latin typeface="Arial" pitchFamily="34" charset="0"/>
                  <a:cs typeface="Arial" pitchFamily="34" charset="0"/>
                </a:rPr>
                <a:t>a. Chỉ ra một điểm chung của hai mặt phẳng (SBN), (SCN) và khác S</a:t>
              </a:r>
              <a:br>
                <a:rPr lang="en-US" sz="2300" b="1" smtClean="0">
                  <a:latin typeface="Arial" pitchFamily="34" charset="0"/>
                  <a:cs typeface="Arial" pitchFamily="34" charset="0"/>
                </a:rPr>
              </a:br>
              <a:r>
                <a:rPr lang="en-US" sz="2300" b="1" smtClean="0">
                  <a:latin typeface="Arial" pitchFamily="34" charset="0"/>
                  <a:cs typeface="Arial" pitchFamily="34" charset="0"/>
                </a:rPr>
                <a:t>b. Giao tuyến của 2 mặt phẳng (SBN) và (SCN) có đi qua trọng tâm của tam giác ABC hay không?</a:t>
              </a:r>
              <a:endParaRPr lang="vi-VN" sz="2300" b="1">
                <a:latin typeface="Arial" pitchFamily="34" charset="0"/>
                <a:cs typeface="Arial" pitchFamily="34" charset="0"/>
              </a:endParaRPr>
            </a:p>
          </p:txBody>
        </p:sp>
      </p:grpSp>
      <p:sp>
        <p:nvSpPr>
          <p:cNvPr id="22" name="TextBox 21"/>
          <p:cNvSpPr txBox="1"/>
          <p:nvPr/>
        </p:nvSpPr>
        <p:spPr>
          <a:xfrm>
            <a:off x="989806" y="4090510"/>
            <a:ext cx="7009606" cy="461665"/>
          </a:xfrm>
          <a:prstGeom prst="rect">
            <a:avLst/>
          </a:prstGeom>
          <a:noFill/>
        </p:spPr>
        <p:txBody>
          <a:bodyPr wrap="square" rtlCol="0">
            <a:spAutoFit/>
          </a:bodyPr>
          <a:lstStyle/>
          <a:p>
            <a:r>
              <a:rPr lang="en-US" b="1" smtClean="0">
                <a:latin typeface="Arial" pitchFamily="34" charset="0"/>
                <a:cs typeface="Arial" pitchFamily="34" charset="0"/>
              </a:rPr>
              <a:t>Điểm G thuộc BN nên cũng thuộc (SBN)</a:t>
            </a:r>
            <a:endParaRPr lang="vi-VN" b="1" i="1">
              <a:solidFill>
                <a:schemeClr val="accent2">
                  <a:lumMod val="75000"/>
                </a:schemeClr>
              </a:solidFill>
              <a:latin typeface="Arial" pitchFamily="34" charset="0"/>
              <a:cs typeface="Arial" pitchFamily="34" charset="0"/>
            </a:endParaRPr>
          </a:p>
        </p:txBody>
      </p:sp>
      <p:sp>
        <p:nvSpPr>
          <p:cNvPr id="23" name="TextBox 22"/>
          <p:cNvSpPr txBox="1"/>
          <p:nvPr/>
        </p:nvSpPr>
        <p:spPr>
          <a:xfrm>
            <a:off x="989806" y="4597955"/>
            <a:ext cx="7009606" cy="461665"/>
          </a:xfrm>
          <a:prstGeom prst="rect">
            <a:avLst/>
          </a:prstGeom>
          <a:noFill/>
        </p:spPr>
        <p:txBody>
          <a:bodyPr wrap="square" rtlCol="0">
            <a:spAutoFit/>
          </a:bodyPr>
          <a:lstStyle/>
          <a:p>
            <a:r>
              <a:rPr lang="en-US" b="1" smtClean="0">
                <a:latin typeface="Arial" pitchFamily="34" charset="0"/>
                <a:cs typeface="Arial" pitchFamily="34" charset="0"/>
              </a:rPr>
              <a:t>Điểm G thuộc CM nên cũng thuộc (SCM)</a:t>
            </a:r>
            <a:endParaRPr lang="vi-VN" b="1" i="1">
              <a:solidFill>
                <a:schemeClr val="accent2">
                  <a:lumMod val="75000"/>
                </a:schemeClr>
              </a:solidFill>
              <a:latin typeface="Arial" pitchFamily="34" charset="0"/>
              <a:cs typeface="Arial" pitchFamily="34" charset="0"/>
            </a:endParaRPr>
          </a:p>
        </p:txBody>
      </p:sp>
      <p:sp>
        <p:nvSpPr>
          <p:cNvPr id="24" name="TextBox 23"/>
          <p:cNvSpPr txBox="1"/>
          <p:nvPr/>
        </p:nvSpPr>
        <p:spPr>
          <a:xfrm>
            <a:off x="989805" y="5105400"/>
            <a:ext cx="7518459" cy="461665"/>
          </a:xfrm>
          <a:prstGeom prst="rect">
            <a:avLst/>
          </a:prstGeom>
          <a:noFill/>
        </p:spPr>
        <p:txBody>
          <a:bodyPr wrap="square" rtlCol="0">
            <a:spAutoFit/>
          </a:bodyPr>
          <a:lstStyle/>
          <a:p>
            <a:r>
              <a:rPr lang="en-US" b="1">
                <a:latin typeface="Arial" pitchFamily="34" charset="0"/>
                <a:cs typeface="Arial" pitchFamily="34" charset="0"/>
              </a:rPr>
              <a:t>Vậy </a:t>
            </a:r>
            <a:r>
              <a:rPr lang="en-US" b="1">
                <a:solidFill>
                  <a:srgbClr val="FF0000"/>
                </a:solidFill>
                <a:latin typeface="Arial" pitchFamily="34" charset="0"/>
                <a:cs typeface="Arial" pitchFamily="34" charset="0"/>
              </a:rPr>
              <a:t>G</a:t>
            </a:r>
            <a:r>
              <a:rPr lang="en-US" b="1">
                <a:latin typeface="Arial" pitchFamily="34" charset="0"/>
                <a:cs typeface="Arial" pitchFamily="34" charset="0"/>
              </a:rPr>
              <a:t> là điểm chung của </a:t>
            </a:r>
            <a:r>
              <a:rPr lang="en-US" b="1" smtClean="0">
                <a:latin typeface="Arial" pitchFamily="34" charset="0"/>
                <a:cs typeface="Arial" pitchFamily="34" charset="0"/>
              </a:rPr>
              <a:t>2 </a:t>
            </a:r>
            <a:r>
              <a:rPr lang="en-US" b="1">
                <a:latin typeface="Arial" pitchFamily="34" charset="0"/>
                <a:cs typeface="Arial" pitchFamily="34" charset="0"/>
              </a:rPr>
              <a:t>mặt phẳng (SBN), (SCN</a:t>
            </a:r>
            <a:endParaRPr lang="vi-VN" b="1" i="1">
              <a:solidFill>
                <a:schemeClr val="accent2">
                  <a:lumMod val="75000"/>
                </a:schemeClr>
              </a:solidFill>
              <a:latin typeface="Arial" pitchFamily="34" charset="0"/>
              <a:cs typeface="Arial" pitchFamily="34" charset="0"/>
            </a:endParaRPr>
          </a:p>
        </p:txBody>
      </p:sp>
      <p:grpSp>
        <p:nvGrpSpPr>
          <p:cNvPr id="4" name="Group 3"/>
          <p:cNvGrpSpPr/>
          <p:nvPr/>
        </p:nvGrpSpPr>
        <p:grpSpPr>
          <a:xfrm>
            <a:off x="8594902" y="2743200"/>
            <a:ext cx="3342323" cy="3462754"/>
            <a:chOff x="8594902" y="2743200"/>
            <a:chExt cx="3342323" cy="3462754"/>
          </a:xfrm>
        </p:grpSpPr>
        <p:sp>
          <p:nvSpPr>
            <p:cNvPr id="19" name="TextBox 18"/>
            <p:cNvSpPr txBox="1"/>
            <p:nvPr/>
          </p:nvSpPr>
          <p:spPr>
            <a:xfrm>
              <a:off x="9637115" y="5867400"/>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4.8</a:t>
              </a:r>
              <a:endParaRPr lang="en-US" sz="1600" b="1">
                <a:solidFill>
                  <a:schemeClr val="accent6">
                    <a:lumMod val="75000"/>
                  </a:schemeClr>
                </a:solidFill>
                <a:latin typeface="Arial" pitchFamily="34" charset="0"/>
                <a:cs typeface="Arial" pitchFamily="34" charset="0"/>
              </a:endParaRPr>
            </a:p>
          </p:txBody>
        </p:sp>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4902" y="2743200"/>
              <a:ext cx="3342323" cy="315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403183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138" y="277815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3400" y="3259513"/>
            <a:ext cx="7513637" cy="1200329"/>
          </a:xfrm>
          <a:prstGeom prst="rect">
            <a:avLst/>
          </a:prstGeom>
          <a:noFill/>
        </p:spPr>
        <p:txBody>
          <a:bodyPr wrap="square" rtlCol="0">
            <a:spAutoFit/>
          </a:bodyPr>
          <a:lstStyle/>
          <a:p>
            <a:pPr marL="514350" indent="-514350" algn="just">
              <a:buFont typeface="+mj-lt"/>
              <a:buAutoNum type="alphaLcPeriod" startAt="2"/>
            </a:pPr>
            <a:r>
              <a:rPr lang="en-US" b="1" smtClean="0">
                <a:latin typeface="Arial" pitchFamily="34" charset="0"/>
                <a:cs typeface="Arial" pitchFamily="34" charset="0"/>
              </a:rPr>
              <a:t>Vì S, G là 2 điểm chung của 2 mặt phẳng (SBN) và (SBM) nên giao tuyến của 2 mặt phẳng này là </a:t>
            </a:r>
            <a:r>
              <a:rPr lang="vi-VN" b="1" smtClean="0">
                <a:latin typeface="Arial" pitchFamily="34" charset="0"/>
                <a:cs typeface="Arial" pitchFamily="34" charset="0"/>
              </a:rPr>
              <a:t>đường thẳng</a:t>
            </a:r>
            <a:r>
              <a:rPr lang="en-US" b="1" smtClean="0">
                <a:latin typeface="Arial" pitchFamily="34" charset="0"/>
                <a:cs typeface="Arial" pitchFamily="34" charset="0"/>
              </a:rPr>
              <a:t> SG</a:t>
            </a:r>
            <a:endParaRPr lang="vi-VN" b="1" i="1">
              <a:solidFill>
                <a:schemeClr val="accent2">
                  <a:lumMod val="75000"/>
                </a:schemeClr>
              </a:solidFill>
              <a:latin typeface="Arial" pitchFamily="34" charset="0"/>
              <a:cs typeface="Arial" pitchFamily="34" charset="0"/>
            </a:endParaRPr>
          </a:p>
        </p:txBody>
      </p:sp>
      <p:sp>
        <p:nvSpPr>
          <p:cNvPr id="15"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sp>
        <p:nvSpPr>
          <p:cNvPr id="19" name="TextBox 18"/>
          <p:cNvSpPr txBox="1"/>
          <p:nvPr/>
        </p:nvSpPr>
        <p:spPr>
          <a:xfrm>
            <a:off x="9637115" y="5867400"/>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4.8</a:t>
            </a:r>
            <a:endParaRPr lang="en-US" sz="1600" b="1">
              <a:solidFill>
                <a:schemeClr val="accent6">
                  <a:lumMod val="75000"/>
                </a:schemeClr>
              </a:solidFill>
              <a:latin typeface="Arial" pitchFamily="34" charset="0"/>
              <a:cs typeface="Arial" pitchFamily="34" charset="0"/>
            </a:endParaRPr>
          </a:p>
        </p:txBody>
      </p:sp>
      <p:sp>
        <p:nvSpPr>
          <p:cNvPr id="22" name="TextBox 21"/>
          <p:cNvSpPr txBox="1"/>
          <p:nvPr/>
        </p:nvSpPr>
        <p:spPr>
          <a:xfrm>
            <a:off x="1037431" y="4491335"/>
            <a:ext cx="7009606" cy="461665"/>
          </a:xfrm>
          <a:prstGeom prst="rect">
            <a:avLst/>
          </a:prstGeom>
          <a:noFill/>
        </p:spPr>
        <p:txBody>
          <a:bodyPr wrap="square" rtlCol="0">
            <a:spAutoFit/>
          </a:bodyPr>
          <a:lstStyle/>
          <a:p>
            <a:r>
              <a:rPr lang="en-US" b="1" smtClean="0">
                <a:latin typeface="Arial" pitchFamily="34" charset="0"/>
                <a:cs typeface="Arial" pitchFamily="34" charset="0"/>
              </a:rPr>
              <a:t>SG </a:t>
            </a:r>
            <a:r>
              <a:rPr lang="en-US" b="1" smtClean="0">
                <a:solidFill>
                  <a:srgbClr val="C00000"/>
                </a:solidFill>
                <a:latin typeface="Arial" pitchFamily="34" charset="0"/>
                <a:cs typeface="Arial" pitchFamily="34" charset="0"/>
              </a:rPr>
              <a:t>đi qua trọng tâm G </a:t>
            </a:r>
            <a:r>
              <a:rPr lang="en-US" b="1" smtClean="0">
                <a:latin typeface="Arial" pitchFamily="34" charset="0"/>
                <a:cs typeface="Arial" pitchFamily="34" charset="0"/>
              </a:rPr>
              <a:t>của tam giác ABC</a:t>
            </a:r>
            <a:endParaRPr lang="vi-VN" b="1" i="1">
              <a:solidFill>
                <a:schemeClr val="accent2">
                  <a:lumMod val="75000"/>
                </a:schemeClr>
              </a:solidFill>
              <a:latin typeface="Arial" pitchFamily="34" charset="0"/>
              <a:cs typeface="Arial" pitchFamily="34" charset="0"/>
            </a:endParaRPr>
          </a:p>
        </p:txBody>
      </p:sp>
      <p:sp>
        <p:nvSpPr>
          <p:cNvPr id="21" name="TextBox 20"/>
          <p:cNvSpPr txBox="1"/>
          <p:nvPr/>
        </p:nvSpPr>
        <p:spPr>
          <a:xfrm>
            <a:off x="801857" y="5205680"/>
            <a:ext cx="7245180" cy="830997"/>
          </a:xfrm>
          <a:prstGeom prst="rect">
            <a:avLst/>
          </a:prstGeom>
          <a:solidFill>
            <a:schemeClr val="accent5">
              <a:lumMod val="20000"/>
              <a:lumOff val="80000"/>
            </a:schemeClr>
          </a:solidFill>
        </p:spPr>
        <p:txBody>
          <a:bodyPr wrap="square" rtlCol="0">
            <a:spAutoFit/>
          </a:bodyPr>
          <a:lstStyle/>
          <a:p>
            <a:pPr marL="342900" indent="-342900">
              <a:buFont typeface="Wingdings" pitchFamily="2" charset="2"/>
              <a:buChar char="§"/>
            </a:pPr>
            <a:r>
              <a:rPr lang="en-US" b="1" smtClean="0">
                <a:solidFill>
                  <a:schemeClr val="accent6">
                    <a:lumMod val="75000"/>
                  </a:schemeClr>
                </a:solidFill>
                <a:latin typeface="Arial" pitchFamily="34" charset="0"/>
                <a:cs typeface="Arial" pitchFamily="34" charset="0"/>
              </a:rPr>
              <a:t>Nhận xét : </a:t>
            </a:r>
            <a:r>
              <a:rPr lang="en-US" b="1" smtClean="0">
                <a:latin typeface="Arial" pitchFamily="34" charset="0"/>
                <a:cs typeface="Arial" pitchFamily="34" charset="0"/>
              </a:rPr>
              <a:t>Trên mỗi mặt phẳng, tất cả các kết quả đã biết trong hình học phẳng đều đúng.</a:t>
            </a:r>
            <a:endParaRPr lang="vi-VN" b="1" i="1">
              <a:solidFill>
                <a:schemeClr val="accent2">
                  <a:lumMod val="75000"/>
                </a:schemeClr>
              </a:solidFill>
              <a:latin typeface="Arial" pitchFamily="34" charset="0"/>
              <a:cs typeface="Arial" pitchFamily="34" charset="0"/>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376" y="2743200"/>
            <a:ext cx="3342323" cy="315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234948" y="704849"/>
            <a:ext cx="11578751" cy="1966022"/>
            <a:chOff x="227012" y="685800"/>
            <a:chExt cx="11578751" cy="1966022"/>
          </a:xfrm>
        </p:grpSpPr>
        <p:sp>
          <p:nvSpPr>
            <p:cNvPr id="23" name="Rounded Rectangle 22"/>
            <p:cNvSpPr/>
            <p:nvPr/>
          </p:nvSpPr>
          <p:spPr>
            <a:xfrm>
              <a:off x="1714586" y="743626"/>
              <a:ext cx="10091177" cy="1908195"/>
            </a:xfrm>
            <a:prstGeom prst="roundRect">
              <a:avLst>
                <a:gd name="adj" fmla="val 5225"/>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26" name="TextBox 25"/>
            <p:cNvSpPr txBox="1"/>
            <p:nvPr/>
          </p:nvSpPr>
          <p:spPr>
            <a:xfrm>
              <a:off x="1827212" y="759018"/>
              <a:ext cx="9745664" cy="1892804"/>
            </a:xfrm>
            <a:prstGeom prst="rect">
              <a:avLst/>
            </a:prstGeom>
            <a:noFill/>
          </p:spPr>
          <p:txBody>
            <a:bodyPr wrap="square" lIns="121899" tIns="60949" rIns="121899" bIns="60949" rtlCol="0">
              <a:spAutoFit/>
            </a:bodyPr>
            <a:lstStyle/>
            <a:p>
              <a:r>
                <a:rPr lang="vi-VN" sz="2300" b="1">
                  <a:latin typeface="Arial" pitchFamily="34" charset="0"/>
                  <a:cs typeface="Arial" pitchFamily="34" charset="0"/>
                </a:rPr>
                <a:t>Cho tam giác ABC và một điểm </a:t>
              </a:r>
              <a:r>
                <a:rPr lang="en-US" sz="2300" b="1" smtClean="0">
                  <a:latin typeface="Arial" pitchFamily="34" charset="0"/>
                  <a:cs typeface="Arial" pitchFamily="34" charset="0"/>
                </a:rPr>
                <a:t>S không thuộc mặt phẳng (ABC). </a:t>
              </a:r>
              <a:endParaRPr lang="en-US" sz="2300" b="1">
                <a:latin typeface="Arial" pitchFamily="34" charset="0"/>
                <a:cs typeface="Arial" pitchFamily="34" charset="0"/>
              </a:endParaRPr>
            </a:p>
            <a:p>
              <a:r>
                <a:rPr lang="en-US" sz="2300" b="1" smtClean="0">
                  <a:latin typeface="Arial" pitchFamily="34" charset="0"/>
                  <a:cs typeface="Arial" pitchFamily="34" charset="0"/>
                </a:rPr>
                <a:t>Gọi M, N lần lượt là trung điểm của các đoạn thẳng AB, AC (H4.8)</a:t>
              </a:r>
            </a:p>
            <a:p>
              <a:pPr algn="just"/>
              <a:r>
                <a:rPr lang="en-US" sz="2300" b="1" smtClean="0">
                  <a:latin typeface="Arial" pitchFamily="34" charset="0"/>
                  <a:cs typeface="Arial" pitchFamily="34" charset="0"/>
                </a:rPr>
                <a:t>a. Chỉ ra một điểm chung của hai mặt phẳng (SBN), (SCN) và khác S</a:t>
              </a:r>
              <a:br>
                <a:rPr lang="en-US" sz="2300" b="1" smtClean="0">
                  <a:latin typeface="Arial" pitchFamily="34" charset="0"/>
                  <a:cs typeface="Arial" pitchFamily="34" charset="0"/>
                </a:rPr>
              </a:br>
              <a:r>
                <a:rPr lang="en-US" sz="2300" b="1" smtClean="0">
                  <a:latin typeface="Arial" pitchFamily="34" charset="0"/>
                  <a:cs typeface="Arial" pitchFamily="34" charset="0"/>
                </a:rPr>
                <a:t>b. Giao tuyến của 2 mặt phẳng (SBN) và (SCN) có đi qua trọng tâm của tam giác ABC hay không?</a:t>
              </a:r>
              <a:endParaRPr lang="vi-VN" sz="2300" b="1">
                <a:latin typeface="Arial" pitchFamily="34" charset="0"/>
                <a:cs typeface="Arial" pitchFamily="34" charset="0"/>
              </a:endParaRPr>
            </a:p>
          </p:txBody>
        </p:sp>
      </p:grpSp>
    </p:spTree>
    <p:extLst>
      <p:ext uri="{BB962C8B-B14F-4D97-AF65-F5344CB8AC3E}">
        <p14:creationId xmlns:p14="http://schemas.microsoft.com/office/powerpoint/2010/main" val="4171391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012" y="2322248"/>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337301" y="733425"/>
            <a:ext cx="11548310" cy="1426433"/>
            <a:chOff x="337301" y="733425"/>
            <a:chExt cx="11548310" cy="1426433"/>
          </a:xfrm>
        </p:grpSpPr>
        <p:sp>
          <p:nvSpPr>
            <p:cNvPr id="18" name="Rounded Rectangle 17"/>
            <p:cNvSpPr/>
            <p:nvPr/>
          </p:nvSpPr>
          <p:spPr>
            <a:xfrm>
              <a:off x="2123930" y="830886"/>
              <a:ext cx="9761681" cy="1328972"/>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301" y="73342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899923" y="126933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3</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3"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576553" y="90627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08211" y="762000"/>
              <a:ext cx="9448801" cy="1249294"/>
            </a:xfrm>
            <a:prstGeom prst="rect">
              <a:avLst/>
            </a:prstGeom>
            <a:noFill/>
          </p:spPr>
          <p:txBody>
            <a:bodyPr wrap="square" lIns="121899" tIns="60949" rIns="121899" bIns="60949" rtlCol="0">
              <a:spAutoFit/>
            </a:bodyPr>
            <a:lstStyle/>
            <a:p>
              <a:pPr>
                <a:lnSpc>
                  <a:spcPct val="150000"/>
                </a:lnSpc>
              </a:pPr>
              <a:r>
                <a:rPr lang="en-US" sz="2600" b="1" smtClean="0">
                  <a:latin typeface="Arial" pitchFamily="34" charset="0"/>
                  <a:cs typeface="Arial" pitchFamily="34" charset="0"/>
                </a:rPr>
                <a:t>Trong ví dụ 3, hãy xác định giao tuyến của hai mặt phẳng (SBM) và (SCN) .</a:t>
              </a:r>
              <a:endParaRPr lang="vi-VN" sz="2600" b="1">
                <a:latin typeface="Arial" pitchFamily="34" charset="0"/>
                <a:cs typeface="Arial" pitchFamily="34" charset="0"/>
              </a:endParaRPr>
            </a:p>
          </p:txBody>
        </p:sp>
      </p:grpSp>
      <p:sp>
        <p:nvSpPr>
          <p:cNvPr id="19"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sp>
        <p:nvSpPr>
          <p:cNvPr id="11" name="TextBox 10"/>
          <p:cNvSpPr txBox="1"/>
          <p:nvPr/>
        </p:nvSpPr>
        <p:spPr>
          <a:xfrm>
            <a:off x="1464383" y="2743200"/>
            <a:ext cx="6077829" cy="461665"/>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Ta có </a:t>
            </a:r>
            <a:r>
              <a:rPr lang="vi-VN" b="1" smtClean="0">
                <a:latin typeface="Arial" pitchFamily="34" charset="0"/>
                <a:cs typeface="Arial" pitchFamily="34" charset="0"/>
              </a:rPr>
              <a:t>BM </a:t>
            </a:r>
            <a:r>
              <a:rPr lang="vi-VN" b="1">
                <a:latin typeface="Arial" pitchFamily="34" charset="0"/>
                <a:cs typeface="Arial" pitchFamily="34" charset="0"/>
              </a:rPr>
              <a:t>và CN cắt nhau tại điểm A.</a:t>
            </a:r>
            <a:endParaRPr lang="vi-VN" b="1" i="1">
              <a:solidFill>
                <a:schemeClr val="accent2">
                  <a:lumMod val="75000"/>
                </a:schemeClr>
              </a:solidFill>
              <a:latin typeface="Arial" pitchFamily="34" charset="0"/>
              <a:cs typeface="Arial" pitchFamily="34" charset="0"/>
            </a:endParaRPr>
          </a:p>
        </p:txBody>
      </p:sp>
      <p:pic>
        <p:nvPicPr>
          <p:cNvPr id="307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0412" y="2209800"/>
            <a:ext cx="3498273" cy="2805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530223" y="4286250"/>
            <a:ext cx="7518459" cy="830997"/>
          </a:xfrm>
          <a:prstGeom prst="rect">
            <a:avLst/>
          </a:prstGeom>
          <a:noFill/>
        </p:spPr>
        <p:txBody>
          <a:bodyPr wrap="square" rtlCol="0">
            <a:spAutoFit/>
          </a:bodyPr>
          <a:lstStyle/>
          <a:p>
            <a:r>
              <a:rPr lang="vi-VN" b="1">
                <a:latin typeface="Arial" pitchFamily="34" charset="0"/>
                <a:cs typeface="Arial" pitchFamily="34" charset="0"/>
              </a:rPr>
              <a:t>Vậy A là một điểm chung của hai mặt phẳng (SBM) và (SCN).</a:t>
            </a:r>
            <a:endParaRPr lang="vi-VN" b="1" i="1">
              <a:solidFill>
                <a:schemeClr val="accent2">
                  <a:lumMod val="75000"/>
                </a:schemeClr>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19261924"/>
              </p:ext>
            </p:extLst>
          </p:nvPr>
        </p:nvGraphicFramePr>
        <p:xfrm>
          <a:off x="2598507" y="3232703"/>
          <a:ext cx="3212383" cy="1034497"/>
        </p:xfrm>
        <a:graphic>
          <a:graphicData uri="http://schemas.openxmlformats.org/presentationml/2006/ole">
            <mc:AlternateContent xmlns:mc="http://schemas.openxmlformats.org/markup-compatibility/2006">
              <mc:Choice xmlns:v="urn:schemas-microsoft-com:vml" Requires="v">
                <p:oleObj spid="_x0000_s3099" name="Equation" r:id="rId8" imgW="1498320" imgH="482400" progId="Equation.DSMT4">
                  <p:embed/>
                </p:oleObj>
              </mc:Choice>
              <mc:Fallback>
                <p:oleObj name="Equation" r:id="rId8" imgW="1498320" imgH="482400" progId="Equation.DSMT4">
                  <p:embed/>
                  <p:pic>
                    <p:nvPicPr>
                      <p:cNvPr id="0" name=""/>
                      <p:cNvPicPr/>
                      <p:nvPr/>
                    </p:nvPicPr>
                    <p:blipFill>
                      <a:blip r:embed="rId9"/>
                      <a:stretch>
                        <a:fillRect/>
                      </a:stretch>
                    </p:blipFill>
                    <p:spPr>
                      <a:xfrm>
                        <a:off x="2598507" y="3232703"/>
                        <a:ext cx="3212383" cy="1034497"/>
                      </a:xfrm>
                      <a:prstGeom prst="rect">
                        <a:avLst/>
                      </a:prstGeom>
                    </p:spPr>
                  </p:pic>
                </p:oleObj>
              </mc:Fallback>
            </mc:AlternateContent>
          </a:graphicData>
        </a:graphic>
      </p:graphicFrame>
      <p:sp>
        <p:nvSpPr>
          <p:cNvPr id="20" name="TextBox 19"/>
          <p:cNvSpPr txBox="1"/>
          <p:nvPr/>
        </p:nvSpPr>
        <p:spPr>
          <a:xfrm>
            <a:off x="530222" y="5334000"/>
            <a:ext cx="11202990" cy="1200329"/>
          </a:xfrm>
          <a:prstGeom prst="rect">
            <a:avLst/>
          </a:prstGeom>
          <a:noFill/>
        </p:spPr>
        <p:txBody>
          <a:bodyPr wrap="square" rtlCol="0">
            <a:spAutoFit/>
          </a:bodyPr>
          <a:lstStyle/>
          <a:p>
            <a:r>
              <a:rPr lang="vi-VN" b="1">
                <a:latin typeface="Arial" pitchFamily="34" charset="0"/>
                <a:cs typeface="Arial" pitchFamily="34" charset="0"/>
              </a:rPr>
              <a:t>Vì S và A là </a:t>
            </a:r>
            <a:r>
              <a:rPr lang="en-US" b="1" smtClean="0">
                <a:latin typeface="Arial" pitchFamily="34" charset="0"/>
                <a:cs typeface="Arial" pitchFamily="34" charset="0"/>
              </a:rPr>
              <a:t>2</a:t>
            </a:r>
            <a:r>
              <a:rPr lang="vi-VN" b="1" smtClean="0">
                <a:latin typeface="Arial" pitchFamily="34" charset="0"/>
                <a:cs typeface="Arial" pitchFamily="34" charset="0"/>
              </a:rPr>
              <a:t> </a:t>
            </a:r>
            <a:r>
              <a:rPr lang="vi-VN" b="1">
                <a:latin typeface="Arial" pitchFamily="34" charset="0"/>
                <a:cs typeface="Arial" pitchFamily="34" charset="0"/>
              </a:rPr>
              <a:t>điểm chung của hai mặt phẳng (SBM) và (SCN) nên giao tuyến của hai mặt phẳng này là đường thẳng SA. </a:t>
            </a:r>
            <a:r>
              <a:rPr lang="en-US" b="1" smtClean="0">
                <a:latin typeface="Arial" pitchFamily="34" charset="0"/>
                <a:cs typeface="Arial" pitchFamily="34" charset="0"/>
              </a:rPr>
              <a:t/>
            </a:r>
            <a:br>
              <a:rPr lang="en-US" b="1" smtClean="0">
                <a:latin typeface="Arial" pitchFamily="34" charset="0"/>
                <a:cs typeface="Arial" pitchFamily="34" charset="0"/>
              </a:rPr>
            </a:br>
            <a:r>
              <a:rPr lang="vi-VN" b="1" smtClean="0">
                <a:latin typeface="Arial" pitchFamily="34" charset="0"/>
                <a:cs typeface="Arial" pitchFamily="34" charset="0"/>
              </a:rPr>
              <a:t>Ta </a:t>
            </a:r>
            <a:r>
              <a:rPr lang="vi-VN" b="1">
                <a:latin typeface="Arial" pitchFamily="34" charset="0"/>
                <a:cs typeface="Arial" pitchFamily="34" charset="0"/>
              </a:rPr>
              <a:t>viết </a:t>
            </a:r>
            <a:r>
              <a:rPr lang="vi-VN" b="1">
                <a:solidFill>
                  <a:srgbClr val="C00000"/>
                </a:solidFill>
                <a:latin typeface="Arial" pitchFamily="34" charset="0"/>
                <a:cs typeface="Arial" pitchFamily="34" charset="0"/>
              </a:rPr>
              <a:t>SA = (SBM) ∩ (SCN).</a:t>
            </a:r>
            <a:endParaRPr lang="vi-VN" b="1" i="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5471820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left)">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CÁCH XÁC ĐỊNH MỘT MẶT PHẲNG </a:t>
            </a:r>
            <a:endParaRPr lang="vi-VN" sz="1800" b="1">
              <a:solidFill>
                <a:schemeClr val="bg1"/>
              </a:solidFill>
              <a:latin typeface="Arial" pitchFamily="34" charset="0"/>
              <a:cs typeface="Arial" pitchFamily="34" charset="0"/>
            </a:endParaRPr>
          </a:p>
        </p:txBody>
      </p:sp>
      <p:grpSp>
        <p:nvGrpSpPr>
          <p:cNvPr id="7" name="Group 6"/>
          <p:cNvGrpSpPr/>
          <p:nvPr/>
        </p:nvGrpSpPr>
        <p:grpSpPr>
          <a:xfrm>
            <a:off x="227012" y="762000"/>
            <a:ext cx="11748924" cy="1895474"/>
            <a:chOff x="289088" y="771526"/>
            <a:chExt cx="11748924" cy="1895474"/>
          </a:xfrm>
        </p:grpSpPr>
        <p:sp>
          <p:nvSpPr>
            <p:cNvPr id="17" name="Rounded Rectangle 16"/>
            <p:cNvSpPr/>
            <p:nvPr/>
          </p:nvSpPr>
          <p:spPr>
            <a:xfrm>
              <a:off x="289088" y="771526"/>
              <a:ext cx="11672724" cy="1895474"/>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55612" y="889926"/>
              <a:ext cx="11582400" cy="1692771"/>
            </a:xfrm>
            <a:prstGeom prst="rect">
              <a:avLst/>
            </a:prstGeom>
            <a:noFill/>
          </p:spPr>
          <p:txBody>
            <a:bodyPr wrap="square" rtlCol="0">
              <a:spAutoFit/>
            </a:bodyPr>
            <a:lstStyle/>
            <a:p>
              <a:r>
                <a:rPr lang="en-US" sz="2600" b="1" smtClean="0">
                  <a:latin typeface="Arial" pitchFamily="34" charset="0"/>
                  <a:cs typeface="Arial" pitchFamily="34" charset="0"/>
                </a:rPr>
                <a:t>	   </a:t>
              </a:r>
              <a:r>
                <a:rPr lang="vi-VN" sz="2600" b="1" smtClean="0">
                  <a:latin typeface="Arial" pitchFamily="34" charset="0"/>
                  <a:cs typeface="Arial" pitchFamily="34" charset="0"/>
                </a:rPr>
                <a:t>Cho </a:t>
              </a:r>
              <a:r>
                <a:rPr lang="vi-VN" sz="2600" b="1">
                  <a:latin typeface="Arial" pitchFamily="34" charset="0"/>
                  <a:cs typeface="Arial" pitchFamily="34" charset="0"/>
                </a:rPr>
                <a:t>đường thẳng d và điểm A không thuộc </a:t>
              </a:r>
              <a:r>
                <a:rPr lang="en-US" sz="2600" b="1" smtClean="0">
                  <a:latin typeface="Arial" pitchFamily="34" charset="0"/>
                  <a:cs typeface="Arial" pitchFamily="34" charset="0"/>
                </a:rPr>
                <a:t>d.</a:t>
              </a:r>
              <a:r>
                <a:rPr lang="vi-VN" sz="2600" b="1" smtClean="0">
                  <a:latin typeface="Arial" pitchFamily="34" charset="0"/>
                  <a:cs typeface="Arial" pitchFamily="34" charset="0"/>
                </a:rPr>
                <a:t> </a:t>
              </a:r>
              <a:r>
                <a:rPr lang="en-US" sz="2600" b="1" smtClean="0">
                  <a:latin typeface="Arial" pitchFamily="34" charset="0"/>
                  <a:cs typeface="Arial" pitchFamily="34" charset="0"/>
                </a:rPr>
                <a:t>T</a:t>
              </a:r>
              <a:r>
                <a:rPr lang="vi-VN" sz="2600" b="1" smtClean="0">
                  <a:latin typeface="Arial" pitchFamily="34" charset="0"/>
                  <a:cs typeface="Arial" pitchFamily="34" charset="0"/>
                </a:rPr>
                <a:t>rên </a:t>
              </a:r>
              <a:r>
                <a:rPr lang="vi-VN" sz="2600" b="1">
                  <a:latin typeface="Arial" pitchFamily="34" charset="0"/>
                  <a:cs typeface="Arial" pitchFamily="34" charset="0"/>
                </a:rPr>
                <a:t>đường thẳng d </a:t>
              </a:r>
              <a:r>
                <a:rPr lang="en-US" sz="2600" b="1" smtClean="0">
                  <a:latin typeface="Arial" pitchFamily="34" charset="0"/>
                  <a:cs typeface="Arial" pitchFamily="34" charset="0"/>
                </a:rPr>
                <a:t>l</a:t>
              </a:r>
              <a:r>
                <a:rPr lang="vi-VN" sz="2600" b="1" smtClean="0">
                  <a:latin typeface="Arial" pitchFamily="34" charset="0"/>
                  <a:cs typeface="Arial" pitchFamily="34" charset="0"/>
                </a:rPr>
                <a:t>ấy </a:t>
              </a:r>
              <a:r>
                <a:rPr lang="vi-VN" sz="2600" b="1">
                  <a:latin typeface="Arial" pitchFamily="34" charset="0"/>
                  <a:cs typeface="Arial" pitchFamily="34" charset="0"/>
                </a:rPr>
                <a:t>hai điểm phân biệt B và </a:t>
              </a:r>
              <a:r>
                <a:rPr lang="vi-VN" sz="2600" b="1" smtClean="0">
                  <a:latin typeface="Arial" pitchFamily="34" charset="0"/>
                  <a:cs typeface="Arial" pitchFamily="34" charset="0"/>
                </a:rPr>
                <a:t>C</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M</a:t>
              </a:r>
              <a:r>
                <a:rPr lang="vi-VN" sz="2600" b="1" smtClean="0">
                  <a:latin typeface="Arial" pitchFamily="34" charset="0"/>
                  <a:cs typeface="Arial" pitchFamily="34" charset="0"/>
                </a:rPr>
                <a:t>ặt </a:t>
              </a:r>
              <a:r>
                <a:rPr lang="vi-VN" sz="2600" b="1">
                  <a:latin typeface="Arial" pitchFamily="34" charset="0"/>
                  <a:cs typeface="Arial" pitchFamily="34" charset="0"/>
                </a:rPr>
                <a:t>phẳng </a:t>
              </a:r>
              <a:r>
                <a:rPr lang="en-US" sz="2600" b="1" smtClean="0">
                  <a:latin typeface="Arial" pitchFamily="34" charset="0"/>
                  <a:cs typeface="Arial" pitchFamily="34" charset="0"/>
                </a:rPr>
                <a:t>(</a:t>
              </a:r>
              <a:r>
                <a:rPr lang="vi-VN" sz="2600" b="1" smtClean="0">
                  <a:latin typeface="Arial" pitchFamily="34" charset="0"/>
                  <a:cs typeface="Arial" pitchFamily="34" charset="0"/>
                </a:rPr>
                <a:t>ABC</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có chứa điểm A và đường thẳng d hay </a:t>
              </a:r>
              <a:r>
                <a:rPr lang="vi-VN" sz="2600" b="1" smtClean="0">
                  <a:latin typeface="Arial" pitchFamily="34" charset="0"/>
                  <a:cs typeface="Arial" pitchFamily="34" charset="0"/>
                </a:rPr>
                <a:t>không</a:t>
              </a:r>
              <a:r>
                <a:rPr lang="en-US" sz="2600" b="1" smtClean="0">
                  <a:latin typeface="Arial" pitchFamily="34" charset="0"/>
                  <a:cs typeface="Arial" pitchFamily="34" charset="0"/>
                </a:rPr>
                <a:t>?</a:t>
              </a:r>
              <a:br>
                <a:rPr lang="en-US" sz="2600" b="1" smtClean="0">
                  <a:latin typeface="Arial" pitchFamily="34" charset="0"/>
                  <a:cs typeface="Arial" pitchFamily="34" charset="0"/>
                </a:rPr>
              </a:br>
              <a:r>
                <a:rPr lang="en-US" sz="2600" b="1" smtClean="0">
                  <a:latin typeface="Arial" pitchFamily="34" charset="0"/>
                  <a:cs typeface="Arial" pitchFamily="34" charset="0"/>
                </a:rPr>
                <a:t>M</a:t>
              </a:r>
              <a:r>
                <a:rPr lang="vi-VN" sz="2600" b="1" smtClean="0">
                  <a:latin typeface="Arial" pitchFamily="34" charset="0"/>
                  <a:cs typeface="Arial" pitchFamily="34" charset="0"/>
                </a:rPr>
                <a:t>ặt </a:t>
              </a:r>
              <a:r>
                <a:rPr lang="vi-VN" sz="2600" b="1">
                  <a:latin typeface="Arial" pitchFamily="34" charset="0"/>
                  <a:cs typeface="Arial" pitchFamily="34" charset="0"/>
                </a:rPr>
                <a:t>phẳng </a:t>
              </a:r>
              <a:r>
                <a:rPr lang="en-US" sz="2600" b="1" smtClean="0">
                  <a:latin typeface="Arial" pitchFamily="34" charset="0"/>
                  <a:cs typeface="Arial" pitchFamily="34" charset="0"/>
                </a:rPr>
                <a:t>(</a:t>
              </a:r>
              <a:r>
                <a:rPr lang="vi-VN" sz="2600" b="1" smtClean="0">
                  <a:latin typeface="Arial" pitchFamily="34" charset="0"/>
                  <a:cs typeface="Arial" pitchFamily="34" charset="0"/>
                </a:rPr>
                <a:t>ABC</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có chứa hai đường thẳng AB và BC hay </a:t>
              </a:r>
              <a:r>
                <a:rPr lang="vi-VN" sz="2600" b="1" smtClean="0">
                  <a:latin typeface="Arial" pitchFamily="34" charset="0"/>
                  <a:cs typeface="Arial" pitchFamily="34" charset="0"/>
                </a:rPr>
                <a:t>không</a:t>
              </a:r>
              <a:r>
                <a:rPr lang="en-US" sz="2600" b="1" smtClean="0">
                  <a:latin typeface="Arial" pitchFamily="34" charset="0"/>
                  <a:cs typeface="Arial" pitchFamily="34" charset="0"/>
                </a:rPr>
                <a:t> ?</a:t>
              </a:r>
              <a:r>
                <a:rPr lang="vi-VN" sz="2600" b="1" smtClean="0">
                  <a:latin typeface="Arial" pitchFamily="34" charset="0"/>
                  <a:cs typeface="Arial" pitchFamily="34" charset="0"/>
                </a:rPr>
                <a:t> </a:t>
              </a:r>
              <a:endParaRPr lang="vi-VN" sz="2600" b="1">
                <a:latin typeface="Arial" pitchFamily="34" charset="0"/>
                <a:cs typeface="Arial"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488" y="829633"/>
              <a:ext cx="1742200" cy="709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a:off x="9094787" y="2826425"/>
            <a:ext cx="2714625" cy="1897975"/>
            <a:chOff x="8718847" y="2783979"/>
            <a:chExt cx="2714625" cy="1897975"/>
          </a:xfrm>
        </p:grpSpPr>
        <p:sp>
          <p:nvSpPr>
            <p:cNvPr id="19" name="TextBox 18"/>
            <p:cNvSpPr txBox="1"/>
            <p:nvPr/>
          </p:nvSpPr>
          <p:spPr>
            <a:xfrm>
              <a:off x="9447212" y="4343400"/>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4.9</a:t>
              </a:r>
              <a:endParaRPr lang="en-US" sz="1600" b="1">
                <a:solidFill>
                  <a:schemeClr val="accent6">
                    <a:lumMod val="75000"/>
                  </a:schemeClr>
                </a:solidFill>
                <a:latin typeface="Arial" pitchFamily="34" charset="0"/>
                <a:cs typeface="Arial" pitchFamily="34" charset="0"/>
              </a:endParaRPr>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8847" y="2783979"/>
              <a:ext cx="27146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1412" y="2785684"/>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237412" y="3200400"/>
            <a:ext cx="8676400" cy="1200329"/>
          </a:xfrm>
          <a:prstGeom prst="rect">
            <a:avLst/>
          </a:prstGeom>
          <a:noFill/>
        </p:spPr>
        <p:txBody>
          <a:bodyPr wrap="square" rtlCol="0">
            <a:spAutoFit/>
          </a:bodyPr>
          <a:lstStyle/>
          <a:p>
            <a:pPr marL="342900" indent="-342900" algn="just">
              <a:buFont typeface="Wingdings" pitchFamily="2" charset="2"/>
              <a:buChar char="v"/>
            </a:pPr>
            <a:r>
              <a:rPr lang="vi-VN" b="1">
                <a:latin typeface="Arial" pitchFamily="34" charset="0"/>
                <a:cs typeface="Arial" pitchFamily="34" charset="0"/>
              </a:rPr>
              <a:t>Đường thẳng d đi qua hai điểm phân biệt B, C thuộc mặt phẳng (ABC) nên đường thẳng d nằm trong mặt phẳng (ABC) hay mặt phẳng (ABC) chứa đường thẳng d</a:t>
            </a:r>
            <a:endParaRPr lang="vi-VN" b="1" i="1">
              <a:solidFill>
                <a:schemeClr val="accent2">
                  <a:lumMod val="75000"/>
                </a:schemeClr>
              </a:solidFill>
              <a:latin typeface="Arial" pitchFamily="34" charset="0"/>
              <a:cs typeface="Arial" pitchFamily="34" charset="0"/>
            </a:endParaRPr>
          </a:p>
        </p:txBody>
      </p:sp>
      <p:sp>
        <p:nvSpPr>
          <p:cNvPr id="26" name="TextBox 25"/>
          <p:cNvSpPr txBox="1"/>
          <p:nvPr/>
        </p:nvSpPr>
        <p:spPr>
          <a:xfrm>
            <a:off x="531812" y="4450527"/>
            <a:ext cx="8382000" cy="830997"/>
          </a:xfrm>
          <a:prstGeom prst="rect">
            <a:avLst/>
          </a:prstGeom>
          <a:noFill/>
        </p:spPr>
        <p:txBody>
          <a:bodyPr wrap="square" rtlCol="0">
            <a:spAutoFit/>
          </a:bodyPr>
          <a:lstStyle/>
          <a:p>
            <a:r>
              <a:rPr lang="vi-VN" b="1">
                <a:latin typeface="Arial" pitchFamily="34" charset="0"/>
                <a:cs typeface="Arial" pitchFamily="34" charset="0"/>
              </a:rPr>
              <a:t>Điểm A thuộc mặt phẳng (ABC) hay mặt phẳng (ABC) chứa điểm A.</a:t>
            </a:r>
            <a:endParaRPr lang="vi-VN" b="1" i="1">
              <a:solidFill>
                <a:schemeClr val="accent2">
                  <a:lumMod val="75000"/>
                </a:schemeClr>
              </a:solidFill>
              <a:latin typeface="Arial" pitchFamily="34" charset="0"/>
              <a:cs typeface="Arial" pitchFamily="34" charset="0"/>
            </a:endParaRPr>
          </a:p>
        </p:txBody>
      </p:sp>
      <p:sp>
        <p:nvSpPr>
          <p:cNvPr id="27" name="TextBox 26"/>
          <p:cNvSpPr txBox="1"/>
          <p:nvPr/>
        </p:nvSpPr>
        <p:spPr>
          <a:xfrm>
            <a:off x="531812" y="5300783"/>
            <a:ext cx="11277600" cy="830997"/>
          </a:xfrm>
          <a:prstGeom prst="rect">
            <a:avLst/>
          </a:prstGeom>
          <a:noFill/>
        </p:spPr>
        <p:txBody>
          <a:bodyPr wrap="square" rtlCol="0">
            <a:spAutoFit/>
          </a:bodyPr>
          <a:lstStyle/>
          <a:p>
            <a:r>
              <a:rPr lang="vi-VN" b="1">
                <a:latin typeface="Arial" pitchFamily="34" charset="0"/>
                <a:cs typeface="Arial" pitchFamily="34" charset="0"/>
              </a:rPr>
              <a:t>Mặt phẳng (ABC) chứa các điểm A, B, C nên mặt phẳng (ABC) chứa hai đường thẳng AB và BC.</a:t>
            </a:r>
            <a:endParaRPr lang="vi-VN" b="1" i="1">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16169184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CÁCH XÁC ĐỊNH MỘT MẶT PHẲNG </a:t>
            </a:r>
            <a:endParaRPr lang="vi-VN" sz="1800" b="1">
              <a:solidFill>
                <a:schemeClr val="bg1"/>
              </a:solidFill>
              <a:latin typeface="Arial" pitchFamily="34" charset="0"/>
              <a:cs typeface="Arial" pitchFamily="34" charset="0"/>
            </a:endParaRPr>
          </a:p>
        </p:txBody>
      </p:sp>
      <p:grpSp>
        <p:nvGrpSpPr>
          <p:cNvPr id="3" name="Group 2"/>
          <p:cNvGrpSpPr/>
          <p:nvPr/>
        </p:nvGrpSpPr>
        <p:grpSpPr>
          <a:xfrm>
            <a:off x="379412" y="853023"/>
            <a:ext cx="11520324" cy="1966377"/>
            <a:chOff x="574540" y="3253587"/>
            <a:chExt cx="11520324" cy="1966377"/>
          </a:xfrm>
          <a:solidFill>
            <a:srgbClr val="FDEED3"/>
          </a:solidFill>
        </p:grpSpPr>
        <p:sp>
          <p:nvSpPr>
            <p:cNvPr id="15" name="Rounded Rectangle 14"/>
            <p:cNvSpPr/>
            <p:nvPr/>
          </p:nvSpPr>
          <p:spPr>
            <a:xfrm>
              <a:off x="574540" y="3253587"/>
              <a:ext cx="11520324" cy="1966377"/>
            </a:xfrm>
            <a:prstGeom prst="roundRect">
              <a:avLst>
                <a:gd name="adj" fmla="val 3662"/>
              </a:avLst>
            </a:prstGeom>
            <a:gr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TextBox 15"/>
            <p:cNvSpPr txBox="1"/>
            <p:nvPr/>
          </p:nvSpPr>
          <p:spPr>
            <a:xfrm>
              <a:off x="584940" y="3324458"/>
              <a:ext cx="11052724" cy="861774"/>
            </a:xfrm>
            <a:prstGeom prst="rect">
              <a:avLst/>
            </a:prstGeom>
            <a:grpFill/>
          </p:spPr>
          <p:txBody>
            <a:bodyPr wrap="square" rtlCol="0">
              <a:spAutoFit/>
            </a:bodyPr>
            <a:lstStyle/>
            <a:p>
              <a:pPr marL="457200" indent="-457200" algn="just">
                <a:buFont typeface="Wingdings" pitchFamily="2" charset="2"/>
                <a:buChar char="§"/>
              </a:pPr>
              <a:r>
                <a:rPr lang="vi-VN" sz="2500" b="1">
                  <a:latin typeface="Arial" pitchFamily="34" charset="0"/>
                  <a:cs typeface="Arial" pitchFamily="34" charset="0"/>
                </a:rPr>
                <a:t>Một mặt phẳng được hoàn toàn xác định khi biết nó đi qua một điểm và chứa một đường thẳng không đi qua điểm </a:t>
              </a:r>
              <a:r>
                <a:rPr lang="vi-VN" sz="2500" b="1" smtClean="0">
                  <a:latin typeface="Arial" pitchFamily="34" charset="0"/>
                  <a:cs typeface="Arial" pitchFamily="34" charset="0"/>
                </a:rPr>
                <a:t>đó</a:t>
              </a:r>
              <a:r>
                <a:rPr lang="en-US" sz="2500" b="1" smtClean="0">
                  <a:latin typeface="Arial" pitchFamily="34" charset="0"/>
                  <a:cs typeface="Arial" pitchFamily="34" charset="0"/>
                </a:rPr>
                <a:t>.</a:t>
              </a:r>
              <a:endParaRPr lang="vi-VN" sz="2500" b="1" i="1">
                <a:latin typeface="Arial" pitchFamily="34" charset="0"/>
                <a:cs typeface="Arial" pitchFamily="34" charset="0"/>
              </a:endParaRPr>
            </a:p>
          </p:txBody>
        </p:sp>
      </p:grpSp>
      <p:grpSp>
        <p:nvGrpSpPr>
          <p:cNvPr id="2" name="Group 1"/>
          <p:cNvGrpSpPr/>
          <p:nvPr/>
        </p:nvGrpSpPr>
        <p:grpSpPr>
          <a:xfrm>
            <a:off x="289088" y="3352800"/>
            <a:ext cx="11608973" cy="1638877"/>
            <a:chOff x="822488" y="5104246"/>
            <a:chExt cx="11608973" cy="1638877"/>
          </a:xfrm>
        </p:grpSpPr>
        <p:sp>
          <p:nvSpPr>
            <p:cNvPr id="22" name="Rounded Rectangle 21"/>
            <p:cNvSpPr/>
            <p:nvPr/>
          </p:nvSpPr>
          <p:spPr>
            <a:xfrm>
              <a:off x="822488" y="5239830"/>
              <a:ext cx="10163012" cy="1427093"/>
            </a:xfrm>
            <a:prstGeom prst="roundRect">
              <a:avLst>
                <a:gd name="adj" fmla="val 3662"/>
              </a:avLst>
            </a:prstGeom>
            <a:solidFill>
              <a:srgbClr val="D3DDD1"/>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1" name="TextBox 20"/>
            <p:cNvSpPr txBox="1"/>
            <p:nvPr/>
          </p:nvSpPr>
          <p:spPr>
            <a:xfrm>
              <a:off x="832890" y="5316030"/>
              <a:ext cx="10443122" cy="1231106"/>
            </a:xfrm>
            <a:prstGeom prst="rect">
              <a:avLst/>
            </a:prstGeom>
            <a:noFill/>
          </p:spPr>
          <p:txBody>
            <a:bodyPr wrap="square" rtlCol="0">
              <a:spAutoFit/>
            </a:bodyPr>
            <a:lstStyle/>
            <a:p>
              <a:pPr marL="457200" indent="-457200">
                <a:buFont typeface="Wingdings" pitchFamily="2" charset="2"/>
                <a:buChar char="v"/>
              </a:pPr>
              <a:r>
                <a:rPr lang="en-US" sz="2600" b="1" smtClean="0">
                  <a:solidFill>
                    <a:srgbClr val="C00000"/>
                  </a:solidFill>
                  <a:latin typeface="Arial" pitchFamily="34" charset="0"/>
                  <a:cs typeface="Arial" pitchFamily="34" charset="0"/>
                </a:rPr>
                <a:t>Chú ý </a:t>
              </a:r>
              <a:r>
                <a:rPr lang="en-US" sz="2600" b="1" smtClean="0">
                  <a:latin typeface="Arial" pitchFamily="34" charset="0"/>
                  <a:cs typeface="Arial" pitchFamily="34" charset="0"/>
                </a:rPr>
                <a:t>: </a:t>
              </a:r>
              <a:r>
                <a:rPr lang="en-US" b="1" smtClean="0">
                  <a:latin typeface="Arial" pitchFamily="34" charset="0"/>
                  <a:cs typeface="Arial" pitchFamily="34" charset="0"/>
                </a:rPr>
                <a:t>M</a:t>
              </a:r>
              <a:r>
                <a:rPr lang="vi-VN" b="1" smtClean="0">
                  <a:latin typeface="Arial" pitchFamily="34" charset="0"/>
                  <a:cs typeface="Arial" pitchFamily="34" charset="0"/>
                </a:rPr>
                <a:t>ặt </a:t>
              </a:r>
              <a:r>
                <a:rPr lang="vi-VN" b="1">
                  <a:latin typeface="Arial" pitchFamily="34" charset="0"/>
                  <a:cs typeface="Arial" pitchFamily="34" charset="0"/>
                </a:rPr>
                <a:t>phẳng được xác định bởi điểm A và đường thẳng d không chứa A được kí hiệu </a:t>
              </a:r>
              <a:r>
                <a:rPr lang="vi-VN" b="1" smtClean="0">
                  <a:latin typeface="Arial" pitchFamily="34" charset="0"/>
                  <a:cs typeface="Arial" pitchFamily="34" charset="0"/>
                </a:rPr>
                <a:t>là</a:t>
              </a:r>
              <a:r>
                <a:rPr lang="en-US" b="1" smtClean="0">
                  <a:latin typeface="Arial" pitchFamily="34" charset="0"/>
                  <a:cs typeface="Arial" pitchFamily="34" charset="0"/>
                </a:rPr>
                <a:t> </a:t>
              </a:r>
              <a:r>
                <a:rPr lang="en-US" b="1" i="1" smtClean="0">
                  <a:solidFill>
                    <a:srgbClr val="C00000"/>
                  </a:solidFill>
                  <a:latin typeface="Arial" pitchFamily="34" charset="0"/>
                  <a:cs typeface="Arial" pitchFamily="34" charset="0"/>
                </a:rPr>
                <a:t>mp(A,d)</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M</a:t>
              </a:r>
              <a:r>
                <a:rPr lang="vi-VN" b="1" smtClean="0">
                  <a:latin typeface="Arial" pitchFamily="34" charset="0"/>
                  <a:cs typeface="Arial" pitchFamily="34" charset="0"/>
                </a:rPr>
                <a:t>ặt </a:t>
              </a:r>
              <a:r>
                <a:rPr lang="vi-VN" b="1">
                  <a:latin typeface="Arial" pitchFamily="34" charset="0"/>
                  <a:cs typeface="Arial" pitchFamily="34" charset="0"/>
                </a:rPr>
                <a:t>phẳng được xác định bởi hai đường thẳng cắt nhau </a:t>
              </a:r>
              <a:r>
                <a:rPr lang="en-US" b="1" smtClean="0">
                  <a:latin typeface="Arial" pitchFamily="34" charset="0"/>
                  <a:cs typeface="Arial" pitchFamily="34" charset="0"/>
                </a:rPr>
                <a:t>a</a:t>
              </a:r>
              <a:r>
                <a:rPr lang="vi-VN" b="1" smtClean="0">
                  <a:latin typeface="Arial" pitchFamily="34" charset="0"/>
                  <a:cs typeface="Arial" pitchFamily="34" charset="0"/>
                </a:rPr>
                <a:t> </a:t>
              </a:r>
              <a:r>
                <a:rPr lang="vi-VN" b="1">
                  <a:latin typeface="Arial" pitchFamily="34" charset="0"/>
                  <a:cs typeface="Arial" pitchFamily="34" charset="0"/>
                </a:rPr>
                <a:t>và </a:t>
              </a:r>
              <a:r>
                <a:rPr lang="en-US" b="1" smtClean="0">
                  <a:latin typeface="Arial" pitchFamily="34" charset="0"/>
                  <a:cs typeface="Arial" pitchFamily="34" charset="0"/>
                </a:rPr>
                <a:t>b</a:t>
              </a:r>
              <a:r>
                <a:rPr lang="vi-VN" b="1" smtClean="0">
                  <a:latin typeface="Arial" pitchFamily="34" charset="0"/>
                  <a:cs typeface="Arial" pitchFamily="34" charset="0"/>
                </a:rPr>
                <a:t> kí </a:t>
              </a:r>
              <a:r>
                <a:rPr lang="vi-VN" b="1">
                  <a:latin typeface="Arial" pitchFamily="34" charset="0"/>
                  <a:cs typeface="Arial" pitchFamily="34" charset="0"/>
                </a:rPr>
                <a:t>hiệu là </a:t>
              </a:r>
              <a:r>
                <a:rPr lang="en-US" b="1" i="1" smtClean="0">
                  <a:solidFill>
                    <a:srgbClr val="C00000"/>
                  </a:solidFill>
                  <a:latin typeface="Arial" pitchFamily="34" charset="0"/>
                  <a:cs typeface="Arial" pitchFamily="34" charset="0"/>
                </a:rPr>
                <a:t>mp(a,b)</a:t>
              </a:r>
              <a:endParaRPr lang="vi-VN" b="1" i="1">
                <a:solidFill>
                  <a:srgbClr val="C00000"/>
                </a:solidFill>
                <a:latin typeface="Arial" pitchFamily="34" charset="0"/>
                <a:cs typeface="Arial"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895012" y="5104246"/>
              <a:ext cx="1536449" cy="1638877"/>
            </a:xfrm>
            <a:prstGeom prst="rect">
              <a:avLst/>
            </a:prstGeom>
          </p:spPr>
        </p:pic>
      </p:grpSp>
      <p:sp>
        <p:nvSpPr>
          <p:cNvPr id="23" name="TextBox 22"/>
          <p:cNvSpPr txBox="1"/>
          <p:nvPr/>
        </p:nvSpPr>
        <p:spPr>
          <a:xfrm>
            <a:off x="389814" y="1828800"/>
            <a:ext cx="11052722" cy="892552"/>
          </a:xfrm>
          <a:prstGeom prst="rect">
            <a:avLst/>
          </a:prstGeom>
          <a:noFill/>
        </p:spPr>
        <p:txBody>
          <a:bodyPr wrap="square" rtlCol="0">
            <a:spAutoFit/>
          </a:bodyPr>
          <a:lstStyle/>
          <a:p>
            <a:pPr marL="457200" indent="-457200" algn="just">
              <a:buFont typeface="Wingdings" pitchFamily="2" charset="2"/>
              <a:buChar char="§"/>
            </a:pPr>
            <a:r>
              <a:rPr lang="en-US" sz="2500" b="1" smtClean="0">
                <a:latin typeface="Arial" pitchFamily="34" charset="0"/>
                <a:cs typeface="Arial" pitchFamily="34" charset="0"/>
              </a:rPr>
              <a:t>M</a:t>
            </a:r>
            <a:r>
              <a:rPr lang="vi-VN" sz="2500" b="1" smtClean="0">
                <a:latin typeface="Arial" pitchFamily="34" charset="0"/>
                <a:cs typeface="Arial" pitchFamily="34" charset="0"/>
              </a:rPr>
              <a:t>ột </a:t>
            </a:r>
            <a:r>
              <a:rPr lang="vi-VN" sz="2500" b="1">
                <a:latin typeface="Arial" pitchFamily="34" charset="0"/>
                <a:cs typeface="Arial" pitchFamily="34" charset="0"/>
              </a:rPr>
              <a:t>mặt phẳng được hoàn toàn xác định khi biết nó chứa hai đường thẳng cắt nhau </a:t>
            </a:r>
            <a:endParaRPr lang="vi-VN" sz="2500" b="1" i="1">
              <a:latin typeface="Arial" pitchFamily="34" charset="0"/>
              <a:cs typeface="Arial" pitchFamily="34" charset="0"/>
            </a:endParaRPr>
          </a:p>
        </p:txBody>
      </p:sp>
    </p:spTree>
    <p:extLst>
      <p:ext uri="{BB962C8B-B14F-4D97-AF65-F5344CB8AC3E}">
        <p14:creationId xmlns:p14="http://schemas.microsoft.com/office/powerpoint/2010/main" val="30155504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0812" y="723543"/>
            <a:ext cx="11734800" cy="1410057"/>
            <a:chOff x="303212" y="802154"/>
            <a:chExt cx="11734800" cy="1410057"/>
          </a:xfrm>
        </p:grpSpPr>
        <p:sp>
          <p:nvSpPr>
            <p:cNvPr id="3" name="Rounded Rectangle 2"/>
            <p:cNvSpPr/>
            <p:nvPr/>
          </p:nvSpPr>
          <p:spPr>
            <a:xfrm>
              <a:off x="303212" y="802154"/>
              <a:ext cx="11734800" cy="1410057"/>
            </a:xfrm>
            <a:prstGeom prst="roundRect">
              <a:avLst>
                <a:gd name="adj" fmla="val 4061"/>
              </a:avLst>
            </a:prstGeom>
            <a:solidFill>
              <a:schemeClr val="accent5">
                <a:lumMod val="20000"/>
                <a:lumOff val="80000"/>
              </a:schemeClr>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55612" y="881092"/>
              <a:ext cx="11506200" cy="1292662"/>
            </a:xfrm>
            <a:prstGeom prst="rect">
              <a:avLst/>
            </a:prstGeom>
            <a:noFill/>
          </p:spPr>
          <p:txBody>
            <a:bodyPr wrap="square" rtlCol="0">
              <a:spAutoFit/>
            </a:bodyPr>
            <a:lstStyle/>
            <a:p>
              <a:r>
                <a:rPr lang="en-US" b="1" smtClean="0">
                  <a:latin typeface="Arial" pitchFamily="34" charset="0"/>
                  <a:cs typeface="Arial" pitchFamily="34" charset="0"/>
                </a:rPr>
                <a:t>      </a:t>
              </a:r>
              <a:r>
                <a:rPr lang="en-US" sz="2600" b="1" smtClean="0">
                  <a:latin typeface="Arial" pitchFamily="34" charset="0"/>
                  <a:cs typeface="Arial" pitchFamily="34" charset="0"/>
                </a:rPr>
                <a:t>Mặt bảng, màn hình máy tính hay mặt nước lúc tĩnh lặng là một số hình ảnh về một phần </a:t>
              </a:r>
              <a:r>
                <a:rPr lang="en-US" sz="2600" b="1" smtClean="0">
                  <a:solidFill>
                    <a:srgbClr val="C00000"/>
                  </a:solidFill>
                  <a:latin typeface="Arial" pitchFamily="34" charset="0"/>
                  <a:cs typeface="Arial" pitchFamily="34" charset="0"/>
                </a:rPr>
                <a:t>mặt phẳng</a:t>
              </a:r>
              <a:r>
                <a:rPr lang="en-US" sz="2600" b="1" smtClean="0">
                  <a:latin typeface="Arial" pitchFamily="34" charset="0"/>
                  <a:cs typeface="Arial" pitchFamily="34" charset="0"/>
                </a:rPr>
                <a:t>. </a:t>
              </a:r>
              <a:br>
                <a:rPr lang="en-US" sz="2600" b="1" smtClean="0">
                  <a:latin typeface="Arial" pitchFamily="34" charset="0"/>
                  <a:cs typeface="Arial" pitchFamily="34" charset="0"/>
                </a:rPr>
              </a:br>
              <a:r>
                <a:rPr lang="en-US" sz="2600" b="1" smtClean="0">
                  <a:latin typeface="Arial" pitchFamily="34" charset="0"/>
                  <a:cs typeface="Arial" pitchFamily="34" charset="0"/>
                </a:rPr>
                <a:t>Mặt phẳng không có bề dày và không có giới hạn.</a:t>
              </a:r>
              <a:endParaRPr lang="vi-VN" sz="2600" b="1">
                <a:latin typeface="Arial" pitchFamily="34" charset="0"/>
                <a:cs typeface="Arial" pitchFamily="34" charset="0"/>
              </a:endParaRPr>
            </a:p>
          </p:txBody>
        </p:sp>
      </p:grpSp>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KHÁI NIỆM MỞ ĐẦU</a:t>
            </a:r>
            <a:endParaRPr lang="vi-VN" sz="1800" b="1">
              <a:solidFill>
                <a:schemeClr val="bg1"/>
              </a:solidFill>
              <a:latin typeface="Arial" pitchFamily="34" charset="0"/>
              <a:cs typeface="Arial"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006" y="2286000"/>
            <a:ext cx="2785101"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531120" y="2286000"/>
            <a:ext cx="2858691" cy="1814729"/>
            <a:chOff x="4531120" y="2286000"/>
            <a:chExt cx="2858691" cy="1814729"/>
          </a:xfrm>
        </p:grpSpPr>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41" t="13016" r="19167" b="26562"/>
            <a:stretch/>
          </p:blipFill>
          <p:spPr bwMode="auto">
            <a:xfrm>
              <a:off x="4531120" y="2286000"/>
              <a:ext cx="2858691" cy="1679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813" t="87500" r="28515" b="7292"/>
            <a:stretch/>
          </p:blipFill>
          <p:spPr bwMode="auto">
            <a:xfrm>
              <a:off x="4988915" y="3964414"/>
              <a:ext cx="1905000" cy="136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7012" y="2318705"/>
            <a:ext cx="3711392"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27012" y="4149566"/>
            <a:ext cx="8821738" cy="2708434"/>
          </a:xfrm>
          <a:prstGeom prst="rect">
            <a:avLst/>
          </a:prstGeom>
          <a:noFill/>
        </p:spPr>
        <p:txBody>
          <a:bodyPr wrap="square" rtlCol="0">
            <a:spAutoFit/>
          </a:bodyPr>
          <a:lstStyle/>
          <a:p>
            <a:pPr algn="just"/>
            <a:r>
              <a:rPr lang="en-US" sz="2600" b="1" smtClean="0">
                <a:solidFill>
                  <a:schemeClr val="accent6">
                    <a:lumMod val="75000"/>
                  </a:schemeClr>
                </a:solidFill>
                <a:latin typeface="Arial" pitchFamily="34" charset="0"/>
                <a:cs typeface="Arial" pitchFamily="34" charset="0"/>
              </a:rPr>
              <a:t>Chú ý</a:t>
            </a:r>
            <a:r>
              <a:rPr lang="en-US" sz="2600" b="1" smtClean="0">
                <a:solidFill>
                  <a:schemeClr val="accent2">
                    <a:lumMod val="75000"/>
                  </a:schemeClr>
                </a:solidFill>
                <a:latin typeface="Arial" pitchFamily="34" charset="0"/>
                <a:cs typeface="Arial" pitchFamily="34" charset="0"/>
              </a:rPr>
              <a:t> </a:t>
            </a:r>
            <a:r>
              <a:rPr lang="en-US" sz="2600" b="1" smtClean="0">
                <a:latin typeface="Arial" pitchFamily="34" charset="0"/>
                <a:cs typeface="Arial" pitchFamily="34" charset="0"/>
              </a:rPr>
              <a:t>: </a:t>
            </a:r>
            <a:r>
              <a:rPr lang="vi-VN" b="1">
                <a:latin typeface="Arial" pitchFamily="34" charset="0"/>
                <a:cs typeface="Arial" pitchFamily="34" charset="0"/>
              </a:rPr>
              <a:t>Để biểu diễn mặt phẳng ta thường dùng một hình bình hành và viết tên của mặt phẳng vào một góc của hình </a:t>
            </a:r>
            <a:r>
              <a:rPr lang="en-US" b="1" smtClean="0">
                <a:latin typeface="Arial" pitchFamily="34" charset="0"/>
                <a:cs typeface="Arial" pitchFamily="34" charset="0"/>
              </a:rPr>
              <a:t>T</a:t>
            </a:r>
            <a:r>
              <a:rPr lang="vi-VN" b="1" smtClean="0">
                <a:latin typeface="Arial" pitchFamily="34" charset="0"/>
                <a:cs typeface="Arial" pitchFamily="34" charset="0"/>
              </a:rPr>
              <a:t>a </a:t>
            </a:r>
            <a:r>
              <a:rPr lang="vi-VN" b="1">
                <a:latin typeface="Arial" pitchFamily="34" charset="0"/>
                <a:cs typeface="Arial" pitchFamily="34" charset="0"/>
              </a:rPr>
              <a:t>cũng có thể sử dụng một góc và viết tên của mặt phẳng ở bên trong góc </a:t>
            </a:r>
            <a:r>
              <a:rPr lang="vi-VN" b="1" smtClean="0">
                <a:latin typeface="Arial" pitchFamily="34" charset="0"/>
                <a:cs typeface="Arial" pitchFamily="34" charset="0"/>
              </a:rPr>
              <a:t>đó</a:t>
            </a:r>
            <a:r>
              <a:rPr lang="en-US" b="1" smtClean="0">
                <a:latin typeface="Arial" pitchFamily="34" charset="0"/>
                <a:cs typeface="Arial" pitchFamily="34" charset="0"/>
              </a:rPr>
              <a:t>.</a:t>
            </a:r>
          </a:p>
          <a:p>
            <a:r>
              <a:rPr lang="en-US" b="1" smtClean="0">
                <a:latin typeface="Arial" pitchFamily="34" charset="0"/>
                <a:cs typeface="Arial" pitchFamily="34" charset="0"/>
              </a:rPr>
              <a:t>- Đ</a:t>
            </a:r>
            <a:r>
              <a:rPr lang="vi-VN" b="1" smtClean="0">
                <a:latin typeface="Arial" pitchFamily="34" charset="0"/>
                <a:cs typeface="Arial" pitchFamily="34" charset="0"/>
              </a:rPr>
              <a:t>ể </a:t>
            </a:r>
            <a:r>
              <a:rPr lang="vi-VN" b="1">
                <a:latin typeface="Arial" pitchFamily="34" charset="0"/>
                <a:cs typeface="Arial" pitchFamily="34" charset="0"/>
              </a:rPr>
              <a:t>ký hiệu mặt phẳng ta dùng chữ cái in hoa hoặc chữ cái Hy Lạp đặt trong dấu </a:t>
            </a:r>
            <a:r>
              <a:rPr lang="en-US" b="1" smtClean="0">
                <a:latin typeface="Arial" pitchFamily="34" charset="0"/>
                <a:cs typeface="Arial" pitchFamily="34" charset="0"/>
              </a:rPr>
              <a:t>( ). T</a:t>
            </a:r>
            <a:r>
              <a:rPr lang="vi-VN" b="1" smtClean="0">
                <a:latin typeface="Arial" pitchFamily="34" charset="0"/>
                <a:cs typeface="Arial" pitchFamily="34" charset="0"/>
              </a:rPr>
              <a:t>rong </a:t>
            </a:r>
            <a:r>
              <a:rPr lang="vi-VN" b="1">
                <a:latin typeface="Arial" pitchFamily="34" charset="0"/>
                <a:cs typeface="Arial" pitchFamily="34" charset="0"/>
              </a:rPr>
              <a:t>hình 4.1 ta có mặt phẳng </a:t>
            </a:r>
            <a:r>
              <a:rPr lang="en-US" b="1" smtClean="0">
                <a:solidFill>
                  <a:srgbClr val="C00000"/>
                </a:solidFill>
                <a:latin typeface="Arial" pitchFamily="34" charset="0"/>
                <a:cs typeface="Arial" pitchFamily="34" charset="0"/>
              </a:rPr>
              <a:t>(</a:t>
            </a:r>
            <a:r>
              <a:rPr lang="vi-VN" b="1" smtClean="0">
                <a:solidFill>
                  <a:srgbClr val="C00000"/>
                </a:solidFill>
                <a:latin typeface="Arial" pitchFamily="34" charset="0"/>
                <a:cs typeface="Arial" pitchFamily="34" charset="0"/>
              </a:rPr>
              <a:t>P</a:t>
            </a:r>
            <a:r>
              <a:rPr lang="en-US" b="1" smtClean="0">
                <a:solidFill>
                  <a:srgbClr val="C00000"/>
                </a:solidFill>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và mặt phẳng </a:t>
            </a:r>
            <a:r>
              <a:rPr lang="en-US" b="1" smtClean="0">
                <a:solidFill>
                  <a:srgbClr val="C00000"/>
                </a:solidFill>
                <a:latin typeface="Arial" pitchFamily="34" charset="0"/>
                <a:cs typeface="Arial" pitchFamily="34" charset="0"/>
              </a:rPr>
              <a:t>(𝛼)</a:t>
            </a:r>
            <a:endParaRPr lang="vi-VN" b="1">
              <a:solidFill>
                <a:srgbClr val="C00000"/>
              </a:solidFill>
              <a:latin typeface="Arial" pitchFamily="34" charset="0"/>
              <a:cs typeface="Arial" pitchFamily="34" charset="0"/>
            </a:endParaRPr>
          </a:p>
        </p:txBody>
      </p:sp>
      <p:grpSp>
        <p:nvGrpSpPr>
          <p:cNvPr id="9" name="Group 8"/>
          <p:cNvGrpSpPr/>
          <p:nvPr/>
        </p:nvGrpSpPr>
        <p:grpSpPr>
          <a:xfrm>
            <a:off x="9264649" y="4149566"/>
            <a:ext cx="2638425" cy="2556034"/>
            <a:chOff x="9264649" y="4149566"/>
            <a:chExt cx="2638425" cy="2556034"/>
          </a:xfrm>
        </p:grpSpPr>
        <p:pic>
          <p:nvPicPr>
            <p:cNvPr id="20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649" y="4149566"/>
              <a:ext cx="263842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71012" y="5257800"/>
              <a:ext cx="2133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0056812" y="6367046"/>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4.1</a:t>
              </a:r>
              <a:endParaRPr lang="en-US" sz="1600" b="1">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wipe(left)">
                                      <p:cBhvr>
                                        <p:cTn id="11" dur="500"/>
                                        <p:tgtEl>
                                          <p:spTgt spid="205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wipe(left)">
                                      <p:cBhvr>
                                        <p:cTn id="19" dur="500"/>
                                        <p:tgtEl>
                                          <p:spTgt spid="205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016" y="2386261"/>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4" name="TextBox 13"/>
              <p:cNvSpPr txBox="1"/>
              <p:nvPr/>
            </p:nvSpPr>
            <p:spPr>
              <a:xfrm>
                <a:off x="1446212" y="2895600"/>
                <a:ext cx="7466012" cy="1200329"/>
              </a:xfrm>
              <a:prstGeom prst="rect">
                <a:avLst/>
              </a:prstGeom>
              <a:noFill/>
            </p:spPr>
            <p:txBody>
              <a:bodyPr wrap="square" rtlCol="0">
                <a:spAutoFit/>
              </a:bodyPr>
              <a:lstStyle/>
              <a:p>
                <a:pPr marL="342900" indent="-342900">
                  <a:buFont typeface="Wingdings" pitchFamily="2" charset="2"/>
                  <a:buChar char="v"/>
                </a:pPr>
                <a:r>
                  <a:rPr lang="en-US" b="1" smtClean="0">
                    <a:latin typeface="Arial" pitchFamily="34" charset="0"/>
                    <a:cs typeface="Arial" pitchFamily="34" charset="0"/>
                  </a:rPr>
                  <a:t>Gọi M là giao điểm của a và b. </a:t>
                </a:r>
                <a:br>
                  <a:rPr lang="en-US" b="1" smtClean="0">
                    <a:latin typeface="Arial" pitchFamily="34" charset="0"/>
                    <a:cs typeface="Arial" pitchFamily="34" charset="0"/>
                  </a:rPr>
                </a:br>
                <a:r>
                  <a:rPr lang="en-US" b="1" smtClean="0">
                    <a:latin typeface="Arial" pitchFamily="34" charset="0"/>
                    <a:cs typeface="Arial" pitchFamily="34" charset="0"/>
                  </a:rPr>
                  <a:t>Vì M thuộc a nên </a:t>
                </a:r>
                <a14:m>
                  <m:oMath xmlns:m="http://schemas.openxmlformats.org/officeDocument/2006/math">
                    <m:r>
                      <a:rPr lang="en-US" b="1" i="1" smtClean="0">
                        <a:latin typeface="Cambria Math"/>
                        <a:cs typeface="Arial" pitchFamily="34" charset="0"/>
                      </a:rPr>
                      <m:t>𝑴</m:t>
                    </m:r>
                    <m:r>
                      <a:rPr lang="en-US" b="1" i="1" smtClean="0">
                        <a:latin typeface="Cambria Math"/>
                        <a:ea typeface="Cambria Math"/>
                        <a:cs typeface="Arial" pitchFamily="34" charset="0"/>
                      </a:rPr>
                      <m:t>∈</m:t>
                    </m:r>
                    <m:r>
                      <a:rPr lang="en-US" b="1" i="1" smtClean="0">
                        <a:latin typeface="Cambria Math"/>
                        <a:ea typeface="Cambria Math"/>
                        <a:cs typeface="Arial" pitchFamily="34" charset="0"/>
                      </a:rPr>
                      <m:t>𝒎𝒑</m:t>
                    </m:r>
                    <m:d>
                      <m:dPr>
                        <m:ctrlPr>
                          <a:rPr lang="en-US" b="1" i="1" smtClean="0">
                            <a:latin typeface="Cambria Math"/>
                            <a:ea typeface="Cambria Math"/>
                            <a:cs typeface="Arial" pitchFamily="34" charset="0"/>
                          </a:rPr>
                        </m:ctrlPr>
                      </m:dPr>
                      <m:e>
                        <m:r>
                          <a:rPr lang="en-US" b="1" i="1" smtClean="0">
                            <a:latin typeface="Cambria Math"/>
                            <a:ea typeface="Cambria Math"/>
                            <a:cs typeface="Arial" pitchFamily="34" charset="0"/>
                          </a:rPr>
                          <m:t>𝑺</m:t>
                        </m:r>
                        <m:r>
                          <a:rPr lang="en-US" b="1" i="1" smtClean="0">
                            <a:latin typeface="Cambria Math"/>
                            <a:ea typeface="Cambria Math"/>
                            <a:cs typeface="Arial" pitchFamily="34" charset="0"/>
                          </a:rPr>
                          <m:t>,</m:t>
                        </m:r>
                        <m:r>
                          <a:rPr lang="en-US" b="1" i="1" smtClean="0">
                            <a:latin typeface="Cambria Math"/>
                            <a:ea typeface="Cambria Math"/>
                            <a:cs typeface="Arial" pitchFamily="34" charset="0"/>
                          </a:rPr>
                          <m:t>𝒂</m:t>
                        </m:r>
                      </m:e>
                    </m:d>
                  </m:oMath>
                </a14:m>
                <a:r>
                  <a:rPr lang="en-US" b="1" i="1" smtClean="0">
                    <a:solidFill>
                      <a:schemeClr val="accent2">
                        <a:lumMod val="75000"/>
                      </a:schemeClr>
                    </a:solidFill>
                    <a:latin typeface="Arial" pitchFamily="34" charset="0"/>
                    <a:cs typeface="Arial" pitchFamily="34" charset="0"/>
                  </a:rPr>
                  <a:t/>
                </a:r>
                <a:br>
                  <a:rPr lang="en-US" b="1" i="1" smtClean="0">
                    <a:solidFill>
                      <a:schemeClr val="accent2">
                        <a:lumMod val="75000"/>
                      </a:schemeClr>
                    </a:solidFill>
                    <a:latin typeface="Arial" pitchFamily="34" charset="0"/>
                    <a:cs typeface="Arial" pitchFamily="34" charset="0"/>
                  </a:rPr>
                </a:br>
                <a:r>
                  <a:rPr lang="en-US" b="1">
                    <a:latin typeface="Arial" pitchFamily="34" charset="0"/>
                    <a:cs typeface="Arial" pitchFamily="34" charset="0"/>
                  </a:rPr>
                  <a:t>Vì M thuộc </a:t>
                </a:r>
                <a:r>
                  <a:rPr lang="en-US" b="1" smtClean="0">
                    <a:latin typeface="Arial" pitchFamily="34" charset="0"/>
                    <a:cs typeface="Arial" pitchFamily="34" charset="0"/>
                  </a:rPr>
                  <a:t>b </a:t>
                </a:r>
                <a:r>
                  <a:rPr lang="en-US" b="1">
                    <a:latin typeface="Arial" pitchFamily="34" charset="0"/>
                    <a:cs typeface="Arial" pitchFamily="34" charset="0"/>
                  </a:rPr>
                  <a:t>nên </a:t>
                </a:r>
                <a14:m>
                  <m:oMath xmlns:m="http://schemas.openxmlformats.org/officeDocument/2006/math">
                    <m:r>
                      <a:rPr lang="en-US" b="1" i="1">
                        <a:latin typeface="Cambria Math"/>
                        <a:cs typeface="Arial" pitchFamily="34" charset="0"/>
                      </a:rPr>
                      <m:t>𝑴</m:t>
                    </m:r>
                    <m:r>
                      <a:rPr lang="en-US" b="1" i="1">
                        <a:latin typeface="Cambria Math"/>
                        <a:ea typeface="Cambria Math"/>
                        <a:cs typeface="Arial" pitchFamily="34" charset="0"/>
                      </a:rPr>
                      <m:t>∈</m:t>
                    </m:r>
                    <m:r>
                      <a:rPr lang="en-US" b="1" i="1">
                        <a:latin typeface="Cambria Math"/>
                        <a:ea typeface="Cambria Math"/>
                        <a:cs typeface="Arial" pitchFamily="34" charset="0"/>
                      </a:rPr>
                      <m:t>𝒎𝒑</m:t>
                    </m:r>
                    <m:r>
                      <a:rPr lang="en-US" b="1" i="1">
                        <a:latin typeface="Cambria Math"/>
                        <a:ea typeface="Cambria Math"/>
                        <a:cs typeface="Arial" pitchFamily="34" charset="0"/>
                      </a:rPr>
                      <m:t>(</m:t>
                    </m:r>
                    <m:r>
                      <a:rPr lang="en-US" b="1" i="1">
                        <a:latin typeface="Cambria Math"/>
                        <a:ea typeface="Cambria Math"/>
                        <a:cs typeface="Arial" pitchFamily="34" charset="0"/>
                      </a:rPr>
                      <m:t>𝑺</m:t>
                    </m:r>
                    <m:r>
                      <a:rPr lang="en-US" b="1" i="1">
                        <a:latin typeface="Cambria Math"/>
                        <a:ea typeface="Cambria Math"/>
                        <a:cs typeface="Arial" pitchFamily="34" charset="0"/>
                      </a:rPr>
                      <m:t>,</m:t>
                    </m:r>
                    <m:r>
                      <a:rPr lang="en-US" b="1" i="1">
                        <a:latin typeface="Cambria Math"/>
                        <a:ea typeface="Cambria Math"/>
                        <a:cs typeface="Arial" pitchFamily="34" charset="0"/>
                      </a:rPr>
                      <m:t>𝒃</m:t>
                    </m:r>
                    <m:r>
                      <a:rPr lang="en-US" b="1" i="1">
                        <a:latin typeface="Cambria Math"/>
                        <a:ea typeface="Cambria Math"/>
                        <a:cs typeface="Arial" pitchFamily="34" charset="0"/>
                      </a:rPr>
                      <m:t>)</m:t>
                    </m:r>
                  </m:oMath>
                </a14:m>
                <a:endParaRPr lang="vi-VN" b="1" i="1">
                  <a:solidFill>
                    <a:schemeClr val="accent2">
                      <a:lumMod val="75000"/>
                    </a:schemeClr>
                  </a:solidFill>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446212" y="2895600"/>
                <a:ext cx="7466012" cy="1200329"/>
              </a:xfrm>
              <a:prstGeom prst="rect">
                <a:avLst/>
              </a:prstGeom>
              <a:blipFill rotWithShape="1">
                <a:blip r:embed="rId4"/>
                <a:stretch>
                  <a:fillRect l="-1061" t="-3553" b="-11168"/>
                </a:stretch>
              </a:blipFill>
            </p:spPr>
            <p:txBody>
              <a:bodyPr/>
              <a:lstStyle/>
              <a:p>
                <a:r>
                  <a:rPr lang="en-US">
                    <a:noFill/>
                  </a:rPr>
                  <a:t> </a:t>
                </a:r>
              </a:p>
            </p:txBody>
          </p:sp>
        </mc:Fallback>
      </mc:AlternateContent>
      <p:grpSp>
        <p:nvGrpSpPr>
          <p:cNvPr id="3" name="Group 2"/>
          <p:cNvGrpSpPr/>
          <p:nvPr/>
        </p:nvGrpSpPr>
        <p:grpSpPr>
          <a:xfrm>
            <a:off x="234948" y="704849"/>
            <a:ext cx="11650664" cy="1581151"/>
            <a:chOff x="234948" y="704849"/>
            <a:chExt cx="11650664" cy="1581151"/>
          </a:xfrm>
        </p:grpSpPr>
        <p:sp>
          <p:nvSpPr>
            <p:cNvPr id="15" name="Rounded Rectangle 14"/>
            <p:cNvSpPr/>
            <p:nvPr/>
          </p:nvSpPr>
          <p:spPr>
            <a:xfrm>
              <a:off x="1722522" y="762675"/>
              <a:ext cx="10091177" cy="1523325"/>
            </a:xfrm>
            <a:prstGeom prst="roundRect">
              <a:avLst>
                <a:gd name="adj" fmla="val 5225"/>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48" y="704849"/>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709206" y="1138879"/>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4</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2055812" y="848283"/>
              <a:ext cx="9829800" cy="1323417"/>
            </a:xfrm>
            <a:prstGeom prst="rect">
              <a:avLst/>
            </a:prstGeom>
            <a:noFill/>
          </p:spPr>
          <p:txBody>
            <a:bodyPr wrap="square" lIns="121899" tIns="60949" rIns="121899" bIns="60949" rtlCol="0">
              <a:spAutoFit/>
            </a:bodyPr>
            <a:lstStyle/>
            <a:p>
              <a:r>
                <a:rPr lang="vi-VN" sz="2600" b="1">
                  <a:latin typeface="Arial" pitchFamily="34" charset="0"/>
                  <a:cs typeface="Arial" pitchFamily="34" charset="0"/>
                </a:rPr>
                <a:t>Cho </a:t>
              </a:r>
              <a:r>
                <a:rPr lang="en-US" sz="2600" b="1" smtClean="0">
                  <a:latin typeface="Arial" pitchFamily="34" charset="0"/>
                  <a:cs typeface="Arial" pitchFamily="34" charset="0"/>
                </a:rPr>
                <a:t>hai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cắt nhau a và b. Gọi S là một điểm không thuộc mp(a,b) . </a:t>
              </a:r>
            </a:p>
            <a:p>
              <a:r>
                <a:rPr lang="en-US" sz="2600" b="1" smtClean="0">
                  <a:latin typeface="Arial" pitchFamily="34" charset="0"/>
                  <a:cs typeface="Arial" pitchFamily="34" charset="0"/>
                </a:rPr>
                <a:t>Xác định giao tuyến của mp(S,a) và mp(S,b) .</a:t>
              </a:r>
              <a:endParaRPr lang="vi-VN" sz="2600" b="1">
                <a:latin typeface="Arial" pitchFamily="34" charset="0"/>
                <a:cs typeface="Arial" pitchFamily="34" charset="0"/>
              </a:endParaRPr>
            </a:p>
          </p:txBody>
        </p:sp>
      </p:grpSp>
      <p:sp>
        <p:nvSpPr>
          <p:cNvPr id="22" name="TextBox 21"/>
          <p:cNvSpPr txBox="1"/>
          <p:nvPr/>
        </p:nvSpPr>
        <p:spPr>
          <a:xfrm>
            <a:off x="1734310" y="4133671"/>
            <a:ext cx="6265102" cy="1200329"/>
          </a:xfrm>
          <a:prstGeom prst="rect">
            <a:avLst/>
          </a:prstGeom>
          <a:noFill/>
        </p:spPr>
        <p:txBody>
          <a:bodyPr wrap="square" rtlCol="0">
            <a:spAutoFit/>
          </a:bodyPr>
          <a:lstStyle/>
          <a:p>
            <a:pPr algn="just"/>
            <a:r>
              <a:rPr lang="en-US" b="1" smtClean="0">
                <a:latin typeface="Arial" pitchFamily="34" charset="0"/>
                <a:cs typeface="Arial" pitchFamily="34" charset="0"/>
              </a:rPr>
              <a:t>Hai điểm S, M cùng thuộc mp(S,a) và mp(S,b) nên giao tuyến của 2 mặt phẳng này là </a:t>
            </a:r>
            <a:r>
              <a:rPr lang="vi-VN" b="1" smtClean="0">
                <a:solidFill>
                  <a:srgbClr val="C00000"/>
                </a:solidFill>
                <a:latin typeface="Arial" pitchFamily="34" charset="0"/>
                <a:cs typeface="Arial" pitchFamily="34" charset="0"/>
              </a:rPr>
              <a:t>đường thẳng</a:t>
            </a:r>
            <a:r>
              <a:rPr lang="en-US" b="1" smtClean="0">
                <a:solidFill>
                  <a:srgbClr val="C00000"/>
                </a:solidFill>
                <a:latin typeface="Arial" pitchFamily="34" charset="0"/>
                <a:cs typeface="Arial" pitchFamily="34" charset="0"/>
              </a:rPr>
              <a:t> SM</a:t>
            </a:r>
            <a:endParaRPr lang="vi-VN" b="1" i="1">
              <a:solidFill>
                <a:srgbClr val="C00000"/>
              </a:solidFill>
              <a:latin typeface="Arial" pitchFamily="34" charset="0"/>
              <a:cs typeface="Arial" pitchFamily="34" charset="0"/>
            </a:endParaRPr>
          </a:p>
        </p:txBody>
      </p:sp>
      <p:sp>
        <p:nvSpPr>
          <p:cNvPr id="16"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CÁCH XÁC ĐỊNH MỘT MẶT PHẲNG </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8818562" y="2342715"/>
            <a:ext cx="3067050" cy="2348329"/>
            <a:chOff x="8818562" y="2342715"/>
            <a:chExt cx="3067050" cy="2348329"/>
          </a:xfrm>
        </p:grpSpPr>
        <p:sp>
          <p:nvSpPr>
            <p:cNvPr id="19" name="TextBox 18"/>
            <p:cNvSpPr txBox="1"/>
            <p:nvPr/>
          </p:nvSpPr>
          <p:spPr>
            <a:xfrm>
              <a:off x="9523412" y="4352490"/>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4.10</a:t>
              </a:r>
              <a:endParaRPr lang="en-US" sz="1600" b="1">
                <a:solidFill>
                  <a:schemeClr val="accent6">
                    <a:lumMod val="75000"/>
                  </a:schemeClr>
                </a:solidFill>
                <a:latin typeface="Arial" pitchFamily="34" charset="0"/>
                <a:cs typeface="Arial" pitchFamily="34" charset="0"/>
              </a:endParaRPr>
            </a:p>
          </p:txBody>
        </p:sp>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18562" y="2342715"/>
              <a:ext cx="306705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6215243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218" y="2286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337301" y="733425"/>
            <a:ext cx="11548310" cy="1492882"/>
            <a:chOff x="337301" y="733425"/>
            <a:chExt cx="11548310" cy="1492882"/>
          </a:xfrm>
        </p:grpSpPr>
        <p:sp>
          <p:nvSpPr>
            <p:cNvPr id="19" name="Rounded Rectangle 18"/>
            <p:cNvSpPr/>
            <p:nvPr/>
          </p:nvSpPr>
          <p:spPr>
            <a:xfrm>
              <a:off x="2123930" y="764438"/>
              <a:ext cx="9761681" cy="1461869"/>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301" y="73342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899923" y="126933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4</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576553" y="90627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84412" y="851578"/>
              <a:ext cx="9525000" cy="1323417"/>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Trong ví dụ 4, vẽ một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c cắt cả 2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a và b. Xác định giao tuyến của 2 mặt phẳng: </a:t>
              </a:r>
              <a:r>
                <a:rPr lang="en-US" sz="2600" b="1" i="1" smtClean="0">
                  <a:latin typeface="Arial" pitchFamily="34" charset="0"/>
                  <a:cs typeface="Arial" pitchFamily="34" charset="0"/>
                </a:rPr>
                <a:t>mp(S,a)</a:t>
              </a:r>
              <a:r>
                <a:rPr lang="en-US" sz="2600" b="1" smtClean="0">
                  <a:latin typeface="Arial" pitchFamily="34" charset="0"/>
                  <a:cs typeface="Arial" pitchFamily="34" charset="0"/>
                </a:rPr>
                <a:t> và </a:t>
              </a:r>
              <a:r>
                <a:rPr lang="en-US" sz="2600" b="1" i="1">
                  <a:latin typeface="Arial" pitchFamily="34" charset="0"/>
                  <a:cs typeface="Arial" pitchFamily="34" charset="0"/>
                </a:rPr>
                <a:t>mp(S,c)</a:t>
              </a:r>
              <a:r>
                <a:rPr lang="en-US" sz="2600" b="1" smtClean="0">
                  <a:latin typeface="Arial" pitchFamily="34" charset="0"/>
                  <a:cs typeface="Arial" pitchFamily="34" charset="0"/>
                </a:rPr>
                <a:t> ; </a:t>
              </a:r>
              <a:r>
                <a:rPr lang="en-US" sz="2600" b="1" i="1">
                  <a:latin typeface="Arial" pitchFamily="34" charset="0"/>
                  <a:cs typeface="Arial" pitchFamily="34" charset="0"/>
                </a:rPr>
                <a:t>mp(S,b)</a:t>
              </a:r>
              <a:r>
                <a:rPr lang="en-US" sz="2600" b="1" smtClean="0">
                  <a:latin typeface="Arial" pitchFamily="34" charset="0"/>
                  <a:cs typeface="Arial" pitchFamily="34" charset="0"/>
                </a:rPr>
                <a:t> và </a:t>
              </a:r>
              <a:r>
                <a:rPr lang="en-US" sz="2600" b="1" i="1">
                  <a:latin typeface="Arial" pitchFamily="34" charset="0"/>
                  <a:cs typeface="Arial" pitchFamily="34" charset="0"/>
                </a:rPr>
                <a:t>mp(S,c)</a:t>
              </a:r>
              <a:endParaRPr lang="vi-VN" sz="2600" b="1" i="1">
                <a:latin typeface="Arial" pitchFamily="34" charset="0"/>
                <a:cs typeface="Arial" pitchFamily="34" charset="0"/>
              </a:endParaRPr>
            </a:p>
          </p:txBody>
        </p:sp>
      </p:grpSp>
      <p:sp>
        <p:nvSpPr>
          <p:cNvPr id="11"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CÁCH XÁC ĐỊNH MỘT MẶT PHẲNG </a:t>
            </a:r>
            <a:endParaRPr lang="vi-VN" sz="1800" b="1">
              <a:solidFill>
                <a:schemeClr val="bg1"/>
              </a:solidFill>
              <a:latin typeface="Arial" pitchFamily="34" charset="0"/>
              <a:cs typeface="Arial" pitchFamily="34" charset="0"/>
            </a:endParaRPr>
          </a:p>
        </p:txBody>
      </p:sp>
      <p:sp>
        <p:nvSpPr>
          <p:cNvPr id="12" name="TextBox 11"/>
          <p:cNvSpPr txBox="1"/>
          <p:nvPr/>
        </p:nvSpPr>
        <p:spPr>
          <a:xfrm>
            <a:off x="401178" y="2618875"/>
            <a:ext cx="7522034" cy="830997"/>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Gọi L là giao điểm của a và c, K là giao điểm của b và c.</a:t>
            </a:r>
            <a:endParaRPr lang="vi-VN" b="1" i="1">
              <a:solidFill>
                <a:schemeClr val="accent2">
                  <a:lumMod val="75000"/>
                </a:schemeClr>
              </a:solidFill>
              <a:latin typeface="Arial" pitchFamily="34" charset="0"/>
              <a:cs typeface="Arial" pitchFamily="34" charset="0"/>
            </a:endParaRPr>
          </a:p>
        </p:txBody>
      </p:sp>
      <p:pic>
        <p:nvPicPr>
          <p:cNvPr id="40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32812" y="2256749"/>
            <a:ext cx="347662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1812" y="4191000"/>
            <a:ext cx="8305800" cy="830997"/>
          </a:xfrm>
          <a:prstGeom prst="rect">
            <a:avLst/>
          </a:prstGeom>
          <a:noFill/>
        </p:spPr>
        <p:txBody>
          <a:bodyPr wrap="square" rtlCol="0">
            <a:spAutoFit/>
          </a:bodyPr>
          <a:lstStyle/>
          <a:p>
            <a:r>
              <a:rPr lang="vi-VN" b="1" smtClean="0">
                <a:latin typeface="Arial" pitchFamily="34" charset="0"/>
                <a:cs typeface="Arial" pitchFamily="34" charset="0"/>
              </a:rPr>
              <a:t>Hai </a:t>
            </a:r>
            <a:r>
              <a:rPr lang="vi-VN" b="1">
                <a:latin typeface="Arial" pitchFamily="34" charset="0"/>
                <a:cs typeface="Arial" pitchFamily="34" charset="0"/>
              </a:rPr>
              <a:t>điểm S và L cùng thuộc mp(S, a) và mp(S, c) nên giao tuyến của hai mặt phẳng đó là </a:t>
            </a:r>
            <a:r>
              <a:rPr lang="vi-VN" b="1">
                <a:solidFill>
                  <a:srgbClr val="C00000"/>
                </a:solidFill>
                <a:latin typeface="Arial" pitchFamily="34" charset="0"/>
                <a:cs typeface="Arial" pitchFamily="34" charset="0"/>
              </a:rPr>
              <a:t>đường thẳng SL</a:t>
            </a:r>
            <a:r>
              <a:rPr lang="vi-VN" b="1">
                <a:latin typeface="Arial" pitchFamily="34" charset="0"/>
                <a:cs typeface="Arial" pitchFamily="34" charset="0"/>
              </a:rPr>
              <a:t>.</a:t>
            </a:r>
            <a:endParaRPr lang="vi-VN" b="1" i="1">
              <a:solidFill>
                <a:schemeClr val="accent2">
                  <a:lumMod val="75000"/>
                </a:schemeClr>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808197320"/>
              </p:ext>
            </p:extLst>
          </p:nvPr>
        </p:nvGraphicFramePr>
        <p:xfrm>
          <a:off x="2955747" y="3200400"/>
          <a:ext cx="3048000" cy="1035050"/>
        </p:xfrm>
        <a:graphic>
          <a:graphicData uri="http://schemas.openxmlformats.org/presentationml/2006/ole">
            <mc:AlternateContent xmlns:mc="http://schemas.openxmlformats.org/markup-compatibility/2006">
              <mc:Choice xmlns:v="urn:schemas-microsoft-com:vml" Requires="v">
                <p:oleObj spid="_x0000_s4139" name="Equation" r:id="rId8" imgW="1422360" imgH="482400" progId="Equation.DSMT4">
                  <p:embed/>
                </p:oleObj>
              </mc:Choice>
              <mc:Fallback>
                <p:oleObj name="Equation" r:id="rId8" imgW="1422360" imgH="482400" progId="Equation.DSMT4">
                  <p:embed/>
                  <p:pic>
                    <p:nvPicPr>
                      <p:cNvPr id="0" name="Object 1"/>
                      <p:cNvPicPr>
                        <a:picLocks noChangeAspect="1" noChangeArrowheads="1"/>
                      </p:cNvPicPr>
                      <p:nvPr/>
                    </p:nvPicPr>
                    <p:blipFill>
                      <a:blip r:embed="rId9"/>
                      <a:srcRect/>
                      <a:stretch>
                        <a:fillRect/>
                      </a:stretch>
                    </p:blipFill>
                    <p:spPr bwMode="auto">
                      <a:xfrm>
                        <a:off x="2955747" y="3200400"/>
                        <a:ext cx="30480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16"/>
          <p:cNvSpPr txBox="1"/>
          <p:nvPr/>
        </p:nvSpPr>
        <p:spPr>
          <a:xfrm>
            <a:off x="531812" y="5998928"/>
            <a:ext cx="11277600" cy="830997"/>
          </a:xfrm>
          <a:prstGeom prst="rect">
            <a:avLst/>
          </a:prstGeom>
          <a:noFill/>
        </p:spPr>
        <p:txBody>
          <a:bodyPr wrap="square" rtlCol="0">
            <a:spAutoFit/>
          </a:bodyPr>
          <a:lstStyle/>
          <a:p>
            <a:r>
              <a:rPr lang="vi-VN" b="1" smtClean="0">
                <a:latin typeface="Arial" pitchFamily="34" charset="0"/>
                <a:cs typeface="Arial" pitchFamily="34" charset="0"/>
              </a:rPr>
              <a:t>Hai </a:t>
            </a:r>
            <a:r>
              <a:rPr lang="vi-VN" b="1">
                <a:latin typeface="Arial" pitchFamily="34" charset="0"/>
                <a:cs typeface="Arial" pitchFamily="34" charset="0"/>
              </a:rPr>
              <a:t>điểm S và K cùng thuộc mp(S, b) và mp(S, c) nên giao tuyến của hai mặt phẳng đó là </a:t>
            </a:r>
            <a:r>
              <a:rPr lang="vi-VN" b="1">
                <a:solidFill>
                  <a:srgbClr val="C00000"/>
                </a:solidFill>
                <a:latin typeface="Arial" pitchFamily="34" charset="0"/>
                <a:cs typeface="Arial" pitchFamily="34" charset="0"/>
              </a:rPr>
              <a:t>đường thẳng SK</a:t>
            </a:r>
            <a:r>
              <a:rPr lang="vi-VN" b="1" smtClean="0">
                <a:latin typeface="Arial" pitchFamily="34" charset="0"/>
                <a:cs typeface="Arial" pitchFamily="34" charset="0"/>
              </a:rPr>
              <a:t>.</a:t>
            </a:r>
            <a:endParaRPr lang="vi-VN" b="1">
              <a:latin typeface="Arial" pitchFamily="34" charset="0"/>
              <a:cs typeface="Arial" pitchFamily="34"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397612908"/>
              </p:ext>
            </p:extLst>
          </p:nvPr>
        </p:nvGraphicFramePr>
        <p:xfrm>
          <a:off x="2970212" y="5001125"/>
          <a:ext cx="3155950" cy="1035050"/>
        </p:xfrm>
        <a:graphic>
          <a:graphicData uri="http://schemas.openxmlformats.org/presentationml/2006/ole">
            <mc:AlternateContent xmlns:mc="http://schemas.openxmlformats.org/markup-compatibility/2006">
              <mc:Choice xmlns:v="urn:schemas-microsoft-com:vml" Requires="v">
                <p:oleObj spid="_x0000_s4140" name="Equation" r:id="rId10" imgW="1473120" imgH="482400" progId="Equation.DSMT4">
                  <p:embed/>
                </p:oleObj>
              </mc:Choice>
              <mc:Fallback>
                <p:oleObj name="Equation" r:id="rId10" imgW="1473120" imgH="482400" progId="Equation.DSMT4">
                  <p:embed/>
                  <p:pic>
                    <p:nvPicPr>
                      <p:cNvPr id="0" name=""/>
                      <p:cNvPicPr>
                        <a:picLocks noChangeAspect="1" noChangeArrowheads="1"/>
                      </p:cNvPicPr>
                      <p:nvPr/>
                    </p:nvPicPr>
                    <p:blipFill>
                      <a:blip r:embed="rId11"/>
                      <a:srcRect/>
                      <a:stretch>
                        <a:fillRect/>
                      </a:stretch>
                    </p:blipFill>
                    <p:spPr bwMode="auto">
                      <a:xfrm>
                        <a:off x="2970212" y="5001125"/>
                        <a:ext cx="31559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767689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ipe(left)">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199" y="28956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50812" y="7402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055812" y="765512"/>
            <a:ext cx="9877531" cy="2033469"/>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2208212" y="829233"/>
            <a:ext cx="9648931" cy="1969748"/>
          </a:xfrm>
          <a:prstGeom prst="rect">
            <a:avLst/>
          </a:prstGeom>
          <a:noFill/>
        </p:spPr>
        <p:txBody>
          <a:bodyPr wrap="square" lIns="121899" tIns="60949" rIns="121899" bIns="60949" rtlCol="0">
            <a:spAutoFit/>
          </a:bodyPr>
          <a:lstStyle/>
          <a:p>
            <a:pPr algn="just"/>
            <a:r>
              <a:rPr lang="vi-VN" b="1">
                <a:latin typeface="Arial" pitchFamily="34" charset="0"/>
                <a:cs typeface="Arial" pitchFamily="34" charset="0"/>
              </a:rPr>
              <a:t>Để tránh cho cửa ra vào không bị va đập vào các đồ dùng xung quanh Do mở cửa quá mạnh hoặc do gió to dập cửa Người ta thường sử dụng một phụ kiện là hít cửa nam châm Hãy giải thích tại sao khi cửa được hút tới vị trí của nam châm thì cánh cửa được giữ cố định </a:t>
            </a:r>
            <a:r>
              <a:rPr lang="en-US" b="1" smtClean="0">
                <a:latin typeface="Arial" pitchFamily="34" charset="0"/>
                <a:cs typeface="Arial" pitchFamily="34" charset="0"/>
              </a:rPr>
              <a:t>.</a:t>
            </a:r>
          </a:p>
        </p:txBody>
      </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812" y="775037"/>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94" y="966221"/>
            <a:ext cx="1131777" cy="57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24606" y="1232237"/>
            <a:ext cx="635688"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effectLst>
                  <a:outerShdw blurRad="76200" dist="50800" dir="5400000" algn="tl" rotWithShape="0">
                    <a:srgbClr val="000000">
                      <a:alpha val="65000"/>
                    </a:srgbClr>
                  </a:outerShdw>
                </a:effectLst>
                <a:latin typeface=".VnCentury SchoolbookH" pitchFamily="34" charset="0"/>
              </a:rPr>
              <a:t>2</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pic>
        <p:nvPicPr>
          <p:cNvPr id="717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76381" y="2895600"/>
            <a:ext cx="2634198"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CÁCH XÁC ĐỊNH MỘT MẶT PHẲNG </a:t>
            </a:r>
            <a:endParaRPr lang="vi-VN" sz="1800" b="1">
              <a:solidFill>
                <a:schemeClr val="bg1"/>
              </a:solidFill>
              <a:latin typeface="Arial" pitchFamily="34" charset="0"/>
              <a:cs typeface="Arial" pitchFamily="34" charset="0"/>
            </a:endParaRPr>
          </a:p>
        </p:txBody>
      </p:sp>
      <p:sp>
        <p:nvSpPr>
          <p:cNvPr id="11" name="TextBox 10"/>
          <p:cNvSpPr txBox="1"/>
          <p:nvPr/>
        </p:nvSpPr>
        <p:spPr>
          <a:xfrm>
            <a:off x="379412" y="3276600"/>
            <a:ext cx="8501818" cy="1200329"/>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Phụ kiện hít cửa nam châm đại diện cho 1 điểm cố định, một cạnh của cánh cửa đại diện cho một đường thẳng không chứa điểm phụ kiện hít cửa nam châm. </a:t>
            </a:r>
            <a:endParaRPr lang="vi-VN" b="1" i="1">
              <a:solidFill>
                <a:schemeClr val="accent2">
                  <a:lumMod val="75000"/>
                </a:schemeClr>
              </a:solidFill>
              <a:latin typeface="Arial" pitchFamily="34" charset="0"/>
              <a:cs typeface="Arial" pitchFamily="34" charset="0"/>
            </a:endParaRPr>
          </a:p>
        </p:txBody>
      </p:sp>
      <p:sp>
        <p:nvSpPr>
          <p:cNvPr id="13" name="TextBox 12"/>
          <p:cNvSpPr txBox="1"/>
          <p:nvPr/>
        </p:nvSpPr>
        <p:spPr>
          <a:xfrm>
            <a:off x="684212" y="4460701"/>
            <a:ext cx="8305800" cy="1200329"/>
          </a:xfrm>
          <a:prstGeom prst="rect">
            <a:avLst/>
          </a:prstGeom>
          <a:noFill/>
        </p:spPr>
        <p:txBody>
          <a:bodyPr wrap="square" rtlCol="0">
            <a:spAutoFit/>
          </a:bodyPr>
          <a:lstStyle/>
          <a:p>
            <a:r>
              <a:rPr lang="vi-VN" b="1">
                <a:latin typeface="Arial" pitchFamily="34" charset="0"/>
                <a:cs typeface="Arial" pitchFamily="34" charset="0"/>
              </a:rPr>
              <a:t>Chính vì vậy có một mặt phẳng được xác định khi phụ kiện hít cửa và một cạnh của cánh cửa, khi đó cánh cửa luôn được giữa cố định.</a:t>
            </a:r>
          </a:p>
        </p:txBody>
      </p:sp>
    </p:spTree>
    <p:extLst>
      <p:ext uri="{BB962C8B-B14F-4D97-AF65-F5344CB8AC3E}">
        <p14:creationId xmlns:p14="http://schemas.microsoft.com/office/powerpoint/2010/main" val="15178399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left)">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HÌNH CHÓP VÀ HÌNH TỨ DIỆN</a:t>
            </a:r>
            <a:endParaRPr lang="vi-VN" sz="2000" b="1">
              <a:solidFill>
                <a:schemeClr val="bg1"/>
              </a:solidFill>
              <a:latin typeface="Arial" pitchFamily="34" charset="0"/>
              <a:cs typeface="Arial" pitchFamily="34"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100" y="2326938"/>
            <a:ext cx="2190750"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8183" y="2057400"/>
            <a:ext cx="1591829" cy="159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500" b="96667" l="667" r="100000"/>
                    </a14:imgEffect>
                  </a14:imgLayer>
                </a14:imgProps>
              </a:ext>
              <a:ext uri="{28A0092B-C50C-407E-A947-70E740481C1C}">
                <a14:useLocalDpi xmlns:a14="http://schemas.microsoft.com/office/drawing/2010/main" val="0"/>
              </a:ext>
            </a:extLst>
          </a:blip>
          <a:srcRect/>
          <a:stretch>
            <a:fillRect/>
          </a:stretch>
        </p:blipFill>
        <p:spPr bwMode="auto">
          <a:xfrm>
            <a:off x="4951412" y="2238375"/>
            <a:ext cx="1861641" cy="14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89088" y="771526"/>
            <a:ext cx="11748924" cy="1209674"/>
            <a:chOff x="289088" y="771526"/>
            <a:chExt cx="11748924" cy="1209674"/>
          </a:xfrm>
        </p:grpSpPr>
        <p:sp>
          <p:nvSpPr>
            <p:cNvPr id="17" name="Rounded Rectangle 16"/>
            <p:cNvSpPr/>
            <p:nvPr/>
          </p:nvSpPr>
          <p:spPr>
            <a:xfrm>
              <a:off x="289088" y="771526"/>
              <a:ext cx="11672724" cy="1209674"/>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55612" y="889926"/>
              <a:ext cx="11582400" cy="954107"/>
            </a:xfrm>
            <a:prstGeom prst="rect">
              <a:avLst/>
            </a:prstGeom>
            <a:noFill/>
          </p:spPr>
          <p:txBody>
            <a:bodyPr wrap="square" rtlCol="0">
              <a:spAutoFit/>
            </a:bodyPr>
            <a:lstStyle/>
            <a:p>
              <a:r>
                <a:rPr lang="en-US" sz="2600" b="1" smtClean="0">
                  <a:latin typeface="Arial" pitchFamily="34" charset="0"/>
                  <a:cs typeface="Arial" pitchFamily="34" charset="0"/>
                </a:rPr>
                <a:t>	   </a:t>
              </a:r>
              <a:r>
                <a:rPr lang="en-US" sz="2800" b="1" smtClean="0">
                  <a:latin typeface="Arial" pitchFamily="34" charset="0"/>
                  <a:cs typeface="Arial" pitchFamily="34" charset="0"/>
                </a:rPr>
                <a:t>Các hình ảnh dưới đây có đặc điểm chung nào với hình chóp tam giác đều mà em đã học ở lớp 8 ?</a:t>
              </a:r>
              <a:endParaRPr lang="vi-VN" sz="2800" b="1">
                <a:latin typeface="Arial" pitchFamily="34" charset="0"/>
                <a:cs typeface="Arial" pitchFamily="34" charset="0"/>
              </a:endParaRPr>
            </a:p>
          </p:txBody>
        </p:sp>
        <p:pic>
          <p:nvPicPr>
            <p:cNvPr id="8200"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r="5423" b="33457"/>
            <a:stretch/>
          </p:blipFill>
          <p:spPr bwMode="auto">
            <a:xfrm>
              <a:off x="289088" y="830210"/>
              <a:ext cx="1609012" cy="49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4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29832" y="38862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370012" y="4269118"/>
            <a:ext cx="10210800" cy="830997"/>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Các hình ảnh đã cho đều có các mặt bên là các tam giác có chung một đỉnh.</a:t>
            </a:r>
            <a:endParaRPr lang="vi-VN" b="1" i="1">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18717523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195"/>
                                        </p:tgtEl>
                                        <p:attrNameLst>
                                          <p:attrName>style.visibility</p:attrName>
                                        </p:attrNameLst>
                                      </p:cBhvr>
                                      <p:to>
                                        <p:strVal val="visible"/>
                                      </p:to>
                                    </p:set>
                                    <p:animEffect transition="in" filter="wipe(left)">
                                      <p:cBhvr>
                                        <p:cTn id="11" dur="500"/>
                                        <p:tgtEl>
                                          <p:spTgt spid="819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197"/>
                                        </p:tgtEl>
                                        <p:attrNameLst>
                                          <p:attrName>style.visibility</p:attrName>
                                        </p:attrNameLst>
                                      </p:cBhvr>
                                      <p:to>
                                        <p:strVal val="visible"/>
                                      </p:to>
                                    </p:set>
                                    <p:animEffect transition="in" filter="wipe(left)">
                                      <p:cBhvr>
                                        <p:cTn id="15" dur="500"/>
                                        <p:tgtEl>
                                          <p:spTgt spid="819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wipe(left)">
                                      <p:cBhvr>
                                        <p:cTn id="19" dur="500"/>
                                        <p:tgtEl>
                                          <p:spTgt spid="819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HÌNH CHÓP VÀ HÌNH TỨ DIỆN</a:t>
            </a:r>
            <a:endParaRPr lang="vi-VN" sz="2000" b="1">
              <a:solidFill>
                <a:schemeClr val="bg1"/>
              </a:solidFill>
              <a:latin typeface="Arial" pitchFamily="34" charset="0"/>
              <a:cs typeface="Arial" pitchFamily="34" charset="0"/>
            </a:endParaRPr>
          </a:p>
        </p:txBody>
      </p:sp>
      <p:grpSp>
        <p:nvGrpSpPr>
          <p:cNvPr id="24" name="Group 23"/>
          <p:cNvGrpSpPr/>
          <p:nvPr/>
        </p:nvGrpSpPr>
        <p:grpSpPr>
          <a:xfrm>
            <a:off x="206373" y="867783"/>
            <a:ext cx="8936039" cy="3704217"/>
            <a:chOff x="193540" y="3253587"/>
            <a:chExt cx="8936039" cy="3704217"/>
          </a:xfrm>
        </p:grpSpPr>
        <p:sp>
          <p:nvSpPr>
            <p:cNvPr id="25" name="Rounded Rectangle 24"/>
            <p:cNvSpPr/>
            <p:nvPr/>
          </p:nvSpPr>
          <p:spPr>
            <a:xfrm>
              <a:off x="193540" y="3253587"/>
              <a:ext cx="8936039" cy="3704217"/>
            </a:xfrm>
            <a:prstGeom prst="roundRect">
              <a:avLst>
                <a:gd name="adj" fmla="val 3662"/>
              </a:avLst>
            </a:prstGeom>
            <a:solidFill>
              <a:srgbClr val="FDEE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6" name="TextBox 25"/>
                <p:cNvSpPr txBox="1"/>
                <p:nvPr/>
              </p:nvSpPr>
              <p:spPr>
                <a:xfrm>
                  <a:off x="193540" y="3324458"/>
                  <a:ext cx="8707439" cy="1938992"/>
                </a:xfrm>
                <a:prstGeom prst="rect">
                  <a:avLst/>
                </a:prstGeom>
                <a:noFill/>
              </p:spPr>
              <p:txBody>
                <a:bodyPr wrap="square" rtlCol="0">
                  <a:spAutoFit/>
                </a:bodyPr>
                <a:lstStyle/>
                <a:p>
                  <a:pPr marL="457200" indent="-457200" algn="just">
                    <a:buFont typeface="Wingdings" pitchFamily="2" charset="2"/>
                    <a:buChar char="§"/>
                  </a:pPr>
                  <a:r>
                    <a:rPr lang="en-US" b="1" smtClean="0">
                      <a:solidFill>
                        <a:schemeClr val="tx1"/>
                      </a:solidFill>
                      <a:latin typeface="Arial" pitchFamily="34" charset="0"/>
                      <a:cs typeface="Arial" pitchFamily="34" charset="0"/>
                    </a:rPr>
                    <a:t>Cho đa giác lồi </a:t>
                  </a:r>
                  <a14:m>
                    <m:oMath xmlns:m="http://schemas.openxmlformats.org/officeDocument/2006/math">
                      <m:sSub>
                        <m:sSubPr>
                          <m:ctrlPr>
                            <a:rPr lang="en-US" b="1" i="1" smtClean="0">
                              <a:solidFill>
                                <a:schemeClr val="tx1"/>
                              </a:solidFill>
                              <a:latin typeface="Cambria Math"/>
                              <a:cs typeface="Arial" pitchFamily="34" charset="0"/>
                            </a:rPr>
                          </m:ctrlPr>
                        </m:sSubPr>
                        <m:e>
                          <m:r>
                            <a:rPr lang="en-US" b="1" i="0" smtClean="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𝟏</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𝟐</m:t>
                          </m:r>
                        </m:sub>
                      </m:sSub>
                      <m:r>
                        <a:rPr lang="en-US" b="1" i="0" smtClean="0">
                          <a:solidFill>
                            <a:schemeClr val="tx1"/>
                          </a:solidFill>
                          <a:latin typeface="Cambria Math"/>
                          <a:cs typeface="Arial" pitchFamily="34" charset="0"/>
                        </a:rPr>
                        <m:t>…</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𝐧</m:t>
                          </m:r>
                        </m:sub>
                      </m:sSub>
                    </m:oMath>
                  </a14:m>
                  <a:r>
                    <a:rPr lang="en-US" b="1" smtClean="0">
                      <a:solidFill>
                        <a:schemeClr val="tx1"/>
                      </a:solidFill>
                      <a:latin typeface="Arial" pitchFamily="34" charset="0"/>
                      <a:cs typeface="Arial" pitchFamily="34" charset="0"/>
                    </a:rPr>
                    <a:t> và một điểm S nằm ngoài mặt phẳng chứa đa giác đó. Nối S với các đỉnh </a:t>
                  </a:r>
                  <a14:m>
                    <m:oMath xmlns:m="http://schemas.openxmlformats.org/officeDocument/2006/math">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𝟏</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𝟐</m:t>
                          </m:r>
                        </m:sub>
                      </m:sSub>
                      <m:r>
                        <a:rPr lang="en-US" b="1" i="0">
                          <a:solidFill>
                            <a:schemeClr val="tx1"/>
                          </a:solidFill>
                          <a:latin typeface="Cambria Math"/>
                          <a:cs typeface="Arial" pitchFamily="34" charset="0"/>
                        </a:rPr>
                        <m:t>…</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𝐧</m:t>
                          </m:r>
                        </m:sub>
                      </m:sSub>
                    </m:oMath>
                  </a14:m>
                  <a:r>
                    <a:rPr lang="en-US" b="1" smtClean="0">
                      <a:solidFill>
                        <a:schemeClr val="tx1"/>
                      </a:solidFill>
                      <a:latin typeface="Arial" pitchFamily="34" charset="0"/>
                      <a:cs typeface="Arial" pitchFamily="34" charset="0"/>
                    </a:rPr>
                    <a:t> để được n tam giác </a:t>
                  </a:r>
                  <a14:m>
                    <m:oMath xmlns:m="http://schemas.openxmlformats.org/officeDocument/2006/math">
                      <m:r>
                        <a:rPr lang="en-US" b="1" i="0" smtClean="0">
                          <a:solidFill>
                            <a:schemeClr val="tx1"/>
                          </a:solidFill>
                          <a:latin typeface="Cambria Math"/>
                          <a:cs typeface="Arial" pitchFamily="34" charset="0"/>
                        </a:rPr>
                        <m:t>𝐒</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𝟏</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𝟐</m:t>
                          </m:r>
                        </m:sub>
                      </m:sSub>
                    </m:oMath>
                  </a14:m>
                  <a:r>
                    <a:rPr lang="en-US" b="1" smtClean="0">
                      <a:solidFill>
                        <a:schemeClr val="tx1"/>
                      </a:solidFill>
                      <a:latin typeface="Arial" pitchFamily="34" charset="0"/>
                      <a:cs typeface="Arial" pitchFamily="34" charset="0"/>
                    </a:rPr>
                    <a:t>, </a:t>
                  </a:r>
                  <a14:m>
                    <m:oMath xmlns:m="http://schemas.openxmlformats.org/officeDocument/2006/math">
                      <m:r>
                        <a:rPr lang="en-US" b="1" i="0">
                          <a:solidFill>
                            <a:schemeClr val="tx1"/>
                          </a:solidFill>
                          <a:latin typeface="Cambria Math"/>
                          <a:cs typeface="Arial" pitchFamily="34" charset="0"/>
                        </a:rPr>
                        <m:t>𝐒</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𝟐</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𝟑</m:t>
                          </m:r>
                        </m:sub>
                      </m:sSub>
                      <m:r>
                        <a:rPr lang="en-US" b="1" i="0" smtClean="0">
                          <a:solidFill>
                            <a:schemeClr val="tx1"/>
                          </a:solidFill>
                          <a:latin typeface="Cambria Math"/>
                          <a:cs typeface="Arial" pitchFamily="34" charset="0"/>
                        </a:rPr>
                        <m:t>..</m:t>
                      </m:r>
                    </m:oMath>
                  </a14:m>
                  <a:r>
                    <a:rPr lang="en-US" b="1" smtClean="0">
                      <a:solidFill>
                        <a:schemeClr val="tx1"/>
                      </a:solidFill>
                      <a:latin typeface="Arial" pitchFamily="34" charset="0"/>
                      <a:cs typeface="Arial" pitchFamily="34" charset="0"/>
                    </a:rPr>
                    <a:t> </a:t>
                  </a:r>
                  <a14:m>
                    <m:oMath xmlns:m="http://schemas.openxmlformats.org/officeDocument/2006/math">
                      <m:r>
                        <a:rPr lang="en-US" b="1" i="0">
                          <a:solidFill>
                            <a:schemeClr val="tx1"/>
                          </a:solidFill>
                          <a:latin typeface="Cambria Math"/>
                          <a:cs typeface="Arial" pitchFamily="34" charset="0"/>
                        </a:rPr>
                        <m:t>𝐒</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𝐧</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𝟏</m:t>
                          </m:r>
                        </m:sub>
                      </m:sSub>
                    </m:oMath>
                  </a14:m>
                  <a:r>
                    <a:rPr lang="en-US" b="1" smtClean="0">
                      <a:solidFill>
                        <a:schemeClr val="tx1"/>
                      </a:solidFill>
                      <a:latin typeface="Arial" pitchFamily="34" charset="0"/>
                      <a:cs typeface="Arial" pitchFamily="34" charset="0"/>
                    </a:rPr>
                    <a:t> . Hình gồm n tam giác đó và đa giác </a:t>
                  </a:r>
                  <a14:m>
                    <m:oMath xmlns:m="http://schemas.openxmlformats.org/officeDocument/2006/math">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𝟏</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𝟐</m:t>
                          </m:r>
                        </m:sub>
                      </m:sSub>
                      <m:r>
                        <a:rPr lang="en-US" b="1" i="0">
                          <a:solidFill>
                            <a:schemeClr val="tx1"/>
                          </a:solidFill>
                          <a:latin typeface="Cambria Math"/>
                          <a:cs typeface="Arial" pitchFamily="34" charset="0"/>
                        </a:rPr>
                        <m:t>…</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𝐧</m:t>
                          </m:r>
                        </m:sub>
                      </m:sSub>
                    </m:oMath>
                  </a14:m>
                  <a:r>
                    <a:rPr lang="en-US" b="1" smtClean="0">
                      <a:solidFill>
                        <a:schemeClr val="tx1"/>
                      </a:solidFill>
                      <a:latin typeface="Arial" pitchFamily="34" charset="0"/>
                      <a:cs typeface="Arial" pitchFamily="34" charset="0"/>
                    </a:rPr>
                    <a:t> gọi là</a:t>
                  </a:r>
                  <a:r>
                    <a:rPr lang="en-US" b="1" smtClean="0">
                      <a:solidFill>
                        <a:schemeClr val="tx2">
                          <a:lumMod val="75000"/>
                        </a:schemeClr>
                      </a:solidFill>
                      <a:latin typeface="Arial" pitchFamily="34" charset="0"/>
                      <a:cs typeface="Arial" pitchFamily="34" charset="0"/>
                    </a:rPr>
                    <a:t> </a:t>
                  </a:r>
                  <a:r>
                    <a:rPr lang="en-US" b="1" smtClean="0">
                      <a:solidFill>
                        <a:srgbClr val="C00000"/>
                      </a:solidFill>
                      <a:latin typeface="Arial" pitchFamily="34" charset="0"/>
                      <a:cs typeface="Arial" pitchFamily="34" charset="0"/>
                    </a:rPr>
                    <a:t>hình chóp</a:t>
                  </a:r>
                  <a:r>
                    <a:rPr lang="en-US" b="1" smtClean="0">
                      <a:solidFill>
                        <a:schemeClr val="tx2">
                          <a:lumMod val="75000"/>
                        </a:schemeClr>
                      </a:solidFill>
                      <a:latin typeface="Arial" pitchFamily="34" charset="0"/>
                      <a:cs typeface="Arial" pitchFamily="34" charset="0"/>
                    </a:rPr>
                    <a:t>. </a:t>
                  </a:r>
                  <a:br>
                    <a:rPr lang="en-US" b="1" smtClean="0">
                      <a:solidFill>
                        <a:schemeClr val="tx2">
                          <a:lumMod val="75000"/>
                        </a:schemeClr>
                      </a:solidFill>
                      <a:latin typeface="Arial" pitchFamily="34" charset="0"/>
                      <a:cs typeface="Arial" pitchFamily="34" charset="0"/>
                    </a:rPr>
                  </a:br>
                  <a:r>
                    <a:rPr lang="en-US" b="1" smtClean="0">
                      <a:latin typeface="Arial" pitchFamily="34" charset="0"/>
                      <a:cs typeface="Arial" pitchFamily="34" charset="0"/>
                    </a:rPr>
                    <a:t>Kí hiệu </a:t>
                  </a:r>
                  <a:r>
                    <a:rPr lang="en-US" b="1" smtClean="0">
                      <a:solidFill>
                        <a:srgbClr val="C00000"/>
                      </a:solidFill>
                      <a:latin typeface="Arial" pitchFamily="34" charset="0"/>
                      <a:cs typeface="Arial" pitchFamily="34" charset="0"/>
                    </a:rPr>
                    <a:t>S.</a:t>
                  </a:r>
                  <a:r>
                    <a:rPr lang="en-US" b="1">
                      <a:solidFill>
                        <a:srgbClr val="C00000"/>
                      </a:solidFill>
                      <a:cs typeface="Arial" pitchFamily="34" charset="0"/>
                    </a:rPr>
                    <a:t> </a:t>
                  </a:r>
                  <a14:m>
                    <m:oMath xmlns:m="http://schemas.openxmlformats.org/officeDocument/2006/math">
                      <m:sSub>
                        <m:sSubPr>
                          <m:ctrlPr>
                            <a:rPr lang="en-US" b="1" i="1">
                              <a:solidFill>
                                <a:srgbClr val="C00000"/>
                              </a:solidFill>
                              <a:latin typeface="Cambria Math"/>
                              <a:cs typeface="Arial" pitchFamily="34" charset="0"/>
                            </a:rPr>
                          </m:ctrlPr>
                        </m:sSubPr>
                        <m:e>
                          <m:r>
                            <a:rPr lang="en-US" b="1">
                              <a:solidFill>
                                <a:srgbClr val="C00000"/>
                              </a:solidFill>
                              <a:latin typeface="Cambria Math"/>
                              <a:cs typeface="Arial" pitchFamily="34" charset="0"/>
                            </a:rPr>
                            <m:t>𝐀</m:t>
                          </m:r>
                        </m:e>
                        <m:sub>
                          <m:r>
                            <a:rPr lang="en-US" b="1">
                              <a:solidFill>
                                <a:srgbClr val="C00000"/>
                              </a:solidFill>
                              <a:latin typeface="Cambria Math"/>
                              <a:cs typeface="Arial" pitchFamily="34" charset="0"/>
                            </a:rPr>
                            <m:t>𝟏</m:t>
                          </m:r>
                        </m:sub>
                      </m:sSub>
                      <m:sSub>
                        <m:sSubPr>
                          <m:ctrlPr>
                            <a:rPr lang="en-US" b="1" i="1">
                              <a:solidFill>
                                <a:srgbClr val="C00000"/>
                              </a:solidFill>
                              <a:latin typeface="Cambria Math"/>
                              <a:cs typeface="Arial" pitchFamily="34" charset="0"/>
                            </a:rPr>
                          </m:ctrlPr>
                        </m:sSubPr>
                        <m:e>
                          <m:r>
                            <a:rPr lang="en-US" b="1">
                              <a:solidFill>
                                <a:srgbClr val="C00000"/>
                              </a:solidFill>
                              <a:latin typeface="Cambria Math"/>
                              <a:cs typeface="Arial" pitchFamily="34" charset="0"/>
                            </a:rPr>
                            <m:t>𝐀</m:t>
                          </m:r>
                        </m:e>
                        <m:sub>
                          <m:r>
                            <a:rPr lang="en-US" b="1">
                              <a:solidFill>
                                <a:srgbClr val="C00000"/>
                              </a:solidFill>
                              <a:latin typeface="Cambria Math"/>
                              <a:cs typeface="Arial" pitchFamily="34" charset="0"/>
                            </a:rPr>
                            <m:t>𝟐</m:t>
                          </m:r>
                        </m:sub>
                      </m:sSub>
                      <m:r>
                        <a:rPr lang="en-US" b="1">
                          <a:solidFill>
                            <a:srgbClr val="C00000"/>
                          </a:solidFill>
                          <a:latin typeface="Cambria Math"/>
                          <a:cs typeface="Arial" pitchFamily="34" charset="0"/>
                        </a:rPr>
                        <m:t>…</m:t>
                      </m:r>
                      <m:sSub>
                        <m:sSubPr>
                          <m:ctrlPr>
                            <a:rPr lang="en-US" b="1" i="1">
                              <a:solidFill>
                                <a:srgbClr val="C00000"/>
                              </a:solidFill>
                              <a:latin typeface="Cambria Math"/>
                              <a:cs typeface="Arial" pitchFamily="34" charset="0"/>
                            </a:rPr>
                          </m:ctrlPr>
                        </m:sSubPr>
                        <m:e>
                          <m:r>
                            <a:rPr lang="en-US" b="1">
                              <a:solidFill>
                                <a:srgbClr val="C00000"/>
                              </a:solidFill>
                              <a:latin typeface="Cambria Math"/>
                              <a:cs typeface="Arial" pitchFamily="34" charset="0"/>
                            </a:rPr>
                            <m:t>𝐀</m:t>
                          </m:r>
                        </m:e>
                        <m:sub>
                          <m:r>
                            <a:rPr lang="en-US" b="1">
                              <a:solidFill>
                                <a:srgbClr val="C00000"/>
                              </a:solidFill>
                              <a:latin typeface="Cambria Math"/>
                              <a:cs typeface="Arial" pitchFamily="34" charset="0"/>
                            </a:rPr>
                            <m:t>𝐧</m:t>
                          </m:r>
                        </m:sub>
                      </m:sSub>
                    </m:oMath>
                  </a14:m>
                  <a:endParaRPr lang="vi-VN" b="1">
                    <a:solidFill>
                      <a:schemeClr val="tx2">
                        <a:lumMod val="75000"/>
                      </a:schemeClr>
                    </a:solidFill>
                    <a:latin typeface="Arial" pitchFamily="34" charset="0"/>
                    <a:cs typeface="Arial"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93540" y="3324458"/>
                  <a:ext cx="8707439" cy="1938992"/>
                </a:xfrm>
                <a:prstGeom prst="rect">
                  <a:avLst/>
                </a:prstGeom>
                <a:blipFill rotWithShape="1">
                  <a:blip r:embed="rId3"/>
                  <a:stretch>
                    <a:fillRect l="-980" t="-2201" r="-1050" b="-597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7" name="TextBox 26"/>
              <p:cNvSpPr txBox="1"/>
              <p:nvPr/>
            </p:nvSpPr>
            <p:spPr>
              <a:xfrm>
                <a:off x="293456" y="2895600"/>
                <a:ext cx="8533272" cy="1569660"/>
              </a:xfrm>
              <a:prstGeom prst="rect">
                <a:avLst/>
              </a:prstGeom>
              <a:noFill/>
            </p:spPr>
            <p:txBody>
              <a:bodyPr wrap="square" rtlCol="0">
                <a:spAutoFit/>
              </a:bodyPr>
              <a:lstStyle/>
              <a:p>
                <a:pPr marL="457200" indent="-457200" algn="just">
                  <a:buFont typeface="Wingdings" pitchFamily="2" charset="2"/>
                  <a:buChar char="§"/>
                </a:pPr>
                <a:r>
                  <a:rPr lang="en-US" b="1" smtClean="0">
                    <a:solidFill>
                      <a:schemeClr val="tx1"/>
                    </a:solidFill>
                    <a:latin typeface="Arial" pitchFamily="34" charset="0"/>
                    <a:cs typeface="Arial" pitchFamily="34" charset="0"/>
                  </a:rPr>
                  <a:t>Trong hình chóp S.</a:t>
                </a:r>
                <a:r>
                  <a:rPr lang="en-US" b="1">
                    <a:solidFill>
                      <a:schemeClr val="tx1"/>
                    </a:solidFill>
                    <a:cs typeface="Arial" pitchFamily="34" charset="0"/>
                  </a:rPr>
                  <a:t> </a:t>
                </a:r>
                <a14:m>
                  <m:oMath xmlns:m="http://schemas.openxmlformats.org/officeDocument/2006/math">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𝟏</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𝟐</m:t>
                        </m:r>
                      </m:sub>
                    </m:sSub>
                    <m:r>
                      <a:rPr lang="en-US" b="1" i="0">
                        <a:solidFill>
                          <a:schemeClr val="tx1"/>
                        </a:solidFill>
                        <a:latin typeface="Cambria Math"/>
                        <a:cs typeface="Arial" pitchFamily="34" charset="0"/>
                      </a:rPr>
                      <m:t>…</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𝐧</m:t>
                        </m:r>
                      </m:sub>
                    </m:sSub>
                  </m:oMath>
                </a14:m>
                <a:r>
                  <a:rPr lang="en-US" b="1" smtClean="0">
                    <a:solidFill>
                      <a:schemeClr val="tx1"/>
                    </a:solidFill>
                    <a:latin typeface="Arial" pitchFamily="34" charset="0"/>
                    <a:cs typeface="Arial" pitchFamily="34" charset="0"/>
                  </a:rPr>
                  <a:t> , điểm S gọi là </a:t>
                </a:r>
                <a:r>
                  <a:rPr lang="en-US" b="1" smtClean="0">
                    <a:solidFill>
                      <a:srgbClr val="C00000"/>
                    </a:solidFill>
                    <a:latin typeface="Arial" pitchFamily="34" charset="0"/>
                    <a:cs typeface="Arial" pitchFamily="34" charset="0"/>
                  </a:rPr>
                  <a:t>đỉnh</a:t>
                </a:r>
                <a:r>
                  <a:rPr lang="en-US" b="1" smtClean="0">
                    <a:solidFill>
                      <a:schemeClr val="tx2">
                        <a:lumMod val="75000"/>
                      </a:schemeClr>
                    </a:solidFill>
                    <a:latin typeface="Arial" pitchFamily="34" charset="0"/>
                    <a:cs typeface="Arial" pitchFamily="34" charset="0"/>
                  </a:rPr>
                  <a:t> . </a:t>
                </a:r>
                <a:br>
                  <a:rPr lang="en-US" b="1" smtClean="0">
                    <a:solidFill>
                      <a:schemeClr val="tx2">
                        <a:lumMod val="75000"/>
                      </a:schemeClr>
                    </a:solidFill>
                    <a:latin typeface="Arial" pitchFamily="34" charset="0"/>
                    <a:cs typeface="Arial" pitchFamily="34" charset="0"/>
                  </a:rPr>
                </a:br>
                <a:r>
                  <a:rPr lang="en-US" b="1" smtClean="0">
                    <a:solidFill>
                      <a:schemeClr val="tx1"/>
                    </a:solidFill>
                    <a:latin typeface="Arial" pitchFamily="34" charset="0"/>
                    <a:cs typeface="Arial" pitchFamily="34" charset="0"/>
                  </a:rPr>
                  <a:t>Đa giác </a:t>
                </a:r>
                <a14:m>
                  <m:oMath xmlns:m="http://schemas.openxmlformats.org/officeDocument/2006/math">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𝟏</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𝟐</m:t>
                        </m:r>
                      </m:sub>
                    </m:sSub>
                    <m:r>
                      <a:rPr lang="en-US" b="1" i="0">
                        <a:solidFill>
                          <a:schemeClr val="tx1"/>
                        </a:solidFill>
                        <a:latin typeface="Cambria Math"/>
                        <a:cs typeface="Arial" pitchFamily="34" charset="0"/>
                      </a:rPr>
                      <m:t>…</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𝐧</m:t>
                        </m:r>
                      </m:sub>
                    </m:sSub>
                  </m:oMath>
                </a14:m>
                <a:r>
                  <a:rPr lang="en-US" b="1" smtClean="0">
                    <a:solidFill>
                      <a:schemeClr val="tx1"/>
                    </a:solidFill>
                    <a:latin typeface="Arial" pitchFamily="34" charset="0"/>
                    <a:cs typeface="Arial" pitchFamily="34" charset="0"/>
                  </a:rPr>
                  <a:t> gọi là </a:t>
                </a:r>
                <a:r>
                  <a:rPr lang="en-US" b="1" smtClean="0">
                    <a:solidFill>
                      <a:srgbClr val="C00000"/>
                    </a:solidFill>
                    <a:latin typeface="Arial" pitchFamily="34" charset="0"/>
                    <a:cs typeface="Arial" pitchFamily="34" charset="0"/>
                  </a:rPr>
                  <a:t>mặt đáy </a:t>
                </a:r>
                <a:r>
                  <a:rPr lang="en-US" b="1" smtClean="0">
                    <a:solidFill>
                      <a:schemeClr val="tx1"/>
                    </a:solidFill>
                    <a:latin typeface="Arial" pitchFamily="34" charset="0"/>
                    <a:cs typeface="Arial" pitchFamily="34" charset="0"/>
                  </a:rPr>
                  <a:t>. Các tam giác </a:t>
                </a:r>
                <a14:m>
                  <m:oMath xmlns:m="http://schemas.openxmlformats.org/officeDocument/2006/math">
                    <m:r>
                      <a:rPr lang="en-US" b="1" i="0">
                        <a:solidFill>
                          <a:schemeClr val="tx1"/>
                        </a:solidFill>
                        <a:latin typeface="Cambria Math"/>
                        <a:cs typeface="Arial" pitchFamily="34" charset="0"/>
                      </a:rPr>
                      <m:t>𝐒</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𝟏</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𝟐</m:t>
                        </m:r>
                      </m:sub>
                    </m:sSub>
                  </m:oMath>
                </a14:m>
                <a:r>
                  <a:rPr lang="en-US" b="1">
                    <a:solidFill>
                      <a:schemeClr val="tx1"/>
                    </a:solidFill>
                    <a:latin typeface="Arial" pitchFamily="34" charset="0"/>
                    <a:cs typeface="Arial" pitchFamily="34" charset="0"/>
                  </a:rPr>
                  <a:t>, </a:t>
                </a:r>
                <a14:m>
                  <m:oMath xmlns:m="http://schemas.openxmlformats.org/officeDocument/2006/math">
                    <m:r>
                      <a:rPr lang="en-US" b="1" i="0">
                        <a:solidFill>
                          <a:schemeClr val="tx1"/>
                        </a:solidFill>
                        <a:latin typeface="Cambria Math"/>
                        <a:cs typeface="Arial" pitchFamily="34" charset="0"/>
                      </a:rPr>
                      <m:t>𝐒</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𝟐</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𝟑</m:t>
                        </m:r>
                      </m:sub>
                    </m:sSub>
                    <m:r>
                      <a:rPr lang="en-US" b="1" i="0">
                        <a:solidFill>
                          <a:schemeClr val="tx1"/>
                        </a:solidFill>
                        <a:latin typeface="Cambria Math"/>
                        <a:cs typeface="Arial" pitchFamily="34" charset="0"/>
                      </a:rPr>
                      <m:t>..</m:t>
                    </m:r>
                  </m:oMath>
                </a14:m>
                <a:r>
                  <a:rPr lang="en-US" b="1">
                    <a:solidFill>
                      <a:schemeClr val="tx1"/>
                    </a:solidFill>
                    <a:latin typeface="Arial" pitchFamily="34" charset="0"/>
                    <a:cs typeface="Arial" pitchFamily="34" charset="0"/>
                  </a:rPr>
                  <a:t> </a:t>
                </a:r>
                <a14:m>
                  <m:oMath xmlns:m="http://schemas.openxmlformats.org/officeDocument/2006/math">
                    <m:r>
                      <a:rPr lang="en-US" b="1" i="0">
                        <a:solidFill>
                          <a:schemeClr val="tx1"/>
                        </a:solidFill>
                        <a:latin typeface="Cambria Math"/>
                        <a:cs typeface="Arial" pitchFamily="34" charset="0"/>
                      </a:rPr>
                      <m:t>𝐒</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𝐧</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𝟏</m:t>
                        </m:r>
                      </m:sub>
                    </m:sSub>
                    <m:r>
                      <a:rPr lang="en-US" b="1" i="0" smtClean="0">
                        <a:solidFill>
                          <a:schemeClr val="tx1"/>
                        </a:solidFill>
                        <a:latin typeface="Cambria Math"/>
                        <a:cs typeface="Arial" pitchFamily="34" charset="0"/>
                      </a:rPr>
                      <m:t> </m:t>
                    </m:r>
                  </m:oMath>
                </a14:m>
                <a:r>
                  <a:rPr lang="en-US" b="1" smtClean="0">
                    <a:solidFill>
                      <a:schemeClr val="tx1"/>
                    </a:solidFill>
                    <a:latin typeface="Arial" pitchFamily="34" charset="0"/>
                    <a:cs typeface="Arial" pitchFamily="34" charset="0"/>
                  </a:rPr>
                  <a:t>là </a:t>
                </a:r>
                <a:r>
                  <a:rPr lang="en-US" b="1" smtClean="0">
                    <a:latin typeface="Arial" pitchFamily="34" charset="0"/>
                    <a:cs typeface="Arial" pitchFamily="34" charset="0"/>
                  </a:rPr>
                  <a:t>các</a:t>
                </a:r>
                <a:r>
                  <a:rPr lang="en-US" b="1" smtClean="0">
                    <a:solidFill>
                      <a:schemeClr val="tx2">
                        <a:lumMod val="75000"/>
                      </a:schemeClr>
                    </a:solidFill>
                    <a:latin typeface="Arial" pitchFamily="34" charset="0"/>
                    <a:cs typeface="Arial" pitchFamily="34" charset="0"/>
                  </a:rPr>
                  <a:t> </a:t>
                </a:r>
                <a:r>
                  <a:rPr lang="en-US" b="1" smtClean="0">
                    <a:solidFill>
                      <a:srgbClr val="C00000"/>
                    </a:solidFill>
                    <a:latin typeface="Arial" pitchFamily="34" charset="0"/>
                    <a:cs typeface="Arial" pitchFamily="34" charset="0"/>
                  </a:rPr>
                  <a:t>mặt bên</a:t>
                </a:r>
                <a:r>
                  <a:rPr lang="en-US" b="1" smtClean="0">
                    <a:solidFill>
                      <a:schemeClr val="tx2">
                        <a:lumMod val="75000"/>
                      </a:schemeClr>
                    </a:solidFill>
                    <a:latin typeface="Arial" pitchFamily="34" charset="0"/>
                    <a:cs typeface="Arial" pitchFamily="34" charset="0"/>
                  </a:rPr>
                  <a:t>, </a:t>
                </a:r>
                <a:r>
                  <a:rPr lang="en-US" b="1" smtClean="0">
                    <a:solidFill>
                      <a:schemeClr val="tx1"/>
                    </a:solidFill>
                    <a:latin typeface="Arial" pitchFamily="34" charset="0"/>
                    <a:cs typeface="Arial" pitchFamily="34" charset="0"/>
                  </a:rPr>
                  <a:t>các cạnh </a:t>
                </a:r>
                <a14:m>
                  <m:oMath xmlns:m="http://schemas.openxmlformats.org/officeDocument/2006/math">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𝟏</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𝟐</m:t>
                        </m:r>
                      </m:sub>
                    </m:sSub>
                    <m:r>
                      <a:rPr lang="en-US" b="1" i="0" smtClean="0">
                        <a:solidFill>
                          <a:schemeClr val="tx1"/>
                        </a:solidFill>
                        <a:latin typeface="Cambria Math"/>
                        <a:cs typeface="Arial" pitchFamily="34" charset="0"/>
                      </a:rPr>
                      <m:t>,</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𝟐</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𝟑</m:t>
                        </m:r>
                      </m:sub>
                    </m:sSub>
                    <m:r>
                      <a:rPr lang="en-US" b="1" i="0">
                        <a:solidFill>
                          <a:schemeClr val="tx1"/>
                        </a:solidFill>
                        <a:latin typeface="Cambria Math"/>
                        <a:cs typeface="Arial" pitchFamily="34" charset="0"/>
                      </a:rPr>
                      <m:t>…</m:t>
                    </m:r>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a:solidFill>
                              <a:schemeClr val="tx1"/>
                            </a:solidFill>
                            <a:latin typeface="Cambria Math"/>
                            <a:cs typeface="Arial" pitchFamily="34" charset="0"/>
                          </a:rPr>
                          <m:t>𝐧</m:t>
                        </m:r>
                      </m:sub>
                    </m:sSub>
                    <m:sSub>
                      <m:sSubPr>
                        <m:ctrlPr>
                          <a:rPr lang="en-US" b="1" i="1">
                            <a:solidFill>
                              <a:schemeClr val="tx1"/>
                            </a:solidFill>
                            <a:latin typeface="Cambria Math"/>
                            <a:cs typeface="Arial" pitchFamily="34" charset="0"/>
                          </a:rPr>
                        </m:ctrlPr>
                      </m:sSubPr>
                      <m:e>
                        <m:r>
                          <a:rPr lang="en-US" b="1" i="0">
                            <a:solidFill>
                              <a:schemeClr val="tx1"/>
                            </a:solidFill>
                            <a:latin typeface="Cambria Math"/>
                            <a:cs typeface="Arial" pitchFamily="34" charset="0"/>
                          </a:rPr>
                          <m:t>𝐀</m:t>
                        </m:r>
                      </m:e>
                      <m:sub>
                        <m:r>
                          <a:rPr lang="en-US" b="1" i="0" smtClean="0">
                            <a:solidFill>
                              <a:schemeClr val="tx1"/>
                            </a:solidFill>
                            <a:latin typeface="Cambria Math"/>
                            <a:cs typeface="Arial" pitchFamily="34" charset="0"/>
                          </a:rPr>
                          <m:t>𝟏</m:t>
                        </m:r>
                      </m:sub>
                    </m:sSub>
                  </m:oMath>
                </a14:m>
                <a:r>
                  <a:rPr lang="en-US" b="1" smtClean="0">
                    <a:solidFill>
                      <a:schemeClr val="tx1"/>
                    </a:solidFill>
                    <a:latin typeface="Arial" pitchFamily="34" charset="0"/>
                    <a:cs typeface="Arial" pitchFamily="34" charset="0"/>
                  </a:rPr>
                  <a:t> gọi là </a:t>
                </a:r>
                <a:r>
                  <a:rPr lang="en-US" b="1" smtClean="0">
                    <a:solidFill>
                      <a:srgbClr val="C00000"/>
                    </a:solidFill>
                    <a:latin typeface="Arial" pitchFamily="34" charset="0"/>
                    <a:cs typeface="Arial" pitchFamily="34" charset="0"/>
                  </a:rPr>
                  <a:t>cạnh đáy </a:t>
                </a:r>
                <a:r>
                  <a:rPr lang="en-US" b="1" smtClean="0">
                    <a:solidFill>
                      <a:schemeClr val="tx2">
                        <a:lumMod val="75000"/>
                      </a:schemeClr>
                    </a:solidFill>
                    <a:latin typeface="Arial" pitchFamily="34" charset="0"/>
                    <a:cs typeface="Arial" pitchFamily="34" charset="0"/>
                  </a:rPr>
                  <a:t>.</a:t>
                </a:r>
                <a:endParaRPr lang="vi-VN" b="1">
                  <a:solidFill>
                    <a:schemeClr val="tx2">
                      <a:lumMod val="75000"/>
                    </a:schemeClr>
                  </a:solidFill>
                  <a:latin typeface="Arial" pitchFamily="34" charset="0"/>
                  <a:cs typeface="Arial"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293456" y="2895600"/>
                <a:ext cx="8533272" cy="1569660"/>
              </a:xfrm>
              <a:prstGeom prst="rect">
                <a:avLst/>
              </a:prstGeom>
              <a:blipFill rotWithShape="1">
                <a:blip r:embed="rId4"/>
                <a:stretch>
                  <a:fillRect l="-929" t="-3502" r="-1143" b="-8560"/>
                </a:stretch>
              </a:blipFill>
            </p:spPr>
            <p:txBody>
              <a:bodyPr/>
              <a:lstStyle/>
              <a:p>
                <a:r>
                  <a:rPr lang="en-US">
                    <a:noFill/>
                  </a:rPr>
                  <a:t> </a:t>
                </a:r>
              </a:p>
            </p:txBody>
          </p:sp>
        </mc:Fallback>
      </mc:AlternateContent>
      <p:pic>
        <p:nvPicPr>
          <p:cNvPr id="819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94812" y="777099"/>
            <a:ext cx="2699425" cy="257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810039" y="4914323"/>
            <a:ext cx="10846973" cy="1638877"/>
            <a:chOff x="822488" y="5179869"/>
            <a:chExt cx="10846973" cy="1638877"/>
          </a:xfrm>
        </p:grpSpPr>
        <p:sp>
          <p:nvSpPr>
            <p:cNvPr id="16" name="Rounded Rectangle 15"/>
            <p:cNvSpPr/>
            <p:nvPr/>
          </p:nvSpPr>
          <p:spPr>
            <a:xfrm>
              <a:off x="822488" y="5239830"/>
              <a:ext cx="9310524" cy="1427093"/>
            </a:xfrm>
            <a:prstGeom prst="roundRect">
              <a:avLst>
                <a:gd name="adj" fmla="val 3662"/>
              </a:avLst>
            </a:prstGeom>
            <a:solidFill>
              <a:srgbClr val="D3DDD1"/>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9" name="TextBox 18"/>
            <p:cNvSpPr txBox="1"/>
            <p:nvPr/>
          </p:nvSpPr>
          <p:spPr>
            <a:xfrm>
              <a:off x="832890" y="5316030"/>
              <a:ext cx="9300122" cy="1231106"/>
            </a:xfrm>
            <a:prstGeom prst="rect">
              <a:avLst/>
            </a:prstGeom>
            <a:noFill/>
          </p:spPr>
          <p:txBody>
            <a:bodyPr wrap="square" rtlCol="0">
              <a:spAutoFit/>
            </a:bodyPr>
            <a:lstStyle/>
            <a:p>
              <a:pPr marL="457200" indent="-457200">
                <a:buFont typeface="Wingdings" pitchFamily="2" charset="2"/>
                <a:buChar char="q"/>
              </a:pPr>
              <a:r>
                <a:rPr lang="en-US" sz="2600" b="1" smtClean="0">
                  <a:solidFill>
                    <a:schemeClr val="accent6">
                      <a:lumMod val="75000"/>
                    </a:schemeClr>
                  </a:solidFill>
                  <a:latin typeface="Arial" pitchFamily="34" charset="0"/>
                  <a:cs typeface="Arial" pitchFamily="34" charset="0"/>
                </a:rPr>
                <a:t>Chú ý : </a:t>
              </a:r>
              <a:r>
                <a:rPr lang="en-US" b="1" smtClean="0">
                  <a:latin typeface="Arial" pitchFamily="34" charset="0"/>
                  <a:cs typeface="Arial" pitchFamily="34" charset="0"/>
                </a:rPr>
                <a:t>Tên của hình chóp được gọi dựa theo tên của đa </a:t>
              </a:r>
              <a:br>
                <a:rPr lang="en-US" b="1" smtClean="0">
                  <a:latin typeface="Arial" pitchFamily="34" charset="0"/>
                  <a:cs typeface="Arial" pitchFamily="34" charset="0"/>
                </a:rPr>
              </a:br>
              <a:r>
                <a:rPr lang="en-US" b="1" smtClean="0">
                  <a:latin typeface="Arial" pitchFamily="34" charset="0"/>
                  <a:cs typeface="Arial" pitchFamily="34" charset="0"/>
                </a:rPr>
                <a:t>               giác đáy. Ví dụ : hình chóp có đáy là tứ giác được </a:t>
              </a:r>
              <a:br>
                <a:rPr lang="en-US" b="1" smtClean="0">
                  <a:latin typeface="Arial" pitchFamily="34" charset="0"/>
                  <a:cs typeface="Arial" pitchFamily="34" charset="0"/>
                </a:rPr>
              </a:br>
              <a:r>
                <a:rPr lang="en-US" b="1" smtClean="0">
                  <a:latin typeface="Arial" pitchFamily="34" charset="0"/>
                  <a:cs typeface="Arial" pitchFamily="34" charset="0"/>
                </a:rPr>
                <a:t>               gọi là </a:t>
              </a:r>
              <a:r>
                <a:rPr lang="en-US" b="1" smtClean="0">
                  <a:solidFill>
                    <a:srgbClr val="C00000"/>
                  </a:solidFill>
                  <a:latin typeface="Arial" pitchFamily="34" charset="0"/>
                  <a:cs typeface="Arial" pitchFamily="34" charset="0"/>
                </a:rPr>
                <a:t>hình chóp tứ giác</a:t>
              </a:r>
              <a:r>
                <a:rPr lang="en-US" b="1" smtClean="0">
                  <a:latin typeface="Arial" pitchFamily="34" charset="0"/>
                  <a:cs typeface="Arial" pitchFamily="34" charset="0"/>
                </a:rPr>
                <a:t>.</a:t>
              </a:r>
              <a:endParaRPr lang="vi-VN" b="1" i="1">
                <a:solidFill>
                  <a:srgbClr val="C00000"/>
                </a:solidFill>
                <a:latin typeface="Arial" pitchFamily="34" charset="0"/>
                <a:cs typeface="Arial" pitchFamily="34" charset="0"/>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133012" y="5179869"/>
              <a:ext cx="1536449" cy="1638877"/>
            </a:xfrm>
            <a:prstGeom prst="rect">
              <a:avLst/>
            </a:prstGeom>
          </p:spPr>
        </p:pic>
      </p:grpSp>
    </p:spTree>
    <p:extLst>
      <p:ext uri="{BB962C8B-B14F-4D97-AF65-F5344CB8AC3E}">
        <p14:creationId xmlns:p14="http://schemas.microsoft.com/office/powerpoint/2010/main" val="3508532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199"/>
                                        </p:tgtEl>
                                        <p:attrNameLst>
                                          <p:attrName>style.visibility</p:attrName>
                                        </p:attrNameLst>
                                      </p:cBhvr>
                                      <p:to>
                                        <p:strVal val="visible"/>
                                      </p:to>
                                    </p:set>
                                    <p:animEffect transition="in" filter="wipe(left)">
                                      <p:cBhvr>
                                        <p:cTn id="11" dur="500"/>
                                        <p:tgtEl>
                                          <p:spTgt spid="819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138" y="228964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293812" y="2886075"/>
            <a:ext cx="7466012" cy="830997"/>
          </a:xfrm>
          <a:prstGeom prst="rect">
            <a:avLst/>
          </a:prstGeom>
          <a:noFill/>
        </p:spPr>
        <p:txBody>
          <a:bodyPr wrap="square" rtlCol="0">
            <a:spAutoFit/>
          </a:bodyPr>
          <a:lstStyle/>
          <a:p>
            <a:pPr marL="342900" indent="-342900">
              <a:buFont typeface="Wingdings" pitchFamily="2" charset="2"/>
              <a:buChar char="v"/>
            </a:pPr>
            <a:r>
              <a:rPr lang="en-US" b="1" smtClean="0">
                <a:latin typeface="Arial" pitchFamily="34" charset="0"/>
                <a:cs typeface="Arial" pitchFamily="34" charset="0"/>
              </a:rPr>
              <a:t>Hình chóp S.ABCD có </a:t>
            </a:r>
            <a:r>
              <a:rPr lang="en-US" b="1" smtClean="0">
                <a:solidFill>
                  <a:srgbClr val="C00000"/>
                </a:solidFill>
                <a:latin typeface="Arial" pitchFamily="34" charset="0"/>
                <a:cs typeface="Arial" pitchFamily="34" charset="0"/>
              </a:rPr>
              <a:t>5 đỉnh </a:t>
            </a:r>
            <a:r>
              <a:rPr lang="en-US" b="1" smtClean="0">
                <a:latin typeface="Arial" pitchFamily="34" charset="0"/>
                <a:cs typeface="Arial" pitchFamily="34" charset="0"/>
              </a:rPr>
              <a:t>là S, A, B, C, D</a:t>
            </a:r>
            <a:br>
              <a:rPr lang="en-US" b="1" smtClean="0">
                <a:latin typeface="Arial" pitchFamily="34" charset="0"/>
                <a:cs typeface="Arial" pitchFamily="34" charset="0"/>
              </a:rPr>
            </a:br>
            <a:r>
              <a:rPr lang="en-US" b="1" smtClean="0">
                <a:latin typeface="Arial" pitchFamily="34" charset="0"/>
                <a:cs typeface="Arial" pitchFamily="34" charset="0"/>
              </a:rPr>
              <a:t>và có </a:t>
            </a:r>
            <a:r>
              <a:rPr lang="en-US" b="1" smtClean="0">
                <a:solidFill>
                  <a:srgbClr val="C00000"/>
                </a:solidFill>
                <a:latin typeface="Arial" pitchFamily="34" charset="0"/>
                <a:cs typeface="Arial" pitchFamily="34" charset="0"/>
              </a:rPr>
              <a:t>8 cạnh </a:t>
            </a:r>
            <a:r>
              <a:rPr lang="en-US" b="1" smtClean="0">
                <a:latin typeface="Arial" pitchFamily="34" charset="0"/>
                <a:cs typeface="Arial" pitchFamily="34" charset="0"/>
              </a:rPr>
              <a:t>: SA, SB, SC, SD, AB, BC, CD, DA</a:t>
            </a:r>
            <a:endParaRPr lang="vi-VN" b="1" i="1">
              <a:solidFill>
                <a:schemeClr val="accent2">
                  <a:lumMod val="75000"/>
                </a:schemeClr>
              </a:solidFill>
              <a:latin typeface="Arial" pitchFamily="34" charset="0"/>
              <a:cs typeface="Arial" pitchFamily="34" charset="0"/>
            </a:endParaRPr>
          </a:p>
        </p:txBody>
      </p:sp>
      <p:grpSp>
        <p:nvGrpSpPr>
          <p:cNvPr id="2" name="Group 1"/>
          <p:cNvGrpSpPr/>
          <p:nvPr/>
        </p:nvGrpSpPr>
        <p:grpSpPr>
          <a:xfrm>
            <a:off x="234948" y="704849"/>
            <a:ext cx="11650664" cy="1382645"/>
            <a:chOff x="234948" y="704849"/>
            <a:chExt cx="11650664" cy="1382645"/>
          </a:xfrm>
        </p:grpSpPr>
        <p:sp>
          <p:nvSpPr>
            <p:cNvPr id="15" name="Rounded Rectangle 14"/>
            <p:cNvSpPr/>
            <p:nvPr/>
          </p:nvSpPr>
          <p:spPr>
            <a:xfrm>
              <a:off x="1722522" y="762675"/>
              <a:ext cx="10091177" cy="1324819"/>
            </a:xfrm>
            <a:prstGeom prst="roundRect">
              <a:avLst>
                <a:gd name="adj" fmla="val 5225"/>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48" y="704849"/>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709206" y="1138879"/>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5</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2055812" y="838200"/>
              <a:ext cx="9829800" cy="1249294"/>
            </a:xfrm>
            <a:prstGeom prst="rect">
              <a:avLst/>
            </a:prstGeom>
            <a:noFill/>
          </p:spPr>
          <p:txBody>
            <a:bodyPr wrap="square" lIns="121899" tIns="60949" rIns="121899" bIns="60949" rtlCol="0">
              <a:spAutoFit/>
            </a:bodyPr>
            <a:lstStyle/>
            <a:p>
              <a:pPr>
                <a:lnSpc>
                  <a:spcPct val="150000"/>
                </a:lnSpc>
              </a:pPr>
              <a:r>
                <a:rPr lang="vi-VN" sz="2600" b="1">
                  <a:latin typeface="Arial" pitchFamily="34" charset="0"/>
                  <a:cs typeface="Arial" pitchFamily="34" charset="0"/>
                </a:rPr>
                <a:t>Cho </a:t>
              </a:r>
              <a:r>
                <a:rPr lang="en-US" sz="2600" b="1" smtClean="0">
                  <a:latin typeface="Arial" pitchFamily="34" charset="0"/>
                  <a:cs typeface="Arial" pitchFamily="34" charset="0"/>
                </a:rPr>
                <a:t>hình chóp S.ABCD như Hình 4.11</a:t>
              </a:r>
              <a:br>
                <a:rPr lang="en-US" sz="2600" b="1" smtClean="0">
                  <a:latin typeface="Arial" pitchFamily="34" charset="0"/>
                  <a:cs typeface="Arial" pitchFamily="34" charset="0"/>
                </a:rPr>
              </a:br>
              <a:r>
                <a:rPr lang="en-US" sz="2600" b="1" smtClean="0">
                  <a:latin typeface="Arial" pitchFamily="34" charset="0"/>
                  <a:cs typeface="Arial" pitchFamily="34" charset="0"/>
                </a:rPr>
                <a:t>Hình chóp đó có bao nhiêu đỉnh, bao nhiêu cạnh?</a:t>
              </a:r>
              <a:endParaRPr lang="vi-VN" sz="2600" b="1">
                <a:latin typeface="Arial" pitchFamily="34" charset="0"/>
                <a:cs typeface="Arial" pitchFamily="34" charset="0"/>
              </a:endParaRPr>
            </a:p>
          </p:txBody>
        </p:sp>
      </p:grpSp>
      <p:sp>
        <p:nvSpPr>
          <p:cNvPr id="21"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HÌNH CHÓP VÀ HÌNH TỨ DIỆN</a:t>
            </a:r>
            <a:endParaRPr lang="vi-VN" sz="2000" b="1">
              <a:solidFill>
                <a:schemeClr val="bg1"/>
              </a:solidFill>
              <a:latin typeface="Arial" pitchFamily="34" charset="0"/>
              <a:cs typeface="Arial" pitchFamily="34" charset="0"/>
            </a:endParaRPr>
          </a:p>
        </p:txBody>
      </p:sp>
      <p:grpSp>
        <p:nvGrpSpPr>
          <p:cNvPr id="3" name="Group 2"/>
          <p:cNvGrpSpPr/>
          <p:nvPr/>
        </p:nvGrpSpPr>
        <p:grpSpPr>
          <a:xfrm>
            <a:off x="8772328" y="2209800"/>
            <a:ext cx="3266305" cy="3352800"/>
            <a:chOff x="8772328" y="2521768"/>
            <a:chExt cx="3266305" cy="3352800"/>
          </a:xfrm>
        </p:grpSpPr>
        <p:pic>
          <p:nvPicPr>
            <p:cNvPr id="2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2328" y="2521768"/>
              <a:ext cx="3266305" cy="3116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9599612" y="5536014"/>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4.11</a:t>
              </a:r>
              <a:endParaRPr lang="en-US" sz="1600" b="1">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26262129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12" y="2286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37301" y="733425"/>
            <a:ext cx="11510210" cy="1426433"/>
            <a:chOff x="337301" y="733425"/>
            <a:chExt cx="11510210" cy="1426433"/>
          </a:xfrm>
        </p:grpSpPr>
        <p:sp>
          <p:nvSpPr>
            <p:cNvPr id="19" name="Rounded Rectangle 18"/>
            <p:cNvSpPr/>
            <p:nvPr/>
          </p:nvSpPr>
          <p:spPr>
            <a:xfrm>
              <a:off x="2085830" y="821588"/>
              <a:ext cx="9761681" cy="1274341"/>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301" y="73342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899923" y="126933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5</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576553" y="90627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360612" y="920137"/>
              <a:ext cx="9448800" cy="984863"/>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Cho hình chóp S.ABCD . Gọi tên các mặt bên và mặt đáy của hình chóp đó.</a:t>
              </a:r>
              <a:endParaRPr lang="vi-VN" sz="2800" b="1" i="1">
                <a:latin typeface="Arial" pitchFamily="34" charset="0"/>
                <a:cs typeface="Arial" pitchFamily="34" charset="0"/>
              </a:endParaRPr>
            </a:p>
          </p:txBody>
        </p:sp>
      </p:grpSp>
      <p:pic>
        <p:nvPicPr>
          <p:cNvPr id="12"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1412" y="2193370"/>
            <a:ext cx="3266305" cy="3116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HÌNH CHÓP VÀ HÌNH TỨ DIỆN</a:t>
            </a:r>
            <a:endParaRPr lang="vi-VN" sz="2000" b="1">
              <a:solidFill>
                <a:schemeClr val="bg1"/>
              </a:solidFill>
              <a:latin typeface="Arial" pitchFamily="34" charset="0"/>
              <a:cs typeface="Arial" pitchFamily="34" charset="0"/>
            </a:endParaRPr>
          </a:p>
        </p:txBody>
      </p:sp>
      <p:sp>
        <p:nvSpPr>
          <p:cNvPr id="14" name="TextBox 13"/>
          <p:cNvSpPr txBox="1"/>
          <p:nvPr/>
        </p:nvSpPr>
        <p:spPr>
          <a:xfrm>
            <a:off x="685800" y="2886075"/>
            <a:ext cx="8228012" cy="477054"/>
          </a:xfrm>
          <a:prstGeom prst="rect">
            <a:avLst/>
          </a:prstGeom>
          <a:noFill/>
        </p:spPr>
        <p:txBody>
          <a:bodyPr wrap="square" rtlCol="0">
            <a:spAutoFit/>
          </a:bodyPr>
          <a:lstStyle/>
          <a:p>
            <a:pPr marL="342900" indent="-342900">
              <a:buFont typeface="Wingdings" pitchFamily="2" charset="2"/>
              <a:buChar char="v"/>
            </a:pPr>
            <a:r>
              <a:rPr lang="en-US" sz="2500" b="1">
                <a:latin typeface="Arial" pitchFamily="34" charset="0"/>
                <a:cs typeface="Arial" pitchFamily="34" charset="0"/>
              </a:rPr>
              <a:t>Hình chóp S.ABCD </a:t>
            </a:r>
            <a:r>
              <a:rPr lang="en-US" sz="2500" b="1" smtClean="0">
                <a:latin typeface="Arial" pitchFamily="34" charset="0"/>
                <a:cs typeface="Arial" pitchFamily="34" charset="0"/>
              </a:rPr>
              <a:t>có :</a:t>
            </a:r>
            <a:endParaRPr lang="vi-VN" sz="2500" b="1" i="1">
              <a:solidFill>
                <a:schemeClr val="accent2">
                  <a:lumMod val="75000"/>
                </a:schemeClr>
              </a:solidFill>
              <a:latin typeface="Arial" pitchFamily="34" charset="0"/>
              <a:cs typeface="Arial" pitchFamily="34" charset="0"/>
            </a:endParaRPr>
          </a:p>
        </p:txBody>
      </p:sp>
      <p:sp>
        <p:nvSpPr>
          <p:cNvPr id="17" name="TextBox 16"/>
          <p:cNvSpPr txBox="1"/>
          <p:nvPr/>
        </p:nvSpPr>
        <p:spPr>
          <a:xfrm>
            <a:off x="685800" y="3463299"/>
            <a:ext cx="8228012" cy="477054"/>
          </a:xfrm>
          <a:prstGeom prst="rect">
            <a:avLst/>
          </a:prstGeom>
          <a:noFill/>
        </p:spPr>
        <p:txBody>
          <a:bodyPr wrap="square" rtlCol="0">
            <a:spAutoFit/>
          </a:bodyPr>
          <a:lstStyle/>
          <a:p>
            <a:r>
              <a:rPr lang="en-US" sz="2500" b="1">
                <a:latin typeface="Arial" pitchFamily="34" charset="0"/>
                <a:cs typeface="Arial" pitchFamily="34" charset="0"/>
              </a:rPr>
              <a:t>+ Bốn mặt bên là các tam giác </a:t>
            </a:r>
            <a:r>
              <a:rPr lang="en-US" sz="2500" b="1">
                <a:solidFill>
                  <a:srgbClr val="C00000"/>
                </a:solidFill>
                <a:latin typeface="Arial" pitchFamily="34" charset="0"/>
                <a:cs typeface="Arial" pitchFamily="34" charset="0"/>
              </a:rPr>
              <a:t>SAB, SBC, SCD, SDA</a:t>
            </a:r>
            <a:r>
              <a:rPr lang="en-US" sz="2500" b="1">
                <a:latin typeface="Arial" pitchFamily="34" charset="0"/>
                <a:cs typeface="Arial" pitchFamily="34" charset="0"/>
              </a:rPr>
              <a:t>.</a:t>
            </a:r>
            <a:endParaRPr lang="vi-VN" sz="2500" b="1" i="1">
              <a:solidFill>
                <a:schemeClr val="accent2">
                  <a:lumMod val="75000"/>
                </a:schemeClr>
              </a:solidFill>
              <a:latin typeface="Arial" pitchFamily="34" charset="0"/>
              <a:cs typeface="Arial" pitchFamily="34" charset="0"/>
            </a:endParaRPr>
          </a:p>
        </p:txBody>
      </p:sp>
      <p:sp>
        <p:nvSpPr>
          <p:cNvPr id="18" name="TextBox 17"/>
          <p:cNvSpPr txBox="1"/>
          <p:nvPr/>
        </p:nvSpPr>
        <p:spPr>
          <a:xfrm>
            <a:off x="685800" y="4034135"/>
            <a:ext cx="8228012" cy="477054"/>
          </a:xfrm>
          <a:prstGeom prst="rect">
            <a:avLst/>
          </a:prstGeom>
          <a:noFill/>
        </p:spPr>
        <p:txBody>
          <a:bodyPr wrap="square" rtlCol="0">
            <a:spAutoFit/>
          </a:bodyPr>
          <a:lstStyle/>
          <a:p>
            <a:r>
              <a:rPr lang="vi-VN" sz="2500" b="1">
                <a:latin typeface="Arial" pitchFamily="34" charset="0"/>
                <a:cs typeface="Arial" pitchFamily="34" charset="0"/>
              </a:rPr>
              <a:t>+ Một mặt đáy là tứ giác ABCD.</a:t>
            </a:r>
            <a:endParaRPr lang="vi-VN" sz="2500" b="1" i="1">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1340438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HÌNH CHÓP VÀ HÌNH TỨ DIỆN</a:t>
            </a:r>
            <a:endParaRPr lang="vi-VN" sz="2000" b="1">
              <a:solidFill>
                <a:schemeClr val="bg1"/>
              </a:solidFill>
              <a:latin typeface="Arial" pitchFamily="34" charset="0"/>
              <a:cs typeface="Arial" pitchFamily="34" charset="0"/>
            </a:endParaRPr>
          </a:p>
        </p:txBody>
      </p:sp>
      <p:sp>
        <p:nvSpPr>
          <p:cNvPr id="17" name="Rounded Rectangle 16"/>
          <p:cNvSpPr/>
          <p:nvPr/>
        </p:nvSpPr>
        <p:spPr>
          <a:xfrm>
            <a:off x="289088" y="771526"/>
            <a:ext cx="11672724" cy="1209674"/>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55612" y="889926"/>
            <a:ext cx="11582400" cy="954107"/>
          </a:xfrm>
          <a:prstGeom prst="rect">
            <a:avLst/>
          </a:prstGeom>
          <a:noFill/>
        </p:spPr>
        <p:txBody>
          <a:bodyPr wrap="square" rtlCol="0">
            <a:spAutoFit/>
          </a:bodyPr>
          <a:lstStyle/>
          <a:p>
            <a:r>
              <a:rPr lang="en-US" sz="2600" b="1" smtClean="0">
                <a:latin typeface="Arial" pitchFamily="34" charset="0"/>
                <a:cs typeface="Arial" pitchFamily="34" charset="0"/>
              </a:rPr>
              <a:t>	   </a:t>
            </a:r>
            <a:r>
              <a:rPr lang="en-US" sz="2800" b="1" smtClean="0">
                <a:latin typeface="Arial" pitchFamily="34" charset="0"/>
                <a:cs typeface="Arial" pitchFamily="34" charset="0"/>
              </a:rPr>
              <a:t>Trong các hình chóp của HĐ 7, hình chóp nào có ít đỉnh nhất ? Xác định số đỉnh, số cạnh và số mặt của hình chóp đó.</a:t>
            </a:r>
            <a:endParaRPr lang="vi-VN" sz="2800" b="1">
              <a:latin typeface="Arial" pitchFamily="34" charset="0"/>
              <a:cs typeface="Arial" pitchFamily="34"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100" y="2326938"/>
            <a:ext cx="2190750"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8183" y="2057400"/>
            <a:ext cx="1591829" cy="159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500" b="96667" l="667" r="100000"/>
                    </a14:imgEffect>
                  </a14:imgLayer>
                </a14:imgProps>
              </a:ext>
              <a:ext uri="{28A0092B-C50C-407E-A947-70E740481C1C}">
                <a14:useLocalDpi xmlns:a14="http://schemas.microsoft.com/office/drawing/2010/main" val="0"/>
              </a:ext>
            </a:extLst>
          </a:blip>
          <a:srcRect/>
          <a:stretch>
            <a:fillRect/>
          </a:stretch>
        </p:blipFill>
        <p:spPr bwMode="auto">
          <a:xfrm>
            <a:off x="4951412" y="2238375"/>
            <a:ext cx="1861641" cy="14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7385" b="30130"/>
          <a:stretch/>
        </p:blipFill>
        <p:spPr bwMode="auto">
          <a:xfrm>
            <a:off x="240856" y="785954"/>
            <a:ext cx="1693756"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087734" y="4422338"/>
            <a:ext cx="10589916" cy="861774"/>
          </a:xfrm>
          <a:prstGeom prst="rect">
            <a:avLst/>
          </a:prstGeom>
          <a:noFill/>
        </p:spPr>
        <p:txBody>
          <a:bodyPr wrap="square" rtlCol="0">
            <a:spAutoFit/>
          </a:bodyPr>
          <a:lstStyle/>
          <a:p>
            <a:pPr marL="342900" indent="-342900">
              <a:buFont typeface="Wingdings" pitchFamily="2" charset="2"/>
              <a:buChar char="v"/>
            </a:pPr>
            <a:r>
              <a:rPr lang="en-US" sz="2500" b="1">
                <a:latin typeface="Arial" pitchFamily="34" charset="0"/>
                <a:cs typeface="Arial" pitchFamily="34" charset="0"/>
              </a:rPr>
              <a:t>Trong các hình chóp ở HĐ7, hình chóp thứ ba tính từ trái sang </a:t>
            </a:r>
            <a:r>
              <a:rPr lang="en-US" sz="2500" b="1" smtClean="0">
                <a:latin typeface="Arial" pitchFamily="34" charset="0"/>
                <a:cs typeface="Arial" pitchFamily="34" charset="0"/>
              </a:rPr>
              <a:t/>
            </a:r>
            <a:br>
              <a:rPr lang="en-US" sz="2500" b="1" smtClean="0">
                <a:latin typeface="Arial" pitchFamily="34" charset="0"/>
                <a:cs typeface="Arial" pitchFamily="34" charset="0"/>
              </a:rPr>
            </a:br>
            <a:r>
              <a:rPr lang="en-US" sz="2500" b="1" smtClean="0">
                <a:latin typeface="Arial" pitchFamily="34" charset="0"/>
                <a:cs typeface="Arial" pitchFamily="34" charset="0"/>
              </a:rPr>
              <a:t>(</a:t>
            </a:r>
            <a:r>
              <a:rPr lang="en-US" sz="2500" b="1">
                <a:latin typeface="Arial" pitchFamily="34" charset="0"/>
                <a:cs typeface="Arial" pitchFamily="34" charset="0"/>
              </a:rPr>
              <a:t>hình khối rubik) có ít mặt nhất.</a:t>
            </a:r>
            <a:endParaRPr lang="vi-VN" sz="2500" b="1" i="1">
              <a:solidFill>
                <a:schemeClr val="accent2">
                  <a:lumMod val="75000"/>
                </a:schemeClr>
              </a:solidFill>
              <a:latin typeface="Arial" pitchFamily="34" charset="0"/>
              <a:cs typeface="Arial" pitchFamily="34" charset="0"/>
            </a:endParaRPr>
          </a:p>
        </p:txBody>
      </p:sp>
      <p:pic>
        <p:nvPicPr>
          <p:cNvPr id="10" name="Picture 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4495" y="395902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370012" y="5253335"/>
            <a:ext cx="10307638" cy="477054"/>
          </a:xfrm>
          <a:prstGeom prst="rect">
            <a:avLst/>
          </a:prstGeom>
          <a:noFill/>
        </p:spPr>
        <p:txBody>
          <a:bodyPr wrap="square" rtlCol="0">
            <a:spAutoFit/>
          </a:bodyPr>
          <a:lstStyle/>
          <a:p>
            <a:r>
              <a:rPr lang="en-US" sz="2500" b="1">
                <a:latin typeface="Arial" pitchFamily="34" charset="0"/>
                <a:cs typeface="Arial" pitchFamily="34" charset="0"/>
              </a:rPr>
              <a:t>Hình chóp này có </a:t>
            </a:r>
            <a:r>
              <a:rPr lang="en-US" sz="2500" b="1">
                <a:solidFill>
                  <a:srgbClr val="C00000"/>
                </a:solidFill>
                <a:latin typeface="Arial" pitchFamily="34" charset="0"/>
                <a:cs typeface="Arial" pitchFamily="34" charset="0"/>
              </a:rPr>
              <a:t>6</a:t>
            </a:r>
            <a:r>
              <a:rPr lang="en-US" sz="2500" b="1">
                <a:latin typeface="Arial" pitchFamily="34" charset="0"/>
                <a:cs typeface="Arial" pitchFamily="34" charset="0"/>
              </a:rPr>
              <a:t> cạnh và </a:t>
            </a:r>
            <a:r>
              <a:rPr lang="en-US" sz="2500" b="1">
                <a:solidFill>
                  <a:srgbClr val="C00000"/>
                </a:solidFill>
                <a:latin typeface="Arial" pitchFamily="34" charset="0"/>
                <a:cs typeface="Arial" pitchFamily="34" charset="0"/>
              </a:rPr>
              <a:t>4</a:t>
            </a:r>
            <a:r>
              <a:rPr lang="en-US" sz="2500" b="1">
                <a:latin typeface="Arial" pitchFamily="34" charset="0"/>
                <a:cs typeface="Arial" pitchFamily="34" charset="0"/>
              </a:rPr>
              <a:t> mặt</a:t>
            </a:r>
            <a:r>
              <a:rPr lang="en-US" sz="2500" b="1" smtClean="0">
                <a:latin typeface="Arial" pitchFamily="34" charset="0"/>
                <a:cs typeface="Arial" pitchFamily="34" charset="0"/>
              </a:rPr>
              <a:t>.</a:t>
            </a:r>
            <a:endParaRPr lang="en-US" sz="2500" b="1">
              <a:latin typeface="Arial" pitchFamily="34" charset="0"/>
              <a:cs typeface="Arial" pitchFamily="34" charset="0"/>
            </a:endParaRPr>
          </a:p>
        </p:txBody>
      </p:sp>
    </p:spTree>
    <p:extLst>
      <p:ext uri="{BB962C8B-B14F-4D97-AF65-F5344CB8AC3E}">
        <p14:creationId xmlns:p14="http://schemas.microsoft.com/office/powerpoint/2010/main" val="27033588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197"/>
                                        </p:tgtEl>
                                        <p:attrNameLst>
                                          <p:attrName>style.visibility</p:attrName>
                                        </p:attrNameLst>
                                      </p:cBhvr>
                                      <p:to>
                                        <p:strVal val="visible"/>
                                      </p:to>
                                    </p:set>
                                    <p:animEffect transition="in" filter="wipe(left)">
                                      <p:cBhvr>
                                        <p:cTn id="11" dur="500"/>
                                        <p:tgtEl>
                                          <p:spTgt spid="819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wipe(left)">
                                      <p:cBhvr>
                                        <p:cTn id="15" dur="500"/>
                                        <p:tgtEl>
                                          <p:spTgt spid="819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227012" y="762000"/>
            <a:ext cx="8970962" cy="4316706"/>
          </a:xfrm>
          <a:prstGeom prst="roundRect">
            <a:avLst>
              <a:gd name="adj" fmla="val 3662"/>
            </a:avLst>
          </a:prstGeom>
          <a:solidFill>
            <a:srgbClr val="FDEE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0"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HÌNH CHÓP VÀ HÌNH TỨ DIỆN</a:t>
            </a:r>
            <a:endParaRPr lang="vi-VN" sz="2000" b="1">
              <a:solidFill>
                <a:schemeClr val="bg1"/>
              </a:solidFill>
              <a:latin typeface="Arial" pitchFamily="34" charset="0"/>
              <a:cs typeface="Arial" pitchFamily="34" charset="0"/>
            </a:endParaRPr>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6712" y="762000"/>
            <a:ext cx="285750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71015" y="875383"/>
            <a:ext cx="8533272" cy="1200329"/>
          </a:xfrm>
          <a:prstGeom prst="rect">
            <a:avLst/>
          </a:prstGeom>
          <a:noFill/>
        </p:spPr>
        <p:txBody>
          <a:bodyPr wrap="square" rtlCol="0">
            <a:spAutoFit/>
          </a:bodyPr>
          <a:lstStyle/>
          <a:p>
            <a:pPr marL="457200" indent="-457200" algn="just">
              <a:buFont typeface="Arial" pitchFamily="34" charset="0"/>
              <a:buChar char="•"/>
            </a:pPr>
            <a:r>
              <a:rPr lang="en-US" b="1" smtClean="0">
                <a:solidFill>
                  <a:schemeClr val="tx1"/>
                </a:solidFill>
                <a:latin typeface="Arial" pitchFamily="34" charset="0"/>
                <a:cs typeface="Arial" pitchFamily="34" charset="0"/>
              </a:rPr>
              <a:t>Cho 4 điểm A, B, C, D không đồng phẳng. Hình gồm 4 tam giác ABC, ACD, ABD và BCD gọi là </a:t>
            </a:r>
            <a:r>
              <a:rPr lang="en-US" b="1" smtClean="0">
                <a:solidFill>
                  <a:srgbClr val="C00000"/>
                </a:solidFill>
                <a:latin typeface="Arial" pitchFamily="34" charset="0"/>
                <a:cs typeface="Arial" pitchFamily="34" charset="0"/>
              </a:rPr>
              <a:t>hình tứ diện </a:t>
            </a:r>
            <a:r>
              <a:rPr lang="en-US" b="1" smtClean="0">
                <a:solidFill>
                  <a:schemeClr val="tx1"/>
                </a:solidFill>
                <a:latin typeface="Arial" pitchFamily="34" charset="0"/>
                <a:cs typeface="Arial" pitchFamily="34" charset="0"/>
              </a:rPr>
              <a:t>và kí hiệu là </a:t>
            </a:r>
            <a:r>
              <a:rPr lang="en-US" b="1" smtClean="0">
                <a:solidFill>
                  <a:srgbClr val="C00000"/>
                </a:solidFill>
                <a:latin typeface="Arial" pitchFamily="34" charset="0"/>
                <a:cs typeface="Arial" pitchFamily="34" charset="0"/>
              </a:rPr>
              <a:t>ABCD</a:t>
            </a:r>
            <a:r>
              <a:rPr lang="en-US" b="1" smtClean="0">
                <a:solidFill>
                  <a:schemeClr val="tx1"/>
                </a:solidFill>
                <a:latin typeface="Arial" pitchFamily="34" charset="0"/>
                <a:cs typeface="Arial" pitchFamily="34" charset="0"/>
              </a:rPr>
              <a:t>.</a:t>
            </a:r>
            <a:endParaRPr lang="vi-VN" b="1">
              <a:solidFill>
                <a:schemeClr val="tx2">
                  <a:lumMod val="75000"/>
                </a:schemeClr>
              </a:solidFill>
              <a:latin typeface="Arial" pitchFamily="34" charset="0"/>
              <a:cs typeface="Arial" pitchFamily="34" charset="0"/>
            </a:endParaRPr>
          </a:p>
        </p:txBody>
      </p:sp>
      <p:sp>
        <p:nvSpPr>
          <p:cNvPr id="12" name="TextBox 11"/>
          <p:cNvSpPr txBox="1"/>
          <p:nvPr/>
        </p:nvSpPr>
        <p:spPr>
          <a:xfrm>
            <a:off x="371015" y="2106906"/>
            <a:ext cx="8533272" cy="1569660"/>
          </a:xfrm>
          <a:prstGeom prst="rect">
            <a:avLst/>
          </a:prstGeom>
          <a:noFill/>
        </p:spPr>
        <p:txBody>
          <a:bodyPr wrap="square" rtlCol="0">
            <a:spAutoFit/>
          </a:bodyPr>
          <a:lstStyle/>
          <a:p>
            <a:pPr marL="457200" indent="-457200" algn="just">
              <a:buFont typeface="Arial" pitchFamily="34" charset="0"/>
              <a:buChar char="•"/>
            </a:pPr>
            <a:r>
              <a:rPr lang="en-US" b="1" smtClean="0">
                <a:solidFill>
                  <a:schemeClr val="tx1"/>
                </a:solidFill>
                <a:latin typeface="Arial" pitchFamily="34" charset="0"/>
                <a:cs typeface="Arial" pitchFamily="34" charset="0"/>
              </a:rPr>
              <a:t>Trong hình tứ diện ABCD, các điểm A, B, C, D gọi là các </a:t>
            </a:r>
            <a:r>
              <a:rPr lang="en-US" b="1" smtClean="0">
                <a:solidFill>
                  <a:srgbClr val="C00000"/>
                </a:solidFill>
                <a:latin typeface="Arial" pitchFamily="34" charset="0"/>
                <a:cs typeface="Arial" pitchFamily="34" charset="0"/>
              </a:rPr>
              <a:t>đỉnh</a:t>
            </a:r>
            <a:r>
              <a:rPr lang="en-US" b="1" smtClean="0">
                <a:solidFill>
                  <a:schemeClr val="tx1"/>
                </a:solidFill>
                <a:latin typeface="Arial" pitchFamily="34" charset="0"/>
                <a:cs typeface="Arial" pitchFamily="34" charset="0"/>
              </a:rPr>
              <a:t> . Các đoạn thẳng AB, BC, CD, DA, AC, BD gọi là các </a:t>
            </a:r>
            <a:r>
              <a:rPr lang="en-US" b="1">
                <a:solidFill>
                  <a:srgbClr val="C00000"/>
                </a:solidFill>
                <a:latin typeface="Arial" pitchFamily="34" charset="0"/>
                <a:cs typeface="Arial" pitchFamily="34" charset="0"/>
              </a:rPr>
              <a:t>cạnh</a:t>
            </a:r>
            <a:r>
              <a:rPr lang="en-US" b="1" smtClean="0">
                <a:solidFill>
                  <a:schemeClr val="tx1"/>
                </a:solidFill>
                <a:latin typeface="Arial" pitchFamily="34" charset="0"/>
                <a:cs typeface="Arial" pitchFamily="34" charset="0"/>
              </a:rPr>
              <a:t> . Các tam giác</a:t>
            </a:r>
            <a:r>
              <a:rPr lang="en-US" b="1">
                <a:latin typeface="Arial" pitchFamily="34" charset="0"/>
                <a:cs typeface="Arial" pitchFamily="34" charset="0"/>
              </a:rPr>
              <a:t> ABC, ACD, ABD và </a:t>
            </a:r>
            <a:r>
              <a:rPr lang="en-US" b="1" smtClean="0">
                <a:latin typeface="Arial" pitchFamily="34" charset="0"/>
                <a:cs typeface="Arial" pitchFamily="34" charset="0"/>
              </a:rPr>
              <a:t>BCD gọi là các </a:t>
            </a:r>
            <a:r>
              <a:rPr lang="en-US" b="1">
                <a:solidFill>
                  <a:srgbClr val="C00000"/>
                </a:solidFill>
                <a:latin typeface="Arial" pitchFamily="34" charset="0"/>
                <a:cs typeface="Arial" pitchFamily="34" charset="0"/>
              </a:rPr>
              <a:t>mặt</a:t>
            </a:r>
            <a:r>
              <a:rPr lang="en-US" b="1" smtClean="0">
                <a:solidFill>
                  <a:schemeClr val="accent2">
                    <a:lumMod val="75000"/>
                  </a:schemeClr>
                </a:solidFill>
                <a:latin typeface="Arial" pitchFamily="34" charset="0"/>
                <a:cs typeface="Arial" pitchFamily="34" charset="0"/>
              </a:rPr>
              <a:t> </a:t>
            </a:r>
            <a:r>
              <a:rPr lang="en-US" b="1" smtClean="0">
                <a:latin typeface="Arial" pitchFamily="34" charset="0"/>
                <a:cs typeface="Arial" pitchFamily="34" charset="0"/>
              </a:rPr>
              <a:t>của tứ diện.</a:t>
            </a:r>
            <a:r>
              <a:rPr lang="en-US" b="1" smtClean="0">
                <a:solidFill>
                  <a:schemeClr val="tx1"/>
                </a:solidFill>
                <a:latin typeface="Arial" pitchFamily="34" charset="0"/>
                <a:cs typeface="Arial" pitchFamily="34" charset="0"/>
              </a:rPr>
              <a:t> </a:t>
            </a:r>
            <a:endParaRPr lang="vi-VN" b="1">
              <a:solidFill>
                <a:schemeClr val="tx2">
                  <a:lumMod val="75000"/>
                </a:schemeClr>
              </a:solidFill>
              <a:latin typeface="Arial" pitchFamily="34" charset="0"/>
              <a:cs typeface="Arial" pitchFamily="34" charset="0"/>
            </a:endParaRPr>
          </a:p>
        </p:txBody>
      </p:sp>
      <p:sp>
        <p:nvSpPr>
          <p:cNvPr id="13" name="TextBox 12"/>
          <p:cNvSpPr txBox="1"/>
          <p:nvPr/>
        </p:nvSpPr>
        <p:spPr>
          <a:xfrm>
            <a:off x="388477" y="3676566"/>
            <a:ext cx="8533272" cy="1200329"/>
          </a:xfrm>
          <a:prstGeom prst="rect">
            <a:avLst/>
          </a:prstGeom>
          <a:noFill/>
        </p:spPr>
        <p:txBody>
          <a:bodyPr wrap="square" rtlCol="0">
            <a:spAutoFit/>
          </a:bodyPr>
          <a:lstStyle/>
          <a:p>
            <a:pPr marL="457200" indent="-457200" algn="just">
              <a:buFont typeface="Arial" pitchFamily="34" charset="0"/>
              <a:buChar char="•"/>
            </a:pPr>
            <a:r>
              <a:rPr lang="en-US" b="1" smtClean="0">
                <a:solidFill>
                  <a:schemeClr val="tx1"/>
                </a:solidFill>
                <a:latin typeface="Arial" pitchFamily="34" charset="0"/>
                <a:cs typeface="Arial" pitchFamily="34" charset="0"/>
              </a:rPr>
              <a:t>Trong hình tứ diện , hai cạnh không có đỉnh chung được gọi là </a:t>
            </a:r>
            <a:r>
              <a:rPr lang="en-US" b="1">
                <a:solidFill>
                  <a:srgbClr val="C00000"/>
                </a:solidFill>
                <a:latin typeface="Arial" pitchFamily="34" charset="0"/>
                <a:cs typeface="Arial" pitchFamily="34" charset="0"/>
              </a:rPr>
              <a:t>hai cạnh đối diện</a:t>
            </a:r>
            <a:r>
              <a:rPr lang="en-US" b="1" smtClean="0">
                <a:solidFill>
                  <a:schemeClr val="tx1"/>
                </a:solidFill>
                <a:latin typeface="Arial" pitchFamily="34" charset="0"/>
                <a:cs typeface="Arial" pitchFamily="34" charset="0"/>
              </a:rPr>
              <a:t>, đỉnh không nằm trên một mặt được gọi là </a:t>
            </a:r>
            <a:r>
              <a:rPr lang="en-US" b="1">
                <a:solidFill>
                  <a:srgbClr val="C00000"/>
                </a:solidFill>
                <a:latin typeface="Arial" pitchFamily="34" charset="0"/>
                <a:cs typeface="Arial" pitchFamily="34" charset="0"/>
              </a:rPr>
              <a:t>đỉnh đối diện </a:t>
            </a:r>
            <a:r>
              <a:rPr lang="en-US" b="1" smtClean="0">
                <a:solidFill>
                  <a:schemeClr val="tx1"/>
                </a:solidFill>
                <a:latin typeface="Arial" pitchFamily="34" charset="0"/>
                <a:cs typeface="Arial" pitchFamily="34" charset="0"/>
              </a:rPr>
              <a:t>với mặt đó.</a:t>
            </a:r>
            <a:endParaRPr lang="vi-VN" b="1">
              <a:solidFill>
                <a:schemeClr val="tx2">
                  <a:lumMod val="75000"/>
                </a:schemeClr>
              </a:solidFill>
              <a:latin typeface="Arial" pitchFamily="34" charset="0"/>
              <a:cs typeface="Arial" pitchFamily="34" charset="0"/>
            </a:endParaRPr>
          </a:p>
        </p:txBody>
      </p:sp>
      <p:grpSp>
        <p:nvGrpSpPr>
          <p:cNvPr id="2" name="Group 1"/>
          <p:cNvGrpSpPr/>
          <p:nvPr/>
        </p:nvGrpSpPr>
        <p:grpSpPr>
          <a:xfrm>
            <a:off x="318080" y="5333999"/>
            <a:ext cx="11567532" cy="1350407"/>
            <a:chOff x="1660688" y="5562599"/>
            <a:chExt cx="11567532" cy="1350407"/>
          </a:xfrm>
        </p:grpSpPr>
        <p:sp>
          <p:nvSpPr>
            <p:cNvPr id="19" name="Rounded Rectangle 18"/>
            <p:cNvSpPr/>
            <p:nvPr/>
          </p:nvSpPr>
          <p:spPr>
            <a:xfrm>
              <a:off x="1660688" y="5562599"/>
              <a:ext cx="11567532" cy="1350407"/>
            </a:xfrm>
            <a:prstGeom prst="roundRect">
              <a:avLst>
                <a:gd name="adj" fmla="val 3662"/>
              </a:avLst>
            </a:prstGeom>
            <a:solidFill>
              <a:schemeClr val="accent3">
                <a:lumMod val="20000"/>
                <a:lumOff val="80000"/>
              </a:schemeClr>
            </a:solid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1" name="TextBox 20"/>
            <p:cNvSpPr txBox="1"/>
            <p:nvPr/>
          </p:nvSpPr>
          <p:spPr>
            <a:xfrm>
              <a:off x="1844256" y="5638800"/>
              <a:ext cx="11383963" cy="1231106"/>
            </a:xfrm>
            <a:prstGeom prst="rect">
              <a:avLst/>
            </a:prstGeom>
            <a:noFill/>
          </p:spPr>
          <p:txBody>
            <a:bodyPr wrap="square" rtlCol="0">
              <a:spAutoFit/>
            </a:bodyPr>
            <a:lstStyle/>
            <a:p>
              <a:pPr marL="457200" indent="-457200">
                <a:buFont typeface="Wingdings" pitchFamily="2" charset="2"/>
                <a:buChar char="q"/>
              </a:pPr>
              <a:r>
                <a:rPr lang="en-US" sz="2600" b="1" smtClean="0">
                  <a:solidFill>
                    <a:schemeClr val="accent6">
                      <a:lumMod val="75000"/>
                    </a:schemeClr>
                  </a:solidFill>
                  <a:latin typeface="Arial" pitchFamily="34" charset="0"/>
                  <a:cs typeface="Arial" pitchFamily="34" charset="0"/>
                </a:rPr>
                <a:t>Chú ý</a:t>
              </a:r>
              <a:r>
                <a:rPr lang="en-US" sz="2600" b="1" smtClean="0">
                  <a:solidFill>
                    <a:srgbClr val="C00000"/>
                  </a:solidFill>
                  <a:latin typeface="Arial" pitchFamily="34" charset="0"/>
                  <a:cs typeface="Arial" pitchFamily="34" charset="0"/>
                </a:rPr>
                <a:t> </a:t>
              </a:r>
              <a:r>
                <a:rPr lang="en-US" sz="2600" b="1" smtClean="0">
                  <a:latin typeface="Arial" pitchFamily="34" charset="0"/>
                  <a:cs typeface="Arial" pitchFamily="34" charset="0"/>
                </a:rPr>
                <a:t>: </a:t>
              </a:r>
              <a:r>
                <a:rPr lang="en-US" b="1" smtClean="0">
                  <a:latin typeface="Arial" pitchFamily="34" charset="0"/>
                  <a:cs typeface="Arial" pitchFamily="34" charset="0"/>
                </a:rPr>
                <a:t>Hình tứ diện là một hình chóp tam giác mà mặt nào của hình tứ diện cũng được coi là mặt đáy.</a:t>
              </a:r>
              <a:br>
                <a:rPr lang="en-US" b="1" smtClean="0">
                  <a:latin typeface="Arial" pitchFamily="34" charset="0"/>
                  <a:cs typeface="Arial" pitchFamily="34" charset="0"/>
                </a:rPr>
              </a:br>
              <a:r>
                <a:rPr lang="en-US" b="1" smtClean="0">
                  <a:latin typeface="Arial" pitchFamily="34" charset="0"/>
                  <a:cs typeface="Arial" pitchFamily="34" charset="0"/>
                </a:rPr>
                <a:t>- Hình tứ diện có 4 mặt là các tam giác đều gọi là </a:t>
              </a:r>
              <a:r>
                <a:rPr lang="en-US" b="1" smtClean="0">
                  <a:solidFill>
                    <a:srgbClr val="C00000"/>
                  </a:solidFill>
                  <a:latin typeface="Arial" pitchFamily="34" charset="0"/>
                  <a:cs typeface="Arial" pitchFamily="34" charset="0"/>
                </a:rPr>
                <a:t>hình tứ diện đều</a:t>
              </a:r>
              <a:r>
                <a:rPr lang="en-US" b="1" smtClean="0">
                  <a:latin typeface="Arial" pitchFamily="34" charset="0"/>
                  <a:cs typeface="Arial" pitchFamily="34" charset="0"/>
                </a:rPr>
                <a:t>.</a:t>
              </a:r>
              <a:endParaRPr lang="vi-VN" b="1" i="1">
                <a:solidFill>
                  <a:srgbClr val="C00000"/>
                </a:solidFill>
                <a:latin typeface="Arial" pitchFamily="34" charset="0"/>
                <a:cs typeface="Arial" pitchFamily="34" charset="0"/>
              </a:endParaRPr>
            </a:p>
          </p:txBody>
        </p:sp>
      </p:grpSp>
    </p:spTree>
    <p:extLst>
      <p:ext uri="{BB962C8B-B14F-4D97-AF65-F5344CB8AC3E}">
        <p14:creationId xmlns:p14="http://schemas.microsoft.com/office/powerpoint/2010/main" val="17786574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3315"/>
                                        </p:tgtEl>
                                        <p:attrNameLst>
                                          <p:attrName>style.visibility</p:attrName>
                                        </p:attrNameLst>
                                      </p:cBhvr>
                                      <p:to>
                                        <p:strVal val="visible"/>
                                      </p:to>
                                    </p:set>
                                    <p:animEffect transition="in" filter="wipe(left)">
                                      <p:cBhvr>
                                        <p:cTn id="14" dur="500"/>
                                        <p:tgtEl>
                                          <p:spTgt spid="133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736" y="2478783"/>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27012" y="2971800"/>
            <a:ext cx="8305800" cy="830997"/>
          </a:xfrm>
          <a:prstGeom prst="rect">
            <a:avLst/>
          </a:prstGeom>
          <a:noFill/>
        </p:spPr>
        <p:txBody>
          <a:bodyPr wrap="square" rtlCol="0">
            <a:spAutoFit/>
          </a:bodyPr>
          <a:lstStyle/>
          <a:p>
            <a:pPr marL="342900" indent="-342900">
              <a:buFont typeface="Wingdings" pitchFamily="2" charset="2"/>
              <a:buChar char="v"/>
            </a:pPr>
            <a:r>
              <a:rPr lang="en-US" b="1" smtClean="0">
                <a:latin typeface="Arial" pitchFamily="34" charset="0"/>
                <a:cs typeface="Arial" pitchFamily="34" charset="0"/>
              </a:rPr>
              <a:t>Vì điểm E nằm trong tam giác BCD nên </a:t>
            </a:r>
            <a:r>
              <a:rPr lang="vi-VN" b="1" smtClean="0">
                <a:latin typeface="Arial" pitchFamily="34" charset="0"/>
                <a:cs typeface="Arial" pitchFamily="34" charset="0"/>
              </a:rPr>
              <a:t>đường thẳng</a:t>
            </a:r>
            <a:r>
              <a:rPr lang="en-US" b="1" smtClean="0">
                <a:latin typeface="Arial" pitchFamily="34" charset="0"/>
                <a:cs typeface="Arial" pitchFamily="34" charset="0"/>
              </a:rPr>
              <a:t> BE cắt CD tại M. </a:t>
            </a:r>
            <a:endParaRPr lang="vi-VN" b="1" i="1">
              <a:solidFill>
                <a:schemeClr val="accent2">
                  <a:lumMod val="75000"/>
                </a:schemeClr>
              </a:solidFill>
              <a:latin typeface="Arial" pitchFamily="34" charset="0"/>
              <a:cs typeface="Arial" pitchFamily="34" charset="0"/>
            </a:endParaRPr>
          </a:p>
        </p:txBody>
      </p:sp>
      <p:grpSp>
        <p:nvGrpSpPr>
          <p:cNvPr id="3" name="Group 2"/>
          <p:cNvGrpSpPr/>
          <p:nvPr/>
        </p:nvGrpSpPr>
        <p:grpSpPr>
          <a:xfrm>
            <a:off x="234948" y="737545"/>
            <a:ext cx="11650664" cy="1548455"/>
            <a:chOff x="234948" y="737545"/>
            <a:chExt cx="11650664" cy="1548455"/>
          </a:xfrm>
        </p:grpSpPr>
        <p:sp>
          <p:nvSpPr>
            <p:cNvPr id="23" name="Rounded Rectangle 22"/>
            <p:cNvSpPr/>
            <p:nvPr/>
          </p:nvSpPr>
          <p:spPr>
            <a:xfrm>
              <a:off x="1722522" y="762675"/>
              <a:ext cx="10091177" cy="1523325"/>
            </a:xfrm>
            <a:prstGeom prst="roundRect">
              <a:avLst>
                <a:gd name="adj" fmla="val 5225"/>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48" y="73754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709206" y="117157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6</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1903412" y="838200"/>
              <a:ext cx="9982200" cy="1323417"/>
            </a:xfrm>
            <a:prstGeom prst="rect">
              <a:avLst/>
            </a:prstGeom>
            <a:noFill/>
          </p:spPr>
          <p:txBody>
            <a:bodyPr wrap="square" lIns="121899" tIns="60949" rIns="121899" bIns="60949" rtlCol="0">
              <a:spAutoFit/>
            </a:bodyPr>
            <a:lstStyle/>
            <a:p>
              <a:r>
                <a:rPr lang="vi-VN" sz="2600" b="1">
                  <a:latin typeface="Arial" pitchFamily="34" charset="0"/>
                  <a:cs typeface="Arial" pitchFamily="34" charset="0"/>
                </a:rPr>
                <a:t>Cho </a:t>
              </a:r>
              <a:r>
                <a:rPr lang="en-US" sz="2600" b="1" smtClean="0">
                  <a:latin typeface="Arial" pitchFamily="34" charset="0"/>
                  <a:cs typeface="Arial" pitchFamily="34" charset="0"/>
                </a:rPr>
                <a:t>hình tứ diện ABCD và E là một điểm nằm trong tam giác BCD. Gọi F là một điểm nằm giữa A và E ( H 4.12) </a:t>
              </a:r>
              <a:br>
                <a:rPr lang="en-US" sz="2600" b="1" smtClean="0">
                  <a:latin typeface="Arial" pitchFamily="34" charset="0"/>
                  <a:cs typeface="Arial" pitchFamily="34" charset="0"/>
                </a:rPr>
              </a:br>
              <a:r>
                <a:rPr lang="en-US" sz="2600" b="1" smtClean="0">
                  <a:latin typeface="Arial" pitchFamily="34" charset="0"/>
                  <a:cs typeface="Arial" pitchFamily="34" charset="0"/>
                </a:rPr>
                <a:t>Xác định giao điểm của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BF và mặt phẳng (ACD)</a:t>
              </a:r>
              <a:endParaRPr lang="vi-VN" sz="2600" b="1">
                <a:latin typeface="Arial" pitchFamily="34" charset="0"/>
                <a:cs typeface="Arial" pitchFamily="34" charset="0"/>
              </a:endParaRPr>
            </a:p>
          </p:txBody>
        </p:sp>
      </p:grpSp>
      <p:sp>
        <p:nvSpPr>
          <p:cNvPr id="21"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HÌNH CHÓP VÀ HÌNH TỨ DIỆN</a:t>
            </a:r>
            <a:endParaRPr lang="vi-VN" sz="2000" b="1">
              <a:solidFill>
                <a:schemeClr val="bg1"/>
              </a:solidFill>
              <a:latin typeface="Arial" pitchFamily="34" charset="0"/>
              <a:cs typeface="Arial" pitchFamily="34" charset="0"/>
            </a:endParaRPr>
          </a:p>
        </p:txBody>
      </p:sp>
      <p:grpSp>
        <p:nvGrpSpPr>
          <p:cNvPr id="2" name="Group 1"/>
          <p:cNvGrpSpPr/>
          <p:nvPr/>
        </p:nvGrpSpPr>
        <p:grpSpPr>
          <a:xfrm>
            <a:off x="8913812" y="2373613"/>
            <a:ext cx="2876550" cy="3162300"/>
            <a:chOff x="8913812" y="2373613"/>
            <a:chExt cx="2876550" cy="3162300"/>
          </a:xfrm>
        </p:grpSpPr>
        <p:pic>
          <p:nvPicPr>
            <p:cNvPr id="143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3812" y="2373613"/>
              <a:ext cx="28765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0388599" y="5071646"/>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4.12</a:t>
              </a:r>
              <a:endParaRPr lang="en-US" sz="1600" b="1">
                <a:solidFill>
                  <a:schemeClr val="accent6">
                    <a:lumMod val="75000"/>
                  </a:schemeClr>
                </a:solidFill>
                <a:latin typeface="Arial" pitchFamily="34" charset="0"/>
                <a:cs typeface="Arial" pitchFamily="34" charset="0"/>
              </a:endParaRPr>
            </a:p>
          </p:txBody>
        </p:sp>
      </p:grpSp>
      <mc:AlternateContent xmlns:mc="http://schemas.openxmlformats.org/markup-compatibility/2006" xmlns:a14="http://schemas.microsoft.com/office/drawing/2010/main">
        <mc:Choice Requires="a14">
          <p:sp>
            <p:nvSpPr>
              <p:cNvPr id="22" name="TextBox 21"/>
              <p:cNvSpPr txBox="1"/>
              <p:nvPr/>
            </p:nvSpPr>
            <p:spPr>
              <a:xfrm>
                <a:off x="572795" y="3833479"/>
                <a:ext cx="8564258" cy="461665"/>
              </a:xfrm>
              <a:prstGeom prst="rect">
                <a:avLst/>
              </a:prstGeom>
              <a:noFill/>
            </p:spPr>
            <p:txBody>
              <a:bodyPr wrap="square" rtlCol="0">
                <a:spAutoFit/>
              </a:bodyPr>
              <a:lstStyle/>
              <a:p>
                <a:r>
                  <a:rPr lang="en-US" b="1" smtClean="0">
                    <a:solidFill>
                      <a:schemeClr val="tx1"/>
                    </a:solidFill>
                    <a:latin typeface="Arial" pitchFamily="34" charset="0"/>
                    <a:cs typeface="Arial" pitchFamily="34" charset="0"/>
                  </a:rPr>
                  <a:t>Các điểm </a:t>
                </a:r>
                <a14:m>
                  <m:oMath xmlns:m="http://schemas.openxmlformats.org/officeDocument/2006/math">
                    <m:r>
                      <a:rPr lang="en-US" b="1" i="1" smtClean="0">
                        <a:solidFill>
                          <a:schemeClr val="tx1"/>
                        </a:solidFill>
                        <a:latin typeface="Cambria Math"/>
                        <a:cs typeface="Arial" pitchFamily="34" charset="0"/>
                      </a:rPr>
                      <m:t>𝑨</m:t>
                    </m:r>
                    <m:r>
                      <a:rPr lang="en-US" b="1" i="1" smtClean="0">
                        <a:solidFill>
                          <a:schemeClr val="tx1"/>
                        </a:solidFill>
                        <a:latin typeface="Cambria Math"/>
                        <a:cs typeface="Arial" pitchFamily="34" charset="0"/>
                      </a:rPr>
                      <m:t>, </m:t>
                    </m:r>
                    <m:r>
                      <a:rPr lang="en-US" b="1" i="1" smtClean="0">
                        <a:solidFill>
                          <a:schemeClr val="tx1"/>
                        </a:solidFill>
                        <a:latin typeface="Cambria Math"/>
                        <a:cs typeface="Arial" pitchFamily="34" charset="0"/>
                      </a:rPr>
                      <m:t>𝑬</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𝒎𝒑</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𝑨𝑩𝑴</m:t>
                    </m:r>
                    <m:r>
                      <a:rPr lang="en-US" b="1" i="1" smtClean="0">
                        <a:solidFill>
                          <a:schemeClr val="tx1"/>
                        </a:solidFill>
                        <a:latin typeface="Cambria Math"/>
                        <a:ea typeface="Cambria Math"/>
                        <a:cs typeface="Arial" pitchFamily="34" charset="0"/>
                      </a:rPr>
                      <m:t>)</m:t>
                    </m:r>
                  </m:oMath>
                </a14:m>
                <a:r>
                  <a:rPr lang="en-US" b="1" i="1" smtClean="0">
                    <a:solidFill>
                      <a:schemeClr val="tx1"/>
                    </a:solidFill>
                    <a:latin typeface="Arial" pitchFamily="34" charset="0"/>
                    <a:cs typeface="Arial" pitchFamily="34" charset="0"/>
                  </a:rPr>
                  <a:t> </a:t>
                </a:r>
                <a:r>
                  <a:rPr lang="en-US" b="1" smtClean="0">
                    <a:solidFill>
                      <a:schemeClr val="tx1"/>
                    </a:solidFill>
                    <a:latin typeface="Arial" pitchFamily="34" charset="0"/>
                    <a:cs typeface="Arial" pitchFamily="34" charset="0"/>
                  </a:rPr>
                  <a:t>nên </a:t>
                </a:r>
                <a:r>
                  <a:rPr lang="vi-VN" b="1" smtClean="0">
                    <a:solidFill>
                      <a:schemeClr val="tx1"/>
                    </a:solidFill>
                    <a:latin typeface="Arial" pitchFamily="34" charset="0"/>
                    <a:cs typeface="Arial" pitchFamily="34" charset="0"/>
                  </a:rPr>
                  <a:t>đường thẳng</a:t>
                </a:r>
                <a:r>
                  <a:rPr lang="en-US" b="1" smtClean="0">
                    <a:solidFill>
                      <a:schemeClr val="tx1"/>
                    </a:solidFill>
                    <a:latin typeface="Arial" pitchFamily="34" charset="0"/>
                    <a:cs typeface="Arial" pitchFamily="34" charset="0"/>
                  </a:rPr>
                  <a:t> </a:t>
                </a:r>
                <a14:m>
                  <m:oMath xmlns:m="http://schemas.openxmlformats.org/officeDocument/2006/math">
                    <m:r>
                      <a:rPr lang="en-US" b="1" i="1" smtClean="0">
                        <a:solidFill>
                          <a:schemeClr val="tx1"/>
                        </a:solidFill>
                        <a:latin typeface="Cambria Math"/>
                        <a:cs typeface="Arial" pitchFamily="34" charset="0"/>
                      </a:rPr>
                      <m:t>𝑨𝑬</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𝑨𝑩𝑴</m:t>
                    </m:r>
                    <m:r>
                      <a:rPr lang="en-US" b="1" i="1" smtClean="0">
                        <a:solidFill>
                          <a:schemeClr val="tx1"/>
                        </a:solidFill>
                        <a:latin typeface="Cambria Math"/>
                        <a:ea typeface="Cambria Math"/>
                        <a:cs typeface="Arial" pitchFamily="34" charset="0"/>
                      </a:rPr>
                      <m:t>)</m:t>
                    </m:r>
                  </m:oMath>
                </a14:m>
                <a:endParaRPr lang="vi-VN" b="1" i="1">
                  <a:solidFill>
                    <a:schemeClr val="tx1"/>
                  </a:solidFill>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72795" y="3833479"/>
                <a:ext cx="8564258" cy="461665"/>
              </a:xfrm>
              <a:prstGeom prst="rect">
                <a:avLst/>
              </a:prstGeom>
              <a:blipFill rotWithShape="1">
                <a:blip r:embed="rId7"/>
                <a:stretch>
                  <a:fillRect l="-1139" t="-921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572795" y="4325826"/>
                <a:ext cx="8564258" cy="830997"/>
              </a:xfrm>
              <a:prstGeom prst="rect">
                <a:avLst/>
              </a:prstGeom>
              <a:noFill/>
            </p:spPr>
            <p:txBody>
              <a:bodyPr wrap="square" rtlCol="0">
                <a:spAutoFit/>
              </a:bodyPr>
              <a:lstStyle/>
              <a:p>
                <a:r>
                  <a:rPr lang="en-US" b="1" smtClean="0">
                    <a:solidFill>
                      <a:schemeClr val="tx1"/>
                    </a:solidFill>
                    <a:latin typeface="Arial" pitchFamily="34" charset="0"/>
                    <a:cs typeface="Arial" pitchFamily="34" charset="0"/>
                  </a:rPr>
                  <a:t>Do đó </a:t>
                </a:r>
                <a14:m>
                  <m:oMath xmlns:m="http://schemas.openxmlformats.org/officeDocument/2006/math">
                    <m:r>
                      <a:rPr lang="en-US" b="1" i="1" smtClean="0">
                        <a:solidFill>
                          <a:schemeClr val="tx1"/>
                        </a:solidFill>
                        <a:latin typeface="Cambria Math"/>
                        <a:cs typeface="Arial" pitchFamily="34" charset="0"/>
                      </a:rPr>
                      <m:t>𝑭</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𝒎𝒑</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𝑨𝑩𝑴</m:t>
                    </m:r>
                    <m:r>
                      <a:rPr lang="en-US" b="1" i="1" smtClean="0">
                        <a:solidFill>
                          <a:schemeClr val="tx1"/>
                        </a:solidFill>
                        <a:latin typeface="Cambria Math"/>
                        <a:ea typeface="Cambria Math"/>
                        <a:cs typeface="Arial" pitchFamily="34" charset="0"/>
                      </a:rPr>
                      <m:t>)</m:t>
                    </m:r>
                  </m:oMath>
                </a14:m>
                <a:r>
                  <a:rPr lang="en-US" b="1" i="1" smtClean="0">
                    <a:solidFill>
                      <a:schemeClr val="tx1"/>
                    </a:solidFill>
                    <a:latin typeface="Arial" pitchFamily="34" charset="0"/>
                    <a:cs typeface="Arial" pitchFamily="34" charset="0"/>
                  </a:rPr>
                  <a:t> . </a:t>
                </a:r>
                <a:r>
                  <a:rPr lang="en-US" b="1" smtClean="0">
                    <a:solidFill>
                      <a:schemeClr val="tx1"/>
                    </a:solidFill>
                    <a:latin typeface="Arial" pitchFamily="34" charset="0"/>
                    <a:cs typeface="Arial" pitchFamily="34" charset="0"/>
                  </a:rPr>
                  <a:t>Vậy các điểm A, B, E, F, M cùng thuộc mặt phẳng (ABM)</a:t>
                </a:r>
                <a:endParaRPr lang="vi-VN" b="1">
                  <a:solidFill>
                    <a:schemeClr val="tx1"/>
                  </a:solidFill>
                  <a:latin typeface="Arial" pitchFamily="34" charset="0"/>
                  <a:cs typeface="Arial"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72795" y="4325826"/>
                <a:ext cx="8564258" cy="830997"/>
              </a:xfrm>
              <a:prstGeom prst="rect">
                <a:avLst/>
              </a:prstGeom>
              <a:blipFill rotWithShape="1">
                <a:blip r:embed="rId8"/>
                <a:stretch>
                  <a:fillRect l="-1139" t="-5147" b="-16912"/>
                </a:stretch>
              </a:blipFill>
            </p:spPr>
            <p:txBody>
              <a:bodyPr/>
              <a:lstStyle/>
              <a:p>
                <a:r>
                  <a:rPr lang="en-US">
                    <a:noFill/>
                  </a:rPr>
                  <a:t> </a:t>
                </a:r>
              </a:p>
            </p:txBody>
          </p:sp>
        </mc:Fallback>
      </mc:AlternateContent>
      <p:sp>
        <p:nvSpPr>
          <p:cNvPr id="25" name="TextBox 24"/>
          <p:cNvSpPr txBox="1"/>
          <p:nvPr/>
        </p:nvSpPr>
        <p:spPr>
          <a:xfrm>
            <a:off x="572795" y="5187505"/>
            <a:ext cx="8564258" cy="461665"/>
          </a:xfrm>
          <a:prstGeom prst="rect">
            <a:avLst/>
          </a:prstGeom>
          <a:noFill/>
        </p:spPr>
        <p:txBody>
          <a:bodyPr wrap="square" rtlCol="0">
            <a:spAutoFit/>
          </a:bodyPr>
          <a:lstStyle/>
          <a:p>
            <a:r>
              <a:rPr lang="en-US" b="1" smtClean="0">
                <a:solidFill>
                  <a:schemeClr val="tx1"/>
                </a:solidFill>
                <a:latin typeface="Arial" pitchFamily="34" charset="0"/>
                <a:cs typeface="Arial" pitchFamily="34" charset="0"/>
              </a:rPr>
              <a:t>Trong tam giác ABM, </a:t>
            </a:r>
            <a:r>
              <a:rPr lang="vi-VN" b="1" smtClean="0">
                <a:solidFill>
                  <a:schemeClr val="tx1"/>
                </a:solidFill>
                <a:latin typeface="Arial" pitchFamily="34" charset="0"/>
                <a:cs typeface="Arial" pitchFamily="34" charset="0"/>
              </a:rPr>
              <a:t>đường thẳng</a:t>
            </a:r>
            <a:r>
              <a:rPr lang="en-US" b="1" smtClean="0">
                <a:solidFill>
                  <a:schemeClr val="tx1"/>
                </a:solidFill>
                <a:latin typeface="Arial" pitchFamily="34" charset="0"/>
                <a:cs typeface="Arial" pitchFamily="34" charset="0"/>
              </a:rPr>
              <a:t> BF cắt AM tại N</a:t>
            </a:r>
            <a:endParaRPr lang="vi-VN" b="1">
              <a:solidFill>
                <a:schemeClr val="tx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6" name="TextBox 25"/>
              <p:cNvSpPr txBox="1"/>
              <p:nvPr/>
            </p:nvSpPr>
            <p:spPr>
              <a:xfrm>
                <a:off x="572795" y="5679852"/>
                <a:ext cx="8564258" cy="461665"/>
              </a:xfrm>
              <a:prstGeom prst="rect">
                <a:avLst/>
              </a:prstGeom>
              <a:noFill/>
            </p:spPr>
            <p:txBody>
              <a:bodyPr wrap="square" rtlCol="0">
                <a:spAutoFit/>
              </a:bodyPr>
              <a:lstStyle/>
              <a:p>
                <a:r>
                  <a:rPr lang="en-US" b="1" smtClean="0">
                    <a:solidFill>
                      <a:schemeClr val="tx1"/>
                    </a:solidFill>
                    <a:latin typeface="Arial" pitchFamily="34" charset="0"/>
                    <a:cs typeface="Arial" pitchFamily="34" charset="0"/>
                  </a:rPr>
                  <a:t>Vì </a:t>
                </a:r>
                <a14:m>
                  <m:oMath xmlns:m="http://schemas.openxmlformats.org/officeDocument/2006/math">
                    <m:r>
                      <a:rPr lang="en-US" b="1" i="1" smtClean="0">
                        <a:solidFill>
                          <a:schemeClr val="tx1"/>
                        </a:solidFill>
                        <a:latin typeface="Cambria Math"/>
                        <a:cs typeface="Arial" pitchFamily="34" charset="0"/>
                      </a:rPr>
                      <m:t>𝑵</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𝑨𝑴</m:t>
                    </m:r>
                  </m:oMath>
                </a14:m>
                <a:r>
                  <a:rPr lang="en-US" b="1" smtClean="0">
                    <a:solidFill>
                      <a:schemeClr val="tx1"/>
                    </a:solidFill>
                    <a:latin typeface="Arial" pitchFamily="34" charset="0"/>
                    <a:cs typeface="Arial" pitchFamily="34" charset="0"/>
                  </a:rPr>
                  <a:t> và </a:t>
                </a:r>
                <a14:m>
                  <m:oMath xmlns:m="http://schemas.openxmlformats.org/officeDocument/2006/math">
                    <m:r>
                      <a:rPr lang="en-US" b="1" i="1" smtClean="0">
                        <a:solidFill>
                          <a:schemeClr val="tx1"/>
                        </a:solidFill>
                        <a:latin typeface="Cambria Math"/>
                        <a:cs typeface="Arial" pitchFamily="34" charset="0"/>
                      </a:rPr>
                      <m:t>𝑨</m:t>
                    </m:r>
                    <m:r>
                      <a:rPr lang="en-US" b="1" i="1" smtClean="0">
                        <a:solidFill>
                          <a:schemeClr val="tx1"/>
                        </a:solidFill>
                        <a:latin typeface="Cambria Math"/>
                        <a:cs typeface="Arial" pitchFamily="34" charset="0"/>
                      </a:rPr>
                      <m:t>,</m:t>
                    </m:r>
                    <m:r>
                      <a:rPr lang="en-US" b="1" i="1" smtClean="0">
                        <a:solidFill>
                          <a:schemeClr val="tx1"/>
                        </a:solidFill>
                        <a:latin typeface="Cambria Math"/>
                        <a:cs typeface="Arial" pitchFamily="34" charset="0"/>
                      </a:rPr>
                      <m:t>𝑴</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𝒎𝒑</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𝑨𝑪𝑫</m:t>
                    </m:r>
                    <m:r>
                      <a:rPr lang="en-US" b="1" i="1" smtClean="0">
                        <a:solidFill>
                          <a:schemeClr val="tx1"/>
                        </a:solidFill>
                        <a:latin typeface="Cambria Math"/>
                        <a:ea typeface="Cambria Math"/>
                        <a:cs typeface="Arial" pitchFamily="34" charset="0"/>
                      </a:rPr>
                      <m:t>)</m:t>
                    </m:r>
                  </m:oMath>
                </a14:m>
                <a:r>
                  <a:rPr lang="en-US" b="1" smtClean="0">
                    <a:solidFill>
                      <a:schemeClr val="tx1"/>
                    </a:solidFill>
                    <a:latin typeface="Arial" pitchFamily="34" charset="0"/>
                    <a:cs typeface="Arial" pitchFamily="34" charset="0"/>
                  </a:rPr>
                  <a:t> nên </a:t>
                </a:r>
                <a14:m>
                  <m:oMath xmlns:m="http://schemas.openxmlformats.org/officeDocument/2006/math">
                    <m:r>
                      <a:rPr lang="en-US" b="1" i="1" smtClean="0">
                        <a:solidFill>
                          <a:schemeClr val="tx1"/>
                        </a:solidFill>
                        <a:latin typeface="Cambria Math"/>
                        <a:cs typeface="Arial" pitchFamily="34" charset="0"/>
                      </a:rPr>
                      <m:t>𝑵</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𝒎𝒑</m:t>
                    </m:r>
                    <m:r>
                      <a:rPr lang="en-US" b="1" i="1" smtClean="0">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𝑨𝑪𝑫</m:t>
                    </m:r>
                    <m:r>
                      <a:rPr lang="en-US" b="1" i="1" smtClean="0">
                        <a:solidFill>
                          <a:schemeClr val="tx1"/>
                        </a:solidFill>
                        <a:latin typeface="Cambria Math"/>
                        <a:ea typeface="Cambria Math"/>
                        <a:cs typeface="Arial" pitchFamily="34" charset="0"/>
                      </a:rPr>
                      <m:t>)</m:t>
                    </m:r>
                  </m:oMath>
                </a14:m>
                <a:endParaRPr lang="vi-VN" b="1">
                  <a:solidFill>
                    <a:schemeClr val="tx1"/>
                  </a:solidFill>
                  <a:latin typeface="Arial" pitchFamily="34" charset="0"/>
                  <a:cs typeface="Arial"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572795" y="5679852"/>
                <a:ext cx="8564258" cy="461665"/>
              </a:xfrm>
              <a:prstGeom prst="rect">
                <a:avLst/>
              </a:prstGeom>
              <a:blipFill rotWithShape="1">
                <a:blip r:embed="rId9"/>
                <a:stretch>
                  <a:fillRect l="-1139" t="-9333" b="-32000"/>
                </a:stretch>
              </a:blipFill>
            </p:spPr>
            <p:txBody>
              <a:bodyPr/>
              <a:lstStyle/>
              <a:p>
                <a:r>
                  <a:rPr lang="en-US">
                    <a:noFill/>
                  </a:rPr>
                  <a:t> </a:t>
                </a:r>
              </a:p>
            </p:txBody>
          </p:sp>
        </mc:Fallback>
      </mc:AlternateContent>
      <p:sp>
        <p:nvSpPr>
          <p:cNvPr id="27" name="TextBox 26"/>
          <p:cNvSpPr txBox="1"/>
          <p:nvPr/>
        </p:nvSpPr>
        <p:spPr>
          <a:xfrm>
            <a:off x="572795" y="6172200"/>
            <a:ext cx="8564258" cy="461665"/>
          </a:xfrm>
          <a:prstGeom prst="rect">
            <a:avLst/>
          </a:prstGeom>
          <a:noFill/>
        </p:spPr>
        <p:txBody>
          <a:bodyPr wrap="square" rtlCol="0">
            <a:spAutoFit/>
          </a:bodyPr>
          <a:lstStyle/>
          <a:p>
            <a:r>
              <a:rPr lang="en-US" b="1" smtClean="0">
                <a:solidFill>
                  <a:schemeClr val="tx1"/>
                </a:solidFill>
                <a:latin typeface="Arial" pitchFamily="34" charset="0"/>
                <a:cs typeface="Arial" pitchFamily="34" charset="0"/>
              </a:rPr>
              <a:t>Vậy </a:t>
            </a:r>
            <a:r>
              <a:rPr lang="en-US" b="1" smtClean="0">
                <a:solidFill>
                  <a:srgbClr val="C00000"/>
                </a:solidFill>
                <a:latin typeface="Arial" pitchFamily="34" charset="0"/>
                <a:cs typeface="Arial" pitchFamily="34" charset="0"/>
              </a:rPr>
              <a:t>N</a:t>
            </a:r>
            <a:r>
              <a:rPr lang="en-US" b="1" smtClean="0">
                <a:solidFill>
                  <a:schemeClr val="tx1"/>
                </a:solidFill>
                <a:latin typeface="Arial" pitchFamily="34" charset="0"/>
                <a:cs typeface="Arial" pitchFamily="34" charset="0"/>
              </a:rPr>
              <a:t> là giao điểm của </a:t>
            </a:r>
            <a:r>
              <a:rPr lang="vi-VN" b="1" smtClean="0">
                <a:solidFill>
                  <a:schemeClr val="tx1"/>
                </a:solidFill>
                <a:latin typeface="Arial" pitchFamily="34" charset="0"/>
                <a:cs typeface="Arial" pitchFamily="34" charset="0"/>
              </a:rPr>
              <a:t>đường thẳng</a:t>
            </a:r>
            <a:r>
              <a:rPr lang="en-US" b="1" smtClean="0">
                <a:solidFill>
                  <a:schemeClr val="tx1"/>
                </a:solidFill>
                <a:latin typeface="Arial" pitchFamily="34" charset="0"/>
                <a:cs typeface="Arial" pitchFamily="34" charset="0"/>
              </a:rPr>
              <a:t> BF và mp (ACD)</a:t>
            </a:r>
            <a:endParaRPr lang="vi-VN" b="1">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0966355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24" grpId="0"/>
      <p:bldP spid="25"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89088" y="762000"/>
            <a:ext cx="11558425" cy="1524000"/>
            <a:chOff x="289088" y="1086760"/>
            <a:chExt cx="11558425" cy="1524000"/>
          </a:xfrm>
        </p:grpSpPr>
        <p:sp>
          <p:nvSpPr>
            <p:cNvPr id="17" name="Rounded Rectangle 16"/>
            <p:cNvSpPr/>
            <p:nvPr/>
          </p:nvSpPr>
          <p:spPr>
            <a:xfrm>
              <a:off x="289088" y="1086760"/>
              <a:ext cx="11558425" cy="1524000"/>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01177" y="1205161"/>
              <a:ext cx="11446335" cy="1292662"/>
            </a:xfrm>
            <a:prstGeom prst="rect">
              <a:avLst/>
            </a:prstGeom>
            <a:noFill/>
          </p:spPr>
          <p:txBody>
            <a:bodyPr wrap="square" rtlCol="0">
              <a:spAutoFit/>
            </a:bodyPr>
            <a:lstStyle/>
            <a:p>
              <a:r>
                <a:rPr lang="en-US" sz="2600" b="1" smtClean="0">
                  <a:latin typeface="Arial" pitchFamily="34" charset="0"/>
                  <a:cs typeface="Arial" pitchFamily="34" charset="0"/>
                </a:rPr>
                <a:t>                  Chấm phạt đền trên sân bóng đá cho ta hình ảnh về một </a:t>
              </a:r>
              <a:br>
                <a:rPr lang="en-US" sz="2600" b="1" smtClean="0">
                  <a:latin typeface="Arial" pitchFamily="34" charset="0"/>
                  <a:cs typeface="Arial" pitchFamily="34" charset="0"/>
                </a:rPr>
              </a:br>
              <a:r>
                <a:rPr lang="en-US" sz="2600" b="1" smtClean="0">
                  <a:latin typeface="Arial" pitchFamily="34" charset="0"/>
                  <a:cs typeface="Arial" pitchFamily="34" charset="0"/>
                </a:rPr>
                <a:t>             điểm thuộc một mặt phẳng.</a:t>
              </a:r>
              <a:br>
                <a:rPr lang="en-US" sz="2600" b="1" smtClean="0">
                  <a:latin typeface="Arial" pitchFamily="34" charset="0"/>
                  <a:cs typeface="Arial" pitchFamily="34" charset="0"/>
                </a:rPr>
              </a:br>
              <a:r>
                <a:rPr lang="en-US" sz="2600" b="1" smtClean="0">
                  <a:latin typeface="Arial" pitchFamily="34" charset="0"/>
                  <a:cs typeface="Arial" pitchFamily="34" charset="0"/>
                </a:rPr>
                <a:t>	Hãy tìm thêm các ví dụ khác cũng gợi cho ta hình ảnh đó.</a:t>
              </a:r>
              <a:endParaRPr lang="vi-VN" sz="2600" b="1">
                <a:latin typeface="Arial" pitchFamily="34" charset="0"/>
                <a:cs typeface="Arial" pitchFamily="34" charset="0"/>
              </a:endParaRPr>
            </a:p>
          </p:txBody>
        </p:sp>
        <p:pic>
          <p:nvPicPr>
            <p:cNvPr id="307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00" t="8129" r="13433" b="34426"/>
            <a:stretch/>
          </p:blipFill>
          <p:spPr bwMode="auto">
            <a:xfrm>
              <a:off x="289088" y="1178243"/>
              <a:ext cx="1740477" cy="46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7230" y="2429977"/>
            <a:ext cx="3602182" cy="186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0812" y="2438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KHÁI NIỆM MỞ ĐẦU</a:t>
            </a:r>
            <a:endParaRPr lang="vi-VN" sz="1800" b="1">
              <a:solidFill>
                <a:schemeClr val="bg1"/>
              </a:solidFill>
              <a:latin typeface="Arial" pitchFamily="34" charset="0"/>
              <a:cs typeface="Arial" pitchFamily="34" charset="0"/>
            </a:endParaRPr>
          </a:p>
        </p:txBody>
      </p:sp>
      <p:sp>
        <p:nvSpPr>
          <p:cNvPr id="9" name="TextBox 8"/>
          <p:cNvSpPr txBox="1"/>
          <p:nvPr/>
        </p:nvSpPr>
        <p:spPr>
          <a:xfrm>
            <a:off x="531812" y="2895600"/>
            <a:ext cx="7467600" cy="830997"/>
          </a:xfrm>
          <a:prstGeom prst="rect">
            <a:avLst/>
          </a:prstGeom>
          <a:noFill/>
        </p:spPr>
        <p:txBody>
          <a:bodyPr wrap="square" rtlCol="0">
            <a:spAutoFit/>
          </a:bodyPr>
          <a:lstStyle/>
          <a:p>
            <a:pPr marL="342900" indent="-342900">
              <a:buFont typeface="Arial" pitchFamily="34" charset="0"/>
              <a:buChar char="•"/>
            </a:pPr>
            <a:r>
              <a:rPr lang="vi-VN" b="1" smtClean="0"/>
              <a:t>Một </a:t>
            </a:r>
            <a:r>
              <a:rPr lang="vi-VN" b="1"/>
              <a:t>cục nam châm tròn nhỏ gắn trên mặt bảng cho ta hình ảnh về một điểm thuộc mặt phẳng;</a:t>
            </a:r>
          </a:p>
        </p:txBody>
      </p:sp>
      <p:sp>
        <p:nvSpPr>
          <p:cNvPr id="10" name="TextBox 9"/>
          <p:cNvSpPr txBox="1"/>
          <p:nvPr/>
        </p:nvSpPr>
        <p:spPr>
          <a:xfrm>
            <a:off x="531812" y="3810000"/>
            <a:ext cx="7467600" cy="1200329"/>
          </a:xfrm>
          <a:prstGeom prst="rect">
            <a:avLst/>
          </a:prstGeom>
          <a:noFill/>
        </p:spPr>
        <p:txBody>
          <a:bodyPr wrap="square" rtlCol="0">
            <a:spAutoFit/>
          </a:bodyPr>
          <a:lstStyle/>
          <a:p>
            <a:pPr marL="342900" indent="-342900">
              <a:buFont typeface="Arial" pitchFamily="34" charset="0"/>
              <a:buChar char="•"/>
            </a:pPr>
            <a:r>
              <a:rPr lang="vi-VN" b="1"/>
              <a:t>Một chiếc đầu đinh được gắn vào mặt bàn khi đinh đóng vào bàn cho ta hình ảnh về một điểm thuộc mặt phẳng;</a:t>
            </a:r>
          </a:p>
        </p:txBody>
      </p:sp>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78"/>
                                        </p:tgtEl>
                                        <p:attrNameLst>
                                          <p:attrName>style.visibility</p:attrName>
                                        </p:attrNameLst>
                                      </p:cBhvr>
                                      <p:to>
                                        <p:strVal val="visible"/>
                                      </p:to>
                                    </p:set>
                                    <p:animEffect transition="in" filter="wipe(left)">
                                      <p:cBhvr>
                                        <p:cTn id="11" dur="500"/>
                                        <p:tgtEl>
                                          <p:spTgt spid="307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HÌNH CHÓP VÀ HÌNH TỨ DIỆN</a:t>
            </a:r>
            <a:endParaRPr lang="vi-VN" sz="2000" b="1">
              <a:solidFill>
                <a:schemeClr val="bg1"/>
              </a:solidFill>
              <a:latin typeface="Arial" pitchFamily="34" charset="0"/>
              <a:cs typeface="Arial" pitchFamily="34" charset="0"/>
            </a:endParaRPr>
          </a:p>
        </p:txBody>
      </p:sp>
      <p:grpSp>
        <p:nvGrpSpPr>
          <p:cNvPr id="4" name="Group 3"/>
          <p:cNvGrpSpPr/>
          <p:nvPr/>
        </p:nvGrpSpPr>
        <p:grpSpPr>
          <a:xfrm>
            <a:off x="700086" y="914400"/>
            <a:ext cx="10956926" cy="1793358"/>
            <a:chOff x="700086" y="914400"/>
            <a:chExt cx="10956926" cy="1793358"/>
          </a:xfrm>
        </p:grpSpPr>
        <p:sp>
          <p:nvSpPr>
            <p:cNvPr id="23" name="Rounded Rectangle 22"/>
            <p:cNvSpPr/>
            <p:nvPr/>
          </p:nvSpPr>
          <p:spPr>
            <a:xfrm>
              <a:off x="700086" y="914400"/>
              <a:ext cx="10363200" cy="1600200"/>
            </a:xfrm>
            <a:prstGeom prst="roundRect">
              <a:avLst>
                <a:gd name="adj" fmla="val 4167"/>
              </a:avLst>
            </a:prstGeom>
            <a:solidFill>
              <a:srgbClr val="D3DDD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8" name="TextBox 27"/>
            <p:cNvSpPr txBox="1"/>
            <p:nvPr/>
          </p:nvSpPr>
          <p:spPr>
            <a:xfrm>
              <a:off x="836613" y="1068169"/>
              <a:ext cx="9677400" cy="1292662"/>
            </a:xfrm>
            <a:prstGeom prst="rect">
              <a:avLst/>
            </a:prstGeom>
            <a:noFill/>
          </p:spPr>
          <p:txBody>
            <a:bodyPr wrap="square" rtlCol="0">
              <a:spAutoFit/>
            </a:bodyPr>
            <a:lstStyle/>
            <a:p>
              <a:pPr marL="342900" indent="-342900" algn="just">
                <a:buFont typeface="Wingdings" pitchFamily="2" charset="2"/>
                <a:buChar char="v"/>
              </a:pPr>
              <a:r>
                <a:rPr lang="en-US" sz="2600" b="1" smtClean="0">
                  <a:latin typeface="Arial" pitchFamily="34" charset="0"/>
                  <a:cs typeface="Arial" pitchFamily="34" charset="0"/>
                </a:rPr>
                <a:t>Để xác định </a:t>
              </a:r>
              <a:r>
                <a:rPr lang="en-US" sz="2600" b="1" smtClean="0">
                  <a:solidFill>
                    <a:srgbClr val="C00000"/>
                  </a:solidFill>
                  <a:latin typeface="Arial" pitchFamily="34" charset="0"/>
                  <a:cs typeface="Arial" pitchFamily="34" charset="0"/>
                </a:rPr>
                <a:t>giao điểm </a:t>
              </a:r>
              <a:r>
                <a:rPr lang="en-US" sz="2600" b="1" smtClean="0">
                  <a:latin typeface="Arial" pitchFamily="34" charset="0"/>
                  <a:cs typeface="Arial" pitchFamily="34" charset="0"/>
                </a:rPr>
                <a:t>của một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và một mặt phẳng , ta có thể tìm giao điểm của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đó với một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nằm trong mặt phẳng đã cho.</a:t>
              </a:r>
              <a:endParaRPr lang="vi-VN" sz="2600" b="1">
                <a:latin typeface="Arial" pitchFamily="34" charset="0"/>
                <a:cs typeface="Arial" pitchFamily="34" charset="0"/>
              </a:endParaRPr>
            </a:p>
          </p:txBody>
        </p:sp>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0030"/>
            <a:stretch/>
          </p:blipFill>
          <p:spPr bwMode="auto">
            <a:xfrm>
              <a:off x="10056812" y="1219200"/>
              <a:ext cx="1600200" cy="1488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7362695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961" y="2286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37301" y="733425"/>
            <a:ext cx="11510210" cy="1426433"/>
            <a:chOff x="337301" y="733425"/>
            <a:chExt cx="11510210" cy="1426433"/>
          </a:xfrm>
        </p:grpSpPr>
        <p:sp>
          <p:nvSpPr>
            <p:cNvPr id="20" name="Rounded Rectangle 19"/>
            <p:cNvSpPr/>
            <p:nvPr/>
          </p:nvSpPr>
          <p:spPr>
            <a:xfrm>
              <a:off x="2085830" y="821588"/>
              <a:ext cx="9761681" cy="1274341"/>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301" y="73342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899923" y="126933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6</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3"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576553" y="90627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84412" y="920137"/>
              <a:ext cx="9372600" cy="984863"/>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Trong ví dụ 6, xác định giao điểm của </a:t>
              </a:r>
              <a:r>
                <a:rPr lang="vi-VN" sz="2800" b="1" smtClean="0">
                  <a:latin typeface="Arial" pitchFamily="34" charset="0"/>
                  <a:cs typeface="Arial" pitchFamily="34" charset="0"/>
                </a:rPr>
                <a:t>đường thẳng</a:t>
              </a:r>
              <a:r>
                <a:rPr lang="en-US" sz="2800" b="1" smtClean="0">
                  <a:latin typeface="Arial" pitchFamily="34" charset="0"/>
                  <a:cs typeface="Arial" pitchFamily="34" charset="0"/>
                </a:rPr>
                <a:t> DF và mặt phẳng (ABC)</a:t>
              </a:r>
              <a:endParaRPr lang="vi-VN" sz="2800" b="1" i="1">
                <a:latin typeface="Arial" pitchFamily="34" charset="0"/>
                <a:cs typeface="Arial" pitchFamily="34" charset="0"/>
              </a:endParaRPr>
            </a:p>
          </p:txBody>
        </p:sp>
      </p:grpSp>
      <p:sp>
        <p:nvSpPr>
          <p:cNvPr id="13" name="AutoShape 4"/>
          <p:cNvSpPr>
            <a:spLocks noChangeArrowheads="1"/>
          </p:cNvSpPr>
          <p:nvPr/>
        </p:nvSpPr>
        <p:spPr bwMode="gray">
          <a:xfrm>
            <a:off x="401178" y="95249"/>
            <a:ext cx="502955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HÌNH CHÓP VÀ HÌNH TỨ DIỆN</a:t>
            </a:r>
            <a:endParaRPr lang="vi-VN" sz="2000" b="1">
              <a:solidFill>
                <a:schemeClr val="bg1"/>
              </a:solidFill>
              <a:latin typeface="Arial" pitchFamily="34" charset="0"/>
              <a:cs typeface="Arial" pitchFamily="34" charset="0"/>
            </a:endParaRPr>
          </a:p>
        </p:txBody>
      </p:sp>
      <p:sp>
        <p:nvSpPr>
          <p:cNvPr id="11" name="TextBox 10"/>
          <p:cNvSpPr txBox="1"/>
          <p:nvPr/>
        </p:nvSpPr>
        <p:spPr>
          <a:xfrm>
            <a:off x="227012" y="2743200"/>
            <a:ext cx="8305800" cy="830997"/>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Vì điểm E nằm trong tam giác BCD nên đường thẳng DE cắt cạnh BC tại một điểm K.</a:t>
            </a:r>
            <a:endParaRPr lang="vi-VN" b="1" i="1">
              <a:solidFill>
                <a:schemeClr val="accent2">
                  <a:lumMod val="75000"/>
                </a:schemeClr>
              </a:solidFill>
              <a:latin typeface="Arial" pitchFamily="34" charset="0"/>
              <a:cs typeface="Arial" pitchFamily="34" charset="0"/>
            </a:endParaRPr>
          </a:p>
        </p:txBody>
      </p:sp>
      <p:sp>
        <p:nvSpPr>
          <p:cNvPr id="12" name="TextBox 11"/>
          <p:cNvSpPr txBox="1"/>
          <p:nvPr/>
        </p:nvSpPr>
        <p:spPr>
          <a:xfrm>
            <a:off x="572795" y="3604879"/>
            <a:ext cx="7883817" cy="830997"/>
          </a:xfrm>
          <a:prstGeom prst="rect">
            <a:avLst/>
          </a:prstGeom>
          <a:noFill/>
        </p:spPr>
        <p:txBody>
          <a:bodyPr wrap="square" rtlCol="0">
            <a:spAutoFit/>
          </a:bodyPr>
          <a:lstStyle/>
          <a:p>
            <a:r>
              <a:rPr lang="vi-VN" b="1">
                <a:latin typeface="Arial" pitchFamily="34" charset="0"/>
                <a:cs typeface="Arial" pitchFamily="34" charset="0"/>
              </a:rPr>
              <a:t>Các điểm A, E thuộc mặt phẳng (ADK) nên đường thẳng AE thuộc mặt phẳng (ADK)</a:t>
            </a:r>
            <a:endParaRPr lang="vi-VN" b="1" i="1">
              <a:solidFill>
                <a:schemeClr val="tx1"/>
              </a:solidFill>
              <a:latin typeface="Arial" pitchFamily="34" charset="0"/>
              <a:cs typeface="Arial" pitchFamily="34" charset="0"/>
            </a:endParaRPr>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9350" y="2202895"/>
            <a:ext cx="3419475"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72794" y="4434847"/>
            <a:ext cx="7883817" cy="830997"/>
          </a:xfrm>
          <a:prstGeom prst="rect">
            <a:avLst/>
          </a:prstGeom>
          <a:noFill/>
        </p:spPr>
        <p:txBody>
          <a:bodyPr wrap="square" rtlCol="0">
            <a:spAutoFit/>
          </a:bodyPr>
          <a:lstStyle/>
          <a:p>
            <a:r>
              <a:rPr lang="en-US" b="1" smtClean="0">
                <a:latin typeface="Arial" pitchFamily="34" charset="0"/>
                <a:cs typeface="Arial" pitchFamily="34" charset="0"/>
              </a:rPr>
              <a:t>D</a:t>
            </a:r>
            <a:r>
              <a:rPr lang="vi-VN" b="1" smtClean="0">
                <a:latin typeface="Arial" pitchFamily="34" charset="0"/>
                <a:cs typeface="Arial" pitchFamily="34" charset="0"/>
              </a:rPr>
              <a:t>o </a:t>
            </a:r>
            <a:r>
              <a:rPr lang="vi-VN" b="1">
                <a:latin typeface="Arial" pitchFamily="34" charset="0"/>
                <a:cs typeface="Arial" pitchFamily="34" charset="0"/>
              </a:rPr>
              <a:t>đó điểm F thuộc mặt phẳng (ADK). Như vậy các điểm A, D, E, F, K cùng thuộc mặt phẳng (ADK).</a:t>
            </a:r>
            <a:endParaRPr lang="vi-VN" b="1" i="1">
              <a:solidFill>
                <a:schemeClr val="tx1"/>
              </a:solidFill>
              <a:latin typeface="Arial" pitchFamily="34" charset="0"/>
              <a:cs typeface="Arial" pitchFamily="34" charset="0"/>
            </a:endParaRPr>
          </a:p>
        </p:txBody>
      </p:sp>
      <p:sp>
        <p:nvSpPr>
          <p:cNvPr id="17" name="TextBox 16"/>
          <p:cNvSpPr txBox="1"/>
          <p:nvPr/>
        </p:nvSpPr>
        <p:spPr>
          <a:xfrm>
            <a:off x="572794" y="5264815"/>
            <a:ext cx="7883817" cy="461665"/>
          </a:xfrm>
          <a:prstGeom prst="rect">
            <a:avLst/>
          </a:prstGeom>
          <a:noFill/>
        </p:spPr>
        <p:txBody>
          <a:bodyPr wrap="square" rtlCol="0">
            <a:spAutoFit/>
          </a:bodyPr>
          <a:lstStyle/>
          <a:p>
            <a:r>
              <a:rPr lang="vi-VN" b="1">
                <a:latin typeface="Arial" pitchFamily="34" charset="0"/>
                <a:cs typeface="Arial" pitchFamily="34" charset="0"/>
              </a:rPr>
              <a:t>Trong tam giác ADK, đường thẳng DF cắt AK tại G</a:t>
            </a:r>
            <a:endParaRPr lang="vi-VN" b="1" i="1">
              <a:solidFill>
                <a:schemeClr val="tx1"/>
              </a:solidFill>
              <a:latin typeface="Arial" pitchFamily="34" charset="0"/>
              <a:cs typeface="Arial" pitchFamily="34" charset="0"/>
            </a:endParaRPr>
          </a:p>
        </p:txBody>
      </p:sp>
      <p:sp>
        <p:nvSpPr>
          <p:cNvPr id="18" name="TextBox 17"/>
          <p:cNvSpPr txBox="1"/>
          <p:nvPr/>
        </p:nvSpPr>
        <p:spPr>
          <a:xfrm>
            <a:off x="571206" y="5725451"/>
            <a:ext cx="10323806" cy="461665"/>
          </a:xfrm>
          <a:prstGeom prst="rect">
            <a:avLst/>
          </a:prstGeom>
          <a:noFill/>
        </p:spPr>
        <p:txBody>
          <a:bodyPr wrap="square" rtlCol="0">
            <a:spAutoFit/>
          </a:bodyPr>
          <a:lstStyle/>
          <a:p>
            <a:r>
              <a:rPr lang="vi-VN" b="1">
                <a:latin typeface="Arial" pitchFamily="34" charset="0"/>
                <a:cs typeface="Arial" pitchFamily="34" charset="0"/>
              </a:rPr>
              <a:t>Vì G thuộc AK và A, K cùng thuộc </a:t>
            </a:r>
            <a:r>
              <a:rPr lang="en-US" b="1" smtClean="0">
                <a:latin typeface="Arial" pitchFamily="34" charset="0"/>
                <a:cs typeface="Arial" pitchFamily="34" charset="0"/>
              </a:rPr>
              <a:t>mp</a:t>
            </a:r>
            <a:r>
              <a:rPr lang="vi-VN" b="1" smtClean="0">
                <a:latin typeface="Arial" pitchFamily="34" charset="0"/>
                <a:cs typeface="Arial" pitchFamily="34" charset="0"/>
              </a:rPr>
              <a:t>(ABC</a:t>
            </a:r>
            <a:r>
              <a:rPr lang="vi-VN" b="1">
                <a:latin typeface="Arial" pitchFamily="34" charset="0"/>
                <a:cs typeface="Arial" pitchFamily="34" charset="0"/>
              </a:rPr>
              <a:t>) nên G thuộc </a:t>
            </a:r>
            <a:r>
              <a:rPr lang="en-US" b="1" smtClean="0">
                <a:latin typeface="Arial" pitchFamily="34" charset="0"/>
                <a:cs typeface="Arial" pitchFamily="34" charset="0"/>
              </a:rPr>
              <a:t>mp</a:t>
            </a:r>
            <a:r>
              <a:rPr lang="vi-VN" b="1" smtClean="0">
                <a:latin typeface="Arial" pitchFamily="34" charset="0"/>
                <a:cs typeface="Arial" pitchFamily="34" charset="0"/>
              </a:rPr>
              <a:t>(ABC</a:t>
            </a:r>
            <a:r>
              <a:rPr lang="vi-VN" b="1">
                <a:latin typeface="Arial" pitchFamily="34" charset="0"/>
                <a:cs typeface="Arial" pitchFamily="34" charset="0"/>
              </a:rPr>
              <a:t>)</a:t>
            </a:r>
            <a:endParaRPr lang="vi-VN" b="1" i="1">
              <a:solidFill>
                <a:schemeClr val="tx1"/>
              </a:solidFill>
              <a:latin typeface="Arial" pitchFamily="34" charset="0"/>
              <a:cs typeface="Arial" pitchFamily="34" charset="0"/>
            </a:endParaRPr>
          </a:p>
        </p:txBody>
      </p:sp>
      <p:sp>
        <p:nvSpPr>
          <p:cNvPr id="19" name="TextBox 18"/>
          <p:cNvSpPr txBox="1"/>
          <p:nvPr/>
        </p:nvSpPr>
        <p:spPr>
          <a:xfrm>
            <a:off x="572795" y="6186086"/>
            <a:ext cx="10323806" cy="461665"/>
          </a:xfrm>
          <a:prstGeom prst="rect">
            <a:avLst/>
          </a:prstGeom>
          <a:noFill/>
        </p:spPr>
        <p:txBody>
          <a:bodyPr wrap="square" rtlCol="0">
            <a:spAutoFit/>
          </a:bodyPr>
          <a:lstStyle/>
          <a:p>
            <a:r>
              <a:rPr lang="vi-VN" b="1">
                <a:latin typeface="Arial" pitchFamily="34" charset="0"/>
                <a:cs typeface="Arial" pitchFamily="34" charset="0"/>
              </a:rPr>
              <a:t>Vậy </a:t>
            </a:r>
            <a:r>
              <a:rPr lang="vi-VN" b="1">
                <a:solidFill>
                  <a:srgbClr val="C00000"/>
                </a:solidFill>
                <a:latin typeface="Arial" pitchFamily="34" charset="0"/>
                <a:cs typeface="Arial" pitchFamily="34" charset="0"/>
              </a:rPr>
              <a:t>G</a:t>
            </a:r>
            <a:r>
              <a:rPr lang="vi-VN" b="1">
                <a:latin typeface="Arial" pitchFamily="34" charset="0"/>
                <a:cs typeface="Arial" pitchFamily="34" charset="0"/>
              </a:rPr>
              <a:t> là giao điểm của đường thẳng DF và </a:t>
            </a:r>
            <a:r>
              <a:rPr lang="en-US" b="1" smtClean="0">
                <a:latin typeface="Arial" pitchFamily="34" charset="0"/>
                <a:cs typeface="Arial" pitchFamily="34" charset="0"/>
              </a:rPr>
              <a:t>mp</a:t>
            </a:r>
            <a:r>
              <a:rPr lang="vi-VN" b="1" smtClean="0">
                <a:latin typeface="Arial" pitchFamily="34" charset="0"/>
                <a:cs typeface="Arial" pitchFamily="34" charset="0"/>
              </a:rPr>
              <a:t>(ABC</a:t>
            </a:r>
            <a:r>
              <a:rPr lang="vi-VN" b="1">
                <a:latin typeface="Arial" pitchFamily="34" charset="0"/>
                <a:cs typeface="Arial" pitchFamily="34" charset="0"/>
              </a:rPr>
              <a:t>).</a:t>
            </a:r>
            <a:endParaRPr lang="vi-VN" b="1" i="1">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3082695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left)">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7" grpId="0"/>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9263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Nhac ne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410612" y="-4038600"/>
            <a:ext cx="609600" cy="609600"/>
          </a:xfrm>
          <a:prstGeom prst="rect">
            <a:avLst/>
          </a:prstGeom>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 presetClass="mediacall" presetSubtype="0" fill="hold" nodeType="afterEffect">
                                  <p:stCondLst>
                                    <p:cond delay="0"/>
                                  </p:stCondLst>
                                  <p:childTnLst>
                                    <p:cmd type="call" cmd="playFrom(0.0)">
                                      <p:cBhvr>
                                        <p:cTn id="32" dur="5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28600"/>
            <a:ext cx="12199938"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130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23391" y="3385784"/>
            <a:ext cx="11318078" cy="1569660"/>
          </a:xfrm>
          <a:prstGeom prst="rect">
            <a:avLst/>
          </a:prstGeom>
          <a:noFill/>
        </p:spPr>
        <p:txBody>
          <a:bodyPr wrap="square" rtlCol="0">
            <a:spAutoFit/>
          </a:bodyPr>
          <a:lstStyle/>
          <a:p>
            <a:r>
              <a:rPr lang="en-US" b="1" smtClean="0"/>
              <a:t>	   - </a:t>
            </a:r>
            <a:r>
              <a:rPr lang="vi-VN" b="1" smtClean="0"/>
              <a:t>Hình </a:t>
            </a:r>
            <a:r>
              <a:rPr lang="vi-VN" b="1"/>
              <a:t>biểu diễn của đường thẳng là đường </a:t>
            </a:r>
            <a:r>
              <a:rPr lang="vi-VN" b="1" smtClean="0"/>
              <a:t>thẳng</a:t>
            </a:r>
            <a:r>
              <a:rPr lang="en-US" b="1" smtClean="0"/>
              <a:t>,</a:t>
            </a:r>
            <a:r>
              <a:rPr lang="vi-VN" b="1" smtClean="0"/>
              <a:t> </a:t>
            </a:r>
            <a:r>
              <a:rPr lang="vi-VN" b="1"/>
              <a:t>của đoạn thẳng </a:t>
            </a:r>
            <a:r>
              <a:rPr lang="en-US" b="1" smtClean="0"/>
              <a:t>                  </a:t>
            </a:r>
            <a:br>
              <a:rPr lang="en-US" b="1" smtClean="0"/>
            </a:br>
            <a:r>
              <a:rPr lang="en-US" b="1" smtClean="0"/>
              <a:t>                       </a:t>
            </a:r>
            <a:r>
              <a:rPr lang="vi-VN" b="1" smtClean="0"/>
              <a:t>là </a:t>
            </a:r>
            <a:r>
              <a:rPr lang="vi-VN" b="1"/>
              <a:t>đoạn thẳng </a:t>
            </a:r>
            <a:r>
              <a:rPr lang="en-US" b="1" smtClean="0"/>
              <a:t>.</a:t>
            </a:r>
            <a:br>
              <a:rPr lang="en-US" b="1" smtClean="0"/>
            </a:br>
            <a:r>
              <a:rPr lang="en-US" b="1" smtClean="0"/>
              <a:t>- H</a:t>
            </a:r>
            <a:r>
              <a:rPr lang="vi-VN" b="1" smtClean="0"/>
              <a:t>ình </a:t>
            </a:r>
            <a:r>
              <a:rPr lang="vi-VN" b="1"/>
              <a:t>biểu diễn của hai đường thẳng song song là hai đường thẳng song </a:t>
            </a:r>
            <a:r>
              <a:rPr lang="vi-VN" b="1" smtClean="0"/>
              <a:t>song</a:t>
            </a:r>
            <a:r>
              <a:rPr lang="en-US" b="1" smtClean="0"/>
              <a:t>,</a:t>
            </a:r>
            <a:r>
              <a:rPr lang="vi-VN" b="1" smtClean="0"/>
              <a:t> </a:t>
            </a:r>
            <a:r>
              <a:rPr lang="vi-VN" b="1"/>
              <a:t>của hai đường thẳng cắt nhau là hai đường thẳng cắt </a:t>
            </a:r>
            <a:r>
              <a:rPr lang="vi-VN" b="1" smtClean="0"/>
              <a:t>nhau</a:t>
            </a:r>
            <a:r>
              <a:rPr lang="en-US" b="1" smtClean="0"/>
              <a:t>.</a:t>
            </a:r>
            <a:r>
              <a:rPr lang="vi-VN" b="1" smtClean="0"/>
              <a:t> </a:t>
            </a:r>
            <a:endParaRPr lang="vi-VN" b="1"/>
          </a:p>
        </p:txBody>
      </p:sp>
      <p:sp>
        <p:nvSpPr>
          <p:cNvPr id="12"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KHÁI NIỆM MỞ ĐẦU</a:t>
            </a:r>
            <a:endParaRPr lang="vi-VN" sz="1800" b="1">
              <a:solidFill>
                <a:schemeClr val="bg1"/>
              </a:solidFill>
              <a:latin typeface="Arial" pitchFamily="34" charset="0"/>
              <a:cs typeface="Arial" pitchFamily="34" charset="0"/>
            </a:endParaRPr>
          </a:p>
        </p:txBody>
      </p:sp>
      <p:grpSp>
        <p:nvGrpSpPr>
          <p:cNvPr id="7" name="Group 6"/>
          <p:cNvGrpSpPr/>
          <p:nvPr/>
        </p:nvGrpSpPr>
        <p:grpSpPr>
          <a:xfrm>
            <a:off x="289088" y="762000"/>
            <a:ext cx="11672724" cy="2286000"/>
            <a:chOff x="289088" y="762000"/>
            <a:chExt cx="11672724" cy="2286000"/>
          </a:xfrm>
        </p:grpSpPr>
        <p:grpSp>
          <p:nvGrpSpPr>
            <p:cNvPr id="3" name="Group 2"/>
            <p:cNvGrpSpPr/>
            <p:nvPr/>
          </p:nvGrpSpPr>
          <p:grpSpPr>
            <a:xfrm>
              <a:off x="289088" y="762000"/>
              <a:ext cx="11672724" cy="2286000"/>
              <a:chOff x="289088" y="762000"/>
              <a:chExt cx="11672724" cy="2286000"/>
            </a:xfrm>
          </p:grpSpPr>
          <p:sp>
            <p:nvSpPr>
              <p:cNvPr id="10" name="Rounded Rectangle 9"/>
              <p:cNvSpPr/>
              <p:nvPr/>
            </p:nvSpPr>
            <p:spPr>
              <a:xfrm>
                <a:off x="289088" y="762000"/>
                <a:ext cx="11672724" cy="2286000"/>
              </a:xfrm>
              <a:prstGeom prst="roundRect">
                <a:avLst>
                  <a:gd name="adj" fmla="val 3662"/>
                </a:avLst>
              </a:prstGeom>
              <a:solidFill>
                <a:srgbClr val="FDEE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1" name="TextBox 10"/>
                  <p:cNvSpPr txBox="1"/>
                  <p:nvPr/>
                </p:nvSpPr>
                <p:spPr>
                  <a:xfrm>
                    <a:off x="409115" y="914400"/>
                    <a:ext cx="11125199"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Điểm A </a:t>
                    </a:r>
                    <a:r>
                      <a:rPr lang="en-US" sz="2600" b="1" smtClean="0">
                        <a:solidFill>
                          <a:srgbClr val="C00000"/>
                        </a:solidFill>
                        <a:latin typeface="Arial" pitchFamily="34" charset="0"/>
                        <a:cs typeface="Arial" pitchFamily="34" charset="0"/>
                      </a:rPr>
                      <a:t>thuộc mặt phẳng (P)</a:t>
                    </a:r>
                    <a:r>
                      <a:rPr lang="en-US" sz="2600" b="1" smtClean="0">
                        <a:solidFill>
                          <a:schemeClr val="accent2">
                            <a:lumMod val="75000"/>
                          </a:schemeClr>
                        </a:solidFill>
                        <a:latin typeface="Arial" pitchFamily="34" charset="0"/>
                        <a:cs typeface="Arial" pitchFamily="34" charset="0"/>
                      </a:rPr>
                      <a:t>, </a:t>
                    </a:r>
                    <a:r>
                      <a:rPr lang="en-US" sz="2600" b="1" smtClean="0">
                        <a:solidFill>
                          <a:schemeClr val="tx1"/>
                        </a:solidFill>
                        <a:latin typeface="Arial" pitchFamily="34" charset="0"/>
                        <a:cs typeface="Arial" pitchFamily="34" charset="0"/>
                      </a:rPr>
                      <a:t>kí hiệu : </a:t>
                    </a:r>
                    <a14:m>
                      <m:oMath xmlns:m="http://schemas.openxmlformats.org/officeDocument/2006/math">
                        <m:r>
                          <a:rPr lang="en-US" sz="2600" b="1" i="1" smtClean="0">
                            <a:solidFill>
                              <a:schemeClr val="tx1"/>
                            </a:solidFill>
                            <a:latin typeface="Cambria Math"/>
                            <a:cs typeface="Arial" pitchFamily="34" charset="0"/>
                          </a:rPr>
                          <m:t>𝑨</m:t>
                        </m:r>
                        <m:r>
                          <a:rPr lang="en-US" sz="2600" b="1" i="1" smtClean="0">
                            <a:solidFill>
                              <a:schemeClr val="tx1"/>
                            </a:solidFill>
                            <a:latin typeface="Cambria Math"/>
                            <a:ea typeface="Cambria Math"/>
                            <a:cs typeface="Arial" pitchFamily="34" charset="0"/>
                          </a:rPr>
                          <m:t>∈(</m:t>
                        </m:r>
                        <m:r>
                          <a:rPr lang="en-US" sz="2600" b="1" i="1" smtClean="0">
                            <a:solidFill>
                              <a:schemeClr val="tx1"/>
                            </a:solidFill>
                            <a:latin typeface="Cambria Math"/>
                            <a:ea typeface="Cambria Math"/>
                            <a:cs typeface="Arial" pitchFamily="34" charset="0"/>
                          </a:rPr>
                          <m:t>𝑷</m:t>
                        </m:r>
                        <m:r>
                          <a:rPr lang="en-US" sz="2600" b="1" i="1" smtClean="0">
                            <a:solidFill>
                              <a:schemeClr val="tx1"/>
                            </a:solidFill>
                            <a:latin typeface="Cambria Math"/>
                            <a:ea typeface="Cambria Math"/>
                            <a:cs typeface="Arial" pitchFamily="34" charset="0"/>
                          </a:rPr>
                          <m:t>)</m:t>
                        </m:r>
                      </m:oMath>
                    </a14:m>
                    <a:endParaRPr lang="vi-VN" sz="2600" b="1" i="1">
                      <a:solidFill>
                        <a:schemeClr val="tx1"/>
                      </a:solidFill>
                      <a:latin typeface="Arial" pitchFamily="34" charset="0"/>
                      <a:cs typeface="Arial"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409115" y="914400"/>
                    <a:ext cx="11125199" cy="492443"/>
                  </a:xfrm>
                  <a:prstGeom prst="rect">
                    <a:avLst/>
                  </a:prstGeom>
                  <a:blipFill rotWithShape="1">
                    <a:blip r:embed="rId3"/>
                    <a:stretch>
                      <a:fillRect l="-822" t="-1111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09115" y="1450657"/>
                    <a:ext cx="11125199"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Điểm B </a:t>
                    </a:r>
                    <a:r>
                      <a:rPr lang="en-US" sz="2600" b="1" smtClean="0">
                        <a:solidFill>
                          <a:srgbClr val="C00000"/>
                        </a:solidFill>
                        <a:latin typeface="Arial" pitchFamily="34" charset="0"/>
                        <a:cs typeface="Arial" pitchFamily="34" charset="0"/>
                      </a:rPr>
                      <a:t>không thuộc mặt phẳng (P)</a:t>
                    </a:r>
                    <a:r>
                      <a:rPr lang="en-US" sz="2600" b="1" smtClean="0">
                        <a:solidFill>
                          <a:schemeClr val="accent2">
                            <a:lumMod val="75000"/>
                          </a:schemeClr>
                        </a:solidFill>
                        <a:latin typeface="Arial" pitchFamily="34" charset="0"/>
                        <a:cs typeface="Arial" pitchFamily="34" charset="0"/>
                      </a:rPr>
                      <a:t>, </a:t>
                    </a:r>
                    <a:r>
                      <a:rPr lang="en-US" sz="2600" b="1" smtClean="0">
                        <a:solidFill>
                          <a:schemeClr val="tx1"/>
                        </a:solidFill>
                        <a:latin typeface="Arial" pitchFamily="34" charset="0"/>
                        <a:cs typeface="Arial" pitchFamily="34" charset="0"/>
                      </a:rPr>
                      <a:t>kí hiệu : </a:t>
                    </a:r>
                    <a14:m>
                      <m:oMath xmlns:m="http://schemas.openxmlformats.org/officeDocument/2006/math">
                        <m:r>
                          <a:rPr lang="en-US" sz="2600" b="1" i="0" smtClean="0">
                            <a:solidFill>
                              <a:schemeClr val="tx1"/>
                            </a:solidFill>
                            <a:latin typeface="Cambria Math"/>
                            <a:ea typeface="Cambria Math"/>
                            <a:cs typeface="Arial" pitchFamily="34" charset="0"/>
                          </a:rPr>
                          <m:t>𝐁</m:t>
                        </m:r>
                        <m:r>
                          <a:rPr lang="en-US" sz="2600" b="1" i="1" smtClean="0">
                            <a:solidFill>
                              <a:schemeClr val="tx1"/>
                            </a:solidFill>
                            <a:latin typeface="Cambria Math"/>
                            <a:ea typeface="Cambria Math"/>
                            <a:cs typeface="Arial" pitchFamily="34" charset="0"/>
                          </a:rPr>
                          <m:t>∉(</m:t>
                        </m:r>
                        <m:r>
                          <a:rPr lang="en-US" sz="2600" b="1" i="1" smtClean="0">
                            <a:solidFill>
                              <a:schemeClr val="tx1"/>
                            </a:solidFill>
                            <a:latin typeface="Cambria Math"/>
                            <a:ea typeface="Cambria Math"/>
                            <a:cs typeface="Arial" pitchFamily="34" charset="0"/>
                          </a:rPr>
                          <m:t>𝑷</m:t>
                        </m:r>
                        <m:r>
                          <a:rPr lang="en-US" sz="2600" b="1" i="1" smtClean="0">
                            <a:solidFill>
                              <a:schemeClr val="tx1"/>
                            </a:solidFill>
                            <a:latin typeface="Cambria Math"/>
                            <a:ea typeface="Cambria Math"/>
                            <a:cs typeface="Arial" pitchFamily="34" charset="0"/>
                          </a:rPr>
                          <m:t>)</m:t>
                        </m:r>
                      </m:oMath>
                    </a14:m>
                    <a:endParaRPr lang="vi-VN" sz="2600" b="1" i="1">
                      <a:solidFill>
                        <a:schemeClr val="tx1"/>
                      </a:solidFill>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09115" y="1450657"/>
                    <a:ext cx="11125199" cy="492443"/>
                  </a:xfrm>
                  <a:prstGeom prst="rect">
                    <a:avLst/>
                  </a:prstGeom>
                  <a:blipFill rotWithShape="1">
                    <a:blip r:embed="rId4"/>
                    <a:stretch>
                      <a:fillRect l="-822" t="-1111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60413" y="1981200"/>
                    <a:ext cx="8153400" cy="892552"/>
                  </a:xfrm>
                  <a:prstGeom prst="rect">
                    <a:avLst/>
                  </a:prstGeom>
                  <a:noFill/>
                </p:spPr>
                <p:txBody>
                  <a:bodyPr wrap="square" rtlCol="0">
                    <a:spAutoFit/>
                  </a:bodyPr>
                  <a:lstStyle/>
                  <a:p>
                    <a:r>
                      <a:rPr lang="en-US" sz="2600" b="1" smtClean="0">
                        <a:latin typeface="Arial" pitchFamily="34" charset="0"/>
                        <a:cs typeface="Arial" pitchFamily="34" charset="0"/>
                      </a:rPr>
                      <a:t>Nếu </a:t>
                    </a:r>
                    <a14:m>
                      <m:oMath xmlns:m="http://schemas.openxmlformats.org/officeDocument/2006/math">
                        <m:r>
                          <a:rPr lang="en-US" sz="2600" b="1" i="1">
                            <a:latin typeface="Cambria Math"/>
                            <a:cs typeface="Arial" pitchFamily="34" charset="0"/>
                          </a:rPr>
                          <m:t>𝑨</m:t>
                        </m:r>
                        <m:r>
                          <a:rPr lang="en-US" sz="2600" b="1" i="1">
                            <a:latin typeface="Cambria Math"/>
                            <a:ea typeface="Cambria Math"/>
                            <a:cs typeface="Arial" pitchFamily="34" charset="0"/>
                          </a:rPr>
                          <m:t>∈(</m:t>
                        </m:r>
                        <m:r>
                          <a:rPr lang="en-US" sz="2600" b="1" i="1">
                            <a:latin typeface="Cambria Math"/>
                            <a:ea typeface="Cambria Math"/>
                            <a:cs typeface="Arial" pitchFamily="34" charset="0"/>
                          </a:rPr>
                          <m:t>𝑷</m:t>
                        </m:r>
                        <m:r>
                          <a:rPr lang="en-US" sz="2600" b="1" i="1">
                            <a:latin typeface="Cambria Math"/>
                            <a:ea typeface="Cambria Math"/>
                            <a:cs typeface="Arial" pitchFamily="34" charset="0"/>
                          </a:rPr>
                          <m:t>)</m:t>
                        </m:r>
                      </m:oMath>
                    </a14:m>
                    <a:r>
                      <a:rPr lang="en-US" sz="2600" b="1" smtClean="0">
                        <a:latin typeface="Arial" pitchFamily="34" charset="0"/>
                        <a:cs typeface="Arial" pitchFamily="34" charset="0"/>
                      </a:rPr>
                      <a:t> ta còn nói A nằm trên (P), hoặc (P) chứa A, hoặc (P) đi qua A </a:t>
                    </a:r>
                    <a:endParaRPr lang="vi-VN" sz="2600" b="1" i="1">
                      <a:solidFill>
                        <a:schemeClr val="tx1"/>
                      </a:solidFill>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60413" y="1981200"/>
                    <a:ext cx="8153400" cy="892552"/>
                  </a:xfrm>
                  <a:prstGeom prst="rect">
                    <a:avLst/>
                  </a:prstGeom>
                  <a:blipFill rotWithShape="1">
                    <a:blip r:embed="rId6"/>
                    <a:stretch>
                      <a:fillRect l="-1346" t="-6164" b="-16438"/>
                    </a:stretch>
                  </a:blipFill>
                </p:spPr>
                <p:txBody>
                  <a:bodyPr/>
                  <a:lstStyle/>
                  <a:p>
                    <a:r>
                      <a:rPr lang="en-US">
                        <a:noFill/>
                      </a:rPr>
                      <a:t> </a:t>
                    </a:r>
                  </a:p>
                </p:txBody>
              </p:sp>
            </mc:Fallback>
          </mc:AlternateContent>
        </p:grpSp>
        <p:pic>
          <p:nvPicPr>
            <p:cNvPr id="40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9088" y="824243"/>
              <a:ext cx="263842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0056812" y="2655216"/>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4.2</a:t>
              </a:r>
              <a:endParaRPr lang="en-US" sz="1600" b="1">
                <a:solidFill>
                  <a:schemeClr val="accent6">
                    <a:lumMod val="75000"/>
                  </a:schemeClr>
                </a:solidFill>
                <a:latin typeface="Arial" pitchFamily="34" charset="0"/>
                <a:cs typeface="Arial" pitchFamily="34" charset="0"/>
              </a:endParaRPr>
            </a:p>
          </p:txBody>
        </p:sp>
      </p:grpSp>
      <p:grpSp>
        <p:nvGrpSpPr>
          <p:cNvPr id="5" name="Group 4"/>
          <p:cNvGrpSpPr/>
          <p:nvPr/>
        </p:nvGrpSpPr>
        <p:grpSpPr>
          <a:xfrm>
            <a:off x="467267" y="3257550"/>
            <a:ext cx="1436145" cy="775184"/>
            <a:chOff x="245619" y="3448108"/>
            <a:chExt cx="1436145" cy="775184"/>
          </a:xfrm>
        </p:grpSpPr>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5619" y="3448108"/>
              <a:ext cx="1436145" cy="77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931" y="3661981"/>
              <a:ext cx="1073555" cy="36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extBox 21"/>
          <p:cNvSpPr txBox="1"/>
          <p:nvPr/>
        </p:nvSpPr>
        <p:spPr>
          <a:xfrm>
            <a:off x="303212" y="4983540"/>
            <a:ext cx="8828401" cy="1569660"/>
          </a:xfrm>
          <a:prstGeom prst="rect">
            <a:avLst/>
          </a:prstGeom>
          <a:noFill/>
        </p:spPr>
        <p:txBody>
          <a:bodyPr wrap="square" rtlCol="0">
            <a:spAutoFit/>
          </a:bodyPr>
          <a:lstStyle/>
          <a:p>
            <a:r>
              <a:rPr lang="en-US" b="1" smtClean="0"/>
              <a:t>- H</a:t>
            </a:r>
            <a:r>
              <a:rPr lang="vi-VN" b="1" smtClean="0"/>
              <a:t>ình </a:t>
            </a:r>
            <a:r>
              <a:rPr lang="vi-VN" b="1"/>
              <a:t>biểu diễn giữ nguyên quan hệ liên thuộc giữa điểm và đường thẳng </a:t>
            </a:r>
            <a:r>
              <a:rPr lang="en-US" b="1" smtClean="0"/>
              <a:t/>
            </a:r>
            <a:br>
              <a:rPr lang="en-US" b="1" smtClean="0"/>
            </a:br>
            <a:r>
              <a:rPr lang="en-US" b="1" smtClean="0"/>
              <a:t>- D</a:t>
            </a:r>
            <a:r>
              <a:rPr lang="vi-VN" b="1" smtClean="0"/>
              <a:t>ùng </a:t>
            </a:r>
            <a:r>
              <a:rPr lang="vi-VN" b="1"/>
              <a:t>nét vẽ liền để biểu diễn cho đường nhìn thấy và nét đứt đoạn để biểu diễn trên đường bị che </a:t>
            </a:r>
            <a:r>
              <a:rPr lang="vi-VN" b="1" smtClean="0"/>
              <a:t>khuất</a:t>
            </a:r>
            <a:r>
              <a:rPr lang="en-US" b="1" smtClean="0"/>
              <a:t> .</a:t>
            </a:r>
            <a:r>
              <a:rPr lang="vi-VN" b="1"/>
              <a:t> </a:t>
            </a:r>
          </a:p>
        </p:txBody>
      </p:sp>
      <p:grpSp>
        <p:nvGrpSpPr>
          <p:cNvPr id="6" name="Group 5"/>
          <p:cNvGrpSpPr/>
          <p:nvPr/>
        </p:nvGrpSpPr>
        <p:grpSpPr>
          <a:xfrm>
            <a:off x="9345135" y="4953000"/>
            <a:ext cx="2540477" cy="1769477"/>
            <a:chOff x="9345135" y="4953000"/>
            <a:chExt cx="2540477" cy="1769477"/>
          </a:xfrm>
        </p:grpSpPr>
        <p:pic>
          <p:nvPicPr>
            <p:cNvPr id="4102"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45135" y="4953000"/>
              <a:ext cx="2540477"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9899351" y="6383923"/>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4.3</a:t>
              </a:r>
              <a:endParaRPr lang="en-US" sz="1600" b="1">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25736446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0412" y="2457449"/>
            <a:ext cx="3095624" cy="2697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37127" y="761999"/>
            <a:ext cx="11558425" cy="1524000"/>
            <a:chOff x="289088" y="762000"/>
            <a:chExt cx="11558425" cy="1524000"/>
          </a:xfrm>
        </p:grpSpPr>
        <p:sp>
          <p:nvSpPr>
            <p:cNvPr id="17" name="Rounded Rectangle 16"/>
            <p:cNvSpPr/>
            <p:nvPr/>
          </p:nvSpPr>
          <p:spPr>
            <a:xfrm>
              <a:off x="289088" y="762000"/>
              <a:ext cx="11558425" cy="1524000"/>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01177" y="880401"/>
              <a:ext cx="11446335" cy="1292662"/>
            </a:xfrm>
            <a:prstGeom prst="rect">
              <a:avLst/>
            </a:prstGeom>
            <a:noFill/>
          </p:spPr>
          <p:txBody>
            <a:bodyPr wrap="square" rtlCol="0">
              <a:spAutoFit/>
            </a:bodyPr>
            <a:lstStyle/>
            <a:p>
              <a:r>
                <a:rPr lang="en-US" sz="2600" b="1" smtClean="0">
                  <a:latin typeface="Arial" pitchFamily="34" charset="0"/>
                  <a:cs typeface="Arial" pitchFamily="34" charset="0"/>
                </a:rPr>
                <a:t>                  </a:t>
              </a:r>
              <a:r>
                <a:rPr lang="vi-VN" sz="2600" b="1">
                  <a:latin typeface="Arial" pitchFamily="34" charset="0"/>
                  <a:cs typeface="Arial" pitchFamily="34" charset="0"/>
                </a:rPr>
                <a:t>Chiếc xà ngang đặt tựa lên hai điểm </a:t>
              </a:r>
              <a:r>
                <a:rPr lang="vi-VN" sz="2600" b="1" smtClean="0">
                  <a:latin typeface="Arial" pitchFamily="34" charset="0"/>
                  <a:cs typeface="Arial" pitchFamily="34" charset="0"/>
                </a:rPr>
                <a:t>A</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B của trụ nhảy thể hiện hình ảnh của một đường thẳng đi qua hai điểm </a:t>
              </a:r>
              <a:r>
                <a:rPr lang="vi-VN" sz="2600" b="1" smtClean="0">
                  <a:latin typeface="Arial" pitchFamily="34" charset="0"/>
                  <a:cs typeface="Arial" pitchFamily="34" charset="0"/>
                </a:rPr>
                <a:t>đó</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a:latin typeface="Arial" pitchFamily="34" charset="0"/>
                  <a:cs typeface="Arial" pitchFamily="34" charset="0"/>
                </a:rPr>
                <a:t>C</a:t>
              </a:r>
              <a:r>
                <a:rPr lang="vi-VN" sz="2600" b="1" smtClean="0">
                  <a:latin typeface="Arial" pitchFamily="34" charset="0"/>
                  <a:cs typeface="Arial" pitchFamily="34" charset="0"/>
                </a:rPr>
                <a:t>ó </a:t>
              </a:r>
              <a:r>
                <a:rPr lang="vi-VN" sz="2600" b="1">
                  <a:latin typeface="Arial" pitchFamily="34" charset="0"/>
                  <a:cs typeface="Arial" pitchFamily="34" charset="0"/>
                </a:rPr>
                <a:t>thể tìm được một đường thẳng khác cũng đi qua hai điểm </a:t>
              </a:r>
              <a:r>
                <a:rPr lang="vi-VN" sz="2600" b="1" smtClean="0">
                  <a:latin typeface="Arial" pitchFamily="34" charset="0"/>
                  <a:cs typeface="Arial" pitchFamily="34" charset="0"/>
                </a:rPr>
                <a:t>A</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B hay không </a:t>
              </a:r>
              <a:r>
                <a:rPr lang="en-US" sz="2600" b="1" smtClean="0">
                  <a:latin typeface="Arial" pitchFamily="34" charset="0"/>
                  <a:cs typeface="Arial" pitchFamily="34" charset="0"/>
                </a:rPr>
                <a:t>?</a:t>
              </a:r>
              <a:endParaRPr lang="vi-VN" sz="2600" b="1">
                <a:latin typeface="Arial" pitchFamily="34" charset="0"/>
                <a:cs typeface="Arial" pitchFamily="34" charset="0"/>
              </a:endParaRPr>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4758" b="30807"/>
            <a:stretch/>
          </p:blipFill>
          <p:spPr bwMode="auto">
            <a:xfrm>
              <a:off x="310140" y="793016"/>
              <a:ext cx="1662545" cy="551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989012" y="4462939"/>
            <a:ext cx="6804828" cy="1383373"/>
            <a:chOff x="696660" y="3048000"/>
            <a:chExt cx="6804828" cy="1383373"/>
          </a:xfrm>
        </p:grpSpPr>
        <p:grpSp>
          <p:nvGrpSpPr>
            <p:cNvPr id="3" name="Group 2"/>
            <p:cNvGrpSpPr/>
            <p:nvPr/>
          </p:nvGrpSpPr>
          <p:grpSpPr>
            <a:xfrm>
              <a:off x="696660" y="3048000"/>
              <a:ext cx="6359110" cy="1104900"/>
              <a:chOff x="878302" y="3253587"/>
              <a:chExt cx="6359110" cy="1104900"/>
            </a:xfrm>
          </p:grpSpPr>
          <p:sp>
            <p:nvSpPr>
              <p:cNvPr id="15" name="Rounded Rectangle 14"/>
              <p:cNvSpPr/>
              <p:nvPr/>
            </p:nvSpPr>
            <p:spPr>
              <a:xfrm>
                <a:off x="878302" y="3253587"/>
                <a:ext cx="6359110" cy="1104900"/>
              </a:xfrm>
              <a:prstGeom prst="roundRect">
                <a:avLst>
                  <a:gd name="adj" fmla="val 3662"/>
                </a:avLst>
              </a:prstGeom>
              <a:solidFill>
                <a:srgbClr val="FDEE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TextBox 15"/>
              <p:cNvSpPr txBox="1"/>
              <p:nvPr/>
            </p:nvSpPr>
            <p:spPr>
              <a:xfrm>
                <a:off x="1075865" y="3362558"/>
                <a:ext cx="5979905" cy="892552"/>
              </a:xfrm>
              <a:prstGeom prst="rect">
                <a:avLst/>
              </a:prstGeom>
              <a:noFill/>
            </p:spPr>
            <p:txBody>
              <a:bodyPr wrap="square" rtlCol="0">
                <a:spAutoFit/>
              </a:bodyPr>
              <a:lstStyle/>
              <a:p>
                <a:pPr marL="457200" indent="-457200">
                  <a:buFont typeface="Wingdings" pitchFamily="2" charset="2"/>
                  <a:buChar char="q"/>
                </a:pPr>
                <a:r>
                  <a:rPr lang="en-US" sz="2600" b="1" smtClean="0">
                    <a:latin typeface="Arial" pitchFamily="34" charset="0"/>
                    <a:cs typeface="Arial" pitchFamily="34" charset="0"/>
                  </a:rPr>
                  <a:t>Có một và chỉ một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đi qua hai điểm phân biệt</a:t>
                </a:r>
                <a:endParaRPr lang="vi-VN" sz="2600" b="1" i="1">
                  <a:latin typeface="Arial" pitchFamily="34" charset="0"/>
                  <a:cs typeface="Arial" pitchFamily="34" charset="0"/>
                </a:endParaRPr>
              </a:p>
            </p:txBody>
          </p:sp>
        </p:grpSp>
        <p:pic>
          <p:nvPicPr>
            <p:cNvPr id="11"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644" b="39131"/>
            <a:stretch/>
          </p:blipFill>
          <p:spPr bwMode="auto">
            <a:xfrm>
              <a:off x="6323012" y="3276600"/>
              <a:ext cx="1178476" cy="115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748405" y="2971799"/>
            <a:ext cx="7251007" cy="1200329"/>
          </a:xfrm>
          <a:prstGeom prst="rect">
            <a:avLst/>
          </a:prstGeom>
          <a:noFill/>
        </p:spPr>
        <p:txBody>
          <a:bodyPr wrap="square" rtlCol="0">
            <a:spAutoFit/>
          </a:bodyPr>
          <a:lstStyle/>
          <a:p>
            <a:pPr marL="342900" indent="-342900" algn="just">
              <a:buFont typeface="Arial" pitchFamily="34" charset="0"/>
              <a:buChar char="•"/>
            </a:pPr>
            <a:r>
              <a:rPr lang="vi-VN" b="1"/>
              <a:t>Không thể tìm được đường thẳng nào khác đi qua hai điểm A, B đã cho ngoài đường thẳng tạo bởi xà ngang</a:t>
            </a:r>
            <a:r>
              <a:rPr lang="vi-VN" b="1" smtClean="0"/>
              <a:t>.</a:t>
            </a:r>
            <a:endParaRPr lang="vi-VN" b="1"/>
          </a:p>
        </p:txBody>
      </p:sp>
      <p:pic>
        <p:nvPicPr>
          <p:cNvPr id="14"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1812" y="24865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59570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wipe(left)">
                                      <p:cBhvr>
                                        <p:cTn id="11" dur="500"/>
                                        <p:tgtEl>
                                          <p:spTgt spid="51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01178" y="47624"/>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grpSp>
        <p:nvGrpSpPr>
          <p:cNvPr id="3" name="Group 2"/>
          <p:cNvGrpSpPr/>
          <p:nvPr/>
        </p:nvGrpSpPr>
        <p:grpSpPr>
          <a:xfrm>
            <a:off x="401177" y="5269607"/>
            <a:ext cx="8665035" cy="1420342"/>
            <a:chOff x="442867" y="3863587"/>
            <a:chExt cx="8665035" cy="1420342"/>
          </a:xfrm>
        </p:grpSpPr>
        <p:sp>
          <p:nvSpPr>
            <p:cNvPr id="15" name="Rounded Rectangle 14"/>
            <p:cNvSpPr/>
            <p:nvPr/>
          </p:nvSpPr>
          <p:spPr>
            <a:xfrm>
              <a:off x="442867" y="3863587"/>
              <a:ext cx="8665035" cy="1420342"/>
            </a:xfrm>
            <a:prstGeom prst="roundRect">
              <a:avLst>
                <a:gd name="adj" fmla="val 3662"/>
              </a:avLst>
            </a:prstGeom>
            <a:solidFill>
              <a:srgbClr val="FDEE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TextBox 15"/>
            <p:cNvSpPr txBox="1"/>
            <p:nvPr/>
          </p:nvSpPr>
          <p:spPr>
            <a:xfrm>
              <a:off x="442868" y="3961634"/>
              <a:ext cx="8588834" cy="892552"/>
            </a:xfrm>
            <a:prstGeom prst="rect">
              <a:avLst/>
            </a:prstGeom>
            <a:noFill/>
          </p:spPr>
          <p:txBody>
            <a:bodyPr wrap="square" rtlCol="0">
              <a:spAutoFit/>
            </a:bodyPr>
            <a:lstStyle/>
            <a:p>
              <a:pPr marL="457200" indent="-457200">
                <a:buFont typeface="Wingdings" pitchFamily="2" charset="2"/>
                <a:buChar char="§"/>
              </a:pPr>
              <a:r>
                <a:rPr lang="vi-VN" sz="2500" b="1">
                  <a:latin typeface="Arial" pitchFamily="34" charset="0"/>
                  <a:cs typeface="Arial" pitchFamily="34" charset="0"/>
                </a:rPr>
                <a:t>Có một và chỉ một mặt phẳng đi qua ba điểm không thẳng </a:t>
              </a:r>
              <a:r>
                <a:rPr lang="vi-VN" sz="2500" b="1" smtClean="0">
                  <a:latin typeface="Arial" pitchFamily="34" charset="0"/>
                  <a:cs typeface="Arial" pitchFamily="34" charset="0"/>
                </a:rPr>
                <a:t>hàng</a:t>
              </a:r>
              <a:r>
                <a:rPr lang="en-US" sz="2500" b="1" smtClean="0">
                  <a:latin typeface="Arial" pitchFamily="34" charset="0"/>
                  <a:cs typeface="Arial" pitchFamily="34" charset="0"/>
                </a:rPr>
                <a:t>.</a:t>
              </a:r>
              <a:endParaRPr lang="vi-VN" sz="2500" b="1" i="1">
                <a:latin typeface="Arial" pitchFamily="34" charset="0"/>
                <a:cs typeface="Arial" pitchFamily="34" charset="0"/>
              </a:endParaRPr>
            </a:p>
          </p:txBody>
        </p:sp>
      </p:grpSp>
      <p:grpSp>
        <p:nvGrpSpPr>
          <p:cNvPr id="5" name="Group 4"/>
          <p:cNvGrpSpPr/>
          <p:nvPr/>
        </p:nvGrpSpPr>
        <p:grpSpPr>
          <a:xfrm>
            <a:off x="289088" y="714375"/>
            <a:ext cx="11748924" cy="2386727"/>
            <a:chOff x="289088" y="762000"/>
            <a:chExt cx="11748924" cy="2386727"/>
          </a:xfrm>
        </p:grpSpPr>
        <p:sp>
          <p:nvSpPr>
            <p:cNvPr id="17" name="Rounded Rectangle 16"/>
            <p:cNvSpPr/>
            <p:nvPr/>
          </p:nvSpPr>
          <p:spPr>
            <a:xfrm>
              <a:off x="289088" y="762000"/>
              <a:ext cx="11672724" cy="2386727"/>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01177" y="809625"/>
              <a:ext cx="11636835" cy="2339102"/>
            </a:xfrm>
            <a:prstGeom prst="rect">
              <a:avLst/>
            </a:prstGeom>
            <a:noFill/>
          </p:spPr>
          <p:txBody>
            <a:bodyPr wrap="square" rtlCol="0">
              <a:spAutoFit/>
            </a:bodyPr>
            <a:lstStyle/>
            <a:p>
              <a:r>
                <a:rPr lang="en-US" sz="2600" b="1" smtClean="0">
                  <a:latin typeface="Arial" pitchFamily="34" charset="0"/>
                  <a:cs typeface="Arial" pitchFamily="34" charset="0"/>
                </a:rPr>
                <a:t>                   </a:t>
              </a:r>
              <a:r>
                <a:rPr lang="vi-VN" b="1" smtClean="0">
                  <a:latin typeface="Arial" pitchFamily="34" charset="0"/>
                  <a:cs typeface="Arial" pitchFamily="34" charset="0"/>
                </a:rPr>
                <a:t>Trong </a:t>
              </a:r>
              <a:r>
                <a:rPr lang="vi-VN" b="1">
                  <a:latin typeface="Arial" pitchFamily="34" charset="0"/>
                  <a:cs typeface="Arial" pitchFamily="34" charset="0"/>
                </a:rPr>
                <a:t>hình 4.4 là một khối rubik có bốn đỉnh và bốn </a:t>
              </a:r>
              <a:r>
                <a:rPr lang="vi-VN" b="1" smtClean="0">
                  <a:latin typeface="Arial" pitchFamily="34" charset="0"/>
                  <a:cs typeface="Arial" pitchFamily="34" charset="0"/>
                </a:rPr>
                <a:t>mặt</a:t>
              </a:r>
              <a:r>
                <a:rPr lang="en-US" b="1" smtClean="0">
                  <a:latin typeface="Arial" pitchFamily="34" charset="0"/>
                  <a:cs typeface="Arial" pitchFamily="34" charset="0"/>
                </a:rPr>
                <a:t>,</a:t>
              </a:r>
              <a:r>
                <a:rPr lang="vi-VN" b="1" smtClean="0">
                  <a:latin typeface="Arial" pitchFamily="34" charset="0"/>
                  <a:cs typeface="Arial" pitchFamily="34" charset="0"/>
                </a:rPr>
                <a:t> </a:t>
              </a:r>
              <a:r>
                <a:rPr lang="vi-VN" b="1">
                  <a:latin typeface="Arial" pitchFamily="34" charset="0"/>
                  <a:cs typeface="Arial" pitchFamily="34" charset="0"/>
                </a:rPr>
                <a:t>mỗi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mặt </a:t>
              </a:r>
              <a:r>
                <a:rPr lang="vi-VN" b="1">
                  <a:latin typeface="Arial" pitchFamily="34" charset="0"/>
                  <a:cs typeface="Arial" pitchFamily="34" charset="0"/>
                </a:rPr>
                <a:t>là một tam giác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a.</a:t>
              </a:r>
              <a:r>
                <a:rPr lang="vi-VN" b="1" smtClean="0">
                  <a:latin typeface="Arial" pitchFamily="34" charset="0"/>
                  <a:cs typeface="Arial" pitchFamily="34" charset="0"/>
                </a:rPr>
                <a:t> </a:t>
              </a:r>
              <a:r>
                <a:rPr lang="en-US" b="1">
                  <a:latin typeface="Arial" pitchFamily="34" charset="0"/>
                  <a:cs typeface="Arial" pitchFamily="34" charset="0"/>
                </a:rPr>
                <a:t>Đ</a:t>
              </a:r>
              <a:r>
                <a:rPr lang="vi-VN" b="1" smtClean="0">
                  <a:latin typeface="Arial" pitchFamily="34" charset="0"/>
                  <a:cs typeface="Arial" pitchFamily="34" charset="0"/>
                </a:rPr>
                <a:t>ặt </a:t>
              </a:r>
              <a:r>
                <a:rPr lang="vi-VN" b="1">
                  <a:latin typeface="Arial" pitchFamily="34" charset="0"/>
                  <a:cs typeface="Arial" pitchFamily="34" charset="0"/>
                </a:rPr>
                <a:t>khối rubik sao cho ba đỉnh của mặt màu đỏ đều nằm trên mặt </a:t>
              </a:r>
              <a:r>
                <a:rPr lang="vi-VN" b="1" smtClean="0">
                  <a:latin typeface="Arial" pitchFamily="34" charset="0"/>
                  <a:cs typeface="Arial" pitchFamily="34" charset="0"/>
                </a:rPr>
                <a:t>bàn</a:t>
              </a:r>
              <a:r>
                <a:rPr lang="en-US" b="1" smtClean="0">
                  <a:latin typeface="Arial" pitchFamily="34" charset="0"/>
                  <a:cs typeface="Arial" pitchFamily="34" charset="0"/>
                </a:rPr>
                <a:t>.</a:t>
              </a:r>
              <a:r>
                <a:rPr lang="vi-VN" b="1" smtClean="0">
                  <a:latin typeface="Arial" pitchFamily="34" charset="0"/>
                  <a:cs typeface="Arial" pitchFamily="34" charset="0"/>
                </a:rPr>
                <a:t> </a:t>
              </a:r>
              <a:r>
                <a:rPr lang="en-US" b="1" smtClean="0">
                  <a:latin typeface="Arial" pitchFamily="34" charset="0"/>
                  <a:cs typeface="Arial" pitchFamily="34" charset="0"/>
                </a:rPr>
                <a:t>K</a:t>
              </a:r>
              <a:r>
                <a:rPr lang="vi-VN" b="1" smtClean="0">
                  <a:latin typeface="Arial" pitchFamily="34" charset="0"/>
                  <a:cs typeface="Arial" pitchFamily="34" charset="0"/>
                </a:rPr>
                <a:t>hi </a:t>
              </a:r>
              <a:r>
                <a:rPr lang="vi-VN" b="1">
                  <a:latin typeface="Arial" pitchFamily="34" charset="0"/>
                  <a:cs typeface="Arial" pitchFamily="34" charset="0"/>
                </a:rPr>
                <a:t>đó mặt màu đỏ của khối rubik </a:t>
              </a:r>
              <a:r>
                <a:rPr lang="vi-VN" b="1" smtClean="0">
                  <a:latin typeface="Arial" pitchFamily="34" charset="0"/>
                  <a:cs typeface="Arial" pitchFamily="34" charset="0"/>
                </a:rPr>
                <a:t>c</a:t>
              </a:r>
              <a:r>
                <a:rPr lang="en-US" b="1">
                  <a:latin typeface="Arial" pitchFamily="34" charset="0"/>
                  <a:cs typeface="Arial" pitchFamily="34" charset="0"/>
                </a:rPr>
                <a:t>ó</a:t>
              </a:r>
              <a:r>
                <a:rPr lang="vi-VN" b="1" smtClean="0">
                  <a:latin typeface="Arial" pitchFamily="34" charset="0"/>
                  <a:cs typeface="Arial" pitchFamily="34" charset="0"/>
                </a:rPr>
                <a:t> </a:t>
              </a:r>
              <a:r>
                <a:rPr lang="vi-VN" b="1">
                  <a:latin typeface="Arial" pitchFamily="34" charset="0"/>
                  <a:cs typeface="Arial" pitchFamily="34" charset="0"/>
                </a:rPr>
                <a:t>nằm trên mặt bàn hay </a:t>
              </a:r>
              <a:r>
                <a:rPr lang="vi-VN" b="1" smtClean="0">
                  <a:latin typeface="Arial" pitchFamily="34" charset="0"/>
                  <a:cs typeface="Arial" pitchFamily="34" charset="0"/>
                </a:rPr>
                <a:t>không</a:t>
              </a:r>
              <a:r>
                <a:rPr lang="en-US" b="1" smtClean="0">
                  <a:latin typeface="Arial" pitchFamily="34" charset="0"/>
                  <a:cs typeface="Arial" pitchFamily="34" charset="0"/>
                </a:rPr>
                <a:t>?</a:t>
              </a:r>
              <a:r>
                <a:rPr lang="vi-VN" b="1" smtClean="0">
                  <a:latin typeface="Arial" pitchFamily="34" charset="0"/>
                  <a:cs typeface="Arial" pitchFamily="34" charset="0"/>
                </a:rPr>
                <a:t> </a:t>
              </a:r>
              <a:endParaRPr lang="en-US" b="1" smtClean="0">
                <a:latin typeface="Arial" pitchFamily="34" charset="0"/>
                <a:cs typeface="Arial" pitchFamily="34" charset="0"/>
              </a:endParaRPr>
            </a:p>
            <a:p>
              <a:r>
                <a:rPr lang="en-US" b="1" smtClean="0">
                  <a:latin typeface="Arial" pitchFamily="34" charset="0"/>
                  <a:cs typeface="Arial" pitchFamily="34" charset="0"/>
                </a:rPr>
                <a:t>b. C</a:t>
              </a:r>
              <a:r>
                <a:rPr lang="vi-VN" b="1" smtClean="0">
                  <a:latin typeface="Arial" pitchFamily="34" charset="0"/>
                  <a:cs typeface="Arial" pitchFamily="34" charset="0"/>
                </a:rPr>
                <a:t>ó </a:t>
              </a:r>
              <a:r>
                <a:rPr lang="vi-VN" b="1">
                  <a:latin typeface="Arial" pitchFamily="34" charset="0"/>
                  <a:cs typeface="Arial" pitchFamily="34" charset="0"/>
                </a:rPr>
                <a:t>thể đặt khối rubik sao cho bốn đỉnh của nó đều nằm trên mặt bàn hay </a:t>
              </a:r>
              <a:r>
                <a:rPr lang="vi-VN" b="1" smtClean="0">
                  <a:latin typeface="Arial" pitchFamily="34" charset="0"/>
                  <a:cs typeface="Arial" pitchFamily="34" charset="0"/>
                </a:rPr>
                <a:t>không</a:t>
              </a:r>
              <a:r>
                <a:rPr lang="en-US" b="1" smtClean="0">
                  <a:latin typeface="Arial" pitchFamily="34" charset="0"/>
                  <a:cs typeface="Arial" pitchFamily="34" charset="0"/>
                </a:rPr>
                <a:t>?</a:t>
              </a:r>
              <a:r>
                <a:rPr lang="vi-VN" b="1" smtClean="0">
                  <a:latin typeface="Arial" pitchFamily="34" charset="0"/>
                  <a:cs typeface="Arial" pitchFamily="34" charset="0"/>
                </a:rPr>
                <a:t> </a:t>
              </a:r>
              <a:endParaRPr lang="vi-VN" b="1">
                <a:latin typeface="Arial" pitchFamily="34" charset="0"/>
                <a:cs typeface="Arial" pitchFamily="34"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888" b="30130"/>
            <a:stretch/>
          </p:blipFill>
          <p:spPr bwMode="auto">
            <a:xfrm>
              <a:off x="311134" y="798801"/>
              <a:ext cx="1820878" cy="54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9371012" y="3200400"/>
            <a:ext cx="2590800" cy="2878723"/>
            <a:chOff x="9066212" y="3505200"/>
            <a:chExt cx="2590800" cy="2878723"/>
          </a:xfrm>
        </p:grpSpPr>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6212" y="3505200"/>
              <a:ext cx="2590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9732663" y="6045369"/>
              <a:ext cx="1257897" cy="338554"/>
            </a:xfrm>
            <a:prstGeom prst="rect">
              <a:avLst/>
            </a:prstGeom>
            <a:noFill/>
          </p:spPr>
          <p:txBody>
            <a:bodyPr wrap="square" rtlCol="0">
              <a:spAutoFit/>
            </a:bodyPr>
            <a:lstStyle/>
            <a:p>
              <a:r>
                <a:rPr lang="en-US" sz="1600" b="1" smtClean="0">
                  <a:solidFill>
                    <a:schemeClr val="accent6">
                      <a:lumMod val="75000"/>
                    </a:schemeClr>
                  </a:solidFill>
                  <a:latin typeface="Arial" pitchFamily="34" charset="0"/>
                  <a:cs typeface="Arial" pitchFamily="34" charset="0"/>
                </a:rPr>
                <a:t>Hình 4.4</a:t>
              </a:r>
              <a:endParaRPr lang="en-US" sz="1600" b="1">
                <a:solidFill>
                  <a:schemeClr val="accent6">
                    <a:lumMod val="75000"/>
                  </a:schemeClr>
                </a:solidFill>
                <a:latin typeface="Arial" pitchFamily="34" charset="0"/>
                <a:cs typeface="Arial" pitchFamily="34" charset="0"/>
              </a:endParaRPr>
            </a:p>
          </p:txBody>
        </p:sp>
      </p:grpSp>
      <p:sp>
        <p:nvSpPr>
          <p:cNvPr id="21" name="TextBox 20"/>
          <p:cNvSpPr txBox="1"/>
          <p:nvPr/>
        </p:nvSpPr>
        <p:spPr>
          <a:xfrm>
            <a:off x="401178" y="6164152"/>
            <a:ext cx="8055434" cy="477054"/>
          </a:xfrm>
          <a:prstGeom prst="rect">
            <a:avLst/>
          </a:prstGeom>
          <a:noFill/>
        </p:spPr>
        <p:txBody>
          <a:bodyPr wrap="square" rtlCol="0">
            <a:spAutoFit/>
          </a:bodyPr>
          <a:lstStyle/>
          <a:p>
            <a:pPr marL="457200" indent="-457200">
              <a:buFont typeface="Wingdings" pitchFamily="2" charset="2"/>
              <a:buChar char="§"/>
            </a:pPr>
            <a:r>
              <a:rPr lang="en-US" sz="2500" b="1" smtClean="0">
                <a:latin typeface="Arial" pitchFamily="34" charset="0"/>
                <a:cs typeface="Arial" pitchFamily="34" charset="0"/>
              </a:rPr>
              <a:t>T</a:t>
            </a:r>
            <a:r>
              <a:rPr lang="vi-VN" sz="2500" b="1" smtClean="0">
                <a:latin typeface="Arial" pitchFamily="34" charset="0"/>
                <a:cs typeface="Arial" pitchFamily="34" charset="0"/>
              </a:rPr>
              <a:t>ồn </a:t>
            </a:r>
            <a:r>
              <a:rPr lang="vi-VN" sz="2500" b="1">
                <a:latin typeface="Arial" pitchFamily="34" charset="0"/>
                <a:cs typeface="Arial" pitchFamily="34" charset="0"/>
              </a:rPr>
              <a:t>tại 4 điểm không cùng thuộc một mặt phẳng </a:t>
            </a:r>
            <a:endParaRPr lang="vi-VN" sz="2500" b="1" i="1">
              <a:latin typeface="Arial" pitchFamily="34" charset="0"/>
              <a:cs typeface="Arial" pitchFamily="34" charset="0"/>
            </a:endParaRPr>
          </a:p>
        </p:txBody>
      </p:sp>
      <p:pic>
        <p:nvPicPr>
          <p:cNvPr id="14"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644" b="39131"/>
          <a:stretch/>
        </p:blipFill>
        <p:spPr bwMode="auto">
          <a:xfrm>
            <a:off x="8320865" y="5780106"/>
            <a:ext cx="973947" cy="954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517688" y="3581400"/>
            <a:ext cx="9158124" cy="800219"/>
          </a:xfrm>
          <a:prstGeom prst="rect">
            <a:avLst/>
          </a:prstGeom>
          <a:noFill/>
        </p:spPr>
        <p:txBody>
          <a:bodyPr wrap="square" rtlCol="0">
            <a:spAutoFit/>
          </a:bodyPr>
          <a:lstStyle/>
          <a:p>
            <a:pPr algn="just"/>
            <a:r>
              <a:rPr lang="vi-VN" sz="2300" b="1"/>
              <a:t>a) Khi đặt khối rubik sao cho ba đỉnh của mặt màu đỏ đều nằm trên mặt bàn, mặt màu đỏ của khối rubik nằm trên mặt bàn.</a:t>
            </a:r>
          </a:p>
        </p:txBody>
      </p:sp>
      <p:pic>
        <p:nvPicPr>
          <p:cNvPr id="23"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723" y="3200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531812" y="4391314"/>
            <a:ext cx="8700924" cy="830997"/>
          </a:xfrm>
          <a:prstGeom prst="rect">
            <a:avLst/>
          </a:prstGeom>
          <a:noFill/>
        </p:spPr>
        <p:txBody>
          <a:bodyPr wrap="square" rtlCol="0">
            <a:spAutoFit/>
          </a:bodyPr>
          <a:lstStyle/>
          <a:p>
            <a:pPr algn="just"/>
            <a:r>
              <a:rPr lang="vi-VN" b="1"/>
              <a:t>b) Không thể đặt khối rubik sao cho 4 đỉnh của nó đều nằm trên mặt bàn.</a:t>
            </a:r>
          </a:p>
        </p:txBody>
      </p:sp>
    </p:spTree>
    <p:extLst>
      <p:ext uri="{BB962C8B-B14F-4D97-AF65-F5344CB8AC3E}">
        <p14:creationId xmlns:p14="http://schemas.microsoft.com/office/powerpoint/2010/main" val="16890899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22" presetClass="entr" presetSubtype="8"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84212" y="914400"/>
            <a:ext cx="11201400" cy="3200400"/>
          </a:xfrm>
          <a:prstGeom prst="roundRect">
            <a:avLst>
              <a:gd name="adj" fmla="val 4167"/>
            </a:avLst>
          </a:prstGeom>
          <a:solidFill>
            <a:schemeClr val="accent5">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sp>
        <p:nvSpPr>
          <p:cNvPr id="14" name="TextBox 13"/>
          <p:cNvSpPr txBox="1"/>
          <p:nvPr/>
        </p:nvSpPr>
        <p:spPr>
          <a:xfrm>
            <a:off x="796134" y="993338"/>
            <a:ext cx="11089478" cy="1292662"/>
          </a:xfrm>
          <a:prstGeom prst="rect">
            <a:avLst/>
          </a:prstGeom>
          <a:noFill/>
        </p:spPr>
        <p:txBody>
          <a:bodyPr wrap="square" rtlCol="0">
            <a:spAutoFit/>
          </a:bodyPr>
          <a:lstStyle/>
          <a:p>
            <a:r>
              <a:rPr lang="en-US" b="1"/>
              <a:t> </a:t>
            </a:r>
            <a:r>
              <a:rPr lang="en-US" b="1" smtClean="0"/>
              <a:t>              - </a:t>
            </a:r>
            <a:r>
              <a:rPr lang="vi-VN" sz="2600" b="1"/>
              <a:t>Một mặt </a:t>
            </a:r>
            <a:r>
              <a:rPr lang="vi-VN" sz="2600" b="1" smtClean="0"/>
              <a:t>phẳng </a:t>
            </a:r>
            <a:r>
              <a:rPr lang="vi-VN" sz="2600" b="1"/>
              <a:t>hoàn toàn xác định nếu biết ba điểm không </a:t>
            </a:r>
            <a:r>
              <a:rPr lang="en-US" sz="2600" b="1" smtClean="0"/>
              <a:t/>
            </a:r>
            <a:br>
              <a:rPr lang="en-US" sz="2600" b="1" smtClean="0"/>
            </a:br>
            <a:r>
              <a:rPr lang="en-US" sz="2600" b="1" smtClean="0"/>
              <a:t>                </a:t>
            </a:r>
            <a:r>
              <a:rPr lang="vi-VN" sz="2600" b="1" smtClean="0"/>
              <a:t>thẳng</a:t>
            </a:r>
            <a:r>
              <a:rPr lang="en-US" sz="2600" b="1" smtClean="0"/>
              <a:t> </a:t>
            </a:r>
            <a:r>
              <a:rPr lang="vi-VN" sz="2600" b="1" smtClean="0"/>
              <a:t>hàng </a:t>
            </a:r>
            <a:r>
              <a:rPr lang="vi-VN" sz="2600" b="1"/>
              <a:t>thuộc mặt phẳng </a:t>
            </a:r>
            <a:r>
              <a:rPr lang="vi-VN" sz="2600" b="1" smtClean="0"/>
              <a:t>đó</a:t>
            </a:r>
            <a:r>
              <a:rPr lang="en-US" sz="2600" b="1" smtClean="0"/>
              <a:t>.</a:t>
            </a:r>
            <a:r>
              <a:rPr lang="vi-VN" sz="2600" b="1" smtClean="0"/>
              <a:t> </a:t>
            </a:r>
            <a:r>
              <a:rPr lang="en-US" sz="2600" b="1" smtClean="0"/>
              <a:t>T</a:t>
            </a:r>
            <a:r>
              <a:rPr lang="vi-VN" sz="2600" b="1" smtClean="0"/>
              <a:t>a </a:t>
            </a:r>
            <a:r>
              <a:rPr lang="vi-VN" sz="2600" b="1"/>
              <a:t>ký hiệu mặt phẳng đi qua ba điểm không thẳng </a:t>
            </a:r>
            <a:r>
              <a:rPr lang="vi-VN" sz="2600" b="1" smtClean="0"/>
              <a:t>hàng</a:t>
            </a:r>
            <a:r>
              <a:rPr lang="en-US" sz="2600" b="1" smtClean="0"/>
              <a:t> </a:t>
            </a:r>
            <a:r>
              <a:rPr lang="en-US" sz="2600" b="1">
                <a:latin typeface="Arial" pitchFamily="34" charset="0"/>
                <a:cs typeface="Arial" pitchFamily="34" charset="0"/>
              </a:rPr>
              <a:t>A, B, C</a:t>
            </a:r>
            <a:r>
              <a:rPr lang="vi-VN" sz="2600" b="1">
                <a:latin typeface="Arial" pitchFamily="34" charset="0"/>
                <a:cs typeface="Arial" pitchFamily="34" charset="0"/>
              </a:rPr>
              <a:t> </a:t>
            </a:r>
            <a:r>
              <a:rPr lang="vi-VN" sz="2600" b="1"/>
              <a:t>là </a:t>
            </a:r>
            <a:r>
              <a:rPr lang="en-US" sz="2600" b="1" smtClean="0"/>
              <a:t>(</a:t>
            </a:r>
            <a:r>
              <a:rPr lang="vi-VN" sz="2600" b="1" smtClean="0"/>
              <a:t>ABC</a:t>
            </a:r>
            <a:r>
              <a:rPr lang="en-US" sz="2600" b="1" smtClean="0"/>
              <a:t>) .</a:t>
            </a:r>
            <a:endParaRPr lang="vi-VN" sz="2600" b="1"/>
          </a:p>
        </p:txBody>
      </p:sp>
      <p:grpSp>
        <p:nvGrpSpPr>
          <p:cNvPr id="2" name="Group 1"/>
          <p:cNvGrpSpPr/>
          <p:nvPr/>
        </p:nvGrpSpPr>
        <p:grpSpPr>
          <a:xfrm>
            <a:off x="-77788" y="685800"/>
            <a:ext cx="2035923" cy="1017976"/>
            <a:chOff x="1914151" y="1801424"/>
            <a:chExt cx="2035923" cy="1017976"/>
          </a:xfrm>
        </p:grpSpPr>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4151" y="1801424"/>
              <a:ext cx="2035923" cy="101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2" y="2085996"/>
              <a:ext cx="1524000" cy="44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TextBox 28"/>
          <p:cNvSpPr txBox="1"/>
          <p:nvPr/>
        </p:nvSpPr>
        <p:spPr>
          <a:xfrm>
            <a:off x="796134" y="2239982"/>
            <a:ext cx="11089478" cy="892552"/>
          </a:xfrm>
          <a:prstGeom prst="rect">
            <a:avLst/>
          </a:prstGeom>
          <a:noFill/>
        </p:spPr>
        <p:txBody>
          <a:bodyPr wrap="square" rtlCol="0">
            <a:spAutoFit/>
          </a:bodyPr>
          <a:lstStyle/>
          <a:p>
            <a:r>
              <a:rPr lang="en-US" b="1" smtClean="0"/>
              <a:t>- </a:t>
            </a:r>
            <a:r>
              <a:rPr lang="vi-VN" sz="2600" b="1" smtClean="0"/>
              <a:t>Nếu </a:t>
            </a:r>
            <a:r>
              <a:rPr lang="vi-VN" sz="2600" b="1"/>
              <a:t>có nhiều điểm cùng thuộc một mặt phẳng người ta nói những điểm đó </a:t>
            </a:r>
            <a:r>
              <a:rPr lang="vi-VN" sz="2600" b="1">
                <a:solidFill>
                  <a:srgbClr val="C00000"/>
                </a:solidFill>
              </a:rPr>
              <a:t>đồng </a:t>
            </a:r>
            <a:r>
              <a:rPr lang="vi-VN" sz="2600" b="1" smtClean="0">
                <a:solidFill>
                  <a:srgbClr val="C00000"/>
                </a:solidFill>
              </a:rPr>
              <a:t>phẳng</a:t>
            </a:r>
            <a:r>
              <a:rPr lang="en-US" sz="2600" b="1" smtClean="0"/>
              <a:t>.</a:t>
            </a:r>
            <a:endParaRPr lang="vi-VN" sz="2600" b="1"/>
          </a:p>
        </p:txBody>
      </p:sp>
      <p:sp>
        <p:nvSpPr>
          <p:cNvPr id="31" name="TextBox 30"/>
          <p:cNvSpPr txBox="1"/>
          <p:nvPr/>
        </p:nvSpPr>
        <p:spPr>
          <a:xfrm>
            <a:off x="796134" y="3146048"/>
            <a:ext cx="11089478" cy="892552"/>
          </a:xfrm>
          <a:prstGeom prst="rect">
            <a:avLst/>
          </a:prstGeom>
          <a:noFill/>
        </p:spPr>
        <p:txBody>
          <a:bodyPr wrap="square" rtlCol="0">
            <a:spAutoFit/>
          </a:bodyPr>
          <a:lstStyle/>
          <a:p>
            <a:r>
              <a:rPr lang="en-US" b="1" smtClean="0"/>
              <a:t>- </a:t>
            </a:r>
            <a:r>
              <a:rPr lang="vi-VN" sz="2600" b="1"/>
              <a:t>Nếu không có mặt phẳng nào chứa các điểm đó thì ta nói những điểm đó </a:t>
            </a:r>
            <a:r>
              <a:rPr lang="vi-VN" sz="2600" b="1">
                <a:solidFill>
                  <a:srgbClr val="C00000"/>
                </a:solidFill>
              </a:rPr>
              <a:t>không đồng phẳng </a:t>
            </a:r>
            <a:r>
              <a:rPr lang="en-US" sz="2600" b="1" smtClean="0">
                <a:solidFill>
                  <a:srgbClr val="C00000"/>
                </a:solidFill>
              </a:rPr>
              <a:t>.</a:t>
            </a:r>
            <a:endParaRPr lang="vi-VN" sz="2600" b="1">
              <a:solidFill>
                <a:srgbClr val="C00000"/>
              </a:solidFill>
            </a:endParaRPr>
          </a:p>
        </p:txBody>
      </p:sp>
    </p:spTree>
    <p:extLst>
      <p:ext uri="{BB962C8B-B14F-4D97-AF65-F5344CB8AC3E}">
        <p14:creationId xmlns:p14="http://schemas.microsoft.com/office/powerpoint/2010/main" val="5647222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29"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27012" y="685800"/>
            <a:ext cx="11658599" cy="1319855"/>
            <a:chOff x="227012" y="685800"/>
            <a:chExt cx="11658599" cy="1319855"/>
          </a:xfrm>
        </p:grpSpPr>
        <p:sp>
          <p:nvSpPr>
            <p:cNvPr id="12" name="Rounded Rectangle 11"/>
            <p:cNvSpPr/>
            <p:nvPr/>
          </p:nvSpPr>
          <p:spPr>
            <a:xfrm>
              <a:off x="1714586" y="743627"/>
              <a:ext cx="10171025" cy="1241423"/>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1827212" y="914400"/>
              <a:ext cx="9982200" cy="923307"/>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bốn điểm A, B, C, D không đồng phẳng như Hình 4.5</a:t>
              </a:r>
              <a:br>
                <a:rPr lang="en-US" sz="2600" b="1" smtClean="0">
                  <a:latin typeface="Arial" pitchFamily="34" charset="0"/>
                  <a:cs typeface="Arial" pitchFamily="34" charset="0"/>
                </a:rPr>
              </a:br>
              <a:r>
                <a:rPr lang="en-US" sz="2600" b="1" smtClean="0">
                  <a:latin typeface="Arial" pitchFamily="34" charset="0"/>
                  <a:cs typeface="Arial" pitchFamily="34" charset="0"/>
                </a:rPr>
                <a:t>Có bao nhiêu mặt phẳng đi qua ba trong số bốn điểm đã cho?</a:t>
              </a:r>
              <a:endParaRPr lang="vi-VN" sz="2600" b="1">
                <a:latin typeface="Arial" pitchFamily="34" charset="0"/>
                <a:cs typeface="Arial" pitchFamily="34" charset="0"/>
              </a:endParaRPr>
            </a:p>
          </p:txBody>
        </p:sp>
      </p:grpSp>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185" y="2263013"/>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587538" y="2743200"/>
            <a:ext cx="6781800" cy="1292662"/>
          </a:xfrm>
          <a:prstGeom prst="rect">
            <a:avLst/>
          </a:prstGeom>
          <a:noFill/>
        </p:spPr>
        <p:txBody>
          <a:bodyPr wrap="square" rtlCol="0">
            <a:spAutoFit/>
          </a:bodyPr>
          <a:lstStyle/>
          <a:p>
            <a:pPr marL="342900" indent="-342900" algn="just">
              <a:buFont typeface="Wingdings" pitchFamily="2" charset="2"/>
              <a:buChar char="v"/>
            </a:pPr>
            <a:r>
              <a:rPr lang="en-US" sz="2600" b="1" smtClean="0">
                <a:latin typeface="Arial" pitchFamily="34" charset="0"/>
                <a:cs typeface="Arial" pitchFamily="34" charset="0"/>
              </a:rPr>
              <a:t>Có 4 mặt phẳng đi qua ba trong số bốn điểm đã cho , đó là các mặt phẳng </a:t>
            </a:r>
            <a:r>
              <a:rPr lang="en-US" sz="2600" b="1" smtClean="0">
                <a:solidFill>
                  <a:srgbClr val="C00000"/>
                </a:solidFill>
                <a:latin typeface="Arial" pitchFamily="34" charset="0"/>
                <a:cs typeface="Arial" pitchFamily="34" charset="0"/>
              </a:rPr>
              <a:t>(DAB) , (DAC) , DBC) , (ABC)</a:t>
            </a:r>
            <a:endParaRPr lang="vi-VN" sz="2600" b="1">
              <a:solidFill>
                <a:srgbClr val="C00000"/>
              </a:solidFill>
              <a:latin typeface="Arial" pitchFamily="34" charset="0"/>
              <a:cs typeface="Arial" pitchFamily="34" charset="0"/>
            </a:endParaRPr>
          </a:p>
        </p:txBody>
      </p:sp>
      <p:sp>
        <p:nvSpPr>
          <p:cNvPr id="15"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grpSp>
        <p:nvGrpSpPr>
          <p:cNvPr id="4" name="Group 3"/>
          <p:cNvGrpSpPr/>
          <p:nvPr/>
        </p:nvGrpSpPr>
        <p:grpSpPr>
          <a:xfrm>
            <a:off x="8761412" y="2277052"/>
            <a:ext cx="2743200" cy="3243102"/>
            <a:chOff x="8761412" y="2277052"/>
            <a:chExt cx="2743200" cy="3243102"/>
          </a:xfrm>
        </p:grpSpPr>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1412" y="2277052"/>
              <a:ext cx="27432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9732662" y="5181600"/>
              <a:ext cx="125789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4.5</a:t>
              </a:r>
              <a:endParaRPr lang="en-US" sz="1600" b="1">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3535706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412" y="223197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37301" y="733425"/>
            <a:ext cx="11319711" cy="1426433"/>
            <a:chOff x="337301" y="733425"/>
            <a:chExt cx="11319711" cy="1426433"/>
          </a:xfrm>
        </p:grpSpPr>
        <p:sp>
          <p:nvSpPr>
            <p:cNvPr id="14" name="Rounded Rectangle 13"/>
            <p:cNvSpPr/>
            <p:nvPr/>
          </p:nvSpPr>
          <p:spPr>
            <a:xfrm>
              <a:off x="2123931" y="830886"/>
              <a:ext cx="9525866" cy="1241423"/>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301" y="73342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899923" y="126933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576553" y="90627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08211" y="979554"/>
              <a:ext cx="9448801" cy="923307"/>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tứ giác ABCD . Có bao nhiêu mặt phẳng đi qua ba trong số bốn đỉnh của tứ giác đó ?</a:t>
              </a:r>
              <a:endParaRPr lang="vi-VN" sz="2600" b="1">
                <a:latin typeface="Arial" pitchFamily="34" charset="0"/>
                <a:cs typeface="Arial" pitchFamily="34" charset="0"/>
              </a:endParaRPr>
            </a:p>
          </p:txBody>
        </p:sp>
      </p:grpSp>
      <p:sp>
        <p:nvSpPr>
          <p:cNvPr id="11" name="TextBox 10"/>
          <p:cNvSpPr txBox="1"/>
          <p:nvPr/>
        </p:nvSpPr>
        <p:spPr>
          <a:xfrm>
            <a:off x="409115" y="2667000"/>
            <a:ext cx="7848600" cy="1292662"/>
          </a:xfrm>
          <a:prstGeom prst="rect">
            <a:avLst/>
          </a:prstGeom>
          <a:noFill/>
        </p:spPr>
        <p:txBody>
          <a:bodyPr wrap="square" rtlCol="0">
            <a:spAutoFit/>
          </a:bodyPr>
          <a:lstStyle/>
          <a:p>
            <a:pPr marL="342900" indent="-342900" algn="just">
              <a:buFont typeface="Wingdings" pitchFamily="2" charset="2"/>
              <a:buChar char="v"/>
            </a:pPr>
            <a:r>
              <a:rPr lang="vi-VN" sz="2600" b="1">
                <a:latin typeface="Arial" pitchFamily="34" charset="0"/>
                <a:cs typeface="Arial" pitchFamily="34" charset="0"/>
              </a:rPr>
              <a:t>Vì 4 điểm A, B, C, D tạo thành 1 tứ giác, khi đó 4 điểm A, B, C, D đã đồng phẳng và tạo thành </a:t>
            </a:r>
            <a:r>
              <a:rPr lang="en-US" sz="2600" b="1" smtClean="0">
                <a:latin typeface="Arial" pitchFamily="34" charset="0"/>
                <a:cs typeface="Arial" pitchFamily="34" charset="0"/>
              </a:rPr>
              <a:t>một</a:t>
            </a:r>
            <a:r>
              <a:rPr lang="vi-VN" sz="2600" b="1" smtClean="0">
                <a:latin typeface="Arial" pitchFamily="34" charset="0"/>
                <a:cs typeface="Arial" pitchFamily="34" charset="0"/>
              </a:rPr>
              <a:t> </a:t>
            </a:r>
            <a:r>
              <a:rPr lang="vi-VN" sz="2600" b="1">
                <a:latin typeface="Arial" pitchFamily="34" charset="0"/>
                <a:cs typeface="Arial" pitchFamily="34" charset="0"/>
              </a:rPr>
              <a:t>mặt phẳng duy nhất là mặt phẳng (ABCD).</a:t>
            </a:r>
            <a:endParaRPr lang="vi-VN" sz="2600" b="1">
              <a:solidFill>
                <a:schemeClr val="accent2">
                  <a:lumMod val="75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8080" y="2209800"/>
            <a:ext cx="3206115" cy="234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18525" y="4029611"/>
            <a:ext cx="7814287" cy="492443"/>
          </a:xfrm>
          <a:prstGeom prst="rect">
            <a:avLst/>
          </a:prstGeom>
          <a:noFill/>
        </p:spPr>
        <p:txBody>
          <a:bodyPr wrap="square" rtlCol="0">
            <a:spAutoFit/>
          </a:bodyPr>
          <a:lstStyle/>
          <a:p>
            <a:pPr algn="just"/>
            <a:r>
              <a:rPr lang="vi-VN" sz="2600" b="1">
                <a:latin typeface="Arial" pitchFamily="34" charset="0"/>
                <a:cs typeface="Arial" pitchFamily="34" charset="0"/>
              </a:rPr>
              <a:t>Vậy có 1 mặt phẳng thỏa mãn yêu cầu bài toán.</a:t>
            </a:r>
            <a:endParaRPr lang="vi-VN" sz="2600" b="1">
              <a:solidFill>
                <a:schemeClr val="accent2">
                  <a:lumMod val="75000"/>
                </a:schemeClr>
              </a:solidFill>
              <a:latin typeface="Arial" pitchFamily="34" charset="0"/>
              <a:cs typeface="Arial" pitchFamily="34" charset="0"/>
            </a:endParaRPr>
          </a:p>
        </p:txBody>
      </p:sp>
      <p:sp>
        <p:nvSpPr>
          <p:cNvPr id="17" name="AutoShape 4"/>
          <p:cNvSpPr>
            <a:spLocks noChangeArrowheads="1"/>
          </p:cNvSpPr>
          <p:nvPr/>
        </p:nvSpPr>
        <p:spPr bwMode="gray">
          <a:xfrm>
            <a:off x="401178" y="95249"/>
            <a:ext cx="4397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 CÁC TÍNH CHẤT THỪA NHẬN</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19007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37261</TotalTime>
  <Words>2939</Words>
  <PresentationFormat>Custom</PresentationFormat>
  <Paragraphs>201</Paragraphs>
  <Slides>33</Slides>
  <Notes>32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2021-08-04T05:24:17Z</dcterms:created>
  <dcterms:modified xsi:type="dcterms:W3CDTF">2024-03-12T04:15:48Z</dcterms:modified>
</cp:coreProperties>
</file>