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870" r:id="rId2"/>
    <p:sldId id="859" r:id="rId3"/>
    <p:sldId id="871" r:id="rId4"/>
    <p:sldId id="872" r:id="rId5"/>
    <p:sldId id="873" r:id="rId6"/>
    <p:sldId id="874" r:id="rId7"/>
    <p:sldId id="875" r:id="rId8"/>
    <p:sldId id="723" r:id="rId9"/>
  </p:sldIdLst>
  <p:sldSz cx="12188825" cy="6858000"/>
  <p:notesSz cx="6858000" cy="9144000"/>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E8867AD-EF16-4402-9E9E-3FA5D933B004}">
          <p14:sldIdLst>
            <p14:sldId id="870"/>
            <p14:sldId id="859"/>
            <p14:sldId id="871"/>
            <p14:sldId id="872"/>
            <p14:sldId id="873"/>
            <p14:sldId id="874"/>
            <p14:sldId id="875"/>
            <p14:sldId id="723"/>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55216"/>
    <a:srgbClr val="FDEED7"/>
    <a:srgbClr val="FDE9CB"/>
    <a:srgbClr val="FDF3B5"/>
    <a:srgbClr val="FEF4EC"/>
    <a:srgbClr val="E3E6E2"/>
    <a:srgbClr val="CDD2CC"/>
    <a:srgbClr val="D3DDD1"/>
    <a:srgbClr val="FDEFE3"/>
    <a:srgbClr val="FEF6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905" autoAdjust="0"/>
    <p:restoredTop sz="94057" autoAdjust="0"/>
  </p:normalViewPr>
  <p:slideViewPr>
    <p:cSldViewPr>
      <p:cViewPr>
        <p:scale>
          <a:sx n="100" d="100"/>
          <a:sy n="100" d="100"/>
        </p:scale>
        <p:origin x="-960" y="-210"/>
      </p:cViewPr>
      <p:guideLst>
        <p:guide orient="horz" pos="2160"/>
        <p:guide pos="3839"/>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image" Target="../media/image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28553F7-B9DF-40E4-9460-D9E3E4AC60BE}" type="datetimeFigureOut">
              <a:rPr lang="en-US" smtClean="0"/>
              <a:t>12/03/2024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A6F3B7D-E3BB-4AF2-97E7-41990B22480D}" type="slidenum">
              <a:rPr lang="en-US" smtClean="0"/>
              <a:t>‹#›</a:t>
            </a:fld>
            <a:endParaRPr lang="en-US"/>
          </a:p>
        </p:txBody>
      </p:sp>
    </p:spTree>
    <p:extLst>
      <p:ext uri="{BB962C8B-B14F-4D97-AF65-F5344CB8AC3E}">
        <p14:creationId xmlns:p14="http://schemas.microsoft.com/office/powerpoint/2010/main" val="1866573691"/>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1"/>
        </a:solidFill>
        <a:latin typeface="+mn-lt"/>
        <a:ea typeface="+mn-ea"/>
        <a:cs typeface="+mn-cs"/>
      </a:defRPr>
    </a:lvl1pPr>
    <a:lvl2pPr marL="609493" algn="l" defTabSz="1218987" rtl="0" eaLnBrk="1" latinLnBrk="0" hangingPunct="1">
      <a:defRPr sz="1600" kern="1200">
        <a:solidFill>
          <a:schemeClr val="tx1"/>
        </a:solidFill>
        <a:latin typeface="+mn-lt"/>
        <a:ea typeface="+mn-ea"/>
        <a:cs typeface="+mn-cs"/>
      </a:defRPr>
    </a:lvl2pPr>
    <a:lvl3pPr marL="1218987" algn="l" defTabSz="1218987" rtl="0" eaLnBrk="1" latinLnBrk="0" hangingPunct="1">
      <a:defRPr sz="1600" kern="1200">
        <a:solidFill>
          <a:schemeClr val="tx1"/>
        </a:solidFill>
        <a:latin typeface="+mn-lt"/>
        <a:ea typeface="+mn-ea"/>
        <a:cs typeface="+mn-cs"/>
      </a:defRPr>
    </a:lvl3pPr>
    <a:lvl4pPr marL="1828480" algn="l" defTabSz="1218987" rtl="0" eaLnBrk="1" latinLnBrk="0" hangingPunct="1">
      <a:defRPr sz="1600" kern="1200">
        <a:solidFill>
          <a:schemeClr val="tx1"/>
        </a:solidFill>
        <a:latin typeface="+mn-lt"/>
        <a:ea typeface="+mn-ea"/>
        <a:cs typeface="+mn-cs"/>
      </a:defRPr>
    </a:lvl4pPr>
    <a:lvl5pPr marL="2437973" algn="l" defTabSz="1218987" rtl="0" eaLnBrk="1" latinLnBrk="0" hangingPunct="1">
      <a:defRPr sz="1600" kern="1200">
        <a:solidFill>
          <a:schemeClr val="tx1"/>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a:t>
            </a:fld>
            <a:endParaRPr lang="en-US"/>
          </a:p>
        </p:txBody>
      </p:sp>
    </p:spTree>
    <p:extLst>
      <p:ext uri="{BB962C8B-B14F-4D97-AF65-F5344CB8AC3E}">
        <p14:creationId xmlns:p14="http://schemas.microsoft.com/office/powerpoint/2010/main" val="8407137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2</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3</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4</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5</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6</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7</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8</a:t>
            </a:fld>
            <a:endParaRPr lang="en-US"/>
          </a:p>
        </p:txBody>
      </p:sp>
    </p:spTree>
    <p:extLst>
      <p:ext uri="{BB962C8B-B14F-4D97-AF65-F5344CB8AC3E}">
        <p14:creationId xmlns:p14="http://schemas.microsoft.com/office/powerpoint/2010/main" val="11434328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162" y="2130426"/>
            <a:ext cx="10360501"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324" y="3886200"/>
            <a:ext cx="8532178" cy="1752600"/>
          </a:xfrm>
        </p:spPr>
        <p:txBody>
          <a:bodyPr/>
          <a:lstStyle>
            <a:lvl1pPr marL="0" indent="0" algn="ctr">
              <a:buNone/>
              <a:defRPr>
                <a:solidFill>
                  <a:schemeClr val="tx1">
                    <a:tint val="75000"/>
                  </a:schemeClr>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F611894-28B8-4005-BA35-73238799DD5F}" type="datetimeFigureOut">
              <a:rPr lang="en-US" smtClean="0"/>
              <a:t>12/03/2024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16844316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611894-28B8-4005-BA35-73238799DD5F}" type="datetimeFigureOut">
              <a:rPr lang="en-US" smtClean="0"/>
              <a:t>12/03/2024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7229642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206374"/>
            <a:ext cx="2742486" cy="438785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441" y="206374"/>
            <a:ext cx="8024310" cy="438785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611894-28B8-4005-BA35-73238799DD5F}" type="datetimeFigureOut">
              <a:rPr lang="en-US" smtClean="0"/>
              <a:t>12/03/2024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13724475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611894-28B8-4005-BA35-73238799DD5F}" type="datetimeFigureOut">
              <a:rPr lang="en-US" smtClean="0"/>
              <a:t>12/03/2024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8186285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833" y="4406901"/>
            <a:ext cx="10360501" cy="1362075"/>
          </a:xfrm>
        </p:spPr>
        <p:txBody>
          <a:bodyPr anchor="t"/>
          <a:lstStyle>
            <a:lvl1pPr algn="l">
              <a:defRPr sz="5300" b="1" cap="all"/>
            </a:lvl1pPr>
          </a:lstStyle>
          <a:p>
            <a:r>
              <a:rPr lang="en-US" smtClean="0"/>
              <a:t>Click to edit Master title style</a:t>
            </a:r>
            <a:endParaRPr lang="en-US"/>
          </a:p>
        </p:txBody>
      </p:sp>
      <p:sp>
        <p:nvSpPr>
          <p:cNvPr id="3" name="Text Placeholder 2"/>
          <p:cNvSpPr>
            <a:spLocks noGrp="1"/>
          </p:cNvSpPr>
          <p:nvPr>
            <p:ph type="body" idx="1"/>
          </p:nvPr>
        </p:nvSpPr>
        <p:spPr>
          <a:xfrm>
            <a:off x="962833" y="2906713"/>
            <a:ext cx="10360501" cy="1500187"/>
          </a:xfrm>
        </p:spPr>
        <p:txBody>
          <a:bodyPr anchor="b"/>
          <a:lstStyle>
            <a:lvl1pPr marL="0" indent="0">
              <a:buNone/>
              <a:defRPr sz="2700">
                <a:solidFill>
                  <a:schemeClr val="tx1">
                    <a:tint val="75000"/>
                  </a:schemeClr>
                </a:solidFill>
              </a:defRPr>
            </a:lvl1pPr>
            <a:lvl2pPr marL="609493" indent="0">
              <a:buNone/>
              <a:defRPr sz="2400">
                <a:solidFill>
                  <a:schemeClr val="tx1">
                    <a:tint val="75000"/>
                  </a:schemeClr>
                </a:solidFill>
              </a:defRPr>
            </a:lvl2pPr>
            <a:lvl3pPr marL="1218987" indent="0">
              <a:buNone/>
              <a:defRPr sz="2100">
                <a:solidFill>
                  <a:schemeClr val="tx1">
                    <a:tint val="75000"/>
                  </a:schemeClr>
                </a:solidFill>
              </a:defRPr>
            </a:lvl3pPr>
            <a:lvl4pPr marL="1828480" indent="0">
              <a:buNone/>
              <a:defRPr sz="1900">
                <a:solidFill>
                  <a:schemeClr val="tx1">
                    <a:tint val="75000"/>
                  </a:schemeClr>
                </a:solidFill>
              </a:defRPr>
            </a:lvl4pPr>
            <a:lvl5pPr marL="2437973" indent="0">
              <a:buNone/>
              <a:defRPr sz="1900">
                <a:solidFill>
                  <a:schemeClr val="tx1">
                    <a:tint val="75000"/>
                  </a:schemeClr>
                </a:solidFill>
              </a:defRPr>
            </a:lvl5pPr>
            <a:lvl6pPr marL="3047467" indent="0">
              <a:buNone/>
              <a:defRPr sz="1900">
                <a:solidFill>
                  <a:schemeClr val="tx1">
                    <a:tint val="75000"/>
                  </a:schemeClr>
                </a:solidFill>
              </a:defRPr>
            </a:lvl6pPr>
            <a:lvl7pPr marL="3656960" indent="0">
              <a:buNone/>
              <a:defRPr sz="1900">
                <a:solidFill>
                  <a:schemeClr val="tx1">
                    <a:tint val="75000"/>
                  </a:schemeClr>
                </a:solidFill>
              </a:defRPr>
            </a:lvl7pPr>
            <a:lvl8pPr marL="4266453" indent="0">
              <a:buNone/>
              <a:defRPr sz="1900">
                <a:solidFill>
                  <a:schemeClr val="tx1">
                    <a:tint val="75000"/>
                  </a:schemeClr>
                </a:solidFill>
              </a:defRPr>
            </a:lvl8pPr>
            <a:lvl9pPr marL="4875947" indent="0">
              <a:buNone/>
              <a:defRPr sz="19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F611894-28B8-4005-BA35-73238799DD5F}" type="datetimeFigureOut">
              <a:rPr lang="en-US" smtClean="0"/>
              <a:t>12/03/2024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21928379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441" y="1200151"/>
            <a:ext cx="5383398" cy="3394075"/>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5986" y="1200151"/>
            <a:ext cx="5383398" cy="3394075"/>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F611894-28B8-4005-BA35-73238799DD5F}" type="datetimeFigureOut">
              <a:rPr lang="en-US" smtClean="0"/>
              <a:t>12/03/2024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36347858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441" y="274637"/>
            <a:ext cx="10969943"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441" y="1535113"/>
            <a:ext cx="5385514" cy="639763"/>
          </a:xfrm>
        </p:spPr>
        <p:txBody>
          <a:bodyPr anchor="b"/>
          <a:lstStyle>
            <a:lvl1pPr marL="0" indent="0">
              <a:buNone/>
              <a:defRPr sz="32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smtClean="0"/>
              <a:t>Click to edit Master text styles</a:t>
            </a:r>
          </a:p>
        </p:txBody>
      </p:sp>
      <p:sp>
        <p:nvSpPr>
          <p:cNvPr id="4" name="Content Placeholder 3"/>
          <p:cNvSpPr>
            <a:spLocks noGrp="1"/>
          </p:cNvSpPr>
          <p:nvPr>
            <p:ph sz="half" idx="2"/>
          </p:nvPr>
        </p:nvSpPr>
        <p:spPr>
          <a:xfrm>
            <a:off x="609441" y="2174875"/>
            <a:ext cx="5385514"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1756" y="1535113"/>
            <a:ext cx="5387630" cy="639763"/>
          </a:xfrm>
        </p:spPr>
        <p:txBody>
          <a:bodyPr anchor="b"/>
          <a:lstStyle>
            <a:lvl1pPr marL="0" indent="0">
              <a:buNone/>
              <a:defRPr sz="32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smtClean="0"/>
              <a:t>Click to edit Master text styles</a:t>
            </a:r>
          </a:p>
        </p:txBody>
      </p:sp>
      <p:sp>
        <p:nvSpPr>
          <p:cNvPr id="6" name="Content Placeholder 5"/>
          <p:cNvSpPr>
            <a:spLocks noGrp="1"/>
          </p:cNvSpPr>
          <p:nvPr>
            <p:ph sz="quarter" idx="4"/>
          </p:nvPr>
        </p:nvSpPr>
        <p:spPr>
          <a:xfrm>
            <a:off x="6191756" y="2174875"/>
            <a:ext cx="5387630"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F611894-28B8-4005-BA35-73238799DD5F}" type="datetimeFigureOut">
              <a:rPr lang="en-US" smtClean="0"/>
              <a:t>12/03/2024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14379218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F611894-28B8-4005-BA35-73238799DD5F}" type="datetimeFigureOut">
              <a:rPr lang="en-US" smtClean="0"/>
              <a:t>12/03/2024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27283115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611894-28B8-4005-BA35-73238799DD5F}" type="datetimeFigureOut">
              <a:rPr lang="en-US" smtClean="0"/>
              <a:t>12/03/2024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5900257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443" y="273049"/>
            <a:ext cx="4010039" cy="1162051"/>
          </a:xfrm>
        </p:spPr>
        <p:txBody>
          <a:bodyPr anchor="b"/>
          <a:lstStyle>
            <a:lvl1pPr algn="l">
              <a:defRPr sz="2700" b="1"/>
            </a:lvl1pPr>
          </a:lstStyle>
          <a:p>
            <a:r>
              <a:rPr lang="en-US" smtClean="0"/>
              <a:t>Click to edit Master title style</a:t>
            </a:r>
            <a:endParaRPr lang="en-US"/>
          </a:p>
        </p:txBody>
      </p:sp>
      <p:sp>
        <p:nvSpPr>
          <p:cNvPr id="3" name="Content Placeholder 2"/>
          <p:cNvSpPr>
            <a:spLocks noGrp="1"/>
          </p:cNvSpPr>
          <p:nvPr>
            <p:ph idx="1"/>
          </p:nvPr>
        </p:nvSpPr>
        <p:spPr>
          <a:xfrm>
            <a:off x="4765492" y="273052"/>
            <a:ext cx="6813892" cy="5853113"/>
          </a:xfrm>
        </p:spPr>
        <p:txBody>
          <a:bodyPr/>
          <a:lstStyle>
            <a:lvl1pPr>
              <a:defRPr sz="4300"/>
            </a:lvl1pPr>
            <a:lvl2pPr>
              <a:defRPr sz="37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443" y="1435102"/>
            <a:ext cx="4010039" cy="4691063"/>
          </a:xfrm>
        </p:spPr>
        <p:txBody>
          <a:bodyPr/>
          <a:lstStyle>
            <a:lvl1pPr marL="0" indent="0">
              <a:buNone/>
              <a:defRPr sz="19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611894-28B8-4005-BA35-73238799DD5F}" type="datetimeFigureOut">
              <a:rPr lang="en-US" smtClean="0"/>
              <a:t>12/03/2024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2874916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095" y="4800600"/>
            <a:ext cx="7313295" cy="566739"/>
          </a:xfrm>
        </p:spPr>
        <p:txBody>
          <a:bodyPr anchor="b"/>
          <a:lstStyle>
            <a:lvl1pPr algn="l">
              <a:defRPr sz="2700" b="1"/>
            </a:lvl1pPr>
          </a:lstStyle>
          <a:p>
            <a:r>
              <a:rPr lang="en-US" smtClean="0"/>
              <a:t>Click to edit Master title style</a:t>
            </a:r>
            <a:endParaRPr lang="en-US"/>
          </a:p>
        </p:txBody>
      </p:sp>
      <p:sp>
        <p:nvSpPr>
          <p:cNvPr id="3" name="Picture Placeholder 2"/>
          <p:cNvSpPr>
            <a:spLocks noGrp="1"/>
          </p:cNvSpPr>
          <p:nvPr>
            <p:ph type="pic" idx="1"/>
          </p:nvPr>
        </p:nvSpPr>
        <p:spPr>
          <a:xfrm>
            <a:off x="2389095" y="612775"/>
            <a:ext cx="7313295" cy="4114800"/>
          </a:xfrm>
        </p:spPr>
        <p:txBody>
          <a:bodyPr/>
          <a:lstStyle>
            <a:lvl1pPr marL="0" indent="0">
              <a:buNone/>
              <a:defRPr sz="43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endParaRPr lang="en-US"/>
          </a:p>
        </p:txBody>
      </p:sp>
      <p:sp>
        <p:nvSpPr>
          <p:cNvPr id="4" name="Text Placeholder 3"/>
          <p:cNvSpPr>
            <a:spLocks noGrp="1"/>
          </p:cNvSpPr>
          <p:nvPr>
            <p:ph type="body" sz="half" idx="2"/>
          </p:nvPr>
        </p:nvSpPr>
        <p:spPr>
          <a:xfrm>
            <a:off x="2389095" y="5367338"/>
            <a:ext cx="7313295" cy="804863"/>
          </a:xfrm>
        </p:spPr>
        <p:txBody>
          <a:bodyPr/>
          <a:lstStyle>
            <a:lvl1pPr marL="0" indent="0">
              <a:buNone/>
              <a:defRPr sz="19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611894-28B8-4005-BA35-73238799DD5F}" type="datetimeFigureOut">
              <a:rPr lang="en-US" smtClean="0"/>
              <a:t>12/03/2024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23278776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441" y="274637"/>
            <a:ext cx="10969943" cy="1143000"/>
          </a:xfrm>
          <a:prstGeom prst="rect">
            <a:avLst/>
          </a:prstGeom>
        </p:spPr>
        <p:txBody>
          <a:bodyPr vert="horz" lIns="121899" tIns="60949" rIns="121899" bIns="60949"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441" y="1600201"/>
            <a:ext cx="10969943" cy="4525963"/>
          </a:xfrm>
          <a:prstGeom prst="rect">
            <a:avLst/>
          </a:prstGeom>
        </p:spPr>
        <p:txBody>
          <a:bodyPr vert="horz" lIns="121899" tIns="60949" rIns="121899" bIns="6094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441" y="6356351"/>
            <a:ext cx="2844059" cy="365125"/>
          </a:xfrm>
          <a:prstGeom prst="rect">
            <a:avLst/>
          </a:prstGeom>
        </p:spPr>
        <p:txBody>
          <a:bodyPr vert="horz" lIns="121899" tIns="60949" rIns="121899" bIns="60949" rtlCol="0" anchor="ctr"/>
          <a:lstStyle>
            <a:lvl1pPr algn="l">
              <a:defRPr sz="1600">
                <a:solidFill>
                  <a:schemeClr val="tx1">
                    <a:tint val="75000"/>
                  </a:schemeClr>
                </a:solidFill>
              </a:defRPr>
            </a:lvl1pPr>
          </a:lstStyle>
          <a:p>
            <a:fld id="{BF611894-28B8-4005-BA35-73238799DD5F}" type="datetimeFigureOut">
              <a:rPr lang="en-US" smtClean="0"/>
              <a:t>12/03/2024</a:t>
            </a:fld>
            <a:endParaRPr lang="en-US"/>
          </a:p>
        </p:txBody>
      </p:sp>
      <p:sp>
        <p:nvSpPr>
          <p:cNvPr id="5" name="Footer Placeholder 4"/>
          <p:cNvSpPr>
            <a:spLocks noGrp="1"/>
          </p:cNvSpPr>
          <p:nvPr>
            <p:ph type="ftr" sz="quarter" idx="3"/>
          </p:nvPr>
        </p:nvSpPr>
        <p:spPr>
          <a:xfrm>
            <a:off x="4164515" y="6356351"/>
            <a:ext cx="3859795" cy="365125"/>
          </a:xfrm>
          <a:prstGeom prst="rect">
            <a:avLst/>
          </a:prstGeom>
        </p:spPr>
        <p:txBody>
          <a:bodyPr vert="horz" lIns="121899" tIns="60949" rIns="121899" bIns="60949"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5325" y="6356351"/>
            <a:ext cx="2844059" cy="365125"/>
          </a:xfrm>
          <a:prstGeom prst="rect">
            <a:avLst/>
          </a:prstGeom>
        </p:spPr>
        <p:txBody>
          <a:bodyPr vert="horz" lIns="121899" tIns="60949" rIns="121899" bIns="60949" rtlCol="0" anchor="ctr"/>
          <a:lstStyle>
            <a:lvl1pPr algn="r">
              <a:defRPr sz="1600">
                <a:solidFill>
                  <a:schemeClr val="tx1">
                    <a:tint val="75000"/>
                  </a:schemeClr>
                </a:solidFill>
              </a:defRPr>
            </a:lvl1pPr>
          </a:lstStyle>
          <a:p>
            <a:fld id="{D0E06FD8-449D-4F0F-BCDD-5B30A88EA0EC}" type="slidenum">
              <a:rPr lang="en-US" smtClean="0"/>
              <a:t>‹#›</a:t>
            </a:fld>
            <a:endParaRPr lang="en-US"/>
          </a:p>
        </p:txBody>
      </p:sp>
    </p:spTree>
    <p:extLst>
      <p:ext uri="{BB962C8B-B14F-4D97-AF65-F5344CB8AC3E}">
        <p14:creationId xmlns:p14="http://schemas.microsoft.com/office/powerpoint/2010/main" val="8153037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218987" rtl="0" eaLnBrk="1" latinLnBrk="0" hangingPunct="1">
        <a:spcBef>
          <a:spcPct val="0"/>
        </a:spcBef>
        <a:buNone/>
        <a:defRPr sz="5900" kern="1200">
          <a:solidFill>
            <a:schemeClr val="tx1"/>
          </a:solidFill>
          <a:latin typeface="+mj-lt"/>
          <a:ea typeface="+mj-ea"/>
          <a:cs typeface="+mj-cs"/>
        </a:defRPr>
      </a:lvl1pPr>
    </p:titleStyle>
    <p:bodyStyle>
      <a:lvl1pPr marL="457120" indent="-457120" algn="l" defTabSz="1218987" rtl="0" eaLnBrk="1" latinLnBrk="0" hangingPunct="1">
        <a:spcBef>
          <a:spcPct val="20000"/>
        </a:spcBef>
        <a:buFont typeface="Arial" pitchFamily="34" charset="0"/>
        <a:buChar char="•"/>
        <a:defRPr sz="4300" kern="1200">
          <a:solidFill>
            <a:schemeClr val="tx1"/>
          </a:solidFill>
          <a:latin typeface="+mn-lt"/>
          <a:ea typeface="+mn-ea"/>
          <a:cs typeface="+mn-cs"/>
        </a:defRPr>
      </a:lvl1pPr>
      <a:lvl2pPr marL="990427" indent="-380933" algn="l" defTabSz="1218987" rtl="0" eaLnBrk="1" latinLnBrk="0" hangingPunct="1">
        <a:spcBef>
          <a:spcPct val="20000"/>
        </a:spcBef>
        <a:buFont typeface="Arial" pitchFamily="34" charset="0"/>
        <a:buChar char="–"/>
        <a:defRPr sz="3700" kern="1200">
          <a:solidFill>
            <a:schemeClr val="tx1"/>
          </a:solidFill>
          <a:latin typeface="+mn-lt"/>
          <a:ea typeface="+mn-ea"/>
          <a:cs typeface="+mn-cs"/>
        </a:defRPr>
      </a:lvl2pPr>
      <a:lvl3pPr marL="1523733" indent="-304747" algn="l" defTabSz="1218987"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22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4pPr>
      <a:lvl5pPr marL="274272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7.emf"/><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8" Type="http://schemas.openxmlformats.org/officeDocument/2006/relationships/image" Target="../media/image8.wmf"/><Relationship Id="rId3" Type="http://schemas.openxmlformats.org/officeDocument/2006/relationships/notesSlide" Target="../notesSlides/notesSlide4.xml"/><Relationship Id="rId7"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0.emf"/><Relationship Id="rId5" Type="http://schemas.openxmlformats.org/officeDocument/2006/relationships/image" Target="../media/image6.png"/><Relationship Id="rId10" Type="http://schemas.openxmlformats.org/officeDocument/2006/relationships/image" Target="../media/image9.wmf"/><Relationship Id="rId4" Type="http://schemas.openxmlformats.org/officeDocument/2006/relationships/image" Target="../media/image5.png"/><Relationship Id="rId9" Type="http://schemas.openxmlformats.org/officeDocument/2006/relationships/oleObject" Target="../embeddings/oleObject2.bin"/></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1.emf"/><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2.emf"/><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98883" y="3314598"/>
            <a:ext cx="4972655" cy="25528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09529" y="1447800"/>
            <a:ext cx="4665151" cy="8586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94212" y="2222110"/>
            <a:ext cx="6800273" cy="1092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4402195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2123930" y="114300"/>
            <a:ext cx="9837881" cy="2247899"/>
          </a:xfrm>
          <a:prstGeom prst="roundRect">
            <a:avLst>
              <a:gd name="adj" fmla="val 5455"/>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8" name="TextBox 7"/>
          <p:cNvSpPr txBox="1"/>
          <p:nvPr/>
        </p:nvSpPr>
        <p:spPr>
          <a:xfrm>
            <a:off x="2284412" y="123758"/>
            <a:ext cx="9227418" cy="2154414"/>
          </a:xfrm>
          <a:prstGeom prst="rect">
            <a:avLst/>
          </a:prstGeom>
          <a:noFill/>
        </p:spPr>
        <p:txBody>
          <a:bodyPr wrap="square" lIns="121899" tIns="60949" rIns="121899" bIns="60949" rtlCol="0">
            <a:spAutoFit/>
          </a:bodyPr>
          <a:lstStyle/>
          <a:p>
            <a:r>
              <a:rPr lang="vi-VN" sz="2200" b="1">
                <a:latin typeface="Arial" pitchFamily="34" charset="0"/>
                <a:cs typeface="Arial" pitchFamily="34" charset="0"/>
              </a:rPr>
              <a:t>Những mệnh đề nào trong các mệnh đề sau đây là đúng</a:t>
            </a:r>
            <a:r>
              <a:rPr lang="vi-VN" sz="2200" b="1" smtClean="0">
                <a:latin typeface="Arial" pitchFamily="34" charset="0"/>
                <a:cs typeface="Arial" pitchFamily="34" charset="0"/>
              </a:rPr>
              <a:t>?</a:t>
            </a:r>
            <a:r>
              <a:rPr lang="en-US" sz="2200" b="1" smtClean="0">
                <a:latin typeface="Arial" pitchFamily="34" charset="0"/>
                <a:cs typeface="Arial" pitchFamily="34" charset="0"/>
              </a:rPr>
              <a:t/>
            </a:r>
            <a:br>
              <a:rPr lang="en-US" sz="2200" b="1" smtClean="0">
                <a:latin typeface="Arial" pitchFamily="34" charset="0"/>
                <a:cs typeface="Arial" pitchFamily="34" charset="0"/>
              </a:rPr>
            </a:br>
            <a:r>
              <a:rPr lang="vi-VN" sz="2200" b="1">
                <a:latin typeface="Arial" pitchFamily="34" charset="0"/>
                <a:cs typeface="Arial" pitchFamily="34" charset="0"/>
              </a:rPr>
              <a:t>a) Phép chiếu song song biến đoạn thẳng thành đoạn thẳng</a:t>
            </a:r>
            <a:r>
              <a:rPr lang="vi-VN" sz="2200" b="1" smtClean="0">
                <a:latin typeface="Arial" pitchFamily="34" charset="0"/>
                <a:cs typeface="Arial" pitchFamily="34" charset="0"/>
              </a:rPr>
              <a:t>.</a:t>
            </a:r>
            <a:r>
              <a:rPr lang="en-US" sz="2200" b="1" smtClean="0">
                <a:latin typeface="Arial" pitchFamily="34" charset="0"/>
                <a:cs typeface="Arial" pitchFamily="34" charset="0"/>
              </a:rPr>
              <a:t/>
            </a:r>
            <a:br>
              <a:rPr lang="en-US" sz="2200" b="1" smtClean="0">
                <a:latin typeface="Arial" pitchFamily="34" charset="0"/>
                <a:cs typeface="Arial" pitchFamily="34" charset="0"/>
              </a:rPr>
            </a:br>
            <a:r>
              <a:rPr lang="vi-VN" sz="2200" b="1">
                <a:latin typeface="Arial" pitchFamily="34" charset="0"/>
                <a:cs typeface="Arial" pitchFamily="34" charset="0"/>
              </a:rPr>
              <a:t>b) Phép chiếu song song biến hai đường thẳng song song thành hai đường thẳng cắt nhau</a:t>
            </a:r>
            <a:r>
              <a:rPr lang="vi-VN" sz="2200" b="1" smtClean="0">
                <a:latin typeface="Arial" pitchFamily="34" charset="0"/>
                <a:cs typeface="Arial" pitchFamily="34" charset="0"/>
              </a:rPr>
              <a:t>.</a:t>
            </a:r>
            <a:endParaRPr lang="en-US" sz="2200" b="1" smtClean="0">
              <a:latin typeface="Arial" pitchFamily="34" charset="0"/>
              <a:cs typeface="Arial" pitchFamily="34" charset="0"/>
            </a:endParaRPr>
          </a:p>
          <a:p>
            <a:r>
              <a:rPr lang="vi-VN" sz="2200" b="1">
                <a:latin typeface="Arial" pitchFamily="34" charset="0"/>
                <a:cs typeface="Arial" pitchFamily="34" charset="0"/>
              </a:rPr>
              <a:t>c) Phép chiếu song song biến tam giác đều thành tam giác cân</a:t>
            </a:r>
            <a:r>
              <a:rPr lang="vi-VN" sz="2200" b="1" smtClean="0">
                <a:latin typeface="Arial" pitchFamily="34" charset="0"/>
                <a:cs typeface="Arial" pitchFamily="34" charset="0"/>
              </a:rPr>
              <a:t>.</a:t>
            </a:r>
            <a:endParaRPr lang="en-US" sz="2200" b="1" smtClean="0">
              <a:latin typeface="Arial" pitchFamily="34" charset="0"/>
              <a:cs typeface="Arial" pitchFamily="34" charset="0"/>
            </a:endParaRPr>
          </a:p>
          <a:p>
            <a:r>
              <a:rPr lang="vi-VN" sz="2200" b="1">
                <a:latin typeface="Arial" pitchFamily="34" charset="0"/>
                <a:cs typeface="Arial" pitchFamily="34" charset="0"/>
              </a:rPr>
              <a:t>d) Phép chiếu song song biến hình vuông thành hình bình hành.</a:t>
            </a:r>
          </a:p>
        </p:txBody>
      </p:sp>
      <p:pic>
        <p:nvPicPr>
          <p:cNvPr id="9"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5422" y="161925"/>
            <a:ext cx="1867477" cy="1629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331409" y="448270"/>
            <a:ext cx="1604029"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4.21</a:t>
            </a:r>
            <a:endParaRPr lang="en-US" sz="60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17" name="Picture 4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02647" y="2457450"/>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TextBox 17"/>
          <p:cNvSpPr txBox="1"/>
          <p:nvPr/>
        </p:nvSpPr>
        <p:spPr>
          <a:xfrm>
            <a:off x="1146173" y="2819400"/>
            <a:ext cx="8458200" cy="461665"/>
          </a:xfrm>
          <a:prstGeom prst="rect">
            <a:avLst/>
          </a:prstGeom>
          <a:noFill/>
        </p:spPr>
        <p:txBody>
          <a:bodyPr wrap="square" rtlCol="0">
            <a:spAutoFit/>
          </a:bodyPr>
          <a:lstStyle/>
          <a:p>
            <a:r>
              <a:rPr lang="vi-VN" b="1">
                <a:latin typeface="Arial" pitchFamily="34" charset="0"/>
                <a:cs typeface="Arial" pitchFamily="34" charset="0"/>
              </a:rPr>
              <a:t>a) Mệnh đề </a:t>
            </a:r>
            <a:r>
              <a:rPr lang="vi-VN" b="1" smtClean="0">
                <a:latin typeface="Arial" pitchFamily="34" charset="0"/>
                <a:cs typeface="Arial" pitchFamily="34" charset="0"/>
              </a:rPr>
              <a:t>a </a:t>
            </a:r>
            <a:r>
              <a:rPr lang="vi-VN" b="1">
                <a:latin typeface="Arial" pitchFamily="34" charset="0"/>
                <a:cs typeface="Arial" pitchFamily="34" charset="0"/>
              </a:rPr>
              <a:t>là mệnh đề </a:t>
            </a:r>
            <a:r>
              <a:rPr lang="vi-VN" b="1">
                <a:solidFill>
                  <a:srgbClr val="C00000"/>
                </a:solidFill>
                <a:latin typeface="Arial" pitchFamily="34" charset="0"/>
                <a:cs typeface="Arial" pitchFamily="34" charset="0"/>
              </a:rPr>
              <a:t>đúng</a:t>
            </a:r>
            <a:r>
              <a:rPr lang="vi-VN" b="1">
                <a:latin typeface="Arial" pitchFamily="34" charset="0"/>
                <a:cs typeface="Arial" pitchFamily="34" charset="0"/>
              </a:rPr>
              <a:t>.</a:t>
            </a:r>
          </a:p>
        </p:txBody>
      </p:sp>
      <p:sp>
        <p:nvSpPr>
          <p:cNvPr id="16" name="TextBox 15"/>
          <p:cNvSpPr txBox="1"/>
          <p:nvPr/>
        </p:nvSpPr>
        <p:spPr>
          <a:xfrm>
            <a:off x="1146173" y="3409146"/>
            <a:ext cx="10739439" cy="830997"/>
          </a:xfrm>
          <a:prstGeom prst="rect">
            <a:avLst/>
          </a:prstGeom>
          <a:noFill/>
        </p:spPr>
        <p:txBody>
          <a:bodyPr wrap="square" rtlCol="0">
            <a:spAutoFit/>
          </a:bodyPr>
          <a:lstStyle/>
          <a:p>
            <a:r>
              <a:rPr lang="vi-VN" b="1">
                <a:latin typeface="Arial" pitchFamily="34" charset="0"/>
                <a:cs typeface="Arial" pitchFamily="34" charset="0"/>
              </a:rPr>
              <a:t>b) Mệnh đề </a:t>
            </a:r>
            <a:r>
              <a:rPr lang="vi-VN" b="1" smtClean="0">
                <a:latin typeface="Arial" pitchFamily="34" charset="0"/>
                <a:cs typeface="Arial" pitchFamily="34" charset="0"/>
              </a:rPr>
              <a:t>b </a:t>
            </a:r>
            <a:r>
              <a:rPr lang="vi-VN" b="1">
                <a:latin typeface="Arial" pitchFamily="34" charset="0"/>
                <a:cs typeface="Arial" pitchFamily="34" charset="0"/>
              </a:rPr>
              <a:t>là mệnh đề </a:t>
            </a:r>
            <a:r>
              <a:rPr lang="vi-VN" b="1">
                <a:solidFill>
                  <a:srgbClr val="C00000"/>
                </a:solidFill>
                <a:latin typeface="Arial" pitchFamily="34" charset="0"/>
                <a:cs typeface="Arial" pitchFamily="34" charset="0"/>
              </a:rPr>
              <a:t>sai</a:t>
            </a:r>
            <a:r>
              <a:rPr lang="vi-VN" b="1">
                <a:solidFill>
                  <a:schemeClr val="accent2">
                    <a:lumMod val="75000"/>
                  </a:schemeClr>
                </a:solidFill>
                <a:latin typeface="Arial" pitchFamily="34" charset="0"/>
                <a:cs typeface="Arial" pitchFamily="34" charset="0"/>
              </a:rPr>
              <a:t> </a:t>
            </a:r>
            <a:r>
              <a:rPr lang="vi-VN" b="1">
                <a:latin typeface="Arial" pitchFamily="34" charset="0"/>
                <a:cs typeface="Arial" pitchFamily="34" charset="0"/>
              </a:rPr>
              <a:t>vì phép chiếu song song biến hai đường thẳng song song thành hai đường thẳng song song hoặc trùng nhau.</a:t>
            </a:r>
          </a:p>
        </p:txBody>
      </p:sp>
      <p:sp>
        <p:nvSpPr>
          <p:cNvPr id="14" name="TextBox 13"/>
          <p:cNvSpPr txBox="1"/>
          <p:nvPr/>
        </p:nvSpPr>
        <p:spPr>
          <a:xfrm>
            <a:off x="1146173" y="4368224"/>
            <a:ext cx="10739439" cy="830997"/>
          </a:xfrm>
          <a:prstGeom prst="rect">
            <a:avLst/>
          </a:prstGeom>
          <a:noFill/>
        </p:spPr>
        <p:txBody>
          <a:bodyPr wrap="square" rtlCol="0">
            <a:spAutoFit/>
          </a:bodyPr>
          <a:lstStyle/>
          <a:p>
            <a:r>
              <a:rPr lang="vi-VN" b="1">
                <a:latin typeface="Arial" pitchFamily="34" charset="0"/>
                <a:cs typeface="Arial" pitchFamily="34" charset="0"/>
              </a:rPr>
              <a:t>c) Mệnh đề </a:t>
            </a:r>
            <a:r>
              <a:rPr lang="vi-VN" b="1" smtClean="0">
                <a:latin typeface="Arial" pitchFamily="34" charset="0"/>
                <a:cs typeface="Arial" pitchFamily="34" charset="0"/>
              </a:rPr>
              <a:t>c </a:t>
            </a:r>
            <a:r>
              <a:rPr lang="vi-VN" b="1">
                <a:latin typeface="Arial" pitchFamily="34" charset="0"/>
                <a:cs typeface="Arial" pitchFamily="34" charset="0"/>
              </a:rPr>
              <a:t>là mệnh đề </a:t>
            </a:r>
            <a:r>
              <a:rPr lang="vi-VN" b="1">
                <a:solidFill>
                  <a:srgbClr val="C00000"/>
                </a:solidFill>
                <a:latin typeface="Arial" pitchFamily="34" charset="0"/>
                <a:cs typeface="Arial" pitchFamily="34" charset="0"/>
              </a:rPr>
              <a:t>sai</a:t>
            </a:r>
            <a:r>
              <a:rPr lang="vi-VN" b="1">
                <a:solidFill>
                  <a:schemeClr val="accent2">
                    <a:lumMod val="75000"/>
                  </a:schemeClr>
                </a:solidFill>
                <a:latin typeface="Arial" pitchFamily="34" charset="0"/>
                <a:cs typeface="Arial" pitchFamily="34" charset="0"/>
              </a:rPr>
              <a:t> </a:t>
            </a:r>
            <a:r>
              <a:rPr lang="vi-VN" b="1">
                <a:latin typeface="Arial" pitchFamily="34" charset="0"/>
                <a:cs typeface="Arial" pitchFamily="34" charset="0"/>
              </a:rPr>
              <a:t>vì phép chiếu song song biến tam giác đều thành một tam giác bất kì.</a:t>
            </a:r>
          </a:p>
        </p:txBody>
      </p:sp>
      <p:sp>
        <p:nvSpPr>
          <p:cNvPr id="15" name="TextBox 14"/>
          <p:cNvSpPr txBox="1"/>
          <p:nvPr/>
        </p:nvSpPr>
        <p:spPr>
          <a:xfrm>
            <a:off x="1146173" y="5327303"/>
            <a:ext cx="8469313" cy="461665"/>
          </a:xfrm>
          <a:prstGeom prst="rect">
            <a:avLst/>
          </a:prstGeom>
          <a:noFill/>
        </p:spPr>
        <p:txBody>
          <a:bodyPr wrap="square" rtlCol="0">
            <a:spAutoFit/>
          </a:bodyPr>
          <a:lstStyle/>
          <a:p>
            <a:r>
              <a:rPr lang="vi-VN" b="1">
                <a:latin typeface="Arial" pitchFamily="34" charset="0"/>
                <a:cs typeface="Arial" pitchFamily="34" charset="0"/>
              </a:rPr>
              <a:t>d) Mệnh đề </a:t>
            </a:r>
            <a:r>
              <a:rPr lang="vi-VN" b="1" smtClean="0">
                <a:latin typeface="Arial" pitchFamily="34" charset="0"/>
                <a:cs typeface="Arial" pitchFamily="34" charset="0"/>
              </a:rPr>
              <a:t>d </a:t>
            </a:r>
            <a:r>
              <a:rPr lang="vi-VN" b="1">
                <a:latin typeface="Arial" pitchFamily="34" charset="0"/>
                <a:cs typeface="Arial" pitchFamily="34" charset="0"/>
              </a:rPr>
              <a:t>là mệnh đề </a:t>
            </a:r>
            <a:r>
              <a:rPr lang="vi-VN" b="1">
                <a:solidFill>
                  <a:srgbClr val="C00000"/>
                </a:solidFill>
                <a:latin typeface="Arial" pitchFamily="34" charset="0"/>
                <a:cs typeface="Arial" pitchFamily="34" charset="0"/>
              </a:rPr>
              <a:t>đúng</a:t>
            </a:r>
            <a:r>
              <a:rPr lang="vi-VN" b="1">
                <a:latin typeface="Arial" pitchFamily="34" charset="0"/>
                <a:cs typeface="Arial" pitchFamily="34" charset="0"/>
              </a:rPr>
              <a:t>.</a:t>
            </a:r>
          </a:p>
        </p:txBody>
      </p:sp>
    </p:spTree>
    <p:extLst>
      <p:ext uri="{BB962C8B-B14F-4D97-AF65-F5344CB8AC3E}">
        <p14:creationId xmlns:p14="http://schemas.microsoft.com/office/powerpoint/2010/main" val="108565977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left)">
                                      <p:cBhvr>
                                        <p:cTn id="11" dur="500"/>
                                        <p:tgtEl>
                                          <p:spTgt spid="18"/>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wipe(left)">
                                      <p:cBhvr>
                                        <p:cTn id="16" dur="500"/>
                                        <p:tgtEl>
                                          <p:spTgt spid="16"/>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ipe(left)">
                                      <p:cBhvr>
                                        <p:cTn id="21" dur="500"/>
                                        <p:tgtEl>
                                          <p:spTgt spid="14"/>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wipe(left)">
                                      <p:cBhvr>
                                        <p:cTn id="2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6" grpId="0"/>
      <p:bldP spid="14" grpId="0"/>
      <p:bldP spid="1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2123930" y="114300"/>
            <a:ext cx="9837881" cy="1732985"/>
          </a:xfrm>
          <a:prstGeom prst="roundRect">
            <a:avLst>
              <a:gd name="adj" fmla="val 5455"/>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8" name="TextBox 7"/>
          <p:cNvSpPr txBox="1"/>
          <p:nvPr/>
        </p:nvSpPr>
        <p:spPr>
          <a:xfrm>
            <a:off x="2284412" y="123758"/>
            <a:ext cx="9227418" cy="1723527"/>
          </a:xfrm>
          <a:prstGeom prst="rect">
            <a:avLst/>
          </a:prstGeom>
          <a:noFill/>
        </p:spPr>
        <p:txBody>
          <a:bodyPr wrap="square" lIns="121899" tIns="60949" rIns="121899" bIns="60949" rtlCol="0">
            <a:spAutoFit/>
          </a:bodyPr>
          <a:lstStyle/>
          <a:p>
            <a:r>
              <a:rPr lang="vi-VN" sz="2600" b="1">
                <a:latin typeface="Arial" pitchFamily="34" charset="0"/>
                <a:cs typeface="Arial" pitchFamily="34" charset="0"/>
              </a:rPr>
              <a:t>Nếu tam giác A'B'C' là hình chiếu của tam giác ABC qua một phép chiếu song song thì tam giác ABC có phải là hình chiếu của tam giác A'B'C' qua một phép chiếu song song hay không? Giải thích vì sao.</a:t>
            </a:r>
          </a:p>
        </p:txBody>
      </p:sp>
      <p:pic>
        <p:nvPicPr>
          <p:cNvPr id="9"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5422" y="161925"/>
            <a:ext cx="1867477" cy="1629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341026" y="448270"/>
            <a:ext cx="1584793"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4.30</a:t>
            </a:r>
            <a:endParaRPr lang="en-US" sz="60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17" name="Picture 4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33215" y="1981200"/>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TextBox 17"/>
          <p:cNvSpPr txBox="1"/>
          <p:nvPr/>
        </p:nvSpPr>
        <p:spPr>
          <a:xfrm>
            <a:off x="341026" y="2362200"/>
            <a:ext cx="8877585" cy="1200329"/>
          </a:xfrm>
          <a:prstGeom prst="rect">
            <a:avLst/>
          </a:prstGeom>
          <a:noFill/>
        </p:spPr>
        <p:txBody>
          <a:bodyPr wrap="square" rtlCol="0">
            <a:spAutoFit/>
          </a:bodyPr>
          <a:lstStyle/>
          <a:p>
            <a:r>
              <a:rPr lang="vi-VN" b="1">
                <a:latin typeface="Arial" pitchFamily="34" charset="0"/>
                <a:cs typeface="Arial" pitchFamily="34" charset="0"/>
              </a:rPr>
              <a:t>Nếu tam giác A'B'C' là hình chiếu của tam giác ABC qua một phép chiếu song song thì tam giác ABC cũng là hình chiếu của tam giác A'B'C' qua một phép chiếu song song</a:t>
            </a:r>
            <a:r>
              <a:rPr lang="vi-VN" b="1" smtClean="0">
                <a:latin typeface="Arial" pitchFamily="34" charset="0"/>
                <a:cs typeface="Arial" pitchFamily="34" charset="0"/>
              </a:rPr>
              <a:t>.</a:t>
            </a:r>
            <a:endParaRPr lang="vi-VN" b="1">
              <a:latin typeface="Arial" pitchFamily="34" charset="0"/>
              <a:cs typeface="Arial" pitchFamily="34" charset="0"/>
            </a:endParaRPr>
          </a:p>
        </p:txBody>
      </p:sp>
      <p:sp>
        <p:nvSpPr>
          <p:cNvPr id="12" name="TextBox 11"/>
          <p:cNvSpPr txBox="1"/>
          <p:nvPr/>
        </p:nvSpPr>
        <p:spPr>
          <a:xfrm>
            <a:off x="341026" y="3599795"/>
            <a:ext cx="8534399" cy="830997"/>
          </a:xfrm>
          <a:prstGeom prst="rect">
            <a:avLst/>
          </a:prstGeom>
          <a:noFill/>
        </p:spPr>
        <p:txBody>
          <a:bodyPr wrap="square" rtlCol="0">
            <a:spAutoFit/>
          </a:bodyPr>
          <a:lstStyle/>
          <a:p>
            <a:r>
              <a:rPr lang="vi-VN" b="1">
                <a:latin typeface="Arial" pitchFamily="34" charset="0"/>
                <a:cs typeface="Arial" pitchFamily="34" charset="0"/>
              </a:rPr>
              <a:t>Giả sử tam giác A'B'C' là hình chiếu của tam giác ABC trên mặt phẳng (P) theo phương chiếu d. </a:t>
            </a:r>
          </a:p>
        </p:txBody>
      </p:sp>
      <p:pic>
        <p:nvPicPr>
          <p:cNvPr id="8195"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007330" y="1981200"/>
            <a:ext cx="3030682" cy="29755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TextBox 18"/>
          <p:cNvSpPr txBox="1"/>
          <p:nvPr/>
        </p:nvSpPr>
        <p:spPr>
          <a:xfrm>
            <a:off x="341026" y="4468058"/>
            <a:ext cx="8534399" cy="830997"/>
          </a:xfrm>
          <a:prstGeom prst="rect">
            <a:avLst/>
          </a:prstGeom>
          <a:noFill/>
        </p:spPr>
        <p:txBody>
          <a:bodyPr wrap="square" rtlCol="0">
            <a:spAutoFit/>
          </a:bodyPr>
          <a:lstStyle/>
          <a:p>
            <a:r>
              <a:rPr lang="vi-VN" b="1" smtClean="0">
                <a:latin typeface="Arial" pitchFamily="34" charset="0"/>
                <a:cs typeface="Arial" pitchFamily="34" charset="0"/>
              </a:rPr>
              <a:t>Khi </a:t>
            </a:r>
            <a:r>
              <a:rPr lang="vi-VN" b="1">
                <a:latin typeface="Arial" pitchFamily="34" charset="0"/>
                <a:cs typeface="Arial" pitchFamily="34" charset="0"/>
              </a:rPr>
              <a:t>đó AA', BB', CC' đôi một song song với nhau và đều song song với phương chiếu </a:t>
            </a:r>
            <a:r>
              <a:rPr lang="vi-VN" b="1" smtClean="0">
                <a:latin typeface="Arial" pitchFamily="34" charset="0"/>
                <a:cs typeface="Arial" pitchFamily="34" charset="0"/>
              </a:rPr>
              <a:t>d</a:t>
            </a:r>
            <a:r>
              <a:rPr lang="en-US" b="1" smtClean="0">
                <a:latin typeface="Arial" pitchFamily="34" charset="0"/>
                <a:cs typeface="Arial" pitchFamily="34" charset="0"/>
              </a:rPr>
              <a:t>.</a:t>
            </a:r>
            <a:endParaRPr lang="vi-VN" b="1">
              <a:latin typeface="Arial" pitchFamily="34" charset="0"/>
              <a:cs typeface="Arial" pitchFamily="34" charset="0"/>
            </a:endParaRPr>
          </a:p>
        </p:txBody>
      </p:sp>
      <p:sp>
        <p:nvSpPr>
          <p:cNvPr id="20" name="TextBox 19"/>
          <p:cNvSpPr txBox="1"/>
          <p:nvPr/>
        </p:nvSpPr>
        <p:spPr>
          <a:xfrm>
            <a:off x="341026" y="5336322"/>
            <a:ext cx="8534399" cy="830997"/>
          </a:xfrm>
          <a:prstGeom prst="rect">
            <a:avLst/>
          </a:prstGeom>
          <a:noFill/>
        </p:spPr>
        <p:txBody>
          <a:bodyPr wrap="square" rtlCol="0">
            <a:spAutoFit/>
          </a:bodyPr>
          <a:lstStyle/>
          <a:p>
            <a:r>
              <a:rPr lang="vi-VN" b="1" smtClean="0">
                <a:latin typeface="Arial" pitchFamily="34" charset="0"/>
                <a:cs typeface="Arial" pitchFamily="34" charset="0"/>
              </a:rPr>
              <a:t>Do </a:t>
            </a:r>
            <a:r>
              <a:rPr lang="vi-VN" b="1">
                <a:latin typeface="Arial" pitchFamily="34" charset="0"/>
                <a:cs typeface="Arial" pitchFamily="34" charset="0"/>
              </a:rPr>
              <a:t>vậy, tam giác ABC là hình chiếu của tam giác A'B'C' trên mặt phẳng (ABC) theo phương d.</a:t>
            </a:r>
          </a:p>
        </p:txBody>
      </p:sp>
    </p:spTree>
    <p:extLst>
      <p:ext uri="{BB962C8B-B14F-4D97-AF65-F5344CB8AC3E}">
        <p14:creationId xmlns:p14="http://schemas.microsoft.com/office/powerpoint/2010/main" val="283372934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left)">
                                      <p:cBhvr>
                                        <p:cTn id="11" dur="500"/>
                                        <p:tgtEl>
                                          <p:spTgt spid="18"/>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left)">
                                      <p:cBhvr>
                                        <p:cTn id="16" dur="5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wipe(left)">
                                      <p:cBhvr>
                                        <p:cTn id="2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2" grpId="0"/>
      <p:bldP spid="19" grpId="0"/>
      <p:bldP spid="2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2123930" y="114301"/>
            <a:ext cx="9837881" cy="1638300"/>
          </a:xfrm>
          <a:prstGeom prst="roundRect">
            <a:avLst>
              <a:gd name="adj" fmla="val 5455"/>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8" name="TextBox 7"/>
          <p:cNvSpPr txBox="1"/>
          <p:nvPr/>
        </p:nvSpPr>
        <p:spPr>
          <a:xfrm>
            <a:off x="2284412" y="276783"/>
            <a:ext cx="9227418" cy="1323417"/>
          </a:xfrm>
          <a:prstGeom prst="rect">
            <a:avLst/>
          </a:prstGeom>
          <a:noFill/>
        </p:spPr>
        <p:txBody>
          <a:bodyPr wrap="square" lIns="121899" tIns="60949" rIns="121899" bIns="60949" rtlCol="0">
            <a:spAutoFit/>
          </a:bodyPr>
          <a:lstStyle/>
          <a:p>
            <a:r>
              <a:rPr lang="vi-VN" sz="2600" b="1">
                <a:latin typeface="Arial" pitchFamily="34" charset="0"/>
                <a:cs typeface="Arial" pitchFamily="34" charset="0"/>
              </a:rPr>
              <a:t>Phép chiếu song song biến tam giác ABC thành tam giác A'B'C'. Chứng minh rằng phép chiếu đó biến trọng tâm của tam giác ABC thành trọng tâm của tam giác A'B'C</a:t>
            </a:r>
            <a:r>
              <a:rPr lang="vi-VN" sz="2600" b="1" smtClean="0">
                <a:latin typeface="Arial" pitchFamily="34" charset="0"/>
                <a:cs typeface="Arial" pitchFamily="34" charset="0"/>
              </a:rPr>
              <a:t>'.</a:t>
            </a:r>
            <a:endParaRPr lang="vi-VN" sz="2600" b="1">
              <a:latin typeface="Arial" pitchFamily="34" charset="0"/>
              <a:cs typeface="Arial" pitchFamily="34" charset="0"/>
            </a:endParaRPr>
          </a:p>
        </p:txBody>
      </p:sp>
      <p:pic>
        <p:nvPicPr>
          <p:cNvPr id="9"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5422" y="161925"/>
            <a:ext cx="1867477" cy="1629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331408" y="448270"/>
            <a:ext cx="1604029"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4.31</a:t>
            </a:r>
            <a:endParaRPr lang="en-US" sz="60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17" name="Picture 4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51412" y="1889961"/>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TextBox 17"/>
          <p:cNvSpPr txBox="1"/>
          <p:nvPr/>
        </p:nvSpPr>
        <p:spPr>
          <a:xfrm>
            <a:off x="227012" y="2307494"/>
            <a:ext cx="8420386" cy="1200329"/>
          </a:xfrm>
          <a:prstGeom prst="rect">
            <a:avLst/>
          </a:prstGeom>
          <a:noFill/>
        </p:spPr>
        <p:txBody>
          <a:bodyPr wrap="square" rtlCol="0">
            <a:spAutoFit/>
          </a:bodyPr>
          <a:lstStyle/>
          <a:p>
            <a:r>
              <a:rPr lang="vi-VN" b="1">
                <a:latin typeface="Arial" pitchFamily="34" charset="0"/>
                <a:cs typeface="Arial" pitchFamily="34" charset="0"/>
              </a:rPr>
              <a:t>Gọi G là trọng tâm của tam giác ABC và G' là hình chiếu song song của nó. Gọi M là trung điểm của BC thì A, G, M thẳng hàng theo thứ tự đó. Gọi M' là hình chiếu của M. </a:t>
            </a:r>
          </a:p>
        </p:txBody>
      </p:sp>
      <p:sp>
        <p:nvSpPr>
          <p:cNvPr id="12" name="TextBox 11"/>
          <p:cNvSpPr txBox="1"/>
          <p:nvPr/>
        </p:nvSpPr>
        <p:spPr>
          <a:xfrm>
            <a:off x="227012" y="3622656"/>
            <a:ext cx="6553200" cy="461665"/>
          </a:xfrm>
          <a:prstGeom prst="rect">
            <a:avLst/>
          </a:prstGeom>
          <a:noFill/>
        </p:spPr>
        <p:txBody>
          <a:bodyPr wrap="square" rtlCol="0">
            <a:spAutoFit/>
          </a:bodyPr>
          <a:lstStyle/>
          <a:p>
            <a:r>
              <a:rPr lang="en-US" b="1" smtClean="0">
                <a:latin typeface="Arial" pitchFamily="34" charset="0"/>
                <a:cs typeface="Arial" pitchFamily="34" charset="0"/>
              </a:rPr>
              <a:t>Ta có : </a:t>
            </a:r>
            <a:r>
              <a:rPr lang="vi-VN" b="1" smtClean="0">
                <a:latin typeface="Arial" pitchFamily="34" charset="0"/>
                <a:cs typeface="Arial" pitchFamily="34" charset="0"/>
              </a:rPr>
              <a:t>A</a:t>
            </a:r>
            <a:r>
              <a:rPr lang="vi-VN" b="1">
                <a:latin typeface="Arial" pitchFamily="34" charset="0"/>
                <a:cs typeface="Arial" pitchFamily="34" charset="0"/>
              </a:rPr>
              <a:t>', G', M' thẳng hàng theo thứ tự </a:t>
            </a:r>
            <a:r>
              <a:rPr lang="vi-VN" b="1" smtClean="0">
                <a:latin typeface="Arial" pitchFamily="34" charset="0"/>
                <a:cs typeface="Arial" pitchFamily="34" charset="0"/>
              </a:rPr>
              <a:t>và</a:t>
            </a:r>
            <a:endParaRPr lang="vi-VN" b="1">
              <a:latin typeface="Arial" pitchFamily="34" charset="0"/>
              <a:cs typeface="Arial" pitchFamily="34" charset="0"/>
            </a:endParaRPr>
          </a:p>
        </p:txBody>
      </p:sp>
      <p:pic>
        <p:nvPicPr>
          <p:cNvPr id="9218"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142412" y="1819852"/>
            <a:ext cx="2966605" cy="32038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Object 1"/>
          <p:cNvGraphicFramePr>
            <a:graphicFrameLocks noChangeAspect="1"/>
          </p:cNvGraphicFramePr>
          <p:nvPr>
            <p:extLst>
              <p:ext uri="{D42A27DB-BD31-4B8C-83A1-F6EECF244321}">
                <p14:modId xmlns:p14="http://schemas.microsoft.com/office/powerpoint/2010/main" val="1621402655"/>
              </p:ext>
            </p:extLst>
          </p:nvPr>
        </p:nvGraphicFramePr>
        <p:xfrm>
          <a:off x="6551612" y="3450494"/>
          <a:ext cx="2499619" cy="816706"/>
        </p:xfrm>
        <a:graphic>
          <a:graphicData uri="http://schemas.openxmlformats.org/presentationml/2006/ole">
            <mc:AlternateContent xmlns:mc="http://schemas.openxmlformats.org/markup-compatibility/2006">
              <mc:Choice xmlns:v="urn:schemas-microsoft-com:vml" Requires="v">
                <p:oleObj spid="_x0000_s9232" name="Equation" r:id="rId7" imgW="1282680" imgH="419040" progId="Equation.DSMT4">
                  <p:embed/>
                </p:oleObj>
              </mc:Choice>
              <mc:Fallback>
                <p:oleObj name="Equation" r:id="rId7" imgW="1282680" imgH="419040" progId="Equation.DSMT4">
                  <p:embed/>
                  <p:pic>
                    <p:nvPicPr>
                      <p:cNvPr id="0" name=""/>
                      <p:cNvPicPr/>
                      <p:nvPr/>
                    </p:nvPicPr>
                    <p:blipFill>
                      <a:blip r:embed="rId8"/>
                      <a:stretch>
                        <a:fillRect/>
                      </a:stretch>
                    </p:blipFill>
                    <p:spPr>
                      <a:xfrm>
                        <a:off x="6551612" y="3450494"/>
                        <a:ext cx="2499619" cy="816706"/>
                      </a:xfrm>
                      <a:prstGeom prst="rect">
                        <a:avLst/>
                      </a:prstGeom>
                    </p:spPr>
                  </p:pic>
                </p:oleObj>
              </mc:Fallback>
            </mc:AlternateContent>
          </a:graphicData>
        </a:graphic>
      </p:graphicFrame>
      <p:sp>
        <p:nvSpPr>
          <p:cNvPr id="15" name="TextBox 14"/>
          <p:cNvSpPr txBox="1"/>
          <p:nvPr/>
        </p:nvSpPr>
        <p:spPr>
          <a:xfrm>
            <a:off x="1133422" y="4515562"/>
            <a:ext cx="5626152" cy="461665"/>
          </a:xfrm>
          <a:prstGeom prst="rect">
            <a:avLst/>
          </a:prstGeom>
          <a:noFill/>
        </p:spPr>
        <p:txBody>
          <a:bodyPr wrap="square" rtlCol="0">
            <a:spAutoFit/>
          </a:bodyPr>
          <a:lstStyle/>
          <a:p>
            <a:r>
              <a:rPr lang="vi-VN" b="1" smtClean="0">
                <a:latin typeface="Arial" pitchFamily="34" charset="0"/>
                <a:cs typeface="Arial" pitchFamily="34" charset="0"/>
              </a:rPr>
              <a:t>B</a:t>
            </a:r>
            <a:r>
              <a:rPr lang="vi-VN" b="1">
                <a:latin typeface="Arial" pitchFamily="34" charset="0"/>
                <a:cs typeface="Arial" pitchFamily="34" charset="0"/>
              </a:rPr>
              <a:t>', M', C' thẳng hàng theo thứ tự </a:t>
            </a:r>
            <a:r>
              <a:rPr lang="vi-VN" b="1" smtClean="0">
                <a:latin typeface="Arial" pitchFamily="34" charset="0"/>
                <a:cs typeface="Arial" pitchFamily="34" charset="0"/>
              </a:rPr>
              <a:t>và</a:t>
            </a:r>
            <a:endParaRPr lang="vi-VN" b="1">
              <a:latin typeface="Arial" pitchFamily="34" charset="0"/>
              <a:cs typeface="Arial" pitchFamily="34" charset="0"/>
            </a:endParaRPr>
          </a:p>
        </p:txBody>
      </p:sp>
      <p:graphicFrame>
        <p:nvGraphicFramePr>
          <p:cNvPr id="16" name="Object 15"/>
          <p:cNvGraphicFramePr>
            <a:graphicFrameLocks noChangeAspect="1"/>
          </p:cNvGraphicFramePr>
          <p:nvPr>
            <p:extLst>
              <p:ext uri="{D42A27DB-BD31-4B8C-83A1-F6EECF244321}">
                <p14:modId xmlns:p14="http://schemas.microsoft.com/office/powerpoint/2010/main" val="3434267606"/>
              </p:ext>
            </p:extLst>
          </p:nvPr>
        </p:nvGraphicFramePr>
        <p:xfrm>
          <a:off x="6556375" y="4343400"/>
          <a:ext cx="2449513" cy="815975"/>
        </p:xfrm>
        <a:graphic>
          <a:graphicData uri="http://schemas.openxmlformats.org/presentationml/2006/ole">
            <mc:AlternateContent xmlns:mc="http://schemas.openxmlformats.org/markup-compatibility/2006">
              <mc:Choice xmlns:v="urn:schemas-microsoft-com:vml" Requires="v">
                <p:oleObj spid="_x0000_s9233" name="Equation" r:id="rId9" imgW="1257120" imgH="419040" progId="Equation.DSMT4">
                  <p:embed/>
                </p:oleObj>
              </mc:Choice>
              <mc:Fallback>
                <p:oleObj name="Equation" r:id="rId9" imgW="1257120" imgH="419040" progId="Equation.DSMT4">
                  <p:embed/>
                  <p:pic>
                    <p:nvPicPr>
                      <p:cNvPr id="0" name=""/>
                      <p:cNvPicPr/>
                      <p:nvPr/>
                    </p:nvPicPr>
                    <p:blipFill>
                      <a:blip r:embed="rId10"/>
                      <a:stretch>
                        <a:fillRect/>
                      </a:stretch>
                    </p:blipFill>
                    <p:spPr>
                      <a:xfrm>
                        <a:off x="6556375" y="4343400"/>
                        <a:ext cx="2449513" cy="815975"/>
                      </a:xfrm>
                      <a:prstGeom prst="rect">
                        <a:avLst/>
                      </a:prstGeom>
                    </p:spPr>
                  </p:pic>
                </p:oleObj>
              </mc:Fallback>
            </mc:AlternateContent>
          </a:graphicData>
        </a:graphic>
      </p:graphicFrame>
      <p:sp>
        <p:nvSpPr>
          <p:cNvPr id="21" name="TextBox 20"/>
          <p:cNvSpPr txBox="1"/>
          <p:nvPr/>
        </p:nvSpPr>
        <p:spPr>
          <a:xfrm>
            <a:off x="227012" y="5334000"/>
            <a:ext cx="10360602" cy="461665"/>
          </a:xfrm>
          <a:prstGeom prst="rect">
            <a:avLst/>
          </a:prstGeom>
          <a:noFill/>
        </p:spPr>
        <p:txBody>
          <a:bodyPr wrap="square" rtlCol="0">
            <a:spAutoFit/>
          </a:bodyPr>
          <a:lstStyle/>
          <a:p>
            <a:r>
              <a:rPr lang="vi-VN" b="1">
                <a:latin typeface="Arial" pitchFamily="34" charset="0"/>
                <a:cs typeface="Arial" pitchFamily="34" charset="0"/>
              </a:rPr>
              <a:t>Từ (1) và (2) suy ra G' là </a:t>
            </a:r>
            <a:r>
              <a:rPr lang="vi-VN" b="1">
                <a:solidFill>
                  <a:srgbClr val="C00000"/>
                </a:solidFill>
                <a:latin typeface="Arial" pitchFamily="34" charset="0"/>
                <a:cs typeface="Arial" pitchFamily="34" charset="0"/>
              </a:rPr>
              <a:t>trọng tâm của tam giác A'B'C</a:t>
            </a:r>
            <a:r>
              <a:rPr lang="vi-VN" b="1" smtClean="0">
                <a:solidFill>
                  <a:srgbClr val="C00000"/>
                </a:solidFill>
                <a:latin typeface="Arial" pitchFamily="34" charset="0"/>
                <a:cs typeface="Arial" pitchFamily="34" charset="0"/>
              </a:rPr>
              <a:t>'.</a:t>
            </a:r>
            <a:endParaRPr lang="vi-VN" b="1">
              <a:solidFill>
                <a:srgbClr val="C00000"/>
              </a:solidFill>
              <a:latin typeface="Arial" pitchFamily="34" charset="0"/>
              <a:cs typeface="Arial" pitchFamily="34" charset="0"/>
            </a:endParaRPr>
          </a:p>
        </p:txBody>
      </p:sp>
    </p:spTree>
    <p:extLst>
      <p:ext uri="{BB962C8B-B14F-4D97-AF65-F5344CB8AC3E}">
        <p14:creationId xmlns:p14="http://schemas.microsoft.com/office/powerpoint/2010/main" val="424841197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left)">
                                      <p:cBhvr>
                                        <p:cTn id="11" dur="500"/>
                                        <p:tgtEl>
                                          <p:spTgt spid="18"/>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left)">
                                      <p:cBhvr>
                                        <p:cTn id="16" dur="500"/>
                                        <p:tgtEl>
                                          <p:spTgt spid="12"/>
                                        </p:tgtEl>
                                      </p:cBhvr>
                                    </p:animEffect>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wipe(left)">
                                      <p:cBhvr>
                                        <p:cTn id="20" dur="500"/>
                                        <p:tgtEl>
                                          <p:spTgt spid="2"/>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childTnLst>
                          </p:cTn>
                        </p:par>
                        <p:par>
                          <p:cTn id="26" fill="hold">
                            <p:stCondLst>
                              <p:cond delay="500"/>
                            </p:stCondLst>
                            <p:childTnLst>
                              <p:par>
                                <p:cTn id="27" presetID="22" presetClass="entr" presetSubtype="8"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wipe(left)">
                                      <p:cBhvr>
                                        <p:cTn id="29" dur="500"/>
                                        <p:tgtEl>
                                          <p:spTgt spid="16"/>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wipe(left)">
                                      <p:cBhvr>
                                        <p:cTn id="3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2" grpId="0"/>
      <p:bldP spid="15" grpId="0"/>
      <p:bldP spid="2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2123930" y="190501"/>
            <a:ext cx="9837881" cy="1485899"/>
          </a:xfrm>
          <a:prstGeom prst="roundRect">
            <a:avLst>
              <a:gd name="adj" fmla="val 5455"/>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8" name="TextBox 7"/>
          <p:cNvSpPr txBox="1"/>
          <p:nvPr/>
        </p:nvSpPr>
        <p:spPr>
          <a:xfrm>
            <a:off x="2284412" y="295893"/>
            <a:ext cx="9227418" cy="923307"/>
          </a:xfrm>
          <a:prstGeom prst="rect">
            <a:avLst/>
          </a:prstGeom>
          <a:noFill/>
        </p:spPr>
        <p:txBody>
          <a:bodyPr wrap="square" lIns="121899" tIns="60949" rIns="121899" bIns="60949" rtlCol="0">
            <a:spAutoFit/>
          </a:bodyPr>
          <a:lstStyle/>
          <a:p>
            <a:r>
              <a:rPr lang="vi-VN" sz="2600" b="1">
                <a:latin typeface="Arial" pitchFamily="34" charset="0"/>
                <a:cs typeface="Arial" pitchFamily="34" charset="0"/>
              </a:rPr>
              <a:t>Hình 4.65 có thể là hình biểu diễn của một hình lục giác đều hay không? Vì sao</a:t>
            </a:r>
            <a:r>
              <a:rPr lang="vi-VN" sz="2600" b="1" smtClean="0">
                <a:latin typeface="Arial" pitchFamily="34" charset="0"/>
                <a:cs typeface="Arial" pitchFamily="34" charset="0"/>
              </a:rPr>
              <a:t>?</a:t>
            </a:r>
            <a:endParaRPr lang="vi-VN" sz="2600" b="1">
              <a:latin typeface="Arial" pitchFamily="34" charset="0"/>
              <a:cs typeface="Arial" pitchFamily="34" charset="0"/>
            </a:endParaRPr>
          </a:p>
        </p:txBody>
      </p:sp>
      <p:pic>
        <p:nvPicPr>
          <p:cNvPr id="9"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5422" y="161925"/>
            <a:ext cx="1867477" cy="1629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331408" y="448270"/>
            <a:ext cx="1604029"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4.32</a:t>
            </a:r>
            <a:endParaRPr lang="en-US" sz="60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17" name="Picture 4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3812" y="1828800"/>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TextBox 17"/>
          <p:cNvSpPr txBox="1"/>
          <p:nvPr/>
        </p:nvSpPr>
        <p:spPr>
          <a:xfrm>
            <a:off x="212409" y="2307494"/>
            <a:ext cx="7586599" cy="461665"/>
          </a:xfrm>
          <a:prstGeom prst="rect">
            <a:avLst/>
          </a:prstGeom>
          <a:noFill/>
        </p:spPr>
        <p:txBody>
          <a:bodyPr wrap="square" rtlCol="0">
            <a:spAutoFit/>
          </a:bodyPr>
          <a:lstStyle/>
          <a:p>
            <a:pPr marL="342900" indent="-342900">
              <a:buFont typeface="Wingdings" pitchFamily="2" charset="2"/>
              <a:buChar char="v"/>
            </a:pPr>
            <a:r>
              <a:rPr lang="vi-VN" b="1">
                <a:latin typeface="Arial" pitchFamily="34" charset="0"/>
                <a:cs typeface="Arial" pitchFamily="34" charset="0"/>
              </a:rPr>
              <a:t>Gọi I là giao điểm các đường chéo AD, BE và CF</a:t>
            </a:r>
          </a:p>
        </p:txBody>
      </p:sp>
      <p:sp>
        <p:nvSpPr>
          <p:cNvPr id="21" name="TextBox 20"/>
          <p:cNvSpPr txBox="1"/>
          <p:nvPr/>
        </p:nvSpPr>
        <p:spPr>
          <a:xfrm>
            <a:off x="331408" y="3738712"/>
            <a:ext cx="10360602" cy="461665"/>
          </a:xfrm>
          <a:prstGeom prst="rect">
            <a:avLst/>
          </a:prstGeom>
          <a:noFill/>
        </p:spPr>
        <p:txBody>
          <a:bodyPr wrap="square" rtlCol="0">
            <a:spAutoFit/>
          </a:bodyPr>
          <a:lstStyle/>
          <a:p>
            <a:r>
              <a:rPr lang="vi-VN" b="1">
                <a:latin typeface="Arial" pitchFamily="34" charset="0"/>
                <a:cs typeface="Arial" pitchFamily="34" charset="0"/>
              </a:rPr>
              <a:t>- Tứ giác IFAB là hình bình hành </a:t>
            </a:r>
            <a:r>
              <a:rPr lang="vi-VN" b="1">
                <a:solidFill>
                  <a:schemeClr val="accent2">
                    <a:lumMod val="75000"/>
                  </a:schemeClr>
                </a:solidFill>
                <a:latin typeface="Arial" pitchFamily="34" charset="0"/>
                <a:cs typeface="Arial" pitchFamily="34" charset="0"/>
              </a:rPr>
              <a:t>(1</a:t>
            </a:r>
            <a:r>
              <a:rPr lang="vi-VN" b="1" smtClean="0">
                <a:solidFill>
                  <a:schemeClr val="accent2">
                    <a:lumMod val="75000"/>
                  </a:schemeClr>
                </a:solidFill>
                <a:latin typeface="Arial" pitchFamily="34" charset="0"/>
                <a:cs typeface="Arial" pitchFamily="34" charset="0"/>
              </a:rPr>
              <a:t>)</a:t>
            </a:r>
            <a:endParaRPr lang="vi-VN" b="1">
              <a:solidFill>
                <a:schemeClr val="accent2">
                  <a:lumMod val="75000"/>
                </a:schemeClr>
              </a:solidFill>
              <a:latin typeface="Arial" pitchFamily="34" charset="0"/>
              <a:cs typeface="Arial" pitchFamily="34" charset="0"/>
            </a:endParaRPr>
          </a:p>
        </p:txBody>
      </p:sp>
      <p:pic>
        <p:nvPicPr>
          <p:cNvPr id="10243"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980796" y="1699934"/>
            <a:ext cx="4181475" cy="2219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TextBox 18"/>
          <p:cNvSpPr txBox="1"/>
          <p:nvPr/>
        </p:nvSpPr>
        <p:spPr>
          <a:xfrm>
            <a:off x="331408" y="2838437"/>
            <a:ext cx="7467600" cy="830997"/>
          </a:xfrm>
          <a:prstGeom prst="rect">
            <a:avLst/>
          </a:prstGeom>
          <a:noFill/>
        </p:spPr>
        <p:txBody>
          <a:bodyPr wrap="square" rtlCol="0">
            <a:spAutoFit/>
          </a:bodyPr>
          <a:lstStyle/>
          <a:p>
            <a:r>
              <a:rPr lang="vi-VN" b="1">
                <a:latin typeface="Arial" pitchFamily="34" charset="0"/>
                <a:cs typeface="Arial" pitchFamily="34" charset="0"/>
              </a:rPr>
              <a:t>Khi đó nếu ABCDEF là hình biểu diễn của hình lục giác đều thì phải thỏa mãn hai điều kiện:</a:t>
            </a:r>
          </a:p>
        </p:txBody>
      </p:sp>
      <p:sp>
        <p:nvSpPr>
          <p:cNvPr id="20" name="TextBox 19"/>
          <p:cNvSpPr txBox="1"/>
          <p:nvPr/>
        </p:nvSpPr>
        <p:spPr>
          <a:xfrm>
            <a:off x="331408" y="4269656"/>
            <a:ext cx="10360602" cy="461665"/>
          </a:xfrm>
          <a:prstGeom prst="rect">
            <a:avLst/>
          </a:prstGeom>
          <a:noFill/>
        </p:spPr>
        <p:txBody>
          <a:bodyPr wrap="square" rtlCol="0">
            <a:spAutoFit/>
          </a:bodyPr>
          <a:lstStyle/>
          <a:p>
            <a:r>
              <a:rPr lang="vi-VN" b="1">
                <a:latin typeface="Arial" pitchFamily="34" charset="0"/>
                <a:cs typeface="Arial" pitchFamily="34" charset="0"/>
              </a:rPr>
              <a:t>-  D, E, F lần lượt là các điểm đối xứng của các điểm A, B, C qua </a:t>
            </a:r>
            <a:r>
              <a:rPr lang="vi-VN" b="1" i="1">
                <a:latin typeface="+mj-lt"/>
                <a:cs typeface="Arial" pitchFamily="34" charset="0"/>
              </a:rPr>
              <a:t>I</a:t>
            </a:r>
            <a:r>
              <a:rPr lang="vi-VN" b="1">
                <a:latin typeface="Arial" pitchFamily="34" charset="0"/>
                <a:cs typeface="Arial" pitchFamily="34" charset="0"/>
              </a:rPr>
              <a:t> </a:t>
            </a:r>
            <a:r>
              <a:rPr lang="vi-VN" b="1">
                <a:solidFill>
                  <a:schemeClr val="accent2">
                    <a:lumMod val="75000"/>
                  </a:schemeClr>
                </a:solidFill>
                <a:latin typeface="Arial" pitchFamily="34" charset="0"/>
                <a:cs typeface="Arial" pitchFamily="34" charset="0"/>
              </a:rPr>
              <a:t>(2)</a:t>
            </a:r>
            <a:r>
              <a:rPr lang="vi-VN" b="1">
                <a:latin typeface="Arial" pitchFamily="34" charset="0"/>
                <a:cs typeface="Arial" pitchFamily="34" charset="0"/>
              </a:rPr>
              <a:t>.</a:t>
            </a:r>
            <a:endParaRPr lang="vi-VN" b="1">
              <a:solidFill>
                <a:schemeClr val="accent2">
                  <a:lumMod val="75000"/>
                </a:schemeClr>
              </a:solidFill>
              <a:latin typeface="Arial" pitchFamily="34" charset="0"/>
              <a:cs typeface="Arial" pitchFamily="34" charset="0"/>
            </a:endParaRPr>
          </a:p>
        </p:txBody>
      </p:sp>
      <p:sp>
        <p:nvSpPr>
          <p:cNvPr id="22" name="TextBox 21"/>
          <p:cNvSpPr txBox="1"/>
          <p:nvPr/>
        </p:nvSpPr>
        <p:spPr>
          <a:xfrm>
            <a:off x="331408" y="4800600"/>
            <a:ext cx="10360602" cy="1200329"/>
          </a:xfrm>
          <a:prstGeom prst="rect">
            <a:avLst/>
          </a:prstGeom>
          <a:noFill/>
        </p:spPr>
        <p:txBody>
          <a:bodyPr wrap="square" rtlCol="0">
            <a:spAutoFit/>
          </a:bodyPr>
          <a:lstStyle/>
          <a:p>
            <a:r>
              <a:rPr lang="vi-VN" b="1" smtClean="0">
                <a:latin typeface="Arial" pitchFamily="34" charset="0"/>
                <a:cs typeface="Arial" pitchFamily="34" charset="0"/>
              </a:rPr>
              <a:t>Từ </a:t>
            </a:r>
            <a:r>
              <a:rPr lang="vi-VN" b="1">
                <a:latin typeface="Arial" pitchFamily="34" charset="0"/>
                <a:cs typeface="Arial" pitchFamily="34" charset="0"/>
              </a:rPr>
              <a:t>hình vẽ ta thấy điều kiện (2) thỏa mãn nhưng điều kiện (1) không thỏa mãn. Vậy Hình 4.65 không thể là hình biểu diễn của một hình lục giác đều.</a:t>
            </a:r>
            <a:endParaRPr lang="vi-VN" b="1">
              <a:solidFill>
                <a:schemeClr val="accent2">
                  <a:lumMod val="75000"/>
                </a:schemeClr>
              </a:solidFill>
              <a:latin typeface="Arial" pitchFamily="34" charset="0"/>
              <a:cs typeface="Arial" pitchFamily="34" charset="0"/>
            </a:endParaRPr>
          </a:p>
        </p:txBody>
      </p:sp>
      <p:sp>
        <p:nvSpPr>
          <p:cNvPr id="23" name="TextBox 22"/>
          <p:cNvSpPr txBox="1"/>
          <p:nvPr/>
        </p:nvSpPr>
        <p:spPr>
          <a:xfrm>
            <a:off x="9371012" y="3821668"/>
            <a:ext cx="1447800" cy="338554"/>
          </a:xfrm>
          <a:prstGeom prst="rect">
            <a:avLst/>
          </a:prstGeom>
          <a:noFill/>
        </p:spPr>
        <p:txBody>
          <a:bodyPr wrap="square" rtlCol="0">
            <a:spAutoFit/>
          </a:bodyPr>
          <a:lstStyle/>
          <a:p>
            <a:r>
              <a:rPr lang="en-US" sz="1600" b="1" smtClean="0">
                <a:solidFill>
                  <a:schemeClr val="accent6">
                    <a:lumMod val="75000"/>
                  </a:schemeClr>
                </a:solidFill>
                <a:latin typeface="Arial" pitchFamily="34" charset="0"/>
                <a:cs typeface="Arial" pitchFamily="34" charset="0"/>
              </a:rPr>
              <a:t>(</a:t>
            </a:r>
            <a:r>
              <a:rPr lang="vi-VN" sz="1600" b="1">
                <a:solidFill>
                  <a:schemeClr val="accent6">
                    <a:lumMod val="75000"/>
                  </a:schemeClr>
                </a:solidFill>
                <a:latin typeface="Arial" pitchFamily="34" charset="0"/>
                <a:cs typeface="Arial" pitchFamily="34" charset="0"/>
              </a:rPr>
              <a:t>Hình 4.65 </a:t>
            </a:r>
            <a:r>
              <a:rPr lang="en-US" sz="1600" b="1" smtClean="0">
                <a:solidFill>
                  <a:schemeClr val="accent6">
                    <a:lumMod val="75000"/>
                  </a:schemeClr>
                </a:solidFill>
                <a:latin typeface="Arial" pitchFamily="34" charset="0"/>
                <a:cs typeface="Arial" pitchFamily="34" charset="0"/>
              </a:rPr>
              <a:t>)</a:t>
            </a:r>
            <a:endParaRPr lang="vi-VN" sz="1600" b="1">
              <a:solidFill>
                <a:schemeClr val="accent6">
                  <a:lumMod val="75000"/>
                </a:schemeClr>
              </a:solidFill>
              <a:latin typeface="Arial" pitchFamily="34" charset="0"/>
              <a:cs typeface="Arial" pitchFamily="34" charset="0"/>
            </a:endParaRPr>
          </a:p>
        </p:txBody>
      </p:sp>
    </p:spTree>
    <p:extLst>
      <p:ext uri="{BB962C8B-B14F-4D97-AF65-F5344CB8AC3E}">
        <p14:creationId xmlns:p14="http://schemas.microsoft.com/office/powerpoint/2010/main" val="359231893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left)">
                                      <p:cBhvr>
                                        <p:cTn id="11" dur="500"/>
                                        <p:tgtEl>
                                          <p:spTgt spid="18"/>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wipe(left)">
                                      <p:cBhvr>
                                        <p:cTn id="16" dur="500"/>
                                        <p:tgtEl>
                                          <p:spTgt spid="19"/>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left)">
                                      <p:cBhvr>
                                        <p:cTn id="21" dur="500"/>
                                        <p:tgtEl>
                                          <p:spTgt spid="21"/>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wipe(left)">
                                      <p:cBhvr>
                                        <p:cTn id="26" dur="500"/>
                                        <p:tgtEl>
                                          <p:spTgt spid="20"/>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wipe(left)">
                                      <p:cBhvr>
                                        <p:cTn id="31"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1" grpId="0"/>
      <p:bldP spid="19" grpId="0"/>
      <p:bldP spid="20" grpId="0"/>
      <p:bldP spid="2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2123930" y="190501"/>
            <a:ext cx="9837881" cy="1485899"/>
          </a:xfrm>
          <a:prstGeom prst="roundRect">
            <a:avLst>
              <a:gd name="adj" fmla="val 5455"/>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8" name="TextBox 7"/>
          <p:cNvSpPr txBox="1"/>
          <p:nvPr/>
        </p:nvSpPr>
        <p:spPr>
          <a:xfrm>
            <a:off x="2254249" y="228600"/>
            <a:ext cx="9677399" cy="1249294"/>
          </a:xfrm>
          <a:prstGeom prst="rect">
            <a:avLst/>
          </a:prstGeom>
          <a:noFill/>
        </p:spPr>
        <p:txBody>
          <a:bodyPr wrap="square" lIns="121899" tIns="60949" rIns="121899" bIns="60949" rtlCol="0">
            <a:spAutoFit/>
          </a:bodyPr>
          <a:lstStyle/>
          <a:p>
            <a:pPr>
              <a:lnSpc>
                <a:spcPct val="150000"/>
              </a:lnSpc>
            </a:pPr>
            <a:r>
              <a:rPr lang="vi-VN" sz="2600" b="1">
                <a:latin typeface="Arial" pitchFamily="34" charset="0"/>
                <a:cs typeface="Arial" pitchFamily="34" charset="0"/>
              </a:rPr>
              <a:t>Vẽ hình biểu diễn của hình chóp S.ABCD có đáy ABCD là hình thang, AB song song với CD và AB = 2 cm, CD = 6 cm.</a:t>
            </a:r>
          </a:p>
        </p:txBody>
      </p:sp>
      <p:pic>
        <p:nvPicPr>
          <p:cNvPr id="9"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5422" y="161925"/>
            <a:ext cx="1867477" cy="1629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331408" y="448270"/>
            <a:ext cx="1604029"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4.33</a:t>
            </a:r>
            <a:endParaRPr lang="en-US" sz="60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17" name="Picture 4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3812" y="1828800"/>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TextBox 17"/>
          <p:cNvSpPr txBox="1"/>
          <p:nvPr/>
        </p:nvSpPr>
        <p:spPr>
          <a:xfrm>
            <a:off x="912812" y="2285828"/>
            <a:ext cx="7038596" cy="461665"/>
          </a:xfrm>
          <a:prstGeom prst="rect">
            <a:avLst/>
          </a:prstGeom>
          <a:noFill/>
        </p:spPr>
        <p:txBody>
          <a:bodyPr wrap="square" rtlCol="0">
            <a:spAutoFit/>
          </a:bodyPr>
          <a:lstStyle/>
          <a:p>
            <a:pPr marL="342900" indent="-342900">
              <a:buFont typeface="Wingdings" pitchFamily="2" charset="2"/>
              <a:buChar char="v"/>
            </a:pPr>
            <a:r>
              <a:rPr lang="de-DE" b="1">
                <a:latin typeface="Arial" pitchFamily="34" charset="0"/>
                <a:cs typeface="Arial" pitchFamily="34" charset="0"/>
              </a:rPr>
              <a:t>Vì AB = 2 cm, CD = 6 cm nên CD = 3AB.</a:t>
            </a:r>
            <a:endParaRPr lang="vi-VN" b="1">
              <a:latin typeface="Arial" pitchFamily="34" charset="0"/>
              <a:cs typeface="Arial" pitchFamily="34" charset="0"/>
            </a:endParaRPr>
          </a:p>
        </p:txBody>
      </p:sp>
      <p:sp>
        <p:nvSpPr>
          <p:cNvPr id="19" name="TextBox 18"/>
          <p:cNvSpPr txBox="1"/>
          <p:nvPr/>
        </p:nvSpPr>
        <p:spPr>
          <a:xfrm>
            <a:off x="331408" y="2858754"/>
            <a:ext cx="8201404" cy="1200329"/>
          </a:xfrm>
          <a:prstGeom prst="rect">
            <a:avLst/>
          </a:prstGeom>
          <a:noFill/>
        </p:spPr>
        <p:txBody>
          <a:bodyPr wrap="square" rtlCol="0">
            <a:spAutoFit/>
          </a:bodyPr>
          <a:lstStyle/>
          <a:p>
            <a:r>
              <a:rPr lang="vi-VN" b="1">
                <a:latin typeface="Arial" pitchFamily="34" charset="0"/>
                <a:cs typeface="Arial" pitchFamily="34" charset="0"/>
              </a:rPr>
              <a:t>Hình chóp S.ABCD có các mặt bên là hình tam giác nên hình biểu diễn của nó cũng có các mặt bên là hình tam giác</a:t>
            </a:r>
          </a:p>
        </p:txBody>
      </p:sp>
      <p:pic>
        <p:nvPicPr>
          <p:cNvPr id="1126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866186" y="1774106"/>
            <a:ext cx="3095625" cy="2486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Box 14"/>
          <p:cNvSpPr txBox="1"/>
          <p:nvPr/>
        </p:nvSpPr>
        <p:spPr>
          <a:xfrm>
            <a:off x="331408" y="4170344"/>
            <a:ext cx="11325604" cy="1200329"/>
          </a:xfrm>
          <a:prstGeom prst="rect">
            <a:avLst/>
          </a:prstGeom>
          <a:noFill/>
        </p:spPr>
        <p:txBody>
          <a:bodyPr wrap="square" rtlCol="0">
            <a:spAutoFit/>
          </a:bodyPr>
          <a:lstStyle/>
          <a:p>
            <a:r>
              <a:rPr lang="en-US" b="1">
                <a:latin typeface="Arial" pitchFamily="34" charset="0"/>
                <a:cs typeface="Arial" pitchFamily="34" charset="0"/>
              </a:rPr>
              <a:t>Đ</a:t>
            </a:r>
            <a:r>
              <a:rPr lang="vi-VN" b="1" smtClean="0">
                <a:latin typeface="Arial" pitchFamily="34" charset="0"/>
                <a:cs typeface="Arial" pitchFamily="34" charset="0"/>
              </a:rPr>
              <a:t>áy </a:t>
            </a:r>
            <a:r>
              <a:rPr lang="vi-VN" b="1">
                <a:latin typeface="Arial" pitchFamily="34" charset="0"/>
                <a:cs typeface="Arial" pitchFamily="34" charset="0"/>
              </a:rPr>
              <a:t>ABCD là hình thang có hai đáy AB, CD (do AB // CD) và CD = 3AB nên hình biểu diễn của ABCD là một hình thang có độ dài một đáy gấp ba lần độ dài của đáy còn lại</a:t>
            </a:r>
          </a:p>
        </p:txBody>
      </p:sp>
      <p:sp>
        <p:nvSpPr>
          <p:cNvPr id="16" name="TextBox 15"/>
          <p:cNvSpPr txBox="1"/>
          <p:nvPr/>
        </p:nvSpPr>
        <p:spPr>
          <a:xfrm>
            <a:off x="331408" y="5481935"/>
            <a:ext cx="11325604" cy="461665"/>
          </a:xfrm>
          <a:prstGeom prst="rect">
            <a:avLst/>
          </a:prstGeom>
          <a:noFill/>
        </p:spPr>
        <p:txBody>
          <a:bodyPr wrap="square" rtlCol="0">
            <a:spAutoFit/>
          </a:bodyPr>
          <a:lstStyle/>
          <a:p>
            <a:r>
              <a:rPr lang="vi-VN" b="1">
                <a:latin typeface="Arial" pitchFamily="34" charset="0"/>
                <a:cs typeface="Arial" pitchFamily="34" charset="0"/>
              </a:rPr>
              <a:t>Từ đó, ta vẽ được hình biểu diễn của hình chóp S.ABCD như </a:t>
            </a:r>
            <a:r>
              <a:rPr lang="en-US" b="1" smtClean="0">
                <a:latin typeface="Arial" pitchFamily="34" charset="0"/>
                <a:cs typeface="Arial" pitchFamily="34" charset="0"/>
              </a:rPr>
              <a:t>hình bên</a:t>
            </a:r>
            <a:endParaRPr lang="vi-VN" b="1">
              <a:latin typeface="Arial" pitchFamily="34" charset="0"/>
              <a:cs typeface="Arial" pitchFamily="34" charset="0"/>
            </a:endParaRPr>
          </a:p>
        </p:txBody>
      </p:sp>
    </p:spTree>
    <p:extLst>
      <p:ext uri="{BB962C8B-B14F-4D97-AF65-F5344CB8AC3E}">
        <p14:creationId xmlns:p14="http://schemas.microsoft.com/office/powerpoint/2010/main" val="103344308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left)">
                                      <p:cBhvr>
                                        <p:cTn id="11" dur="500"/>
                                        <p:tgtEl>
                                          <p:spTgt spid="18"/>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wipe(left)">
                                      <p:cBhvr>
                                        <p:cTn id="16" dur="500"/>
                                        <p:tgtEl>
                                          <p:spTgt spid="19"/>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wipe(left)">
                                      <p:cBhvr>
                                        <p:cTn id="21" dur="500"/>
                                        <p:tgtEl>
                                          <p:spTgt spid="15"/>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15" grpId="0"/>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2123930" y="190501"/>
            <a:ext cx="9837881" cy="1485899"/>
          </a:xfrm>
          <a:prstGeom prst="roundRect">
            <a:avLst>
              <a:gd name="adj" fmla="val 5455"/>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8" name="TextBox 7"/>
          <p:cNvSpPr txBox="1"/>
          <p:nvPr/>
        </p:nvSpPr>
        <p:spPr>
          <a:xfrm>
            <a:off x="2254249" y="228600"/>
            <a:ext cx="9677399" cy="1323417"/>
          </a:xfrm>
          <a:prstGeom prst="rect">
            <a:avLst/>
          </a:prstGeom>
          <a:noFill/>
        </p:spPr>
        <p:txBody>
          <a:bodyPr wrap="square" lIns="121899" tIns="60949" rIns="121899" bIns="60949" rtlCol="0">
            <a:spAutoFit/>
          </a:bodyPr>
          <a:lstStyle/>
          <a:p>
            <a:r>
              <a:rPr lang="vi-VN" sz="2600" b="1">
                <a:latin typeface="Arial" pitchFamily="34" charset="0"/>
                <a:cs typeface="Arial" pitchFamily="34" charset="0"/>
              </a:rPr>
              <a:t>Trong hình bên, AB và CD là bóng của hai thanh chắn của một chiếc thang dưới ánh mặt trời</a:t>
            </a:r>
            <a:r>
              <a:rPr lang="vi-VN" sz="2600" b="1" smtClean="0">
                <a:latin typeface="Arial" pitchFamily="34" charset="0"/>
                <a:cs typeface="Arial" pitchFamily="34" charset="0"/>
              </a:rPr>
              <a:t>.</a:t>
            </a:r>
            <a:endParaRPr lang="en-US" sz="2600" b="1" smtClean="0">
              <a:latin typeface="Arial" pitchFamily="34" charset="0"/>
              <a:cs typeface="Arial" pitchFamily="34" charset="0"/>
            </a:endParaRPr>
          </a:p>
          <a:p>
            <a:r>
              <a:rPr lang="vi-VN" sz="2600" b="1">
                <a:latin typeface="Arial" pitchFamily="34" charset="0"/>
                <a:cs typeface="Arial" pitchFamily="34" charset="0"/>
              </a:rPr>
              <a:t>Hãy giải thích tại sao AB song song với CD.</a:t>
            </a:r>
          </a:p>
        </p:txBody>
      </p:sp>
      <p:pic>
        <p:nvPicPr>
          <p:cNvPr id="9"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5422" y="161925"/>
            <a:ext cx="1867477" cy="1629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331408" y="448270"/>
            <a:ext cx="1604029"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4.34</a:t>
            </a:r>
            <a:endParaRPr lang="en-US" sz="60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17" name="Picture 4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34039" y="1812156"/>
            <a:ext cx="1535021" cy="366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TextBox 17"/>
          <p:cNvSpPr txBox="1"/>
          <p:nvPr/>
        </p:nvSpPr>
        <p:spPr>
          <a:xfrm>
            <a:off x="455612" y="2285828"/>
            <a:ext cx="8839200" cy="830997"/>
          </a:xfrm>
          <a:prstGeom prst="rect">
            <a:avLst/>
          </a:prstGeom>
          <a:noFill/>
        </p:spPr>
        <p:txBody>
          <a:bodyPr wrap="square" rtlCol="0">
            <a:spAutoFit/>
          </a:bodyPr>
          <a:lstStyle/>
          <a:p>
            <a:pPr marL="342900" indent="-342900">
              <a:buFont typeface="Wingdings" pitchFamily="2" charset="2"/>
              <a:buChar char="v"/>
            </a:pPr>
            <a:r>
              <a:rPr lang="vi-VN" b="1">
                <a:latin typeface="Arial" pitchFamily="34" charset="0"/>
                <a:cs typeface="Arial" pitchFamily="34" charset="0"/>
              </a:rPr>
              <a:t>AB và CD là bóng của hai thanh chắn của một chiếc thang dưới ánh mặt trời. </a:t>
            </a:r>
          </a:p>
        </p:txBody>
      </p:sp>
      <p:sp>
        <p:nvSpPr>
          <p:cNvPr id="19" name="TextBox 18"/>
          <p:cNvSpPr txBox="1"/>
          <p:nvPr/>
        </p:nvSpPr>
        <p:spPr>
          <a:xfrm>
            <a:off x="760412" y="3145310"/>
            <a:ext cx="7848600" cy="1200329"/>
          </a:xfrm>
          <a:prstGeom prst="rect">
            <a:avLst/>
          </a:prstGeom>
          <a:noFill/>
        </p:spPr>
        <p:txBody>
          <a:bodyPr wrap="square" rtlCol="0">
            <a:spAutoFit/>
          </a:bodyPr>
          <a:lstStyle/>
          <a:p>
            <a:r>
              <a:rPr lang="vi-VN" b="1">
                <a:latin typeface="Arial" pitchFamily="34" charset="0"/>
                <a:cs typeface="Arial" pitchFamily="34" charset="0"/>
              </a:rPr>
              <a:t>Khi đó AB và CD là hình chiếu song song của hai thanh chắn của một chiếc thang lên tường (do mặt trời chiếu xuống tường các tia sáng song song)</a:t>
            </a:r>
          </a:p>
        </p:txBody>
      </p:sp>
      <p:pic>
        <p:nvPicPr>
          <p:cNvPr id="1229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23412" y="1828800"/>
            <a:ext cx="2057400"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Box 12"/>
          <p:cNvSpPr txBox="1"/>
          <p:nvPr/>
        </p:nvSpPr>
        <p:spPr>
          <a:xfrm>
            <a:off x="760412" y="4345639"/>
            <a:ext cx="7848600" cy="1200329"/>
          </a:xfrm>
          <a:prstGeom prst="rect">
            <a:avLst/>
          </a:prstGeom>
          <a:noFill/>
        </p:spPr>
        <p:txBody>
          <a:bodyPr wrap="square" rtlCol="0">
            <a:spAutoFit/>
          </a:bodyPr>
          <a:lstStyle/>
          <a:p>
            <a:r>
              <a:rPr lang="vi-VN" b="1">
                <a:latin typeface="Arial" pitchFamily="34" charset="0"/>
                <a:cs typeface="Arial" pitchFamily="34" charset="0"/>
              </a:rPr>
              <a:t>Mà hai thanh chắn của một chiếc thang thì song song với nhau, do đó theo tính chất của phép chiếu song song ta suy ra AB song song với CD.</a:t>
            </a:r>
          </a:p>
        </p:txBody>
      </p:sp>
    </p:spTree>
    <p:extLst>
      <p:ext uri="{BB962C8B-B14F-4D97-AF65-F5344CB8AC3E}">
        <p14:creationId xmlns:p14="http://schemas.microsoft.com/office/powerpoint/2010/main" val="212803482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left)">
                                      <p:cBhvr>
                                        <p:cTn id="11" dur="500"/>
                                        <p:tgtEl>
                                          <p:spTgt spid="18"/>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wipe(left)">
                                      <p:cBhvr>
                                        <p:cTn id="16" dur="500"/>
                                        <p:tgtEl>
                                          <p:spTgt spid="19"/>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left)">
                                      <p:cBhvr>
                                        <p:cTn id="2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4" name="Rectangle 13"/>
          <p:cNvSpPr/>
          <p:nvPr/>
        </p:nvSpPr>
        <p:spPr>
          <a:xfrm>
            <a:off x="-812588" y="483107"/>
            <a:ext cx="5463146" cy="5892800"/>
          </a:xfrm>
          <a:custGeom>
            <a:avLst/>
            <a:gdLst/>
            <a:ahLst/>
            <a:cxnLst/>
            <a:rect l="l" t="t" r="r" b="b"/>
            <a:pathLst>
              <a:path w="4098427" h="4419600">
                <a:moveTo>
                  <a:pt x="0" y="0"/>
                </a:moveTo>
                <a:lnTo>
                  <a:pt x="4098427" y="0"/>
                </a:lnTo>
                <a:lnTo>
                  <a:pt x="2588032" y="4419600"/>
                </a:lnTo>
                <a:lnTo>
                  <a:pt x="0" y="4419600"/>
                </a:ln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sp>
        <p:nvSpPr>
          <p:cNvPr id="45" name="Rectangle 15"/>
          <p:cNvSpPr/>
          <p:nvPr/>
        </p:nvSpPr>
        <p:spPr>
          <a:xfrm rot="1132070">
            <a:off x="3697390" y="-11609"/>
            <a:ext cx="1915577" cy="6882235"/>
          </a:xfrm>
          <a:custGeom>
            <a:avLst/>
            <a:gdLst/>
            <a:ahLst/>
            <a:cxnLst/>
            <a:rect l="l" t="t" r="r" b="b"/>
            <a:pathLst>
              <a:path w="1437057" h="5161676">
                <a:moveTo>
                  <a:pt x="1437057" y="0"/>
                </a:moveTo>
                <a:lnTo>
                  <a:pt x="1437057" y="4670563"/>
                </a:lnTo>
                <a:lnTo>
                  <a:pt x="0" y="5161676"/>
                </a:lnTo>
                <a:lnTo>
                  <a:pt x="0" y="491114"/>
                </a:lnTo>
                <a:close/>
              </a:path>
            </a:pathLst>
          </a:custGeom>
          <a:gradFill>
            <a:gsLst>
              <a:gs pos="0">
                <a:schemeClr val="tx1">
                  <a:alpha val="40000"/>
                </a:schemeClr>
              </a:gs>
              <a:gs pos="100000">
                <a:schemeClr val="bg1">
                  <a:alpha val="3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sp>
        <p:nvSpPr>
          <p:cNvPr id="46" name="Rectangle 15"/>
          <p:cNvSpPr/>
          <p:nvPr/>
        </p:nvSpPr>
        <p:spPr>
          <a:xfrm rot="1132070">
            <a:off x="5733438" y="-11609"/>
            <a:ext cx="1915577" cy="6882235"/>
          </a:xfrm>
          <a:custGeom>
            <a:avLst/>
            <a:gdLst/>
            <a:ahLst/>
            <a:cxnLst/>
            <a:rect l="l" t="t" r="r" b="b"/>
            <a:pathLst>
              <a:path w="1437057" h="5161676">
                <a:moveTo>
                  <a:pt x="1437057" y="0"/>
                </a:moveTo>
                <a:lnTo>
                  <a:pt x="1437057" y="4670563"/>
                </a:lnTo>
                <a:lnTo>
                  <a:pt x="0" y="5161676"/>
                </a:lnTo>
                <a:lnTo>
                  <a:pt x="0" y="491114"/>
                </a:lnTo>
                <a:close/>
              </a:path>
            </a:pathLst>
          </a:custGeom>
          <a:gradFill>
            <a:gsLst>
              <a:gs pos="0">
                <a:schemeClr val="tx1">
                  <a:alpha val="20000"/>
                </a:schemeClr>
              </a:gs>
              <a:gs pos="100000">
                <a:schemeClr val="bg1">
                  <a:alpha val="3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pic>
        <p:nvPicPr>
          <p:cNvPr id="11"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8043" t="17982" r="12601" b="22046"/>
          <a:stretch/>
        </p:blipFill>
        <p:spPr bwMode="auto">
          <a:xfrm>
            <a:off x="1167199" y="869115"/>
            <a:ext cx="1660188" cy="2979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4"/>
          <p:cNvPicPr>
            <a:picLocks noChangeAspect="1" noChangeArrowheads="1"/>
          </p:cNvPicPr>
          <p:nvPr/>
        </p:nvPicPr>
        <p:blipFill rotWithShape="1">
          <a:blip r:embed="rId5">
            <a:extLst>
              <a:ext uri="{28A0092B-C50C-407E-A947-70E740481C1C}">
                <a14:useLocalDpi xmlns:a14="http://schemas.microsoft.com/office/drawing/2010/main" val="0"/>
              </a:ext>
            </a:extLst>
          </a:blip>
          <a:srcRect l="6471" t="11198" r="6916" b="28723"/>
          <a:stretch/>
        </p:blipFill>
        <p:spPr bwMode="auto">
          <a:xfrm>
            <a:off x="1115994" y="1219200"/>
            <a:ext cx="2507896" cy="3338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6055" t="19121" r="17589" b="20906"/>
          <a:stretch/>
        </p:blipFill>
        <p:spPr bwMode="auto">
          <a:xfrm>
            <a:off x="990697" y="1018100"/>
            <a:ext cx="542890" cy="3493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6324469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500" fill="hold"/>
                                        <p:tgtEl>
                                          <p:spTgt spid="44"/>
                                        </p:tgtEl>
                                        <p:attrNameLst>
                                          <p:attrName>ppt_x</p:attrName>
                                        </p:attrNameLst>
                                      </p:cBhvr>
                                      <p:tavLst>
                                        <p:tav tm="0">
                                          <p:val>
                                            <p:strVal val="0-#ppt_w/2"/>
                                          </p:val>
                                        </p:tav>
                                        <p:tav tm="100000">
                                          <p:val>
                                            <p:strVal val="#ppt_x"/>
                                          </p:val>
                                        </p:tav>
                                      </p:tavLst>
                                    </p:anim>
                                    <p:anim calcmode="lin" valueType="num">
                                      <p:cBhvr additive="base">
                                        <p:cTn id="8" dur="500" fill="hold"/>
                                        <p:tgtEl>
                                          <p:spTgt spid="4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additive="base">
                                        <p:cTn id="11" dur="500" fill="hold"/>
                                        <p:tgtEl>
                                          <p:spTgt spid="45"/>
                                        </p:tgtEl>
                                        <p:attrNameLst>
                                          <p:attrName>ppt_x</p:attrName>
                                        </p:attrNameLst>
                                      </p:cBhvr>
                                      <p:tavLst>
                                        <p:tav tm="0">
                                          <p:val>
                                            <p:strVal val="0-#ppt_w/2"/>
                                          </p:val>
                                        </p:tav>
                                        <p:tav tm="100000">
                                          <p:val>
                                            <p:strVal val="#ppt_x"/>
                                          </p:val>
                                        </p:tav>
                                      </p:tavLst>
                                    </p:anim>
                                    <p:anim calcmode="lin" valueType="num">
                                      <p:cBhvr additive="base">
                                        <p:cTn id="12" dur="500" fill="hold"/>
                                        <p:tgtEl>
                                          <p:spTgt spid="45"/>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8" fill="hold" grpId="0" nodeType="afterEffect">
                                  <p:stCondLst>
                                    <p:cond delay="0"/>
                                  </p:stCondLst>
                                  <p:childTnLst>
                                    <p:set>
                                      <p:cBhvr>
                                        <p:cTn id="15" dur="1" fill="hold">
                                          <p:stCondLst>
                                            <p:cond delay="0"/>
                                          </p:stCondLst>
                                        </p:cTn>
                                        <p:tgtEl>
                                          <p:spTgt spid="46"/>
                                        </p:tgtEl>
                                        <p:attrNameLst>
                                          <p:attrName>style.visibility</p:attrName>
                                        </p:attrNameLst>
                                      </p:cBhvr>
                                      <p:to>
                                        <p:strVal val="visible"/>
                                      </p:to>
                                    </p:set>
                                    <p:anim calcmode="lin" valueType="num">
                                      <p:cBhvr additive="base">
                                        <p:cTn id="16" dur="600" fill="hold"/>
                                        <p:tgtEl>
                                          <p:spTgt spid="46"/>
                                        </p:tgtEl>
                                        <p:attrNameLst>
                                          <p:attrName>ppt_x</p:attrName>
                                        </p:attrNameLst>
                                      </p:cBhvr>
                                      <p:tavLst>
                                        <p:tav tm="0">
                                          <p:val>
                                            <p:strVal val="0-#ppt_w/2"/>
                                          </p:val>
                                        </p:tav>
                                        <p:tav tm="100000">
                                          <p:val>
                                            <p:strVal val="#ppt_x"/>
                                          </p:val>
                                        </p:tav>
                                      </p:tavLst>
                                    </p:anim>
                                    <p:anim calcmode="lin" valueType="num">
                                      <p:cBhvr additive="base">
                                        <p:cTn id="17" dur="600" fill="hold"/>
                                        <p:tgtEl>
                                          <p:spTgt spid="46"/>
                                        </p:tgtEl>
                                        <p:attrNameLst>
                                          <p:attrName>ppt_y</p:attrName>
                                        </p:attrNameLst>
                                      </p:cBhvr>
                                      <p:tavLst>
                                        <p:tav tm="0">
                                          <p:val>
                                            <p:strVal val="#ppt_y"/>
                                          </p:val>
                                        </p:tav>
                                        <p:tav tm="100000">
                                          <p:val>
                                            <p:strVal val="#ppt_y"/>
                                          </p:val>
                                        </p:tav>
                                      </p:tavLst>
                                    </p:anim>
                                  </p:childTnLst>
                                </p:cTn>
                              </p:par>
                              <p:par>
                                <p:cTn id="18" presetID="2" presetClass="entr" presetSubtype="2" fill="hold" nodeType="withEffect">
                                  <p:stCondLst>
                                    <p:cond delay="1000"/>
                                  </p:stCondLst>
                                  <p:childTnLst>
                                    <p:set>
                                      <p:cBhvr>
                                        <p:cTn id="19" dur="1" fill="hold">
                                          <p:stCondLst>
                                            <p:cond delay="0"/>
                                          </p:stCondLst>
                                        </p:cTn>
                                        <p:tgtEl>
                                          <p:spTgt spid="11"/>
                                        </p:tgtEl>
                                        <p:attrNameLst>
                                          <p:attrName>style.visibility</p:attrName>
                                        </p:attrNameLst>
                                      </p:cBhvr>
                                      <p:to>
                                        <p:strVal val="visible"/>
                                      </p:to>
                                    </p:set>
                                    <p:anim calcmode="lin" valueType="num">
                                      <p:cBhvr additive="base">
                                        <p:cTn id="20" dur="500" fill="hold"/>
                                        <p:tgtEl>
                                          <p:spTgt spid="11"/>
                                        </p:tgtEl>
                                        <p:attrNameLst>
                                          <p:attrName>ppt_x</p:attrName>
                                        </p:attrNameLst>
                                      </p:cBhvr>
                                      <p:tavLst>
                                        <p:tav tm="0">
                                          <p:val>
                                            <p:strVal val="1+#ppt_w/2"/>
                                          </p:val>
                                        </p:tav>
                                        <p:tav tm="100000">
                                          <p:val>
                                            <p:strVal val="#ppt_x"/>
                                          </p:val>
                                        </p:tav>
                                      </p:tavLst>
                                    </p:anim>
                                    <p:anim calcmode="lin" valueType="num">
                                      <p:cBhvr additive="base">
                                        <p:cTn id="21" dur="500" fill="hold"/>
                                        <p:tgtEl>
                                          <p:spTgt spid="11"/>
                                        </p:tgtEl>
                                        <p:attrNameLst>
                                          <p:attrName>ppt_y</p:attrName>
                                        </p:attrNameLst>
                                      </p:cBhvr>
                                      <p:tavLst>
                                        <p:tav tm="0">
                                          <p:val>
                                            <p:strVal val="#ppt_y"/>
                                          </p:val>
                                        </p:tav>
                                        <p:tav tm="100000">
                                          <p:val>
                                            <p:strVal val="#ppt_y"/>
                                          </p:val>
                                        </p:tav>
                                      </p:tavLst>
                                    </p:anim>
                                  </p:childTnLst>
                                </p:cTn>
                              </p:par>
                              <p:par>
                                <p:cTn id="22" presetID="2" presetClass="entr" presetSubtype="8" fill="hold" nodeType="withEffect">
                                  <p:stCondLst>
                                    <p:cond delay="100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4" fill="hold" nodeType="withEffect">
                                  <p:stCondLst>
                                    <p:cond delay="1000"/>
                                  </p:stCondLst>
                                  <p:childTnLst>
                                    <p:set>
                                      <p:cBhvr>
                                        <p:cTn id="27" dur="1" fill="hold">
                                          <p:stCondLst>
                                            <p:cond delay="0"/>
                                          </p:stCondLst>
                                        </p:cTn>
                                        <p:tgtEl>
                                          <p:spTgt spid="12"/>
                                        </p:tgtEl>
                                        <p:attrNameLst>
                                          <p:attrName>style.visibility</p:attrName>
                                        </p:attrNameLst>
                                      </p:cBhvr>
                                      <p:to>
                                        <p:strVal val="visible"/>
                                      </p:to>
                                    </p:set>
                                    <p:anim calcmode="lin" valueType="num">
                                      <p:cBhvr additive="base">
                                        <p:cTn id="28" dur="500" fill="hold"/>
                                        <p:tgtEl>
                                          <p:spTgt spid="12"/>
                                        </p:tgtEl>
                                        <p:attrNameLst>
                                          <p:attrName>ppt_x</p:attrName>
                                        </p:attrNameLst>
                                      </p:cBhvr>
                                      <p:tavLst>
                                        <p:tav tm="0">
                                          <p:val>
                                            <p:strVal val="#ppt_x"/>
                                          </p:val>
                                        </p:tav>
                                        <p:tav tm="100000">
                                          <p:val>
                                            <p:strVal val="#ppt_x"/>
                                          </p:val>
                                        </p:tav>
                                      </p:tavLst>
                                    </p:anim>
                                    <p:anim calcmode="lin" valueType="num">
                                      <p:cBhvr additive="base">
                                        <p:cTn id="29"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animBg="1"/>
      <p:bldP spid="4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37629</TotalTime>
  <Words>771</Words>
  <PresentationFormat>Custom</PresentationFormat>
  <Paragraphs>48</Paragraphs>
  <Slides>8</Slides>
  <Notes>8</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8</vt:i4>
      </vt:variant>
    </vt:vector>
  </HeadingPairs>
  <TitlesOfParts>
    <vt:vector size="10" baseType="lpstr">
      <vt:lpstr>Office Theme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2021-08-04T05:24:17Z</dcterms:created>
  <dcterms:modified xsi:type="dcterms:W3CDTF">2024-03-12T11:32:51Z</dcterms:modified>
</cp:coreProperties>
</file>