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8"/>
  </p:notesMasterIdLst>
  <p:sldIdLst>
    <p:sldId id="586" r:id="rId2"/>
    <p:sldId id="553" r:id="rId3"/>
    <p:sldId id="498" r:id="rId4"/>
    <p:sldId id="454" r:id="rId5"/>
    <p:sldId id="554" r:id="rId6"/>
    <p:sldId id="555" r:id="rId7"/>
    <p:sldId id="556" r:id="rId8"/>
    <p:sldId id="557" r:id="rId9"/>
    <p:sldId id="558" r:id="rId10"/>
    <p:sldId id="559" r:id="rId11"/>
    <p:sldId id="560" r:id="rId12"/>
    <p:sldId id="561" r:id="rId13"/>
    <p:sldId id="562" r:id="rId14"/>
    <p:sldId id="563" r:id="rId15"/>
    <p:sldId id="587" r:id="rId16"/>
    <p:sldId id="564" r:id="rId17"/>
    <p:sldId id="567" r:id="rId18"/>
    <p:sldId id="568" r:id="rId19"/>
    <p:sldId id="566" r:id="rId20"/>
    <p:sldId id="571" r:id="rId21"/>
    <p:sldId id="569" r:id="rId22"/>
    <p:sldId id="570" r:id="rId23"/>
    <p:sldId id="572" r:id="rId24"/>
    <p:sldId id="573" r:id="rId25"/>
    <p:sldId id="574" r:id="rId26"/>
    <p:sldId id="576" r:id="rId27"/>
    <p:sldId id="577" r:id="rId28"/>
    <p:sldId id="578" r:id="rId29"/>
    <p:sldId id="588" r:id="rId30"/>
    <p:sldId id="579" r:id="rId31"/>
    <p:sldId id="580" r:id="rId32"/>
    <p:sldId id="581" r:id="rId33"/>
    <p:sldId id="582" r:id="rId34"/>
    <p:sldId id="583" r:id="rId35"/>
    <p:sldId id="585" r:id="rId36"/>
    <p:sldId id="589" r:id="rId3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a:srgbClr val="FA5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8152B-1B95-4E11-8849-9CC48906DD8B}" type="datetimeFigureOut">
              <a:rPr lang="vi-VN" smtClean="0"/>
              <a:pPr/>
              <a:t>18/08/2021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3C182-35B0-4493-B2D6-069E5E135D84}" type="slidenum">
              <a:rPr lang="vi-VN" smtClean="0"/>
              <a:pPr/>
              <a:t>‹#›</a:t>
            </a:fld>
            <a:endParaRPr lang="vi-VN"/>
          </a:p>
        </p:txBody>
      </p:sp>
    </p:spTree>
    <p:extLst>
      <p:ext uri="{BB962C8B-B14F-4D97-AF65-F5344CB8AC3E}">
        <p14:creationId xmlns:p14="http://schemas.microsoft.com/office/powerpoint/2010/main" val="3168296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3</a:t>
            </a:fld>
            <a:endParaRPr lang="zh-CN" altLang="en-US"/>
          </a:p>
        </p:txBody>
      </p:sp>
    </p:spTree>
    <p:extLst>
      <p:ext uri="{BB962C8B-B14F-4D97-AF65-F5344CB8AC3E}">
        <p14:creationId xmlns:p14="http://schemas.microsoft.com/office/powerpoint/2010/main" val="350678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4</a:t>
            </a:fld>
            <a:endParaRPr lang="zh-CN" altLang="en-US"/>
          </a:p>
        </p:txBody>
      </p:sp>
    </p:spTree>
    <p:extLst>
      <p:ext uri="{BB962C8B-B14F-4D97-AF65-F5344CB8AC3E}">
        <p14:creationId xmlns:p14="http://schemas.microsoft.com/office/powerpoint/2010/main" val="400221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33C182-35B0-4493-B2D6-069E5E135D84}" type="slidenum">
              <a:rPr lang="vi-VN" smtClean="0"/>
              <a:pPr/>
              <a:t>27</a:t>
            </a:fld>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33C182-35B0-4493-B2D6-069E5E135D84}" type="slidenum">
              <a:rPr lang="vi-VN" smtClean="0"/>
              <a:pPr/>
              <a:t>34</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AA1A6C-4501-41B3-A7C2-DAF857F2635F}" type="datetimeFigureOut">
              <a:rPr lang="vi-VN" smtClean="0"/>
              <a:pPr/>
              <a:t>18/08/2021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3CC67BE-BC48-4E38-A47E-5CA245A10820}"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AA1A6C-4501-41B3-A7C2-DAF857F2635F}" type="datetimeFigureOut">
              <a:rPr lang="vi-VN" smtClean="0"/>
              <a:pPr/>
              <a:t>18/08/2021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3CC67BE-BC48-4E38-A47E-5CA245A10820}"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AA1A6C-4501-41B3-A7C2-DAF857F2635F}" type="datetimeFigureOut">
              <a:rPr lang="vi-VN" smtClean="0"/>
              <a:pPr/>
              <a:t>18/08/2021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3CC67BE-BC48-4E38-A47E-5CA245A10820}" type="slidenum">
              <a:rPr lang="vi-VN" smtClean="0"/>
              <a:pPr/>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338759"/>
      </p:ext>
    </p:extLst>
  </p:cSld>
  <p:clrMapOvr>
    <a:masterClrMapping/>
  </p:clrMapOvr>
  <p:transition advTm="1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AA1A6C-4501-41B3-A7C2-DAF857F2635F}" type="datetimeFigureOut">
              <a:rPr lang="vi-VN" smtClean="0"/>
              <a:pPr/>
              <a:t>18/08/2021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3CC67BE-BC48-4E38-A47E-5CA245A10820}"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AA1A6C-4501-41B3-A7C2-DAF857F2635F}" type="datetimeFigureOut">
              <a:rPr lang="vi-VN" smtClean="0"/>
              <a:pPr/>
              <a:t>18/08/2021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3CC67BE-BC48-4E38-A47E-5CA245A10820}"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AA1A6C-4501-41B3-A7C2-DAF857F2635F}" type="datetimeFigureOut">
              <a:rPr lang="vi-VN" smtClean="0"/>
              <a:pPr/>
              <a:t>18/08/2021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3CC67BE-BC48-4E38-A47E-5CA245A10820}"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AA1A6C-4501-41B3-A7C2-DAF857F2635F}" type="datetimeFigureOut">
              <a:rPr lang="vi-VN" smtClean="0"/>
              <a:pPr/>
              <a:t>18/08/2021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3CC67BE-BC48-4E38-A47E-5CA245A10820}"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AA1A6C-4501-41B3-A7C2-DAF857F2635F}" type="datetimeFigureOut">
              <a:rPr lang="vi-VN" smtClean="0"/>
              <a:pPr/>
              <a:t>18/08/2021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3CC67BE-BC48-4E38-A47E-5CA245A10820}"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A1A6C-4501-41B3-A7C2-DAF857F2635F}" type="datetimeFigureOut">
              <a:rPr lang="vi-VN" smtClean="0"/>
              <a:pPr/>
              <a:t>18/08/2021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3CC67BE-BC48-4E38-A47E-5CA245A10820}"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AA1A6C-4501-41B3-A7C2-DAF857F2635F}" type="datetimeFigureOut">
              <a:rPr lang="vi-VN" smtClean="0"/>
              <a:pPr/>
              <a:t>18/08/2021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3CC67BE-BC48-4E38-A47E-5CA245A10820}"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AA1A6C-4501-41B3-A7C2-DAF857F2635F}" type="datetimeFigureOut">
              <a:rPr lang="vi-VN" smtClean="0"/>
              <a:pPr/>
              <a:t>18/08/2021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3CC67BE-BC48-4E38-A47E-5CA245A10820}"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A1A6C-4501-41B3-A7C2-DAF857F2635F}" type="datetimeFigureOut">
              <a:rPr lang="vi-VN" smtClean="0"/>
              <a:pPr/>
              <a:t>18/08/2021</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C67BE-BC48-4E38-A47E-5CA245A10820}"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8.jpeg"/><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0.jpe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2.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B4B693-138A-4AF2-96DA-1C06C44578D9}"/>
              </a:ext>
            </a:extLst>
          </p:cNvPr>
          <p:cNvSpPr txBox="1"/>
          <p:nvPr/>
        </p:nvSpPr>
        <p:spPr>
          <a:xfrm>
            <a:off x="277092" y="1949978"/>
            <a:ext cx="11914908" cy="2554545"/>
          </a:xfrm>
          <a:prstGeom prst="rect">
            <a:avLst/>
          </a:prstGeom>
          <a:noFill/>
        </p:spPr>
        <p:txBody>
          <a:bodyPr wrap="square" rtlCol="0">
            <a:spAutoFit/>
          </a:bodyPr>
          <a:lstStyle/>
          <a:p>
            <a:r>
              <a:rPr lang="en-US" sz="4000" b="1" dirty="0">
                <a:solidFill>
                  <a:srgbClr val="002060"/>
                </a:solidFill>
                <a:latin typeface="Times New Roman" pitchFamily="18" charset="0"/>
                <a:cs typeface="Times New Roman" pitchFamily="18" charset="0"/>
              </a:rPr>
              <a:t> MỘT SỐ VẬT LIỆU, NHIÊN LIỆU, NGUYÊN LIỆU, LƯƠNG THỰC -THỰC PHẨM THÔNG DỤNG; TÍNH CHẤT VÀ ỨNG DỤNG CỦA CHÚNG</a:t>
            </a:r>
          </a:p>
          <a:p>
            <a:endParaRPr lang="vi-VN" sz="4000" b="1" dirty="0">
              <a:solidFill>
                <a:srgbClr val="00206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A9194CEC-975F-4579-96D7-C7168D8ADF7C}"/>
              </a:ext>
            </a:extLst>
          </p:cNvPr>
          <p:cNvSpPr txBox="1"/>
          <p:nvPr/>
        </p:nvSpPr>
        <p:spPr>
          <a:xfrm>
            <a:off x="3774629" y="884864"/>
            <a:ext cx="2694940" cy="646331"/>
          </a:xfrm>
          <a:prstGeom prst="rect">
            <a:avLst/>
          </a:prstGeom>
          <a:noFill/>
        </p:spPr>
        <p:txBody>
          <a:bodyPr wrap="square" rtlCol="0">
            <a:spAutoFit/>
          </a:bodyPr>
          <a:lstStyle/>
          <a:p>
            <a:pPr algn="ctr"/>
            <a:r>
              <a:rPr lang="en-US" sz="3600" b="1" dirty="0">
                <a:solidFill>
                  <a:srgbClr val="002060"/>
                </a:solidFill>
                <a:latin typeface="Times New Roman" pitchFamily="18" charset="0"/>
                <a:cs typeface="Times New Roman" pitchFamily="18" charset="0"/>
              </a:rPr>
              <a:t>CHỦ ĐỀ 4</a:t>
            </a:r>
          </a:p>
        </p:txBody>
      </p:sp>
      <p:sp>
        <p:nvSpPr>
          <p:cNvPr id="4" name="TextBox 3">
            <a:extLst>
              <a:ext uri="{FF2B5EF4-FFF2-40B4-BE49-F238E27FC236}">
                <a16:creationId xmlns:a16="http://schemas.microsoft.com/office/drawing/2014/main" id="{AE3837AB-DE5F-4D65-AFB8-9C96C6B0175C}"/>
              </a:ext>
            </a:extLst>
          </p:cNvPr>
          <p:cNvSpPr txBox="1"/>
          <p:nvPr/>
        </p:nvSpPr>
        <p:spPr>
          <a:xfrm>
            <a:off x="1" y="335239"/>
            <a:ext cx="5278583" cy="553998"/>
          </a:xfrm>
          <a:prstGeom prst="rect">
            <a:avLst/>
          </a:prstGeom>
          <a:noFill/>
        </p:spPr>
        <p:txBody>
          <a:bodyPr wrap="square" rtlCol="0">
            <a:spAutoFit/>
          </a:bodyPr>
          <a:lstStyle/>
          <a:p>
            <a:r>
              <a:rPr lang="vi-VN" sz="3000" b="1" noProof="1">
                <a:solidFill>
                  <a:srgbClr val="002060"/>
                </a:solidFill>
                <a:latin typeface="Times New Roman" pitchFamily="18" charset="0"/>
                <a:cs typeface="Times New Roman" pitchFamily="18" charset="0"/>
              </a:rPr>
              <a:t>Môn học: </a:t>
            </a:r>
            <a:r>
              <a:rPr lang="en-US" sz="3000" b="1" noProof="1">
                <a:solidFill>
                  <a:srgbClr val="002060"/>
                </a:solidFill>
                <a:latin typeface="Times New Roman" pitchFamily="18" charset="0"/>
                <a:cs typeface="Times New Roman" pitchFamily="18" charset="0"/>
              </a:rPr>
              <a:t>Khoa Học Tự Nhiên</a:t>
            </a:r>
            <a:endParaRPr lang="vi-VN" sz="3000" b="1" noProof="1">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500"/>
                                        <p:tgtEl>
                                          <p:spTgt spid="3"/>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87092" y="249384"/>
            <a:ext cx="3006436"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400" b="1" dirty="0" err="1">
                <a:solidFill>
                  <a:srgbClr val="002060"/>
                </a:solidFill>
                <a:latin typeface="Times New Roman" pitchFamily="18" charset="0"/>
                <a:cs typeface="Times New Roman" pitchFamily="18" charset="0"/>
              </a:rPr>
              <a:t>Nhiên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liệu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sinh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học</a:t>
            </a:r>
            <a:endParaRPr lang="en-US" sz="2400" b="1" dirty="0">
              <a:solidFill>
                <a:srgbClr val="002060"/>
              </a:solidFill>
              <a:latin typeface="Times New Roman" pitchFamily="18" charset="0"/>
              <a:cs typeface="Times New Roman" pitchFamily="18" charset="0"/>
            </a:endParaRPr>
          </a:p>
        </p:txBody>
      </p:sp>
      <p:sp>
        <p:nvSpPr>
          <p:cNvPr id="3" name="TextBox 2"/>
          <p:cNvSpPr txBox="1"/>
          <p:nvPr/>
        </p:nvSpPr>
        <p:spPr>
          <a:xfrm>
            <a:off x="568035" y="1205346"/>
            <a:ext cx="5173138" cy="4924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600" b="1" dirty="0" err="1">
                <a:solidFill>
                  <a:srgbClr val="002060"/>
                </a:solidFill>
                <a:latin typeface="Times New Roman" pitchFamily="18" charset="0"/>
                <a:cs typeface="Times New Roman" pitchFamily="18" charset="0"/>
              </a:rPr>
              <a:t>Từ</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chất</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béo</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động</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vật</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thực</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vật</a:t>
            </a:r>
            <a:endParaRPr lang="en-US" sz="2600" b="1" dirty="0">
              <a:solidFill>
                <a:srgbClr val="002060"/>
              </a:solidFill>
              <a:latin typeface="Times New Roman" pitchFamily="18" charset="0"/>
              <a:cs typeface="Times New Roman" pitchFamily="18" charset="0"/>
            </a:endParaRPr>
          </a:p>
        </p:txBody>
      </p:sp>
      <p:sp>
        <p:nvSpPr>
          <p:cNvPr id="4" name="TextBox 3"/>
          <p:cNvSpPr txBox="1"/>
          <p:nvPr/>
        </p:nvSpPr>
        <p:spPr>
          <a:xfrm>
            <a:off x="7356763" y="1413163"/>
            <a:ext cx="1981201" cy="4924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600" b="1" dirty="0" err="1">
                <a:solidFill>
                  <a:srgbClr val="002060"/>
                </a:solidFill>
                <a:latin typeface="Times New Roman" pitchFamily="18" charset="0"/>
                <a:cs typeface="Times New Roman" pitchFamily="18" charset="0"/>
              </a:rPr>
              <a:t>Từ</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ngũ</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cốc</a:t>
            </a:r>
            <a:endParaRPr lang="en-US" sz="2600" b="1" dirty="0">
              <a:solidFill>
                <a:srgbClr val="002060"/>
              </a:solidFill>
              <a:latin typeface="Times New Roman" pitchFamily="18" charset="0"/>
              <a:cs typeface="Times New Roman" pitchFamily="18" charset="0"/>
            </a:endParaRPr>
          </a:p>
        </p:txBody>
      </p:sp>
      <p:pic>
        <p:nvPicPr>
          <p:cNvPr id="1026" name="Picture 2" descr="E:\GA KHTN 6 CD4\dâu tv.jpg"/>
          <p:cNvPicPr>
            <a:picLocks noChangeAspect="1" noChangeArrowheads="1"/>
          </p:cNvPicPr>
          <p:nvPr/>
        </p:nvPicPr>
        <p:blipFill>
          <a:blip r:embed="rId2"/>
          <a:srcRect/>
          <a:stretch>
            <a:fillRect/>
          </a:stretch>
        </p:blipFill>
        <p:spPr bwMode="auto">
          <a:xfrm>
            <a:off x="3241964" y="2410691"/>
            <a:ext cx="2964872" cy="3657599"/>
          </a:xfrm>
          <a:prstGeom prst="rect">
            <a:avLst/>
          </a:prstGeom>
          <a:noFill/>
        </p:spPr>
      </p:pic>
      <p:pic>
        <p:nvPicPr>
          <p:cNvPr id="1027" name="Picture 3" descr="E:\GA KHTN 6 CD4\mỡ ĐV.jpg"/>
          <p:cNvPicPr>
            <a:picLocks noChangeAspect="1" noChangeArrowheads="1"/>
          </p:cNvPicPr>
          <p:nvPr/>
        </p:nvPicPr>
        <p:blipFill>
          <a:blip r:embed="rId3"/>
          <a:srcRect/>
          <a:stretch>
            <a:fillRect/>
          </a:stretch>
        </p:blipFill>
        <p:spPr bwMode="auto">
          <a:xfrm>
            <a:off x="287917" y="2340553"/>
            <a:ext cx="2870921" cy="3713883"/>
          </a:xfrm>
          <a:prstGeom prst="rect">
            <a:avLst/>
          </a:prstGeom>
          <a:noFill/>
        </p:spPr>
      </p:pic>
      <p:pic>
        <p:nvPicPr>
          <p:cNvPr id="1028" name="Picture 4" descr="E:\GA KHTN 6 CD4\ngô.jpg"/>
          <p:cNvPicPr>
            <a:picLocks noChangeAspect="1" noChangeArrowheads="1"/>
          </p:cNvPicPr>
          <p:nvPr/>
        </p:nvPicPr>
        <p:blipFill>
          <a:blip r:embed="rId4"/>
          <a:srcRect/>
          <a:stretch>
            <a:fillRect/>
          </a:stretch>
        </p:blipFill>
        <p:spPr bwMode="auto">
          <a:xfrm>
            <a:off x="9289041" y="2405063"/>
            <a:ext cx="2619375" cy="1743075"/>
          </a:xfrm>
          <a:prstGeom prst="rect">
            <a:avLst/>
          </a:prstGeom>
          <a:noFill/>
        </p:spPr>
      </p:pic>
      <p:pic>
        <p:nvPicPr>
          <p:cNvPr id="1029" name="Picture 5" descr="E:\GA KHTN 6 CD4\đậu nành.jpg"/>
          <p:cNvPicPr>
            <a:picLocks noChangeAspect="1" noChangeArrowheads="1"/>
          </p:cNvPicPr>
          <p:nvPr/>
        </p:nvPicPr>
        <p:blipFill>
          <a:blip r:embed="rId5"/>
          <a:srcRect/>
          <a:stretch>
            <a:fillRect/>
          </a:stretch>
        </p:blipFill>
        <p:spPr bwMode="auto">
          <a:xfrm>
            <a:off x="7972858" y="4699289"/>
            <a:ext cx="2619375" cy="1743075"/>
          </a:xfrm>
          <a:prstGeom prst="rect">
            <a:avLst/>
          </a:prstGeom>
          <a:noFill/>
        </p:spPr>
      </p:pic>
      <p:pic>
        <p:nvPicPr>
          <p:cNvPr id="1030" name="Picture 6" descr="E:\GA KHTN 6 CD4\lúa mì.jpg"/>
          <p:cNvPicPr>
            <a:picLocks noChangeAspect="1" noChangeArrowheads="1"/>
          </p:cNvPicPr>
          <p:nvPr/>
        </p:nvPicPr>
        <p:blipFill>
          <a:blip r:embed="rId6"/>
          <a:srcRect/>
          <a:stretch>
            <a:fillRect/>
          </a:stretch>
        </p:blipFill>
        <p:spPr bwMode="auto">
          <a:xfrm>
            <a:off x="6446696" y="2517198"/>
            <a:ext cx="2762250" cy="1657350"/>
          </a:xfrm>
          <a:prstGeom prst="rect">
            <a:avLst/>
          </a:prstGeom>
          <a:noFill/>
        </p:spPr>
      </p:pic>
      <p:cxnSp>
        <p:nvCxnSpPr>
          <p:cNvPr id="11" name="Straight Arrow Connector 10"/>
          <p:cNvCxnSpPr/>
          <p:nvPr/>
        </p:nvCxnSpPr>
        <p:spPr>
          <a:xfrm rot="10800000" flipV="1">
            <a:off x="3726875" y="914400"/>
            <a:ext cx="360216"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7107382" y="762000"/>
            <a:ext cx="748145" cy="4987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childTnLst>
                          </p:cTn>
                        </p:par>
                        <p:par>
                          <p:cTn id="17" fill="hold">
                            <p:stCondLst>
                              <p:cond delay="1000"/>
                            </p:stCondLst>
                            <p:childTnLst>
                              <p:par>
                                <p:cTn id="18" presetID="4" presetClass="entr" presetSubtype="16" fill="hold" nodeType="after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box(in)">
                                      <p:cBhvr>
                                        <p:cTn id="20" dur="500"/>
                                        <p:tgtEl>
                                          <p:spTgt spid="1027"/>
                                        </p:tgtEl>
                                      </p:cBhvr>
                                    </p:animEffect>
                                  </p:childTnLst>
                                </p:cTn>
                              </p:par>
                            </p:childTnLst>
                          </p:cTn>
                        </p:par>
                        <p:par>
                          <p:cTn id="21" fill="hold">
                            <p:stCondLst>
                              <p:cond delay="1500"/>
                            </p:stCondLst>
                            <p:childTnLst>
                              <p:par>
                                <p:cTn id="22" presetID="4" presetClass="entr" presetSubtype="16"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ox(in)">
                                      <p:cBhvr>
                                        <p:cTn id="24" dur="500"/>
                                        <p:tgtEl>
                                          <p:spTgt spid="1026"/>
                                        </p:tgtEl>
                                      </p:cBhvr>
                                    </p:animEffect>
                                  </p:childTnLst>
                                </p:cTn>
                              </p:par>
                            </p:childTnLst>
                          </p:cTn>
                        </p:par>
                        <p:par>
                          <p:cTn id="25" fill="hold">
                            <p:stCondLst>
                              <p:cond delay="2000"/>
                            </p:stCondLst>
                            <p:childTnLst>
                              <p:par>
                                <p:cTn id="26" presetID="5" presetClass="entr" presetSubtype="1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childTnLst>
                          </p:cTn>
                        </p:par>
                        <p:par>
                          <p:cTn id="29" fill="hold">
                            <p:stCondLst>
                              <p:cond delay="2500"/>
                            </p:stCondLst>
                            <p:childTnLst>
                              <p:par>
                                <p:cTn id="30" presetID="5" presetClass="entr" presetSubtype="1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heckerboard(across)">
                                      <p:cBhvr>
                                        <p:cTn id="32" dur="500"/>
                                        <p:tgtEl>
                                          <p:spTgt spid="4"/>
                                        </p:tgtEl>
                                      </p:cBhvr>
                                    </p:animEffect>
                                  </p:childTnLst>
                                </p:cTn>
                              </p:par>
                            </p:childTnLst>
                          </p:cTn>
                        </p:par>
                        <p:par>
                          <p:cTn id="33" fill="hold">
                            <p:stCondLst>
                              <p:cond delay="3000"/>
                            </p:stCondLst>
                            <p:childTnLst>
                              <p:par>
                                <p:cTn id="34" presetID="5" presetClass="entr" presetSubtype="10" fill="hold" nodeType="afterEffect">
                                  <p:stCondLst>
                                    <p:cond delay="0"/>
                                  </p:stCondLst>
                                  <p:childTnLst>
                                    <p:set>
                                      <p:cBhvr>
                                        <p:cTn id="35" dur="1" fill="hold">
                                          <p:stCondLst>
                                            <p:cond delay="0"/>
                                          </p:stCondLst>
                                        </p:cTn>
                                        <p:tgtEl>
                                          <p:spTgt spid="1030"/>
                                        </p:tgtEl>
                                        <p:attrNameLst>
                                          <p:attrName>style.visibility</p:attrName>
                                        </p:attrNameLst>
                                      </p:cBhvr>
                                      <p:to>
                                        <p:strVal val="visible"/>
                                      </p:to>
                                    </p:set>
                                    <p:animEffect transition="in" filter="checkerboard(across)">
                                      <p:cBhvr>
                                        <p:cTn id="36" dur="500"/>
                                        <p:tgtEl>
                                          <p:spTgt spid="1030"/>
                                        </p:tgtEl>
                                      </p:cBhvr>
                                    </p:animEffect>
                                  </p:childTnLst>
                                </p:cTn>
                              </p:par>
                            </p:childTnLst>
                          </p:cTn>
                        </p:par>
                        <p:par>
                          <p:cTn id="37" fill="hold">
                            <p:stCondLst>
                              <p:cond delay="3500"/>
                            </p:stCondLst>
                            <p:childTnLst>
                              <p:par>
                                <p:cTn id="38" presetID="5" presetClass="entr" presetSubtype="10" fill="hold" nodeType="afterEffect">
                                  <p:stCondLst>
                                    <p:cond delay="0"/>
                                  </p:stCondLst>
                                  <p:childTnLst>
                                    <p:set>
                                      <p:cBhvr>
                                        <p:cTn id="39" dur="1" fill="hold">
                                          <p:stCondLst>
                                            <p:cond delay="0"/>
                                          </p:stCondLst>
                                        </p:cTn>
                                        <p:tgtEl>
                                          <p:spTgt spid="1028"/>
                                        </p:tgtEl>
                                        <p:attrNameLst>
                                          <p:attrName>style.visibility</p:attrName>
                                        </p:attrNameLst>
                                      </p:cBhvr>
                                      <p:to>
                                        <p:strVal val="visible"/>
                                      </p:to>
                                    </p:set>
                                    <p:animEffect transition="in" filter="checkerboard(across)">
                                      <p:cBhvr>
                                        <p:cTn id="40" dur="500"/>
                                        <p:tgtEl>
                                          <p:spTgt spid="1028"/>
                                        </p:tgtEl>
                                      </p:cBhvr>
                                    </p:animEffect>
                                  </p:childTnLst>
                                </p:cTn>
                              </p:par>
                            </p:childTnLst>
                          </p:cTn>
                        </p:par>
                        <p:par>
                          <p:cTn id="41" fill="hold">
                            <p:stCondLst>
                              <p:cond delay="4000"/>
                            </p:stCondLst>
                            <p:childTnLst>
                              <p:par>
                                <p:cTn id="42" presetID="5" presetClass="entr" presetSubtype="10" fill="hold" nodeType="afterEffect">
                                  <p:stCondLst>
                                    <p:cond delay="0"/>
                                  </p:stCondLst>
                                  <p:childTnLst>
                                    <p:set>
                                      <p:cBhvr>
                                        <p:cTn id="43" dur="1" fill="hold">
                                          <p:stCondLst>
                                            <p:cond delay="0"/>
                                          </p:stCondLst>
                                        </p:cTn>
                                        <p:tgtEl>
                                          <p:spTgt spid="1029"/>
                                        </p:tgtEl>
                                        <p:attrNameLst>
                                          <p:attrName>style.visibility</p:attrName>
                                        </p:attrNameLst>
                                      </p:cBhvr>
                                      <p:to>
                                        <p:strVal val="visible"/>
                                      </p:to>
                                    </p:set>
                                    <p:animEffect transition="in" filter="checkerboard(across)">
                                      <p:cBhvr>
                                        <p:cTn id="44"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3237" y="41565"/>
            <a:ext cx="3006436"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b="1" dirty="0" err="1">
                <a:solidFill>
                  <a:schemeClr val="tx1"/>
                </a:solidFill>
                <a:latin typeface="Times New Roman" pitchFamily="18" charset="0"/>
                <a:cs typeface="Times New Roman" pitchFamily="18" charset="0"/>
              </a:rPr>
              <a:t>Nhiên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liệu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sinh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học</a:t>
            </a:r>
            <a:endParaRPr lang="en-US" sz="2400" b="1" dirty="0">
              <a:solidFill>
                <a:schemeClr val="tx1"/>
              </a:solidFill>
              <a:latin typeface="Times New Roman" pitchFamily="18" charset="0"/>
              <a:cs typeface="Times New Roman" pitchFamily="18" charset="0"/>
            </a:endParaRPr>
          </a:p>
        </p:txBody>
      </p:sp>
      <p:sp>
        <p:nvSpPr>
          <p:cNvPr id="3" name="TextBox 2"/>
          <p:cNvSpPr txBox="1"/>
          <p:nvPr/>
        </p:nvSpPr>
        <p:spPr>
          <a:xfrm>
            <a:off x="1025236" y="637309"/>
            <a:ext cx="2424546" cy="830997"/>
          </a:xfrm>
          <a:prstGeom prst="rect">
            <a:avLst/>
          </a:prstGeom>
          <a:noFill/>
        </p:spPr>
        <p:txBody>
          <a:bodyPr wrap="square" rtlCol="0">
            <a:spAutoFit/>
          </a:bodyPr>
          <a:lstStyle/>
          <a:p>
            <a:r>
              <a:rPr lang="en-US" sz="2400" b="1" dirty="0" err="1">
                <a:solidFill>
                  <a:srgbClr val="002060"/>
                </a:solidFill>
                <a:latin typeface="Times New Roman" pitchFamily="18" charset="0"/>
                <a:cs typeface="Times New Roman" pitchFamily="18" charset="0"/>
              </a:rPr>
              <a:t>Từ</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sản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phẩm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thải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nghiệp</a:t>
            </a:r>
            <a:endParaRPr lang="en-US" sz="2400" b="1" dirty="0">
              <a:solidFill>
                <a:srgbClr val="002060"/>
              </a:solidFill>
              <a:latin typeface="Times New Roman" pitchFamily="18" charset="0"/>
              <a:cs typeface="Times New Roman" pitchFamily="18" charset="0"/>
            </a:endParaRPr>
          </a:p>
        </p:txBody>
      </p:sp>
      <p:sp>
        <p:nvSpPr>
          <p:cNvPr id="4" name="TextBox 3"/>
          <p:cNvSpPr txBox="1"/>
          <p:nvPr/>
        </p:nvSpPr>
        <p:spPr>
          <a:xfrm>
            <a:off x="9185561" y="180109"/>
            <a:ext cx="2064327" cy="830997"/>
          </a:xfrm>
          <a:prstGeom prst="rect">
            <a:avLst/>
          </a:prstGeom>
          <a:noFill/>
        </p:spPr>
        <p:txBody>
          <a:bodyPr wrap="square" rtlCol="0">
            <a:spAutoFit/>
          </a:bodyPr>
          <a:lstStyle/>
          <a:p>
            <a:r>
              <a:rPr lang="en-US" sz="2400" b="1" dirty="0" err="1">
                <a:solidFill>
                  <a:srgbClr val="002060"/>
                </a:solidFill>
                <a:latin typeface="Times New Roman" pitchFamily="18" charset="0"/>
                <a:cs typeface="Times New Roman" pitchFamily="18" charset="0"/>
              </a:rPr>
              <a:t>Từ</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chất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thải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nghiệp</a:t>
            </a:r>
            <a:endParaRPr lang="en-US" sz="2400" b="1" dirty="0">
              <a:solidFill>
                <a:srgbClr val="002060"/>
              </a:solidFill>
              <a:latin typeface="Times New Roman" pitchFamily="18" charset="0"/>
              <a:cs typeface="Times New Roman" pitchFamily="18" charset="0"/>
            </a:endParaRPr>
          </a:p>
        </p:txBody>
      </p:sp>
      <p:sp>
        <p:nvSpPr>
          <p:cNvPr id="5" name="TextBox 4"/>
          <p:cNvSpPr txBox="1"/>
          <p:nvPr/>
        </p:nvSpPr>
        <p:spPr>
          <a:xfrm>
            <a:off x="9268690" y="928240"/>
            <a:ext cx="2092037" cy="830997"/>
          </a:xfrm>
          <a:prstGeom prst="rect">
            <a:avLst/>
          </a:prstGeom>
          <a:noFill/>
        </p:spPr>
        <p:txBody>
          <a:bodyPr wrap="square" rtlCol="0">
            <a:spAutoFit/>
          </a:bodyPr>
          <a:lstStyle/>
          <a:p>
            <a:r>
              <a:rPr lang="en-US" sz="2400" b="1" dirty="0">
                <a:solidFill>
                  <a:srgbClr val="002060"/>
                </a:solidFill>
                <a:latin typeface="Times New Roman" pitchFamily="18" charset="0"/>
                <a:cs typeface="Times New Roman" pitchFamily="18" charset="0"/>
              </a:rPr>
              <a:t>(</a:t>
            </a:r>
            <a:r>
              <a:rPr lang="en-US" sz="2400" b="1" dirty="0" err="1">
                <a:solidFill>
                  <a:srgbClr val="002060"/>
                </a:solidFill>
                <a:latin typeface="Times New Roman" pitchFamily="18" charset="0"/>
                <a:cs typeface="Times New Roman" pitchFamily="18" charset="0"/>
              </a:rPr>
              <a:t>rơm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rạ</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phân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chuồng</a:t>
            </a:r>
            <a:r>
              <a:rPr lang="en-US" sz="2400" b="1" dirty="0">
                <a:solidFill>
                  <a:srgbClr val="002060"/>
                </a:solidFill>
                <a:latin typeface="Times New Roman" pitchFamily="18" charset="0"/>
                <a:cs typeface="Times New Roman" pitchFamily="18" charset="0"/>
              </a:rPr>
              <a:t>)</a:t>
            </a:r>
          </a:p>
        </p:txBody>
      </p:sp>
      <p:pic>
        <p:nvPicPr>
          <p:cNvPr id="2050" name="Picture 2" descr="E:\GA KHTN 6 CD4\mùn cưa.jpg"/>
          <p:cNvPicPr>
            <a:picLocks noChangeAspect="1" noChangeArrowheads="1"/>
          </p:cNvPicPr>
          <p:nvPr/>
        </p:nvPicPr>
        <p:blipFill>
          <a:blip r:embed="rId2"/>
          <a:srcRect/>
          <a:stretch>
            <a:fillRect/>
          </a:stretch>
        </p:blipFill>
        <p:spPr bwMode="auto">
          <a:xfrm>
            <a:off x="3435927" y="1716233"/>
            <a:ext cx="3657601" cy="3825585"/>
          </a:xfrm>
          <a:prstGeom prst="rect">
            <a:avLst/>
          </a:prstGeom>
          <a:noFill/>
        </p:spPr>
      </p:pic>
      <p:pic>
        <p:nvPicPr>
          <p:cNvPr id="2052" name="Picture 4" descr="E:\GA KHTN 6 CD4\gỗ thải.jpg"/>
          <p:cNvPicPr>
            <a:picLocks noChangeAspect="1" noChangeArrowheads="1"/>
          </p:cNvPicPr>
          <p:nvPr/>
        </p:nvPicPr>
        <p:blipFill>
          <a:blip r:embed="rId3"/>
          <a:srcRect/>
          <a:stretch>
            <a:fillRect/>
          </a:stretch>
        </p:blipFill>
        <p:spPr bwMode="auto">
          <a:xfrm>
            <a:off x="180107" y="1759528"/>
            <a:ext cx="2895602" cy="3671454"/>
          </a:xfrm>
          <a:prstGeom prst="rect">
            <a:avLst/>
          </a:prstGeom>
          <a:noFill/>
        </p:spPr>
      </p:pic>
      <p:sp>
        <p:nvSpPr>
          <p:cNvPr id="10" name="TextBox 9"/>
          <p:cNvSpPr txBox="1"/>
          <p:nvPr/>
        </p:nvSpPr>
        <p:spPr>
          <a:xfrm>
            <a:off x="387927" y="5721910"/>
            <a:ext cx="1274618" cy="461665"/>
          </a:xfrm>
          <a:prstGeom prst="rect">
            <a:avLst/>
          </a:prstGeom>
          <a:noFill/>
        </p:spPr>
        <p:txBody>
          <a:bodyPr wrap="square" rtlCol="0">
            <a:spAutoFit/>
          </a:bodyPr>
          <a:lstStyle/>
          <a:p>
            <a:r>
              <a:rPr lang="en-US" sz="2400" b="1" dirty="0" err="1">
                <a:solidFill>
                  <a:srgbClr val="002060"/>
                </a:solidFill>
                <a:latin typeface="Times New Roman" pitchFamily="18" charset="0"/>
                <a:cs typeface="Times New Roman" pitchFamily="18" charset="0"/>
              </a:rPr>
              <a:t>Gỗ</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thải</a:t>
            </a:r>
            <a:endParaRPr lang="en-US" sz="2400" b="1" dirty="0">
              <a:solidFill>
                <a:srgbClr val="002060"/>
              </a:solidFill>
              <a:latin typeface="Times New Roman" pitchFamily="18" charset="0"/>
              <a:cs typeface="Times New Roman" pitchFamily="18" charset="0"/>
            </a:endParaRPr>
          </a:p>
        </p:txBody>
      </p:sp>
      <p:sp>
        <p:nvSpPr>
          <p:cNvPr id="11" name="TextBox 10"/>
          <p:cNvSpPr txBox="1"/>
          <p:nvPr/>
        </p:nvSpPr>
        <p:spPr>
          <a:xfrm>
            <a:off x="4793673" y="5694201"/>
            <a:ext cx="1405829" cy="461665"/>
          </a:xfrm>
          <a:prstGeom prst="rect">
            <a:avLst/>
          </a:prstGeom>
          <a:noFill/>
        </p:spPr>
        <p:txBody>
          <a:bodyPr wrap="square" rtlCol="0">
            <a:spAutoFit/>
          </a:bodyPr>
          <a:lstStyle/>
          <a:p>
            <a:r>
              <a:rPr lang="en-US" sz="2400" b="1" dirty="0" err="1">
                <a:solidFill>
                  <a:srgbClr val="002060"/>
                </a:solidFill>
                <a:latin typeface="Times New Roman" pitchFamily="18" charset="0"/>
                <a:cs typeface="Times New Roman" pitchFamily="18" charset="0"/>
              </a:rPr>
              <a:t>Mùn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cưa</a:t>
            </a:r>
            <a:endParaRPr lang="en-US" sz="2400" b="1" dirty="0">
              <a:solidFill>
                <a:srgbClr val="002060"/>
              </a:solidFill>
              <a:latin typeface="Times New Roman" pitchFamily="18" charset="0"/>
              <a:cs typeface="Times New Roman" pitchFamily="18" charset="0"/>
            </a:endParaRPr>
          </a:p>
        </p:txBody>
      </p:sp>
      <p:pic>
        <p:nvPicPr>
          <p:cNvPr id="2053" name="Picture 5" descr="E:\GA KHTN 6 CD4\rơm rạ 1.jpg"/>
          <p:cNvPicPr>
            <a:picLocks noChangeAspect="1" noChangeArrowheads="1"/>
          </p:cNvPicPr>
          <p:nvPr/>
        </p:nvPicPr>
        <p:blipFill>
          <a:blip r:embed="rId4"/>
          <a:srcRect/>
          <a:stretch>
            <a:fillRect/>
          </a:stretch>
        </p:blipFill>
        <p:spPr bwMode="auto">
          <a:xfrm>
            <a:off x="7924800" y="1676400"/>
            <a:ext cx="3976255" cy="2673928"/>
          </a:xfrm>
          <a:prstGeom prst="rect">
            <a:avLst/>
          </a:prstGeom>
          <a:noFill/>
        </p:spPr>
      </p:pic>
      <p:pic>
        <p:nvPicPr>
          <p:cNvPr id="2054" name="Picture 6" descr="E:\GA KHTN 6 CD4\phân chuồng.jpg"/>
          <p:cNvPicPr>
            <a:picLocks noChangeAspect="1" noChangeArrowheads="1"/>
          </p:cNvPicPr>
          <p:nvPr/>
        </p:nvPicPr>
        <p:blipFill>
          <a:blip r:embed="rId5"/>
          <a:srcRect/>
          <a:stretch>
            <a:fillRect/>
          </a:stretch>
        </p:blipFill>
        <p:spPr bwMode="auto">
          <a:xfrm>
            <a:off x="7924800" y="4322619"/>
            <a:ext cx="4017819" cy="2535382"/>
          </a:xfrm>
          <a:prstGeom prst="rect">
            <a:avLst/>
          </a:prstGeom>
          <a:noFill/>
        </p:spPr>
      </p:pic>
      <p:cxnSp>
        <p:nvCxnSpPr>
          <p:cNvPr id="13" name="Straight Arrow Connector 12"/>
          <p:cNvCxnSpPr/>
          <p:nvPr/>
        </p:nvCxnSpPr>
        <p:spPr>
          <a:xfrm rot="10800000" flipV="1">
            <a:off x="3422074" y="498763"/>
            <a:ext cx="803563" cy="40178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a:stCxn id="2" idx="3"/>
          </p:cNvCxnSpPr>
          <p:nvPr/>
        </p:nvCxnSpPr>
        <p:spPr>
          <a:xfrm>
            <a:off x="7079673" y="272398"/>
            <a:ext cx="1884218" cy="46189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childTnLst>
                          </p:cTn>
                        </p:par>
                        <p:par>
                          <p:cTn id="17" fill="hold">
                            <p:stCondLst>
                              <p:cond delay="1000"/>
                            </p:stCondLst>
                            <p:childTnLst>
                              <p:par>
                                <p:cTn id="18" presetID="4" presetClass="entr" presetSubtype="16" fill="hold" nodeType="after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box(in)">
                                      <p:cBhvr>
                                        <p:cTn id="20" dur="500"/>
                                        <p:tgtEl>
                                          <p:spTgt spid="2052"/>
                                        </p:tgtEl>
                                      </p:cBhvr>
                                    </p:animEffect>
                                  </p:childTnLst>
                                </p:cTn>
                              </p:par>
                            </p:childTnLst>
                          </p:cTn>
                        </p:par>
                        <p:par>
                          <p:cTn id="21" fill="hold">
                            <p:stCondLst>
                              <p:cond delay="1500"/>
                            </p:stCondLst>
                            <p:childTnLst>
                              <p:par>
                                <p:cTn id="22" presetID="4" presetClass="entr" presetSubtype="16" fill="hold" nodeType="after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box(in)">
                                      <p:cBhvr>
                                        <p:cTn id="24" dur="500"/>
                                        <p:tgtEl>
                                          <p:spTgt spid="2050"/>
                                        </p:tgtEl>
                                      </p:cBhvr>
                                    </p:animEffect>
                                  </p:childTnLst>
                                </p:cTn>
                              </p:par>
                            </p:childTnLst>
                          </p:cTn>
                        </p:par>
                        <p:par>
                          <p:cTn id="25" fill="hold">
                            <p:stCondLst>
                              <p:cond delay="2000"/>
                            </p:stCondLst>
                            <p:childTnLst>
                              <p:par>
                                <p:cTn id="26" presetID="4"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ox(in)">
                                      <p:cBhvr>
                                        <p:cTn id="28" dur="500"/>
                                        <p:tgtEl>
                                          <p:spTgt spid="10"/>
                                        </p:tgtEl>
                                      </p:cBhvr>
                                    </p:animEffect>
                                  </p:childTnLst>
                                </p:cTn>
                              </p:par>
                            </p:childTnLst>
                          </p:cTn>
                        </p:par>
                        <p:par>
                          <p:cTn id="29" fill="hold">
                            <p:stCondLst>
                              <p:cond delay="2500"/>
                            </p:stCondLst>
                            <p:childTnLst>
                              <p:par>
                                <p:cTn id="30" presetID="4"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par>
                          <p:cTn id="38" fill="hold">
                            <p:stCondLst>
                              <p:cond delay="500"/>
                            </p:stCondLst>
                            <p:childTnLst>
                              <p:par>
                                <p:cTn id="39" presetID="3" presetClass="entr" presetSubtype="1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linds(horizontal)">
                                      <p:cBhvr>
                                        <p:cTn id="41" dur="500"/>
                                        <p:tgtEl>
                                          <p:spTgt spid="4"/>
                                        </p:tgtEl>
                                      </p:cBhvr>
                                    </p:animEffect>
                                  </p:childTnLst>
                                </p:cTn>
                              </p:par>
                            </p:childTnLst>
                          </p:cTn>
                        </p:par>
                        <p:par>
                          <p:cTn id="42" fill="hold">
                            <p:stCondLst>
                              <p:cond delay="1000"/>
                            </p:stCondLst>
                            <p:childTnLst>
                              <p:par>
                                <p:cTn id="43" presetID="3" presetClass="entr" presetSubtype="10"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linds(horizontal)">
                                      <p:cBhvr>
                                        <p:cTn id="45" dur="500"/>
                                        <p:tgtEl>
                                          <p:spTgt spid="5"/>
                                        </p:tgtEl>
                                      </p:cBhvr>
                                    </p:animEffect>
                                  </p:childTnLst>
                                </p:cTn>
                              </p:par>
                            </p:childTnLst>
                          </p:cTn>
                        </p:par>
                        <p:par>
                          <p:cTn id="46" fill="hold">
                            <p:stCondLst>
                              <p:cond delay="1500"/>
                            </p:stCondLst>
                            <p:childTnLst>
                              <p:par>
                                <p:cTn id="47" presetID="3" presetClass="entr" presetSubtype="10" fill="hold" nodeType="afterEffect">
                                  <p:stCondLst>
                                    <p:cond delay="0"/>
                                  </p:stCondLst>
                                  <p:childTnLst>
                                    <p:set>
                                      <p:cBhvr>
                                        <p:cTn id="48" dur="1" fill="hold">
                                          <p:stCondLst>
                                            <p:cond delay="0"/>
                                          </p:stCondLst>
                                        </p:cTn>
                                        <p:tgtEl>
                                          <p:spTgt spid="2053"/>
                                        </p:tgtEl>
                                        <p:attrNameLst>
                                          <p:attrName>style.visibility</p:attrName>
                                        </p:attrNameLst>
                                      </p:cBhvr>
                                      <p:to>
                                        <p:strVal val="visible"/>
                                      </p:to>
                                    </p:set>
                                    <p:animEffect transition="in" filter="blinds(horizontal)">
                                      <p:cBhvr>
                                        <p:cTn id="49" dur="500"/>
                                        <p:tgtEl>
                                          <p:spTgt spid="2053"/>
                                        </p:tgtEl>
                                      </p:cBhvr>
                                    </p:animEffect>
                                  </p:childTnLst>
                                </p:cTn>
                              </p:par>
                            </p:childTnLst>
                          </p:cTn>
                        </p:par>
                        <p:par>
                          <p:cTn id="50" fill="hold">
                            <p:stCondLst>
                              <p:cond delay="2000"/>
                            </p:stCondLst>
                            <p:childTnLst>
                              <p:par>
                                <p:cTn id="51" presetID="3" presetClass="entr" presetSubtype="10" fill="hold" nodeType="afterEffect">
                                  <p:stCondLst>
                                    <p:cond delay="0"/>
                                  </p:stCondLst>
                                  <p:childTnLst>
                                    <p:set>
                                      <p:cBhvr>
                                        <p:cTn id="52" dur="1" fill="hold">
                                          <p:stCondLst>
                                            <p:cond delay="0"/>
                                          </p:stCondLst>
                                        </p:cTn>
                                        <p:tgtEl>
                                          <p:spTgt spid="2054"/>
                                        </p:tgtEl>
                                        <p:attrNameLst>
                                          <p:attrName>style.visibility</p:attrName>
                                        </p:attrNameLst>
                                      </p:cBhvr>
                                      <p:to>
                                        <p:strVal val="visible"/>
                                      </p:to>
                                    </p:set>
                                    <p:animEffect transition="in" filter="blinds(horizontal)">
                                      <p:cBhvr>
                                        <p:cTn id="5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318655"/>
            <a:ext cx="6012873" cy="892552"/>
          </a:xfrm>
          <a:prstGeom prst="rect">
            <a:avLst/>
          </a:prstGeom>
          <a:noFill/>
        </p:spPr>
        <p:txBody>
          <a:bodyPr wrap="square" rtlCol="0">
            <a:spAutoFit/>
          </a:bodyPr>
          <a:lstStyle/>
          <a:p>
            <a:r>
              <a:rPr lang="en-US" sz="2600" b="1" dirty="0">
                <a:solidFill>
                  <a:srgbClr val="002060"/>
                </a:solidFill>
                <a:latin typeface="Times New Roman" pitchFamily="18" charset="0"/>
                <a:cs typeface="Times New Roman" pitchFamily="18" charset="0"/>
              </a:rPr>
              <a:t>Biogas, </a:t>
            </a:r>
            <a:r>
              <a:rPr lang="en-US" sz="2600" b="1" dirty="0" err="1">
                <a:solidFill>
                  <a:srgbClr val="002060"/>
                </a:solidFill>
                <a:latin typeface="Times New Roman" pitchFamily="18" charset="0"/>
                <a:cs typeface="Times New Roman" pitchFamily="18" charset="0"/>
              </a:rPr>
              <a:t>xăng</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sinh</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học</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là</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các</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loại</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nhiên</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liệu</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sinh</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học</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thân</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thiện</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với</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môi</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trường</a:t>
            </a:r>
            <a:endParaRPr lang="en-US" sz="2600" b="1" dirty="0">
              <a:solidFill>
                <a:srgbClr val="002060"/>
              </a:solidFill>
              <a:latin typeface="Times New Roman" pitchFamily="18" charset="0"/>
              <a:cs typeface="Times New Roman" pitchFamily="18" charset="0"/>
            </a:endParaRPr>
          </a:p>
        </p:txBody>
      </p:sp>
      <p:pic>
        <p:nvPicPr>
          <p:cNvPr id="3074" name="Picture 2" descr="E:\GA KHTN 6 CD4\biogas.jpg"/>
          <p:cNvPicPr>
            <a:picLocks noChangeAspect="1" noChangeArrowheads="1"/>
          </p:cNvPicPr>
          <p:nvPr/>
        </p:nvPicPr>
        <p:blipFill>
          <a:blip r:embed="rId2"/>
          <a:srcRect/>
          <a:stretch>
            <a:fillRect/>
          </a:stretch>
        </p:blipFill>
        <p:spPr bwMode="auto">
          <a:xfrm>
            <a:off x="401782" y="1463820"/>
            <a:ext cx="3948545" cy="3911744"/>
          </a:xfrm>
          <a:prstGeom prst="rect">
            <a:avLst/>
          </a:prstGeom>
          <a:noFill/>
        </p:spPr>
      </p:pic>
      <p:pic>
        <p:nvPicPr>
          <p:cNvPr id="3075" name="Picture 3" descr="E:\GA KHTN 6 CD4\xăng E5.jpg"/>
          <p:cNvPicPr>
            <a:picLocks noChangeAspect="1" noChangeArrowheads="1"/>
          </p:cNvPicPr>
          <p:nvPr/>
        </p:nvPicPr>
        <p:blipFill>
          <a:blip r:embed="rId3"/>
          <a:srcRect/>
          <a:stretch>
            <a:fillRect/>
          </a:stretch>
        </p:blipFill>
        <p:spPr bwMode="auto">
          <a:xfrm>
            <a:off x="6719455" y="1383714"/>
            <a:ext cx="4322618" cy="3590060"/>
          </a:xfrm>
          <a:prstGeom prst="rect">
            <a:avLst/>
          </a:prstGeom>
          <a:noFill/>
        </p:spPr>
      </p:pic>
      <p:sp>
        <p:nvSpPr>
          <p:cNvPr id="5" name="TextBox 4"/>
          <p:cNvSpPr txBox="1"/>
          <p:nvPr/>
        </p:nvSpPr>
        <p:spPr>
          <a:xfrm>
            <a:off x="6816436" y="5029188"/>
            <a:ext cx="5195455" cy="1200329"/>
          </a:xfrm>
          <a:prstGeom prst="rect">
            <a:avLst/>
          </a:prstGeom>
          <a:noFill/>
        </p:spPr>
        <p:txBody>
          <a:bodyPr wrap="square" rtlCol="0">
            <a:spAutoFit/>
          </a:bodyPr>
          <a:lstStyle/>
          <a:p>
            <a:r>
              <a:rPr lang="en-US" sz="2400" dirty="0" err="1">
                <a:latin typeface="Times New Roman" pitchFamily="18" charset="0"/>
                <a:cs typeface="Times New Roman" pitchFamily="18" charset="0"/>
              </a:rPr>
              <a:t>Xăng</a:t>
            </a:r>
            <a:r>
              <a:rPr lang="en-US" sz="2400" dirty="0">
                <a:latin typeface="Times New Roman" pitchFamily="18" charset="0"/>
                <a:cs typeface="Times New Roman" pitchFamily="18" charset="0"/>
              </a:rPr>
              <a:t> E5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hỗn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chứa</a:t>
            </a:r>
            <a:r>
              <a:rPr lang="en-US" sz="2400" dirty="0">
                <a:latin typeface="Times New Roman" pitchFamily="18" charset="0"/>
                <a:cs typeface="Times New Roman" pitchFamily="18" charset="0"/>
              </a:rPr>
              <a:t> 4% -5% ethanol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ethanol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4% - 5%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E5</a:t>
            </a:r>
          </a:p>
        </p:txBody>
      </p:sp>
      <p:sp>
        <p:nvSpPr>
          <p:cNvPr id="6" name="TextBox 5"/>
          <p:cNvSpPr txBox="1"/>
          <p:nvPr/>
        </p:nvSpPr>
        <p:spPr>
          <a:xfrm>
            <a:off x="1482450" y="5763508"/>
            <a:ext cx="1260750"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Bioga</a:t>
            </a:r>
            <a:endParaRPr lang="en-US" sz="2400" dirty="0">
              <a:latin typeface="Times New Roman" pitchFamily="18" charset="0"/>
              <a:cs typeface="Times New Roman" pitchFamily="18" charset="0"/>
            </a:endParaRPr>
          </a:p>
        </p:txBody>
      </p:sp>
      <p:sp>
        <p:nvSpPr>
          <p:cNvPr id="7" name="TextBox 6"/>
          <p:cNvSpPr txBox="1"/>
          <p:nvPr/>
        </p:nvSpPr>
        <p:spPr>
          <a:xfrm>
            <a:off x="8548275" y="6289964"/>
            <a:ext cx="1634816"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Xăng</a:t>
            </a:r>
            <a:r>
              <a:rPr lang="en-US" sz="2400" dirty="0">
                <a:latin typeface="Times New Roman" pitchFamily="18" charset="0"/>
                <a:cs typeface="Times New Roman" pitchFamily="18" charset="0"/>
              </a:rPr>
              <a:t> E5</a:t>
            </a:r>
          </a:p>
        </p:txBody>
      </p:sp>
    </p:spTree>
  </p:cSld>
  <p:clrMapOvr>
    <a:masterClrMapping/>
  </p:clrMapOvr>
  <p:transition advTm="1000">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9491" y="318656"/>
            <a:ext cx="2687781"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400" b="1" dirty="0" err="1">
                <a:solidFill>
                  <a:schemeClr val="tx1"/>
                </a:solidFill>
                <a:latin typeface="Times New Roman" pitchFamily="18" charset="0"/>
                <a:cs typeface="Times New Roman" pitchFamily="18" charset="0"/>
              </a:rPr>
              <a:t>Nhiên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liệu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tái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tạo</a:t>
            </a:r>
            <a:endParaRPr lang="en-US" sz="2400" b="1" dirty="0">
              <a:solidFill>
                <a:schemeClr val="tx1"/>
              </a:solidFill>
              <a:latin typeface="Times New Roman" pitchFamily="18" charset="0"/>
              <a:cs typeface="Times New Roman" pitchFamily="18" charset="0"/>
            </a:endParaRPr>
          </a:p>
        </p:txBody>
      </p:sp>
      <p:pic>
        <p:nvPicPr>
          <p:cNvPr id="4098" name="Picture 2" descr="E:\GA KHTN 6 CD4\đốt cháy củi (gỗ).jpg"/>
          <p:cNvPicPr>
            <a:picLocks noChangeAspect="1" noChangeArrowheads="1"/>
          </p:cNvPicPr>
          <p:nvPr/>
        </p:nvPicPr>
        <p:blipFill>
          <a:blip r:embed="rId2"/>
          <a:srcRect/>
          <a:stretch>
            <a:fillRect/>
          </a:stretch>
        </p:blipFill>
        <p:spPr bwMode="auto">
          <a:xfrm>
            <a:off x="469322" y="845127"/>
            <a:ext cx="3382242" cy="2469573"/>
          </a:xfrm>
          <a:prstGeom prst="rect">
            <a:avLst/>
          </a:prstGeom>
          <a:noFill/>
        </p:spPr>
      </p:pic>
      <p:pic>
        <p:nvPicPr>
          <p:cNvPr id="4099" name="Picture 3" descr="E:\GA KHTN 6 CD4\biogas đun nấu.jpg"/>
          <p:cNvPicPr>
            <a:picLocks noChangeAspect="1" noChangeArrowheads="1"/>
          </p:cNvPicPr>
          <p:nvPr/>
        </p:nvPicPr>
        <p:blipFill>
          <a:blip r:embed="rId3"/>
          <a:srcRect/>
          <a:stretch>
            <a:fillRect/>
          </a:stretch>
        </p:blipFill>
        <p:spPr bwMode="auto">
          <a:xfrm>
            <a:off x="448108" y="4073235"/>
            <a:ext cx="3209492" cy="2299855"/>
          </a:xfrm>
          <a:prstGeom prst="rect">
            <a:avLst/>
          </a:prstGeom>
          <a:noFill/>
        </p:spPr>
      </p:pic>
      <p:pic>
        <p:nvPicPr>
          <p:cNvPr id="4100" name="Picture 4" descr="E:\GA KHTN 6 CD4\biogas.jpg"/>
          <p:cNvPicPr>
            <a:picLocks noChangeAspect="1" noChangeArrowheads="1"/>
          </p:cNvPicPr>
          <p:nvPr/>
        </p:nvPicPr>
        <p:blipFill>
          <a:blip r:embed="rId4"/>
          <a:srcRect/>
          <a:stretch>
            <a:fillRect/>
          </a:stretch>
        </p:blipFill>
        <p:spPr bwMode="auto">
          <a:xfrm>
            <a:off x="7620433" y="3574473"/>
            <a:ext cx="2895167" cy="2285995"/>
          </a:xfrm>
          <a:prstGeom prst="rect">
            <a:avLst/>
          </a:prstGeom>
          <a:noFill/>
        </p:spPr>
      </p:pic>
      <p:pic>
        <p:nvPicPr>
          <p:cNvPr id="4101" name="Picture 5" descr="E:\GA KHTN 6 CD4\trông cây.jpg"/>
          <p:cNvPicPr>
            <a:picLocks noChangeAspect="1" noChangeArrowheads="1"/>
          </p:cNvPicPr>
          <p:nvPr/>
        </p:nvPicPr>
        <p:blipFill>
          <a:blip r:embed="rId5"/>
          <a:srcRect/>
          <a:stretch>
            <a:fillRect/>
          </a:stretch>
        </p:blipFill>
        <p:spPr bwMode="auto">
          <a:xfrm>
            <a:off x="7620000" y="526473"/>
            <a:ext cx="2847543" cy="2527157"/>
          </a:xfrm>
          <a:prstGeom prst="rect">
            <a:avLst/>
          </a:prstGeom>
          <a:noFill/>
        </p:spPr>
      </p:pic>
      <p:sp>
        <p:nvSpPr>
          <p:cNvPr id="7" name="Right Arrow 6"/>
          <p:cNvSpPr/>
          <p:nvPr/>
        </p:nvSpPr>
        <p:spPr>
          <a:xfrm rot="10800000">
            <a:off x="4918364" y="2036616"/>
            <a:ext cx="1648689" cy="623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4987636" y="5015345"/>
            <a:ext cx="1593273" cy="581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869382" y="3061855"/>
            <a:ext cx="2729346" cy="492443"/>
          </a:xfrm>
          <a:prstGeom prst="rect">
            <a:avLst/>
          </a:prstGeom>
          <a:noFill/>
        </p:spPr>
        <p:txBody>
          <a:bodyPr wrap="square" rtlCol="0">
            <a:spAutoFit/>
          </a:bodyPr>
          <a:lstStyle/>
          <a:p>
            <a:r>
              <a:rPr lang="en-US" sz="2600" b="1" dirty="0" err="1">
                <a:solidFill>
                  <a:srgbClr val="002060"/>
                </a:solidFill>
                <a:latin typeface="Times New Roman" pitchFamily="18" charset="0"/>
                <a:cs typeface="Times New Roman" pitchFamily="18" charset="0"/>
              </a:rPr>
              <a:t>Trồng</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cây</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xanh</a:t>
            </a:r>
            <a:endParaRPr lang="en-US" sz="2600" b="1" dirty="0">
              <a:solidFill>
                <a:srgbClr val="002060"/>
              </a:solidFill>
              <a:latin typeface="Times New Roman" pitchFamily="18" charset="0"/>
              <a:cs typeface="Times New Roman" pitchFamily="18" charset="0"/>
            </a:endParaRPr>
          </a:p>
        </p:txBody>
      </p:sp>
      <p:sp>
        <p:nvSpPr>
          <p:cNvPr id="10" name="TextBox 9"/>
          <p:cNvSpPr txBox="1"/>
          <p:nvPr/>
        </p:nvSpPr>
        <p:spPr>
          <a:xfrm>
            <a:off x="7703127" y="5965448"/>
            <a:ext cx="3311237" cy="892552"/>
          </a:xfrm>
          <a:prstGeom prst="rect">
            <a:avLst/>
          </a:prstGeom>
          <a:noFill/>
        </p:spPr>
        <p:txBody>
          <a:bodyPr wrap="square" rtlCol="0">
            <a:spAutoFit/>
          </a:bodyPr>
          <a:lstStyle/>
          <a:p>
            <a:r>
              <a:rPr lang="en-US" sz="2600" b="1" dirty="0" err="1">
                <a:solidFill>
                  <a:srgbClr val="002060"/>
                </a:solidFill>
                <a:latin typeface="Times New Roman" pitchFamily="18" charset="0"/>
                <a:cs typeface="Times New Roman" pitchFamily="18" charset="0"/>
              </a:rPr>
              <a:t>Sản</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xuất</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khí</a:t>
            </a:r>
            <a:r>
              <a:rPr lang="en-US" sz="2600" b="1" dirty="0">
                <a:solidFill>
                  <a:srgbClr val="002060"/>
                </a:solidFill>
                <a:latin typeface="Times New Roman" pitchFamily="18" charset="0"/>
                <a:cs typeface="Times New Roman" pitchFamily="18" charset="0"/>
              </a:rPr>
              <a:t> biogas </a:t>
            </a:r>
            <a:r>
              <a:rPr lang="en-US" sz="2600" b="1" dirty="0" err="1">
                <a:solidFill>
                  <a:srgbClr val="002060"/>
                </a:solidFill>
                <a:latin typeface="Times New Roman" pitchFamily="18" charset="0"/>
                <a:cs typeface="Times New Roman" pitchFamily="18" charset="0"/>
              </a:rPr>
              <a:t>từ</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chất</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thải</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hữu</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cơ</a:t>
            </a:r>
            <a:endParaRPr lang="en-US" sz="2600" b="1" dirty="0">
              <a:solidFill>
                <a:srgbClr val="002060"/>
              </a:solidFill>
              <a:latin typeface="Times New Roman" pitchFamily="18" charset="0"/>
              <a:cs typeface="Times New Roman" pitchFamily="18" charset="0"/>
            </a:endParaRPr>
          </a:p>
        </p:txBody>
      </p:sp>
      <p:sp>
        <p:nvSpPr>
          <p:cNvPr id="11" name="TextBox 10"/>
          <p:cNvSpPr txBox="1"/>
          <p:nvPr/>
        </p:nvSpPr>
        <p:spPr>
          <a:xfrm>
            <a:off x="1149927" y="6331527"/>
            <a:ext cx="1122218" cy="492443"/>
          </a:xfrm>
          <a:prstGeom prst="rect">
            <a:avLst/>
          </a:prstGeom>
          <a:noFill/>
        </p:spPr>
        <p:txBody>
          <a:bodyPr wrap="square" rtlCol="0">
            <a:spAutoFit/>
          </a:bodyPr>
          <a:lstStyle/>
          <a:p>
            <a:r>
              <a:rPr lang="en-US" sz="2600" b="1" dirty="0">
                <a:solidFill>
                  <a:srgbClr val="002060"/>
                </a:solidFill>
                <a:latin typeface="Times New Roman" pitchFamily="18" charset="0"/>
                <a:cs typeface="Times New Roman" pitchFamily="18" charset="0"/>
              </a:rPr>
              <a:t>Biogas</a:t>
            </a:r>
          </a:p>
        </p:txBody>
      </p:sp>
      <p:sp>
        <p:nvSpPr>
          <p:cNvPr id="12" name="TextBox 11"/>
          <p:cNvSpPr txBox="1"/>
          <p:nvPr/>
        </p:nvSpPr>
        <p:spPr>
          <a:xfrm>
            <a:off x="1454726" y="3435927"/>
            <a:ext cx="1246909" cy="492443"/>
          </a:xfrm>
          <a:prstGeom prst="rect">
            <a:avLst/>
          </a:prstGeom>
          <a:noFill/>
        </p:spPr>
        <p:txBody>
          <a:bodyPr wrap="square" rtlCol="0">
            <a:spAutoFit/>
          </a:bodyPr>
          <a:lstStyle/>
          <a:p>
            <a:r>
              <a:rPr lang="en-US" sz="2600" b="1" dirty="0" err="1">
                <a:solidFill>
                  <a:srgbClr val="002060"/>
                </a:solidFill>
                <a:latin typeface="Times New Roman" pitchFamily="18" charset="0"/>
                <a:cs typeface="Times New Roman" pitchFamily="18" charset="0"/>
              </a:rPr>
              <a:t>Đốt</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củi</a:t>
            </a:r>
            <a:endParaRPr lang="en-US" sz="2600" b="1" dirty="0">
              <a:solidFill>
                <a:srgbClr val="002060"/>
              </a:solidFill>
              <a:latin typeface="Times New Roman" pitchFamily="18" charset="0"/>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ox(in)">
                                      <p:cBhvr>
                                        <p:cTn id="12" dur="500"/>
                                        <p:tgtEl>
                                          <p:spTgt spid="409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par>
                                <p:cTn id="16" presetID="4" presetClass="entr" presetSubtype="16" fill="hold" nodeType="with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box(in)">
                                      <p:cBhvr>
                                        <p:cTn id="18" dur="500"/>
                                        <p:tgtEl>
                                          <p:spTgt spid="4099"/>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4101"/>
                                        </p:tgtEl>
                                        <p:attrNameLst>
                                          <p:attrName>style.visibility</p:attrName>
                                        </p:attrNameLst>
                                      </p:cBhvr>
                                      <p:to>
                                        <p:strVal val="visible"/>
                                      </p:to>
                                    </p:set>
                                    <p:animEffect transition="in" filter="box(in)">
                                      <p:cBhvr>
                                        <p:cTn id="26" dur="500"/>
                                        <p:tgtEl>
                                          <p:spTgt spid="4101"/>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500"/>
                                        <p:tgtEl>
                                          <p:spTgt spid="9"/>
                                        </p:tgtEl>
                                      </p:cBhvr>
                                    </p:animEffect>
                                  </p:childTnLst>
                                </p:cTn>
                              </p:par>
                              <p:par>
                                <p:cTn id="30" presetID="4" presetClass="entr" presetSubtype="16" fill="hold" nodeType="with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box(in)">
                                      <p:cBhvr>
                                        <p:cTn id="32" dur="500"/>
                                        <p:tgtEl>
                                          <p:spTgt spid="4100"/>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ox(i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ox(in)">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ox(in)">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6982" y="110836"/>
            <a:ext cx="3338945"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300" b="1" dirty="0" err="1">
                <a:solidFill>
                  <a:schemeClr val="tx1"/>
                </a:solidFill>
                <a:latin typeface="Times New Roman" pitchFamily="18" charset="0"/>
                <a:cs typeface="Times New Roman" pitchFamily="18" charset="0"/>
              </a:rPr>
              <a:t>Nhiên</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liệu</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không</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tái</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tạo</a:t>
            </a:r>
            <a:endParaRPr lang="en-US" sz="2300" b="1" dirty="0">
              <a:solidFill>
                <a:schemeClr val="tx1"/>
              </a:solidFill>
              <a:latin typeface="Times New Roman" pitchFamily="18" charset="0"/>
              <a:cs typeface="Times New Roman" pitchFamily="18" charset="0"/>
            </a:endParaRPr>
          </a:p>
        </p:txBody>
      </p:sp>
      <p:pic>
        <p:nvPicPr>
          <p:cNvPr id="1026" name="Picture 2" descr="E:\GA KHTN 6 CD4\than đá.jpg"/>
          <p:cNvPicPr>
            <a:picLocks noChangeAspect="1" noChangeArrowheads="1"/>
          </p:cNvPicPr>
          <p:nvPr/>
        </p:nvPicPr>
        <p:blipFill>
          <a:blip r:embed="rId2" cstate="print"/>
          <a:srcRect/>
          <a:stretch>
            <a:fillRect/>
          </a:stretch>
        </p:blipFill>
        <p:spPr bwMode="auto">
          <a:xfrm>
            <a:off x="592283" y="3977907"/>
            <a:ext cx="3564082" cy="2493820"/>
          </a:xfrm>
          <a:prstGeom prst="rect">
            <a:avLst/>
          </a:prstGeom>
          <a:noFill/>
        </p:spPr>
      </p:pic>
      <p:pic>
        <p:nvPicPr>
          <p:cNvPr id="1027" name="Picture 3" descr="E:\GA KHTN 6 CD4\đá phiến dầu.jpg"/>
          <p:cNvPicPr>
            <a:picLocks noChangeAspect="1" noChangeArrowheads="1"/>
          </p:cNvPicPr>
          <p:nvPr/>
        </p:nvPicPr>
        <p:blipFill>
          <a:blip r:embed="rId3"/>
          <a:srcRect/>
          <a:stretch>
            <a:fillRect/>
          </a:stretch>
        </p:blipFill>
        <p:spPr bwMode="auto">
          <a:xfrm>
            <a:off x="8866909" y="4226941"/>
            <a:ext cx="3325091" cy="2090736"/>
          </a:xfrm>
          <a:prstGeom prst="rect">
            <a:avLst/>
          </a:prstGeom>
          <a:noFill/>
        </p:spPr>
      </p:pic>
      <p:pic>
        <p:nvPicPr>
          <p:cNvPr id="1028" name="Picture 4" descr="E:\GA KHTN 6 CD4\cát dầu.jpg"/>
          <p:cNvPicPr>
            <a:picLocks noChangeAspect="1" noChangeArrowheads="1"/>
          </p:cNvPicPr>
          <p:nvPr/>
        </p:nvPicPr>
        <p:blipFill>
          <a:blip r:embed="rId4"/>
          <a:srcRect/>
          <a:stretch>
            <a:fillRect/>
          </a:stretch>
        </p:blipFill>
        <p:spPr bwMode="auto">
          <a:xfrm>
            <a:off x="429491" y="1442535"/>
            <a:ext cx="3560618" cy="1875125"/>
          </a:xfrm>
          <a:prstGeom prst="rect">
            <a:avLst/>
          </a:prstGeom>
          <a:noFill/>
        </p:spPr>
      </p:pic>
      <p:pic>
        <p:nvPicPr>
          <p:cNvPr id="1029" name="Picture 5" descr="E:\GA KHTN 6 CD4\dầu nặng.jpg"/>
          <p:cNvPicPr>
            <a:picLocks noChangeAspect="1" noChangeArrowheads="1"/>
          </p:cNvPicPr>
          <p:nvPr/>
        </p:nvPicPr>
        <p:blipFill>
          <a:blip r:embed="rId5"/>
          <a:srcRect/>
          <a:stretch>
            <a:fillRect/>
          </a:stretch>
        </p:blipFill>
        <p:spPr bwMode="auto">
          <a:xfrm>
            <a:off x="4184074" y="3991761"/>
            <a:ext cx="4017818" cy="2549237"/>
          </a:xfrm>
          <a:prstGeom prst="rect">
            <a:avLst/>
          </a:prstGeom>
          <a:noFill/>
        </p:spPr>
      </p:pic>
      <p:sp>
        <p:nvSpPr>
          <p:cNvPr id="7" name="TextBox 6"/>
          <p:cNvSpPr txBox="1"/>
          <p:nvPr/>
        </p:nvSpPr>
        <p:spPr>
          <a:xfrm>
            <a:off x="9296400" y="6317674"/>
            <a:ext cx="2369127" cy="400110"/>
          </a:xfrm>
          <a:prstGeom prst="rect">
            <a:avLst/>
          </a:prstGeom>
          <a:noFill/>
        </p:spPr>
        <p:txBody>
          <a:bodyPr wrap="square" rtlCol="0">
            <a:spAutoFit/>
          </a:bodyPr>
          <a:lstStyle/>
          <a:p>
            <a:r>
              <a:rPr lang="en-US" sz="2000" b="1" dirty="0" err="1">
                <a:solidFill>
                  <a:srgbClr val="002060"/>
                </a:solidFill>
                <a:latin typeface="Times New Roman" pitchFamily="18" charset="0"/>
                <a:cs typeface="Times New Roman" pitchFamily="18" charset="0"/>
              </a:rPr>
              <a:t>Đá</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phiến</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dầu</a:t>
            </a:r>
            <a:endParaRPr lang="en-US" sz="2000" b="1" dirty="0">
              <a:solidFill>
                <a:srgbClr val="002060"/>
              </a:solidFill>
              <a:latin typeface="Times New Roman" pitchFamily="18" charset="0"/>
              <a:cs typeface="Times New Roman" pitchFamily="18" charset="0"/>
            </a:endParaRPr>
          </a:p>
        </p:txBody>
      </p:sp>
      <p:sp>
        <p:nvSpPr>
          <p:cNvPr id="8" name="TextBox 7"/>
          <p:cNvSpPr txBox="1"/>
          <p:nvPr/>
        </p:nvSpPr>
        <p:spPr>
          <a:xfrm>
            <a:off x="2272146" y="6476460"/>
            <a:ext cx="1454728" cy="400110"/>
          </a:xfrm>
          <a:prstGeom prst="rect">
            <a:avLst/>
          </a:prstGeom>
          <a:noFill/>
        </p:spPr>
        <p:txBody>
          <a:bodyPr wrap="square" rtlCol="0">
            <a:spAutoFit/>
          </a:bodyPr>
          <a:lstStyle/>
          <a:p>
            <a:r>
              <a:rPr lang="en-US" sz="2000" b="1" dirty="0">
                <a:solidFill>
                  <a:srgbClr val="002060"/>
                </a:solidFill>
                <a:latin typeface="Times New Roman" pitchFamily="18" charset="0"/>
                <a:cs typeface="Times New Roman" pitchFamily="18" charset="0"/>
              </a:rPr>
              <a:t>Than </a:t>
            </a:r>
            <a:r>
              <a:rPr lang="en-US" sz="2000" b="1" dirty="0" err="1">
                <a:solidFill>
                  <a:srgbClr val="002060"/>
                </a:solidFill>
                <a:latin typeface="Times New Roman" pitchFamily="18" charset="0"/>
                <a:cs typeface="Times New Roman" pitchFamily="18" charset="0"/>
              </a:rPr>
              <a:t>đá</a:t>
            </a:r>
            <a:endParaRPr lang="en-US" sz="2000" b="1" dirty="0">
              <a:solidFill>
                <a:srgbClr val="002060"/>
              </a:solidFill>
              <a:latin typeface="Times New Roman" pitchFamily="18" charset="0"/>
              <a:cs typeface="Times New Roman" pitchFamily="18" charset="0"/>
            </a:endParaRPr>
          </a:p>
        </p:txBody>
      </p:sp>
      <p:sp>
        <p:nvSpPr>
          <p:cNvPr id="9" name="TextBox 8"/>
          <p:cNvSpPr txBox="1"/>
          <p:nvPr/>
        </p:nvSpPr>
        <p:spPr>
          <a:xfrm>
            <a:off x="5403273" y="6457890"/>
            <a:ext cx="1607127" cy="400110"/>
          </a:xfrm>
          <a:prstGeom prst="rect">
            <a:avLst/>
          </a:prstGeom>
          <a:noFill/>
        </p:spPr>
        <p:txBody>
          <a:bodyPr wrap="square" rtlCol="0">
            <a:spAutoFit/>
          </a:bodyPr>
          <a:lstStyle/>
          <a:p>
            <a:r>
              <a:rPr lang="en-US" sz="2000" b="1" dirty="0" err="1">
                <a:solidFill>
                  <a:srgbClr val="002060"/>
                </a:solidFill>
                <a:latin typeface="Times New Roman" pitchFamily="18" charset="0"/>
                <a:cs typeface="Times New Roman" pitchFamily="18" charset="0"/>
              </a:rPr>
              <a:t>Dầu</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nặng</a:t>
            </a:r>
            <a:endParaRPr lang="en-US" sz="2000" b="1" dirty="0">
              <a:solidFill>
                <a:srgbClr val="002060"/>
              </a:solidFill>
              <a:latin typeface="Times New Roman" pitchFamily="18" charset="0"/>
              <a:cs typeface="Times New Roman" pitchFamily="18" charset="0"/>
            </a:endParaRPr>
          </a:p>
        </p:txBody>
      </p:sp>
      <p:sp>
        <p:nvSpPr>
          <p:cNvPr id="10" name="TextBox 9"/>
          <p:cNvSpPr txBox="1"/>
          <p:nvPr/>
        </p:nvSpPr>
        <p:spPr>
          <a:xfrm>
            <a:off x="1219198" y="3534568"/>
            <a:ext cx="1385455" cy="400110"/>
          </a:xfrm>
          <a:prstGeom prst="rect">
            <a:avLst/>
          </a:prstGeom>
          <a:noFill/>
        </p:spPr>
        <p:txBody>
          <a:bodyPr wrap="square" rtlCol="0">
            <a:spAutoFit/>
          </a:bodyPr>
          <a:lstStyle/>
          <a:p>
            <a:r>
              <a:rPr lang="en-US" sz="2000" b="1" dirty="0" err="1">
                <a:solidFill>
                  <a:srgbClr val="002060"/>
                </a:solidFill>
                <a:latin typeface="Times New Roman" pitchFamily="18" charset="0"/>
                <a:cs typeface="Times New Roman" pitchFamily="18" charset="0"/>
              </a:rPr>
              <a:t>Cát</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dầu</a:t>
            </a:r>
            <a:endParaRPr lang="en-US" sz="2000" b="1" dirty="0">
              <a:solidFill>
                <a:srgbClr val="002060"/>
              </a:solidFill>
              <a:latin typeface="Times New Roman" pitchFamily="18" charset="0"/>
              <a:cs typeface="Times New Roman" pitchFamily="18" charset="0"/>
            </a:endParaRPr>
          </a:p>
        </p:txBody>
      </p:sp>
      <p:pic>
        <p:nvPicPr>
          <p:cNvPr id="1030" name="Picture 6" descr="E:\GA KHTN 6 CD4\nhựa đường.jpg"/>
          <p:cNvPicPr>
            <a:picLocks noChangeAspect="1" noChangeArrowheads="1"/>
          </p:cNvPicPr>
          <p:nvPr/>
        </p:nvPicPr>
        <p:blipFill>
          <a:blip r:embed="rId6"/>
          <a:srcRect/>
          <a:stretch>
            <a:fillRect/>
          </a:stretch>
        </p:blipFill>
        <p:spPr bwMode="auto">
          <a:xfrm>
            <a:off x="7600517" y="1814447"/>
            <a:ext cx="3178319" cy="1819275"/>
          </a:xfrm>
          <a:prstGeom prst="rect">
            <a:avLst/>
          </a:prstGeom>
          <a:noFill/>
        </p:spPr>
      </p:pic>
      <p:sp>
        <p:nvSpPr>
          <p:cNvPr id="12" name="TextBox 11"/>
          <p:cNvSpPr txBox="1"/>
          <p:nvPr/>
        </p:nvSpPr>
        <p:spPr>
          <a:xfrm>
            <a:off x="8215750" y="3617687"/>
            <a:ext cx="1801087" cy="400110"/>
          </a:xfrm>
          <a:prstGeom prst="rect">
            <a:avLst/>
          </a:prstGeom>
          <a:noFill/>
        </p:spPr>
        <p:txBody>
          <a:bodyPr wrap="square" rtlCol="0">
            <a:spAutoFit/>
          </a:bodyPr>
          <a:lstStyle/>
          <a:p>
            <a:r>
              <a:rPr lang="en-US" sz="2000" b="1" dirty="0" err="1">
                <a:solidFill>
                  <a:srgbClr val="002060"/>
                </a:solidFill>
                <a:latin typeface="Times New Roman" pitchFamily="18" charset="0"/>
                <a:cs typeface="Times New Roman" pitchFamily="18" charset="0"/>
              </a:rPr>
              <a:t>Nhựa</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đường</a:t>
            </a:r>
            <a:endParaRPr lang="en-US" sz="2000" b="1" dirty="0">
              <a:solidFill>
                <a:srgbClr val="002060"/>
              </a:solidFill>
              <a:latin typeface="Times New Roman" pitchFamily="18" charset="0"/>
              <a:cs typeface="Times New Roman" pitchFamily="18" charset="0"/>
            </a:endParaRPr>
          </a:p>
        </p:txBody>
      </p:sp>
      <p:sp>
        <p:nvSpPr>
          <p:cNvPr id="13" name="TextBox 12"/>
          <p:cNvSpPr txBox="1"/>
          <p:nvPr/>
        </p:nvSpPr>
        <p:spPr>
          <a:xfrm>
            <a:off x="3990108" y="581900"/>
            <a:ext cx="8201892" cy="1446550"/>
          </a:xfrm>
          <a:prstGeom prst="rect">
            <a:avLst/>
          </a:prstGeom>
          <a:noFill/>
        </p:spPr>
        <p:txBody>
          <a:bodyPr wrap="square" rtlCol="0">
            <a:spAutoFit/>
          </a:bodyPr>
          <a:lstStyle/>
          <a:p>
            <a:r>
              <a:rPr lang="en-US" sz="2200" b="1" dirty="0" err="1">
                <a:solidFill>
                  <a:srgbClr val="002060"/>
                </a:solidFill>
                <a:latin typeface="Times New Roman" pitchFamily="18" charset="0"/>
                <a:cs typeface="Times New Roman" pitchFamily="18" charset="0"/>
              </a:rPr>
              <a:t>Nhiên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liệu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không</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tái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tạo</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là</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các</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loại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nhiên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liệu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mất</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hàng</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trăm</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triệu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năm</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mới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tạo</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ra</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được</a:t>
            </a:r>
            <a:r>
              <a:rPr lang="en-US" sz="2200" b="1" dirty="0">
                <a:solidFill>
                  <a:srgbClr val="002060"/>
                </a:solidFill>
                <a:latin typeface="Times New Roman" pitchFamily="18" charset="0"/>
                <a:cs typeface="Times New Roman" pitchFamily="18" charset="0"/>
              </a:rPr>
              <a:t>. NLHT </a:t>
            </a:r>
            <a:r>
              <a:rPr lang="en-US" sz="2200" b="1" dirty="0" err="1">
                <a:solidFill>
                  <a:srgbClr val="002060"/>
                </a:solidFill>
                <a:latin typeface="Times New Roman" pitchFamily="18" charset="0"/>
                <a:cs typeface="Times New Roman" pitchFamily="18" charset="0"/>
              </a:rPr>
              <a:t>thuộc</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loại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nhiên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liệu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không</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tái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tạo</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Nếu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tận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thu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nhiên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liệu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hóa</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thạch</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sẽ</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cạn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kiệt</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nguồn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nhiên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liệu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này</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trong</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tương</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lai</a:t>
            </a:r>
            <a:r>
              <a:rPr lang="en-US" sz="2200" b="1" dirty="0">
                <a:solidFill>
                  <a:srgbClr val="002060"/>
                </a:solidFill>
                <a:latin typeface="Times New Roman" pitchFamily="18" charset="0"/>
                <a:cs typeface="Times New Roman" pitchFamily="18" charset="0"/>
              </a:rPr>
              <a:t>.</a:t>
            </a: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1" nodeType="clickEffect">
                                  <p:stCondLst>
                                    <p:cond delay="0"/>
                                  </p:stCondLst>
                                  <p:iterate type="lt">
                                    <p:tmPct val="50000"/>
                                  </p:iterate>
                                  <p:childTnLst>
                                    <p:set>
                                      <p:cBhvr>
                                        <p:cTn id="11" dur="1" fill="hold">
                                          <p:stCondLst>
                                            <p:cond delay="0"/>
                                          </p:stCondLst>
                                        </p:cTn>
                                        <p:tgtEl>
                                          <p:spTgt spid="13"/>
                                        </p:tgtEl>
                                        <p:attrNameLst>
                                          <p:attrName>style.visibility</p:attrName>
                                        </p:attrNameLst>
                                      </p:cBhvr>
                                      <p:to>
                                        <p:strVal val="visible"/>
                                      </p:to>
                                    </p:set>
                                    <p:anim calcmode="discrete" valueType="clr">
                                      <p:cBhvr override="childStyle">
                                        <p:cTn id="1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
                                        </p:tgtEl>
                                        <p:attrNameLst>
                                          <p:attrName>fillcolor</p:attrName>
                                        </p:attrNameLst>
                                      </p:cBhvr>
                                      <p:tavLst>
                                        <p:tav tm="0">
                                          <p:val>
                                            <p:clrVal>
                                              <a:schemeClr val="accent2"/>
                                            </p:clrVal>
                                          </p:val>
                                        </p:tav>
                                        <p:tav tm="50000">
                                          <p:val>
                                            <p:clrVal>
                                              <a:schemeClr val="hlink"/>
                                            </p:clrVal>
                                          </p:val>
                                        </p:tav>
                                      </p:tavLst>
                                    </p:anim>
                                    <p:set>
                                      <p:cBhvr>
                                        <p:cTn id="14" dur="80"/>
                                        <p:tgtEl>
                                          <p:spTgt spid="1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checkerboard(across)">
                                      <p:cBhvr>
                                        <p:cTn id="19" dur="500"/>
                                        <p:tgtEl>
                                          <p:spTgt spid="1028"/>
                                        </p:tgtEl>
                                      </p:cBhvr>
                                    </p:animEffect>
                                  </p:childTnLst>
                                </p:cTn>
                              </p:par>
                            </p:childTnLst>
                          </p:cTn>
                        </p:par>
                        <p:par>
                          <p:cTn id="20" fill="hold">
                            <p:stCondLst>
                              <p:cond delay="1000"/>
                            </p:stCondLst>
                            <p:childTnLst>
                              <p:par>
                                <p:cTn id="21" presetID="5"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childTnLst>
                          </p:cTn>
                        </p:par>
                        <p:par>
                          <p:cTn id="24" fill="hold">
                            <p:stCondLst>
                              <p:cond delay="1500"/>
                            </p:stCondLst>
                            <p:childTnLst>
                              <p:par>
                                <p:cTn id="25" presetID="4" presetClass="entr" presetSubtype="16" fill="hold" nodeType="after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box(in)">
                                      <p:cBhvr>
                                        <p:cTn id="27" dur="500"/>
                                        <p:tgtEl>
                                          <p:spTgt spid="1030"/>
                                        </p:tgtEl>
                                      </p:cBhvr>
                                    </p:animEffect>
                                  </p:childTnLst>
                                </p:cTn>
                              </p:par>
                            </p:childTnLst>
                          </p:cTn>
                        </p:par>
                        <p:par>
                          <p:cTn id="28" fill="hold">
                            <p:stCondLst>
                              <p:cond delay="2000"/>
                            </p:stCondLst>
                            <p:childTnLst>
                              <p:par>
                                <p:cTn id="29" presetID="4"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in)">
                                      <p:cBhvr>
                                        <p:cTn id="31" dur="500"/>
                                        <p:tgtEl>
                                          <p:spTgt spid="12"/>
                                        </p:tgtEl>
                                      </p:cBhvr>
                                    </p:animEffect>
                                  </p:childTnLst>
                                </p:cTn>
                              </p:par>
                            </p:childTnLst>
                          </p:cTn>
                        </p:par>
                        <p:par>
                          <p:cTn id="32" fill="hold">
                            <p:stCondLst>
                              <p:cond delay="2500"/>
                            </p:stCondLst>
                            <p:childTnLst>
                              <p:par>
                                <p:cTn id="33" presetID="4" presetClass="entr" presetSubtype="16" fill="hold" nodeType="after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box(in)">
                                      <p:cBhvr>
                                        <p:cTn id="35" dur="500"/>
                                        <p:tgtEl>
                                          <p:spTgt spid="1026"/>
                                        </p:tgtEl>
                                      </p:cBhvr>
                                    </p:animEffect>
                                  </p:childTnLst>
                                </p:cTn>
                              </p:par>
                            </p:childTnLst>
                          </p:cTn>
                        </p:par>
                        <p:par>
                          <p:cTn id="36" fill="hold">
                            <p:stCondLst>
                              <p:cond delay="3000"/>
                            </p:stCondLst>
                            <p:childTnLst>
                              <p:par>
                                <p:cTn id="37" presetID="4"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ox(in)">
                                      <p:cBhvr>
                                        <p:cTn id="39" dur="500"/>
                                        <p:tgtEl>
                                          <p:spTgt spid="8"/>
                                        </p:tgtEl>
                                      </p:cBhvr>
                                    </p:animEffect>
                                  </p:childTnLst>
                                </p:cTn>
                              </p:par>
                            </p:childTnLst>
                          </p:cTn>
                        </p:par>
                        <p:par>
                          <p:cTn id="40" fill="hold">
                            <p:stCondLst>
                              <p:cond delay="3500"/>
                            </p:stCondLst>
                            <p:childTnLst>
                              <p:par>
                                <p:cTn id="41" presetID="5" presetClass="entr" presetSubtype="10" fill="hold" nodeType="afterEffect">
                                  <p:stCondLst>
                                    <p:cond delay="0"/>
                                  </p:stCondLst>
                                  <p:childTnLst>
                                    <p:set>
                                      <p:cBhvr>
                                        <p:cTn id="42" dur="1" fill="hold">
                                          <p:stCondLst>
                                            <p:cond delay="0"/>
                                          </p:stCondLst>
                                        </p:cTn>
                                        <p:tgtEl>
                                          <p:spTgt spid="1029"/>
                                        </p:tgtEl>
                                        <p:attrNameLst>
                                          <p:attrName>style.visibility</p:attrName>
                                        </p:attrNameLst>
                                      </p:cBhvr>
                                      <p:to>
                                        <p:strVal val="visible"/>
                                      </p:to>
                                    </p:set>
                                    <p:animEffect transition="in" filter="checkerboard(across)">
                                      <p:cBhvr>
                                        <p:cTn id="43" dur="500"/>
                                        <p:tgtEl>
                                          <p:spTgt spid="1029"/>
                                        </p:tgtEl>
                                      </p:cBhvr>
                                    </p:animEffect>
                                  </p:childTnLst>
                                </p:cTn>
                              </p:par>
                            </p:childTnLst>
                          </p:cTn>
                        </p:par>
                        <p:par>
                          <p:cTn id="44" fill="hold">
                            <p:stCondLst>
                              <p:cond delay="4000"/>
                            </p:stCondLst>
                            <p:childTnLst>
                              <p:par>
                                <p:cTn id="45" presetID="5" presetClass="entr" presetSubtype="1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checkerboard(across)">
                                      <p:cBhvr>
                                        <p:cTn id="47" dur="500"/>
                                        <p:tgtEl>
                                          <p:spTgt spid="9"/>
                                        </p:tgtEl>
                                      </p:cBhvr>
                                    </p:animEffect>
                                  </p:childTnLst>
                                </p:cTn>
                              </p:par>
                            </p:childTnLst>
                          </p:cTn>
                        </p:par>
                        <p:par>
                          <p:cTn id="48" fill="hold">
                            <p:stCondLst>
                              <p:cond delay="4500"/>
                            </p:stCondLst>
                            <p:childTnLst>
                              <p:par>
                                <p:cTn id="49" presetID="3" presetClass="entr" presetSubtype="10" fill="hold" nodeType="afterEffect">
                                  <p:stCondLst>
                                    <p:cond delay="0"/>
                                  </p:stCondLst>
                                  <p:childTnLst>
                                    <p:set>
                                      <p:cBhvr>
                                        <p:cTn id="50" dur="1" fill="hold">
                                          <p:stCondLst>
                                            <p:cond delay="0"/>
                                          </p:stCondLst>
                                        </p:cTn>
                                        <p:tgtEl>
                                          <p:spTgt spid="1027"/>
                                        </p:tgtEl>
                                        <p:attrNameLst>
                                          <p:attrName>style.visibility</p:attrName>
                                        </p:attrNameLst>
                                      </p:cBhvr>
                                      <p:to>
                                        <p:strVal val="visible"/>
                                      </p:to>
                                    </p:set>
                                    <p:animEffect transition="in" filter="blinds(horizontal)">
                                      <p:cBhvr>
                                        <p:cTn id="51" dur="500"/>
                                        <p:tgtEl>
                                          <p:spTgt spid="1027"/>
                                        </p:tgtEl>
                                      </p:cBhvr>
                                    </p:animEffect>
                                  </p:childTnLst>
                                </p:cTn>
                              </p:par>
                            </p:childTnLst>
                          </p:cTn>
                        </p:par>
                        <p:par>
                          <p:cTn id="52" fill="hold">
                            <p:stCondLst>
                              <p:cond delay="5000"/>
                            </p:stCondLst>
                            <p:childTnLst>
                              <p:par>
                                <p:cTn id="53" presetID="3" presetClass="entr" presetSubtype="1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linds(horizontal)">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2"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7636" y="374073"/>
            <a:ext cx="10072255" cy="523220"/>
          </a:xfrm>
          <a:prstGeom prst="rect">
            <a:avLst/>
          </a:prstGeom>
          <a:noFill/>
        </p:spPr>
        <p:txBody>
          <a:bodyPr wrap="square" rtlCol="0">
            <a:spAutoFit/>
          </a:bodyPr>
          <a:lstStyle/>
          <a:p>
            <a:r>
              <a:rPr lang="vi-VN" sz="2800" b="1" dirty="0">
                <a:solidFill>
                  <a:srgbClr val="002060"/>
                </a:solidFill>
                <a:latin typeface="Times New Roman" pitchFamily="18" charset="0"/>
                <a:cs typeface="Times New Roman" pitchFamily="18" charset="0"/>
              </a:rPr>
              <a:t>Nhiên liệu (chất đốt) khi cháy đều tỏa nhiệt và ánh sáng.</a:t>
            </a:r>
            <a:endParaRPr lang="en-US" sz="2800" b="1" dirty="0">
              <a:solidFill>
                <a:srgbClr val="002060"/>
              </a:solidFill>
              <a:latin typeface="Times New Roman" pitchFamily="18" charset="0"/>
              <a:cs typeface="Times New Roman" pitchFamily="18" charset="0"/>
            </a:endParaRPr>
          </a:p>
        </p:txBody>
      </p:sp>
      <p:sp>
        <p:nvSpPr>
          <p:cNvPr id="4" name="TextBox 3"/>
          <p:cNvSpPr txBox="1"/>
          <p:nvPr/>
        </p:nvSpPr>
        <p:spPr>
          <a:xfrm>
            <a:off x="1205344" y="969795"/>
            <a:ext cx="8797638" cy="523220"/>
          </a:xfrm>
          <a:prstGeom prst="rect">
            <a:avLst/>
          </a:prstGeom>
          <a:noFill/>
        </p:spPr>
        <p:txBody>
          <a:bodyPr wrap="square" rtlCol="0">
            <a:spAutoFit/>
          </a:bodyPr>
          <a:lstStyle/>
          <a:p>
            <a:r>
              <a:rPr lang="vi-VN" sz="2800" b="1" dirty="0">
                <a:solidFill>
                  <a:srgbClr val="002060"/>
                </a:solidFill>
                <a:latin typeface="Times New Roman" pitchFamily="18" charset="0"/>
                <a:cs typeface="Times New Roman" pitchFamily="18" charset="0"/>
              </a:rPr>
              <a:t>Dựa vào trạng thái, người ta phân loại nhiên liệu thành:</a:t>
            </a:r>
            <a:endParaRPr lang="en-US" sz="2800" b="1" dirty="0">
              <a:solidFill>
                <a:srgbClr val="002060"/>
              </a:solidFill>
              <a:latin typeface="Times New Roman" pitchFamily="18" charset="0"/>
              <a:cs typeface="Times New Roman" pitchFamily="18" charset="0"/>
            </a:endParaRPr>
          </a:p>
        </p:txBody>
      </p:sp>
      <p:sp>
        <p:nvSpPr>
          <p:cNvPr id="5" name="TextBox 4"/>
          <p:cNvSpPr txBox="1"/>
          <p:nvPr/>
        </p:nvSpPr>
        <p:spPr>
          <a:xfrm>
            <a:off x="1343891" y="1482403"/>
            <a:ext cx="8243454" cy="523220"/>
          </a:xfrm>
          <a:prstGeom prst="rect">
            <a:avLst/>
          </a:prstGeom>
          <a:noFill/>
        </p:spPr>
        <p:txBody>
          <a:bodyPr wrap="square" rtlCol="0">
            <a:spAutoFit/>
          </a:bodyPr>
          <a:lstStyle/>
          <a:p>
            <a:r>
              <a:rPr lang="en-US" sz="2800" b="1" dirty="0">
                <a:solidFill>
                  <a:srgbClr val="002060"/>
                </a:solidFill>
                <a:latin typeface="Times New Roman" pitchFamily="18" charset="0"/>
                <a:cs typeface="Times New Roman" pitchFamily="18" charset="0"/>
              </a:rPr>
              <a:t>+</a:t>
            </a:r>
            <a:r>
              <a:rPr lang="vi-VN" sz="2800" b="1" dirty="0">
                <a:solidFill>
                  <a:srgbClr val="002060"/>
                </a:solidFill>
                <a:latin typeface="Times New Roman" pitchFamily="18" charset="0"/>
                <a:cs typeface="Times New Roman" pitchFamily="18" charset="0"/>
              </a:rPr>
              <a:t>Nhiên liệu khí đốt (gas, biogas, khí than...</a:t>
            </a:r>
            <a:endParaRPr lang="en-US" sz="2800" b="1" dirty="0">
              <a:solidFill>
                <a:srgbClr val="002060"/>
              </a:solidFill>
              <a:latin typeface="Times New Roman" pitchFamily="18" charset="0"/>
              <a:cs typeface="Times New Roman" pitchFamily="18" charset="0"/>
            </a:endParaRPr>
          </a:p>
        </p:txBody>
      </p:sp>
      <p:sp>
        <p:nvSpPr>
          <p:cNvPr id="6" name="TextBox 5"/>
          <p:cNvSpPr txBox="1"/>
          <p:nvPr/>
        </p:nvSpPr>
        <p:spPr>
          <a:xfrm>
            <a:off x="1316177" y="2008875"/>
            <a:ext cx="5777348" cy="523220"/>
          </a:xfrm>
          <a:prstGeom prst="rect">
            <a:avLst/>
          </a:prstGeom>
          <a:noFill/>
        </p:spPr>
        <p:txBody>
          <a:bodyPr wrap="square" rtlCol="0">
            <a:spAutoFit/>
          </a:bodyPr>
          <a:lstStyle/>
          <a:p>
            <a:r>
              <a:rPr lang="vi-VN" sz="2800" b="1" dirty="0">
                <a:solidFill>
                  <a:srgbClr val="002060"/>
                </a:solidFill>
                <a:latin typeface="Times New Roman" pitchFamily="18" charset="0"/>
                <a:cs typeface="Times New Roman" pitchFamily="18" charset="0"/>
              </a:rPr>
              <a:t>+Nhiên liệu lỏng(xăng, dầu, cồn,...)</a:t>
            </a:r>
            <a:r>
              <a:rPr lang="en-US" sz="2800" b="1" dirty="0">
                <a:solidFill>
                  <a:srgbClr val="002060"/>
                </a:solidFill>
                <a:latin typeface="Times New Roman" pitchFamily="18" charset="0"/>
                <a:cs typeface="Times New Roman" pitchFamily="18" charset="0"/>
              </a:rPr>
              <a:t>.</a:t>
            </a:r>
          </a:p>
        </p:txBody>
      </p:sp>
      <p:sp>
        <p:nvSpPr>
          <p:cNvPr id="7" name="TextBox 6"/>
          <p:cNvSpPr txBox="1"/>
          <p:nvPr/>
        </p:nvSpPr>
        <p:spPr>
          <a:xfrm>
            <a:off x="1302325" y="2466076"/>
            <a:ext cx="6705600" cy="523220"/>
          </a:xfrm>
          <a:prstGeom prst="rect">
            <a:avLst/>
          </a:prstGeom>
          <a:noFill/>
        </p:spPr>
        <p:txBody>
          <a:bodyPr wrap="square" rtlCol="0">
            <a:spAutoFit/>
          </a:bodyPr>
          <a:lstStyle/>
          <a:p>
            <a:r>
              <a:rPr lang="vi-VN" sz="2800" b="1" dirty="0">
                <a:solidFill>
                  <a:srgbClr val="002060"/>
                </a:solidFill>
                <a:latin typeface="Times New Roman" pitchFamily="18" charset="0"/>
                <a:cs typeface="Times New Roman" pitchFamily="18" charset="0"/>
              </a:rPr>
              <a:t>+Nhiên liệu rắn (củi, than đá, nến, sáp,...).</a:t>
            </a:r>
            <a:endParaRPr lang="en-US" sz="2800" b="1" dirty="0">
              <a:solidFill>
                <a:srgbClr val="002060"/>
              </a:solidFill>
              <a:latin typeface="Times New Roman" pitchFamily="18" charset="0"/>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18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par>
                          <p:cTn id="16" fill="hold">
                            <p:stCondLst>
                              <p:cond delay="376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5"/>
                                        </p:tgtEl>
                                        <p:attrNameLst>
                                          <p:attrName>style.visibility</p:attrName>
                                        </p:attrNameLst>
                                      </p:cBhvr>
                                      <p:to>
                                        <p:strVal val="visible"/>
                                      </p:to>
                                    </p:set>
                                    <p:anim calcmode="discrete" valueType="clr">
                                      <p:cBhvr override="childStyle">
                                        <p:cTn id="1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gtEl>
                                        <p:attrNameLst>
                                          <p:attrName>fillcolor</p:attrName>
                                        </p:attrNameLst>
                                      </p:cBhvr>
                                      <p:tavLst>
                                        <p:tav tm="0">
                                          <p:val>
                                            <p:clrVal>
                                              <a:schemeClr val="accent2"/>
                                            </p:clrVal>
                                          </p:val>
                                        </p:tav>
                                        <p:tav tm="50000">
                                          <p:val>
                                            <p:clrVal>
                                              <a:schemeClr val="hlink"/>
                                            </p:clrVal>
                                          </p:val>
                                        </p:tav>
                                      </p:tavLst>
                                    </p:anim>
                                    <p:set>
                                      <p:cBhvr>
                                        <p:cTn id="21" dur="80"/>
                                        <p:tgtEl>
                                          <p:spTgt spid="5"/>
                                        </p:tgtEl>
                                        <p:attrNameLst>
                                          <p:attrName>fill.type</p:attrName>
                                        </p:attrNameLst>
                                      </p:cBhvr>
                                      <p:to>
                                        <p:strVal val="solid"/>
                                      </p:to>
                                    </p:set>
                                  </p:childTnLst>
                                </p:cTn>
                              </p:par>
                            </p:childTnLst>
                          </p:cTn>
                        </p:par>
                        <p:par>
                          <p:cTn id="22" fill="hold">
                            <p:stCondLst>
                              <p:cond delay="532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6"/>
                                        </p:tgtEl>
                                        <p:attrNameLst>
                                          <p:attrName>style.visibility</p:attrName>
                                        </p:attrNameLst>
                                      </p:cBhvr>
                                      <p:to>
                                        <p:strVal val="visible"/>
                                      </p:to>
                                    </p:set>
                                    <p:anim calcmode="discrete" valueType="clr">
                                      <p:cBhvr override="childStyle">
                                        <p:cTn id="25"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
                                        </p:tgtEl>
                                        <p:attrNameLst>
                                          <p:attrName>fillcolor</p:attrName>
                                        </p:attrNameLst>
                                      </p:cBhvr>
                                      <p:tavLst>
                                        <p:tav tm="0">
                                          <p:val>
                                            <p:clrVal>
                                              <a:schemeClr val="accent2"/>
                                            </p:clrVal>
                                          </p:val>
                                        </p:tav>
                                        <p:tav tm="50000">
                                          <p:val>
                                            <p:clrVal>
                                              <a:schemeClr val="hlink"/>
                                            </p:clrVal>
                                          </p:val>
                                        </p:tav>
                                      </p:tavLst>
                                    </p:anim>
                                    <p:set>
                                      <p:cBhvr>
                                        <p:cTn id="27" dur="80"/>
                                        <p:tgtEl>
                                          <p:spTgt spid="6"/>
                                        </p:tgtEl>
                                        <p:attrNameLst>
                                          <p:attrName>fill.type</p:attrName>
                                        </p:attrNameLst>
                                      </p:cBhvr>
                                      <p:to>
                                        <p:strVal val="solid"/>
                                      </p:to>
                                    </p:set>
                                  </p:childTnLst>
                                </p:cTn>
                              </p:par>
                            </p:childTnLst>
                          </p:cTn>
                        </p:par>
                        <p:par>
                          <p:cTn id="28" fill="hold">
                            <p:stCondLst>
                              <p:cond delay="668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7"/>
                                        </p:tgtEl>
                                        <p:attrNameLst>
                                          <p:attrName>style.visibility</p:attrName>
                                        </p:attrNameLst>
                                      </p:cBhvr>
                                      <p:to>
                                        <p:strVal val="visible"/>
                                      </p:to>
                                    </p:set>
                                    <p:anim calcmode="discrete" valueType="clr">
                                      <p:cBhvr override="childStyle">
                                        <p:cTn id="3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7"/>
                                        </p:tgtEl>
                                        <p:attrNameLst>
                                          <p:attrName>fillcolor</p:attrName>
                                        </p:attrNameLst>
                                      </p:cBhvr>
                                      <p:tavLst>
                                        <p:tav tm="0">
                                          <p:val>
                                            <p:clrVal>
                                              <a:schemeClr val="accent2"/>
                                            </p:clrVal>
                                          </p:val>
                                        </p:tav>
                                        <p:tav tm="50000">
                                          <p:val>
                                            <p:clrVal>
                                              <a:schemeClr val="hlink"/>
                                            </p:clrVal>
                                          </p:val>
                                        </p:tav>
                                      </p:tavLst>
                                    </p:anim>
                                    <p:set>
                                      <p:cBhvr>
                                        <p:cTn id="33"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256" y="1149929"/>
            <a:ext cx="652549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err="1">
                <a:solidFill>
                  <a:schemeClr val="tx1"/>
                </a:solidFill>
                <a:latin typeface="Times New Roman" pitchFamily="18" charset="0"/>
                <a:cs typeface="Times New Roman" pitchFamily="18" charset="0"/>
              </a:rPr>
              <a:t>Nhiên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liệu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có</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nhiều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ứng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dụng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trong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cuộc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sống</a:t>
            </a:r>
            <a:endParaRPr lang="en-US" sz="2400" b="1" dirty="0">
              <a:solidFill>
                <a:schemeClr val="tx1"/>
              </a:solidFill>
              <a:latin typeface="Times New Roman" pitchFamily="18" charset="0"/>
              <a:cs typeface="Times New Roman" pitchFamily="18" charset="0"/>
            </a:endParaRPr>
          </a:p>
        </p:txBody>
      </p:sp>
      <p:sp>
        <p:nvSpPr>
          <p:cNvPr id="3" name="TextBox 2"/>
          <p:cNvSpPr txBox="1"/>
          <p:nvPr/>
        </p:nvSpPr>
        <p:spPr>
          <a:xfrm>
            <a:off x="1787236" y="1634834"/>
            <a:ext cx="4045528" cy="430887"/>
          </a:xfrm>
          <a:prstGeom prst="rect">
            <a:avLst/>
          </a:prstGeom>
          <a:noFill/>
        </p:spPr>
        <p:txBody>
          <a:bodyPr wrap="square" rtlCol="0">
            <a:spAutoFit/>
          </a:bodyPr>
          <a:lstStyle/>
          <a:p>
            <a:r>
              <a:rPr lang="en-US" sz="2200" b="1" dirty="0" err="1">
                <a:latin typeface="Times New Roman" pitchFamily="18" charset="0"/>
                <a:cs typeface="Times New Roman" pitchFamily="18" charset="0"/>
              </a:rPr>
              <a:t>Đốt</a:t>
            </a:r>
            <a:r>
              <a:rPr lang="en-US" sz="2200" b="1" dirty="0">
                <a:latin typeface="Times New Roman" pitchFamily="18" charset="0"/>
                <a:cs typeface="Times New Roman" pitchFamily="18" charset="0"/>
              </a:rPr>
              <a:t> than </a:t>
            </a:r>
            <a:r>
              <a:rPr lang="en-US" sz="2200" b="1" dirty="0" err="1">
                <a:latin typeface="Times New Roman" pitchFamily="18" charset="0"/>
                <a:cs typeface="Times New Roman" pitchFamily="18" charset="0"/>
              </a:rPr>
              <a:t>củi</a:t>
            </a:r>
            <a:r>
              <a:rPr lang="en-US" sz="2200" b="1" dirty="0">
                <a:latin typeface="Times New Roman" pitchFamily="18" charset="0"/>
                <a:cs typeface="Times New Roman" pitchFamily="18" charset="0"/>
              </a:rPr>
              <a:t> , </a:t>
            </a:r>
            <a:r>
              <a:rPr lang="en-US" sz="2200" b="1" dirty="0" err="1">
                <a:latin typeface="Times New Roman" pitchFamily="18" charset="0"/>
                <a:cs typeface="Times New Roman" pitchFamily="18" charset="0"/>
              </a:rPr>
              <a:t>khí</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tự</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nhiên</a:t>
            </a:r>
            <a:endParaRPr lang="en-US" sz="2200" b="1" dirty="0">
              <a:latin typeface="Times New Roman" pitchFamily="18" charset="0"/>
              <a:cs typeface="Times New Roman" pitchFamily="18" charset="0"/>
            </a:endParaRPr>
          </a:p>
        </p:txBody>
      </p:sp>
      <p:sp>
        <p:nvSpPr>
          <p:cNvPr id="7" name="TextBox 6"/>
          <p:cNvSpPr txBox="1"/>
          <p:nvPr/>
        </p:nvSpPr>
        <p:spPr>
          <a:xfrm>
            <a:off x="9116305" y="1496317"/>
            <a:ext cx="2521494" cy="430887"/>
          </a:xfrm>
          <a:prstGeom prst="rect">
            <a:avLst/>
          </a:prstGeom>
          <a:noFill/>
        </p:spPr>
        <p:txBody>
          <a:bodyPr wrap="square" rtlCol="0">
            <a:spAutoFit/>
          </a:bodyPr>
          <a:lstStyle/>
          <a:p>
            <a:r>
              <a:rPr lang="en-US" sz="2200" b="1" dirty="0" err="1">
                <a:latin typeface="Times New Roman" pitchFamily="18" charset="0"/>
                <a:cs typeface="Times New Roman" pitchFamily="18" charset="0"/>
              </a:rPr>
              <a:t>Sử</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dụng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xăng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dầu</a:t>
            </a:r>
            <a:endParaRPr lang="en-US" sz="2200" b="1" dirty="0">
              <a:latin typeface="Times New Roman" pitchFamily="18" charset="0"/>
              <a:cs typeface="Times New Roman" pitchFamily="18" charset="0"/>
            </a:endParaRPr>
          </a:p>
        </p:txBody>
      </p:sp>
      <p:sp>
        <p:nvSpPr>
          <p:cNvPr id="8" name="TextBox 7"/>
          <p:cNvSpPr txBox="1"/>
          <p:nvPr/>
        </p:nvSpPr>
        <p:spPr>
          <a:xfrm>
            <a:off x="2576946" y="4197925"/>
            <a:ext cx="2064328" cy="430887"/>
          </a:xfrm>
          <a:prstGeom prst="rect">
            <a:avLst/>
          </a:prstGeom>
          <a:noFill/>
        </p:spPr>
        <p:txBody>
          <a:bodyPr wrap="square" rtlCol="0">
            <a:spAutoFit/>
          </a:bodyPr>
          <a:lstStyle/>
          <a:p>
            <a:r>
              <a:rPr lang="en-US" sz="2200" b="1" dirty="0" err="1">
                <a:latin typeface="Times New Roman" pitchFamily="18" charset="0"/>
                <a:cs typeface="Times New Roman" pitchFamily="18" charset="0"/>
              </a:rPr>
              <a:t>Sử</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dụng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nhiệt</a:t>
            </a:r>
            <a:endParaRPr lang="en-US" sz="2200" b="1" dirty="0">
              <a:latin typeface="Times New Roman" pitchFamily="18" charset="0"/>
              <a:cs typeface="Times New Roman" pitchFamily="18" charset="0"/>
            </a:endParaRPr>
          </a:p>
        </p:txBody>
      </p:sp>
      <p:sp>
        <p:nvSpPr>
          <p:cNvPr id="10" name="TextBox 9"/>
          <p:cNvSpPr txBox="1"/>
          <p:nvPr/>
        </p:nvSpPr>
        <p:spPr>
          <a:xfrm>
            <a:off x="8018349" y="4021324"/>
            <a:ext cx="3656712" cy="769441"/>
          </a:xfrm>
          <a:prstGeom prst="rect">
            <a:avLst/>
          </a:prstGeom>
          <a:noFill/>
        </p:spPr>
        <p:txBody>
          <a:bodyPr wrap="square" rtlCol="0">
            <a:spAutoFit/>
          </a:bodyPr>
          <a:lstStyle/>
          <a:p>
            <a:r>
              <a:rPr lang="en-US" sz="2200" b="1" dirty="0" err="1">
                <a:latin typeface="Times New Roman" pitchFamily="18" charset="0"/>
                <a:cs typeface="Times New Roman" pitchFamily="18" charset="0"/>
              </a:rPr>
              <a:t>Sử</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dụng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năng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lượng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hạt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nhân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thành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điện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năng</a:t>
            </a:r>
            <a:endParaRPr lang="en-US" sz="2200" b="1" dirty="0">
              <a:latin typeface="Times New Roman" pitchFamily="18" charset="0"/>
              <a:cs typeface="Times New Roman" pitchFamily="18" charset="0"/>
            </a:endParaRPr>
          </a:p>
        </p:txBody>
      </p:sp>
      <p:pic>
        <p:nvPicPr>
          <p:cNvPr id="2050" name="Picture 2" descr="E:\GA KHTN 6 CD4\nhiên liệu hạt nhân.jpg"/>
          <p:cNvPicPr>
            <a:picLocks noChangeAspect="1" noChangeArrowheads="1"/>
          </p:cNvPicPr>
          <p:nvPr/>
        </p:nvPicPr>
        <p:blipFill>
          <a:blip r:embed="rId2"/>
          <a:srcRect/>
          <a:stretch>
            <a:fillRect/>
          </a:stretch>
        </p:blipFill>
        <p:spPr bwMode="auto">
          <a:xfrm>
            <a:off x="7979786" y="4786312"/>
            <a:ext cx="3491777" cy="2071688"/>
          </a:xfrm>
          <a:prstGeom prst="rect">
            <a:avLst/>
          </a:prstGeom>
          <a:noFill/>
        </p:spPr>
      </p:pic>
      <p:pic>
        <p:nvPicPr>
          <p:cNvPr id="2051" name="Picture 3" descr="E:\GA KHTN 6 CD4\củi cháy.jpg"/>
          <p:cNvPicPr>
            <a:picLocks noChangeAspect="1" noChangeArrowheads="1"/>
          </p:cNvPicPr>
          <p:nvPr/>
        </p:nvPicPr>
        <p:blipFill>
          <a:blip r:embed="rId3"/>
          <a:srcRect/>
          <a:stretch>
            <a:fillRect/>
          </a:stretch>
        </p:blipFill>
        <p:spPr bwMode="auto">
          <a:xfrm>
            <a:off x="824779" y="2311980"/>
            <a:ext cx="2562225" cy="1790700"/>
          </a:xfrm>
          <a:prstGeom prst="rect">
            <a:avLst/>
          </a:prstGeom>
          <a:noFill/>
        </p:spPr>
      </p:pic>
      <p:pic>
        <p:nvPicPr>
          <p:cNvPr id="2052" name="Picture 4" descr="E:\GA KHTN 6 CD4\xe  ô tô.jpg"/>
          <p:cNvPicPr>
            <a:picLocks noChangeAspect="1" noChangeArrowheads="1"/>
          </p:cNvPicPr>
          <p:nvPr/>
        </p:nvPicPr>
        <p:blipFill>
          <a:blip r:embed="rId4"/>
          <a:srcRect/>
          <a:stretch>
            <a:fillRect/>
          </a:stretch>
        </p:blipFill>
        <p:spPr bwMode="auto">
          <a:xfrm>
            <a:off x="8333076" y="1920151"/>
            <a:ext cx="3318596" cy="1743075"/>
          </a:xfrm>
          <a:prstGeom prst="rect">
            <a:avLst/>
          </a:prstGeom>
          <a:noFill/>
        </p:spPr>
      </p:pic>
      <p:pic>
        <p:nvPicPr>
          <p:cNvPr id="2053" name="Picture 5" descr="E:\GA KHTN 6 CD4\nung gốm.jpg"/>
          <p:cNvPicPr>
            <a:picLocks noChangeAspect="1" noChangeArrowheads="1"/>
          </p:cNvPicPr>
          <p:nvPr/>
        </p:nvPicPr>
        <p:blipFill>
          <a:blip r:embed="rId5"/>
          <a:srcRect/>
          <a:stretch>
            <a:fillRect/>
          </a:stretch>
        </p:blipFill>
        <p:spPr bwMode="auto">
          <a:xfrm>
            <a:off x="4094884" y="4787178"/>
            <a:ext cx="3123334" cy="1800225"/>
          </a:xfrm>
          <a:prstGeom prst="rect">
            <a:avLst/>
          </a:prstGeom>
          <a:noFill/>
        </p:spPr>
      </p:pic>
      <p:pic>
        <p:nvPicPr>
          <p:cNvPr id="2054" name="Picture 6" descr="E:\GA KHTN 6 CD4\nhiệt suwoir ấm.jpg"/>
          <p:cNvPicPr>
            <a:picLocks noChangeAspect="1" noChangeArrowheads="1"/>
          </p:cNvPicPr>
          <p:nvPr/>
        </p:nvPicPr>
        <p:blipFill>
          <a:blip r:embed="rId6"/>
          <a:srcRect/>
          <a:stretch>
            <a:fillRect/>
          </a:stretch>
        </p:blipFill>
        <p:spPr bwMode="auto">
          <a:xfrm>
            <a:off x="3475759" y="2254829"/>
            <a:ext cx="2857500" cy="1804555"/>
          </a:xfrm>
          <a:prstGeom prst="rect">
            <a:avLst/>
          </a:prstGeom>
          <a:noFill/>
        </p:spPr>
      </p:pic>
      <p:sp>
        <p:nvSpPr>
          <p:cNvPr id="2056" name="AutoShape 8" descr="BÁO SÀI GÒN GIẢI PHÓ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7" name="Picture 9" descr="E:\GA KHTN 6 CD4\hàn cắt kim loại.jpg"/>
          <p:cNvPicPr>
            <a:picLocks noChangeAspect="1" noChangeArrowheads="1"/>
          </p:cNvPicPr>
          <p:nvPr/>
        </p:nvPicPr>
        <p:blipFill>
          <a:blip r:embed="rId7"/>
          <a:srcRect/>
          <a:stretch>
            <a:fillRect/>
          </a:stretch>
        </p:blipFill>
        <p:spPr bwMode="auto">
          <a:xfrm>
            <a:off x="640339" y="4651661"/>
            <a:ext cx="2847975" cy="1846118"/>
          </a:xfrm>
          <a:prstGeom prst="rect">
            <a:avLst/>
          </a:prstGeom>
          <a:noFill/>
        </p:spPr>
      </p:pic>
      <p:sp>
        <p:nvSpPr>
          <p:cNvPr id="18" name="TextBox 17"/>
          <p:cNvSpPr txBox="1"/>
          <p:nvPr/>
        </p:nvSpPr>
        <p:spPr>
          <a:xfrm>
            <a:off x="221665" y="55414"/>
            <a:ext cx="9836727"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700" b="1" dirty="0">
                <a:solidFill>
                  <a:srgbClr val="002060"/>
                </a:solidFill>
                <a:latin typeface="Times New Roman" pitchFamily="18" charset="0"/>
                <a:cs typeface="Times New Roman" pitchFamily="18" charset="0"/>
              </a:rPr>
              <a:t>2.MỘT SỐ TÍNH CHẤT VÀ ỨNG  DỤNG CỦA NHIÊN LIỆU</a:t>
            </a:r>
          </a:p>
        </p:txBody>
      </p:sp>
      <p:sp>
        <p:nvSpPr>
          <p:cNvPr id="15" name="TextBox 14"/>
          <p:cNvSpPr txBox="1"/>
          <p:nvPr/>
        </p:nvSpPr>
        <p:spPr>
          <a:xfrm>
            <a:off x="609599" y="623455"/>
            <a:ext cx="7232073"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Tìm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hiểu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liệu</a:t>
            </a:r>
            <a:endParaRPr lang="en-US" sz="2400" b="1" dirty="0">
              <a:latin typeface="Times New Roman" pitchFamily="18" charset="0"/>
              <a:cs typeface="Times New Roman" pitchFamily="18" charset="0"/>
            </a:endParaRPr>
          </a:p>
        </p:txBody>
      </p:sp>
      <p:sp>
        <p:nvSpPr>
          <p:cNvPr id="16" name="Right Arrow 15"/>
          <p:cNvSpPr/>
          <p:nvPr/>
        </p:nvSpPr>
        <p:spPr>
          <a:xfrm>
            <a:off x="221673" y="748146"/>
            <a:ext cx="401782"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55964" y="6511633"/>
            <a:ext cx="1828799" cy="369332"/>
          </a:xfrm>
          <a:prstGeom prst="rect">
            <a:avLst/>
          </a:prstGeom>
          <a:noFill/>
        </p:spPr>
        <p:txBody>
          <a:bodyPr wrap="square" rtlCol="0">
            <a:spAutoFit/>
          </a:bodyPr>
          <a:lstStyle/>
          <a:p>
            <a:r>
              <a:rPr lang="en-US" b="1" dirty="0" err="1">
                <a:solidFill>
                  <a:srgbClr val="002060"/>
                </a:solidFill>
                <a:latin typeface="Times New Roman" pitchFamily="18" charset="0"/>
                <a:cs typeface="Times New Roman" pitchFamily="18" charset="0"/>
              </a:rPr>
              <a:t>Hàn</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cắt</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kim</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loại</a:t>
            </a:r>
            <a:endParaRPr lang="en-US" b="1" dirty="0">
              <a:solidFill>
                <a:srgbClr val="002060"/>
              </a:solidFill>
              <a:latin typeface="Times New Roman" pitchFamily="18" charset="0"/>
              <a:cs typeface="Times New Roman" pitchFamily="18" charset="0"/>
            </a:endParaRPr>
          </a:p>
        </p:txBody>
      </p:sp>
      <p:sp>
        <p:nvSpPr>
          <p:cNvPr id="19" name="TextBox 18"/>
          <p:cNvSpPr txBox="1"/>
          <p:nvPr/>
        </p:nvSpPr>
        <p:spPr>
          <a:xfrm>
            <a:off x="4488873" y="6511632"/>
            <a:ext cx="1717963" cy="369332"/>
          </a:xfrm>
          <a:prstGeom prst="rect">
            <a:avLst/>
          </a:prstGeom>
          <a:noFill/>
        </p:spPr>
        <p:txBody>
          <a:bodyPr wrap="square" rtlCol="0">
            <a:spAutoFit/>
          </a:bodyPr>
          <a:lstStyle/>
          <a:p>
            <a:r>
              <a:rPr lang="en-US" b="1" dirty="0" err="1">
                <a:solidFill>
                  <a:srgbClr val="002060"/>
                </a:solidFill>
                <a:latin typeface="Times New Roman" pitchFamily="18" charset="0"/>
                <a:cs typeface="Times New Roman" pitchFamily="18" charset="0"/>
              </a:rPr>
              <a:t>Nung</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đồ</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gốm</a:t>
            </a:r>
            <a:endParaRPr lang="en-US" b="1" dirty="0">
              <a:solidFill>
                <a:srgbClr val="002060"/>
              </a:solidFill>
              <a:latin typeface="Times New Roman" pitchFamily="18" charset="0"/>
              <a:cs typeface="Times New Roman" pitchFamily="18" charset="0"/>
            </a:endParaRPr>
          </a:p>
        </p:txBody>
      </p:sp>
      <p:sp>
        <p:nvSpPr>
          <p:cNvPr id="20" name="TextBox 19"/>
          <p:cNvSpPr txBox="1"/>
          <p:nvPr/>
        </p:nvSpPr>
        <p:spPr>
          <a:xfrm>
            <a:off x="8950055" y="3616033"/>
            <a:ext cx="1828800" cy="415498"/>
          </a:xfrm>
          <a:prstGeom prst="rect">
            <a:avLst/>
          </a:prstGeom>
          <a:noFill/>
        </p:spPr>
        <p:txBody>
          <a:bodyPr wrap="square" rtlCol="0">
            <a:spAutoFit/>
          </a:bodyPr>
          <a:lstStyle/>
          <a:p>
            <a:r>
              <a:rPr lang="en-US" sz="2100" b="1" dirty="0" err="1">
                <a:solidFill>
                  <a:srgbClr val="002060"/>
                </a:solidFill>
                <a:latin typeface="Times New Roman" pitchFamily="18" charset="0"/>
                <a:cs typeface="Times New Roman" pitchFamily="18" charset="0"/>
              </a:rPr>
              <a:t>Chạy</a:t>
            </a:r>
            <a:r>
              <a:rPr lang="en-US" sz="2100" b="1" dirty="0">
                <a:solidFill>
                  <a:srgbClr val="002060"/>
                </a:solidFill>
                <a:latin typeface="Times New Roman" pitchFamily="18" charset="0"/>
                <a:cs typeface="Times New Roman" pitchFamily="18" charset="0"/>
              </a:rPr>
              <a:t> </a:t>
            </a:r>
            <a:r>
              <a:rPr lang="en-US" sz="2100" b="1" dirty="0" err="1">
                <a:solidFill>
                  <a:srgbClr val="002060"/>
                </a:solidFill>
                <a:latin typeface="Times New Roman" pitchFamily="18" charset="0"/>
                <a:cs typeface="Times New Roman" pitchFamily="18" charset="0"/>
              </a:rPr>
              <a:t>động</a:t>
            </a:r>
            <a:r>
              <a:rPr lang="en-US" sz="2100" b="1" dirty="0">
                <a:solidFill>
                  <a:srgbClr val="002060"/>
                </a:solidFill>
                <a:latin typeface="Times New Roman" pitchFamily="18" charset="0"/>
                <a:cs typeface="Times New Roman" pitchFamily="18" charset="0"/>
              </a:rPr>
              <a:t> </a:t>
            </a:r>
            <a:r>
              <a:rPr lang="en-US" sz="2100" b="1" dirty="0" err="1">
                <a:solidFill>
                  <a:srgbClr val="002060"/>
                </a:solidFill>
                <a:latin typeface="Times New Roman" pitchFamily="18" charset="0"/>
                <a:cs typeface="Times New Roman" pitchFamily="18" charset="0"/>
              </a:rPr>
              <a:t>cơ</a:t>
            </a:r>
            <a:endParaRPr lang="en-US" sz="2100" b="1" dirty="0">
              <a:solidFill>
                <a:srgbClr val="002060"/>
              </a:solidFill>
              <a:latin typeface="Times New Roman" pitchFamily="18" charset="0"/>
              <a:cs typeface="Times New Roman" pitchFamily="18" charset="0"/>
            </a:endParaRPr>
          </a:p>
        </p:txBody>
      </p:sp>
      <p:sp>
        <p:nvSpPr>
          <p:cNvPr id="21" name="TextBox 20"/>
          <p:cNvSpPr txBox="1"/>
          <p:nvPr/>
        </p:nvSpPr>
        <p:spPr>
          <a:xfrm>
            <a:off x="858982" y="4059382"/>
            <a:ext cx="1066800" cy="369332"/>
          </a:xfrm>
          <a:prstGeom prst="rect">
            <a:avLst/>
          </a:prstGeom>
          <a:noFill/>
        </p:spPr>
        <p:txBody>
          <a:bodyPr wrap="square" rtlCol="0">
            <a:spAutoFit/>
          </a:bodyPr>
          <a:lstStyle/>
          <a:p>
            <a:r>
              <a:rPr lang="en-US" dirty="0" err="1">
                <a:solidFill>
                  <a:srgbClr val="002060"/>
                </a:solidFill>
                <a:latin typeface="Times New Roman" pitchFamily="18" charset="0"/>
                <a:cs typeface="Times New Roman" pitchFamily="18" charset="0"/>
              </a:rPr>
              <a:t>Nấu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ăn</a:t>
            </a:r>
            <a:endParaRPr lang="en-US" dirty="0">
              <a:solidFill>
                <a:srgbClr val="002060"/>
              </a:solidFill>
              <a:latin typeface="Times New Roman" pitchFamily="18" charset="0"/>
              <a:cs typeface="Times New Roman" pitchFamily="18" charset="0"/>
            </a:endParaRPr>
          </a:p>
        </p:txBody>
      </p:sp>
      <p:sp>
        <p:nvSpPr>
          <p:cNvPr id="22" name="TextBox 21"/>
          <p:cNvSpPr txBox="1"/>
          <p:nvPr/>
        </p:nvSpPr>
        <p:spPr>
          <a:xfrm>
            <a:off x="4793673" y="4017818"/>
            <a:ext cx="1246909" cy="369332"/>
          </a:xfrm>
          <a:prstGeom prst="rect">
            <a:avLst/>
          </a:prstGeom>
          <a:noFill/>
        </p:spPr>
        <p:txBody>
          <a:bodyPr wrap="square" rtlCol="0">
            <a:spAutoFit/>
          </a:bodyPr>
          <a:lstStyle/>
          <a:p>
            <a:r>
              <a:rPr lang="en-US" b="1" dirty="0" err="1">
                <a:solidFill>
                  <a:srgbClr val="002060"/>
                </a:solidFill>
                <a:latin typeface="Times New Roman" pitchFamily="18" charset="0"/>
                <a:cs typeface="Times New Roman" pitchFamily="18" charset="0"/>
              </a:rPr>
              <a:t>Sưởi</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ấm</a:t>
            </a:r>
            <a:endParaRPr lang="en-US" b="1" dirty="0">
              <a:solidFill>
                <a:srgbClr val="002060"/>
              </a:solidFill>
              <a:latin typeface="Times New Roman" pitchFamily="18" charset="0"/>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grpId="1" nodeType="clickEffect">
                                  <p:stCondLst>
                                    <p:cond delay="0"/>
                                  </p:stCondLst>
                                  <p:childTnLst>
                                    <p:animEffect transition="out" filter="box(in)">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par>
                                <p:cTn id="22" presetID="4" presetClass="exit" presetSubtype="16" fill="hold" grpId="1" nodeType="withEffect">
                                  <p:stCondLst>
                                    <p:cond delay="0"/>
                                  </p:stCondLst>
                                  <p:childTnLst>
                                    <p:animEffect transition="out" filter="box(in)">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ox(in)">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ox(in)">
                                      <p:cBhvr>
                                        <p:cTn id="34" dur="500"/>
                                        <p:tgtEl>
                                          <p:spTgt spid="3"/>
                                        </p:tgtEl>
                                      </p:cBhvr>
                                    </p:animEffect>
                                  </p:childTnLst>
                                </p:cTn>
                              </p:par>
                            </p:childTnLst>
                          </p:cTn>
                        </p:par>
                        <p:par>
                          <p:cTn id="35" fill="hold">
                            <p:stCondLst>
                              <p:cond delay="500"/>
                            </p:stCondLst>
                            <p:childTnLst>
                              <p:par>
                                <p:cTn id="36" presetID="5" presetClass="entr" presetSubtype="10" fill="hold" nodeType="afterEffect">
                                  <p:stCondLst>
                                    <p:cond delay="0"/>
                                  </p:stCondLst>
                                  <p:childTnLst>
                                    <p:set>
                                      <p:cBhvr>
                                        <p:cTn id="37" dur="1" fill="hold">
                                          <p:stCondLst>
                                            <p:cond delay="0"/>
                                          </p:stCondLst>
                                        </p:cTn>
                                        <p:tgtEl>
                                          <p:spTgt spid="2051"/>
                                        </p:tgtEl>
                                        <p:attrNameLst>
                                          <p:attrName>style.visibility</p:attrName>
                                        </p:attrNameLst>
                                      </p:cBhvr>
                                      <p:to>
                                        <p:strVal val="visible"/>
                                      </p:to>
                                    </p:set>
                                    <p:animEffect transition="in" filter="checkerboard(across)">
                                      <p:cBhvr>
                                        <p:cTn id="38" dur="500"/>
                                        <p:tgtEl>
                                          <p:spTgt spid="2051"/>
                                        </p:tgtEl>
                                      </p:cBhvr>
                                    </p:animEffect>
                                  </p:childTnLst>
                                </p:cTn>
                              </p:par>
                            </p:childTnLst>
                          </p:cTn>
                        </p:par>
                        <p:par>
                          <p:cTn id="39" fill="hold">
                            <p:stCondLst>
                              <p:cond delay="1000"/>
                            </p:stCondLst>
                            <p:childTnLst>
                              <p:par>
                                <p:cTn id="40" presetID="4" presetClass="entr" presetSubtype="16"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ox(in)">
                                      <p:cBhvr>
                                        <p:cTn id="42" dur="500"/>
                                        <p:tgtEl>
                                          <p:spTgt spid="21"/>
                                        </p:tgtEl>
                                      </p:cBhvr>
                                    </p:animEffect>
                                  </p:childTnLst>
                                </p:cTn>
                              </p:par>
                            </p:childTnLst>
                          </p:cTn>
                        </p:par>
                        <p:par>
                          <p:cTn id="43" fill="hold">
                            <p:stCondLst>
                              <p:cond delay="1500"/>
                            </p:stCondLst>
                            <p:childTnLst>
                              <p:par>
                                <p:cTn id="44" presetID="5" presetClass="entr" presetSubtype="10" fill="hold" nodeType="afterEffect">
                                  <p:stCondLst>
                                    <p:cond delay="0"/>
                                  </p:stCondLst>
                                  <p:childTnLst>
                                    <p:set>
                                      <p:cBhvr>
                                        <p:cTn id="45" dur="1" fill="hold">
                                          <p:stCondLst>
                                            <p:cond delay="0"/>
                                          </p:stCondLst>
                                        </p:cTn>
                                        <p:tgtEl>
                                          <p:spTgt spid="2054"/>
                                        </p:tgtEl>
                                        <p:attrNameLst>
                                          <p:attrName>style.visibility</p:attrName>
                                        </p:attrNameLst>
                                      </p:cBhvr>
                                      <p:to>
                                        <p:strVal val="visible"/>
                                      </p:to>
                                    </p:set>
                                    <p:animEffect transition="in" filter="checkerboard(across)">
                                      <p:cBhvr>
                                        <p:cTn id="46" dur="500"/>
                                        <p:tgtEl>
                                          <p:spTgt spid="2054"/>
                                        </p:tgtEl>
                                      </p:cBhvr>
                                    </p:animEffect>
                                  </p:childTnLst>
                                </p:cTn>
                              </p:par>
                            </p:childTnLst>
                          </p:cTn>
                        </p:par>
                        <p:par>
                          <p:cTn id="47" fill="hold">
                            <p:stCondLst>
                              <p:cond delay="2000"/>
                            </p:stCondLst>
                            <p:childTnLst>
                              <p:par>
                                <p:cTn id="48" presetID="3" presetClass="entr" presetSubtype="1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linds(horizontal)">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ox(in)">
                                      <p:cBhvr>
                                        <p:cTn id="55" dur="500"/>
                                        <p:tgtEl>
                                          <p:spTgt spid="7"/>
                                        </p:tgtEl>
                                      </p:cBhvr>
                                    </p:animEffect>
                                  </p:childTnLst>
                                </p:cTn>
                              </p:par>
                              <p:par>
                                <p:cTn id="56" presetID="4" presetClass="entr" presetSubtype="16" fill="hold" nodeType="withEffect">
                                  <p:stCondLst>
                                    <p:cond delay="0"/>
                                  </p:stCondLst>
                                  <p:childTnLst>
                                    <p:set>
                                      <p:cBhvr>
                                        <p:cTn id="57" dur="1" fill="hold">
                                          <p:stCondLst>
                                            <p:cond delay="0"/>
                                          </p:stCondLst>
                                        </p:cTn>
                                        <p:tgtEl>
                                          <p:spTgt spid="2052"/>
                                        </p:tgtEl>
                                        <p:attrNameLst>
                                          <p:attrName>style.visibility</p:attrName>
                                        </p:attrNameLst>
                                      </p:cBhvr>
                                      <p:to>
                                        <p:strVal val="visible"/>
                                      </p:to>
                                    </p:set>
                                    <p:animEffect transition="in" filter="box(in)">
                                      <p:cBhvr>
                                        <p:cTn id="58" dur="500"/>
                                        <p:tgtEl>
                                          <p:spTgt spid="2052"/>
                                        </p:tgtEl>
                                      </p:cBhvr>
                                    </p:animEffect>
                                  </p:childTnLst>
                                </p:cTn>
                              </p:par>
                            </p:childTnLst>
                          </p:cTn>
                        </p:par>
                        <p:par>
                          <p:cTn id="59" fill="hold">
                            <p:stCondLst>
                              <p:cond delay="500"/>
                            </p:stCondLst>
                            <p:childTnLst>
                              <p:par>
                                <p:cTn id="60" presetID="4" presetClass="entr" presetSubtype="16"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ox(in)">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diamond(in)">
                                      <p:cBhvr>
                                        <p:cTn id="67" dur="2000"/>
                                        <p:tgtEl>
                                          <p:spTgt spid="8"/>
                                        </p:tgtEl>
                                      </p:cBhvr>
                                    </p:animEffect>
                                  </p:childTnLst>
                                </p:cTn>
                              </p:par>
                              <p:par>
                                <p:cTn id="68" presetID="8" presetClass="entr" presetSubtype="16" fill="hold" nodeType="withEffect">
                                  <p:stCondLst>
                                    <p:cond delay="0"/>
                                  </p:stCondLst>
                                  <p:childTnLst>
                                    <p:set>
                                      <p:cBhvr>
                                        <p:cTn id="69" dur="1" fill="hold">
                                          <p:stCondLst>
                                            <p:cond delay="0"/>
                                          </p:stCondLst>
                                        </p:cTn>
                                        <p:tgtEl>
                                          <p:spTgt spid="2057"/>
                                        </p:tgtEl>
                                        <p:attrNameLst>
                                          <p:attrName>style.visibility</p:attrName>
                                        </p:attrNameLst>
                                      </p:cBhvr>
                                      <p:to>
                                        <p:strVal val="visible"/>
                                      </p:to>
                                    </p:set>
                                    <p:animEffect transition="in" filter="diamond(in)">
                                      <p:cBhvr>
                                        <p:cTn id="70" dur="2000"/>
                                        <p:tgtEl>
                                          <p:spTgt spid="2057"/>
                                        </p:tgtEl>
                                      </p:cBhvr>
                                    </p:animEffect>
                                  </p:childTnLst>
                                </p:cTn>
                              </p:par>
                            </p:childTnLst>
                          </p:cTn>
                        </p:par>
                        <p:par>
                          <p:cTn id="71" fill="hold">
                            <p:stCondLst>
                              <p:cond delay="2000"/>
                            </p:stCondLst>
                            <p:childTnLst>
                              <p:par>
                                <p:cTn id="72" presetID="4" presetClass="entr" presetSubtype="16"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ox(in)">
                                      <p:cBhvr>
                                        <p:cTn id="74" dur="500"/>
                                        <p:tgtEl>
                                          <p:spTgt spid="17"/>
                                        </p:tgtEl>
                                      </p:cBhvr>
                                    </p:animEffect>
                                  </p:childTnLst>
                                </p:cTn>
                              </p:par>
                              <p:par>
                                <p:cTn id="75" presetID="8" presetClass="entr" presetSubtype="16" fill="hold" nodeType="withEffect">
                                  <p:stCondLst>
                                    <p:cond delay="0"/>
                                  </p:stCondLst>
                                  <p:childTnLst>
                                    <p:set>
                                      <p:cBhvr>
                                        <p:cTn id="76" dur="1" fill="hold">
                                          <p:stCondLst>
                                            <p:cond delay="0"/>
                                          </p:stCondLst>
                                        </p:cTn>
                                        <p:tgtEl>
                                          <p:spTgt spid="2053"/>
                                        </p:tgtEl>
                                        <p:attrNameLst>
                                          <p:attrName>style.visibility</p:attrName>
                                        </p:attrNameLst>
                                      </p:cBhvr>
                                      <p:to>
                                        <p:strVal val="visible"/>
                                      </p:to>
                                    </p:set>
                                    <p:animEffect transition="in" filter="diamond(in)">
                                      <p:cBhvr>
                                        <p:cTn id="77" dur="2000"/>
                                        <p:tgtEl>
                                          <p:spTgt spid="2053"/>
                                        </p:tgtEl>
                                      </p:cBhvr>
                                    </p:animEffect>
                                  </p:childTnLst>
                                </p:cTn>
                              </p:par>
                            </p:childTnLst>
                          </p:cTn>
                        </p:par>
                        <p:par>
                          <p:cTn id="78" fill="hold">
                            <p:stCondLst>
                              <p:cond delay="4000"/>
                            </p:stCondLst>
                            <p:childTnLst>
                              <p:par>
                                <p:cTn id="79" presetID="4" presetClass="entr" presetSubtype="16"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box(in)">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box(in)">
                                      <p:cBhvr>
                                        <p:cTn id="86" dur="500"/>
                                        <p:tgtEl>
                                          <p:spTgt spid="10"/>
                                        </p:tgtEl>
                                      </p:cBhvr>
                                    </p:animEffect>
                                  </p:childTnLst>
                                </p:cTn>
                              </p:par>
                              <p:par>
                                <p:cTn id="87" presetID="4" presetClass="entr" presetSubtype="16" fill="hold" nodeType="withEffect">
                                  <p:stCondLst>
                                    <p:cond delay="0"/>
                                  </p:stCondLst>
                                  <p:childTnLst>
                                    <p:set>
                                      <p:cBhvr>
                                        <p:cTn id="88" dur="1" fill="hold">
                                          <p:stCondLst>
                                            <p:cond delay="0"/>
                                          </p:stCondLst>
                                        </p:cTn>
                                        <p:tgtEl>
                                          <p:spTgt spid="2050"/>
                                        </p:tgtEl>
                                        <p:attrNameLst>
                                          <p:attrName>style.visibility</p:attrName>
                                        </p:attrNameLst>
                                      </p:cBhvr>
                                      <p:to>
                                        <p:strVal val="visible"/>
                                      </p:to>
                                    </p:set>
                                    <p:animEffect transition="in" filter="box(in)">
                                      <p:cBhvr>
                                        <p:cTn id="8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P spid="10" grpId="0"/>
      <p:bldP spid="18" grpId="0" animBg="1"/>
      <p:bldP spid="15" grpId="0"/>
      <p:bldP spid="15" grpId="1"/>
      <p:bldP spid="16" grpId="0" animBg="1"/>
      <p:bldP spid="16" grpId="1" animBg="1"/>
      <p:bldP spid="17"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7818" y="471054"/>
          <a:ext cx="11776363" cy="6192981"/>
        </p:xfrm>
        <a:graphic>
          <a:graphicData uri="http://schemas.openxmlformats.org/drawingml/2006/table">
            <a:tbl>
              <a:tblPr/>
              <a:tblGrid>
                <a:gridCol w="2421022">
                  <a:extLst>
                    <a:ext uri="{9D8B030D-6E8A-4147-A177-3AD203B41FA5}">
                      <a16:colId xmlns:a16="http://schemas.microsoft.com/office/drawing/2014/main" val="20000"/>
                    </a:ext>
                  </a:extLst>
                </a:gridCol>
                <a:gridCol w="2344569">
                  <a:extLst>
                    <a:ext uri="{9D8B030D-6E8A-4147-A177-3AD203B41FA5}">
                      <a16:colId xmlns:a16="http://schemas.microsoft.com/office/drawing/2014/main" val="20001"/>
                    </a:ext>
                  </a:extLst>
                </a:gridCol>
                <a:gridCol w="2366231">
                  <a:extLst>
                    <a:ext uri="{9D8B030D-6E8A-4147-A177-3AD203B41FA5}">
                      <a16:colId xmlns:a16="http://schemas.microsoft.com/office/drawing/2014/main" val="20002"/>
                    </a:ext>
                  </a:extLst>
                </a:gridCol>
                <a:gridCol w="2340747">
                  <a:extLst>
                    <a:ext uri="{9D8B030D-6E8A-4147-A177-3AD203B41FA5}">
                      <a16:colId xmlns:a16="http://schemas.microsoft.com/office/drawing/2014/main" val="20003"/>
                    </a:ext>
                  </a:extLst>
                </a:gridCol>
                <a:gridCol w="2303794">
                  <a:extLst>
                    <a:ext uri="{9D8B030D-6E8A-4147-A177-3AD203B41FA5}">
                      <a16:colId xmlns:a16="http://schemas.microsoft.com/office/drawing/2014/main" val="20004"/>
                    </a:ext>
                  </a:extLst>
                </a:gridCol>
              </a:tblGrid>
              <a:tr h="2344962">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62004">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dirty="0">
                        <a:latin typeface="Calibri Ligh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a:latin typeface="Calibri Ligh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a:latin typeface="Calibri Ligh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a:latin typeface="Calibri Ligh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24011">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dirty="0">
                        <a:latin typeface="Calibri Ligh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a:latin typeface="Calibri Ligh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a:latin typeface="Calibri Ligh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a:latin typeface="Calibri Ligh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62004">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a:solidFill>
                          <a:srgbClr val="000000"/>
                        </a:solidFill>
                        <a:latin typeface="Calibri Light"/>
                        <a:ea typeface="Segoe U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a:solidFill>
                          <a:srgbClr val="000000"/>
                        </a:solidFill>
                        <a:latin typeface="Calibri Light"/>
                        <a:ea typeface="Segoe U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a:solidFill>
                          <a:srgbClr val="0D0D0D"/>
                        </a:solidFill>
                        <a:latin typeface="Calibri Ligh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dirty="0">
                        <a:solidFill>
                          <a:srgbClr val="0D0D0D"/>
                        </a:solidFill>
                        <a:latin typeface="Calibri Ligh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073" name="Rectangle 1"/>
          <p:cNvSpPr>
            <a:spLocks noChangeArrowheads="1"/>
          </p:cNvSpPr>
          <p:nvPr/>
        </p:nvSpPr>
        <p:spPr bwMode="auto">
          <a:xfrm>
            <a:off x="3449782" y="0"/>
            <a:ext cx="300114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vi-VN" sz="2400" b="1" dirty="0">
                <a:solidFill>
                  <a:srgbClr val="002060"/>
                </a:solidFill>
                <a:latin typeface="Times New Roman" pitchFamily="18" charset="0"/>
                <a:ea typeface="Calibri" pitchFamily="34" charset="0"/>
                <a:cs typeface="Times New Roman" pitchFamily="18" charset="0"/>
              </a:rPr>
              <a:t>Hoàn thành bảng sau</a:t>
            </a:r>
            <a:endParaRPr lang="vi-VN" sz="2400" dirty="0">
              <a:solidFill>
                <a:srgbClr val="002060"/>
              </a:solidFill>
              <a:latin typeface="Times New Roman" pitchFamily="18" charset="0"/>
              <a:cs typeface="Times New Roman" pitchFamily="18" charset="0"/>
            </a:endParaRPr>
          </a:p>
        </p:txBody>
      </p:sp>
      <p:sp>
        <p:nvSpPr>
          <p:cNvPr id="4" name="TextBox 3"/>
          <p:cNvSpPr txBox="1"/>
          <p:nvPr/>
        </p:nvSpPr>
        <p:spPr>
          <a:xfrm>
            <a:off x="900546" y="734305"/>
            <a:ext cx="1717964" cy="461665"/>
          </a:xfrm>
          <a:prstGeom prst="rect">
            <a:avLst/>
          </a:prstGeom>
          <a:noFill/>
        </p:spPr>
        <p:txBody>
          <a:bodyPr wrap="square" rtlCol="0">
            <a:spAutoFit/>
          </a:bodyPr>
          <a:lstStyle/>
          <a:p>
            <a:r>
              <a:rPr lang="en-US" sz="2400" b="1" dirty="0">
                <a:latin typeface="Times New Roman" pitchFamily="18" charset="0"/>
                <a:ea typeface="Times New Roman"/>
                <a:cs typeface="Times New Roman" pitchFamily="18" charset="0"/>
              </a:rPr>
              <a:t> </a:t>
            </a:r>
            <a:r>
              <a:rPr lang="vi-VN" sz="2400" b="1" dirty="0">
                <a:latin typeface="Times New Roman" pitchFamily="18" charset="0"/>
                <a:ea typeface="Times New Roman"/>
                <a:cs typeface="Times New Roman" pitchFamily="18" charset="0"/>
              </a:rPr>
              <a:t>Nhiênliệu </a:t>
            </a:r>
            <a:endParaRPr lang="en-US" sz="2400" b="1" dirty="0">
              <a:latin typeface="Times New Roman" pitchFamily="18" charset="0"/>
              <a:cs typeface="Times New Roman" pitchFamily="18" charset="0"/>
            </a:endParaRPr>
          </a:p>
        </p:txBody>
      </p:sp>
      <p:sp>
        <p:nvSpPr>
          <p:cNvPr id="5" name="TextBox 4"/>
          <p:cNvSpPr txBox="1"/>
          <p:nvPr/>
        </p:nvSpPr>
        <p:spPr>
          <a:xfrm>
            <a:off x="318654" y="1634841"/>
            <a:ext cx="1413163" cy="882678"/>
          </a:xfrm>
          <a:prstGeom prst="rect">
            <a:avLst/>
          </a:prstGeom>
          <a:noFill/>
        </p:spPr>
        <p:txBody>
          <a:bodyPr wrap="square" rtlCol="0">
            <a:spAutoFit/>
          </a:bodyPr>
          <a:lstStyle/>
          <a:p>
            <a:pPr>
              <a:lnSpc>
                <a:spcPct val="107000"/>
              </a:lnSpc>
              <a:spcBef>
                <a:spcPts val="600"/>
              </a:spcBef>
              <a:spcAft>
                <a:spcPts val="600"/>
              </a:spcAft>
            </a:pPr>
            <a:r>
              <a:rPr lang="en-US" sz="2400" b="1" dirty="0">
                <a:latin typeface="Times New Roman" pitchFamily="18" charset="0"/>
                <a:ea typeface="Times New Roman"/>
                <a:cs typeface="Times New Roman" pitchFamily="18" charset="0"/>
              </a:rPr>
              <a:t> </a:t>
            </a:r>
            <a:r>
              <a:rPr lang="vi-VN" sz="2400" b="1" dirty="0">
                <a:latin typeface="Times New Roman" pitchFamily="18" charset="0"/>
                <a:ea typeface="Times New Roman"/>
                <a:cs typeface="Times New Roman" pitchFamily="18" charset="0"/>
              </a:rPr>
              <a:t>Đặc điểm</a:t>
            </a:r>
            <a:endParaRPr lang="en-US" sz="2400" b="1" dirty="0">
              <a:latin typeface="Times New Roman" pitchFamily="18" charset="0"/>
              <a:cs typeface="Times New Roman" pitchFamily="18" charset="0"/>
            </a:endParaRPr>
          </a:p>
        </p:txBody>
      </p:sp>
      <p:sp>
        <p:nvSpPr>
          <p:cNvPr id="6" name="TextBox 5"/>
          <p:cNvSpPr txBox="1"/>
          <p:nvPr/>
        </p:nvSpPr>
        <p:spPr>
          <a:xfrm>
            <a:off x="3519055" y="1440863"/>
            <a:ext cx="762000" cy="461665"/>
          </a:xfrm>
          <a:prstGeom prst="rect">
            <a:avLst/>
          </a:prstGeom>
          <a:noFill/>
        </p:spPr>
        <p:txBody>
          <a:bodyPr wrap="square" rtlCol="0">
            <a:spAutoFit/>
          </a:bodyPr>
          <a:lstStyle/>
          <a:p>
            <a:r>
              <a:rPr lang="vi-VN" sz="2400" b="1" dirty="0">
                <a:latin typeface="Times New Roman" pitchFamily="18" charset="0"/>
                <a:ea typeface="Times New Roman"/>
                <a:cs typeface="Times New Roman" pitchFamily="18" charset="0"/>
              </a:rPr>
              <a:t>Củi</a:t>
            </a:r>
            <a:endParaRPr lang="en-US" sz="2400" b="1" dirty="0">
              <a:latin typeface="Times New Roman" pitchFamily="18" charset="0"/>
              <a:ea typeface="Calibri"/>
              <a:cs typeface="Times New Roman" pitchFamily="18" charset="0"/>
            </a:endParaRPr>
          </a:p>
        </p:txBody>
      </p:sp>
      <p:sp>
        <p:nvSpPr>
          <p:cNvPr id="7" name="TextBox 6"/>
          <p:cNvSpPr txBox="1"/>
          <p:nvPr/>
        </p:nvSpPr>
        <p:spPr>
          <a:xfrm>
            <a:off x="5070763" y="1565564"/>
            <a:ext cx="1662545" cy="461665"/>
          </a:xfrm>
          <a:prstGeom prst="rect">
            <a:avLst/>
          </a:prstGeom>
          <a:noFill/>
        </p:spPr>
        <p:txBody>
          <a:bodyPr wrap="square" rtlCol="0">
            <a:spAutoFit/>
          </a:bodyPr>
          <a:lstStyle/>
          <a:p>
            <a:r>
              <a:rPr lang="vi-VN" sz="2400" b="1" dirty="0">
                <a:latin typeface="Times New Roman" pitchFamily="18" charset="0"/>
                <a:ea typeface="Times New Roman"/>
                <a:cs typeface="Times New Roman" pitchFamily="18" charset="0"/>
              </a:rPr>
              <a:t>Than đá</a:t>
            </a:r>
            <a:endParaRPr lang="en-US" sz="2400" b="1" dirty="0">
              <a:latin typeface="Times New Roman" pitchFamily="18" charset="0"/>
              <a:ea typeface="Calibri"/>
              <a:cs typeface="Times New Roman" pitchFamily="18" charset="0"/>
            </a:endParaRPr>
          </a:p>
        </p:txBody>
      </p:sp>
      <p:sp>
        <p:nvSpPr>
          <p:cNvPr id="8" name="TextBox 7"/>
          <p:cNvSpPr txBox="1"/>
          <p:nvPr/>
        </p:nvSpPr>
        <p:spPr>
          <a:xfrm>
            <a:off x="7606146" y="1551717"/>
            <a:ext cx="1468582" cy="461665"/>
          </a:xfrm>
          <a:prstGeom prst="rect">
            <a:avLst/>
          </a:prstGeom>
          <a:noFill/>
        </p:spPr>
        <p:txBody>
          <a:bodyPr wrap="square" rtlCol="0">
            <a:spAutoFit/>
          </a:bodyPr>
          <a:lstStyle/>
          <a:p>
            <a:r>
              <a:rPr lang="vi-VN" sz="2400" b="1" dirty="0">
                <a:latin typeface="Times New Roman" pitchFamily="18" charset="0"/>
                <a:ea typeface="Times New Roman"/>
                <a:cs typeface="Times New Roman" pitchFamily="18" charset="0"/>
              </a:rPr>
              <a:t>Xăng</a:t>
            </a:r>
            <a:endParaRPr lang="en-US" sz="2400" b="1" dirty="0">
              <a:latin typeface="Times New Roman" pitchFamily="18" charset="0"/>
              <a:ea typeface="Calibri"/>
              <a:cs typeface="Times New Roman" pitchFamily="18" charset="0"/>
            </a:endParaRPr>
          </a:p>
        </p:txBody>
      </p:sp>
      <p:sp>
        <p:nvSpPr>
          <p:cNvPr id="9" name="TextBox 8"/>
          <p:cNvSpPr txBox="1"/>
          <p:nvPr/>
        </p:nvSpPr>
        <p:spPr>
          <a:xfrm>
            <a:off x="10169223" y="1607127"/>
            <a:ext cx="1385454" cy="461665"/>
          </a:xfrm>
          <a:prstGeom prst="rect">
            <a:avLst/>
          </a:prstGeom>
          <a:noFill/>
        </p:spPr>
        <p:txBody>
          <a:bodyPr wrap="square" rtlCol="0">
            <a:spAutoFit/>
          </a:bodyPr>
          <a:lstStyle/>
          <a:p>
            <a:r>
              <a:rPr lang="vi-VN" sz="2400" b="1" dirty="0">
                <a:latin typeface="Times New Roman" pitchFamily="18" charset="0"/>
                <a:ea typeface="Times New Roman"/>
                <a:cs typeface="Times New Roman" pitchFamily="18" charset="0"/>
              </a:rPr>
              <a:t>Gas</a:t>
            </a:r>
            <a:endParaRPr lang="en-US" sz="2400" b="1" dirty="0">
              <a:latin typeface="Times New Roman" pitchFamily="18" charset="0"/>
              <a:ea typeface="Calibri"/>
              <a:cs typeface="Times New Roman" pitchFamily="18" charset="0"/>
            </a:endParaRPr>
          </a:p>
        </p:txBody>
      </p:sp>
      <p:sp>
        <p:nvSpPr>
          <p:cNvPr id="10" name="TextBox 9"/>
          <p:cNvSpPr txBox="1"/>
          <p:nvPr/>
        </p:nvSpPr>
        <p:spPr>
          <a:xfrm>
            <a:off x="443345" y="3006451"/>
            <a:ext cx="1884218" cy="461665"/>
          </a:xfrm>
          <a:prstGeom prst="rect">
            <a:avLst/>
          </a:prstGeom>
          <a:noFill/>
        </p:spPr>
        <p:txBody>
          <a:bodyPr wrap="square" rtlCol="0">
            <a:spAutoFit/>
          </a:bodyPr>
          <a:lstStyle/>
          <a:p>
            <a:r>
              <a:rPr lang="vi-VN" sz="2400" b="1" dirty="0">
                <a:latin typeface="Times New Roman" pitchFamily="18" charset="0"/>
                <a:ea typeface="Times New Roman"/>
                <a:cs typeface="Times New Roman" pitchFamily="18" charset="0"/>
              </a:rPr>
              <a:t>Trạng thái</a:t>
            </a:r>
            <a:endParaRPr lang="en-US" sz="2400" b="1" dirty="0">
              <a:latin typeface="Times New Roman" pitchFamily="18" charset="0"/>
              <a:ea typeface="Calibri"/>
              <a:cs typeface="Times New Roman" pitchFamily="18" charset="0"/>
            </a:endParaRPr>
          </a:p>
        </p:txBody>
      </p:sp>
      <p:sp>
        <p:nvSpPr>
          <p:cNvPr id="11" name="TextBox 10"/>
          <p:cNvSpPr txBox="1"/>
          <p:nvPr/>
        </p:nvSpPr>
        <p:spPr>
          <a:xfrm>
            <a:off x="304800" y="4142520"/>
            <a:ext cx="2244436" cy="461665"/>
          </a:xfrm>
          <a:prstGeom prst="rect">
            <a:avLst/>
          </a:prstGeom>
          <a:noFill/>
        </p:spPr>
        <p:txBody>
          <a:bodyPr wrap="square" rtlCol="0">
            <a:spAutoFit/>
          </a:bodyPr>
          <a:lstStyle/>
          <a:p>
            <a:r>
              <a:rPr lang="vi-VN" sz="2400" b="1" dirty="0">
                <a:latin typeface="Times New Roman" pitchFamily="18" charset="0"/>
                <a:ea typeface="Times New Roman"/>
                <a:cs typeface="Times New Roman" pitchFamily="18" charset="0"/>
              </a:rPr>
              <a:t>Khả năng cháy</a:t>
            </a:r>
            <a:endParaRPr lang="en-US" sz="2400" b="1" dirty="0">
              <a:latin typeface="Times New Roman" pitchFamily="18" charset="0"/>
              <a:ea typeface="Calibri"/>
              <a:cs typeface="Times New Roman" pitchFamily="18" charset="0"/>
            </a:endParaRPr>
          </a:p>
        </p:txBody>
      </p:sp>
      <p:sp>
        <p:nvSpPr>
          <p:cNvPr id="12" name="TextBox 11"/>
          <p:cNvSpPr txBox="1"/>
          <p:nvPr/>
        </p:nvSpPr>
        <p:spPr>
          <a:xfrm>
            <a:off x="568037" y="6026726"/>
            <a:ext cx="2036618" cy="461665"/>
          </a:xfrm>
          <a:prstGeom prst="rect">
            <a:avLst/>
          </a:prstGeom>
          <a:noFill/>
        </p:spPr>
        <p:txBody>
          <a:bodyPr wrap="square" rtlCol="0">
            <a:spAutoFit/>
          </a:bodyPr>
          <a:lstStyle/>
          <a:p>
            <a:r>
              <a:rPr lang="vi-VN" sz="2400" b="1" dirty="0">
                <a:solidFill>
                  <a:srgbClr val="000000"/>
                </a:solidFill>
                <a:latin typeface="Times New Roman" pitchFamily="18" charset="0"/>
                <a:ea typeface="Segoe UI"/>
                <a:cs typeface="Times New Roman" pitchFamily="18" charset="0"/>
              </a:rPr>
              <a:t>Ứng dụng</a:t>
            </a:r>
            <a:endParaRPr lang="en-US" sz="2400" b="1" dirty="0">
              <a:latin typeface="Times New Roman" pitchFamily="18" charset="0"/>
              <a:ea typeface="Calibri"/>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box(in)">
                                      <p:cBhvr>
                                        <p:cTn id="7" dur="500"/>
                                        <p:tgtEl>
                                          <p:spTgt spid="307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ox(in)">
                                      <p:cBhvr>
                                        <p:cTn id="19" dur="500"/>
                                        <p:tgtEl>
                                          <p:spTgt spid="10"/>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ox(in)">
                                      <p:cBhvr>
                                        <p:cTn id="31" dur="500"/>
                                        <p:tgtEl>
                                          <p:spTgt spid="6"/>
                                        </p:tgtEl>
                                      </p:cBhvr>
                                    </p:animEffect>
                                  </p:childTnLst>
                                </p:cTn>
                              </p:par>
                            </p:childTnLst>
                          </p:cTn>
                        </p:par>
                        <p:par>
                          <p:cTn id="32" fill="hold">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ox(in)">
                                      <p:cBhvr>
                                        <p:cTn id="35" dur="500"/>
                                        <p:tgtEl>
                                          <p:spTgt spid="7"/>
                                        </p:tgtEl>
                                      </p:cBhvr>
                                    </p:animEffect>
                                  </p:childTnLst>
                                </p:cTn>
                              </p:par>
                            </p:childTnLst>
                          </p:cTn>
                        </p:par>
                        <p:par>
                          <p:cTn id="36" fill="hold">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ox(in)">
                                      <p:cBhvr>
                                        <p:cTn id="39" dur="500"/>
                                        <p:tgtEl>
                                          <p:spTgt spid="8"/>
                                        </p:tgtEl>
                                      </p:cBhvr>
                                    </p:animEffect>
                                  </p:childTnLst>
                                </p:cTn>
                              </p:par>
                            </p:childTnLst>
                          </p:cTn>
                        </p:par>
                        <p:par>
                          <p:cTn id="40" fill="hold">
                            <p:stCondLst>
                              <p:cond delay="4500"/>
                            </p:stCondLst>
                            <p:childTnLst>
                              <p:par>
                                <p:cTn id="41" presetID="4"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ox(in)">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P spid="4" grpId="0"/>
      <p:bldP spid="5" grpId="0"/>
      <p:bldP spid="6" grpId="0"/>
      <p:bldP spid="7"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0109" y="699096"/>
          <a:ext cx="11776363" cy="6087999"/>
        </p:xfrm>
        <a:graphic>
          <a:graphicData uri="http://schemas.openxmlformats.org/drawingml/2006/table">
            <a:tbl>
              <a:tblPr/>
              <a:tblGrid>
                <a:gridCol w="2161309">
                  <a:extLst>
                    <a:ext uri="{9D8B030D-6E8A-4147-A177-3AD203B41FA5}">
                      <a16:colId xmlns:a16="http://schemas.microsoft.com/office/drawing/2014/main" val="20000"/>
                    </a:ext>
                  </a:extLst>
                </a:gridCol>
                <a:gridCol w="2854037">
                  <a:extLst>
                    <a:ext uri="{9D8B030D-6E8A-4147-A177-3AD203B41FA5}">
                      <a16:colId xmlns:a16="http://schemas.microsoft.com/office/drawing/2014/main" val="20001"/>
                    </a:ext>
                  </a:extLst>
                </a:gridCol>
                <a:gridCol w="2687781">
                  <a:extLst>
                    <a:ext uri="{9D8B030D-6E8A-4147-A177-3AD203B41FA5}">
                      <a16:colId xmlns:a16="http://schemas.microsoft.com/office/drawing/2014/main" val="20002"/>
                    </a:ext>
                  </a:extLst>
                </a:gridCol>
                <a:gridCol w="2382982">
                  <a:extLst>
                    <a:ext uri="{9D8B030D-6E8A-4147-A177-3AD203B41FA5}">
                      <a16:colId xmlns:a16="http://schemas.microsoft.com/office/drawing/2014/main" val="20003"/>
                    </a:ext>
                  </a:extLst>
                </a:gridCol>
                <a:gridCol w="1690254">
                  <a:extLst>
                    <a:ext uri="{9D8B030D-6E8A-4147-A177-3AD203B41FA5}">
                      <a16:colId xmlns:a16="http://schemas.microsoft.com/office/drawing/2014/main" val="20004"/>
                    </a:ext>
                  </a:extLst>
                </a:gridCol>
              </a:tblGrid>
              <a:tr h="1157413">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0218">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dirty="0">
                        <a:latin typeface="Calibri Ligh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dirty="0">
                        <a:latin typeface="Calibri Ligh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dirty="0">
                        <a:latin typeface="Calibri Ligh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dirty="0">
                        <a:latin typeface="Calibri Ligh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64816">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dirty="0">
                        <a:latin typeface="Calibri Ligh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dirty="0">
                        <a:latin typeface="Calibri Ligh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dirty="0">
                        <a:latin typeface="Calibri Ligh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dirty="0">
                        <a:latin typeface="Calibri Ligh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552">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dirty="0">
                        <a:solidFill>
                          <a:srgbClr val="000000"/>
                        </a:solidFill>
                        <a:latin typeface="Calibri Light"/>
                        <a:ea typeface="Segoe U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dirty="0">
                        <a:solidFill>
                          <a:srgbClr val="000000"/>
                        </a:solidFill>
                        <a:latin typeface="Calibri Light"/>
                        <a:ea typeface="Segoe U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dirty="0">
                        <a:solidFill>
                          <a:srgbClr val="0D0D0D"/>
                        </a:solidFill>
                        <a:latin typeface="Calibri Ligh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dirty="0">
                        <a:solidFill>
                          <a:srgbClr val="0D0D0D"/>
                        </a:solidFill>
                        <a:latin typeface="Calibri Ligh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073" name="Rectangle 1"/>
          <p:cNvSpPr>
            <a:spLocks noChangeArrowheads="1"/>
          </p:cNvSpPr>
          <p:nvPr/>
        </p:nvSpPr>
        <p:spPr bwMode="auto">
          <a:xfrm>
            <a:off x="3449782" y="0"/>
            <a:ext cx="248657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2400" b="1" dirty="0" err="1">
                <a:solidFill>
                  <a:srgbClr val="002060"/>
                </a:solidFill>
                <a:latin typeface="Times New Roman" pitchFamily="18" charset="0"/>
                <a:ea typeface="Calibri" pitchFamily="34" charset="0"/>
                <a:cs typeface="Times New Roman" pitchFamily="18" charset="0"/>
              </a:rPr>
              <a:t>Kết</a:t>
            </a:r>
            <a:r>
              <a:rPr lang="en-US" sz="2400" b="1" dirty="0">
                <a:solidFill>
                  <a:srgbClr val="002060"/>
                </a:solidFill>
                <a:latin typeface="Times New Roman" pitchFamily="18" charset="0"/>
                <a:ea typeface="Calibri" pitchFamily="34" charset="0"/>
                <a:cs typeface="Times New Roman" pitchFamily="18" charset="0"/>
              </a:rPr>
              <a:t> </a:t>
            </a:r>
            <a:r>
              <a:rPr lang="en-US" sz="2400" b="1" dirty="0" err="1">
                <a:solidFill>
                  <a:srgbClr val="002060"/>
                </a:solidFill>
                <a:latin typeface="Times New Roman" pitchFamily="18" charset="0"/>
                <a:ea typeface="Calibri" pitchFamily="34" charset="0"/>
                <a:cs typeface="Times New Roman" pitchFamily="18" charset="0"/>
              </a:rPr>
              <a:t>quả</a:t>
            </a:r>
            <a:r>
              <a:rPr lang="en-US" sz="2400" b="1" dirty="0">
                <a:solidFill>
                  <a:srgbClr val="002060"/>
                </a:solidFill>
                <a:latin typeface="Times New Roman" pitchFamily="18" charset="0"/>
                <a:ea typeface="Calibri" pitchFamily="34" charset="0"/>
                <a:cs typeface="Times New Roman" pitchFamily="18" charset="0"/>
              </a:rPr>
              <a:t> </a:t>
            </a:r>
            <a:r>
              <a:rPr lang="vi-VN" sz="2400" b="1" dirty="0">
                <a:solidFill>
                  <a:srgbClr val="002060"/>
                </a:solidFill>
                <a:latin typeface="Times New Roman" pitchFamily="18" charset="0"/>
                <a:ea typeface="Calibri" pitchFamily="34" charset="0"/>
                <a:cs typeface="Times New Roman" pitchFamily="18" charset="0"/>
              </a:rPr>
              <a:t>bảng sau</a:t>
            </a:r>
            <a:endParaRPr lang="vi-VN" sz="2400" dirty="0">
              <a:solidFill>
                <a:srgbClr val="002060"/>
              </a:solidFill>
              <a:latin typeface="Times New Roman" pitchFamily="18" charset="0"/>
              <a:cs typeface="Times New Roman" pitchFamily="18" charset="0"/>
            </a:endParaRPr>
          </a:p>
        </p:txBody>
      </p:sp>
      <p:sp>
        <p:nvSpPr>
          <p:cNvPr id="4" name="TextBox 3"/>
          <p:cNvSpPr txBox="1"/>
          <p:nvPr/>
        </p:nvSpPr>
        <p:spPr>
          <a:xfrm>
            <a:off x="914400" y="290954"/>
            <a:ext cx="1468582" cy="830997"/>
          </a:xfrm>
          <a:prstGeom prst="rect">
            <a:avLst/>
          </a:prstGeom>
          <a:noFill/>
        </p:spPr>
        <p:txBody>
          <a:bodyPr wrap="square" rtlCol="0">
            <a:spAutoFit/>
          </a:bodyPr>
          <a:lstStyle/>
          <a:p>
            <a:r>
              <a:rPr lang="en-US" sz="2400" b="1" dirty="0">
                <a:solidFill>
                  <a:srgbClr val="002060"/>
                </a:solidFill>
                <a:latin typeface="Times New Roman" pitchFamily="18" charset="0"/>
                <a:ea typeface="Times New Roman"/>
                <a:cs typeface="Times New Roman" pitchFamily="18" charset="0"/>
              </a:rPr>
              <a:t> </a:t>
            </a:r>
            <a:r>
              <a:rPr lang="vi-VN" sz="2400" b="1" dirty="0">
                <a:solidFill>
                  <a:srgbClr val="002060"/>
                </a:solidFill>
                <a:latin typeface="Times New Roman" pitchFamily="18" charset="0"/>
                <a:ea typeface="Times New Roman"/>
                <a:cs typeface="Times New Roman" pitchFamily="18" charset="0"/>
              </a:rPr>
              <a:t>Nhiênliệu </a:t>
            </a:r>
            <a:endParaRPr lang="en-US" sz="2400" b="1" dirty="0">
              <a:solidFill>
                <a:srgbClr val="002060"/>
              </a:solidFill>
              <a:latin typeface="Times New Roman" pitchFamily="18" charset="0"/>
              <a:cs typeface="Times New Roman" pitchFamily="18" charset="0"/>
            </a:endParaRPr>
          </a:p>
        </p:txBody>
      </p:sp>
      <p:sp>
        <p:nvSpPr>
          <p:cNvPr id="5" name="TextBox 4"/>
          <p:cNvSpPr txBox="1"/>
          <p:nvPr/>
        </p:nvSpPr>
        <p:spPr>
          <a:xfrm>
            <a:off x="193964" y="872838"/>
            <a:ext cx="1413163" cy="882678"/>
          </a:xfrm>
          <a:prstGeom prst="rect">
            <a:avLst/>
          </a:prstGeom>
          <a:noFill/>
        </p:spPr>
        <p:txBody>
          <a:bodyPr wrap="square" rtlCol="0">
            <a:spAutoFit/>
          </a:bodyPr>
          <a:lstStyle/>
          <a:p>
            <a:pPr>
              <a:lnSpc>
                <a:spcPct val="107000"/>
              </a:lnSpc>
              <a:spcBef>
                <a:spcPts val="600"/>
              </a:spcBef>
              <a:spcAft>
                <a:spcPts val="600"/>
              </a:spcAft>
            </a:pPr>
            <a:r>
              <a:rPr lang="en-US" sz="2400" b="1" dirty="0">
                <a:solidFill>
                  <a:srgbClr val="002060"/>
                </a:solidFill>
                <a:latin typeface="Times New Roman" pitchFamily="18" charset="0"/>
                <a:ea typeface="Times New Roman"/>
                <a:cs typeface="Times New Roman" pitchFamily="18" charset="0"/>
              </a:rPr>
              <a:t> </a:t>
            </a:r>
            <a:r>
              <a:rPr lang="vi-VN" sz="2400" b="1" dirty="0">
                <a:solidFill>
                  <a:srgbClr val="002060"/>
                </a:solidFill>
                <a:latin typeface="Times New Roman" pitchFamily="18" charset="0"/>
                <a:ea typeface="Times New Roman"/>
                <a:cs typeface="Times New Roman" pitchFamily="18" charset="0"/>
              </a:rPr>
              <a:t>Đặc điểm</a:t>
            </a:r>
            <a:endParaRPr lang="en-US" sz="2400" b="1" dirty="0">
              <a:solidFill>
                <a:srgbClr val="002060"/>
              </a:solidFill>
              <a:latin typeface="Times New Roman" pitchFamily="18" charset="0"/>
              <a:cs typeface="Times New Roman" pitchFamily="18" charset="0"/>
            </a:endParaRPr>
          </a:p>
        </p:txBody>
      </p:sp>
      <p:sp>
        <p:nvSpPr>
          <p:cNvPr id="6" name="TextBox 5"/>
          <p:cNvSpPr txBox="1"/>
          <p:nvPr/>
        </p:nvSpPr>
        <p:spPr>
          <a:xfrm>
            <a:off x="3338946" y="983657"/>
            <a:ext cx="762000" cy="461665"/>
          </a:xfrm>
          <a:prstGeom prst="rect">
            <a:avLst/>
          </a:prstGeom>
          <a:noFill/>
        </p:spPr>
        <p:txBody>
          <a:bodyPr wrap="square" rtlCol="0">
            <a:spAutoFit/>
          </a:bodyPr>
          <a:lstStyle/>
          <a:p>
            <a:r>
              <a:rPr lang="vi-VN" sz="2400" b="1" dirty="0">
                <a:solidFill>
                  <a:srgbClr val="002060"/>
                </a:solidFill>
                <a:latin typeface="Times New Roman" pitchFamily="18" charset="0"/>
                <a:ea typeface="Times New Roman"/>
                <a:cs typeface="Times New Roman" pitchFamily="18" charset="0"/>
              </a:rPr>
              <a:t>Củi</a:t>
            </a:r>
            <a:endParaRPr lang="en-US" sz="2400" b="1" dirty="0">
              <a:solidFill>
                <a:srgbClr val="002060"/>
              </a:solidFill>
              <a:latin typeface="Times New Roman" pitchFamily="18" charset="0"/>
              <a:ea typeface="Calibri"/>
              <a:cs typeface="Times New Roman" pitchFamily="18" charset="0"/>
            </a:endParaRPr>
          </a:p>
        </p:txBody>
      </p:sp>
      <p:sp>
        <p:nvSpPr>
          <p:cNvPr id="7" name="TextBox 6"/>
          <p:cNvSpPr txBox="1"/>
          <p:nvPr/>
        </p:nvSpPr>
        <p:spPr>
          <a:xfrm>
            <a:off x="5209308" y="928258"/>
            <a:ext cx="1662545" cy="461665"/>
          </a:xfrm>
          <a:prstGeom prst="rect">
            <a:avLst/>
          </a:prstGeom>
          <a:noFill/>
        </p:spPr>
        <p:txBody>
          <a:bodyPr wrap="square" rtlCol="0">
            <a:spAutoFit/>
          </a:bodyPr>
          <a:lstStyle/>
          <a:p>
            <a:r>
              <a:rPr lang="vi-VN" sz="2400" b="1" dirty="0">
                <a:solidFill>
                  <a:srgbClr val="002060"/>
                </a:solidFill>
                <a:latin typeface="Times New Roman" pitchFamily="18" charset="0"/>
                <a:ea typeface="Times New Roman"/>
                <a:cs typeface="Times New Roman" pitchFamily="18" charset="0"/>
              </a:rPr>
              <a:t>Than đá</a:t>
            </a:r>
            <a:endParaRPr lang="en-US" sz="2400" b="1" dirty="0">
              <a:solidFill>
                <a:srgbClr val="002060"/>
              </a:solidFill>
              <a:latin typeface="Times New Roman" pitchFamily="18" charset="0"/>
              <a:ea typeface="Calibri"/>
              <a:cs typeface="Times New Roman" pitchFamily="18" charset="0"/>
            </a:endParaRPr>
          </a:p>
        </p:txBody>
      </p:sp>
      <p:sp>
        <p:nvSpPr>
          <p:cNvPr id="8" name="TextBox 7"/>
          <p:cNvSpPr txBox="1"/>
          <p:nvPr/>
        </p:nvSpPr>
        <p:spPr>
          <a:xfrm>
            <a:off x="8298873" y="1108374"/>
            <a:ext cx="1468582" cy="461665"/>
          </a:xfrm>
          <a:prstGeom prst="rect">
            <a:avLst/>
          </a:prstGeom>
          <a:noFill/>
        </p:spPr>
        <p:txBody>
          <a:bodyPr wrap="square" rtlCol="0">
            <a:spAutoFit/>
          </a:bodyPr>
          <a:lstStyle/>
          <a:p>
            <a:r>
              <a:rPr lang="vi-VN" sz="2400" b="1" dirty="0">
                <a:solidFill>
                  <a:srgbClr val="002060"/>
                </a:solidFill>
                <a:latin typeface="Times New Roman" pitchFamily="18" charset="0"/>
                <a:ea typeface="Times New Roman"/>
                <a:cs typeface="Times New Roman" pitchFamily="18" charset="0"/>
              </a:rPr>
              <a:t>Xăng</a:t>
            </a:r>
            <a:endParaRPr lang="en-US" sz="2400" b="1" dirty="0">
              <a:solidFill>
                <a:srgbClr val="002060"/>
              </a:solidFill>
              <a:latin typeface="Times New Roman" pitchFamily="18" charset="0"/>
              <a:ea typeface="Calibri"/>
              <a:cs typeface="Times New Roman" pitchFamily="18" charset="0"/>
            </a:endParaRPr>
          </a:p>
        </p:txBody>
      </p:sp>
      <p:sp>
        <p:nvSpPr>
          <p:cNvPr id="9" name="TextBox 8"/>
          <p:cNvSpPr txBox="1"/>
          <p:nvPr/>
        </p:nvSpPr>
        <p:spPr>
          <a:xfrm>
            <a:off x="10532057" y="983675"/>
            <a:ext cx="1385454" cy="461665"/>
          </a:xfrm>
          <a:prstGeom prst="rect">
            <a:avLst/>
          </a:prstGeom>
          <a:noFill/>
        </p:spPr>
        <p:txBody>
          <a:bodyPr wrap="square" rtlCol="0">
            <a:spAutoFit/>
          </a:bodyPr>
          <a:lstStyle/>
          <a:p>
            <a:r>
              <a:rPr lang="vi-VN" sz="2400" b="1" dirty="0">
                <a:solidFill>
                  <a:srgbClr val="002060"/>
                </a:solidFill>
                <a:latin typeface="Times New Roman" pitchFamily="18" charset="0"/>
                <a:ea typeface="Times New Roman"/>
                <a:cs typeface="Times New Roman" pitchFamily="18" charset="0"/>
              </a:rPr>
              <a:t>Gas</a:t>
            </a:r>
            <a:endParaRPr lang="en-US" sz="2400" b="1" dirty="0">
              <a:solidFill>
                <a:srgbClr val="002060"/>
              </a:solidFill>
              <a:latin typeface="Times New Roman" pitchFamily="18" charset="0"/>
              <a:ea typeface="Calibri"/>
              <a:cs typeface="Times New Roman" pitchFamily="18" charset="0"/>
            </a:endParaRPr>
          </a:p>
        </p:txBody>
      </p:sp>
      <p:sp>
        <p:nvSpPr>
          <p:cNvPr id="10" name="TextBox 9"/>
          <p:cNvSpPr txBox="1"/>
          <p:nvPr/>
        </p:nvSpPr>
        <p:spPr>
          <a:xfrm>
            <a:off x="415635" y="1801087"/>
            <a:ext cx="1884218" cy="461665"/>
          </a:xfrm>
          <a:prstGeom prst="rect">
            <a:avLst/>
          </a:prstGeom>
          <a:noFill/>
        </p:spPr>
        <p:txBody>
          <a:bodyPr wrap="square" rtlCol="0">
            <a:spAutoFit/>
          </a:bodyPr>
          <a:lstStyle/>
          <a:p>
            <a:r>
              <a:rPr lang="vi-VN" sz="2400" b="1" dirty="0">
                <a:solidFill>
                  <a:srgbClr val="002060"/>
                </a:solidFill>
                <a:latin typeface="Times New Roman" pitchFamily="18" charset="0"/>
                <a:ea typeface="Times New Roman"/>
                <a:cs typeface="Times New Roman" pitchFamily="18" charset="0"/>
              </a:rPr>
              <a:t>Trạng thái</a:t>
            </a:r>
            <a:endParaRPr lang="en-US" sz="2400" b="1" dirty="0">
              <a:solidFill>
                <a:srgbClr val="002060"/>
              </a:solidFill>
              <a:latin typeface="Times New Roman" pitchFamily="18" charset="0"/>
              <a:ea typeface="Calibri"/>
              <a:cs typeface="Times New Roman" pitchFamily="18" charset="0"/>
            </a:endParaRPr>
          </a:p>
        </p:txBody>
      </p:sp>
      <p:sp>
        <p:nvSpPr>
          <p:cNvPr id="11" name="TextBox 10"/>
          <p:cNvSpPr txBox="1"/>
          <p:nvPr/>
        </p:nvSpPr>
        <p:spPr>
          <a:xfrm>
            <a:off x="193964" y="3338961"/>
            <a:ext cx="2244436" cy="461665"/>
          </a:xfrm>
          <a:prstGeom prst="rect">
            <a:avLst/>
          </a:prstGeom>
          <a:noFill/>
        </p:spPr>
        <p:txBody>
          <a:bodyPr wrap="square" rtlCol="0">
            <a:spAutoFit/>
          </a:bodyPr>
          <a:lstStyle/>
          <a:p>
            <a:r>
              <a:rPr lang="vi-VN" sz="2400" b="1" dirty="0">
                <a:solidFill>
                  <a:srgbClr val="002060"/>
                </a:solidFill>
                <a:latin typeface="Times New Roman" pitchFamily="18" charset="0"/>
                <a:ea typeface="Times New Roman"/>
                <a:cs typeface="Times New Roman" pitchFamily="18" charset="0"/>
              </a:rPr>
              <a:t>Khả năng cháy</a:t>
            </a:r>
            <a:endParaRPr lang="en-US" sz="2400" b="1" dirty="0">
              <a:solidFill>
                <a:srgbClr val="002060"/>
              </a:solidFill>
              <a:latin typeface="Times New Roman" pitchFamily="18" charset="0"/>
              <a:ea typeface="Calibri"/>
              <a:cs typeface="Times New Roman" pitchFamily="18" charset="0"/>
            </a:endParaRPr>
          </a:p>
        </p:txBody>
      </p:sp>
      <p:sp>
        <p:nvSpPr>
          <p:cNvPr id="12" name="TextBox 11"/>
          <p:cNvSpPr txBox="1"/>
          <p:nvPr/>
        </p:nvSpPr>
        <p:spPr>
          <a:xfrm>
            <a:off x="457201" y="5250903"/>
            <a:ext cx="2036618" cy="461665"/>
          </a:xfrm>
          <a:prstGeom prst="rect">
            <a:avLst/>
          </a:prstGeom>
          <a:noFill/>
        </p:spPr>
        <p:txBody>
          <a:bodyPr wrap="square" rtlCol="0">
            <a:spAutoFit/>
          </a:bodyPr>
          <a:lstStyle/>
          <a:p>
            <a:r>
              <a:rPr lang="vi-VN" sz="2400" b="1" dirty="0">
                <a:solidFill>
                  <a:srgbClr val="002060"/>
                </a:solidFill>
                <a:latin typeface="Times New Roman" pitchFamily="18" charset="0"/>
                <a:ea typeface="Segoe UI"/>
                <a:cs typeface="Times New Roman" pitchFamily="18" charset="0"/>
              </a:rPr>
              <a:t>Ứng dụng</a:t>
            </a:r>
            <a:endParaRPr lang="en-US" sz="2400" b="1" dirty="0">
              <a:solidFill>
                <a:srgbClr val="002060"/>
              </a:solidFill>
              <a:latin typeface="Times New Roman" pitchFamily="18" charset="0"/>
              <a:ea typeface="Calibri"/>
              <a:cs typeface="Times New Roman" pitchFamily="18" charset="0"/>
            </a:endParaRPr>
          </a:p>
        </p:txBody>
      </p:sp>
      <p:sp>
        <p:nvSpPr>
          <p:cNvPr id="13" name="TextBox 12"/>
          <p:cNvSpPr txBox="1"/>
          <p:nvPr/>
        </p:nvSpPr>
        <p:spPr>
          <a:xfrm>
            <a:off x="2854035" y="1814939"/>
            <a:ext cx="1496291" cy="461665"/>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Rắn</a:t>
            </a:r>
            <a:endParaRPr lang="en-US" sz="2400" b="1" dirty="0">
              <a:solidFill>
                <a:srgbClr val="002060"/>
              </a:solidFill>
              <a:latin typeface="Times New Roman" pitchFamily="18" charset="0"/>
              <a:cs typeface="Times New Roman" pitchFamily="18" charset="0"/>
            </a:endParaRPr>
          </a:p>
        </p:txBody>
      </p:sp>
      <p:sp>
        <p:nvSpPr>
          <p:cNvPr id="14" name="TextBox 13"/>
          <p:cNvSpPr txBox="1"/>
          <p:nvPr/>
        </p:nvSpPr>
        <p:spPr>
          <a:xfrm>
            <a:off x="5292435" y="1787225"/>
            <a:ext cx="845128" cy="461665"/>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Rắn</a:t>
            </a:r>
            <a:endParaRPr lang="en-US" sz="2400" b="1" dirty="0">
              <a:solidFill>
                <a:srgbClr val="002060"/>
              </a:solidFill>
              <a:latin typeface="Times New Roman" pitchFamily="18" charset="0"/>
              <a:cs typeface="Times New Roman" pitchFamily="18" charset="0"/>
            </a:endParaRPr>
          </a:p>
        </p:txBody>
      </p:sp>
      <p:sp>
        <p:nvSpPr>
          <p:cNvPr id="15" name="TextBox 14"/>
          <p:cNvSpPr txBox="1"/>
          <p:nvPr/>
        </p:nvSpPr>
        <p:spPr>
          <a:xfrm>
            <a:off x="8409710" y="1828802"/>
            <a:ext cx="1177636" cy="461665"/>
          </a:xfrm>
          <a:prstGeom prst="rect">
            <a:avLst/>
          </a:prstGeom>
          <a:noFill/>
        </p:spPr>
        <p:txBody>
          <a:bodyPr wrap="square" rtlCol="0">
            <a:spAutoFit/>
          </a:bodyPr>
          <a:lstStyle/>
          <a:p>
            <a:r>
              <a:rPr lang="en-US" sz="2400" b="1" dirty="0" err="1">
                <a:solidFill>
                  <a:srgbClr val="002060"/>
                </a:solidFill>
                <a:latin typeface="Times New Roman" pitchFamily="18" charset="0"/>
                <a:cs typeface="Times New Roman" pitchFamily="18" charset="0"/>
              </a:rPr>
              <a:t>Lỏng</a:t>
            </a:r>
            <a:endParaRPr lang="en-US" sz="2400" b="1" dirty="0">
              <a:solidFill>
                <a:srgbClr val="002060"/>
              </a:solidFill>
              <a:latin typeface="Times New Roman" pitchFamily="18" charset="0"/>
              <a:cs typeface="Times New Roman" pitchFamily="18" charset="0"/>
            </a:endParaRPr>
          </a:p>
        </p:txBody>
      </p:sp>
      <p:sp>
        <p:nvSpPr>
          <p:cNvPr id="16" name="TextBox 15"/>
          <p:cNvSpPr txBox="1"/>
          <p:nvPr/>
        </p:nvSpPr>
        <p:spPr>
          <a:xfrm>
            <a:off x="10324254" y="1814929"/>
            <a:ext cx="942109" cy="461665"/>
          </a:xfrm>
          <a:prstGeom prst="rect">
            <a:avLst/>
          </a:prstGeom>
          <a:noFill/>
        </p:spPr>
        <p:txBody>
          <a:bodyPr wrap="square" rtlCol="0">
            <a:spAutoFit/>
          </a:bodyPr>
          <a:lstStyle/>
          <a:p>
            <a:r>
              <a:rPr lang="en-US" sz="2400" b="1" dirty="0" err="1">
                <a:solidFill>
                  <a:srgbClr val="002060"/>
                </a:solidFill>
                <a:latin typeface="Times New Roman" pitchFamily="18" charset="0"/>
                <a:cs typeface="Times New Roman" pitchFamily="18" charset="0"/>
              </a:rPr>
              <a:t>Khí</a:t>
            </a:r>
            <a:endParaRPr lang="en-US" sz="2400" b="1" dirty="0">
              <a:solidFill>
                <a:srgbClr val="002060"/>
              </a:solidFill>
              <a:latin typeface="Times New Roman" pitchFamily="18" charset="0"/>
              <a:cs typeface="Times New Roman" pitchFamily="18" charset="0"/>
            </a:endParaRPr>
          </a:p>
        </p:txBody>
      </p:sp>
      <p:sp>
        <p:nvSpPr>
          <p:cNvPr id="17" name="TextBox 16"/>
          <p:cNvSpPr txBox="1"/>
          <p:nvPr/>
        </p:nvSpPr>
        <p:spPr>
          <a:xfrm>
            <a:off x="2327562" y="2258285"/>
            <a:ext cx="2964873" cy="1107996"/>
          </a:xfrm>
          <a:prstGeom prst="rect">
            <a:avLst/>
          </a:prstGeom>
          <a:noFill/>
        </p:spPr>
        <p:txBody>
          <a:bodyPr wrap="square" rtlCol="0">
            <a:spAutoFit/>
          </a:bodyPr>
          <a:lstStyle/>
          <a:p>
            <a:r>
              <a:rPr lang="vi-VN" sz="2200" b="1" dirty="0">
                <a:solidFill>
                  <a:srgbClr val="002060"/>
                </a:solidFill>
                <a:latin typeface="+mj-lt"/>
              </a:rPr>
              <a:t>- Củi khô dễ cháy, nhiều khói tương đối an toàn.</a:t>
            </a:r>
            <a:endParaRPr lang="en-US" sz="2200" b="1" dirty="0">
              <a:solidFill>
                <a:srgbClr val="002060"/>
              </a:solidFill>
              <a:latin typeface="+mj-lt"/>
            </a:endParaRPr>
          </a:p>
        </p:txBody>
      </p:sp>
      <p:sp>
        <p:nvSpPr>
          <p:cNvPr id="18" name="TextBox 17"/>
          <p:cNvSpPr txBox="1"/>
          <p:nvPr/>
        </p:nvSpPr>
        <p:spPr>
          <a:xfrm>
            <a:off x="2410691" y="3200395"/>
            <a:ext cx="2701636" cy="769441"/>
          </a:xfrm>
          <a:prstGeom prst="rect">
            <a:avLst/>
          </a:prstGeom>
          <a:noFill/>
        </p:spPr>
        <p:txBody>
          <a:bodyPr wrap="square" rtlCol="0">
            <a:spAutoFit/>
          </a:bodyPr>
          <a:lstStyle/>
          <a:p>
            <a:r>
              <a:rPr lang="vi-VN" sz="2200" b="1" dirty="0">
                <a:solidFill>
                  <a:srgbClr val="002060"/>
                </a:solidFill>
                <a:latin typeface="+mj-lt"/>
              </a:rPr>
              <a:t>-Tạo thành vôi khi bị ph</a:t>
            </a:r>
            <a:r>
              <a:rPr lang="en-US" sz="2200" b="1" dirty="0" err="1">
                <a:solidFill>
                  <a:srgbClr val="002060"/>
                </a:solidFill>
                <a:latin typeface="+mj-lt"/>
              </a:rPr>
              <a:t>ân</a:t>
            </a:r>
            <a:r>
              <a:rPr lang="en-US" sz="2200" b="1" dirty="0">
                <a:solidFill>
                  <a:srgbClr val="002060"/>
                </a:solidFill>
                <a:latin typeface="+mj-lt"/>
              </a:rPr>
              <a:t> </a:t>
            </a:r>
            <a:r>
              <a:rPr lang="vi-VN" sz="2200" b="1" dirty="0">
                <a:solidFill>
                  <a:srgbClr val="002060"/>
                </a:solidFill>
                <a:latin typeface="+mj-lt"/>
              </a:rPr>
              <a:t>huỷ </a:t>
            </a:r>
            <a:endParaRPr lang="en-US" sz="2200" b="1" dirty="0">
              <a:solidFill>
                <a:srgbClr val="002060"/>
              </a:solidFill>
              <a:latin typeface="+mj-lt"/>
            </a:endParaRPr>
          </a:p>
        </p:txBody>
      </p:sp>
      <p:sp>
        <p:nvSpPr>
          <p:cNvPr id="19" name="TextBox 18"/>
          <p:cNvSpPr txBox="1"/>
          <p:nvPr/>
        </p:nvSpPr>
        <p:spPr>
          <a:xfrm>
            <a:off x="2438402" y="3837704"/>
            <a:ext cx="2660071" cy="1107996"/>
          </a:xfrm>
          <a:prstGeom prst="rect">
            <a:avLst/>
          </a:prstGeom>
          <a:noFill/>
        </p:spPr>
        <p:txBody>
          <a:bodyPr wrap="square" rtlCol="0">
            <a:spAutoFit/>
          </a:bodyPr>
          <a:lstStyle/>
          <a:p>
            <a:r>
              <a:rPr lang="vi-VN" sz="2200" b="1" dirty="0">
                <a:solidFill>
                  <a:srgbClr val="002060"/>
                </a:solidFill>
                <a:latin typeface="+mj-lt"/>
              </a:rPr>
              <a:t>- Ăn mòn tạo thành thạch nhũ trong hang động</a:t>
            </a:r>
            <a:endParaRPr lang="en-US" sz="2200" b="1" dirty="0">
              <a:solidFill>
                <a:srgbClr val="002060"/>
              </a:solidFill>
              <a:latin typeface="+mj-lt"/>
            </a:endParaRPr>
          </a:p>
        </p:txBody>
      </p:sp>
      <p:sp>
        <p:nvSpPr>
          <p:cNvPr id="20" name="TextBox 19"/>
          <p:cNvSpPr txBox="1"/>
          <p:nvPr/>
        </p:nvSpPr>
        <p:spPr>
          <a:xfrm>
            <a:off x="2410691" y="5140033"/>
            <a:ext cx="2590800" cy="1446550"/>
          </a:xfrm>
          <a:prstGeom prst="rect">
            <a:avLst/>
          </a:prstGeom>
          <a:noFill/>
        </p:spPr>
        <p:txBody>
          <a:bodyPr wrap="square" rtlCol="0">
            <a:spAutoFit/>
          </a:bodyPr>
          <a:lstStyle/>
          <a:p>
            <a:r>
              <a:rPr lang="vi-VN" sz="2200" b="1" dirty="0">
                <a:solidFill>
                  <a:srgbClr val="002060"/>
                </a:solidFill>
                <a:latin typeface="+mj-lt"/>
              </a:rPr>
              <a:t>-Nhiên liệu đun nấu rẻ tiền, thông dụng, tận dụng các loại gỗ phế phẩm</a:t>
            </a:r>
            <a:endParaRPr lang="en-US" sz="2200" b="1" dirty="0">
              <a:solidFill>
                <a:srgbClr val="002060"/>
              </a:solidFill>
              <a:latin typeface="+mj-lt"/>
            </a:endParaRPr>
          </a:p>
        </p:txBody>
      </p:sp>
      <p:sp>
        <p:nvSpPr>
          <p:cNvPr id="21" name="TextBox 20"/>
          <p:cNvSpPr txBox="1"/>
          <p:nvPr/>
        </p:nvSpPr>
        <p:spPr>
          <a:xfrm>
            <a:off x="5223164" y="2202859"/>
            <a:ext cx="2590800" cy="2462213"/>
          </a:xfrm>
          <a:prstGeom prst="rect">
            <a:avLst/>
          </a:prstGeom>
          <a:noFill/>
        </p:spPr>
        <p:txBody>
          <a:bodyPr wrap="square" rtlCol="0">
            <a:spAutoFit/>
          </a:bodyPr>
          <a:lstStyle/>
          <a:p>
            <a:r>
              <a:rPr lang="vi-VN" sz="2200" b="1" dirty="0">
                <a:solidFill>
                  <a:srgbClr val="002060"/>
                </a:solidFill>
                <a:latin typeface="+mj-lt"/>
                <a:cs typeface="Times New Roman" pitchFamily="18" charset="0"/>
              </a:rPr>
              <a:t>- Cháy tạo khói gây ô nhiễm môi</a:t>
            </a:r>
            <a:r>
              <a:rPr lang="en-US" sz="2200" b="1" dirty="0">
                <a:solidFill>
                  <a:srgbClr val="002060"/>
                </a:solidFill>
                <a:latin typeface="+mj-lt"/>
                <a:cs typeface="Times New Roman" pitchFamily="18" charset="0"/>
              </a:rPr>
              <a:t> </a:t>
            </a:r>
            <a:r>
              <a:rPr lang="vi-VN" sz="2200" b="1" dirty="0">
                <a:solidFill>
                  <a:srgbClr val="002060"/>
                </a:solidFill>
                <a:latin typeface="+mj-lt"/>
                <a:cs typeface="Times New Roman" pitchFamily="18" charset="0"/>
              </a:rPr>
              <a:t>trường do phát thải khí carbon monoxide, carbon dioxide. </a:t>
            </a:r>
            <a:endParaRPr lang="en-US" sz="2200" b="1" dirty="0">
              <a:solidFill>
                <a:srgbClr val="002060"/>
              </a:solidFill>
              <a:latin typeface="+mj-lt"/>
              <a:cs typeface="Times New Roman" pitchFamily="18" charset="0"/>
            </a:endParaRPr>
          </a:p>
          <a:p>
            <a:r>
              <a:rPr lang="vi-VN" sz="2200" b="1" dirty="0">
                <a:solidFill>
                  <a:srgbClr val="002060"/>
                </a:solidFill>
                <a:latin typeface="+mj-lt"/>
                <a:cs typeface="Times New Roman" pitchFamily="18" charset="0"/>
              </a:rPr>
              <a:t>- Dẫn nhiệt </a:t>
            </a:r>
            <a:endParaRPr lang="en-US" sz="2200" b="1" dirty="0">
              <a:solidFill>
                <a:srgbClr val="002060"/>
              </a:solidFill>
              <a:latin typeface="+mj-lt"/>
              <a:cs typeface="Times New Roman" pitchFamily="18" charset="0"/>
            </a:endParaRPr>
          </a:p>
          <a:p>
            <a:r>
              <a:rPr lang="vi-VN" sz="2200" b="1" dirty="0">
                <a:solidFill>
                  <a:srgbClr val="002060"/>
                </a:solidFill>
                <a:latin typeface="+mj-lt"/>
                <a:cs typeface="Times New Roman" pitchFamily="18" charset="0"/>
              </a:rPr>
              <a:t>-Bị ăn mòn</a:t>
            </a:r>
            <a:endParaRPr lang="en-US" sz="2200" b="1" dirty="0">
              <a:solidFill>
                <a:srgbClr val="002060"/>
              </a:solidFill>
              <a:latin typeface="+mj-lt"/>
              <a:cs typeface="Times New Roman" pitchFamily="18" charset="0"/>
            </a:endParaRPr>
          </a:p>
        </p:txBody>
      </p:sp>
      <p:sp>
        <p:nvSpPr>
          <p:cNvPr id="22" name="TextBox 21"/>
          <p:cNvSpPr txBox="1"/>
          <p:nvPr/>
        </p:nvSpPr>
        <p:spPr>
          <a:xfrm>
            <a:off x="7855527" y="2285995"/>
            <a:ext cx="2549257" cy="2569934"/>
          </a:xfrm>
          <a:prstGeom prst="rect">
            <a:avLst/>
          </a:prstGeom>
          <a:noFill/>
        </p:spPr>
        <p:txBody>
          <a:bodyPr wrap="square" rtlCol="0">
            <a:spAutoFit/>
          </a:bodyPr>
          <a:lstStyle/>
          <a:p>
            <a:r>
              <a:rPr lang="vi-VN" sz="2300" b="1" dirty="0">
                <a:solidFill>
                  <a:srgbClr val="002060"/>
                </a:solidFill>
                <a:latin typeface="+mj-lt"/>
                <a:cs typeface="Times New Roman" pitchFamily="18" charset="0"/>
              </a:rPr>
              <a:t>- Dễ cháy khi tiếp xúc với không khí, có tính kích nổ, dễ gây nguy hiểm. </a:t>
            </a:r>
            <a:endParaRPr lang="en-US" sz="2300" b="1" dirty="0">
              <a:solidFill>
                <a:srgbClr val="002060"/>
              </a:solidFill>
              <a:latin typeface="+mj-lt"/>
              <a:cs typeface="Times New Roman" pitchFamily="18" charset="0"/>
            </a:endParaRPr>
          </a:p>
          <a:p>
            <a:r>
              <a:rPr lang="vi-VN" sz="2300" b="1" dirty="0">
                <a:solidFill>
                  <a:srgbClr val="002060"/>
                </a:solidFill>
                <a:latin typeface="+mj-lt"/>
                <a:cs typeface="Times New Roman" pitchFamily="18" charset="0"/>
              </a:rPr>
              <a:t>-Tạo với xi măng thành hổn hợp kết dính</a:t>
            </a:r>
            <a:endParaRPr lang="en-US" sz="2300" b="1" dirty="0">
              <a:solidFill>
                <a:srgbClr val="002060"/>
              </a:solidFill>
              <a:latin typeface="+mj-lt"/>
              <a:cs typeface="Times New Roman" pitchFamily="18" charset="0"/>
            </a:endParaRPr>
          </a:p>
        </p:txBody>
      </p:sp>
      <p:sp>
        <p:nvSpPr>
          <p:cNvPr id="23" name="TextBox 22"/>
          <p:cNvSpPr txBox="1"/>
          <p:nvPr/>
        </p:nvSpPr>
        <p:spPr>
          <a:xfrm>
            <a:off x="10353243" y="2535380"/>
            <a:ext cx="1667741" cy="1508105"/>
          </a:xfrm>
          <a:prstGeom prst="rect">
            <a:avLst/>
          </a:prstGeom>
          <a:noFill/>
        </p:spPr>
        <p:txBody>
          <a:bodyPr wrap="square" rtlCol="0">
            <a:spAutoFit/>
          </a:bodyPr>
          <a:lstStyle/>
          <a:p>
            <a:r>
              <a:rPr lang="vi-VN" sz="2300" b="1" dirty="0">
                <a:solidFill>
                  <a:srgbClr val="002060"/>
                </a:solidFill>
                <a:latin typeface="+mj-lt"/>
              </a:rPr>
              <a:t>- Rất dễ cháy ngọn lửa không có khói.</a:t>
            </a:r>
            <a:endParaRPr lang="en-US" sz="2300" b="1" dirty="0">
              <a:solidFill>
                <a:srgbClr val="002060"/>
              </a:solidFill>
              <a:latin typeface="+mj-lt"/>
            </a:endParaRPr>
          </a:p>
        </p:txBody>
      </p:sp>
      <p:sp>
        <p:nvSpPr>
          <p:cNvPr id="24" name="TextBox 23"/>
          <p:cNvSpPr txBox="1"/>
          <p:nvPr/>
        </p:nvSpPr>
        <p:spPr>
          <a:xfrm>
            <a:off x="5628859" y="4912827"/>
            <a:ext cx="2171267" cy="1862048"/>
          </a:xfrm>
          <a:prstGeom prst="rect">
            <a:avLst/>
          </a:prstGeom>
          <a:noFill/>
        </p:spPr>
        <p:txBody>
          <a:bodyPr wrap="square" rtlCol="0">
            <a:spAutoFit/>
          </a:bodyPr>
          <a:lstStyle/>
          <a:p>
            <a:r>
              <a:rPr lang="vi-VN" sz="2300" b="1" dirty="0">
                <a:solidFill>
                  <a:srgbClr val="002060"/>
                </a:solidFill>
                <a:latin typeface="+mj-lt"/>
              </a:rPr>
              <a:t>-Nhiên liệu cho quá trình sản xuất điện, đốt cháy trong lò nung.</a:t>
            </a:r>
            <a:endParaRPr lang="en-US" sz="2300" b="1" dirty="0">
              <a:solidFill>
                <a:srgbClr val="002060"/>
              </a:solidFill>
              <a:latin typeface="+mj-lt"/>
            </a:endParaRPr>
          </a:p>
        </p:txBody>
      </p:sp>
      <p:sp>
        <p:nvSpPr>
          <p:cNvPr id="25" name="TextBox 24"/>
          <p:cNvSpPr txBox="1"/>
          <p:nvPr/>
        </p:nvSpPr>
        <p:spPr>
          <a:xfrm>
            <a:off x="8063363" y="4995952"/>
            <a:ext cx="2355255" cy="1508105"/>
          </a:xfrm>
          <a:prstGeom prst="rect">
            <a:avLst/>
          </a:prstGeom>
          <a:noFill/>
        </p:spPr>
        <p:txBody>
          <a:bodyPr wrap="square" rtlCol="0">
            <a:spAutoFit/>
          </a:bodyPr>
          <a:lstStyle/>
          <a:p>
            <a:r>
              <a:rPr lang="vi-VN" sz="2300" b="1" dirty="0">
                <a:solidFill>
                  <a:srgbClr val="002060"/>
                </a:solidFill>
                <a:latin typeface="+mj-lt"/>
              </a:rPr>
              <a:t>-Nhiên liệu chạy động cơ xe máy, máy phát điện, ô tô, máy bay.</a:t>
            </a:r>
            <a:endParaRPr lang="en-US" sz="2300" b="1" dirty="0">
              <a:solidFill>
                <a:srgbClr val="002060"/>
              </a:solidFill>
              <a:latin typeface="+mj-lt"/>
            </a:endParaRPr>
          </a:p>
        </p:txBody>
      </p:sp>
      <p:sp>
        <p:nvSpPr>
          <p:cNvPr id="26" name="TextBox 25"/>
          <p:cNvSpPr txBox="1"/>
          <p:nvPr/>
        </p:nvSpPr>
        <p:spPr>
          <a:xfrm>
            <a:off x="10377054" y="5181594"/>
            <a:ext cx="1510146" cy="1508105"/>
          </a:xfrm>
          <a:prstGeom prst="rect">
            <a:avLst/>
          </a:prstGeom>
          <a:noFill/>
        </p:spPr>
        <p:txBody>
          <a:bodyPr wrap="square" rtlCol="0">
            <a:spAutoFit/>
          </a:bodyPr>
          <a:lstStyle/>
          <a:p>
            <a:r>
              <a:rPr lang="vi-VN" sz="2300" b="1" dirty="0">
                <a:solidFill>
                  <a:srgbClr val="002060"/>
                </a:solidFill>
                <a:latin typeface="+mj-lt"/>
              </a:rPr>
              <a:t>Nhiên liệu đun nấu, lò gas, bếp gas</a:t>
            </a:r>
            <a:endParaRPr lang="en-US" sz="2300" b="1" dirty="0">
              <a:solidFill>
                <a:srgbClr val="002060"/>
              </a:solidFill>
              <a:latin typeface="+mj-lt"/>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ox(in)">
                                      <p:cBhvr>
                                        <p:cTn id="11" dur="500"/>
                                        <p:tgtEl>
                                          <p:spTgt spid="14"/>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ox(i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childTnLst>
                          </p:cTn>
                        </p:par>
                        <p:par>
                          <p:cTn id="25" fill="hold">
                            <p:stCondLst>
                              <p:cond delay="500"/>
                            </p:stCondLst>
                            <p:childTnLst>
                              <p:par>
                                <p:cTn id="26" presetID="4" presetClass="entr" presetSubtype="16"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ox(in)">
                                      <p:cBhvr>
                                        <p:cTn id="28" dur="500"/>
                                        <p:tgtEl>
                                          <p:spTgt spid="18"/>
                                        </p:tgtEl>
                                      </p:cBhvr>
                                    </p:animEffect>
                                  </p:childTnLst>
                                </p:cTn>
                              </p:par>
                            </p:childTnLst>
                          </p:cTn>
                        </p:par>
                        <p:par>
                          <p:cTn id="29" fill="hold">
                            <p:stCondLst>
                              <p:cond delay="1000"/>
                            </p:stCondLst>
                            <p:childTnLst>
                              <p:par>
                                <p:cTn id="30" presetID="4" presetClass="entr" presetSubtype="16"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ox(i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ox(i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ox(i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ox(i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20"/>
                                        </p:tgtEl>
                                        <p:attrNameLst>
                                          <p:attrName>style.visibility</p:attrName>
                                        </p:attrNameLst>
                                      </p:cBhvr>
                                      <p:to>
                                        <p:strVal val="visible"/>
                                      </p:to>
                                    </p:set>
                                    <p:anim calcmode="discrete" valueType="clr">
                                      <p:cBhvr override="childStyle">
                                        <p:cTn id="52"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20"/>
                                        </p:tgtEl>
                                        <p:attrNameLst>
                                          <p:attrName>fillcolor</p:attrName>
                                        </p:attrNameLst>
                                      </p:cBhvr>
                                      <p:tavLst>
                                        <p:tav tm="0">
                                          <p:val>
                                            <p:clrVal>
                                              <a:schemeClr val="accent2"/>
                                            </p:clrVal>
                                          </p:val>
                                        </p:tav>
                                        <p:tav tm="50000">
                                          <p:val>
                                            <p:clrVal>
                                              <a:schemeClr val="hlink"/>
                                            </p:clrVal>
                                          </p:val>
                                        </p:tav>
                                      </p:tavLst>
                                    </p:anim>
                                    <p:set>
                                      <p:cBhvr>
                                        <p:cTn id="54" dur="80"/>
                                        <p:tgtEl>
                                          <p:spTgt spid="20"/>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diamond(in)">
                                      <p:cBhvr>
                                        <p:cTn id="59" dur="20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linds(horizontal)">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box(in)">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5331" y="41565"/>
            <a:ext cx="5555674" cy="95410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800" b="1" dirty="0">
                <a:solidFill>
                  <a:schemeClr val="bg1"/>
                </a:solidFill>
                <a:latin typeface="Times New Roman" pitchFamily="18" charset="0"/>
                <a:cs typeface="Times New Roman" pitchFamily="18" charset="0"/>
              </a:rPr>
              <a:t>Qua </a:t>
            </a:r>
            <a:r>
              <a:rPr lang="en-US" sz="2800" b="1" dirty="0" err="1">
                <a:solidFill>
                  <a:schemeClr val="bg1"/>
                </a:solidFill>
                <a:latin typeface="Times New Roman" pitchFamily="18" charset="0"/>
                <a:cs typeface="Times New Roman" pitchFamily="18" charset="0"/>
              </a:rPr>
              <a:t>bảng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trên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em</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hãy</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rút</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ra</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tính</a:t>
            </a:r>
            <a:r>
              <a:rPr lang="en-US" sz="2800" b="1" dirty="0">
                <a:solidFill>
                  <a:schemeClr val="bg1"/>
                </a:solidFill>
                <a:latin typeface="Times New Roman" pitchFamily="18" charset="0"/>
                <a:cs typeface="Times New Roman" pitchFamily="18" charset="0"/>
              </a:rPr>
              <a:t> </a:t>
            </a:r>
            <a:endParaRPr lang="vi-VN" sz="2800" b="1" dirty="0">
              <a:solidFill>
                <a:schemeClr val="bg1"/>
              </a:solidFill>
              <a:latin typeface="Times New Roman" pitchFamily="18" charset="0"/>
              <a:cs typeface="Times New Roman" pitchFamily="18" charset="0"/>
            </a:endParaRPr>
          </a:p>
          <a:p>
            <a:r>
              <a:rPr lang="en-US" sz="2800" b="1" dirty="0" err="1">
                <a:solidFill>
                  <a:schemeClr val="bg1"/>
                </a:solidFill>
                <a:latin typeface="Times New Roman" pitchFamily="18" charset="0"/>
                <a:cs typeface="Times New Roman" pitchFamily="18" charset="0"/>
              </a:rPr>
              <a:t>chất</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đặc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trưng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của</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nhiên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liệu</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là</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gì</a:t>
            </a:r>
            <a:r>
              <a:rPr lang="en-US" sz="2800" b="1" dirty="0">
                <a:solidFill>
                  <a:schemeClr val="bg1"/>
                </a:solidFill>
                <a:latin typeface="Times New Roman" pitchFamily="18" charset="0"/>
                <a:cs typeface="Times New Roman" pitchFamily="18" charset="0"/>
              </a:rPr>
              <a:t>?</a:t>
            </a:r>
          </a:p>
        </p:txBody>
      </p:sp>
      <p:sp>
        <p:nvSpPr>
          <p:cNvPr id="3" name="TextBox 2"/>
          <p:cNvSpPr txBox="1"/>
          <p:nvPr/>
        </p:nvSpPr>
        <p:spPr>
          <a:xfrm>
            <a:off x="1330033" y="1122218"/>
            <a:ext cx="9892149" cy="954107"/>
          </a:xfrm>
          <a:prstGeom prst="rect">
            <a:avLst/>
          </a:prstGeom>
          <a:noFill/>
        </p:spPr>
        <p:txBody>
          <a:bodyPr wrap="square" rtlCol="0">
            <a:spAutoFit/>
          </a:bodyPr>
          <a:lstStyle/>
          <a:p>
            <a:r>
              <a:rPr lang="en-US" sz="2800" b="1" dirty="0" err="1">
                <a:solidFill>
                  <a:srgbClr val="002060"/>
                </a:solidFill>
                <a:latin typeface="Times New Roman" pitchFamily="18" charset="0"/>
                <a:cs typeface="Times New Roman" pitchFamily="18" charset="0"/>
              </a:rPr>
              <a:t>Tính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chất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đặc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trưng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của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nhiên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liệu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khả</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năng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cháy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đều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tỏa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nhiệt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ánh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sáng</a:t>
            </a:r>
            <a:r>
              <a:rPr lang="en-US" sz="2800" b="1" dirty="0">
                <a:solidFill>
                  <a:srgbClr val="002060"/>
                </a:solidFill>
                <a:latin typeface="Times New Roman" pitchFamily="18" charset="0"/>
                <a:cs typeface="Times New Roman" pitchFamily="18" charset="0"/>
              </a:rPr>
              <a:t>.</a:t>
            </a:r>
          </a:p>
        </p:txBody>
      </p:sp>
      <p:sp>
        <p:nvSpPr>
          <p:cNvPr id="4" name="TextBox 3"/>
          <p:cNvSpPr txBox="1"/>
          <p:nvPr/>
        </p:nvSpPr>
        <p:spPr>
          <a:xfrm>
            <a:off x="1316182" y="3006460"/>
            <a:ext cx="9739745" cy="1384995"/>
          </a:xfrm>
          <a:prstGeom prst="rect">
            <a:avLst/>
          </a:prstGeom>
          <a:noFill/>
        </p:spPr>
        <p:txBody>
          <a:bodyPr wrap="square" rtlCol="0">
            <a:spAutoFit/>
          </a:bodyPr>
          <a:lstStyle/>
          <a:p>
            <a:r>
              <a:rPr lang="en-US" sz="2800" b="1" dirty="0" err="1">
                <a:solidFill>
                  <a:srgbClr val="002060"/>
                </a:solidFill>
                <a:latin typeface="Times New Roman" pitchFamily="18" charset="0"/>
                <a:cs typeface="Times New Roman" pitchFamily="18" charset="0"/>
              </a:rPr>
              <a:t>Dựa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vào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trạng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thái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người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phân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loại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nhiên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liệu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thành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nhiên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liệu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khí</a:t>
            </a:r>
            <a:r>
              <a:rPr lang="en-US" sz="2800" b="1" dirty="0">
                <a:solidFill>
                  <a:srgbClr val="002060"/>
                </a:solidFill>
                <a:latin typeface="Times New Roman" pitchFamily="18" charset="0"/>
                <a:cs typeface="Times New Roman" pitchFamily="18" charset="0"/>
              </a:rPr>
              <a:t> ( gas, biogas, </a:t>
            </a:r>
            <a:r>
              <a:rPr lang="en-US" sz="2800" b="1" dirty="0" err="1">
                <a:solidFill>
                  <a:srgbClr val="002060"/>
                </a:solidFill>
                <a:latin typeface="Times New Roman" pitchFamily="18" charset="0"/>
                <a:cs typeface="Times New Roman" pitchFamily="18" charset="0"/>
              </a:rPr>
              <a:t>khí</a:t>
            </a:r>
            <a:r>
              <a:rPr lang="en-US" sz="2800" b="1" dirty="0">
                <a:solidFill>
                  <a:srgbClr val="002060"/>
                </a:solidFill>
                <a:latin typeface="Times New Roman" pitchFamily="18" charset="0"/>
                <a:cs typeface="Times New Roman" pitchFamily="18" charset="0"/>
              </a:rPr>
              <a:t> than…); </a:t>
            </a:r>
            <a:r>
              <a:rPr lang="en-US" sz="2800" b="1" dirty="0" err="1">
                <a:solidFill>
                  <a:srgbClr val="002060"/>
                </a:solidFill>
                <a:latin typeface="Times New Roman" pitchFamily="18" charset="0"/>
                <a:cs typeface="Times New Roman" pitchFamily="18" charset="0"/>
              </a:rPr>
              <a:t>nhiên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liệu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lỏng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xăng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dầu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cồn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nhiên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liệu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rắn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củi</a:t>
            </a:r>
            <a:r>
              <a:rPr lang="en-US" sz="2800" b="1" dirty="0">
                <a:solidFill>
                  <a:srgbClr val="002060"/>
                </a:solidFill>
                <a:latin typeface="Times New Roman" pitchFamily="18" charset="0"/>
                <a:cs typeface="Times New Roman" pitchFamily="18" charset="0"/>
              </a:rPr>
              <a:t>, than, </a:t>
            </a:r>
            <a:r>
              <a:rPr lang="en-US" sz="2800" b="1" dirty="0" err="1">
                <a:solidFill>
                  <a:srgbClr val="002060"/>
                </a:solidFill>
                <a:latin typeface="Times New Roman" pitchFamily="18" charset="0"/>
                <a:cs typeface="Times New Roman" pitchFamily="18" charset="0"/>
              </a:rPr>
              <a:t>đá</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nến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sáp</a:t>
            </a:r>
            <a:r>
              <a:rPr lang="en-US" sz="2800" b="1" dirty="0">
                <a:solidFill>
                  <a:srgbClr val="002060"/>
                </a:solidFill>
                <a:latin typeface="Times New Roman" pitchFamily="18" charset="0"/>
                <a:cs typeface="Times New Roman" pitchFamily="18" charset="0"/>
              </a:rPr>
              <a:t>…)</a:t>
            </a:r>
          </a:p>
        </p:txBody>
      </p:sp>
      <p:sp>
        <p:nvSpPr>
          <p:cNvPr id="5" name="TextBox 4"/>
          <p:cNvSpPr txBox="1"/>
          <p:nvPr/>
        </p:nvSpPr>
        <p:spPr>
          <a:xfrm>
            <a:off x="1399308" y="2216754"/>
            <a:ext cx="9504219" cy="523220"/>
          </a:xfrm>
          <a:prstGeom prst="rect">
            <a:avLst/>
          </a:prstGeom>
          <a:noFill/>
        </p:spPr>
        <p:txBody>
          <a:bodyPr wrap="square" rtlCol="0">
            <a:spAutoFit/>
          </a:bodyPr>
          <a:lstStyle/>
          <a:p>
            <a:r>
              <a:rPr lang="en-US" sz="2800" b="1" dirty="0" err="1">
                <a:solidFill>
                  <a:srgbClr val="002060"/>
                </a:solidFill>
                <a:latin typeface="Times New Roman" pitchFamily="18" charset="0"/>
                <a:cs typeface="Times New Roman" pitchFamily="18" charset="0"/>
              </a:rPr>
              <a:t>Nhiên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liệu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chất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đốt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cháy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đều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tỏa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nhiệt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ánh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sáng</a:t>
            </a:r>
            <a:r>
              <a:rPr lang="en-US" sz="2800" b="1" dirty="0">
                <a:solidFill>
                  <a:srgbClr val="002060"/>
                </a:solidFill>
                <a:latin typeface="Times New Roman" pitchFamily="18" charset="0"/>
                <a:cs typeface="Times New Roman" pitchFamily="18" charset="0"/>
              </a:rPr>
              <a:t>.</a:t>
            </a: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ox(i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4"/>
                                        </p:tgtEl>
                                        <p:attrNameLst>
                                          <p:attrName>style.visibility</p:attrName>
                                        </p:attrNameLst>
                                      </p:cBhvr>
                                      <p:to>
                                        <p:strVal val="visible"/>
                                      </p:to>
                                    </p:set>
                                    <p:anim calcmode="discrete" valueType="clr">
                                      <p:cBhvr override="childStyle">
                                        <p:cTn id="24"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4"/>
                                        </p:tgtEl>
                                        <p:attrNameLst>
                                          <p:attrName>fillcolor</p:attrName>
                                        </p:attrNameLst>
                                      </p:cBhvr>
                                      <p:tavLst>
                                        <p:tav tm="0">
                                          <p:val>
                                            <p:clrVal>
                                              <a:schemeClr val="accent2"/>
                                            </p:clrVal>
                                          </p:val>
                                        </p:tav>
                                        <p:tav tm="50000">
                                          <p:val>
                                            <p:clrVal>
                                              <a:schemeClr val="hlink"/>
                                            </p:clrVal>
                                          </p:val>
                                        </p:tav>
                                      </p:tavLst>
                                    </p:anim>
                                    <p:set>
                                      <p:cBhvr>
                                        <p:cTn id="26"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1876" y="96987"/>
            <a:ext cx="10529469"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vi-VN" sz="3600" b="1" dirty="0">
                <a:latin typeface="Times New Roman" pitchFamily="18" charset="0"/>
                <a:cs typeface="Times New Roman" pitchFamily="18" charset="0"/>
              </a:rPr>
              <a:t>Bài 1</a:t>
            </a:r>
            <a:r>
              <a:rPr lang="en-US" sz="3600" b="1" dirty="0">
                <a:latin typeface="Times New Roman" pitchFamily="18" charset="0"/>
                <a:cs typeface="Times New Roman" pitchFamily="18" charset="0"/>
              </a:rPr>
              <a:t>2</a:t>
            </a:r>
            <a:r>
              <a:rPr lang="vi-VN" sz="3600" b="1" dirty="0">
                <a:latin typeface="Times New Roman" pitchFamily="18" charset="0"/>
                <a:cs typeface="Times New Roman" pitchFamily="18" charset="0"/>
              </a:rPr>
              <a:t>: NHIÊN LIỆU VÀ AN NINH NĂNG LƯỢNG</a:t>
            </a:r>
            <a:endParaRPr lang="en-US" sz="3600" b="1" dirty="0">
              <a:latin typeface="Times New Roman" pitchFamily="18" charset="0"/>
              <a:cs typeface="Times New Roman" pitchFamily="18" charset="0"/>
            </a:endParaRPr>
          </a:p>
        </p:txBody>
      </p:sp>
      <p:sp>
        <p:nvSpPr>
          <p:cNvPr id="4" name="TextBox 3"/>
          <p:cNvSpPr txBox="1"/>
          <p:nvPr/>
        </p:nvSpPr>
        <p:spPr>
          <a:xfrm>
            <a:off x="595745" y="1080655"/>
            <a:ext cx="10945091" cy="4832092"/>
          </a:xfrm>
          <a:prstGeom prst="rect">
            <a:avLst/>
          </a:prstGeom>
          <a:noFill/>
        </p:spPr>
        <p:txBody>
          <a:bodyPr wrap="square" rtlCol="0">
            <a:spAutoFit/>
          </a:bodyPr>
          <a:lstStyle/>
          <a:p>
            <a:r>
              <a:rPr lang="vi-VN" sz="2800" b="1" dirty="0">
                <a:solidFill>
                  <a:schemeClr val="accent1"/>
                </a:solidFill>
                <a:latin typeface="Times New Roman" pitchFamily="18" charset="0"/>
                <a:cs typeface="Times New Roman" pitchFamily="18" charset="0"/>
              </a:rPr>
              <a:t>- Trình bày được tính chất và ứng dụng của một số nhiên liệu thường dùng trong đời sống hằng ngày.</a:t>
            </a:r>
            <a:endParaRPr lang="en-US" sz="2800" b="1" dirty="0">
              <a:solidFill>
                <a:schemeClr val="accent1"/>
              </a:solidFill>
              <a:latin typeface="Times New Roman" pitchFamily="18" charset="0"/>
              <a:cs typeface="Times New Roman" pitchFamily="18" charset="0"/>
            </a:endParaRPr>
          </a:p>
          <a:p>
            <a:r>
              <a:rPr lang="vi-VN" sz="2800" b="1" dirty="0">
                <a:solidFill>
                  <a:schemeClr val="accent1"/>
                </a:solidFill>
                <a:latin typeface="Times New Roman" pitchFamily="18" charset="0"/>
                <a:cs typeface="Times New Roman" pitchFamily="18" charset="0"/>
              </a:rPr>
              <a:t>- Đề xuất được phương án tìm hiểu về một số tính chất của một số nhiên liệu.</a:t>
            </a:r>
            <a:endParaRPr lang="en-US" sz="2800" b="1" dirty="0">
              <a:solidFill>
                <a:schemeClr val="accent1"/>
              </a:solidFill>
              <a:latin typeface="Times New Roman" pitchFamily="18" charset="0"/>
              <a:cs typeface="Times New Roman" pitchFamily="18" charset="0"/>
            </a:endParaRPr>
          </a:p>
          <a:p>
            <a:r>
              <a:rPr lang="vi-VN" sz="2800" b="1" dirty="0">
                <a:solidFill>
                  <a:schemeClr val="accent1"/>
                </a:solidFill>
                <a:latin typeface="Times New Roman" pitchFamily="18" charset="0"/>
                <a:cs typeface="Times New Roman" pitchFamily="18" charset="0"/>
              </a:rPr>
              <a:t>- Thu thập dữ liệu, phân tích, thảo luận, so sánh để rút ra được kết luận về tính chất của một số nhiên liệu. </a:t>
            </a:r>
            <a:endParaRPr lang="en-US" sz="2800" b="1" dirty="0">
              <a:solidFill>
                <a:schemeClr val="accent1"/>
              </a:solidFill>
              <a:latin typeface="Times New Roman" pitchFamily="18" charset="0"/>
              <a:cs typeface="Times New Roman" pitchFamily="18" charset="0"/>
            </a:endParaRPr>
          </a:p>
          <a:p>
            <a:pPr>
              <a:buFontTx/>
              <a:buChar char="-"/>
            </a:pPr>
            <a:r>
              <a:rPr lang="vi-VN" sz="2800" b="1" dirty="0">
                <a:solidFill>
                  <a:schemeClr val="accent1"/>
                </a:solidFill>
                <a:latin typeface="Times New Roman" pitchFamily="18" charset="0"/>
                <a:cs typeface="Times New Roman" pitchFamily="18" charset="0"/>
              </a:rPr>
              <a:t>Nêu được cách sử dụng một số nhiên liệu an toàn, hiệu quả và bảo đảm sự phát triển bền vững.</a:t>
            </a:r>
            <a:endParaRPr lang="en-US" sz="2800" b="1" dirty="0">
              <a:solidFill>
                <a:schemeClr val="accent1"/>
              </a:solidFill>
              <a:latin typeface="Times New Roman" pitchFamily="18" charset="0"/>
              <a:cs typeface="Times New Roman" pitchFamily="18" charset="0"/>
            </a:endParaRPr>
          </a:p>
          <a:p>
            <a:pPr>
              <a:buFontTx/>
              <a:buChar char="-"/>
            </a:pPr>
            <a:r>
              <a:rPr lang="en-US" sz="2800" b="1" dirty="0" err="1">
                <a:solidFill>
                  <a:schemeClr val="accent1"/>
                </a:solidFill>
                <a:latin typeface="Times New Roman" pitchFamily="18" charset="0"/>
                <a:cs typeface="Times New Roman" pitchFamily="18" charset="0"/>
              </a:rPr>
              <a:t>Phân</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biệt</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được</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năng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lượng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tái</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tạo</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và</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năng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lượng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không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tái</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tạo</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để</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từ</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đó</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thấy</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được</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vấn</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đề</a:t>
            </a:r>
            <a:r>
              <a:rPr lang="en-US" sz="2800" b="1" dirty="0">
                <a:solidFill>
                  <a:schemeClr val="accent1"/>
                </a:solidFill>
                <a:latin typeface="Times New Roman" pitchFamily="18" charset="0"/>
                <a:cs typeface="Times New Roman" pitchFamily="18" charset="0"/>
              </a:rPr>
              <a:t> an </a:t>
            </a:r>
            <a:r>
              <a:rPr lang="en-US" sz="2800" b="1" dirty="0" err="1">
                <a:solidFill>
                  <a:schemeClr val="accent1"/>
                </a:solidFill>
                <a:latin typeface="Times New Roman" pitchFamily="18" charset="0"/>
                <a:cs typeface="Times New Roman" pitchFamily="18" charset="0"/>
              </a:rPr>
              <a:t>ninh</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năng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lượng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ảnh</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hưởng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đến</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phát</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triển</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kinh</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tế</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xã</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hội</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của</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mỗi</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quốc</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gia</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và</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trên</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thế</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giới</a:t>
            </a:r>
            <a:r>
              <a:rPr lang="en-US" sz="2800" b="1" dirty="0">
                <a:solidFill>
                  <a:schemeClr val="accent1"/>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945" y="55420"/>
            <a:ext cx="8645237"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a:solidFill>
                  <a:srgbClr val="002060"/>
                </a:solidFill>
                <a:latin typeface="Times New Roman" pitchFamily="18" charset="0"/>
                <a:cs typeface="Times New Roman" pitchFamily="18" charset="0"/>
              </a:rPr>
              <a:t>3. SỬ DỤNG NHIÊN LIỆU AN TOÀN VÀ HIỆU QUẢ</a:t>
            </a:r>
          </a:p>
        </p:txBody>
      </p:sp>
      <p:sp>
        <p:nvSpPr>
          <p:cNvPr id="3" name="TextBox 2"/>
          <p:cNvSpPr txBox="1"/>
          <p:nvPr/>
        </p:nvSpPr>
        <p:spPr>
          <a:xfrm>
            <a:off x="872837" y="609598"/>
            <a:ext cx="8866908" cy="446276"/>
          </a:xfrm>
          <a:prstGeom prst="rect">
            <a:avLst/>
          </a:prstGeom>
          <a:noFill/>
        </p:spPr>
        <p:txBody>
          <a:bodyPr wrap="square" rtlCol="0">
            <a:spAutoFit/>
          </a:bodyPr>
          <a:lstStyle/>
          <a:p>
            <a:r>
              <a:rPr lang="en-US" sz="2300" b="1" dirty="0" err="1">
                <a:solidFill>
                  <a:srgbClr val="002060"/>
                </a:solidFill>
                <a:latin typeface="Times New Roman" pitchFamily="18" charset="0"/>
                <a:cs typeface="Times New Roman" pitchFamily="18" charset="0"/>
              </a:rPr>
              <a:t>Trình</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bày</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lợi</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ích</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của</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việc</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sử</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dụng</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nhiên</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liệu</a:t>
            </a:r>
            <a:r>
              <a:rPr lang="en-US" sz="2300" b="1" dirty="0">
                <a:solidFill>
                  <a:srgbClr val="002060"/>
                </a:solidFill>
                <a:latin typeface="Times New Roman" pitchFamily="18" charset="0"/>
                <a:cs typeface="Times New Roman" pitchFamily="18" charset="0"/>
              </a:rPr>
              <a:t> an </a:t>
            </a:r>
            <a:r>
              <a:rPr lang="en-US" sz="2300" b="1" dirty="0" err="1">
                <a:solidFill>
                  <a:srgbClr val="002060"/>
                </a:solidFill>
                <a:latin typeface="Times New Roman" pitchFamily="18" charset="0"/>
                <a:cs typeface="Times New Roman" pitchFamily="18" charset="0"/>
              </a:rPr>
              <a:t>toàn</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hiệu</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quả</a:t>
            </a:r>
            <a:endParaRPr lang="en-US" sz="2300" b="1" dirty="0">
              <a:solidFill>
                <a:srgbClr val="002060"/>
              </a:solidFill>
              <a:latin typeface="Times New Roman" pitchFamily="18" charset="0"/>
              <a:cs typeface="Times New Roman" pitchFamily="18" charset="0"/>
            </a:endParaRPr>
          </a:p>
        </p:txBody>
      </p:sp>
      <p:sp>
        <p:nvSpPr>
          <p:cNvPr id="4" name="Right Arrow 3"/>
          <p:cNvSpPr/>
          <p:nvPr/>
        </p:nvSpPr>
        <p:spPr>
          <a:xfrm>
            <a:off x="429496" y="720430"/>
            <a:ext cx="401782" cy="193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002060"/>
              </a:solidFill>
            </a:endParaRPr>
          </a:p>
        </p:txBody>
      </p:sp>
      <p:sp>
        <p:nvSpPr>
          <p:cNvPr id="5" name="TextBox 4"/>
          <p:cNvSpPr txBox="1"/>
          <p:nvPr/>
        </p:nvSpPr>
        <p:spPr>
          <a:xfrm>
            <a:off x="706584" y="1108362"/>
            <a:ext cx="7412179" cy="446276"/>
          </a:xfrm>
          <a:prstGeom prst="rect">
            <a:avLst/>
          </a:prstGeom>
          <a:noFill/>
        </p:spPr>
        <p:txBody>
          <a:bodyPr wrap="square" rtlCol="0">
            <a:spAutoFit/>
          </a:bodyPr>
          <a:lstStyle/>
          <a:p>
            <a:r>
              <a:rPr lang="en-US" sz="2300" b="1" dirty="0">
                <a:solidFill>
                  <a:srgbClr val="FF0000"/>
                </a:solidFill>
                <a:latin typeface="Times New Roman" pitchFamily="18" charset="0"/>
                <a:cs typeface="Times New Roman" pitchFamily="18" charset="0"/>
              </a:rPr>
              <a:t>4.Tại </a:t>
            </a:r>
            <a:r>
              <a:rPr lang="en-US" sz="2300" b="1" dirty="0" err="1">
                <a:solidFill>
                  <a:srgbClr val="FF0000"/>
                </a:solidFill>
                <a:latin typeface="Times New Roman" pitchFamily="18" charset="0"/>
                <a:cs typeface="Times New Roman" pitchFamily="18" charset="0"/>
              </a:rPr>
              <a:t>sao</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phải</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sử</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dụng</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nhiên</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liệu</a:t>
            </a:r>
            <a:r>
              <a:rPr lang="en-US" sz="2300" b="1" dirty="0">
                <a:solidFill>
                  <a:srgbClr val="FF0000"/>
                </a:solidFill>
                <a:latin typeface="Times New Roman" pitchFamily="18" charset="0"/>
                <a:cs typeface="Times New Roman" pitchFamily="18" charset="0"/>
              </a:rPr>
              <a:t> an </a:t>
            </a:r>
            <a:r>
              <a:rPr lang="en-US" sz="2300" b="1" dirty="0" err="1">
                <a:solidFill>
                  <a:srgbClr val="FF0000"/>
                </a:solidFill>
                <a:latin typeface="Times New Roman" pitchFamily="18" charset="0"/>
                <a:cs typeface="Times New Roman" pitchFamily="18" charset="0"/>
              </a:rPr>
              <a:t>toàn</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hiệu</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quả</a:t>
            </a:r>
            <a:r>
              <a:rPr lang="en-US" sz="2300" b="1" dirty="0">
                <a:solidFill>
                  <a:srgbClr val="FF0000"/>
                </a:solidFill>
                <a:latin typeface="Times New Roman" pitchFamily="18" charset="0"/>
                <a:cs typeface="Times New Roman" pitchFamily="18" charset="0"/>
              </a:rPr>
              <a:t>?</a:t>
            </a:r>
          </a:p>
        </p:txBody>
      </p:sp>
      <p:pic>
        <p:nvPicPr>
          <p:cNvPr id="78850" name="Picture 2" descr="E:\GA KHTN 6 CD4\rò rỉ ga gây cháy nổ 2.jpg"/>
          <p:cNvPicPr>
            <a:picLocks noChangeAspect="1" noChangeArrowheads="1"/>
          </p:cNvPicPr>
          <p:nvPr/>
        </p:nvPicPr>
        <p:blipFill>
          <a:blip r:embed="rId2"/>
          <a:srcRect/>
          <a:stretch>
            <a:fillRect/>
          </a:stretch>
        </p:blipFill>
        <p:spPr bwMode="auto">
          <a:xfrm>
            <a:off x="304801" y="3112537"/>
            <a:ext cx="4239490" cy="3191308"/>
          </a:xfrm>
          <a:prstGeom prst="rect">
            <a:avLst/>
          </a:prstGeom>
          <a:noFill/>
        </p:spPr>
      </p:pic>
      <p:pic>
        <p:nvPicPr>
          <p:cNvPr id="78851" name="Picture 3" descr="E:\GA KHTN 6 CD4\rò rỉ ga gây cháy nổ.jpg"/>
          <p:cNvPicPr>
            <a:picLocks noChangeAspect="1" noChangeArrowheads="1"/>
          </p:cNvPicPr>
          <p:nvPr/>
        </p:nvPicPr>
        <p:blipFill>
          <a:blip r:embed="rId3"/>
          <a:srcRect/>
          <a:stretch>
            <a:fillRect/>
          </a:stretch>
        </p:blipFill>
        <p:spPr bwMode="auto">
          <a:xfrm>
            <a:off x="5860473" y="3075713"/>
            <a:ext cx="4294909" cy="3158836"/>
          </a:xfrm>
          <a:prstGeom prst="rect">
            <a:avLst/>
          </a:prstGeom>
          <a:noFill/>
        </p:spPr>
      </p:pic>
      <p:sp>
        <p:nvSpPr>
          <p:cNvPr id="8" name="TextBox 7"/>
          <p:cNvSpPr txBox="1"/>
          <p:nvPr/>
        </p:nvSpPr>
        <p:spPr>
          <a:xfrm>
            <a:off x="678874" y="1537855"/>
            <a:ext cx="7412181" cy="446276"/>
          </a:xfrm>
          <a:prstGeom prst="rect">
            <a:avLst/>
          </a:prstGeom>
          <a:noFill/>
        </p:spPr>
        <p:txBody>
          <a:bodyPr wrap="square" rtlCol="0">
            <a:spAutoFit/>
          </a:bodyPr>
          <a:lstStyle/>
          <a:p>
            <a:r>
              <a:rPr lang="en-US" sz="2300" b="1" dirty="0" err="1">
                <a:solidFill>
                  <a:srgbClr val="002060"/>
                </a:solidFill>
                <a:latin typeface="Times New Roman" pitchFamily="18" charset="0"/>
                <a:cs typeface="Times New Roman" pitchFamily="18" charset="0"/>
              </a:rPr>
              <a:t>Tránh</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cháy</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nổ</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gây</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nguy</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hiểm</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đến</a:t>
            </a:r>
            <a:r>
              <a:rPr lang="en-US" sz="2300" b="1" dirty="0">
                <a:solidFill>
                  <a:srgbClr val="002060"/>
                </a:solidFill>
                <a:latin typeface="Times New Roman" pitchFamily="18" charset="0"/>
                <a:cs typeface="Times New Roman" pitchFamily="18" charset="0"/>
              </a:rPr>
              <a:t> con </a:t>
            </a:r>
            <a:r>
              <a:rPr lang="en-US" sz="2300" b="1" dirty="0" err="1">
                <a:solidFill>
                  <a:srgbClr val="002060"/>
                </a:solidFill>
                <a:latin typeface="Times New Roman" pitchFamily="18" charset="0"/>
                <a:cs typeface="Times New Roman" pitchFamily="18" charset="0"/>
              </a:rPr>
              <a:t>người</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và</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tài</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sản</a:t>
            </a:r>
            <a:endParaRPr lang="en-US" sz="2300" b="1" dirty="0">
              <a:solidFill>
                <a:srgbClr val="002060"/>
              </a:solidFill>
              <a:latin typeface="Times New Roman" pitchFamily="18" charset="0"/>
              <a:cs typeface="Times New Roman" pitchFamily="18" charset="0"/>
            </a:endParaRPr>
          </a:p>
        </p:txBody>
      </p:sp>
      <p:sp>
        <p:nvSpPr>
          <p:cNvPr id="9" name="TextBox 8"/>
          <p:cNvSpPr txBox="1"/>
          <p:nvPr/>
        </p:nvSpPr>
        <p:spPr>
          <a:xfrm>
            <a:off x="762000" y="2119745"/>
            <a:ext cx="6941127" cy="446276"/>
          </a:xfrm>
          <a:prstGeom prst="rect">
            <a:avLst/>
          </a:prstGeom>
          <a:noFill/>
        </p:spPr>
        <p:txBody>
          <a:bodyPr wrap="square" rtlCol="0">
            <a:spAutoFit/>
          </a:bodyPr>
          <a:lstStyle/>
          <a:p>
            <a:r>
              <a:rPr lang="en-US" sz="2300" b="1" dirty="0" err="1">
                <a:solidFill>
                  <a:srgbClr val="002060"/>
                </a:solidFill>
                <a:latin typeface="Times New Roman" pitchFamily="18" charset="0"/>
                <a:cs typeface="Times New Roman" pitchFamily="18" charset="0"/>
              </a:rPr>
              <a:t>Giảm</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thiểu</a:t>
            </a:r>
            <a:r>
              <a:rPr lang="en-US" sz="2300" b="1" dirty="0">
                <a:solidFill>
                  <a:srgbClr val="002060"/>
                </a:solidFill>
                <a:latin typeface="Times New Roman" pitchFamily="18" charset="0"/>
                <a:cs typeface="Times New Roman" pitchFamily="18" charset="0"/>
              </a:rPr>
              <a:t> ô </a:t>
            </a:r>
            <a:r>
              <a:rPr lang="en-US" sz="2300" b="1" dirty="0" err="1">
                <a:solidFill>
                  <a:srgbClr val="002060"/>
                </a:solidFill>
                <a:latin typeface="Times New Roman" pitchFamily="18" charset="0"/>
                <a:cs typeface="Times New Roman" pitchFamily="18" charset="0"/>
              </a:rPr>
              <a:t>nhiễm</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môi</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trường</a:t>
            </a:r>
            <a:endParaRPr lang="en-US" sz="2300" b="1" dirty="0">
              <a:solidFill>
                <a:srgbClr val="002060"/>
              </a:solidFill>
              <a:latin typeface="Times New Roman" pitchFamily="18" charset="0"/>
              <a:cs typeface="Times New Roman" pitchFamily="18" charset="0"/>
            </a:endParaRPr>
          </a:p>
        </p:txBody>
      </p:sp>
      <p:sp>
        <p:nvSpPr>
          <p:cNvPr id="10" name="TextBox 9"/>
          <p:cNvSpPr txBox="1"/>
          <p:nvPr/>
        </p:nvSpPr>
        <p:spPr>
          <a:xfrm>
            <a:off x="706580" y="2549236"/>
            <a:ext cx="10972801" cy="446276"/>
          </a:xfrm>
          <a:prstGeom prst="rect">
            <a:avLst/>
          </a:prstGeom>
          <a:noFill/>
        </p:spPr>
        <p:txBody>
          <a:bodyPr wrap="square" rtlCol="0">
            <a:spAutoFit/>
          </a:bodyPr>
          <a:lstStyle/>
          <a:p>
            <a:r>
              <a:rPr lang="en-US" sz="2300" b="1" dirty="0" err="1">
                <a:solidFill>
                  <a:srgbClr val="002060"/>
                </a:solidFill>
                <a:latin typeface="Times New Roman" pitchFamily="18" charset="0"/>
                <a:cs typeface="Times New Roman" pitchFamily="18" charset="0"/>
              </a:rPr>
              <a:t>Làm</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cho</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nhiên</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liệu</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cháy</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hoàn</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toàn</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và</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tận</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dụng</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lượng</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nhiệt</a:t>
            </a:r>
            <a:r>
              <a:rPr lang="en-US" sz="2300" b="1" dirty="0">
                <a:solidFill>
                  <a:srgbClr val="002060"/>
                </a:solidFill>
                <a:latin typeface="Times New Roman" pitchFamily="18" charset="0"/>
                <a:cs typeface="Times New Roman" pitchFamily="18" charset="0"/>
              </a:rPr>
              <a:t> do </a:t>
            </a:r>
            <a:r>
              <a:rPr lang="en-US" sz="2300" b="1" dirty="0" err="1">
                <a:solidFill>
                  <a:srgbClr val="002060"/>
                </a:solidFill>
                <a:latin typeface="Times New Roman" pitchFamily="18" charset="0"/>
                <a:cs typeface="Times New Roman" pitchFamily="18" charset="0"/>
              </a:rPr>
              <a:t>quá</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trình</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cháy</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tạo</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ra</a:t>
            </a:r>
            <a:endParaRPr lang="en-US" sz="2300" b="1" dirty="0">
              <a:solidFill>
                <a:srgbClr val="002060"/>
              </a:solidFill>
              <a:latin typeface="Times New Roman" pitchFamily="18" charset="0"/>
              <a:cs typeface="Times New Roman" pitchFamily="18" charset="0"/>
            </a:endParaRPr>
          </a:p>
        </p:txBody>
      </p:sp>
      <p:sp>
        <p:nvSpPr>
          <p:cNvPr id="11" name="TextBox 10"/>
          <p:cNvSpPr txBox="1"/>
          <p:nvPr/>
        </p:nvSpPr>
        <p:spPr>
          <a:xfrm>
            <a:off x="3948546" y="6322413"/>
            <a:ext cx="2867891" cy="400110"/>
          </a:xfrm>
          <a:prstGeom prst="rect">
            <a:avLst/>
          </a:prstGeom>
          <a:noFill/>
        </p:spPr>
        <p:txBody>
          <a:bodyPr wrap="square" rtlCol="0">
            <a:spAutoFit/>
          </a:bodyPr>
          <a:lstStyle/>
          <a:p>
            <a:r>
              <a:rPr lang="vi-VN" sz="2000" b="1" dirty="0">
                <a:solidFill>
                  <a:srgbClr val="002060"/>
                </a:solidFill>
                <a:latin typeface="Times New Roman" pitchFamily="18" charset="0"/>
                <a:cs typeface="Times New Roman" pitchFamily="18" charset="0"/>
              </a:rPr>
              <a:t>Rò rỉ gas gây cháy, nổ</a:t>
            </a:r>
            <a:endParaRPr lang="en-US" sz="2000" b="1" dirty="0">
              <a:solidFill>
                <a:srgbClr val="002060"/>
              </a:solidFill>
              <a:latin typeface="Times New Roman" pitchFamily="18" charset="0"/>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500"/>
                            </p:stCondLst>
                            <p:childTnLst>
                              <p:par>
                                <p:cTn id="23" presetID="3" presetClass="exit" presetSubtype="10" fill="hold" grpId="1" nodeType="afterEffect">
                                  <p:stCondLst>
                                    <p:cond delay="0"/>
                                  </p:stCondLst>
                                  <p:childTnLst>
                                    <p:animEffect transition="out" filter="blinds(horizontal)">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ox(i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8"/>
                                        </p:tgtEl>
                                        <p:attrNameLst>
                                          <p:attrName>style.visibility</p:attrName>
                                        </p:attrNameLst>
                                      </p:cBhvr>
                                      <p:to>
                                        <p:strVal val="visible"/>
                                      </p:to>
                                    </p:set>
                                    <p:anim calcmode="discrete" valueType="clr">
                                      <p:cBhvr override="childStyle">
                                        <p:cTn id="35"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8"/>
                                        </p:tgtEl>
                                        <p:attrNameLst>
                                          <p:attrName>fillcolor</p:attrName>
                                        </p:attrNameLst>
                                      </p:cBhvr>
                                      <p:tavLst>
                                        <p:tav tm="0">
                                          <p:val>
                                            <p:clrVal>
                                              <a:schemeClr val="accent2"/>
                                            </p:clrVal>
                                          </p:val>
                                        </p:tav>
                                        <p:tav tm="50000">
                                          <p:val>
                                            <p:clrVal>
                                              <a:schemeClr val="hlink"/>
                                            </p:clrVal>
                                          </p:val>
                                        </p:tav>
                                      </p:tavLst>
                                    </p:anim>
                                    <p:set>
                                      <p:cBhvr>
                                        <p:cTn id="37" dur="80"/>
                                        <p:tgtEl>
                                          <p:spTgt spid="8"/>
                                        </p:tgtEl>
                                        <p:attrNameLst>
                                          <p:attrName>fill.type</p:attrName>
                                        </p:attrNameLst>
                                      </p:cBhvr>
                                      <p:to>
                                        <p:strVal val="solid"/>
                                      </p:to>
                                    </p:set>
                                  </p:childTnLst>
                                </p:cTn>
                              </p:par>
                            </p:childTnLst>
                          </p:cTn>
                        </p:par>
                        <p:par>
                          <p:cTn id="38" fill="hold">
                            <p:stCondLst>
                              <p:cond delay="1680"/>
                            </p:stCondLst>
                            <p:childTnLst>
                              <p:par>
                                <p:cTn id="39" presetID="4" presetClass="entr" presetSubtype="16" fill="hold" nodeType="afterEffect">
                                  <p:stCondLst>
                                    <p:cond delay="0"/>
                                  </p:stCondLst>
                                  <p:childTnLst>
                                    <p:set>
                                      <p:cBhvr>
                                        <p:cTn id="40" dur="1" fill="hold">
                                          <p:stCondLst>
                                            <p:cond delay="0"/>
                                          </p:stCondLst>
                                        </p:cTn>
                                        <p:tgtEl>
                                          <p:spTgt spid="78850"/>
                                        </p:tgtEl>
                                        <p:attrNameLst>
                                          <p:attrName>style.visibility</p:attrName>
                                        </p:attrNameLst>
                                      </p:cBhvr>
                                      <p:to>
                                        <p:strVal val="visible"/>
                                      </p:to>
                                    </p:set>
                                    <p:animEffect transition="in" filter="box(in)">
                                      <p:cBhvr>
                                        <p:cTn id="41" dur="500"/>
                                        <p:tgtEl>
                                          <p:spTgt spid="78850"/>
                                        </p:tgtEl>
                                      </p:cBhvr>
                                    </p:animEffect>
                                  </p:childTnLst>
                                </p:cTn>
                              </p:par>
                            </p:childTnLst>
                          </p:cTn>
                        </p:par>
                        <p:par>
                          <p:cTn id="42" fill="hold">
                            <p:stCondLst>
                              <p:cond delay="2180"/>
                            </p:stCondLst>
                            <p:childTnLst>
                              <p:par>
                                <p:cTn id="43" presetID="4" presetClass="entr" presetSubtype="16" fill="hold" nodeType="afterEffect">
                                  <p:stCondLst>
                                    <p:cond delay="0"/>
                                  </p:stCondLst>
                                  <p:childTnLst>
                                    <p:set>
                                      <p:cBhvr>
                                        <p:cTn id="44" dur="1" fill="hold">
                                          <p:stCondLst>
                                            <p:cond delay="0"/>
                                          </p:stCondLst>
                                        </p:cTn>
                                        <p:tgtEl>
                                          <p:spTgt spid="78851"/>
                                        </p:tgtEl>
                                        <p:attrNameLst>
                                          <p:attrName>style.visibility</p:attrName>
                                        </p:attrNameLst>
                                      </p:cBhvr>
                                      <p:to>
                                        <p:strVal val="visible"/>
                                      </p:to>
                                    </p:set>
                                    <p:animEffect transition="in" filter="box(in)">
                                      <p:cBhvr>
                                        <p:cTn id="45" dur="500"/>
                                        <p:tgtEl>
                                          <p:spTgt spid="78851"/>
                                        </p:tgtEl>
                                      </p:cBhvr>
                                    </p:animEffect>
                                  </p:childTnLst>
                                </p:cTn>
                              </p:par>
                            </p:childTnLst>
                          </p:cTn>
                        </p:par>
                        <p:par>
                          <p:cTn id="46" fill="hold">
                            <p:stCondLst>
                              <p:cond delay="2680"/>
                            </p:stCondLst>
                            <p:childTnLst>
                              <p:par>
                                <p:cTn id="47" presetID="4"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ox(in)">
                                      <p:cBhvr>
                                        <p:cTn id="49" dur="500"/>
                                        <p:tgtEl>
                                          <p:spTgt spid="11"/>
                                        </p:tgtEl>
                                      </p:cBhvr>
                                    </p:animEffect>
                                  </p:childTnLst>
                                </p:cTn>
                              </p:par>
                            </p:childTnLst>
                          </p:cTn>
                        </p:par>
                        <p:par>
                          <p:cTn id="50" fill="hold">
                            <p:stCondLst>
                              <p:cond delay="3180"/>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9"/>
                                        </p:tgtEl>
                                        <p:attrNameLst>
                                          <p:attrName>style.visibility</p:attrName>
                                        </p:attrNameLst>
                                      </p:cBhvr>
                                      <p:to>
                                        <p:strVal val="visible"/>
                                      </p:to>
                                    </p:set>
                                    <p:anim calcmode="discrete" valueType="clr">
                                      <p:cBhvr override="childStyle">
                                        <p:cTn id="53"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9"/>
                                        </p:tgtEl>
                                        <p:attrNameLst>
                                          <p:attrName>fillcolor</p:attrName>
                                        </p:attrNameLst>
                                      </p:cBhvr>
                                      <p:tavLst>
                                        <p:tav tm="0">
                                          <p:val>
                                            <p:clrVal>
                                              <a:schemeClr val="accent2"/>
                                            </p:clrVal>
                                          </p:val>
                                        </p:tav>
                                        <p:tav tm="50000">
                                          <p:val>
                                            <p:clrVal>
                                              <a:schemeClr val="hlink"/>
                                            </p:clrVal>
                                          </p:val>
                                        </p:tav>
                                      </p:tavLst>
                                    </p:anim>
                                    <p:set>
                                      <p:cBhvr>
                                        <p:cTn id="55" dur="80"/>
                                        <p:tgtEl>
                                          <p:spTgt spid="9"/>
                                        </p:tgtEl>
                                        <p:attrNameLst>
                                          <p:attrName>fill.type</p:attrName>
                                        </p:attrNameLst>
                                      </p:cBhvr>
                                      <p:to>
                                        <p:strVal val="solid"/>
                                      </p:to>
                                    </p:set>
                                  </p:childTnLst>
                                </p:cTn>
                              </p:par>
                            </p:childTnLst>
                          </p:cTn>
                        </p:par>
                        <p:par>
                          <p:cTn id="56" fill="hold">
                            <p:stCondLst>
                              <p:cond delay="4180"/>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10"/>
                                        </p:tgtEl>
                                        <p:attrNameLst>
                                          <p:attrName>style.visibility</p:attrName>
                                        </p:attrNameLst>
                                      </p:cBhvr>
                                      <p:to>
                                        <p:strVal val="visible"/>
                                      </p:to>
                                    </p:set>
                                    <p:anim calcmode="discrete" valueType="clr">
                                      <p:cBhvr override="childStyle">
                                        <p:cTn id="5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0"/>
                                        </p:tgtEl>
                                        <p:attrNameLst>
                                          <p:attrName>fillcolor</p:attrName>
                                        </p:attrNameLst>
                                      </p:cBhvr>
                                      <p:tavLst>
                                        <p:tav tm="0">
                                          <p:val>
                                            <p:clrVal>
                                              <a:schemeClr val="accent2"/>
                                            </p:clrVal>
                                          </p:val>
                                        </p:tav>
                                        <p:tav tm="50000">
                                          <p:val>
                                            <p:clrVal>
                                              <a:schemeClr val="hlink"/>
                                            </p:clrVal>
                                          </p:val>
                                        </p:tav>
                                      </p:tavLst>
                                    </p:anim>
                                    <p:set>
                                      <p:cBhvr>
                                        <p:cTn id="61"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 grpId="1"/>
      <p:bldP spid="4" grpId="0" animBg="1"/>
      <p:bldP spid="4" grpId="1" animBg="1"/>
      <p:bldP spid="5"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77636" y="207825"/>
            <a:ext cx="6858000" cy="830997"/>
          </a:xfrm>
          <a:prstGeom prst="rect">
            <a:avLst/>
          </a:prstGeom>
          <a:noFill/>
        </p:spPr>
        <p:txBody>
          <a:bodyPr wrap="square" rtlCol="0">
            <a:spAutoFit/>
          </a:bodyPr>
          <a:lstStyle/>
          <a:p>
            <a:r>
              <a:rPr lang="en-US" sz="2400" b="1" dirty="0">
                <a:solidFill>
                  <a:srgbClr val="002060"/>
                </a:solidFill>
                <a:latin typeface="Times New Roman" pitchFamily="18" charset="0"/>
                <a:cs typeface="Times New Roman" pitchFamily="18" charset="0"/>
              </a:rPr>
              <a:t>T</a:t>
            </a:r>
            <a:r>
              <a:rPr lang="vi-VN" sz="2400" b="1" dirty="0">
                <a:solidFill>
                  <a:srgbClr val="002060"/>
                </a:solidFill>
                <a:latin typeface="Times New Roman" pitchFamily="18" charset="0"/>
                <a:cs typeface="Times New Roman" pitchFamily="18" charset="0"/>
              </a:rPr>
              <a:t>ìm hiểu </a:t>
            </a:r>
            <a:r>
              <a:rPr lang="en-US" sz="2400" b="1" dirty="0" err="1">
                <a:solidFill>
                  <a:srgbClr val="002060"/>
                </a:solidFill>
                <a:latin typeface="Times New Roman" pitchFamily="18" charset="0"/>
                <a:cs typeface="Times New Roman" pitchFamily="18" charset="0"/>
              </a:rPr>
              <a:t>một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số</a:t>
            </a:r>
            <a:r>
              <a:rPr lang="en-US" sz="2400" b="1" dirty="0">
                <a:solidFill>
                  <a:srgbClr val="002060"/>
                </a:solidFill>
                <a:latin typeface="Times New Roman" pitchFamily="18" charset="0"/>
                <a:cs typeface="Times New Roman" pitchFamily="18" charset="0"/>
              </a:rPr>
              <a:t> </a:t>
            </a:r>
            <a:r>
              <a:rPr lang="vi-VN" sz="2400" b="1" dirty="0">
                <a:solidFill>
                  <a:srgbClr val="002060"/>
                </a:solidFill>
                <a:latin typeface="Times New Roman" pitchFamily="18" charset="0"/>
                <a:cs typeface="Times New Roman" pitchFamily="18" charset="0"/>
              </a:rPr>
              <a:t>biện pháp sử dụng nhiên liệu an toàn, hiệu quả.</a:t>
            </a:r>
            <a:endParaRPr lang="en-US" sz="2400" b="1" dirty="0">
              <a:solidFill>
                <a:srgbClr val="002060"/>
              </a:solidFill>
              <a:latin typeface="Times New Roman" pitchFamily="18" charset="0"/>
              <a:cs typeface="Times New Roman" pitchFamily="18" charset="0"/>
            </a:endParaRPr>
          </a:p>
        </p:txBody>
      </p:sp>
      <p:sp>
        <p:nvSpPr>
          <p:cNvPr id="10" name="Right Arrow 9"/>
          <p:cNvSpPr/>
          <p:nvPr/>
        </p:nvSpPr>
        <p:spPr>
          <a:xfrm>
            <a:off x="526472" y="374079"/>
            <a:ext cx="609600" cy="193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14401" y="1260764"/>
            <a:ext cx="7426036" cy="461665"/>
          </a:xfrm>
          <a:prstGeom prst="rect">
            <a:avLst/>
          </a:prstGeom>
          <a:noFill/>
        </p:spPr>
        <p:txBody>
          <a:bodyPr wrap="square" rtlCol="0">
            <a:spAutoFit/>
          </a:bodyPr>
          <a:lstStyle/>
          <a:p>
            <a:r>
              <a:rPr lang="vi-VN" sz="2400" b="1" dirty="0">
                <a:solidFill>
                  <a:srgbClr val="C00000"/>
                </a:solidFill>
                <a:latin typeface="Times New Roman" pitchFamily="18" charset="0"/>
                <a:cs typeface="Times New Roman" pitchFamily="18" charset="0"/>
              </a:rPr>
              <a:t>5. Tại sao phải cung cấp đủ oxygen cho quá trình cháy?</a:t>
            </a:r>
            <a:endParaRPr lang="en-US" sz="2400" b="1" dirty="0">
              <a:solidFill>
                <a:srgbClr val="C00000"/>
              </a:solidFill>
              <a:latin typeface="Times New Roman" pitchFamily="18" charset="0"/>
              <a:cs typeface="Times New Roman" pitchFamily="18" charset="0"/>
            </a:endParaRPr>
          </a:p>
        </p:txBody>
      </p:sp>
      <p:pic>
        <p:nvPicPr>
          <p:cNvPr id="2050" name="Picture 2" descr="E:\GA KHTN 6 CD4\củi cháy.jpg"/>
          <p:cNvPicPr>
            <a:picLocks noChangeAspect="1" noChangeArrowheads="1"/>
          </p:cNvPicPr>
          <p:nvPr/>
        </p:nvPicPr>
        <p:blipFill>
          <a:blip r:embed="rId2"/>
          <a:srcRect/>
          <a:stretch>
            <a:fillRect/>
          </a:stretch>
        </p:blipFill>
        <p:spPr bwMode="auto">
          <a:xfrm>
            <a:off x="9109797" y="789709"/>
            <a:ext cx="2562225" cy="2911186"/>
          </a:xfrm>
          <a:prstGeom prst="rect">
            <a:avLst/>
          </a:prstGeom>
          <a:noFill/>
        </p:spPr>
      </p:pic>
      <p:sp>
        <p:nvSpPr>
          <p:cNvPr id="13" name="TextBox 12"/>
          <p:cNvSpPr txBox="1"/>
          <p:nvPr/>
        </p:nvSpPr>
        <p:spPr>
          <a:xfrm>
            <a:off x="803567" y="1814970"/>
            <a:ext cx="7716981" cy="830997"/>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 Nếu thiếu oxygen, nhiên liệu cháy không hoàn toàn, tạo ra các sản phẩm phụ không mong muốn; </a:t>
            </a:r>
            <a:endParaRPr lang="en-US" sz="2400" b="1" dirty="0">
              <a:solidFill>
                <a:srgbClr val="002060"/>
              </a:solidFill>
              <a:latin typeface="Times New Roman" pitchFamily="18" charset="0"/>
              <a:cs typeface="Times New Roman" pitchFamily="18" charset="0"/>
            </a:endParaRPr>
          </a:p>
        </p:txBody>
      </p:sp>
      <p:sp>
        <p:nvSpPr>
          <p:cNvPr id="14" name="TextBox 13"/>
          <p:cNvSpPr txBox="1"/>
          <p:nvPr/>
        </p:nvSpPr>
        <p:spPr>
          <a:xfrm>
            <a:off x="845127" y="2729357"/>
            <a:ext cx="6400800" cy="830997"/>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 Nếu dư oxygen, nhiên liệu cháy nhanh hết gây tốn nhiên liệu và lãng phí oxygen. </a:t>
            </a:r>
            <a:endParaRPr lang="en-US" sz="2400" b="1" dirty="0">
              <a:solidFill>
                <a:srgbClr val="002060"/>
              </a:solidFill>
              <a:latin typeface="Times New Roman" pitchFamily="18" charset="0"/>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ox(in)">
                                      <p:cBhvr>
                                        <p:cTn id="14" dur="500"/>
                                        <p:tgtEl>
                                          <p:spTgt spid="11"/>
                                        </p:tgtEl>
                                      </p:cBhvr>
                                    </p:animEffect>
                                  </p:childTnLst>
                                </p:cTn>
                              </p:par>
                            </p:childTnLst>
                          </p:cTn>
                        </p:par>
                        <p:par>
                          <p:cTn id="15" fill="hold">
                            <p:stCondLst>
                              <p:cond delay="1000"/>
                            </p:stCondLst>
                            <p:childTnLst>
                              <p:par>
                                <p:cTn id="16" presetID="4" presetClass="entr" presetSubtype="16"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ox(in)">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ox(i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1309" y="138540"/>
            <a:ext cx="9033164"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vi-VN" sz="2400" b="1" dirty="0">
                <a:solidFill>
                  <a:srgbClr val="C00000"/>
                </a:solidFill>
                <a:latin typeface="Times New Roman" pitchFamily="18" charset="0"/>
                <a:cs typeface="Times New Roman" pitchFamily="18" charset="0"/>
              </a:rPr>
              <a:t>6.Tăng diện tích tiếp xúc của nhiên liệu với oxygen bằng cách nào?</a:t>
            </a:r>
            <a:endParaRPr lang="en-US" sz="2400" b="1" dirty="0">
              <a:solidFill>
                <a:srgbClr val="C00000"/>
              </a:solidFill>
              <a:latin typeface="Times New Roman" pitchFamily="18" charset="0"/>
              <a:cs typeface="Times New Roman" pitchFamily="18" charset="0"/>
            </a:endParaRPr>
          </a:p>
        </p:txBody>
      </p:sp>
      <p:sp>
        <p:nvSpPr>
          <p:cNvPr id="3" name="TextBox 2"/>
          <p:cNvSpPr txBox="1"/>
          <p:nvPr/>
        </p:nvSpPr>
        <p:spPr>
          <a:xfrm>
            <a:off x="2230582" y="734291"/>
            <a:ext cx="8312727" cy="461665"/>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 Với nhiên liệu khí, lỏng: Trộn đều nhiên liệu với không khí; </a:t>
            </a:r>
            <a:endParaRPr lang="en-US" sz="2400" b="1" dirty="0">
              <a:solidFill>
                <a:srgbClr val="002060"/>
              </a:solidFill>
              <a:latin typeface="Times New Roman" pitchFamily="18" charset="0"/>
              <a:cs typeface="Times New Roman" pitchFamily="18" charset="0"/>
            </a:endParaRPr>
          </a:p>
        </p:txBody>
      </p:sp>
      <p:sp>
        <p:nvSpPr>
          <p:cNvPr id="4" name="TextBox 3"/>
          <p:cNvSpPr txBox="1"/>
          <p:nvPr/>
        </p:nvSpPr>
        <p:spPr>
          <a:xfrm>
            <a:off x="2258285" y="1177636"/>
            <a:ext cx="8395860" cy="461665"/>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 Với nhiên liệu rắn: Chẻ nhỏ củi, đập nhỏ than khi đốt cháy.</a:t>
            </a:r>
            <a:endParaRPr lang="en-US" sz="2400" b="1" dirty="0">
              <a:solidFill>
                <a:srgbClr val="002060"/>
              </a:solidFill>
              <a:latin typeface="Times New Roman" pitchFamily="18" charset="0"/>
              <a:cs typeface="Times New Roman" pitchFamily="18" charset="0"/>
            </a:endParaRPr>
          </a:p>
        </p:txBody>
      </p:sp>
      <p:pic>
        <p:nvPicPr>
          <p:cNvPr id="1025" name="Picture 1" descr="E:\GA KHTN 6 CD4\gỗ thải.jpg"/>
          <p:cNvPicPr>
            <a:picLocks noChangeAspect="1" noChangeArrowheads="1"/>
          </p:cNvPicPr>
          <p:nvPr/>
        </p:nvPicPr>
        <p:blipFill>
          <a:blip r:embed="rId2"/>
          <a:srcRect/>
          <a:stretch>
            <a:fillRect/>
          </a:stretch>
        </p:blipFill>
        <p:spPr bwMode="auto">
          <a:xfrm>
            <a:off x="4971617" y="3249758"/>
            <a:ext cx="2581275" cy="1771650"/>
          </a:xfrm>
          <a:prstGeom prst="rect">
            <a:avLst/>
          </a:prstGeom>
          <a:noFill/>
        </p:spPr>
      </p:pic>
      <p:pic>
        <p:nvPicPr>
          <p:cNvPr id="1026" name="Picture 2" descr="E:\GA KHTN 6 CD4\Than củi.jpg"/>
          <p:cNvPicPr>
            <a:picLocks noChangeAspect="1" noChangeArrowheads="1"/>
          </p:cNvPicPr>
          <p:nvPr/>
        </p:nvPicPr>
        <p:blipFill>
          <a:blip r:embed="rId3"/>
          <a:srcRect/>
          <a:stretch>
            <a:fillRect/>
          </a:stretch>
        </p:blipFill>
        <p:spPr bwMode="auto">
          <a:xfrm>
            <a:off x="8257309" y="2237509"/>
            <a:ext cx="3068782" cy="3068782"/>
          </a:xfrm>
          <a:prstGeom prst="rect">
            <a:avLst/>
          </a:prstGeom>
          <a:noFill/>
        </p:spPr>
      </p:pic>
      <p:pic>
        <p:nvPicPr>
          <p:cNvPr id="7" name="Picture 2" descr="E:\GA KHTN 6 CD4\củi cháy.jpg"/>
          <p:cNvPicPr>
            <a:picLocks noChangeAspect="1" noChangeArrowheads="1"/>
          </p:cNvPicPr>
          <p:nvPr/>
        </p:nvPicPr>
        <p:blipFill>
          <a:blip r:embed="rId4"/>
          <a:srcRect/>
          <a:stretch>
            <a:fillRect/>
          </a:stretch>
        </p:blipFill>
        <p:spPr bwMode="auto">
          <a:xfrm>
            <a:off x="1559070" y="2369127"/>
            <a:ext cx="2562225" cy="2911186"/>
          </a:xfrm>
          <a:prstGeom prst="rect">
            <a:avLst/>
          </a:prstGeom>
          <a:noFill/>
        </p:spPr>
      </p:pic>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childTnLst>
                          </p:cTn>
                        </p:par>
                        <p:par>
                          <p:cTn id="15" fill="hold">
                            <p:stCondLst>
                              <p:cond delay="2040"/>
                            </p:stCondLst>
                            <p:childTnLst>
                              <p:par>
                                <p:cTn id="16" presetID="4"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500"/>
                                        <p:tgtEl>
                                          <p:spTgt spid="4"/>
                                        </p:tgtEl>
                                      </p:cBhvr>
                                    </p:animEffect>
                                  </p:childTnLst>
                                </p:cTn>
                              </p:par>
                            </p:childTnLst>
                          </p:cTn>
                        </p:par>
                        <p:par>
                          <p:cTn id="24" fill="hold">
                            <p:stCondLst>
                              <p:cond delay="500"/>
                            </p:stCondLst>
                            <p:childTnLst>
                              <p:par>
                                <p:cTn id="25" presetID="4" presetClass="entr" presetSubtype="16" fill="hold" nodeType="afterEffect">
                                  <p:stCondLst>
                                    <p:cond delay="0"/>
                                  </p:stCondLst>
                                  <p:childTnLst>
                                    <p:set>
                                      <p:cBhvr>
                                        <p:cTn id="26" dur="1" fill="hold">
                                          <p:stCondLst>
                                            <p:cond delay="0"/>
                                          </p:stCondLst>
                                        </p:cTn>
                                        <p:tgtEl>
                                          <p:spTgt spid="1025"/>
                                        </p:tgtEl>
                                        <p:attrNameLst>
                                          <p:attrName>style.visibility</p:attrName>
                                        </p:attrNameLst>
                                      </p:cBhvr>
                                      <p:to>
                                        <p:strVal val="visible"/>
                                      </p:to>
                                    </p:set>
                                    <p:animEffect transition="in" filter="box(in)">
                                      <p:cBhvr>
                                        <p:cTn id="27" dur="500"/>
                                        <p:tgtEl>
                                          <p:spTgt spid="1025"/>
                                        </p:tgtEl>
                                      </p:cBhvr>
                                    </p:animEffect>
                                  </p:childTnLst>
                                </p:cTn>
                              </p:par>
                            </p:childTnLst>
                          </p:cTn>
                        </p:par>
                        <p:par>
                          <p:cTn id="28" fill="hold">
                            <p:stCondLst>
                              <p:cond delay="1000"/>
                            </p:stCondLst>
                            <p:childTnLst>
                              <p:par>
                                <p:cTn id="29" presetID="4" presetClass="entr" presetSubtype="16"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box(in)">
                                      <p:cBhvr>
                                        <p:cTn id="3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E:\GA KHTN 6 CD4\vệ sinh bếp ga thường xuyên.jpg"/>
          <p:cNvPicPr>
            <a:picLocks noChangeAspect="1" noChangeArrowheads="1"/>
          </p:cNvPicPr>
          <p:nvPr/>
        </p:nvPicPr>
        <p:blipFill>
          <a:blip r:embed="rId2"/>
          <a:srcRect/>
          <a:stretch>
            <a:fillRect/>
          </a:stretch>
        </p:blipFill>
        <p:spPr bwMode="auto">
          <a:xfrm>
            <a:off x="2535382" y="3491345"/>
            <a:ext cx="3666259" cy="2701637"/>
          </a:xfrm>
          <a:prstGeom prst="rect">
            <a:avLst/>
          </a:prstGeom>
          <a:noFill/>
        </p:spPr>
      </p:pic>
      <p:sp>
        <p:nvSpPr>
          <p:cNvPr id="3" name="TextBox 2"/>
          <p:cNvSpPr txBox="1"/>
          <p:nvPr/>
        </p:nvSpPr>
        <p:spPr>
          <a:xfrm>
            <a:off x="401784" y="235527"/>
            <a:ext cx="11346872" cy="1200329"/>
          </a:xfrm>
          <a:prstGeom prst="rect">
            <a:avLst/>
          </a:prstGeom>
          <a:noFill/>
        </p:spPr>
        <p:txBody>
          <a:bodyPr wrap="square" rtlCol="0">
            <a:spAutoFit/>
          </a:bodyPr>
          <a:lstStyle/>
          <a:p>
            <a:r>
              <a:rPr lang="vi-VN" sz="2400" b="1" dirty="0">
                <a:solidFill>
                  <a:srgbClr val="C00000"/>
                </a:solidFill>
                <a:latin typeface="Times New Roman" pitchFamily="18" charset="0"/>
                <a:cs typeface="Times New Roman" pitchFamily="18" charset="0"/>
              </a:rPr>
              <a:t>*Trong quá trình sử dụng bếp gas, để bếp có ngọn lửa đều và xanh thì chúng ta thường làm vệ sinh mâm chia lửa, kiềng bếp và mặt bếp. Em hãy giải thích cách làm đó. </a:t>
            </a:r>
            <a:endParaRPr lang="en-US" sz="2400" b="1" dirty="0">
              <a:solidFill>
                <a:srgbClr val="C00000"/>
              </a:solidFill>
              <a:latin typeface="Times New Roman" pitchFamily="18" charset="0"/>
              <a:cs typeface="Times New Roman" pitchFamily="18" charset="0"/>
            </a:endParaRPr>
          </a:p>
        </p:txBody>
      </p:sp>
      <p:sp>
        <p:nvSpPr>
          <p:cNvPr id="4" name="TextBox 3"/>
          <p:cNvSpPr txBox="1"/>
          <p:nvPr/>
        </p:nvSpPr>
        <p:spPr>
          <a:xfrm>
            <a:off x="1122218" y="2479968"/>
            <a:ext cx="8936182" cy="830997"/>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 Làm vệ sinh để cho gas tiếp xúc với oxygen trong không khí được dễ dàng, làm tăng hiệu quả quá trình cháy.</a:t>
            </a:r>
            <a:endParaRPr lang="en-US" sz="2400" b="1" dirty="0">
              <a:solidFill>
                <a:srgbClr val="002060"/>
              </a:solidFill>
              <a:latin typeface="Times New Roman" pitchFamily="18" charset="0"/>
              <a:cs typeface="Times New Roman" pitchFamily="18" charset="0"/>
            </a:endParaRPr>
          </a:p>
        </p:txBody>
      </p:sp>
      <p:sp>
        <p:nvSpPr>
          <p:cNvPr id="5" name="TextBox 4"/>
          <p:cNvSpPr txBox="1"/>
          <p:nvPr/>
        </p:nvSpPr>
        <p:spPr>
          <a:xfrm>
            <a:off x="1191492" y="1302332"/>
            <a:ext cx="9060872" cy="1200329"/>
          </a:xfrm>
          <a:prstGeom prst="rect">
            <a:avLst/>
          </a:prstGeom>
          <a:noFill/>
        </p:spPr>
        <p:txBody>
          <a:bodyPr wrap="square" rtlCol="0">
            <a:spAutoFit/>
          </a:bodyPr>
          <a:lstStyle/>
          <a:p>
            <a:r>
              <a:rPr lang="en-US" sz="2400" b="1" dirty="0" err="1">
                <a:solidFill>
                  <a:srgbClr val="002060"/>
                </a:solidFill>
                <a:latin typeface="Times New Roman" pitchFamily="18" charset="0"/>
                <a:cs typeface="Times New Roman" pitchFamily="18" charset="0"/>
              </a:rPr>
              <a:t>Tăng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diên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tích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tiếp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xúc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bằng</a:t>
            </a:r>
            <a:r>
              <a:rPr lang="vi-VN" sz="2400" b="1" dirty="0">
                <a:solidFill>
                  <a:srgbClr val="002060"/>
                </a:solidFill>
                <a:latin typeface="Times New Roman" pitchFamily="18" charset="0"/>
                <a:cs typeface="Times New Roman" pitchFamily="18" charset="0"/>
              </a:rPr>
              <a:t> cách trải đều nguyên liệu, tạo khoảng trống cho không khí đi vào</a:t>
            </a:r>
            <a:r>
              <a:rPr lang="en-US" sz="2400" b="1" dirty="0">
                <a:solidFill>
                  <a:srgbClr val="002060"/>
                </a:solidFill>
                <a:latin typeface="Times New Roman" pitchFamily="18" charset="0"/>
                <a:cs typeface="Times New Roman" pitchFamily="18" charset="0"/>
              </a:rPr>
              <a:t> </a:t>
            </a:r>
            <a:r>
              <a:rPr lang="vi-VN" sz="2400" b="1" dirty="0">
                <a:solidFill>
                  <a:srgbClr val="002060"/>
                </a:solidFill>
                <a:latin typeface="Times New Roman" pitchFamily="18" charset="0"/>
                <a:cs typeface="Times New Roman" pitchFamily="18" charset="0"/>
              </a:rPr>
              <a:t>, thường xuyên vệ sinh lau chùi, các kệ bếp ga, không để tắc</a:t>
            </a:r>
            <a:r>
              <a:rPr lang="en-US" sz="2400" b="1" dirty="0">
                <a:solidFill>
                  <a:srgbClr val="002060"/>
                </a:solidFill>
                <a:latin typeface="Times New Roman" pitchFamily="18" charset="0"/>
                <a:cs typeface="Times New Roman" pitchFamily="18" charset="0"/>
              </a:rPr>
              <a:t> </a:t>
            </a:r>
            <a:r>
              <a:rPr lang="vi-VN" sz="2400" b="1" dirty="0">
                <a:solidFill>
                  <a:srgbClr val="002060"/>
                </a:solidFill>
                <a:latin typeface="Times New Roman" pitchFamily="18" charset="0"/>
                <a:cs typeface="Times New Roman" pitchFamily="18" charset="0"/>
              </a:rPr>
              <a:t> bụi bẩn</a:t>
            </a:r>
            <a:endParaRPr lang="en-US" sz="2400" b="1" dirty="0">
              <a:solidFill>
                <a:srgbClr val="002060"/>
              </a:solidFill>
              <a:latin typeface="Times New Roman" pitchFamily="18" charset="0"/>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79874"/>
                                        </p:tgtEl>
                                        <p:attrNameLst>
                                          <p:attrName>style.visibility</p:attrName>
                                        </p:attrNameLst>
                                      </p:cBhvr>
                                      <p:to>
                                        <p:strVal val="visible"/>
                                      </p:to>
                                    </p:set>
                                    <p:animEffect transition="in" filter="box(in)">
                                      <p:cBhvr>
                                        <p:cTn id="11" dur="500"/>
                                        <p:tgtEl>
                                          <p:spTgt spid="7987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xit" presetSubtype="16" fill="hold" grpId="1" nodeType="clickEffect">
                                  <p:stCondLst>
                                    <p:cond delay="0"/>
                                  </p:stCondLst>
                                  <p:childTnLst>
                                    <p:animEffect transition="out" filter="box(in)">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
                                        </p:tgtEl>
                                        <p:attrNameLst>
                                          <p:attrName>style.visibility</p:attrName>
                                        </p:attrNameLst>
                                      </p:cBhvr>
                                      <p:to>
                                        <p:strVal val="visible"/>
                                      </p:to>
                                    </p:set>
                                    <p:anim calcmode="discrete" valueType="clr">
                                      <p:cBhvr override="childStyle">
                                        <p:cTn id="21"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
                                        </p:tgtEl>
                                        <p:attrNameLst>
                                          <p:attrName>fillcolor</p:attrName>
                                        </p:attrNameLst>
                                      </p:cBhvr>
                                      <p:tavLst>
                                        <p:tav tm="0">
                                          <p:val>
                                            <p:clrVal>
                                              <a:schemeClr val="accent2"/>
                                            </p:clrVal>
                                          </p:val>
                                        </p:tav>
                                        <p:tav tm="50000">
                                          <p:val>
                                            <p:clrVal>
                                              <a:schemeClr val="hlink"/>
                                            </p:clrVal>
                                          </p:val>
                                        </p:tav>
                                      </p:tavLst>
                                    </p:anim>
                                    <p:set>
                                      <p:cBhvr>
                                        <p:cTn id="23" dur="80"/>
                                        <p:tgtEl>
                                          <p:spTgt spid="5"/>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4"/>
                                        </p:tgtEl>
                                        <p:attrNameLst>
                                          <p:attrName>style.visibility</p:attrName>
                                        </p:attrNameLst>
                                      </p:cBhvr>
                                      <p:to>
                                        <p:strVal val="visible"/>
                                      </p:to>
                                    </p:set>
                                    <p:anim calcmode="discrete" valueType="clr">
                                      <p:cBhvr override="childStyle">
                                        <p:cTn id="2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gtEl>
                                        <p:attrNameLst>
                                          <p:attrName>fillcolor</p:attrName>
                                        </p:attrNameLst>
                                      </p:cBhvr>
                                      <p:tavLst>
                                        <p:tav tm="0">
                                          <p:val>
                                            <p:clrVal>
                                              <a:schemeClr val="accent2"/>
                                            </p:clrVal>
                                          </p:val>
                                        </p:tav>
                                        <p:tav tm="50000">
                                          <p:val>
                                            <p:clrVal>
                                              <a:schemeClr val="hlink"/>
                                            </p:clrVal>
                                          </p:val>
                                        </p:tav>
                                      </p:tavLst>
                                    </p:anim>
                                    <p:set>
                                      <p:cBhvr>
                                        <p:cTn id="3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9417" y="263236"/>
            <a:ext cx="7647710" cy="461665"/>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Một số biện pháp sử dụng nhiên liệu an toàn, hiệu quả. </a:t>
            </a:r>
            <a:endParaRPr lang="en-US" sz="2400" b="1" dirty="0">
              <a:solidFill>
                <a:srgbClr val="002060"/>
              </a:solidFill>
              <a:latin typeface="Times New Roman" pitchFamily="18" charset="0"/>
              <a:cs typeface="Times New Roman" pitchFamily="18" charset="0"/>
            </a:endParaRPr>
          </a:p>
        </p:txBody>
      </p:sp>
      <p:sp>
        <p:nvSpPr>
          <p:cNvPr id="4" name="TextBox 3"/>
          <p:cNvSpPr txBox="1"/>
          <p:nvPr/>
        </p:nvSpPr>
        <p:spPr>
          <a:xfrm>
            <a:off x="1676399" y="789706"/>
            <a:ext cx="5029201" cy="461665"/>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Cung cấp đủ oxi cho quá trình cháy</a:t>
            </a:r>
            <a:endParaRPr lang="en-US" sz="2400" b="1" dirty="0">
              <a:solidFill>
                <a:srgbClr val="002060"/>
              </a:solidFill>
              <a:latin typeface="Times New Roman" pitchFamily="18" charset="0"/>
              <a:cs typeface="Times New Roman" pitchFamily="18" charset="0"/>
            </a:endParaRPr>
          </a:p>
        </p:txBody>
      </p:sp>
      <p:sp>
        <p:nvSpPr>
          <p:cNvPr id="5" name="TextBox 4"/>
          <p:cNvSpPr txBox="1"/>
          <p:nvPr/>
        </p:nvSpPr>
        <p:spPr>
          <a:xfrm>
            <a:off x="1662542" y="1233055"/>
            <a:ext cx="7716983" cy="461665"/>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Tăng diện tích tiếp xúc giữa không khí và nhiên liệu</a:t>
            </a:r>
            <a:endParaRPr lang="en-US" sz="2400" b="1" dirty="0">
              <a:solidFill>
                <a:srgbClr val="002060"/>
              </a:solidFill>
              <a:latin typeface="Times New Roman" pitchFamily="18" charset="0"/>
              <a:cs typeface="Times New Roman" pitchFamily="18" charset="0"/>
            </a:endParaRPr>
          </a:p>
        </p:txBody>
      </p:sp>
      <p:sp>
        <p:nvSpPr>
          <p:cNvPr id="6" name="TextBox 5"/>
          <p:cNvSpPr txBox="1"/>
          <p:nvPr/>
        </p:nvSpPr>
        <p:spPr>
          <a:xfrm>
            <a:off x="1634837" y="1801098"/>
            <a:ext cx="7495309" cy="1200329"/>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Điều chỉnh nhiên liệu để duy trì sự cháy ở mức cần thiết nhầm cung cấp lượng nhiệt  vừa đủ với nhu cầu sử dụng , tránh lãng phí nhiên liệu</a:t>
            </a:r>
            <a:endParaRPr lang="en-US" sz="2400" b="1" dirty="0">
              <a:solidFill>
                <a:srgbClr val="002060"/>
              </a:solidFill>
              <a:latin typeface="Times New Roman" pitchFamily="18" charset="0"/>
              <a:cs typeface="Times New Roman" pitchFamily="18" charset="0"/>
            </a:endParaRPr>
          </a:p>
        </p:txBody>
      </p:sp>
      <p:sp>
        <p:nvSpPr>
          <p:cNvPr id="7" name="TextBox 6"/>
          <p:cNvSpPr txBox="1"/>
          <p:nvPr/>
        </p:nvSpPr>
        <p:spPr>
          <a:xfrm>
            <a:off x="1260763" y="3089562"/>
            <a:ext cx="2327564" cy="461665"/>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KLC sgk /62</a:t>
            </a:r>
            <a:endParaRPr lang="en-US" sz="2400" b="1" dirty="0">
              <a:solidFill>
                <a:srgbClr val="002060"/>
              </a:solidFill>
              <a:latin typeface="Times New Roman" pitchFamily="18" charset="0"/>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17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par>
                          <p:cTn id="16" fill="hold">
                            <p:stCondLst>
                              <p:cond delay="288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5"/>
                                        </p:tgtEl>
                                        <p:attrNameLst>
                                          <p:attrName>style.visibility</p:attrName>
                                        </p:attrNameLst>
                                      </p:cBhvr>
                                      <p:to>
                                        <p:strVal val="visible"/>
                                      </p:to>
                                    </p:set>
                                    <p:anim calcmode="discrete" valueType="clr">
                                      <p:cBhvr override="childStyle">
                                        <p:cTn id="1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gtEl>
                                        <p:attrNameLst>
                                          <p:attrName>fillcolor</p:attrName>
                                        </p:attrNameLst>
                                      </p:cBhvr>
                                      <p:tavLst>
                                        <p:tav tm="0">
                                          <p:val>
                                            <p:clrVal>
                                              <a:schemeClr val="accent2"/>
                                            </p:clrVal>
                                          </p:val>
                                        </p:tav>
                                        <p:tav tm="50000">
                                          <p:val>
                                            <p:clrVal>
                                              <a:schemeClr val="hlink"/>
                                            </p:clrVal>
                                          </p:val>
                                        </p:tav>
                                      </p:tavLst>
                                    </p:anim>
                                    <p:set>
                                      <p:cBhvr>
                                        <p:cTn id="21" dur="80"/>
                                        <p:tgtEl>
                                          <p:spTgt spid="5"/>
                                        </p:tgtEl>
                                        <p:attrNameLst>
                                          <p:attrName>fill.type</p:attrName>
                                        </p:attrNameLst>
                                      </p:cBhvr>
                                      <p:to>
                                        <p:strVal val="solid"/>
                                      </p:to>
                                    </p:set>
                                  </p:childTnLst>
                                </p:cTn>
                              </p:par>
                            </p:childTnLst>
                          </p:cTn>
                        </p:par>
                        <p:par>
                          <p:cTn id="22" fill="hold">
                            <p:stCondLst>
                              <p:cond delay="46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6"/>
                                        </p:tgtEl>
                                        <p:attrNameLst>
                                          <p:attrName>style.visibility</p:attrName>
                                        </p:attrNameLst>
                                      </p:cBhvr>
                                      <p:to>
                                        <p:strVal val="visible"/>
                                      </p:to>
                                    </p:set>
                                    <p:anim calcmode="discrete" valueType="clr">
                                      <p:cBhvr override="childStyle">
                                        <p:cTn id="25"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
                                        </p:tgtEl>
                                        <p:attrNameLst>
                                          <p:attrName>fillcolor</p:attrName>
                                        </p:attrNameLst>
                                      </p:cBhvr>
                                      <p:tavLst>
                                        <p:tav tm="0">
                                          <p:val>
                                            <p:clrVal>
                                              <a:schemeClr val="accent2"/>
                                            </p:clrVal>
                                          </p:val>
                                        </p:tav>
                                        <p:tav tm="50000">
                                          <p:val>
                                            <p:clrVal>
                                              <a:schemeClr val="hlink"/>
                                            </p:clrVal>
                                          </p:val>
                                        </p:tav>
                                      </p:tavLst>
                                    </p:anim>
                                    <p:set>
                                      <p:cBhvr>
                                        <p:cTn id="27" dur="80"/>
                                        <p:tgtEl>
                                          <p:spTgt spid="6"/>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0036" y="803564"/>
            <a:ext cx="9268691" cy="446276"/>
          </a:xfrm>
          <a:prstGeom prst="rect">
            <a:avLst/>
          </a:prstGeom>
          <a:noFill/>
        </p:spPr>
        <p:txBody>
          <a:bodyPr wrap="square" rtlCol="0">
            <a:spAutoFit/>
          </a:bodyPr>
          <a:lstStyle/>
          <a:p>
            <a:r>
              <a:rPr lang="vi-VN" sz="2300" b="1" dirty="0">
                <a:solidFill>
                  <a:srgbClr val="002060"/>
                </a:solidFill>
                <a:latin typeface="Times New Roman" pitchFamily="18" charset="0"/>
                <a:cs typeface="Times New Roman" pitchFamily="18" charset="0"/>
              </a:rPr>
              <a:t>Tìm hiểu việc sử dụng nhiên liệu bảo đảm sự phát triển bền vững</a:t>
            </a:r>
            <a:endParaRPr lang="en-US" sz="2300" b="1" dirty="0">
              <a:solidFill>
                <a:srgbClr val="002060"/>
              </a:solidFill>
              <a:latin typeface="Times New Roman" pitchFamily="18" charset="0"/>
              <a:cs typeface="Times New Roman" pitchFamily="18" charset="0"/>
            </a:endParaRPr>
          </a:p>
        </p:txBody>
      </p:sp>
      <p:sp>
        <p:nvSpPr>
          <p:cNvPr id="3" name="TextBox 2"/>
          <p:cNvSpPr txBox="1"/>
          <p:nvPr/>
        </p:nvSpPr>
        <p:spPr>
          <a:xfrm>
            <a:off x="526473" y="55420"/>
            <a:ext cx="10099963" cy="8002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2300" b="1" dirty="0">
                <a:solidFill>
                  <a:srgbClr val="002060"/>
                </a:solidFill>
                <a:latin typeface="Times New Roman" pitchFamily="18" charset="0"/>
                <a:cs typeface="Times New Roman" pitchFamily="18" charset="0"/>
              </a:rPr>
              <a:t>4. SỬ DỤNG NHIÊN LIỆU BẢO ĐẢM SỰ PHÁT TRIỂN BỀN VỮNG – AN NINH NĂNG LƯỢNG</a:t>
            </a:r>
            <a:endParaRPr lang="en-US" sz="2300" b="1" dirty="0">
              <a:solidFill>
                <a:srgbClr val="002060"/>
              </a:solidFill>
              <a:latin typeface="Times New Roman" pitchFamily="18" charset="0"/>
              <a:cs typeface="Times New Roman" pitchFamily="18" charset="0"/>
            </a:endParaRPr>
          </a:p>
        </p:txBody>
      </p:sp>
      <p:sp>
        <p:nvSpPr>
          <p:cNvPr id="4" name="Right Arrow 3"/>
          <p:cNvSpPr/>
          <p:nvPr/>
        </p:nvSpPr>
        <p:spPr>
          <a:xfrm>
            <a:off x="263236" y="928255"/>
            <a:ext cx="914400" cy="193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b="1"/>
          </a:p>
        </p:txBody>
      </p:sp>
      <p:sp>
        <p:nvSpPr>
          <p:cNvPr id="5" name="TextBox 4"/>
          <p:cNvSpPr txBox="1"/>
          <p:nvPr/>
        </p:nvSpPr>
        <p:spPr>
          <a:xfrm>
            <a:off x="1537853" y="1274619"/>
            <a:ext cx="4821383" cy="446276"/>
          </a:xfrm>
          <a:prstGeom prst="rect">
            <a:avLst/>
          </a:prstGeom>
          <a:noFill/>
        </p:spPr>
        <p:txBody>
          <a:bodyPr wrap="square" rtlCol="0">
            <a:spAutoFit/>
          </a:bodyPr>
          <a:lstStyle/>
          <a:p>
            <a:r>
              <a:rPr lang="vi-VN" sz="2300" b="1" dirty="0">
                <a:solidFill>
                  <a:srgbClr val="C00000"/>
                </a:solidFill>
                <a:latin typeface="Times New Roman" pitchFamily="18" charset="0"/>
                <a:cs typeface="Times New Roman" pitchFamily="18" charset="0"/>
              </a:rPr>
              <a:t>Thế nào là an ninh năng lượng</a:t>
            </a:r>
            <a:endParaRPr lang="en-US" sz="2300" b="1" dirty="0">
              <a:solidFill>
                <a:srgbClr val="C00000"/>
              </a:solidFill>
              <a:latin typeface="Times New Roman" pitchFamily="18" charset="0"/>
              <a:cs typeface="Times New Roman" pitchFamily="18" charset="0"/>
            </a:endParaRPr>
          </a:p>
        </p:txBody>
      </p:sp>
      <p:sp>
        <p:nvSpPr>
          <p:cNvPr id="6" name="TextBox 5"/>
          <p:cNvSpPr txBox="1"/>
          <p:nvPr/>
        </p:nvSpPr>
        <p:spPr>
          <a:xfrm>
            <a:off x="1039089" y="1620984"/>
            <a:ext cx="10363202" cy="446276"/>
          </a:xfrm>
          <a:prstGeom prst="rect">
            <a:avLst/>
          </a:prstGeom>
          <a:noFill/>
        </p:spPr>
        <p:txBody>
          <a:bodyPr wrap="square" rtlCol="0">
            <a:spAutoFit/>
          </a:bodyPr>
          <a:lstStyle/>
          <a:p>
            <a:r>
              <a:rPr lang="vi-VN" sz="2300" b="1" dirty="0">
                <a:solidFill>
                  <a:srgbClr val="C00000"/>
                </a:solidFill>
                <a:latin typeface="Times New Roman" pitchFamily="18" charset="0"/>
                <a:cs typeface="Times New Roman" pitchFamily="18" charset="0"/>
              </a:rPr>
              <a:t>7</a:t>
            </a:r>
            <a:r>
              <a:rPr lang="en-US" sz="2300" b="1" dirty="0">
                <a:solidFill>
                  <a:srgbClr val="C00000"/>
                </a:solidFill>
                <a:latin typeface="Times New Roman" pitchFamily="18" charset="0"/>
                <a:cs typeface="Times New Roman" pitchFamily="18" charset="0"/>
              </a:rPr>
              <a:t>. </a:t>
            </a:r>
            <a:r>
              <a:rPr lang="en-US" sz="2300" b="1" dirty="0" err="1">
                <a:solidFill>
                  <a:srgbClr val="C00000"/>
                </a:solidFill>
                <a:latin typeface="Times New Roman" pitchFamily="18" charset="0"/>
                <a:cs typeface="Times New Roman" pitchFamily="18" charset="0"/>
              </a:rPr>
              <a:t>Tại</a:t>
            </a:r>
            <a:r>
              <a:rPr lang="en-US" sz="2300" b="1" dirty="0">
                <a:solidFill>
                  <a:srgbClr val="C00000"/>
                </a:solidFill>
                <a:latin typeface="Times New Roman" pitchFamily="18" charset="0"/>
                <a:cs typeface="Times New Roman" pitchFamily="18" charset="0"/>
              </a:rPr>
              <a:t> </a:t>
            </a:r>
            <a:r>
              <a:rPr lang="en-US" sz="2300" b="1" dirty="0" err="1">
                <a:solidFill>
                  <a:srgbClr val="C00000"/>
                </a:solidFill>
                <a:latin typeface="Times New Roman" pitchFamily="18" charset="0"/>
                <a:cs typeface="Times New Roman" pitchFamily="18" charset="0"/>
              </a:rPr>
              <a:t>sao</a:t>
            </a:r>
            <a:r>
              <a:rPr lang="en-US" sz="2300" b="1" dirty="0">
                <a:solidFill>
                  <a:srgbClr val="C00000"/>
                </a:solidFill>
                <a:latin typeface="Times New Roman" pitchFamily="18" charset="0"/>
                <a:cs typeface="Times New Roman" pitchFamily="18" charset="0"/>
              </a:rPr>
              <a:t> </a:t>
            </a:r>
            <a:r>
              <a:rPr lang="vi-VN" sz="2300" b="1" dirty="0">
                <a:solidFill>
                  <a:srgbClr val="C00000"/>
                </a:solidFill>
                <a:latin typeface="Times New Roman" pitchFamily="18" charset="0"/>
                <a:cs typeface="Times New Roman" pitchFamily="18" charset="0"/>
              </a:rPr>
              <a:t>nói nhiên liệu hóa thạch thuộc loại nhiên liệu không tái tạo</a:t>
            </a:r>
            <a:r>
              <a:rPr lang="en-US" sz="2300" b="1" dirty="0">
                <a:solidFill>
                  <a:srgbClr val="C00000"/>
                </a:solidFill>
                <a:latin typeface="Times New Roman" pitchFamily="18" charset="0"/>
                <a:cs typeface="Times New Roman" pitchFamily="18" charset="0"/>
              </a:rPr>
              <a:t>?</a:t>
            </a:r>
          </a:p>
        </p:txBody>
      </p:sp>
      <p:sp>
        <p:nvSpPr>
          <p:cNvPr id="7" name="TextBox 6"/>
          <p:cNvSpPr txBox="1"/>
          <p:nvPr/>
        </p:nvSpPr>
        <p:spPr>
          <a:xfrm>
            <a:off x="997528" y="2216727"/>
            <a:ext cx="9157854" cy="800219"/>
          </a:xfrm>
          <a:prstGeom prst="rect">
            <a:avLst/>
          </a:prstGeom>
          <a:noFill/>
        </p:spPr>
        <p:txBody>
          <a:bodyPr wrap="square" rtlCol="0">
            <a:spAutoFit/>
          </a:bodyPr>
          <a:lstStyle/>
          <a:p>
            <a:r>
              <a:rPr lang="en-US" sz="2300" b="1" dirty="0">
                <a:solidFill>
                  <a:srgbClr val="002060"/>
                </a:solidFill>
                <a:latin typeface="Times New Roman" pitchFamily="18" charset="0"/>
                <a:cs typeface="Times New Roman" pitchFamily="18" charset="0"/>
              </a:rPr>
              <a:t>- </a:t>
            </a:r>
            <a:r>
              <a:rPr lang="vi-VN" sz="2300" b="1" dirty="0">
                <a:solidFill>
                  <a:srgbClr val="002060"/>
                </a:solidFill>
                <a:latin typeface="Times New Roman" pitchFamily="18" charset="0"/>
                <a:cs typeface="Times New Roman" pitchFamily="18" charset="0"/>
              </a:rPr>
              <a:t>Vì nó tạo ra trong thời gian vô cùng lâu, hàng trăm triệu năm, không bổ sung được </a:t>
            </a:r>
            <a:endParaRPr lang="en-US" sz="2300" b="1" dirty="0">
              <a:solidFill>
                <a:srgbClr val="002060"/>
              </a:solidFill>
              <a:latin typeface="Times New Roman" pitchFamily="18" charset="0"/>
              <a:cs typeface="Times New Roman" pitchFamily="18" charset="0"/>
            </a:endParaRPr>
          </a:p>
        </p:txBody>
      </p:sp>
      <p:pic>
        <p:nvPicPr>
          <p:cNvPr id="80898" name="Picture 2" descr="E:\GA KHTN 6 CD4\hình NL HÓA THẠCH.jpg"/>
          <p:cNvPicPr>
            <a:picLocks noChangeAspect="1" noChangeArrowheads="1"/>
          </p:cNvPicPr>
          <p:nvPr/>
        </p:nvPicPr>
        <p:blipFill>
          <a:blip r:embed="rId2"/>
          <a:srcRect/>
          <a:stretch>
            <a:fillRect/>
          </a:stretch>
        </p:blipFill>
        <p:spPr bwMode="auto">
          <a:xfrm>
            <a:off x="1433513" y="3056226"/>
            <a:ext cx="3831214" cy="2250065"/>
          </a:xfrm>
          <a:prstGeom prst="rect">
            <a:avLst/>
          </a:prstGeom>
          <a:noFill/>
        </p:spPr>
      </p:pic>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500"/>
                                        <p:tgtEl>
                                          <p:spTgt spid="5"/>
                                        </p:tgtEl>
                                      </p:cBhvr>
                                    </p:animEffect>
                                  </p:childTnLst>
                                </p:cTn>
                              </p:par>
                            </p:childTnLst>
                          </p:cTn>
                        </p:par>
                        <p:par>
                          <p:cTn id="21" fill="hold">
                            <p:stCondLst>
                              <p:cond delay="500"/>
                            </p:stCondLst>
                            <p:childTnLst>
                              <p:par>
                                <p:cTn id="22" presetID="4" presetClass="exit" presetSubtype="16" fill="hold" grpId="1" nodeType="afterEffect">
                                  <p:stCondLst>
                                    <p:cond delay="0"/>
                                  </p:stCondLst>
                                  <p:childTnLst>
                                    <p:animEffect transition="out" filter="box(in)">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heckerboard(across)">
                                      <p:cBhvr>
                                        <p:cTn id="29" dur="500"/>
                                        <p:tgtEl>
                                          <p:spTgt spid="6"/>
                                        </p:tgtEl>
                                      </p:cBhvr>
                                    </p:animEffect>
                                  </p:childTnLst>
                                </p:cTn>
                              </p:par>
                            </p:childTnLst>
                          </p:cTn>
                        </p:par>
                        <p:par>
                          <p:cTn id="30" fill="hold">
                            <p:stCondLst>
                              <p:cond delay="500"/>
                            </p:stCondLst>
                            <p:childTnLst>
                              <p:par>
                                <p:cTn id="31" presetID="5" presetClass="entr" presetSubtype="10" fill="hold" nodeType="afterEffect">
                                  <p:stCondLst>
                                    <p:cond delay="0"/>
                                  </p:stCondLst>
                                  <p:childTnLst>
                                    <p:set>
                                      <p:cBhvr>
                                        <p:cTn id="32" dur="1" fill="hold">
                                          <p:stCondLst>
                                            <p:cond delay="0"/>
                                          </p:stCondLst>
                                        </p:cTn>
                                        <p:tgtEl>
                                          <p:spTgt spid="80898"/>
                                        </p:tgtEl>
                                        <p:attrNameLst>
                                          <p:attrName>style.visibility</p:attrName>
                                        </p:attrNameLst>
                                      </p:cBhvr>
                                      <p:to>
                                        <p:strVal val="visible"/>
                                      </p:to>
                                    </p:set>
                                    <p:animEffect transition="in" filter="checkerboard(across)">
                                      <p:cBhvr>
                                        <p:cTn id="33" dur="500"/>
                                        <p:tgtEl>
                                          <p:spTgt spid="80898"/>
                                        </p:tgtEl>
                                      </p:cBhvr>
                                    </p:animEffec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7"/>
                                        </p:tgtEl>
                                        <p:attrNameLst>
                                          <p:attrName>style.visibility</p:attrName>
                                        </p:attrNameLst>
                                      </p:cBhvr>
                                      <p:to>
                                        <p:strVal val="visible"/>
                                      </p:to>
                                    </p:set>
                                    <p:anim calcmode="discrete" valueType="clr">
                                      <p:cBhvr override="childStyle">
                                        <p:cTn id="3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7"/>
                                        </p:tgtEl>
                                        <p:attrNameLst>
                                          <p:attrName>fillcolor</p:attrName>
                                        </p:attrNameLst>
                                      </p:cBhvr>
                                      <p:tavLst>
                                        <p:tav tm="0">
                                          <p:val>
                                            <p:clrVal>
                                              <a:schemeClr val="accent2"/>
                                            </p:clrVal>
                                          </p:val>
                                        </p:tav>
                                        <p:tav tm="50000">
                                          <p:val>
                                            <p:clrVal>
                                              <a:schemeClr val="hlink"/>
                                            </p:clrVal>
                                          </p:val>
                                        </p:tav>
                                      </p:tavLst>
                                    </p:anim>
                                    <p:set>
                                      <p:cBhvr>
                                        <p:cTn id="4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5" grpId="1"/>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1381" y="193962"/>
            <a:ext cx="9822873" cy="800219"/>
          </a:xfrm>
          <a:prstGeom prst="rect">
            <a:avLst/>
          </a:prstGeom>
          <a:noFill/>
        </p:spPr>
        <p:txBody>
          <a:bodyPr wrap="square" rtlCol="0">
            <a:spAutoFit/>
          </a:bodyPr>
          <a:lstStyle/>
          <a:p>
            <a:r>
              <a:rPr lang="vi-VN" sz="2300" b="1" dirty="0">
                <a:solidFill>
                  <a:srgbClr val="C00000"/>
                </a:solidFill>
                <a:latin typeface="Times New Roman" pitchFamily="18" charset="0"/>
                <a:cs typeface="Times New Roman" pitchFamily="18" charset="0"/>
              </a:rPr>
              <a:t>8. Nhiên liệu hóa thạch khi đốt cháy tạo ra sản phẩm gì? Tác hại với môi trường như thế nào? </a:t>
            </a:r>
            <a:endParaRPr lang="en-US" sz="2300" b="1" dirty="0">
              <a:solidFill>
                <a:srgbClr val="C00000"/>
              </a:solidFill>
              <a:latin typeface="Times New Roman" pitchFamily="18" charset="0"/>
              <a:cs typeface="Times New Roman" pitchFamily="18" charset="0"/>
            </a:endParaRPr>
          </a:p>
        </p:txBody>
      </p:sp>
      <p:sp>
        <p:nvSpPr>
          <p:cNvPr id="3" name="TextBox 2"/>
          <p:cNvSpPr txBox="1"/>
          <p:nvPr/>
        </p:nvSpPr>
        <p:spPr>
          <a:xfrm>
            <a:off x="942108" y="900545"/>
            <a:ext cx="10432473" cy="1862048"/>
          </a:xfrm>
          <a:prstGeom prst="rect">
            <a:avLst/>
          </a:prstGeom>
          <a:noFill/>
        </p:spPr>
        <p:txBody>
          <a:bodyPr wrap="square" rtlCol="0">
            <a:spAutoFit/>
          </a:bodyPr>
          <a:lstStyle/>
          <a:p>
            <a:r>
              <a:rPr lang="vi-VN" sz="2300" b="1" dirty="0">
                <a:solidFill>
                  <a:schemeClr val="tx2">
                    <a:lumMod val="75000"/>
                  </a:schemeClr>
                </a:solidFill>
                <a:latin typeface="Times New Roman" pitchFamily="18" charset="0"/>
                <a:cs typeface="Times New Roman" pitchFamily="18" charset="0"/>
              </a:rPr>
              <a:t>-Tất cả các nhiên liệu hóa thạch đều chứa carbon như than đá, dầu, khí thiên nhiên.  Khi được đốt cháy, các nguyên tử carbon kết hợp với oxygen để tạo ra carbon dioxide – khí này gây hiệu ứng nhà kính, nguyên nhiên làm cho nhiệt độ bầu khí quyển Trái Đất ngày càng tăng lên. Nếu nhiên liệu cháy không hết có thể tạo ra khí carbon monoxide làm ô nhiễm không khí. </a:t>
            </a:r>
            <a:endParaRPr lang="en-US" sz="2300" b="1" dirty="0">
              <a:solidFill>
                <a:schemeClr val="tx2">
                  <a:lumMod val="75000"/>
                </a:schemeClr>
              </a:solidFill>
              <a:latin typeface="Times New Roman" pitchFamily="18" charset="0"/>
              <a:cs typeface="Times New Roman" pitchFamily="18" charset="0"/>
            </a:endParaRPr>
          </a:p>
        </p:txBody>
      </p:sp>
      <p:pic>
        <p:nvPicPr>
          <p:cNvPr id="81922" name="Picture 2" descr="E:\GA KHTN 6 CD4\nhiêu liệu hóa thạch cháy.jpg"/>
          <p:cNvPicPr>
            <a:picLocks noChangeAspect="1" noChangeArrowheads="1"/>
          </p:cNvPicPr>
          <p:nvPr/>
        </p:nvPicPr>
        <p:blipFill>
          <a:blip r:embed="rId2"/>
          <a:srcRect/>
          <a:stretch>
            <a:fillRect/>
          </a:stretch>
        </p:blipFill>
        <p:spPr bwMode="auto">
          <a:xfrm>
            <a:off x="267133" y="3385705"/>
            <a:ext cx="2790825" cy="1638300"/>
          </a:xfrm>
          <a:prstGeom prst="rect">
            <a:avLst/>
          </a:prstGeom>
          <a:noFill/>
        </p:spPr>
      </p:pic>
      <p:pic>
        <p:nvPicPr>
          <p:cNvPr id="81923" name="Picture 3" descr="E:\GA KHTN 6 CD4\nhiên liệu hóa thạch cháy sinh ra khí co2.jpg"/>
          <p:cNvPicPr>
            <a:picLocks noChangeAspect="1" noChangeArrowheads="1"/>
          </p:cNvPicPr>
          <p:nvPr/>
        </p:nvPicPr>
        <p:blipFill>
          <a:blip r:embed="rId3"/>
          <a:srcRect/>
          <a:stretch>
            <a:fillRect/>
          </a:stretch>
        </p:blipFill>
        <p:spPr bwMode="auto">
          <a:xfrm>
            <a:off x="3783591" y="3454977"/>
            <a:ext cx="2352675" cy="1943100"/>
          </a:xfrm>
          <a:prstGeom prst="rect">
            <a:avLst/>
          </a:prstGeom>
          <a:noFill/>
        </p:spPr>
      </p:pic>
      <p:pic>
        <p:nvPicPr>
          <p:cNvPr id="81924" name="Picture 4" descr="E:\GA KHTN 6 CD4\HIỆU ỨNG NHÀ KÍNH.png"/>
          <p:cNvPicPr>
            <a:picLocks noChangeAspect="1" noChangeArrowheads="1"/>
          </p:cNvPicPr>
          <p:nvPr/>
        </p:nvPicPr>
        <p:blipFill>
          <a:blip r:embed="rId4"/>
          <a:srcRect/>
          <a:stretch>
            <a:fillRect/>
          </a:stretch>
        </p:blipFill>
        <p:spPr bwMode="auto">
          <a:xfrm>
            <a:off x="6797387" y="3408218"/>
            <a:ext cx="3086100" cy="2022764"/>
          </a:xfrm>
          <a:prstGeom prst="rect">
            <a:avLst/>
          </a:prstGeom>
          <a:noFill/>
        </p:spPr>
      </p:pic>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81922"/>
                                        </p:tgtEl>
                                        <p:attrNameLst>
                                          <p:attrName>style.visibility</p:attrName>
                                        </p:attrNameLst>
                                      </p:cBhvr>
                                      <p:to>
                                        <p:strVal val="visible"/>
                                      </p:to>
                                    </p:set>
                                    <p:animEffect transition="in" filter="box(in)">
                                      <p:cBhvr>
                                        <p:cTn id="11" dur="500"/>
                                        <p:tgtEl>
                                          <p:spTgt spid="81922"/>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3"/>
                                        </p:tgtEl>
                                        <p:attrNameLst>
                                          <p:attrName>style.visibility</p:attrName>
                                        </p:attrNameLst>
                                      </p:cBhvr>
                                      <p:to>
                                        <p:strVal val="visible"/>
                                      </p:to>
                                    </p:set>
                                    <p:anim calcmode="discrete" valueType="clr">
                                      <p:cBhvr override="childStyle">
                                        <p:cTn id="16"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3"/>
                                        </p:tgtEl>
                                        <p:attrNameLst>
                                          <p:attrName>fillcolor</p:attrName>
                                        </p:attrNameLst>
                                      </p:cBhvr>
                                      <p:tavLst>
                                        <p:tav tm="0">
                                          <p:val>
                                            <p:clrVal>
                                              <a:schemeClr val="accent2"/>
                                            </p:clrVal>
                                          </p:val>
                                        </p:tav>
                                        <p:tav tm="50000">
                                          <p:val>
                                            <p:clrVal>
                                              <a:schemeClr val="hlink"/>
                                            </p:clrVal>
                                          </p:val>
                                        </p:tav>
                                      </p:tavLst>
                                    </p:anim>
                                    <p:set>
                                      <p:cBhvr>
                                        <p:cTn id="18" dur="80"/>
                                        <p:tgtEl>
                                          <p:spTgt spid="3"/>
                                        </p:tgtEl>
                                        <p:attrNameLst>
                                          <p:attrName>fill.type</p:attrName>
                                        </p:attrNameLst>
                                      </p:cBhvr>
                                      <p:to>
                                        <p:strVal val="solid"/>
                                      </p:to>
                                    </p:set>
                                  </p:childTnLst>
                                </p:cTn>
                              </p:par>
                            </p:childTnLst>
                          </p:cTn>
                        </p:par>
                        <p:par>
                          <p:cTn id="19" fill="hold">
                            <p:stCondLst>
                              <p:cond delay="11480"/>
                            </p:stCondLst>
                            <p:childTnLst>
                              <p:par>
                                <p:cTn id="20" presetID="4" presetClass="entr" presetSubtype="16" fill="hold" nodeType="afterEffect">
                                  <p:stCondLst>
                                    <p:cond delay="0"/>
                                  </p:stCondLst>
                                  <p:childTnLst>
                                    <p:set>
                                      <p:cBhvr>
                                        <p:cTn id="21" dur="1" fill="hold">
                                          <p:stCondLst>
                                            <p:cond delay="0"/>
                                          </p:stCondLst>
                                        </p:cTn>
                                        <p:tgtEl>
                                          <p:spTgt spid="81923"/>
                                        </p:tgtEl>
                                        <p:attrNameLst>
                                          <p:attrName>style.visibility</p:attrName>
                                        </p:attrNameLst>
                                      </p:cBhvr>
                                      <p:to>
                                        <p:strVal val="visible"/>
                                      </p:to>
                                    </p:set>
                                    <p:animEffect transition="in" filter="box(in)">
                                      <p:cBhvr>
                                        <p:cTn id="22" dur="500"/>
                                        <p:tgtEl>
                                          <p:spTgt spid="81923"/>
                                        </p:tgtEl>
                                      </p:cBhvr>
                                    </p:animEffect>
                                  </p:childTnLst>
                                </p:cTn>
                              </p:par>
                            </p:childTnLst>
                          </p:cTn>
                        </p:par>
                        <p:par>
                          <p:cTn id="23" fill="hold">
                            <p:stCondLst>
                              <p:cond delay="11980"/>
                            </p:stCondLst>
                            <p:childTnLst>
                              <p:par>
                                <p:cTn id="24" presetID="4" presetClass="entr" presetSubtype="16" fill="hold" nodeType="afterEffect">
                                  <p:stCondLst>
                                    <p:cond delay="0"/>
                                  </p:stCondLst>
                                  <p:childTnLst>
                                    <p:set>
                                      <p:cBhvr>
                                        <p:cTn id="25" dur="1" fill="hold">
                                          <p:stCondLst>
                                            <p:cond delay="0"/>
                                          </p:stCondLst>
                                        </p:cTn>
                                        <p:tgtEl>
                                          <p:spTgt spid="81924"/>
                                        </p:tgtEl>
                                        <p:attrNameLst>
                                          <p:attrName>style.visibility</p:attrName>
                                        </p:attrNameLst>
                                      </p:cBhvr>
                                      <p:to>
                                        <p:strVal val="visible"/>
                                      </p:to>
                                    </p:set>
                                    <p:animEffect transition="in" filter="box(in)">
                                      <p:cBhvr>
                                        <p:cTn id="26" dur="5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9850" y="13849"/>
            <a:ext cx="8506676"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400" b="1" dirty="0">
                <a:solidFill>
                  <a:srgbClr val="C00000"/>
                </a:solidFill>
                <a:latin typeface="Times New Roman" pitchFamily="18" charset="0"/>
                <a:cs typeface="Times New Roman" pitchFamily="18" charset="0"/>
              </a:rPr>
              <a:t>9. Để nguồn tài nguyên nhiên liệu không bị cạn kiệt và bảo vệ môi trường, em đã quan tâm nguồn năng lượng thay thế nào? Nêu ưu điểm của các loại nhiên liệu này.</a:t>
            </a:r>
            <a:endParaRPr lang="en-US" sz="2400" b="1" dirty="0">
              <a:solidFill>
                <a:srgbClr val="C00000"/>
              </a:solidFill>
              <a:latin typeface="Times New Roman" pitchFamily="18" charset="0"/>
              <a:cs typeface="Times New Roman" pitchFamily="18" charset="0"/>
            </a:endParaRPr>
          </a:p>
        </p:txBody>
      </p:sp>
      <p:pic>
        <p:nvPicPr>
          <p:cNvPr id="82946" name="Picture 2" descr="E:\GA KHTN 6 CD4\xăng E5.jpg"/>
          <p:cNvPicPr>
            <a:picLocks noChangeAspect="1" noChangeArrowheads="1"/>
          </p:cNvPicPr>
          <p:nvPr/>
        </p:nvPicPr>
        <p:blipFill>
          <a:blip r:embed="rId3"/>
          <a:srcRect/>
          <a:stretch>
            <a:fillRect/>
          </a:stretch>
        </p:blipFill>
        <p:spPr bwMode="auto">
          <a:xfrm>
            <a:off x="6026727" y="2798618"/>
            <a:ext cx="4211781" cy="2800351"/>
          </a:xfrm>
          <a:prstGeom prst="rect">
            <a:avLst/>
          </a:prstGeom>
          <a:noFill/>
        </p:spPr>
      </p:pic>
      <p:pic>
        <p:nvPicPr>
          <p:cNvPr id="82947" name="Picture 3" descr="E:\GA KHTN 6 CD4\biogas.jpg"/>
          <p:cNvPicPr>
            <a:picLocks noChangeAspect="1" noChangeArrowheads="1"/>
          </p:cNvPicPr>
          <p:nvPr/>
        </p:nvPicPr>
        <p:blipFill>
          <a:blip r:embed="rId4"/>
          <a:srcRect/>
          <a:stretch>
            <a:fillRect/>
          </a:stretch>
        </p:blipFill>
        <p:spPr bwMode="auto">
          <a:xfrm>
            <a:off x="554182" y="2849274"/>
            <a:ext cx="4017817" cy="2858799"/>
          </a:xfrm>
          <a:prstGeom prst="rect">
            <a:avLst/>
          </a:prstGeom>
          <a:noFill/>
        </p:spPr>
      </p:pic>
      <p:sp>
        <p:nvSpPr>
          <p:cNvPr id="5" name="TextBox 4"/>
          <p:cNvSpPr txBox="1"/>
          <p:nvPr/>
        </p:nvSpPr>
        <p:spPr>
          <a:xfrm>
            <a:off x="1870363" y="1288473"/>
            <a:ext cx="7813964" cy="830997"/>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Sử dụng các nhiên liệu tái tạo như nhiên liệu sinh học, nhiên liệu xanh thay thế các nhiên liệu hóa thạch</a:t>
            </a:r>
            <a:endParaRPr lang="en-US" sz="2400" b="1" dirty="0">
              <a:solidFill>
                <a:srgbClr val="002060"/>
              </a:solidFill>
              <a:latin typeface="Times New Roman" pitchFamily="18" charset="0"/>
              <a:cs typeface="Times New Roman" pitchFamily="18" charset="0"/>
            </a:endParaRPr>
          </a:p>
        </p:txBody>
      </p:sp>
      <p:sp>
        <p:nvSpPr>
          <p:cNvPr id="6" name="TextBox 5"/>
          <p:cNvSpPr txBox="1"/>
          <p:nvPr/>
        </p:nvSpPr>
        <p:spPr>
          <a:xfrm>
            <a:off x="2216725" y="2147455"/>
            <a:ext cx="7467602" cy="461665"/>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Một số các nhiên liệu thân thiện với môi trường như </a:t>
            </a:r>
            <a:endParaRPr lang="en-US" sz="2400" b="1" dirty="0">
              <a:solidFill>
                <a:srgbClr val="002060"/>
              </a:solidFill>
              <a:latin typeface="Times New Roman" pitchFamily="18" charset="0"/>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82947"/>
                                        </p:tgtEl>
                                        <p:attrNameLst>
                                          <p:attrName>style.visibility</p:attrName>
                                        </p:attrNameLst>
                                      </p:cBhvr>
                                      <p:to>
                                        <p:strVal val="visible"/>
                                      </p:to>
                                    </p:set>
                                    <p:animEffect transition="in" filter="box(in)">
                                      <p:cBhvr>
                                        <p:cTn id="21" dur="500"/>
                                        <p:tgtEl>
                                          <p:spTgt spid="82947"/>
                                        </p:tgtEl>
                                      </p:cBhvr>
                                    </p:animEffect>
                                  </p:childTnLst>
                                </p:cTn>
                              </p:par>
                            </p:childTnLst>
                          </p:cTn>
                        </p:par>
                        <p:par>
                          <p:cTn id="22" fill="hold">
                            <p:stCondLst>
                              <p:cond delay="1000"/>
                            </p:stCondLst>
                            <p:childTnLst>
                              <p:par>
                                <p:cTn id="23" presetID="4" presetClass="entr" presetSubtype="16" fill="hold" nodeType="afterEffect">
                                  <p:stCondLst>
                                    <p:cond delay="0"/>
                                  </p:stCondLst>
                                  <p:childTnLst>
                                    <p:set>
                                      <p:cBhvr>
                                        <p:cTn id="24" dur="1" fill="hold">
                                          <p:stCondLst>
                                            <p:cond delay="0"/>
                                          </p:stCondLst>
                                        </p:cTn>
                                        <p:tgtEl>
                                          <p:spTgt spid="82946"/>
                                        </p:tgtEl>
                                        <p:attrNameLst>
                                          <p:attrName>style.visibility</p:attrName>
                                        </p:attrNameLst>
                                      </p:cBhvr>
                                      <p:to>
                                        <p:strVal val="visible"/>
                                      </p:to>
                                    </p:set>
                                    <p:animEffect transition="in" filter="box(in)">
                                      <p:cBhvr>
                                        <p:cTn id="25" dur="500"/>
                                        <p:tgtEl>
                                          <p:spTgt spid="8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22763" y="6109855"/>
            <a:ext cx="4419600" cy="369332"/>
          </a:xfrm>
          <a:prstGeom prst="rect">
            <a:avLst/>
          </a:prstGeom>
          <a:noFill/>
        </p:spPr>
        <p:txBody>
          <a:bodyPr wrap="square" rtlCol="0">
            <a:spAutoFit/>
          </a:bodyPr>
          <a:lstStyle/>
          <a:p>
            <a:r>
              <a:rPr lang="en-US" b="1" dirty="0">
                <a:solidFill>
                  <a:srgbClr val="002060"/>
                </a:solidFill>
              </a:rPr>
              <a:t>S</a:t>
            </a:r>
            <a:r>
              <a:rPr lang="vi-VN" b="1" dirty="0">
                <a:solidFill>
                  <a:srgbClr val="002060"/>
                </a:solidFill>
              </a:rPr>
              <a:t>ản xuất biogas- Nhiên liệu sinh học</a:t>
            </a:r>
            <a:endParaRPr lang="en-US" b="1" dirty="0">
              <a:solidFill>
                <a:srgbClr val="002060"/>
              </a:solidFill>
            </a:endParaRPr>
          </a:p>
        </p:txBody>
      </p:sp>
      <p:sp>
        <p:nvSpPr>
          <p:cNvPr id="5" name="TextBox 4"/>
          <p:cNvSpPr txBox="1"/>
          <p:nvPr/>
        </p:nvSpPr>
        <p:spPr>
          <a:xfrm>
            <a:off x="983670" y="69275"/>
            <a:ext cx="8465129" cy="1446550"/>
          </a:xfrm>
          <a:prstGeom prst="rect">
            <a:avLst/>
          </a:prstGeom>
          <a:noFill/>
        </p:spPr>
        <p:txBody>
          <a:bodyPr wrap="square" rtlCol="0">
            <a:spAutoFit/>
          </a:bodyPr>
          <a:lstStyle/>
          <a:p>
            <a:r>
              <a:rPr lang="vi-VN" sz="2200" b="1" dirty="0">
                <a:solidFill>
                  <a:srgbClr val="002060"/>
                </a:solidFill>
                <a:latin typeface="Times New Roman" pitchFamily="18" charset="0"/>
                <a:cs typeface="Times New Roman" pitchFamily="18" charset="0"/>
              </a:rPr>
              <a:t>Biogas </a:t>
            </a:r>
          </a:p>
          <a:p>
            <a:r>
              <a:rPr lang="vi-VN" sz="2200" b="1" dirty="0">
                <a:solidFill>
                  <a:srgbClr val="002060"/>
                </a:solidFill>
                <a:latin typeface="Times New Roman" pitchFamily="18" charset="0"/>
                <a:cs typeface="Times New Roman" pitchFamily="18" charset="0"/>
              </a:rPr>
              <a:t>Thành phần: 60-70% khí methane</a:t>
            </a:r>
          </a:p>
          <a:p>
            <a:r>
              <a:rPr lang="vi-VN" sz="2200" b="1" dirty="0">
                <a:solidFill>
                  <a:srgbClr val="002060"/>
                </a:solidFill>
                <a:latin typeface="Times New Roman" pitchFamily="18" charset="0"/>
                <a:cs typeface="Times New Roman" pitchFamily="18" charset="0"/>
              </a:rPr>
              <a:t>Ưu điểm: Tiết kiệm chi phí chi tiêu cho gia đình, giảm thiểu rác thải cho môi trường, tránh gây ô nhiễm không khí.</a:t>
            </a:r>
            <a:endParaRPr lang="en-US" sz="2200" b="1" dirty="0">
              <a:solidFill>
                <a:srgbClr val="002060"/>
              </a:solidFill>
              <a:latin typeface="Times New Roman" pitchFamily="18" charset="0"/>
              <a:cs typeface="Times New Roman"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a:xfrm>
            <a:off x="124695" y="1759526"/>
            <a:ext cx="5361709" cy="4197927"/>
          </a:xfrm>
          <a:prstGeom prst="rect">
            <a:avLst/>
          </a:prstGeom>
          <a:noFill/>
        </p:spPr>
      </p:pic>
      <p:pic>
        <p:nvPicPr>
          <p:cNvPr id="7" name="Picture 6"/>
          <p:cNvPicPr/>
          <p:nvPr/>
        </p:nvPicPr>
        <p:blipFill>
          <a:blip r:embed="rId3"/>
          <a:srcRect l="21338" t="20589" r="21613" b="27022"/>
          <a:stretch>
            <a:fillRect/>
          </a:stretch>
        </p:blipFill>
        <p:spPr>
          <a:xfrm>
            <a:off x="5514112" y="1759528"/>
            <a:ext cx="6567055" cy="4017817"/>
          </a:xfrm>
          <a:prstGeom prst="rect">
            <a:avLst/>
          </a:prstGeom>
        </p:spPr>
      </p:pic>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GA KHTN 6 CD4\xăng E5.jpg"/>
          <p:cNvPicPr>
            <a:picLocks noChangeAspect="1" noChangeArrowheads="1"/>
          </p:cNvPicPr>
          <p:nvPr/>
        </p:nvPicPr>
        <p:blipFill>
          <a:blip r:embed="rId2"/>
          <a:srcRect/>
          <a:stretch>
            <a:fillRect/>
          </a:stretch>
        </p:blipFill>
        <p:spPr bwMode="auto">
          <a:xfrm>
            <a:off x="1219201" y="3158835"/>
            <a:ext cx="4738254" cy="2800351"/>
          </a:xfrm>
          <a:prstGeom prst="rect">
            <a:avLst/>
          </a:prstGeom>
          <a:noFill/>
        </p:spPr>
      </p:pic>
      <p:sp>
        <p:nvSpPr>
          <p:cNvPr id="3" name="TextBox 2"/>
          <p:cNvSpPr txBox="1"/>
          <p:nvPr/>
        </p:nvSpPr>
        <p:spPr>
          <a:xfrm>
            <a:off x="983670" y="69275"/>
            <a:ext cx="8465129" cy="2462213"/>
          </a:xfrm>
          <a:prstGeom prst="rect">
            <a:avLst/>
          </a:prstGeom>
          <a:noFill/>
        </p:spPr>
        <p:txBody>
          <a:bodyPr wrap="square" rtlCol="0">
            <a:spAutoFit/>
          </a:bodyPr>
          <a:lstStyle/>
          <a:p>
            <a:r>
              <a:rPr lang="vi-VN" sz="2200" b="1" dirty="0">
                <a:solidFill>
                  <a:srgbClr val="002060"/>
                </a:solidFill>
                <a:latin typeface="Times New Roman" pitchFamily="18" charset="0"/>
                <a:cs typeface="Times New Roman" pitchFamily="18" charset="0"/>
              </a:rPr>
              <a:t>Xăng E5</a:t>
            </a:r>
          </a:p>
          <a:p>
            <a:r>
              <a:rPr lang="vi-VN" sz="2200" b="1" dirty="0">
                <a:solidFill>
                  <a:srgbClr val="002060"/>
                </a:solidFill>
                <a:latin typeface="Times New Roman" pitchFamily="18" charset="0"/>
                <a:cs typeface="Times New Roman" pitchFamily="18" charset="0"/>
              </a:rPr>
              <a:t>-Thành phần: 95% thể tích xăng khoáng, 5% cồn sinh học ethanol khí methane</a:t>
            </a:r>
          </a:p>
          <a:p>
            <a:r>
              <a:rPr lang="vi-VN" sz="2200" b="1" dirty="0">
                <a:solidFill>
                  <a:srgbClr val="002060"/>
                </a:solidFill>
                <a:latin typeface="Times New Roman" pitchFamily="18" charset="0"/>
                <a:cs typeface="Times New Roman" pitchFamily="18" charset="0"/>
              </a:rPr>
              <a:t>-Ưu điểm: </a:t>
            </a:r>
          </a:p>
          <a:p>
            <a:r>
              <a:rPr lang="vi-VN" sz="2200" b="1" dirty="0">
                <a:solidFill>
                  <a:srgbClr val="002060"/>
                </a:solidFill>
                <a:latin typeface="Times New Roman" pitchFamily="18" charset="0"/>
                <a:cs typeface="Times New Roman" pitchFamily="18" charset="0"/>
              </a:rPr>
              <a:t>+Giảm thiểu đáng kể các loại khí thải độc hại so với xăng thông thường. </a:t>
            </a:r>
          </a:p>
          <a:p>
            <a:r>
              <a:rPr lang="vi-VN" sz="2200" b="1" dirty="0">
                <a:solidFill>
                  <a:srgbClr val="002060"/>
                </a:solidFill>
                <a:latin typeface="Times New Roman" pitchFamily="18" charset="0"/>
                <a:cs typeface="Times New Roman" pitchFamily="18" charset="0"/>
              </a:rPr>
              <a:t>+Giảm thiểu phát thải khí carbon dioxide gây hiệu ứng nhà kính.</a:t>
            </a:r>
            <a:endParaRPr lang="en-US" sz="2200" b="1" dirty="0">
              <a:solidFill>
                <a:srgbClr val="002060"/>
              </a:solidFill>
              <a:latin typeface="Times New Roman" pitchFamily="18" charset="0"/>
              <a:cs typeface="Times New Roman" pitchFamily="18" charset="0"/>
            </a:endParaRPr>
          </a:p>
        </p:txBody>
      </p:sp>
      <p:pic>
        <p:nvPicPr>
          <p:cNvPr id="2050" name="Picture 2" descr="E:\GA KHTN 6 CD4\xăng sinh học.jpg"/>
          <p:cNvPicPr>
            <a:picLocks noChangeAspect="1" noChangeArrowheads="1"/>
          </p:cNvPicPr>
          <p:nvPr/>
        </p:nvPicPr>
        <p:blipFill>
          <a:blip r:embed="rId3"/>
          <a:srcRect/>
          <a:stretch>
            <a:fillRect/>
          </a:stretch>
        </p:blipFill>
        <p:spPr bwMode="auto">
          <a:xfrm>
            <a:off x="5992090" y="3144982"/>
            <a:ext cx="4481945" cy="2867891"/>
          </a:xfrm>
          <a:prstGeom prst="rect">
            <a:avLst/>
          </a:prstGeom>
          <a:noFill/>
        </p:spPr>
      </p:pic>
      <p:sp>
        <p:nvSpPr>
          <p:cNvPr id="5" name="TextBox 4"/>
          <p:cNvSpPr txBox="1"/>
          <p:nvPr/>
        </p:nvSpPr>
        <p:spPr>
          <a:xfrm>
            <a:off x="221673" y="6199399"/>
            <a:ext cx="2770909" cy="430887"/>
          </a:xfrm>
          <a:prstGeom prst="rect">
            <a:avLst/>
          </a:prstGeom>
          <a:noFill/>
        </p:spPr>
        <p:txBody>
          <a:bodyPr wrap="square" rtlCol="0">
            <a:spAutoFit/>
          </a:bodyPr>
          <a:lstStyle/>
          <a:p>
            <a:r>
              <a:rPr lang="vi-VN" sz="2200" b="1" dirty="0">
                <a:solidFill>
                  <a:srgbClr val="002060"/>
                </a:solidFill>
                <a:latin typeface="Times New Roman" pitchFamily="18" charset="0"/>
                <a:cs typeface="Times New Roman" pitchFamily="18" charset="0"/>
              </a:rPr>
              <a:t>Kết luận: SGK/63</a:t>
            </a:r>
            <a:endParaRPr lang="en-US" sz="2200" b="1" dirty="0">
              <a:solidFill>
                <a:srgbClr val="002060"/>
              </a:solidFill>
              <a:latin typeface="Times New Roman" pitchFamily="18" charset="0"/>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ox(in)">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lum/>
          </a:blip>
          <a:srcRect/>
          <a:stretch>
            <a:fillRect t="-3000" r="-13000" b="-14000"/>
          </a:stretch>
        </a:blipFill>
        <a:effectLst/>
      </p:bgPr>
    </p:bg>
    <p:spTree>
      <p:nvGrpSpPr>
        <p:cNvPr id="1" name=""/>
        <p:cNvGrpSpPr/>
        <p:nvPr/>
      </p:nvGrpSpPr>
      <p:grpSpPr>
        <a:xfrm>
          <a:off x="0" y="0"/>
          <a:ext cx="0" cy="0"/>
          <a:chOff x="0" y="0"/>
          <a:chExt cx="0" cy="0"/>
        </a:xfrm>
      </p:grpSpPr>
      <p:sp>
        <p:nvSpPr>
          <p:cNvPr id="148" name="文本框 94"/>
          <p:cNvSpPr txBox="1"/>
          <p:nvPr/>
        </p:nvSpPr>
        <p:spPr>
          <a:xfrm>
            <a:off x="249382" y="1315648"/>
            <a:ext cx="10418620" cy="553582"/>
          </a:xfrm>
          <a:prstGeom prst="rect">
            <a:avLst/>
          </a:prstGeom>
        </p:spPr>
        <p:style>
          <a:lnRef idx="1">
            <a:schemeClr val="accent4"/>
          </a:lnRef>
          <a:fillRef idx="2">
            <a:schemeClr val="accent4"/>
          </a:fillRef>
          <a:effectRef idx="1">
            <a:schemeClr val="accent4"/>
          </a:effectRef>
          <a:fontRef idx="minor">
            <a:schemeClr val="dk1"/>
          </a:fontRef>
        </p:style>
        <p:txBody>
          <a:bodyPr wrap="square" lIns="91028" tIns="45514" rIns="91028" bIns="45514" rtlCol="0">
            <a:spAutoFit/>
          </a:bodyPr>
          <a:lstStyle/>
          <a:p>
            <a:r>
              <a:rPr lang="en-US" altLang="zh-CN" sz="3000" b="1" dirty="0">
                <a:solidFill>
                  <a:srgbClr val="FF0000"/>
                </a:solidFill>
                <a:latin typeface="Times New Roman" pitchFamily="18" charset="0"/>
                <a:ea typeface="+mj-ea"/>
                <a:cs typeface="Times New Roman" pitchFamily="18" charset="0"/>
              </a:rPr>
              <a:t>2. MỘT SỐ TÍNH CHẤT VÀ ỨNG DỤNG CỦA NHIÊN LIỆU </a:t>
            </a:r>
            <a:endParaRPr lang="zh-CN" altLang="en-US" sz="3000" b="1" dirty="0">
              <a:solidFill>
                <a:srgbClr val="FF0000"/>
              </a:solidFill>
              <a:latin typeface="Times New Roman" pitchFamily="18" charset="0"/>
              <a:ea typeface="+mj-ea"/>
              <a:cs typeface="Times New Roman" pitchFamily="18" charset="0"/>
            </a:endParaRPr>
          </a:p>
        </p:txBody>
      </p:sp>
      <p:sp>
        <p:nvSpPr>
          <p:cNvPr id="31" name="TextBox 30"/>
          <p:cNvSpPr txBox="1"/>
          <p:nvPr/>
        </p:nvSpPr>
        <p:spPr>
          <a:xfrm>
            <a:off x="249382" y="2147456"/>
            <a:ext cx="8478983" cy="55399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000" b="1" dirty="0">
                <a:solidFill>
                  <a:srgbClr val="FF0000"/>
                </a:solidFill>
                <a:latin typeface="Times New Roman" pitchFamily="18" charset="0"/>
                <a:cs typeface="Times New Roman" pitchFamily="18" charset="0"/>
              </a:rPr>
              <a:t>3.SỬ DỤNG NHIÊN LIỆU  AN TOÀN </a:t>
            </a:r>
            <a:r>
              <a:rPr lang="en-US" sz="3000" b="1" dirty="0" err="1">
                <a:solidFill>
                  <a:srgbClr val="FF0000"/>
                </a:solidFill>
                <a:latin typeface="Times New Roman" pitchFamily="18" charset="0"/>
                <a:cs typeface="Times New Roman" pitchFamily="18" charset="0"/>
              </a:rPr>
              <a:t>HiỆU</a:t>
            </a:r>
            <a:r>
              <a:rPr lang="en-US" sz="3000" b="1" dirty="0">
                <a:solidFill>
                  <a:srgbClr val="FF0000"/>
                </a:solidFill>
                <a:latin typeface="Times New Roman" pitchFamily="18" charset="0"/>
                <a:cs typeface="Times New Roman" pitchFamily="18" charset="0"/>
              </a:rPr>
              <a:t> QUẢ</a:t>
            </a:r>
          </a:p>
        </p:txBody>
      </p:sp>
      <p:sp>
        <p:nvSpPr>
          <p:cNvPr id="32" name="TextBox 31"/>
          <p:cNvSpPr txBox="1"/>
          <p:nvPr/>
        </p:nvSpPr>
        <p:spPr>
          <a:xfrm>
            <a:off x="235526" y="2923310"/>
            <a:ext cx="10390911"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000" b="1" dirty="0">
                <a:solidFill>
                  <a:srgbClr val="FF0000"/>
                </a:solidFill>
                <a:latin typeface="Times New Roman" pitchFamily="18" charset="0"/>
                <a:cs typeface="Times New Roman" pitchFamily="18" charset="0"/>
              </a:rPr>
              <a:t>4.SỬ DỤNG NHIÊN LIỆU BẢO ĐẢM SỰ PHÁT TRIỂN BỀN VỮNG – AN NINH NĂNG LƯỢNG</a:t>
            </a:r>
          </a:p>
        </p:txBody>
      </p:sp>
      <p:sp>
        <p:nvSpPr>
          <p:cNvPr id="33" name="TextBox 32"/>
          <p:cNvSpPr txBox="1"/>
          <p:nvPr/>
        </p:nvSpPr>
        <p:spPr>
          <a:xfrm>
            <a:off x="249375" y="554183"/>
            <a:ext cx="7315208" cy="55399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000" b="1" dirty="0">
                <a:solidFill>
                  <a:srgbClr val="FF0000"/>
                </a:solidFill>
                <a:latin typeface="Times New Roman" pitchFamily="18" charset="0"/>
                <a:cs typeface="Times New Roman" pitchFamily="18" charset="0"/>
              </a:rPr>
              <a:t>1. MỘT SỐ NHIÊN LIỆU THÔNG DỤNG</a:t>
            </a:r>
          </a:p>
        </p:txBody>
      </p:sp>
    </p:spTree>
    <p:extLst>
      <p:ext uri="{BB962C8B-B14F-4D97-AF65-F5344CB8AC3E}">
        <p14:creationId xmlns:p14="http://schemas.microsoft.com/office/powerpoint/2010/main" val="1049538235"/>
      </p:ext>
    </p:extLst>
  </p:cSld>
  <p:clrMapOvr>
    <a:masterClrMapping/>
  </p:clrMapOvr>
  <p:transition spd="slow" advTm="1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Effect transition="in" filter="box(in)">
                                      <p:cBhvr>
                                        <p:cTn id="11" dur="500"/>
                                        <p:tgtEl>
                                          <p:spTgt spid="148"/>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ox(in)">
                                      <p:cBhvr>
                                        <p:cTn id="15" dur="500"/>
                                        <p:tgtEl>
                                          <p:spTgt spid="31"/>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ox(in)">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31" grpId="0" animBg="1"/>
      <p:bldP spid="32" grpId="0" animBg="1"/>
      <p:bldP spid="3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045" y="720436"/>
            <a:ext cx="11471564" cy="1015663"/>
          </a:xfrm>
          <a:prstGeom prst="rect">
            <a:avLst/>
          </a:prstGeom>
          <a:noFill/>
        </p:spPr>
        <p:txBody>
          <a:bodyPr wrap="square" rtlCol="0">
            <a:spAutoFit/>
          </a:bodyPr>
          <a:lstStyle/>
          <a:p>
            <a:r>
              <a:rPr lang="vi-VN" sz="3000" b="1" dirty="0">
                <a:solidFill>
                  <a:srgbClr val="002060"/>
                </a:solidFill>
                <a:latin typeface="+mj-lt"/>
              </a:rPr>
              <a:t>-An ninh năng lượng là sự đảm bảo đầy đủ năng lượng dưới nhiều dạng khác nhau, ưu tiên các nguồn năng lượng sạch và giá thành rẻ</a:t>
            </a:r>
            <a:endParaRPr lang="en-US" sz="3000" b="1" dirty="0">
              <a:solidFill>
                <a:srgbClr val="002060"/>
              </a:solidFill>
              <a:latin typeface="+mj-lt"/>
            </a:endParaRPr>
          </a:p>
        </p:txBody>
      </p:sp>
      <p:sp>
        <p:nvSpPr>
          <p:cNvPr id="3" name="TextBox 2"/>
          <p:cNvSpPr txBox="1"/>
          <p:nvPr/>
        </p:nvSpPr>
        <p:spPr>
          <a:xfrm>
            <a:off x="484902" y="1759516"/>
            <a:ext cx="10377054" cy="1938992"/>
          </a:xfrm>
          <a:prstGeom prst="rect">
            <a:avLst/>
          </a:prstGeom>
          <a:noFill/>
        </p:spPr>
        <p:txBody>
          <a:bodyPr wrap="square" rtlCol="0">
            <a:spAutoFit/>
          </a:bodyPr>
          <a:lstStyle/>
          <a:p>
            <a:r>
              <a:rPr lang="vi-VN" sz="3000" b="1" dirty="0">
                <a:solidFill>
                  <a:srgbClr val="002060"/>
                </a:solidFill>
                <a:latin typeface="+mj-lt"/>
              </a:rPr>
              <a:t>-Sử dụng các nhiên liệu tái tạo như nhiên liệu sinh học, nhiên liệu xanh thay thế các nhiên liệu hóa thạch là giải pháp sử dụng nhiên liệu thân thiện với môi trường có tính bền vững và đảm bảo an ninh năng lượng.</a:t>
            </a:r>
            <a:endParaRPr lang="en-US" sz="3000" b="1" dirty="0">
              <a:solidFill>
                <a:srgbClr val="002060"/>
              </a:solidFill>
              <a:latin typeface="+mj-lt"/>
            </a:endParaRPr>
          </a:p>
        </p:txBody>
      </p:sp>
    </p:spTree>
  </p:cSld>
  <p:clrMapOvr>
    <a:masterClrMapping/>
  </p:clrMapOvr>
  <p:transition advTm="1000">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2035" y="235528"/>
            <a:ext cx="82988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vi-VN" sz="2400" b="1" dirty="0">
                <a:solidFill>
                  <a:schemeClr val="bg1"/>
                </a:solidFill>
                <a:latin typeface="Times New Roman" pitchFamily="18" charset="0"/>
                <a:cs typeface="Times New Roman" pitchFamily="18" charset="0"/>
              </a:rPr>
              <a:t>Em hãy kể tên các ứng dụng chính của mỗi loại nhiên liệu</a:t>
            </a:r>
            <a:endParaRPr lang="en-US" sz="2400" b="1" dirty="0">
              <a:solidFill>
                <a:schemeClr val="bg1"/>
              </a:solidFill>
              <a:latin typeface="Times New Roman" pitchFamily="18" charset="0"/>
              <a:cs typeface="Times New Roman" pitchFamily="18" charset="0"/>
            </a:endParaRPr>
          </a:p>
        </p:txBody>
      </p:sp>
      <p:pic>
        <p:nvPicPr>
          <p:cNvPr id="1026" name="Picture 2" descr="E:\GA KHTN 6 CD4\Gas.jpg"/>
          <p:cNvPicPr>
            <a:picLocks noChangeAspect="1" noChangeArrowheads="1"/>
          </p:cNvPicPr>
          <p:nvPr/>
        </p:nvPicPr>
        <p:blipFill>
          <a:blip r:embed="rId2"/>
          <a:srcRect/>
          <a:stretch>
            <a:fillRect/>
          </a:stretch>
        </p:blipFill>
        <p:spPr bwMode="auto">
          <a:xfrm rot="5400000">
            <a:off x="8239991" y="823047"/>
            <a:ext cx="2450090" cy="2609417"/>
          </a:xfrm>
          <a:prstGeom prst="rect">
            <a:avLst/>
          </a:prstGeom>
          <a:noFill/>
        </p:spPr>
      </p:pic>
      <p:pic>
        <p:nvPicPr>
          <p:cNvPr id="1027" name="Picture 3" descr="E:\GA KHTN 6 CD4\xăng 5.jpg"/>
          <p:cNvPicPr>
            <a:picLocks noChangeAspect="1" noChangeArrowheads="1"/>
          </p:cNvPicPr>
          <p:nvPr/>
        </p:nvPicPr>
        <p:blipFill>
          <a:blip r:embed="rId3"/>
          <a:srcRect/>
          <a:stretch>
            <a:fillRect/>
          </a:stretch>
        </p:blipFill>
        <p:spPr bwMode="auto">
          <a:xfrm>
            <a:off x="4279323" y="1368135"/>
            <a:ext cx="2857500" cy="2012373"/>
          </a:xfrm>
          <a:prstGeom prst="rect">
            <a:avLst/>
          </a:prstGeom>
          <a:noFill/>
        </p:spPr>
      </p:pic>
      <p:pic>
        <p:nvPicPr>
          <p:cNvPr id="1028" name="Picture 4" descr="E:\GA KHTN 6 CD4\củi.jpg"/>
          <p:cNvPicPr>
            <a:picLocks noChangeAspect="1" noChangeArrowheads="1"/>
          </p:cNvPicPr>
          <p:nvPr/>
        </p:nvPicPr>
        <p:blipFill>
          <a:blip r:embed="rId4"/>
          <a:srcRect/>
          <a:stretch>
            <a:fillRect/>
          </a:stretch>
        </p:blipFill>
        <p:spPr bwMode="auto">
          <a:xfrm>
            <a:off x="810059" y="1407536"/>
            <a:ext cx="2619375" cy="1743075"/>
          </a:xfrm>
          <a:prstGeom prst="rect">
            <a:avLst/>
          </a:prstGeom>
          <a:noFill/>
        </p:spPr>
      </p:pic>
      <p:sp>
        <p:nvSpPr>
          <p:cNvPr id="6" name="TextBox 5"/>
          <p:cNvSpPr txBox="1"/>
          <p:nvPr/>
        </p:nvSpPr>
        <p:spPr>
          <a:xfrm>
            <a:off x="734288" y="4045527"/>
            <a:ext cx="11083638" cy="461665"/>
          </a:xfrm>
          <a:prstGeom prst="rect">
            <a:avLst/>
          </a:prstGeom>
          <a:noFill/>
        </p:spPr>
        <p:txBody>
          <a:bodyPr wrap="square" rtlCol="0">
            <a:spAutoFit/>
          </a:bodyPr>
          <a:lstStyle/>
          <a:p>
            <a:r>
              <a:rPr lang="vi-VN" sz="2400" b="1" dirty="0">
                <a:solidFill>
                  <a:schemeClr val="tx2">
                    <a:lumMod val="75000"/>
                  </a:schemeClr>
                </a:solidFill>
                <a:latin typeface="Times New Roman" pitchFamily="18" charset="0"/>
                <a:cs typeface="Times New Roman" pitchFamily="18" charset="0"/>
              </a:rPr>
              <a:t>-Nhiên liệu sinh học,chạy các động cơ dùng làm khí đốt trong đun nấu hàng ngày</a:t>
            </a:r>
            <a:endParaRPr lang="en-US" sz="2400" b="1" dirty="0">
              <a:solidFill>
                <a:schemeClr val="tx2">
                  <a:lumMod val="75000"/>
                </a:schemeClr>
              </a:solidFill>
              <a:latin typeface="Times New Roman" pitchFamily="18" charset="0"/>
              <a:cs typeface="Times New Roman" pitchFamily="18" charset="0"/>
            </a:endParaRPr>
          </a:p>
        </p:txBody>
      </p:sp>
      <p:sp>
        <p:nvSpPr>
          <p:cNvPr id="7" name="TextBox 6"/>
          <p:cNvSpPr txBox="1"/>
          <p:nvPr/>
        </p:nvSpPr>
        <p:spPr>
          <a:xfrm>
            <a:off x="678874" y="4516595"/>
            <a:ext cx="10515597" cy="461665"/>
          </a:xfrm>
          <a:prstGeom prst="rect">
            <a:avLst/>
          </a:prstGeom>
          <a:noFill/>
        </p:spPr>
        <p:txBody>
          <a:bodyPr wrap="square" rtlCol="0">
            <a:spAutoFit/>
          </a:bodyPr>
          <a:lstStyle/>
          <a:p>
            <a:r>
              <a:rPr lang="vi-VN" sz="2400" b="1" dirty="0">
                <a:solidFill>
                  <a:schemeClr val="tx2">
                    <a:lumMod val="75000"/>
                  </a:schemeClr>
                </a:solidFill>
                <a:latin typeface="Times New Roman" pitchFamily="18" charset="0"/>
                <a:cs typeface="Times New Roman" pitchFamily="18" charset="0"/>
              </a:rPr>
              <a:t>-Nhiên liệu hạt nhân tạo ra nhiệt cung cấp cho các tua bin chạy máy phát điện</a:t>
            </a:r>
            <a:endParaRPr lang="en-US" sz="2400" b="1" dirty="0">
              <a:solidFill>
                <a:schemeClr val="tx2">
                  <a:lumMod val="75000"/>
                </a:schemeClr>
              </a:solidFill>
              <a:latin typeface="Times New Roman" pitchFamily="18" charset="0"/>
              <a:cs typeface="Times New Roman" pitchFamily="18" charset="0"/>
            </a:endParaRPr>
          </a:p>
        </p:txBody>
      </p:sp>
      <p:sp>
        <p:nvSpPr>
          <p:cNvPr id="8" name="TextBox 7"/>
          <p:cNvSpPr txBox="1"/>
          <p:nvPr/>
        </p:nvSpPr>
        <p:spPr>
          <a:xfrm>
            <a:off x="706579" y="5126192"/>
            <a:ext cx="10293929" cy="830997"/>
          </a:xfrm>
          <a:prstGeom prst="rect">
            <a:avLst/>
          </a:prstGeom>
          <a:noFill/>
        </p:spPr>
        <p:txBody>
          <a:bodyPr wrap="square" rtlCol="0">
            <a:spAutoFit/>
          </a:bodyPr>
          <a:lstStyle/>
          <a:p>
            <a:r>
              <a:rPr lang="vi-VN" sz="2400" b="1" dirty="0">
                <a:solidFill>
                  <a:schemeClr val="tx2">
                    <a:lumMod val="75000"/>
                  </a:schemeClr>
                </a:solidFill>
                <a:latin typeface="Times New Roman" pitchFamily="18" charset="0"/>
                <a:cs typeface="Times New Roman" pitchFamily="18" charset="0"/>
              </a:rPr>
              <a:t>-Nhiên liệu hóa thạch chạy các động cơ, chạy dây chuyền cho các nhà máy xí nghiệp</a:t>
            </a:r>
            <a:endParaRPr lang="en-US" sz="2400" b="1" dirty="0">
              <a:solidFill>
                <a:schemeClr val="tx2">
                  <a:lumMod val="75000"/>
                </a:schemeClr>
              </a:solidFill>
              <a:latin typeface="Times New Roman" pitchFamily="18" charset="0"/>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heckerboard(across)">
                                      <p:cBhvr>
                                        <p:cTn id="12" dur="500"/>
                                        <p:tgtEl>
                                          <p:spTgt spid="1028"/>
                                        </p:tgtEl>
                                      </p:cBhvr>
                                    </p:animEffect>
                                  </p:childTnLst>
                                </p:cTn>
                              </p:par>
                              <p:par>
                                <p:cTn id="13" presetID="5" presetClass="entr" presetSubtype="1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checkerboard(across)">
                                      <p:cBhvr>
                                        <p:cTn id="15" dur="500"/>
                                        <p:tgtEl>
                                          <p:spTgt spid="1027"/>
                                        </p:tgtEl>
                                      </p:cBhvr>
                                    </p:animEffect>
                                  </p:childTnLst>
                                </p:cTn>
                              </p:par>
                              <p:par>
                                <p:cTn id="16" presetID="5" presetClass="entr" presetSubtype="1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heckerboard(across)">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ox(i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8363" y="27710"/>
            <a:ext cx="9656619"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vi-VN" sz="2400" b="1" dirty="0">
                <a:solidFill>
                  <a:schemeClr val="bg1"/>
                </a:solidFill>
                <a:latin typeface="Times New Roman" pitchFamily="18" charset="0"/>
                <a:cs typeface="Times New Roman" pitchFamily="18" charset="0"/>
              </a:rPr>
              <a:t>Trong gia đình em thường sử dụng nguồn nhiên liệu nào để đun nấu? Em hãy đề xuất biện pháp để sử dụng nhiên liệu đó một cách hiệu quả</a:t>
            </a:r>
            <a:endParaRPr lang="en-US" sz="2400" b="1" dirty="0">
              <a:solidFill>
                <a:schemeClr val="bg1"/>
              </a:solidFill>
              <a:latin typeface="Times New Roman" pitchFamily="18" charset="0"/>
              <a:cs typeface="Times New Roman" pitchFamily="18" charset="0"/>
            </a:endParaRPr>
          </a:p>
        </p:txBody>
      </p:sp>
      <p:pic>
        <p:nvPicPr>
          <p:cNvPr id="2050" name="Picture 2" descr="E:\GA KHTN 6 CD4\chẻ nhỏ củi.jpg"/>
          <p:cNvPicPr>
            <a:picLocks noChangeAspect="1" noChangeArrowheads="1"/>
          </p:cNvPicPr>
          <p:nvPr/>
        </p:nvPicPr>
        <p:blipFill>
          <a:blip r:embed="rId2"/>
          <a:srcRect/>
          <a:stretch>
            <a:fillRect/>
          </a:stretch>
        </p:blipFill>
        <p:spPr bwMode="auto">
          <a:xfrm>
            <a:off x="1037359" y="3113824"/>
            <a:ext cx="4476750" cy="3314700"/>
          </a:xfrm>
          <a:prstGeom prst="rect">
            <a:avLst/>
          </a:prstGeom>
          <a:noFill/>
        </p:spPr>
      </p:pic>
      <p:pic>
        <p:nvPicPr>
          <p:cNvPr id="2052" name="Picture 4" descr="E:\GA KHTN 6 CD4\khí tự nhiên.jpg"/>
          <p:cNvPicPr>
            <a:picLocks noChangeAspect="1" noChangeArrowheads="1"/>
          </p:cNvPicPr>
          <p:nvPr/>
        </p:nvPicPr>
        <p:blipFill>
          <a:blip r:embed="rId3"/>
          <a:srcRect/>
          <a:stretch>
            <a:fillRect/>
          </a:stretch>
        </p:blipFill>
        <p:spPr bwMode="auto">
          <a:xfrm>
            <a:off x="6386945" y="3186551"/>
            <a:ext cx="4918363" cy="3103419"/>
          </a:xfrm>
          <a:prstGeom prst="rect">
            <a:avLst/>
          </a:prstGeom>
          <a:noFill/>
        </p:spPr>
      </p:pic>
      <p:sp>
        <p:nvSpPr>
          <p:cNvPr id="6" name="TextBox 5"/>
          <p:cNvSpPr txBox="1"/>
          <p:nvPr/>
        </p:nvSpPr>
        <p:spPr>
          <a:xfrm>
            <a:off x="651163" y="1565564"/>
            <a:ext cx="4350327" cy="830997"/>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Củi phơi khô, chẻ nhỏ củi khi đun nấu, quạt gió</a:t>
            </a:r>
            <a:endParaRPr lang="en-US" sz="2400" b="1" dirty="0">
              <a:solidFill>
                <a:srgbClr val="002060"/>
              </a:solidFill>
              <a:latin typeface="Times New Roman" pitchFamily="18" charset="0"/>
              <a:cs typeface="Times New Roman" pitchFamily="18" charset="0"/>
            </a:endParaRPr>
          </a:p>
        </p:txBody>
      </p:sp>
      <p:sp>
        <p:nvSpPr>
          <p:cNvPr id="7" name="TextBox 6"/>
          <p:cNvSpPr txBox="1"/>
          <p:nvPr/>
        </p:nvSpPr>
        <p:spPr>
          <a:xfrm>
            <a:off x="6206836" y="1246910"/>
            <a:ext cx="5638800" cy="1938992"/>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-Gas thường xuyên lau chùi, vệ sinh bếp gas </a:t>
            </a:r>
          </a:p>
          <a:p>
            <a:r>
              <a:rPr lang="vi-VN" sz="2400" b="1" dirty="0">
                <a:solidFill>
                  <a:srgbClr val="002060"/>
                </a:solidFill>
                <a:latin typeface="Times New Roman" pitchFamily="18" charset="0"/>
                <a:cs typeface="Times New Roman" pitchFamily="18" charset="0"/>
              </a:rPr>
              <a:t>-Sử dụng nhỏ lửa khi thực phẩm bắt đầu chín và tắt bếp khi không sử dụng để tránh lãng phí gas</a:t>
            </a: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heckerboard(across)">
                                      <p:cBhvr>
                                        <p:cTn id="12" dur="500"/>
                                        <p:tgtEl>
                                          <p:spTgt spid="2050"/>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checkerboard(across)">
                                      <p:cBhvr>
                                        <p:cTn id="16" dur="5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anim calcmode="discrete" valueType="clr">
                                      <p:cBhvr override="childStyle">
                                        <p:cTn id="26"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
                                        </p:tgtEl>
                                        <p:attrNameLst>
                                          <p:attrName>fillcolor</p:attrName>
                                        </p:attrNameLst>
                                      </p:cBhvr>
                                      <p:tavLst>
                                        <p:tav tm="0">
                                          <p:val>
                                            <p:clrVal>
                                              <a:schemeClr val="accent2"/>
                                            </p:clrVal>
                                          </p:val>
                                        </p:tav>
                                        <p:tav tm="50000">
                                          <p:val>
                                            <p:clrVal>
                                              <a:schemeClr val="hlink"/>
                                            </p:clrVal>
                                          </p:val>
                                        </p:tav>
                                      </p:tavLst>
                                    </p:anim>
                                    <p:set>
                                      <p:cBhvr>
                                        <p:cTn id="28"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2617" y="886688"/>
            <a:ext cx="11097491" cy="892552"/>
          </a:xfrm>
          <a:prstGeom prst="rect">
            <a:avLst/>
          </a:prstGeom>
          <a:noFill/>
        </p:spPr>
        <p:txBody>
          <a:bodyPr wrap="square" rtlCol="0">
            <a:spAutoFit/>
          </a:bodyPr>
          <a:lstStyle/>
          <a:p>
            <a:r>
              <a:rPr lang="vi-VN" sz="2600" b="1" dirty="0">
                <a:solidFill>
                  <a:srgbClr val="C00000"/>
                </a:solidFill>
                <a:latin typeface="+mj-lt"/>
              </a:rPr>
              <a:t>1.Để sử dụng nhiên liệu tiết kiệm và hiệu quả cần phải cung cấp một lượng không khí hoặc oxygen</a:t>
            </a:r>
            <a:endParaRPr lang="en-US" sz="2600" b="1" dirty="0">
              <a:solidFill>
                <a:srgbClr val="C00000"/>
              </a:solidFill>
              <a:latin typeface="+mj-lt"/>
            </a:endParaRPr>
          </a:p>
        </p:txBody>
      </p:sp>
      <p:sp>
        <p:nvSpPr>
          <p:cNvPr id="4" name="TextBox 3"/>
          <p:cNvSpPr txBox="1"/>
          <p:nvPr/>
        </p:nvSpPr>
        <p:spPr>
          <a:xfrm>
            <a:off x="415651" y="1870372"/>
            <a:ext cx="720436" cy="492443"/>
          </a:xfrm>
          <a:prstGeom prst="rect">
            <a:avLst/>
          </a:prstGeom>
          <a:noFill/>
        </p:spPr>
        <p:txBody>
          <a:bodyPr wrap="square" rtlCol="0">
            <a:spAutoFit/>
          </a:bodyPr>
          <a:lstStyle/>
          <a:p>
            <a:r>
              <a:rPr lang="vi-VN" sz="2600" b="1" dirty="0">
                <a:solidFill>
                  <a:srgbClr val="002060"/>
                </a:solidFill>
                <a:latin typeface="+mj-lt"/>
              </a:rPr>
              <a:t>A.</a:t>
            </a:r>
            <a:endParaRPr lang="en-US" sz="2600" b="1" dirty="0">
              <a:solidFill>
                <a:srgbClr val="002060"/>
              </a:solidFill>
              <a:latin typeface="+mj-lt"/>
            </a:endParaRPr>
          </a:p>
        </p:txBody>
      </p:sp>
      <p:sp>
        <p:nvSpPr>
          <p:cNvPr id="5" name="TextBox 4"/>
          <p:cNvSpPr txBox="1"/>
          <p:nvPr/>
        </p:nvSpPr>
        <p:spPr>
          <a:xfrm>
            <a:off x="789708" y="1884227"/>
            <a:ext cx="1482437" cy="492443"/>
          </a:xfrm>
          <a:prstGeom prst="rect">
            <a:avLst/>
          </a:prstGeom>
          <a:noFill/>
        </p:spPr>
        <p:txBody>
          <a:bodyPr wrap="square" rtlCol="0">
            <a:spAutoFit/>
          </a:bodyPr>
          <a:lstStyle/>
          <a:p>
            <a:r>
              <a:rPr lang="vi-VN" sz="2600" b="1" dirty="0">
                <a:solidFill>
                  <a:srgbClr val="002060"/>
                </a:solidFill>
                <a:latin typeface="+mj-lt"/>
              </a:rPr>
              <a:t>Vừa đủ</a:t>
            </a:r>
            <a:endParaRPr lang="en-US" sz="2600" b="1" dirty="0">
              <a:solidFill>
                <a:srgbClr val="002060"/>
              </a:solidFill>
              <a:latin typeface="+mj-lt"/>
            </a:endParaRPr>
          </a:p>
        </p:txBody>
      </p:sp>
      <p:sp>
        <p:nvSpPr>
          <p:cNvPr id="6" name="TextBox 5"/>
          <p:cNvSpPr txBox="1"/>
          <p:nvPr/>
        </p:nvSpPr>
        <p:spPr>
          <a:xfrm>
            <a:off x="2770910" y="1911937"/>
            <a:ext cx="568035" cy="492443"/>
          </a:xfrm>
          <a:prstGeom prst="rect">
            <a:avLst/>
          </a:prstGeom>
          <a:noFill/>
        </p:spPr>
        <p:txBody>
          <a:bodyPr wrap="square" rtlCol="0">
            <a:spAutoFit/>
          </a:bodyPr>
          <a:lstStyle/>
          <a:p>
            <a:r>
              <a:rPr lang="vi-VN" sz="2600" b="1" dirty="0">
                <a:solidFill>
                  <a:srgbClr val="002060"/>
                </a:solidFill>
                <a:latin typeface="+mj-lt"/>
              </a:rPr>
              <a:t>B.</a:t>
            </a:r>
            <a:endParaRPr lang="en-US" sz="2600" b="1" dirty="0">
              <a:solidFill>
                <a:srgbClr val="002060"/>
              </a:solidFill>
              <a:latin typeface="+mj-lt"/>
            </a:endParaRPr>
          </a:p>
        </p:txBody>
      </p:sp>
      <p:sp>
        <p:nvSpPr>
          <p:cNvPr id="7" name="TextBox 6"/>
          <p:cNvSpPr txBox="1"/>
          <p:nvPr/>
        </p:nvSpPr>
        <p:spPr>
          <a:xfrm>
            <a:off x="3269674" y="1925796"/>
            <a:ext cx="1884218" cy="492443"/>
          </a:xfrm>
          <a:prstGeom prst="rect">
            <a:avLst/>
          </a:prstGeom>
          <a:noFill/>
        </p:spPr>
        <p:txBody>
          <a:bodyPr wrap="square" rtlCol="0">
            <a:spAutoFit/>
          </a:bodyPr>
          <a:lstStyle/>
          <a:p>
            <a:r>
              <a:rPr lang="vi-VN" sz="2600" b="1" dirty="0">
                <a:solidFill>
                  <a:srgbClr val="002060"/>
                </a:solidFill>
                <a:latin typeface="+mj-lt"/>
              </a:rPr>
              <a:t>Thiếu</a:t>
            </a:r>
            <a:endParaRPr lang="en-US" sz="2600" b="1" dirty="0">
              <a:solidFill>
                <a:srgbClr val="002060"/>
              </a:solidFill>
              <a:latin typeface="+mj-lt"/>
            </a:endParaRPr>
          </a:p>
        </p:txBody>
      </p:sp>
      <p:sp>
        <p:nvSpPr>
          <p:cNvPr id="8" name="TextBox 7"/>
          <p:cNvSpPr txBox="1"/>
          <p:nvPr/>
        </p:nvSpPr>
        <p:spPr>
          <a:xfrm>
            <a:off x="5140038" y="1911938"/>
            <a:ext cx="1108364" cy="492443"/>
          </a:xfrm>
          <a:prstGeom prst="rect">
            <a:avLst/>
          </a:prstGeom>
          <a:noFill/>
        </p:spPr>
        <p:txBody>
          <a:bodyPr wrap="square" rtlCol="0">
            <a:spAutoFit/>
          </a:bodyPr>
          <a:lstStyle/>
          <a:p>
            <a:r>
              <a:rPr lang="vi-VN" sz="2600" b="1" dirty="0">
                <a:solidFill>
                  <a:srgbClr val="002060"/>
                </a:solidFill>
                <a:latin typeface="+mj-lt"/>
              </a:rPr>
              <a:t>C. Dư</a:t>
            </a:r>
            <a:endParaRPr lang="en-US" sz="2600" b="1" dirty="0">
              <a:solidFill>
                <a:srgbClr val="002060"/>
              </a:solidFill>
              <a:latin typeface="+mj-lt"/>
            </a:endParaRPr>
          </a:p>
        </p:txBody>
      </p:sp>
      <p:sp>
        <p:nvSpPr>
          <p:cNvPr id="9" name="TextBox 8"/>
          <p:cNvSpPr txBox="1"/>
          <p:nvPr/>
        </p:nvSpPr>
        <p:spPr>
          <a:xfrm>
            <a:off x="6954982" y="1911941"/>
            <a:ext cx="1634837" cy="492443"/>
          </a:xfrm>
          <a:prstGeom prst="rect">
            <a:avLst/>
          </a:prstGeom>
          <a:noFill/>
        </p:spPr>
        <p:txBody>
          <a:bodyPr wrap="square" rtlCol="0">
            <a:spAutoFit/>
          </a:bodyPr>
          <a:lstStyle/>
          <a:p>
            <a:r>
              <a:rPr lang="vi-VN" sz="2600" b="1" dirty="0">
                <a:solidFill>
                  <a:srgbClr val="002060"/>
                </a:solidFill>
                <a:latin typeface="+mj-lt"/>
              </a:rPr>
              <a:t>D. Tùy ý</a:t>
            </a:r>
            <a:endParaRPr lang="en-US" sz="2600" b="1" dirty="0">
              <a:solidFill>
                <a:srgbClr val="002060"/>
              </a:solidFill>
              <a:latin typeface="+mj-lt"/>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1"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ox(in)">
                                      <p:cBhvr>
                                        <p:cTn id="30" dur="500"/>
                                        <p:tgtEl>
                                          <p:spTgt spid="5"/>
                                        </p:tgtEl>
                                      </p:cBhvr>
                                    </p:animEffect>
                                  </p:childTnLst>
                                </p:cTn>
                              </p:par>
                              <p:par>
                                <p:cTn id="31" presetID="4" presetClass="entr" presetSubtype="16" fill="hold" grpId="1"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P spid="6"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GA KHTN 6 CD4\Than tổ ong.jpg"/>
          <p:cNvPicPr>
            <a:picLocks noChangeAspect="1" noChangeArrowheads="1"/>
          </p:cNvPicPr>
          <p:nvPr/>
        </p:nvPicPr>
        <p:blipFill>
          <a:blip r:embed="rId3"/>
          <a:srcRect/>
          <a:stretch>
            <a:fillRect/>
          </a:stretch>
        </p:blipFill>
        <p:spPr bwMode="auto">
          <a:xfrm>
            <a:off x="3456277" y="1664278"/>
            <a:ext cx="2515032" cy="2145722"/>
          </a:xfrm>
          <a:prstGeom prst="rect">
            <a:avLst/>
          </a:prstGeom>
          <a:noFill/>
        </p:spPr>
      </p:pic>
      <p:pic>
        <p:nvPicPr>
          <p:cNvPr id="3075" name="Picture 3" descr="E:\GA KHTN 6 CD4\củi.jpg"/>
          <p:cNvPicPr>
            <a:picLocks noChangeAspect="1" noChangeArrowheads="1"/>
          </p:cNvPicPr>
          <p:nvPr/>
        </p:nvPicPr>
        <p:blipFill>
          <a:blip r:embed="rId4"/>
          <a:srcRect/>
          <a:stretch>
            <a:fillRect/>
          </a:stretch>
        </p:blipFill>
        <p:spPr bwMode="auto">
          <a:xfrm>
            <a:off x="311295" y="1546081"/>
            <a:ext cx="2619375" cy="2859664"/>
          </a:xfrm>
          <a:prstGeom prst="rect">
            <a:avLst/>
          </a:prstGeom>
          <a:noFill/>
        </p:spPr>
      </p:pic>
      <p:pic>
        <p:nvPicPr>
          <p:cNvPr id="3076" name="Picture 4" descr="E:\GA KHTN 6 CD4\c.Quạt gió vào bếp lò khi nhóm lửa.jpg"/>
          <p:cNvPicPr>
            <a:picLocks noChangeAspect="1" noChangeArrowheads="1"/>
          </p:cNvPicPr>
          <p:nvPr/>
        </p:nvPicPr>
        <p:blipFill>
          <a:blip r:embed="rId5"/>
          <a:srcRect/>
          <a:stretch>
            <a:fillRect/>
          </a:stretch>
        </p:blipFill>
        <p:spPr bwMode="auto">
          <a:xfrm>
            <a:off x="6386512" y="1618385"/>
            <a:ext cx="2466975" cy="2274742"/>
          </a:xfrm>
          <a:prstGeom prst="rect">
            <a:avLst/>
          </a:prstGeom>
          <a:noFill/>
        </p:spPr>
      </p:pic>
      <p:pic>
        <p:nvPicPr>
          <p:cNvPr id="3077" name="Picture 5" descr="E:\GA KHTN 6 CD4\d. Đậy bớt cửa lò khi ủ bếp.jpg"/>
          <p:cNvPicPr>
            <a:picLocks noChangeAspect="1" noChangeArrowheads="1"/>
          </p:cNvPicPr>
          <p:nvPr/>
        </p:nvPicPr>
        <p:blipFill>
          <a:blip r:embed="rId6"/>
          <a:srcRect/>
          <a:stretch>
            <a:fillRect/>
          </a:stretch>
        </p:blipFill>
        <p:spPr bwMode="auto">
          <a:xfrm>
            <a:off x="9199418" y="1686791"/>
            <a:ext cx="2657042" cy="2053936"/>
          </a:xfrm>
          <a:prstGeom prst="rect">
            <a:avLst/>
          </a:prstGeom>
          <a:noFill/>
        </p:spPr>
      </p:pic>
      <p:sp>
        <p:nvSpPr>
          <p:cNvPr id="6" name="TextBox 5"/>
          <p:cNvSpPr txBox="1"/>
          <p:nvPr/>
        </p:nvSpPr>
        <p:spPr>
          <a:xfrm>
            <a:off x="0" y="41565"/>
            <a:ext cx="7439891" cy="507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vi-VN" sz="2700" b="1" dirty="0">
                <a:solidFill>
                  <a:schemeClr val="bg1"/>
                </a:solidFill>
                <a:latin typeface="+mj-lt"/>
              </a:rPr>
              <a:t>2. Giải thích tác dụng của việc làm sau đây: </a:t>
            </a:r>
            <a:endParaRPr lang="en-US" sz="2700" b="1" dirty="0">
              <a:solidFill>
                <a:schemeClr val="bg1"/>
              </a:solidFill>
              <a:latin typeface="+mj-lt"/>
            </a:endParaRPr>
          </a:p>
        </p:txBody>
      </p:sp>
      <p:sp>
        <p:nvSpPr>
          <p:cNvPr id="7" name="TextBox 6"/>
          <p:cNvSpPr txBox="1"/>
          <p:nvPr/>
        </p:nvSpPr>
        <p:spPr>
          <a:xfrm>
            <a:off x="235527" y="637312"/>
            <a:ext cx="2812473" cy="830997"/>
          </a:xfrm>
          <a:prstGeom prst="rect">
            <a:avLst/>
          </a:prstGeom>
          <a:noFill/>
        </p:spPr>
        <p:txBody>
          <a:bodyPr wrap="square" rtlCol="0">
            <a:spAutoFit/>
          </a:bodyPr>
          <a:lstStyle/>
          <a:p>
            <a:r>
              <a:rPr lang="vi-VN" sz="2400" b="1" dirty="0">
                <a:solidFill>
                  <a:srgbClr val="002060"/>
                </a:solidFill>
                <a:latin typeface="+mj-lt"/>
              </a:rPr>
              <a:t>a) Chẻ nhỏ củi khi đun nấu.</a:t>
            </a:r>
            <a:endParaRPr lang="en-US" sz="2400" b="1" dirty="0">
              <a:solidFill>
                <a:srgbClr val="002060"/>
              </a:solidFill>
              <a:latin typeface="+mj-lt"/>
            </a:endParaRPr>
          </a:p>
        </p:txBody>
      </p:sp>
      <p:sp>
        <p:nvSpPr>
          <p:cNvPr id="8" name="TextBox 7"/>
          <p:cNvSpPr txBox="1"/>
          <p:nvPr/>
        </p:nvSpPr>
        <p:spPr>
          <a:xfrm>
            <a:off x="3186568" y="720441"/>
            <a:ext cx="3103396" cy="830997"/>
          </a:xfrm>
          <a:prstGeom prst="rect">
            <a:avLst/>
          </a:prstGeom>
          <a:noFill/>
        </p:spPr>
        <p:txBody>
          <a:bodyPr wrap="square" rtlCol="0">
            <a:spAutoFit/>
          </a:bodyPr>
          <a:lstStyle/>
          <a:p>
            <a:r>
              <a:rPr lang="vi-VN" sz="2400" b="1" dirty="0">
                <a:solidFill>
                  <a:srgbClr val="002060"/>
                </a:solidFill>
                <a:latin typeface="+mj-lt"/>
              </a:rPr>
              <a:t>b) Tạo các lỗ trong viên than tổ ong</a:t>
            </a:r>
            <a:endParaRPr lang="en-US" sz="2400" b="1" dirty="0">
              <a:solidFill>
                <a:srgbClr val="002060"/>
              </a:solidFill>
              <a:latin typeface="+mj-lt"/>
            </a:endParaRPr>
          </a:p>
        </p:txBody>
      </p:sp>
      <p:sp>
        <p:nvSpPr>
          <p:cNvPr id="9" name="TextBox 8"/>
          <p:cNvSpPr txBox="1"/>
          <p:nvPr/>
        </p:nvSpPr>
        <p:spPr>
          <a:xfrm>
            <a:off x="6456216" y="609613"/>
            <a:ext cx="2770911" cy="830997"/>
          </a:xfrm>
          <a:prstGeom prst="rect">
            <a:avLst/>
          </a:prstGeom>
          <a:noFill/>
        </p:spPr>
        <p:txBody>
          <a:bodyPr wrap="square" rtlCol="0">
            <a:spAutoFit/>
          </a:bodyPr>
          <a:lstStyle/>
          <a:p>
            <a:r>
              <a:rPr lang="vi-VN" sz="2400" b="1" dirty="0">
                <a:solidFill>
                  <a:srgbClr val="002060"/>
                </a:solidFill>
                <a:latin typeface="+mj-lt"/>
              </a:rPr>
              <a:t>c) Quạt gió vào bếp lò khi nhóm lửa</a:t>
            </a:r>
            <a:endParaRPr lang="en-US" sz="2400" b="1" dirty="0">
              <a:solidFill>
                <a:srgbClr val="002060"/>
              </a:solidFill>
              <a:latin typeface="+mj-lt"/>
            </a:endParaRPr>
          </a:p>
        </p:txBody>
      </p:sp>
      <p:sp>
        <p:nvSpPr>
          <p:cNvPr id="10" name="TextBox 9"/>
          <p:cNvSpPr txBox="1"/>
          <p:nvPr/>
        </p:nvSpPr>
        <p:spPr>
          <a:xfrm>
            <a:off x="9615066" y="817431"/>
            <a:ext cx="2133581" cy="830997"/>
          </a:xfrm>
          <a:prstGeom prst="rect">
            <a:avLst/>
          </a:prstGeom>
          <a:noFill/>
        </p:spPr>
        <p:txBody>
          <a:bodyPr wrap="square" rtlCol="0">
            <a:spAutoFit/>
          </a:bodyPr>
          <a:lstStyle/>
          <a:p>
            <a:r>
              <a:rPr lang="vi-VN" sz="2400" b="1" dirty="0">
                <a:solidFill>
                  <a:srgbClr val="002060"/>
                </a:solidFill>
                <a:latin typeface="+mj-lt"/>
              </a:rPr>
              <a:t>d) Đậy bớt của lò khi ủ bếp.</a:t>
            </a:r>
            <a:endParaRPr lang="en-US" sz="2400" b="1" dirty="0">
              <a:solidFill>
                <a:srgbClr val="002060"/>
              </a:solidFill>
              <a:latin typeface="+mj-lt"/>
            </a:endParaRPr>
          </a:p>
        </p:txBody>
      </p:sp>
      <p:sp>
        <p:nvSpPr>
          <p:cNvPr id="11" name="TextBox 10"/>
          <p:cNvSpPr txBox="1"/>
          <p:nvPr/>
        </p:nvSpPr>
        <p:spPr>
          <a:xfrm>
            <a:off x="180109" y="4530437"/>
            <a:ext cx="2743200" cy="1938992"/>
          </a:xfrm>
          <a:prstGeom prst="rect">
            <a:avLst/>
          </a:prstGeom>
          <a:noFill/>
        </p:spPr>
        <p:txBody>
          <a:bodyPr wrap="square" rtlCol="0">
            <a:spAutoFit/>
          </a:bodyPr>
          <a:lstStyle/>
          <a:p>
            <a:r>
              <a:rPr lang="vi-VN" sz="2400" b="1" dirty="0">
                <a:solidFill>
                  <a:srgbClr val="002060"/>
                </a:solidFill>
                <a:latin typeface="+mj-lt"/>
              </a:rPr>
              <a:t>Tăng diện tích tiếp xúc giữa củi và oxygen (trong không khí) làm cho củi dễ cháy.</a:t>
            </a:r>
            <a:endParaRPr lang="en-US" sz="2400" b="1" dirty="0">
              <a:solidFill>
                <a:srgbClr val="002060"/>
              </a:solidFill>
              <a:latin typeface="+mj-lt"/>
            </a:endParaRPr>
          </a:p>
        </p:txBody>
      </p:sp>
      <p:sp>
        <p:nvSpPr>
          <p:cNvPr id="12" name="TextBox 11"/>
          <p:cNvSpPr txBox="1"/>
          <p:nvPr/>
        </p:nvSpPr>
        <p:spPr>
          <a:xfrm>
            <a:off x="3352800" y="3906993"/>
            <a:ext cx="2743200" cy="2677656"/>
          </a:xfrm>
          <a:prstGeom prst="rect">
            <a:avLst/>
          </a:prstGeom>
          <a:noFill/>
        </p:spPr>
        <p:txBody>
          <a:bodyPr wrap="square" rtlCol="0">
            <a:spAutoFit/>
          </a:bodyPr>
          <a:lstStyle/>
          <a:p>
            <a:r>
              <a:rPr lang="vi-VN" sz="2400" b="1" dirty="0">
                <a:solidFill>
                  <a:srgbClr val="002060"/>
                </a:solidFill>
                <a:latin typeface="+mj-lt"/>
              </a:rPr>
              <a:t>Không khí dễ dàng chui vào các lỗ hổng của than để tăng diện tích tiếp xúc than và oxygen làm cho than dễ cháy</a:t>
            </a:r>
            <a:endParaRPr lang="en-US" sz="2400" b="1" dirty="0">
              <a:solidFill>
                <a:srgbClr val="002060"/>
              </a:solidFill>
              <a:latin typeface="+mj-lt"/>
            </a:endParaRPr>
          </a:p>
        </p:txBody>
      </p:sp>
      <p:sp>
        <p:nvSpPr>
          <p:cNvPr id="13" name="TextBox 12"/>
          <p:cNvSpPr txBox="1"/>
          <p:nvPr/>
        </p:nvSpPr>
        <p:spPr>
          <a:xfrm>
            <a:off x="6386945" y="4322618"/>
            <a:ext cx="2687781" cy="1938992"/>
          </a:xfrm>
          <a:prstGeom prst="rect">
            <a:avLst/>
          </a:prstGeom>
          <a:noFill/>
        </p:spPr>
        <p:txBody>
          <a:bodyPr wrap="square" rtlCol="0">
            <a:spAutoFit/>
          </a:bodyPr>
          <a:lstStyle/>
          <a:p>
            <a:r>
              <a:rPr lang="vi-VN" sz="2400" b="1" dirty="0">
                <a:solidFill>
                  <a:srgbClr val="002060"/>
                </a:solidFill>
                <a:latin typeface="+mj-lt"/>
              </a:rPr>
              <a:t>Quạt gió (không khí) vào bếp lò để bổ sung oxygen làm cho củi, than dễ cháy</a:t>
            </a:r>
            <a:endParaRPr lang="en-US" sz="2400" b="1" dirty="0">
              <a:solidFill>
                <a:srgbClr val="002060"/>
              </a:solidFill>
              <a:latin typeface="+mj-lt"/>
            </a:endParaRPr>
          </a:p>
        </p:txBody>
      </p:sp>
      <p:sp>
        <p:nvSpPr>
          <p:cNvPr id="14" name="TextBox 13"/>
          <p:cNvSpPr txBox="1"/>
          <p:nvPr/>
        </p:nvSpPr>
        <p:spPr>
          <a:xfrm>
            <a:off x="9268680" y="3755592"/>
            <a:ext cx="2923320" cy="3046988"/>
          </a:xfrm>
          <a:prstGeom prst="rect">
            <a:avLst/>
          </a:prstGeom>
          <a:noFill/>
        </p:spPr>
        <p:txBody>
          <a:bodyPr wrap="square" rtlCol="0">
            <a:spAutoFit/>
          </a:bodyPr>
          <a:lstStyle/>
          <a:p>
            <a:r>
              <a:rPr lang="vi-VN" sz="2400" b="1" dirty="0">
                <a:solidFill>
                  <a:srgbClr val="002060"/>
                </a:solidFill>
                <a:latin typeface="+mj-lt"/>
              </a:rPr>
              <a:t>Khi lò nóng rồi người ta đậy bớt cửa lò để không cho không khí vào nhiều, hạn chế cháy hết củi hoặc than, làm cho bếp giữ nóng được lâu</a:t>
            </a:r>
            <a:endParaRPr lang="en-US" sz="2400" b="1" dirty="0">
              <a:solidFill>
                <a:srgbClr val="002060"/>
              </a:solidFill>
              <a:latin typeface="+mj-lt"/>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box(in)">
                                      <p:cBhvr>
                                        <p:cTn id="10" dur="5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checkerboard(across)">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par>
                                <p:cTn id="24" presetID="4" presetClass="entr" presetSubtype="16" fill="hold" nodeType="with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box(in)">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amond(in)">
                                      <p:cBhvr>
                                        <p:cTn id="31" dur="2000"/>
                                        <p:tgtEl>
                                          <p:spTgt spid="10"/>
                                        </p:tgtEl>
                                      </p:cBhvr>
                                    </p:animEffect>
                                  </p:childTnLst>
                                </p:cTn>
                              </p:par>
                              <p:par>
                                <p:cTn id="32" presetID="8" presetClass="entr" presetSubtype="16" fill="hold" nodeType="withEffect">
                                  <p:stCondLst>
                                    <p:cond delay="0"/>
                                  </p:stCondLst>
                                  <p:childTnLst>
                                    <p:set>
                                      <p:cBhvr>
                                        <p:cTn id="33" dur="1" fill="hold">
                                          <p:stCondLst>
                                            <p:cond delay="0"/>
                                          </p:stCondLst>
                                        </p:cTn>
                                        <p:tgtEl>
                                          <p:spTgt spid="3077"/>
                                        </p:tgtEl>
                                        <p:attrNameLst>
                                          <p:attrName>style.visibility</p:attrName>
                                        </p:attrNameLst>
                                      </p:cBhvr>
                                      <p:to>
                                        <p:strVal val="visible"/>
                                      </p:to>
                                    </p:set>
                                    <p:animEffect transition="in" filter="diamond(in)">
                                      <p:cBhvr>
                                        <p:cTn id="34" dur="2000"/>
                                        <p:tgtEl>
                                          <p:spTgt spid="3077"/>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ox(i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ox(i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ox(in)">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ox(in)">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4548" y="0"/>
            <a:ext cx="6068301"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vi-VN" sz="2400" b="1" dirty="0">
                <a:solidFill>
                  <a:schemeClr val="bg1"/>
                </a:solidFill>
                <a:latin typeface="+mj-lt"/>
              </a:rPr>
              <a:t>3.Tại sao phải sử dụng các nhiên liệu tái tạo thay thế dần các nguồn nhiên liệu hóa thạch?</a:t>
            </a:r>
            <a:endParaRPr lang="en-US" sz="2400" b="1" dirty="0">
              <a:solidFill>
                <a:schemeClr val="bg1"/>
              </a:solidFill>
              <a:latin typeface="+mj-lt"/>
            </a:endParaRPr>
          </a:p>
        </p:txBody>
      </p:sp>
      <p:pic>
        <p:nvPicPr>
          <p:cNvPr id="4098" name="Picture 2" descr="E:\GA KHTN 6 CD4\than đá.jpg"/>
          <p:cNvPicPr>
            <a:picLocks noChangeAspect="1" noChangeArrowheads="1"/>
          </p:cNvPicPr>
          <p:nvPr/>
        </p:nvPicPr>
        <p:blipFill>
          <a:blip r:embed="rId2"/>
          <a:srcRect/>
          <a:stretch>
            <a:fillRect/>
          </a:stretch>
        </p:blipFill>
        <p:spPr bwMode="auto">
          <a:xfrm>
            <a:off x="304803" y="955963"/>
            <a:ext cx="4423064" cy="2687781"/>
          </a:xfrm>
          <a:prstGeom prst="rect">
            <a:avLst/>
          </a:prstGeom>
          <a:noFill/>
        </p:spPr>
      </p:pic>
      <p:sp>
        <p:nvSpPr>
          <p:cNvPr id="5" name="TextBox 4"/>
          <p:cNvSpPr txBox="1"/>
          <p:nvPr/>
        </p:nvSpPr>
        <p:spPr>
          <a:xfrm>
            <a:off x="1343892" y="3699160"/>
            <a:ext cx="1330036" cy="430887"/>
          </a:xfrm>
          <a:prstGeom prst="rect">
            <a:avLst/>
          </a:prstGeom>
          <a:noFill/>
        </p:spPr>
        <p:txBody>
          <a:bodyPr wrap="square" rtlCol="0">
            <a:spAutoFit/>
          </a:bodyPr>
          <a:lstStyle/>
          <a:p>
            <a:r>
              <a:rPr lang="vi-VN" sz="2200" b="1" dirty="0">
                <a:solidFill>
                  <a:srgbClr val="002060"/>
                </a:solidFill>
                <a:latin typeface="+mj-lt"/>
              </a:rPr>
              <a:t>Than đá</a:t>
            </a:r>
            <a:endParaRPr lang="en-US" sz="2200" b="1" dirty="0">
              <a:solidFill>
                <a:srgbClr val="002060"/>
              </a:solidFill>
              <a:latin typeface="+mj-lt"/>
            </a:endParaRPr>
          </a:p>
        </p:txBody>
      </p:sp>
      <p:sp>
        <p:nvSpPr>
          <p:cNvPr id="6" name="TextBox 5"/>
          <p:cNvSpPr txBox="1"/>
          <p:nvPr/>
        </p:nvSpPr>
        <p:spPr>
          <a:xfrm>
            <a:off x="7620001" y="3560616"/>
            <a:ext cx="1953490" cy="430887"/>
          </a:xfrm>
          <a:prstGeom prst="rect">
            <a:avLst/>
          </a:prstGeom>
          <a:noFill/>
        </p:spPr>
        <p:txBody>
          <a:bodyPr wrap="square" rtlCol="0">
            <a:spAutoFit/>
          </a:bodyPr>
          <a:lstStyle/>
          <a:p>
            <a:r>
              <a:rPr lang="vi-VN" sz="2200" b="1" dirty="0">
                <a:solidFill>
                  <a:srgbClr val="002060"/>
                </a:solidFill>
                <a:latin typeface="+mj-lt"/>
              </a:rPr>
              <a:t>Khí tự nhiên</a:t>
            </a:r>
            <a:endParaRPr lang="en-US" sz="2200" b="1" dirty="0">
              <a:solidFill>
                <a:srgbClr val="002060"/>
              </a:solidFill>
              <a:latin typeface="+mj-lt"/>
            </a:endParaRPr>
          </a:p>
        </p:txBody>
      </p:sp>
      <p:sp>
        <p:nvSpPr>
          <p:cNvPr id="8" name="TextBox 7"/>
          <p:cNvSpPr txBox="1"/>
          <p:nvPr/>
        </p:nvSpPr>
        <p:spPr>
          <a:xfrm>
            <a:off x="180115" y="4003955"/>
            <a:ext cx="11831782" cy="1200329"/>
          </a:xfrm>
          <a:prstGeom prst="rect">
            <a:avLst/>
          </a:prstGeom>
          <a:noFill/>
        </p:spPr>
        <p:txBody>
          <a:bodyPr wrap="square" rtlCol="0">
            <a:spAutoFit/>
          </a:bodyPr>
          <a:lstStyle/>
          <a:p>
            <a:r>
              <a:rPr lang="vi-VN" sz="2400" b="1" dirty="0">
                <a:solidFill>
                  <a:srgbClr val="002060"/>
                </a:solidFill>
                <a:latin typeface="+mj-lt"/>
              </a:rPr>
              <a:t>Nhiên liệu hóa thạch (than đá, khí tự nhiên,...)có trong lòng đất là có hạn, phải mất hàng trăm triệu năm mới bổ sung được, do đó nếu khai thác liên tục nhiên liệu hóa thạch sẽ làm cạn kiệt nguồn nhiên liệu</a:t>
            </a:r>
            <a:endParaRPr lang="en-US" sz="2400" b="1" dirty="0">
              <a:solidFill>
                <a:srgbClr val="002060"/>
              </a:solidFill>
              <a:latin typeface="+mj-lt"/>
            </a:endParaRPr>
          </a:p>
        </p:txBody>
      </p:sp>
      <p:sp>
        <p:nvSpPr>
          <p:cNvPr id="9" name="TextBox 8"/>
          <p:cNvSpPr txBox="1"/>
          <p:nvPr/>
        </p:nvSpPr>
        <p:spPr>
          <a:xfrm>
            <a:off x="152405" y="5237013"/>
            <a:ext cx="12191999" cy="1569660"/>
          </a:xfrm>
          <a:prstGeom prst="rect">
            <a:avLst/>
          </a:prstGeom>
          <a:noFill/>
        </p:spPr>
        <p:txBody>
          <a:bodyPr wrap="square" rtlCol="0">
            <a:spAutoFit/>
          </a:bodyPr>
          <a:lstStyle/>
          <a:p>
            <a:r>
              <a:rPr lang="vi-VN" sz="2400" b="1" dirty="0">
                <a:solidFill>
                  <a:srgbClr val="002060"/>
                </a:solidFill>
                <a:latin typeface="+mj-lt"/>
              </a:rPr>
              <a:t>Hơn nữa, nhiên liệu hóa thạch chứa hàm lượng carbon nên khi cháy tạo ra khí carbon dioxide gây hiệu ứng nhà kính (làm trái đất nóng lên gây biến đổi khí hậu) và khí độc carbon monoxide ảnh hưởng đến sức khỏe con người. Do đó cần thay thế các nhiên liệu tái tạo. </a:t>
            </a:r>
            <a:endParaRPr lang="en-US" sz="2400" b="1" dirty="0">
              <a:solidFill>
                <a:srgbClr val="002060"/>
              </a:solidFill>
              <a:latin typeface="+mj-lt"/>
            </a:endParaRPr>
          </a:p>
        </p:txBody>
      </p:sp>
      <p:pic>
        <p:nvPicPr>
          <p:cNvPr id="4100" name="Picture 4" descr="E:\GA KHTN 6 CD4\khí tự nhiên 4.jpg"/>
          <p:cNvPicPr>
            <a:picLocks noChangeAspect="1" noChangeArrowheads="1"/>
          </p:cNvPicPr>
          <p:nvPr/>
        </p:nvPicPr>
        <p:blipFill>
          <a:blip r:embed="rId3"/>
          <a:srcRect/>
          <a:stretch>
            <a:fillRect/>
          </a:stretch>
        </p:blipFill>
        <p:spPr bwMode="auto">
          <a:xfrm>
            <a:off x="6757122" y="928261"/>
            <a:ext cx="4104842" cy="2535381"/>
          </a:xfrm>
          <a:prstGeom prst="rect">
            <a:avLst/>
          </a:prstGeom>
          <a:noFill/>
        </p:spPr>
      </p:pic>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ox(in)">
                                      <p:cBhvr>
                                        <p:cTn id="10" dur="500"/>
                                        <p:tgtEl>
                                          <p:spTgt spid="4098"/>
                                        </p:tgtEl>
                                      </p:cBhvr>
                                    </p:animEffect>
                                  </p:childTnLst>
                                </p:cTn>
                              </p:par>
                              <p:par>
                                <p:cTn id="11" presetID="4" presetClass="entr" presetSubtype="16"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box(in)">
                                      <p:cBhvr>
                                        <p:cTn id="13" dur="500"/>
                                        <p:tgtEl>
                                          <p:spTgt spid="410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8742" y="1565564"/>
            <a:ext cx="10315545" cy="21698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vi-VN" sz="4500" b="1" dirty="0">
                <a:solidFill>
                  <a:srgbClr val="002060"/>
                </a:solidFill>
                <a:latin typeface="Times New Roman" pitchFamily="18" charset="0"/>
                <a:cs typeface="Times New Roman" pitchFamily="18" charset="0"/>
              </a:rPr>
              <a:t>BÀI HỌC CỦA CHÚNG TA ĐẾN ĐÂY </a:t>
            </a:r>
          </a:p>
          <a:p>
            <a:r>
              <a:rPr lang="vi-VN" sz="4500" b="1" dirty="0">
                <a:solidFill>
                  <a:srgbClr val="002060"/>
                </a:solidFill>
                <a:latin typeface="Times New Roman" pitchFamily="18" charset="0"/>
                <a:cs typeface="Times New Roman" pitchFamily="18" charset="0"/>
              </a:rPr>
              <a:t>LÀ KẾT THÚC CHÚC CÁC EM CÓ</a:t>
            </a:r>
          </a:p>
          <a:p>
            <a:r>
              <a:rPr lang="vi-VN" sz="4500" b="1" dirty="0">
                <a:solidFill>
                  <a:srgbClr val="002060"/>
                </a:solidFill>
                <a:latin typeface="Times New Roman" pitchFamily="18" charset="0"/>
                <a:cs typeface="Times New Roman" pitchFamily="18" charset="0"/>
              </a:rPr>
              <a:t> MỘT TIẾT HỌC VUI VÀ BỔ ÍCH</a:t>
            </a:r>
            <a:endParaRPr lang="en-US" sz="4500" b="1" dirty="0">
              <a:solidFill>
                <a:srgbClr val="002060"/>
              </a:solidFill>
              <a:latin typeface="Times New Roman" pitchFamily="18" charset="0"/>
              <a:cs typeface="Times New Roman" pitchFamily="18" charset="0"/>
            </a:endParaRPr>
          </a:p>
        </p:txBody>
      </p:sp>
    </p:spTree>
  </p:cSld>
  <p:clrMapOvr>
    <a:masterClrMapping/>
  </p:clrMapOvr>
  <p:transition advTm="1000">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98071" y="6399249"/>
            <a:ext cx="309117" cy="305281"/>
          </a:xfrm>
          <a:prstGeom prst="rect">
            <a:avLst/>
          </a:prstGeom>
          <a:solidFill>
            <a:srgbClr val="CAE4F6"/>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7">
              <a:solidFill>
                <a:srgbClr val="0070C0"/>
              </a:solidFill>
            </a:endParaRPr>
          </a:p>
        </p:txBody>
      </p:sp>
      <p:sp>
        <p:nvSpPr>
          <p:cNvPr id="36" name="矩形 35"/>
          <p:cNvSpPr/>
          <p:nvPr/>
        </p:nvSpPr>
        <p:spPr>
          <a:xfrm>
            <a:off x="6948" y="6715572"/>
            <a:ext cx="157427" cy="155475"/>
          </a:xfrm>
          <a:prstGeom prst="rect">
            <a:avLst/>
          </a:prstGeom>
          <a:solidFill>
            <a:srgbClr val="E2F0FA"/>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7">
              <a:solidFill>
                <a:srgbClr val="0070C0"/>
              </a:solidFill>
            </a:endParaRPr>
          </a:p>
        </p:txBody>
      </p:sp>
      <p:sp>
        <p:nvSpPr>
          <p:cNvPr id="55" name="矩形 54"/>
          <p:cNvSpPr/>
          <p:nvPr/>
        </p:nvSpPr>
        <p:spPr>
          <a:xfrm>
            <a:off x="9729429" y="6486706"/>
            <a:ext cx="237232" cy="234288"/>
          </a:xfrm>
          <a:prstGeom prst="rect">
            <a:avLst/>
          </a:prstGeom>
          <a:solidFill>
            <a:srgbClr val="9DDF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7">
              <a:latin typeface="Times New Roman" panose="02020603050405020304" pitchFamily="18" charset="0"/>
              <a:cs typeface="Times New Roman" panose="02020603050405020304" pitchFamily="18" charset="0"/>
            </a:endParaRPr>
          </a:p>
        </p:txBody>
      </p:sp>
      <p:sp>
        <p:nvSpPr>
          <p:cNvPr id="56" name="矩形 55"/>
          <p:cNvSpPr/>
          <p:nvPr/>
        </p:nvSpPr>
        <p:spPr>
          <a:xfrm>
            <a:off x="11355991" y="4851813"/>
            <a:ext cx="237232" cy="234288"/>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7">
              <a:latin typeface="Times New Roman" panose="02020603050405020304" pitchFamily="18" charset="0"/>
              <a:cs typeface="Times New Roman" panose="02020603050405020304" pitchFamily="18" charset="0"/>
            </a:endParaRPr>
          </a:p>
        </p:txBody>
      </p:sp>
      <p:sp>
        <p:nvSpPr>
          <p:cNvPr id="59" name="矩形 58"/>
          <p:cNvSpPr/>
          <p:nvPr/>
        </p:nvSpPr>
        <p:spPr>
          <a:xfrm>
            <a:off x="108507" y="1302076"/>
            <a:ext cx="373655" cy="369017"/>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7"/>
          </a:p>
        </p:txBody>
      </p:sp>
      <p:sp>
        <p:nvSpPr>
          <p:cNvPr id="60" name="矩形 59"/>
          <p:cNvSpPr/>
          <p:nvPr/>
        </p:nvSpPr>
        <p:spPr>
          <a:xfrm>
            <a:off x="409588" y="1613162"/>
            <a:ext cx="237232" cy="234288"/>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7"/>
          </a:p>
        </p:txBody>
      </p:sp>
      <p:sp>
        <p:nvSpPr>
          <p:cNvPr id="61" name="矩形 60"/>
          <p:cNvSpPr/>
          <p:nvPr/>
        </p:nvSpPr>
        <p:spPr>
          <a:xfrm>
            <a:off x="2171076" y="190453"/>
            <a:ext cx="237232" cy="234288"/>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7"/>
          </a:p>
        </p:txBody>
      </p:sp>
      <p:sp>
        <p:nvSpPr>
          <p:cNvPr id="62" name="矩形 61"/>
          <p:cNvSpPr/>
          <p:nvPr/>
        </p:nvSpPr>
        <p:spPr>
          <a:xfrm>
            <a:off x="1318077" y="946489"/>
            <a:ext cx="237232" cy="234288"/>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7"/>
          </a:p>
        </p:txBody>
      </p:sp>
      <p:sp>
        <p:nvSpPr>
          <p:cNvPr id="42" name="TextBox 41"/>
          <p:cNvSpPr txBox="1"/>
          <p:nvPr/>
        </p:nvSpPr>
        <p:spPr>
          <a:xfrm>
            <a:off x="581876" y="96987"/>
            <a:ext cx="10529469"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vi-VN" sz="3600" b="1" dirty="0">
                <a:latin typeface="Times New Roman" pitchFamily="18" charset="0"/>
                <a:cs typeface="Times New Roman" pitchFamily="18" charset="0"/>
              </a:rPr>
              <a:t>Bài 1</a:t>
            </a:r>
            <a:r>
              <a:rPr lang="en-US" sz="3600" b="1" dirty="0">
                <a:latin typeface="Times New Roman" pitchFamily="18" charset="0"/>
                <a:cs typeface="Times New Roman" pitchFamily="18" charset="0"/>
              </a:rPr>
              <a:t>2</a:t>
            </a:r>
            <a:r>
              <a:rPr lang="vi-VN" sz="3600" b="1" dirty="0">
                <a:latin typeface="Times New Roman" pitchFamily="18" charset="0"/>
                <a:cs typeface="Times New Roman" pitchFamily="18" charset="0"/>
              </a:rPr>
              <a:t>: NHIÊN LIỆU VÀ AN NINH NĂNG LƯỢNG</a:t>
            </a:r>
            <a:endParaRPr lang="en-US" sz="3600" b="1" dirty="0">
              <a:latin typeface="Times New Roman" pitchFamily="18" charset="0"/>
              <a:cs typeface="Times New Roman" pitchFamily="18" charset="0"/>
            </a:endParaRPr>
          </a:p>
        </p:txBody>
      </p:sp>
      <p:sp>
        <p:nvSpPr>
          <p:cNvPr id="43" name="TextBox 42"/>
          <p:cNvSpPr txBox="1"/>
          <p:nvPr/>
        </p:nvSpPr>
        <p:spPr>
          <a:xfrm>
            <a:off x="96973" y="886685"/>
            <a:ext cx="6747163" cy="523220"/>
          </a:xfrm>
          <a:prstGeom prst="rect">
            <a:avLst/>
          </a:prstGeom>
          <a:noFill/>
        </p:spPr>
        <p:txBody>
          <a:bodyPr wrap="square" rtlCol="0">
            <a:spAutoFit/>
          </a:bodyPr>
          <a:lstStyle/>
          <a:p>
            <a:r>
              <a:rPr lang="en-US" sz="2800" b="1" dirty="0">
                <a:solidFill>
                  <a:srgbClr val="002060"/>
                </a:solidFill>
                <a:latin typeface="Times New Roman" pitchFamily="18" charset="0"/>
                <a:cs typeface="Times New Roman" pitchFamily="18" charset="0"/>
              </a:rPr>
              <a:t>1. MỘT SỐ NHIÊN LIỆU THÔNG DỤNG</a:t>
            </a:r>
          </a:p>
        </p:txBody>
      </p:sp>
      <p:sp>
        <p:nvSpPr>
          <p:cNvPr id="44" name="TextBox 43"/>
          <p:cNvSpPr txBox="1"/>
          <p:nvPr/>
        </p:nvSpPr>
        <p:spPr>
          <a:xfrm>
            <a:off x="526474" y="1371602"/>
            <a:ext cx="6317673" cy="492443"/>
          </a:xfrm>
          <a:prstGeom prst="rect">
            <a:avLst/>
          </a:prstGeom>
          <a:noFill/>
        </p:spPr>
        <p:txBody>
          <a:bodyPr wrap="square" rtlCol="0">
            <a:spAutoFit/>
          </a:bodyPr>
          <a:lstStyle/>
          <a:p>
            <a:r>
              <a:rPr lang="vi-VN" sz="2600" b="1" dirty="0">
                <a:solidFill>
                  <a:srgbClr val="002060"/>
                </a:solidFill>
                <a:latin typeface="Times New Roman" pitchFamily="18" charset="0"/>
                <a:cs typeface="Times New Roman" pitchFamily="18" charset="0"/>
              </a:rPr>
              <a:t>Nhận biết nhiên liệu xung quanh ta</a:t>
            </a:r>
            <a:endParaRPr lang="en-US" sz="2600" b="1" dirty="0">
              <a:solidFill>
                <a:srgbClr val="002060"/>
              </a:solidFill>
              <a:latin typeface="Times New Roman" pitchFamily="18" charset="0"/>
              <a:cs typeface="Times New Roman" pitchFamily="18" charset="0"/>
            </a:endParaRPr>
          </a:p>
        </p:txBody>
      </p:sp>
      <p:sp>
        <p:nvSpPr>
          <p:cNvPr id="45" name="Right Arrow 44"/>
          <p:cNvSpPr/>
          <p:nvPr/>
        </p:nvSpPr>
        <p:spPr>
          <a:xfrm>
            <a:off x="83132" y="1468582"/>
            <a:ext cx="443345" cy="29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0" y="1939636"/>
            <a:ext cx="11333019" cy="523220"/>
          </a:xfrm>
          <a:prstGeom prst="rect">
            <a:avLst/>
          </a:prstGeom>
          <a:noFill/>
        </p:spPr>
        <p:txBody>
          <a:bodyPr wrap="square" rtlCol="0">
            <a:spAutoFit/>
          </a:bodyPr>
          <a:lstStyle/>
          <a:p>
            <a:r>
              <a:rPr lang="en-US" sz="2800" b="1" dirty="0">
                <a:solidFill>
                  <a:srgbClr val="C00000"/>
                </a:solidFill>
                <a:latin typeface="Times New Roman" pitchFamily="18" charset="0"/>
                <a:cs typeface="Times New Roman" pitchFamily="18" charset="0"/>
              </a:rPr>
              <a:t>-</a:t>
            </a:r>
            <a:r>
              <a:rPr lang="vi-VN" sz="2800" b="1" dirty="0">
                <a:solidFill>
                  <a:srgbClr val="C00000"/>
                </a:solidFill>
                <a:latin typeface="Times New Roman" pitchFamily="18" charset="0"/>
                <a:cs typeface="Times New Roman" pitchFamily="18" charset="0"/>
              </a:rPr>
              <a:t>Hãy kể tên một số nhiên liệu được sử dụng trong cuộc sống mà em biết.</a:t>
            </a:r>
            <a:endParaRPr lang="en-US" sz="2800" b="1" dirty="0">
              <a:solidFill>
                <a:srgbClr val="C00000"/>
              </a:solidFill>
              <a:latin typeface="Times New Roman" pitchFamily="18" charset="0"/>
              <a:cs typeface="Times New Roman" pitchFamily="18" charset="0"/>
            </a:endParaRPr>
          </a:p>
        </p:txBody>
      </p:sp>
      <p:pic>
        <p:nvPicPr>
          <p:cNvPr id="1026" name="Picture 2" descr="E:\GA KHTN 6 CD4\củi.jpg"/>
          <p:cNvPicPr>
            <a:picLocks noChangeAspect="1" noChangeArrowheads="1"/>
          </p:cNvPicPr>
          <p:nvPr/>
        </p:nvPicPr>
        <p:blipFill>
          <a:blip r:embed="rId3"/>
          <a:srcRect/>
          <a:stretch>
            <a:fillRect/>
          </a:stretch>
        </p:blipFill>
        <p:spPr bwMode="auto">
          <a:xfrm>
            <a:off x="221674" y="2557464"/>
            <a:ext cx="3061855" cy="3718646"/>
          </a:xfrm>
          <a:prstGeom prst="rect">
            <a:avLst/>
          </a:prstGeom>
          <a:noFill/>
        </p:spPr>
      </p:pic>
      <p:pic>
        <p:nvPicPr>
          <p:cNvPr id="1028" name="Picture 4" descr="E:\GA KHTN 6 CD4\Gas.jpg"/>
          <p:cNvPicPr>
            <a:picLocks noChangeAspect="1" noChangeArrowheads="1"/>
          </p:cNvPicPr>
          <p:nvPr/>
        </p:nvPicPr>
        <p:blipFill>
          <a:blip r:embed="rId4"/>
          <a:srcRect/>
          <a:stretch>
            <a:fillRect/>
          </a:stretch>
        </p:blipFill>
        <p:spPr bwMode="auto">
          <a:xfrm>
            <a:off x="9670475" y="2812475"/>
            <a:ext cx="2610240" cy="3435927"/>
          </a:xfrm>
          <a:prstGeom prst="rect">
            <a:avLst/>
          </a:prstGeom>
          <a:noFill/>
        </p:spPr>
      </p:pic>
      <p:pic>
        <p:nvPicPr>
          <p:cNvPr id="1029" name="Picture 5" descr="E:\GA KHTN 6 CD4\dầu.jpg"/>
          <p:cNvPicPr>
            <a:picLocks noChangeAspect="1" noChangeArrowheads="1"/>
          </p:cNvPicPr>
          <p:nvPr/>
        </p:nvPicPr>
        <p:blipFill>
          <a:blip r:embed="rId5"/>
          <a:srcRect/>
          <a:stretch>
            <a:fillRect/>
          </a:stretch>
        </p:blipFill>
        <p:spPr bwMode="auto">
          <a:xfrm>
            <a:off x="6642823" y="2604658"/>
            <a:ext cx="3041504" cy="3671453"/>
          </a:xfrm>
          <a:prstGeom prst="rect">
            <a:avLst/>
          </a:prstGeom>
          <a:noFill/>
        </p:spPr>
      </p:pic>
      <p:pic>
        <p:nvPicPr>
          <p:cNvPr id="1030" name="Picture 6" descr="E:\GA KHTN 6 CD4\Than cháy.jpg"/>
          <p:cNvPicPr>
            <a:picLocks noChangeAspect="1" noChangeArrowheads="1"/>
          </p:cNvPicPr>
          <p:nvPr/>
        </p:nvPicPr>
        <p:blipFill>
          <a:blip r:embed="rId6"/>
          <a:srcRect/>
          <a:stretch>
            <a:fillRect/>
          </a:stretch>
        </p:blipFill>
        <p:spPr bwMode="auto">
          <a:xfrm>
            <a:off x="3361460" y="2577648"/>
            <a:ext cx="3150176" cy="3753881"/>
          </a:xfrm>
          <a:prstGeom prst="rect">
            <a:avLst/>
          </a:prstGeom>
          <a:noFill/>
        </p:spPr>
      </p:pic>
      <p:sp>
        <p:nvSpPr>
          <p:cNvPr id="47" name="TextBox 46"/>
          <p:cNvSpPr txBox="1"/>
          <p:nvPr/>
        </p:nvSpPr>
        <p:spPr>
          <a:xfrm>
            <a:off x="1108384" y="6248402"/>
            <a:ext cx="872816" cy="461665"/>
          </a:xfrm>
          <a:prstGeom prst="rect">
            <a:avLst/>
          </a:prstGeom>
          <a:noFill/>
        </p:spPr>
        <p:txBody>
          <a:bodyPr wrap="square" rtlCol="0">
            <a:spAutoFit/>
          </a:bodyPr>
          <a:lstStyle/>
          <a:p>
            <a:r>
              <a:rPr lang="en-US" sz="2400" b="1" dirty="0" err="1">
                <a:solidFill>
                  <a:srgbClr val="002060"/>
                </a:solidFill>
                <a:latin typeface="Times New Roman" pitchFamily="18" charset="0"/>
                <a:cs typeface="Times New Roman" pitchFamily="18" charset="0"/>
              </a:rPr>
              <a:t>Củi</a:t>
            </a:r>
            <a:endParaRPr lang="en-US" sz="2400" b="1" dirty="0">
              <a:solidFill>
                <a:srgbClr val="002060"/>
              </a:solidFill>
              <a:latin typeface="Times New Roman" pitchFamily="18" charset="0"/>
              <a:cs typeface="Times New Roman" pitchFamily="18" charset="0"/>
            </a:endParaRPr>
          </a:p>
        </p:txBody>
      </p:sp>
      <p:sp>
        <p:nvSpPr>
          <p:cNvPr id="48" name="TextBox 47"/>
          <p:cNvSpPr txBox="1"/>
          <p:nvPr/>
        </p:nvSpPr>
        <p:spPr>
          <a:xfrm>
            <a:off x="3906982" y="6345384"/>
            <a:ext cx="1302327" cy="461665"/>
          </a:xfrm>
          <a:prstGeom prst="rect">
            <a:avLst/>
          </a:prstGeom>
          <a:noFill/>
        </p:spPr>
        <p:txBody>
          <a:bodyPr wrap="square" rtlCol="0">
            <a:spAutoFit/>
          </a:bodyPr>
          <a:lstStyle/>
          <a:p>
            <a:r>
              <a:rPr lang="en-US" sz="2400" b="1" dirty="0">
                <a:solidFill>
                  <a:srgbClr val="002060"/>
                </a:solidFill>
                <a:latin typeface="Times New Roman" pitchFamily="18" charset="0"/>
                <a:cs typeface="Times New Roman" pitchFamily="18" charset="0"/>
              </a:rPr>
              <a:t>Than</a:t>
            </a:r>
          </a:p>
        </p:txBody>
      </p:sp>
      <p:sp>
        <p:nvSpPr>
          <p:cNvPr id="51" name="TextBox 50"/>
          <p:cNvSpPr txBox="1"/>
          <p:nvPr/>
        </p:nvSpPr>
        <p:spPr>
          <a:xfrm>
            <a:off x="7619999" y="6382431"/>
            <a:ext cx="1745675" cy="461665"/>
          </a:xfrm>
          <a:prstGeom prst="rect">
            <a:avLst/>
          </a:prstGeom>
          <a:noFill/>
        </p:spPr>
        <p:txBody>
          <a:bodyPr wrap="square" rtlCol="0">
            <a:spAutoFit/>
          </a:bodyPr>
          <a:lstStyle/>
          <a:p>
            <a:r>
              <a:rPr lang="en-US" sz="2400" b="1" dirty="0" err="1">
                <a:solidFill>
                  <a:srgbClr val="002060"/>
                </a:solidFill>
                <a:latin typeface="Times New Roman" pitchFamily="18" charset="0"/>
                <a:cs typeface="Times New Roman" pitchFamily="18" charset="0"/>
              </a:rPr>
              <a:t>Xăng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dầu</a:t>
            </a:r>
            <a:endParaRPr lang="en-US" sz="2400" b="1" dirty="0">
              <a:solidFill>
                <a:srgbClr val="002060"/>
              </a:solidFill>
              <a:latin typeface="Times New Roman" pitchFamily="18" charset="0"/>
              <a:cs typeface="Times New Roman" pitchFamily="18" charset="0"/>
            </a:endParaRPr>
          </a:p>
        </p:txBody>
      </p:sp>
      <p:sp>
        <p:nvSpPr>
          <p:cNvPr id="63" name="TextBox 62"/>
          <p:cNvSpPr txBox="1"/>
          <p:nvPr/>
        </p:nvSpPr>
        <p:spPr>
          <a:xfrm>
            <a:off x="10571021" y="6262257"/>
            <a:ext cx="858979" cy="461665"/>
          </a:xfrm>
          <a:prstGeom prst="rect">
            <a:avLst/>
          </a:prstGeom>
          <a:noFill/>
        </p:spPr>
        <p:txBody>
          <a:bodyPr wrap="square" rtlCol="0">
            <a:spAutoFit/>
          </a:bodyPr>
          <a:lstStyle/>
          <a:p>
            <a:r>
              <a:rPr lang="en-US" sz="2400" b="1" dirty="0">
                <a:solidFill>
                  <a:srgbClr val="002060"/>
                </a:solidFill>
                <a:latin typeface="Times New Roman" pitchFamily="18" charset="0"/>
                <a:cs typeface="Times New Roman" pitchFamily="18" charset="0"/>
              </a:rPr>
              <a:t>Gas</a:t>
            </a: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box(in)">
                                      <p:cBhvr>
                                        <p:cTn id="11" dur="500"/>
                                        <p:tgtEl>
                                          <p:spTgt spid="45"/>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ox(in)">
                                      <p:cBhvr>
                                        <p:cTn id="15" dur="500"/>
                                        <p:tgtEl>
                                          <p:spTgt spid="44"/>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diamond(in)">
                                      <p:cBhvr>
                                        <p:cTn id="19" dur="20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ox(in)">
                                      <p:cBhvr>
                                        <p:cTn id="24" dur="500"/>
                                        <p:tgtEl>
                                          <p:spTgt spid="1026"/>
                                        </p:tgtEl>
                                      </p:cBhvr>
                                    </p:animEffect>
                                  </p:childTnLst>
                                </p:cTn>
                              </p:par>
                            </p:childTnLst>
                          </p:cTn>
                        </p:par>
                        <p:par>
                          <p:cTn id="25" fill="hold">
                            <p:stCondLst>
                              <p:cond delay="500"/>
                            </p:stCondLst>
                            <p:childTnLst>
                              <p:par>
                                <p:cTn id="26" presetID="4" presetClass="entr" presetSubtype="16"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box(in)">
                                      <p:cBhvr>
                                        <p:cTn id="28" dur="500"/>
                                        <p:tgtEl>
                                          <p:spTgt spid="47"/>
                                        </p:tgtEl>
                                      </p:cBhvr>
                                    </p:animEffect>
                                  </p:childTnLst>
                                </p:cTn>
                              </p:par>
                            </p:childTnLst>
                          </p:cTn>
                        </p:par>
                        <p:par>
                          <p:cTn id="29" fill="hold">
                            <p:stCondLst>
                              <p:cond delay="1000"/>
                            </p:stCondLst>
                            <p:childTnLst>
                              <p:par>
                                <p:cTn id="30" presetID="3" presetClass="entr" presetSubtype="10" fill="hold" nodeType="after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blinds(horizontal)">
                                      <p:cBhvr>
                                        <p:cTn id="32" dur="500"/>
                                        <p:tgtEl>
                                          <p:spTgt spid="1030"/>
                                        </p:tgtEl>
                                      </p:cBhvr>
                                    </p:animEffect>
                                  </p:childTnLst>
                                </p:cTn>
                              </p:par>
                            </p:childTnLst>
                          </p:cTn>
                        </p:par>
                        <p:par>
                          <p:cTn id="33" fill="hold">
                            <p:stCondLst>
                              <p:cond delay="1500"/>
                            </p:stCondLst>
                            <p:childTnLst>
                              <p:par>
                                <p:cTn id="34" presetID="3" presetClass="entr" presetSubtype="10"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linds(horizontal)">
                                      <p:cBhvr>
                                        <p:cTn id="36" dur="500"/>
                                        <p:tgtEl>
                                          <p:spTgt spid="48"/>
                                        </p:tgtEl>
                                      </p:cBhvr>
                                    </p:animEffect>
                                  </p:childTnLst>
                                </p:cTn>
                              </p:par>
                            </p:childTnLst>
                          </p:cTn>
                        </p:par>
                        <p:par>
                          <p:cTn id="37" fill="hold">
                            <p:stCondLst>
                              <p:cond delay="2000"/>
                            </p:stCondLst>
                            <p:childTnLst>
                              <p:par>
                                <p:cTn id="38" presetID="4" presetClass="entr" presetSubtype="16" fill="hold" nodeType="afterEffect">
                                  <p:stCondLst>
                                    <p:cond delay="0"/>
                                  </p:stCondLst>
                                  <p:childTnLst>
                                    <p:set>
                                      <p:cBhvr>
                                        <p:cTn id="39" dur="1" fill="hold">
                                          <p:stCondLst>
                                            <p:cond delay="0"/>
                                          </p:stCondLst>
                                        </p:cTn>
                                        <p:tgtEl>
                                          <p:spTgt spid="1029"/>
                                        </p:tgtEl>
                                        <p:attrNameLst>
                                          <p:attrName>style.visibility</p:attrName>
                                        </p:attrNameLst>
                                      </p:cBhvr>
                                      <p:to>
                                        <p:strVal val="visible"/>
                                      </p:to>
                                    </p:set>
                                    <p:animEffect transition="in" filter="box(in)">
                                      <p:cBhvr>
                                        <p:cTn id="40" dur="500"/>
                                        <p:tgtEl>
                                          <p:spTgt spid="1029"/>
                                        </p:tgtEl>
                                      </p:cBhvr>
                                    </p:animEffect>
                                  </p:childTnLst>
                                </p:cTn>
                              </p:par>
                            </p:childTnLst>
                          </p:cTn>
                        </p:par>
                        <p:par>
                          <p:cTn id="41" fill="hold">
                            <p:stCondLst>
                              <p:cond delay="2500"/>
                            </p:stCondLst>
                            <p:childTnLst>
                              <p:par>
                                <p:cTn id="42" presetID="4" presetClass="entr" presetSubtype="16"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box(in)">
                                      <p:cBhvr>
                                        <p:cTn id="44" dur="500"/>
                                        <p:tgtEl>
                                          <p:spTgt spid="51"/>
                                        </p:tgtEl>
                                      </p:cBhvr>
                                    </p:animEffect>
                                  </p:childTnLst>
                                </p:cTn>
                              </p:par>
                              <p:par>
                                <p:cTn id="45" presetID="4" presetClass="entr" presetSubtype="16" fill="hold" nodeType="with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box(in)">
                                      <p:cBhvr>
                                        <p:cTn id="47" dur="500"/>
                                        <p:tgtEl>
                                          <p:spTgt spid="1028"/>
                                        </p:tgtEl>
                                      </p:cBhvr>
                                    </p:animEffect>
                                  </p:childTnLst>
                                </p:cTn>
                              </p:par>
                            </p:childTnLst>
                          </p:cTn>
                        </p:par>
                        <p:par>
                          <p:cTn id="48" fill="hold">
                            <p:stCondLst>
                              <p:cond delay="3000"/>
                            </p:stCondLst>
                            <p:childTnLst>
                              <p:par>
                                <p:cTn id="49" presetID="4" presetClass="entr" presetSubtype="16"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box(in)">
                                      <p:cBhvr>
                                        <p:cTn id="5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p:bldP spid="47" grpId="0"/>
      <p:bldP spid="48" grpId="0"/>
      <p:bldP spid="51" grpId="0"/>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GA KHTN 6 CD4\bò.jpg"/>
          <p:cNvPicPr>
            <a:picLocks noChangeAspect="1" noChangeArrowheads="1"/>
          </p:cNvPicPr>
          <p:nvPr/>
        </p:nvPicPr>
        <p:blipFill>
          <a:blip r:embed="rId2"/>
          <a:srcRect/>
          <a:stretch>
            <a:fillRect/>
          </a:stretch>
        </p:blipFill>
        <p:spPr bwMode="auto">
          <a:xfrm>
            <a:off x="323419" y="4142509"/>
            <a:ext cx="2733675" cy="2119746"/>
          </a:xfrm>
          <a:prstGeom prst="rect">
            <a:avLst/>
          </a:prstGeom>
          <a:noFill/>
        </p:spPr>
      </p:pic>
      <p:pic>
        <p:nvPicPr>
          <p:cNvPr id="2051" name="Picture 3" descr="E:\GA KHTN 6 CD4\lợn.jpg"/>
          <p:cNvPicPr>
            <a:picLocks noChangeAspect="1" noChangeArrowheads="1"/>
          </p:cNvPicPr>
          <p:nvPr/>
        </p:nvPicPr>
        <p:blipFill>
          <a:blip r:embed="rId3"/>
          <a:srcRect/>
          <a:stretch>
            <a:fillRect/>
          </a:stretch>
        </p:blipFill>
        <p:spPr bwMode="auto">
          <a:xfrm>
            <a:off x="261073" y="1031298"/>
            <a:ext cx="2886075" cy="1581150"/>
          </a:xfrm>
          <a:prstGeom prst="rect">
            <a:avLst/>
          </a:prstGeom>
          <a:noFill/>
        </p:spPr>
      </p:pic>
      <p:pic>
        <p:nvPicPr>
          <p:cNvPr id="2052" name="Picture 4" descr="E:\GA KHTN 6 CD4\biogas đun nấu.jpg"/>
          <p:cNvPicPr>
            <a:picLocks noChangeAspect="1" noChangeArrowheads="1"/>
          </p:cNvPicPr>
          <p:nvPr/>
        </p:nvPicPr>
        <p:blipFill>
          <a:blip r:embed="rId4"/>
          <a:srcRect/>
          <a:stretch>
            <a:fillRect/>
          </a:stretch>
        </p:blipFill>
        <p:spPr bwMode="auto">
          <a:xfrm>
            <a:off x="8691564" y="623454"/>
            <a:ext cx="2733675" cy="2230582"/>
          </a:xfrm>
          <a:prstGeom prst="rect">
            <a:avLst/>
          </a:prstGeom>
          <a:noFill/>
        </p:spPr>
      </p:pic>
      <p:pic>
        <p:nvPicPr>
          <p:cNvPr id="2053" name="Picture 5" descr="E:\GA KHTN 6 CD4\hầm biogas 2.jpg"/>
          <p:cNvPicPr>
            <a:picLocks noChangeAspect="1" noChangeArrowheads="1"/>
          </p:cNvPicPr>
          <p:nvPr/>
        </p:nvPicPr>
        <p:blipFill>
          <a:blip r:embed="rId5"/>
          <a:srcRect/>
          <a:stretch>
            <a:fillRect/>
          </a:stretch>
        </p:blipFill>
        <p:spPr bwMode="auto">
          <a:xfrm>
            <a:off x="3977121" y="2299855"/>
            <a:ext cx="3019424" cy="2050472"/>
          </a:xfrm>
          <a:prstGeom prst="rect">
            <a:avLst/>
          </a:prstGeom>
          <a:noFill/>
        </p:spPr>
      </p:pic>
      <p:pic>
        <p:nvPicPr>
          <p:cNvPr id="2054" name="Picture 6" descr="E:\GA KHTN 6 CD4\tạo ra điện.jpg"/>
          <p:cNvPicPr>
            <a:picLocks noChangeAspect="1" noChangeArrowheads="1"/>
          </p:cNvPicPr>
          <p:nvPr/>
        </p:nvPicPr>
        <p:blipFill>
          <a:blip r:embed="rId6"/>
          <a:srcRect/>
          <a:stretch>
            <a:fillRect/>
          </a:stretch>
        </p:blipFill>
        <p:spPr bwMode="auto">
          <a:xfrm>
            <a:off x="8566439" y="3477493"/>
            <a:ext cx="3237635" cy="2221057"/>
          </a:xfrm>
          <a:prstGeom prst="rect">
            <a:avLst/>
          </a:prstGeom>
          <a:noFill/>
        </p:spPr>
      </p:pic>
      <p:sp>
        <p:nvSpPr>
          <p:cNvPr id="7" name="Right Arrow 6"/>
          <p:cNvSpPr/>
          <p:nvPr/>
        </p:nvSpPr>
        <p:spPr>
          <a:xfrm>
            <a:off x="1898074" y="2895602"/>
            <a:ext cx="2022764" cy="540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98073" y="2923308"/>
            <a:ext cx="2438400" cy="461665"/>
          </a:xfrm>
          <a:prstGeom prst="rect">
            <a:avLst/>
          </a:prstGeom>
          <a:noFill/>
        </p:spPr>
        <p:txBody>
          <a:bodyPr wrap="square" rtlCol="0">
            <a:spAutoFit/>
          </a:bodyPr>
          <a:lstStyle/>
          <a:p>
            <a:r>
              <a:rPr lang="en-US" sz="2400" b="1" dirty="0" err="1">
                <a:solidFill>
                  <a:schemeClr val="bg1"/>
                </a:solidFill>
                <a:latin typeface="Times New Roman" pitchFamily="18" charset="0"/>
                <a:cs typeface="Times New Roman" pitchFamily="18" charset="0"/>
              </a:rPr>
              <a:t>Phân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súc</a:t>
            </a:r>
            <a:endParaRPr lang="en-US" sz="2400" b="1" dirty="0">
              <a:solidFill>
                <a:schemeClr val="bg1"/>
              </a:solidFill>
              <a:latin typeface="Times New Roman" pitchFamily="18" charset="0"/>
              <a:cs typeface="Times New Roman" pitchFamily="18" charset="0"/>
            </a:endParaRPr>
          </a:p>
        </p:txBody>
      </p:sp>
      <p:sp>
        <p:nvSpPr>
          <p:cNvPr id="9" name="TextBox 8"/>
          <p:cNvSpPr txBox="1"/>
          <p:nvPr/>
        </p:nvSpPr>
        <p:spPr>
          <a:xfrm>
            <a:off x="4405728" y="4419602"/>
            <a:ext cx="1814947"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Hầm</a:t>
            </a:r>
            <a:r>
              <a:rPr lang="en-US" sz="2400" b="1" dirty="0">
                <a:latin typeface="Times New Roman" pitchFamily="18" charset="0"/>
                <a:cs typeface="Times New Roman" pitchFamily="18" charset="0"/>
              </a:rPr>
              <a:t> biogas</a:t>
            </a:r>
          </a:p>
        </p:txBody>
      </p:sp>
      <p:sp>
        <p:nvSpPr>
          <p:cNvPr id="11" name="Right Arrow 10"/>
          <p:cNvSpPr/>
          <p:nvPr/>
        </p:nvSpPr>
        <p:spPr>
          <a:xfrm>
            <a:off x="7093527" y="2840185"/>
            <a:ext cx="1759528" cy="692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135092" y="2937168"/>
            <a:ext cx="1898073" cy="830997"/>
          </a:xfrm>
          <a:prstGeom prst="rect">
            <a:avLst/>
          </a:prstGeom>
          <a:noFill/>
        </p:spPr>
        <p:txBody>
          <a:bodyPr wrap="square" rtlCol="0">
            <a:spAutoFit/>
          </a:bodyPr>
          <a:lstStyle/>
          <a:p>
            <a:r>
              <a:rPr lang="en-US" sz="2400" b="1" dirty="0" err="1">
                <a:solidFill>
                  <a:schemeClr val="bg1"/>
                </a:solidFill>
                <a:latin typeface="Times New Roman" pitchFamily="18" charset="0"/>
                <a:cs typeface="Times New Roman" pitchFamily="18" charset="0"/>
              </a:rPr>
              <a:t>Khí</a:t>
            </a:r>
            <a:r>
              <a:rPr lang="en-US" sz="2400" b="1" dirty="0">
                <a:solidFill>
                  <a:schemeClr val="bg1"/>
                </a:solidFill>
                <a:latin typeface="Times New Roman" pitchFamily="18" charset="0"/>
                <a:cs typeface="Times New Roman" pitchFamily="18" charset="0"/>
              </a:rPr>
              <a:t> biogas</a:t>
            </a:r>
          </a:p>
          <a:p>
            <a:endParaRPr lang="en-US" sz="2400" dirty="0">
              <a:solidFill>
                <a:schemeClr val="bg1"/>
              </a:solidFill>
            </a:endParaRPr>
          </a:p>
        </p:txBody>
      </p:sp>
      <p:sp>
        <p:nvSpPr>
          <p:cNvPr id="13" name="TextBox 12"/>
          <p:cNvSpPr txBox="1"/>
          <p:nvPr/>
        </p:nvSpPr>
        <p:spPr>
          <a:xfrm>
            <a:off x="3463628" y="138514"/>
            <a:ext cx="4378045" cy="954107"/>
          </a:xfrm>
          <a:prstGeom prst="rect">
            <a:avLst/>
          </a:prstGeom>
          <a:noFill/>
        </p:spPr>
        <p:txBody>
          <a:bodyPr wrap="square" rtlCol="0">
            <a:spAutoFit/>
          </a:bodyPr>
          <a:lstStyle/>
          <a:p>
            <a:r>
              <a:rPr lang="vi-VN" sz="2800" b="1" dirty="0">
                <a:solidFill>
                  <a:srgbClr val="C00000"/>
                </a:solidFill>
                <a:latin typeface="Times New Roman" pitchFamily="18" charset="0"/>
                <a:cs typeface="Times New Roman" pitchFamily="18" charset="0"/>
              </a:rPr>
              <a:t>Vậy biogas có phải là nhiên liệu không ? Tại sao?</a:t>
            </a:r>
            <a:endParaRPr lang="en-US" sz="2800" b="1" dirty="0">
              <a:solidFill>
                <a:srgbClr val="C00000"/>
              </a:solidFill>
              <a:latin typeface="Times New Roman" pitchFamily="18" charset="0"/>
              <a:cs typeface="Times New Roman" pitchFamily="18" charset="0"/>
            </a:endParaRPr>
          </a:p>
        </p:txBody>
      </p:sp>
      <p:sp>
        <p:nvSpPr>
          <p:cNvPr id="14" name="TextBox 13"/>
          <p:cNvSpPr txBox="1"/>
          <p:nvPr/>
        </p:nvSpPr>
        <p:spPr>
          <a:xfrm>
            <a:off x="3435927" y="0"/>
            <a:ext cx="5181600" cy="1692771"/>
          </a:xfrm>
          <a:prstGeom prst="rect">
            <a:avLst/>
          </a:prstGeom>
          <a:noFill/>
        </p:spPr>
        <p:txBody>
          <a:bodyPr wrap="square" rtlCol="0">
            <a:spAutoFit/>
          </a:bodyPr>
          <a:lstStyle/>
          <a:p>
            <a:r>
              <a:rPr lang="vi-VN" sz="2600" b="1" dirty="0">
                <a:solidFill>
                  <a:srgbClr val="002060"/>
                </a:solidFill>
                <a:latin typeface="Times New Roman" pitchFamily="18" charset="0"/>
                <a:cs typeface="Times New Roman" pitchFamily="18" charset="0"/>
              </a:rPr>
              <a:t>Biogas</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là</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một</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loại</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nhiên</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liệu</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vì</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nó</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được</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sử</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dụng</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để</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cung</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cấp</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năng</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lượng</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nhiệt</a:t>
            </a:r>
            <a:r>
              <a:rPr lang="en-US" sz="2600" b="1" dirty="0">
                <a:solidFill>
                  <a:srgbClr val="002060"/>
                </a:solidFill>
                <a:latin typeface="Times New Roman" pitchFamily="18" charset="0"/>
                <a:cs typeface="Times New Roman" pitchFamily="18" charset="0"/>
              </a:rPr>
              <a:t> , </a:t>
            </a:r>
            <a:r>
              <a:rPr lang="en-US" sz="2600" b="1" dirty="0" err="1">
                <a:solidFill>
                  <a:srgbClr val="002060"/>
                </a:solidFill>
                <a:latin typeface="Times New Roman" pitchFamily="18" charset="0"/>
                <a:cs typeface="Times New Roman" pitchFamily="18" charset="0"/>
              </a:rPr>
              <a:t>ánh</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sáng</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phục</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vụ</a:t>
            </a:r>
            <a:r>
              <a:rPr lang="en-US" sz="2600" b="1" dirty="0">
                <a:solidFill>
                  <a:srgbClr val="002060"/>
                </a:solidFill>
                <a:latin typeface="Times New Roman" pitchFamily="18" charset="0"/>
                <a:cs typeface="Times New Roman" pitchFamily="18" charset="0"/>
              </a:rPr>
              <a:t> con </a:t>
            </a:r>
            <a:r>
              <a:rPr lang="en-US" sz="2600" b="1" dirty="0" err="1">
                <a:solidFill>
                  <a:srgbClr val="002060"/>
                </a:solidFill>
                <a:latin typeface="Times New Roman" pitchFamily="18" charset="0"/>
                <a:cs typeface="Times New Roman" pitchFamily="18" charset="0"/>
              </a:rPr>
              <a:t>người</a:t>
            </a:r>
            <a:endParaRPr lang="en-US" sz="2600" dirty="0">
              <a:solidFill>
                <a:srgbClr val="002060"/>
              </a:solidFill>
            </a:endParaRPr>
          </a:p>
        </p:txBody>
      </p:sp>
      <p:sp>
        <p:nvSpPr>
          <p:cNvPr id="15" name="TextBox 14"/>
          <p:cNvSpPr txBox="1"/>
          <p:nvPr/>
        </p:nvSpPr>
        <p:spPr>
          <a:xfrm>
            <a:off x="9074726" y="5888182"/>
            <a:ext cx="2798619" cy="830997"/>
          </a:xfrm>
          <a:prstGeom prst="rect">
            <a:avLst/>
          </a:prstGeom>
          <a:noFill/>
        </p:spPr>
        <p:txBody>
          <a:bodyPr wrap="square" rtlCol="0">
            <a:spAutoFit/>
          </a:bodyPr>
          <a:lstStyle/>
          <a:p>
            <a:r>
              <a:rPr lang="en-US" sz="2400" b="1" dirty="0">
                <a:solidFill>
                  <a:srgbClr val="002060"/>
                </a:solidFill>
                <a:latin typeface="Times New Roman" pitchFamily="18" charset="0"/>
                <a:cs typeface="Times New Roman" pitchFamily="18" charset="0"/>
              </a:rPr>
              <a:t>-</a:t>
            </a:r>
            <a:r>
              <a:rPr lang="en-US" sz="2400" b="1" dirty="0" err="1">
                <a:solidFill>
                  <a:srgbClr val="002060"/>
                </a:solidFill>
                <a:latin typeface="Times New Roman" pitchFamily="18" charset="0"/>
                <a:cs typeface="Times New Roman" pitchFamily="18" charset="0"/>
              </a:rPr>
              <a:t>Bioga</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còn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tạo</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thành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điện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năng</a:t>
            </a:r>
            <a:endParaRPr lang="en-US" sz="2400" b="1" dirty="0">
              <a:solidFill>
                <a:srgbClr val="002060"/>
              </a:solidFill>
              <a:latin typeface="Times New Roman" pitchFamily="18" charset="0"/>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ox(in)">
                                      <p:cBhvr>
                                        <p:cTn id="7" dur="500"/>
                                        <p:tgtEl>
                                          <p:spTgt spid="2051"/>
                                        </p:tgtEl>
                                      </p:cBhvr>
                                    </p:animEffect>
                                  </p:childTnLst>
                                </p:cTn>
                              </p:par>
                              <p:par>
                                <p:cTn id="8" presetID="4"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ox(in)">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nodeType="with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checkerboard(across)">
                                      <p:cBhvr>
                                        <p:cTn id="18" dur="500"/>
                                        <p:tgtEl>
                                          <p:spTgt spid="205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ox(in)">
                                      <p:cBhvr>
                                        <p:cTn id="29" dur="500"/>
                                        <p:tgtEl>
                                          <p:spTgt spid="12"/>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52"/>
                                        </p:tgtEl>
                                        <p:attrNameLst>
                                          <p:attrName>style.visibility</p:attrName>
                                        </p:attrNameLst>
                                      </p:cBhvr>
                                      <p:to>
                                        <p:strVal val="visible"/>
                                      </p:to>
                                    </p:set>
                                    <p:animEffect transition="in" filter="blinds(horizontal)">
                                      <p:cBhvr>
                                        <p:cTn id="37" dur="500"/>
                                        <p:tgtEl>
                                          <p:spTgt spid="205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ox(i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1" nodeType="clickEffect">
                                  <p:stCondLst>
                                    <p:cond delay="0"/>
                                  </p:stCondLst>
                                  <p:childTnLst>
                                    <p:animEffect transition="out" filter="box(in)">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ox(i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2054"/>
                                        </p:tgtEl>
                                        <p:attrNameLst>
                                          <p:attrName>style.visibility</p:attrName>
                                        </p:attrNameLst>
                                      </p:cBhvr>
                                      <p:to>
                                        <p:strVal val="visible"/>
                                      </p:to>
                                    </p:set>
                                    <p:animEffect transition="in" filter="checkerboard(across)">
                                      <p:cBhvr>
                                        <p:cTn id="57" dur="500"/>
                                        <p:tgtEl>
                                          <p:spTgt spid="2054"/>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checkerboard(across)">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1" grpId="0" animBg="1"/>
      <p:bldP spid="12" grpId="0"/>
      <p:bldP spid="13" grpId="0"/>
      <p:bldP spid="13" grpId="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085" y="706583"/>
            <a:ext cx="7391715" cy="892552"/>
          </a:xfrm>
          <a:prstGeom prst="rect">
            <a:avLst/>
          </a:prstGeom>
          <a:noFill/>
        </p:spPr>
        <p:txBody>
          <a:bodyPr wrap="square" rtlCol="0">
            <a:spAutoFit/>
          </a:bodyPr>
          <a:lstStyle/>
          <a:p>
            <a:r>
              <a:rPr lang="vi-VN" sz="2600" b="1" dirty="0">
                <a:solidFill>
                  <a:srgbClr val="002060"/>
                </a:solidFill>
                <a:latin typeface="Times New Roman" pitchFamily="18" charset="0"/>
                <a:cs typeface="Times New Roman" pitchFamily="18" charset="0"/>
              </a:rPr>
              <a:t>Nhiên liệu (chất đốt) khi cháy đều tỏa nhiệt và ánh sáng.</a:t>
            </a:r>
            <a:endParaRPr lang="en-US" sz="2600" b="1" dirty="0">
              <a:solidFill>
                <a:srgbClr val="002060"/>
              </a:solidFill>
              <a:latin typeface="Times New Roman" pitchFamily="18" charset="0"/>
              <a:cs typeface="Times New Roman" pitchFamily="18" charset="0"/>
            </a:endParaRPr>
          </a:p>
        </p:txBody>
      </p:sp>
      <p:pic>
        <p:nvPicPr>
          <p:cNvPr id="3074" name="Picture 2" descr="E:\GA KHTN 6 CD4\đốt cháy củi.jpg"/>
          <p:cNvPicPr>
            <a:picLocks noChangeAspect="1" noChangeArrowheads="1"/>
          </p:cNvPicPr>
          <p:nvPr/>
        </p:nvPicPr>
        <p:blipFill>
          <a:blip r:embed="rId2"/>
          <a:srcRect/>
          <a:stretch>
            <a:fillRect/>
          </a:stretch>
        </p:blipFill>
        <p:spPr bwMode="auto">
          <a:xfrm>
            <a:off x="3976255" y="2299855"/>
            <a:ext cx="4475454" cy="3380508"/>
          </a:xfrm>
          <a:prstGeom prst="rect">
            <a:avLst/>
          </a:prstGeom>
          <a:noFill/>
        </p:spPr>
      </p:pic>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ox(in)">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0737" y="83120"/>
            <a:ext cx="3172681" cy="892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n-US" sz="2600" b="1" dirty="0" err="1">
                <a:solidFill>
                  <a:schemeClr val="bg1"/>
                </a:solidFill>
                <a:latin typeface="Times New Roman" pitchFamily="18" charset="0"/>
                <a:cs typeface="Times New Roman" pitchFamily="18" charset="0"/>
              </a:rPr>
              <a:t>Dựa</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vào</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trang</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thái</a:t>
            </a:r>
            <a:r>
              <a:rPr lang="en-US" sz="2600" b="1" dirty="0">
                <a:solidFill>
                  <a:schemeClr val="bg1"/>
                </a:solidFill>
                <a:latin typeface="Times New Roman" pitchFamily="18" charset="0"/>
                <a:cs typeface="Times New Roman" pitchFamily="18" charset="0"/>
              </a:rPr>
              <a:t> </a:t>
            </a:r>
          </a:p>
          <a:p>
            <a:pPr algn="just"/>
            <a:r>
              <a:rPr lang="en-US" sz="2600" b="1" dirty="0" err="1">
                <a:solidFill>
                  <a:schemeClr val="bg1"/>
                </a:solidFill>
                <a:latin typeface="Times New Roman" pitchFamily="18" charset="0"/>
                <a:cs typeface="Times New Roman" pitchFamily="18" charset="0"/>
              </a:rPr>
              <a:t>phân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loại</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nhiên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liệu</a:t>
            </a:r>
            <a:endParaRPr lang="en-US" sz="2600" b="1" dirty="0">
              <a:solidFill>
                <a:schemeClr val="bg1"/>
              </a:solidFill>
              <a:latin typeface="Times New Roman" pitchFamily="18" charset="0"/>
              <a:cs typeface="Times New Roman" pitchFamily="18" charset="0"/>
            </a:endParaRPr>
          </a:p>
        </p:txBody>
      </p:sp>
      <p:sp>
        <p:nvSpPr>
          <p:cNvPr id="4" name="TextBox 3"/>
          <p:cNvSpPr txBox="1"/>
          <p:nvPr/>
        </p:nvSpPr>
        <p:spPr>
          <a:xfrm>
            <a:off x="7606146" y="1565572"/>
            <a:ext cx="2424545"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Nhiên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rắn</a:t>
            </a:r>
            <a:endParaRPr lang="en-US" sz="2400" b="1" dirty="0">
              <a:latin typeface="Times New Roman" pitchFamily="18" charset="0"/>
              <a:cs typeface="Times New Roman" pitchFamily="18" charset="0"/>
            </a:endParaRPr>
          </a:p>
        </p:txBody>
      </p:sp>
      <p:sp>
        <p:nvSpPr>
          <p:cNvPr id="5" name="TextBox 4"/>
          <p:cNvSpPr txBox="1"/>
          <p:nvPr/>
        </p:nvSpPr>
        <p:spPr>
          <a:xfrm>
            <a:off x="4003956" y="1676413"/>
            <a:ext cx="2466109"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Nhiên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lỏng</a:t>
            </a:r>
            <a:endParaRPr lang="en-US" sz="2400" b="1" dirty="0">
              <a:latin typeface="Times New Roman" pitchFamily="18" charset="0"/>
              <a:cs typeface="Times New Roman" pitchFamily="18" charset="0"/>
            </a:endParaRPr>
          </a:p>
        </p:txBody>
      </p:sp>
      <p:sp>
        <p:nvSpPr>
          <p:cNvPr id="6" name="TextBox 5"/>
          <p:cNvSpPr txBox="1"/>
          <p:nvPr/>
        </p:nvSpPr>
        <p:spPr>
          <a:xfrm>
            <a:off x="318655" y="1565578"/>
            <a:ext cx="2230413"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Nhiên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khí</a:t>
            </a:r>
            <a:endParaRPr lang="en-US" sz="2400" b="1" dirty="0">
              <a:latin typeface="Times New Roman" pitchFamily="18" charset="0"/>
              <a:cs typeface="Times New Roman" pitchFamily="18" charset="0"/>
            </a:endParaRPr>
          </a:p>
        </p:txBody>
      </p:sp>
      <p:sp>
        <p:nvSpPr>
          <p:cNvPr id="7" name="TextBox 6"/>
          <p:cNvSpPr txBox="1"/>
          <p:nvPr/>
        </p:nvSpPr>
        <p:spPr>
          <a:xfrm>
            <a:off x="290945" y="2022765"/>
            <a:ext cx="2382981" cy="461665"/>
          </a:xfrm>
          <a:prstGeom prst="rect">
            <a:avLst/>
          </a:prstGeom>
          <a:noFill/>
        </p:spPr>
        <p:txBody>
          <a:bodyPr wrap="square" rtlCol="0">
            <a:spAutoFit/>
          </a:bodyPr>
          <a:lstStyle/>
          <a:p>
            <a:r>
              <a:rPr lang="en-US" sz="2400" b="1" dirty="0">
                <a:latin typeface="Times New Roman" pitchFamily="18" charset="0"/>
                <a:cs typeface="Times New Roman" pitchFamily="18" charset="0"/>
              </a:rPr>
              <a:t>(Gas, biogas…</a:t>
            </a:r>
          </a:p>
        </p:txBody>
      </p:sp>
      <p:sp>
        <p:nvSpPr>
          <p:cNvPr id="8" name="TextBox 7"/>
          <p:cNvSpPr txBox="1"/>
          <p:nvPr/>
        </p:nvSpPr>
        <p:spPr>
          <a:xfrm>
            <a:off x="3768437" y="2147456"/>
            <a:ext cx="2840182" cy="461665"/>
          </a:xfrm>
          <a:prstGeom prst="rect">
            <a:avLst/>
          </a:prstGeom>
          <a:noFill/>
        </p:spPr>
        <p:txBody>
          <a:bodyPr wrap="square" rtlCol="0">
            <a:spAutoFit/>
          </a:bodyPr>
          <a:lstStyle/>
          <a:p>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Xăng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cồn</a:t>
            </a:r>
            <a:r>
              <a:rPr lang="en-US" sz="2400" b="1" dirty="0">
                <a:latin typeface="Times New Roman" pitchFamily="18" charset="0"/>
                <a:cs typeface="Times New Roman" pitchFamily="18" charset="0"/>
              </a:rPr>
              <a:t>…)</a:t>
            </a:r>
          </a:p>
        </p:txBody>
      </p:sp>
      <p:sp>
        <p:nvSpPr>
          <p:cNvPr id="9" name="TextBox 8"/>
          <p:cNvSpPr txBox="1"/>
          <p:nvPr/>
        </p:nvSpPr>
        <p:spPr>
          <a:xfrm>
            <a:off x="7245925" y="2175164"/>
            <a:ext cx="3352801" cy="461665"/>
          </a:xfrm>
          <a:prstGeom prst="rect">
            <a:avLst/>
          </a:prstGeom>
          <a:noFill/>
        </p:spPr>
        <p:txBody>
          <a:bodyPr wrap="square" rtlCol="0">
            <a:spAutoFit/>
          </a:bodyPr>
          <a:lstStyle/>
          <a:p>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Củi</a:t>
            </a:r>
            <a:r>
              <a:rPr lang="en-US" sz="2400" b="1" dirty="0">
                <a:latin typeface="Times New Roman" pitchFamily="18" charset="0"/>
                <a:cs typeface="Times New Roman" pitchFamily="18" charset="0"/>
              </a:rPr>
              <a:t>, than </a:t>
            </a:r>
            <a:r>
              <a:rPr lang="en-US" sz="2400" b="1" dirty="0" err="1">
                <a:latin typeface="Times New Roman" pitchFamily="18" charset="0"/>
                <a:cs typeface="Times New Roman" pitchFamily="18" charset="0"/>
              </a:rPr>
              <a:t>đá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nến</a:t>
            </a:r>
            <a:r>
              <a:rPr lang="en-US" sz="2400" b="1" dirty="0">
                <a:latin typeface="Times New Roman" pitchFamily="18" charset="0"/>
                <a:cs typeface="Times New Roman" pitchFamily="18" charset="0"/>
              </a:rPr>
              <a:t>…)</a:t>
            </a:r>
          </a:p>
        </p:txBody>
      </p:sp>
      <p:cxnSp>
        <p:nvCxnSpPr>
          <p:cNvPr id="11" name="Straight Arrow Connector 10"/>
          <p:cNvCxnSpPr/>
          <p:nvPr/>
        </p:nvCxnSpPr>
        <p:spPr>
          <a:xfrm rot="10800000" flipV="1">
            <a:off x="2313708" y="914400"/>
            <a:ext cx="1468582" cy="65116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rot="16200000" flipH="1">
            <a:off x="4925291" y="1226127"/>
            <a:ext cx="401782" cy="13854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a:off x="6414654" y="872837"/>
            <a:ext cx="1163782" cy="69272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4098" name="Picture 2" descr="E:\GA KHTN 6 CD4\Gas.jpg"/>
          <p:cNvPicPr>
            <a:picLocks noChangeAspect="1" noChangeArrowheads="1"/>
          </p:cNvPicPr>
          <p:nvPr/>
        </p:nvPicPr>
        <p:blipFill>
          <a:blip r:embed="rId2"/>
          <a:srcRect/>
          <a:stretch>
            <a:fillRect/>
          </a:stretch>
        </p:blipFill>
        <p:spPr bwMode="auto">
          <a:xfrm rot="5400000">
            <a:off x="117366" y="2598124"/>
            <a:ext cx="2480755" cy="2715493"/>
          </a:xfrm>
          <a:prstGeom prst="rect">
            <a:avLst/>
          </a:prstGeom>
          <a:noFill/>
        </p:spPr>
      </p:pic>
      <p:pic>
        <p:nvPicPr>
          <p:cNvPr id="4101" name="Picture 5" descr="E:\GA KHTN 6 CD4\dầu hỏa.jpg"/>
          <p:cNvPicPr>
            <a:picLocks noChangeAspect="1" noChangeArrowheads="1"/>
          </p:cNvPicPr>
          <p:nvPr/>
        </p:nvPicPr>
        <p:blipFill>
          <a:blip r:embed="rId3"/>
          <a:srcRect/>
          <a:stretch>
            <a:fillRect/>
          </a:stretch>
        </p:blipFill>
        <p:spPr bwMode="auto">
          <a:xfrm>
            <a:off x="3629891" y="4807525"/>
            <a:ext cx="2452240" cy="2036620"/>
          </a:xfrm>
          <a:prstGeom prst="rect">
            <a:avLst/>
          </a:prstGeom>
          <a:noFill/>
        </p:spPr>
      </p:pic>
      <p:pic>
        <p:nvPicPr>
          <p:cNvPr id="4102" name="Picture 6" descr="E:\GA KHTN 6 CD4\đèn cồn.jpg"/>
          <p:cNvPicPr>
            <a:picLocks noChangeAspect="1" noChangeArrowheads="1"/>
          </p:cNvPicPr>
          <p:nvPr/>
        </p:nvPicPr>
        <p:blipFill>
          <a:blip r:embed="rId4"/>
          <a:srcRect/>
          <a:stretch>
            <a:fillRect/>
          </a:stretch>
        </p:blipFill>
        <p:spPr bwMode="auto">
          <a:xfrm>
            <a:off x="4851675" y="2881744"/>
            <a:ext cx="2297270" cy="1870365"/>
          </a:xfrm>
          <a:prstGeom prst="rect">
            <a:avLst/>
          </a:prstGeom>
          <a:noFill/>
        </p:spPr>
      </p:pic>
      <p:pic>
        <p:nvPicPr>
          <p:cNvPr id="4103" name="Picture 7" descr="E:\GA KHTN 6 CD4\xăng 5.jpg"/>
          <p:cNvPicPr>
            <a:picLocks noChangeAspect="1" noChangeArrowheads="1"/>
          </p:cNvPicPr>
          <p:nvPr/>
        </p:nvPicPr>
        <p:blipFill>
          <a:blip r:embed="rId5"/>
          <a:srcRect/>
          <a:stretch>
            <a:fillRect/>
          </a:stretch>
        </p:blipFill>
        <p:spPr bwMode="auto">
          <a:xfrm>
            <a:off x="2770910" y="2828806"/>
            <a:ext cx="2105834" cy="1920875"/>
          </a:xfrm>
          <a:prstGeom prst="rect">
            <a:avLst/>
          </a:prstGeom>
          <a:noFill/>
        </p:spPr>
      </p:pic>
      <p:pic>
        <p:nvPicPr>
          <p:cNvPr id="4104" name="Picture 8" descr="E:\GA KHTN 6 CD4\than đá.jpg"/>
          <p:cNvPicPr>
            <a:picLocks noChangeAspect="1" noChangeArrowheads="1"/>
          </p:cNvPicPr>
          <p:nvPr/>
        </p:nvPicPr>
        <p:blipFill>
          <a:blip r:embed="rId6" cstate="print"/>
          <a:srcRect/>
          <a:stretch>
            <a:fillRect/>
          </a:stretch>
        </p:blipFill>
        <p:spPr bwMode="auto">
          <a:xfrm>
            <a:off x="9775577" y="3103418"/>
            <a:ext cx="2416423" cy="2105891"/>
          </a:xfrm>
          <a:prstGeom prst="rect">
            <a:avLst/>
          </a:prstGeom>
          <a:noFill/>
        </p:spPr>
      </p:pic>
      <p:pic>
        <p:nvPicPr>
          <p:cNvPr id="4105" name="Picture 9" descr="E:\GA KHTN 6 CD4\củi.jpg"/>
          <p:cNvPicPr>
            <a:picLocks noChangeAspect="1" noChangeArrowheads="1"/>
          </p:cNvPicPr>
          <p:nvPr/>
        </p:nvPicPr>
        <p:blipFill>
          <a:blip r:embed="rId7"/>
          <a:srcRect/>
          <a:stretch>
            <a:fillRect/>
          </a:stretch>
        </p:blipFill>
        <p:spPr bwMode="auto">
          <a:xfrm>
            <a:off x="8880764" y="5262530"/>
            <a:ext cx="2396836" cy="1595470"/>
          </a:xfrm>
          <a:prstGeom prst="rect">
            <a:avLst/>
          </a:prstGeom>
          <a:noFill/>
        </p:spPr>
      </p:pic>
      <p:pic>
        <p:nvPicPr>
          <p:cNvPr id="4106" name="Picture 10" descr="E:\GA KHTN 6 CD4\nến 5.jpg"/>
          <p:cNvPicPr>
            <a:picLocks noChangeAspect="1" noChangeArrowheads="1"/>
          </p:cNvPicPr>
          <p:nvPr/>
        </p:nvPicPr>
        <p:blipFill>
          <a:blip r:embed="rId8"/>
          <a:srcRect/>
          <a:stretch>
            <a:fillRect/>
          </a:stretch>
        </p:blipFill>
        <p:spPr bwMode="auto">
          <a:xfrm>
            <a:off x="7689272" y="3057525"/>
            <a:ext cx="2200275" cy="2200275"/>
          </a:xfrm>
          <a:prstGeom prst="rect">
            <a:avLst/>
          </a:prstGeom>
          <a:noFill/>
        </p:spPr>
      </p:pic>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par>
                          <p:cTn id="17" fill="hold">
                            <p:stCondLst>
                              <p:cond delay="1000"/>
                            </p:stCondLst>
                            <p:childTnLst>
                              <p:par>
                                <p:cTn id="18" presetID="4"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par>
                          <p:cTn id="21" fill="hold">
                            <p:stCondLst>
                              <p:cond delay="1500"/>
                            </p:stCondLst>
                            <p:childTnLst>
                              <p:par>
                                <p:cTn id="22" presetID="4" presetClass="entr" presetSubtype="16" fill="hold" nodeType="after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box(in)">
                                      <p:cBhvr>
                                        <p:cTn id="24" dur="500"/>
                                        <p:tgtEl>
                                          <p:spTgt spid="409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heckerboard(across)">
                                      <p:cBhvr>
                                        <p:cTn id="29" dur="500"/>
                                        <p:tgtEl>
                                          <p:spTgt spid="13"/>
                                        </p:tgtEl>
                                      </p:cBhvr>
                                    </p:animEffect>
                                  </p:childTnLst>
                                </p:cTn>
                              </p:par>
                            </p:childTnLst>
                          </p:cTn>
                        </p:par>
                        <p:par>
                          <p:cTn id="30" fill="hold">
                            <p:stCondLst>
                              <p:cond delay="500"/>
                            </p:stCondLst>
                            <p:childTnLst>
                              <p:par>
                                <p:cTn id="31" presetID="5" presetClass="entr" presetSubtype="1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par>
                          <p:cTn id="34" fill="hold">
                            <p:stCondLst>
                              <p:cond delay="1000"/>
                            </p:stCondLst>
                            <p:childTnLst>
                              <p:par>
                                <p:cTn id="35" presetID="5" presetClass="entr" presetSubtype="1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par>
                          <p:cTn id="38" fill="hold">
                            <p:stCondLst>
                              <p:cond delay="1500"/>
                            </p:stCondLst>
                            <p:childTnLst>
                              <p:par>
                                <p:cTn id="39" presetID="5" presetClass="entr" presetSubtype="10" fill="hold" nodeType="afterEffect">
                                  <p:stCondLst>
                                    <p:cond delay="0"/>
                                  </p:stCondLst>
                                  <p:childTnLst>
                                    <p:set>
                                      <p:cBhvr>
                                        <p:cTn id="40" dur="1" fill="hold">
                                          <p:stCondLst>
                                            <p:cond delay="0"/>
                                          </p:stCondLst>
                                        </p:cTn>
                                        <p:tgtEl>
                                          <p:spTgt spid="4103"/>
                                        </p:tgtEl>
                                        <p:attrNameLst>
                                          <p:attrName>style.visibility</p:attrName>
                                        </p:attrNameLst>
                                      </p:cBhvr>
                                      <p:to>
                                        <p:strVal val="visible"/>
                                      </p:to>
                                    </p:set>
                                    <p:animEffect transition="in" filter="checkerboard(across)">
                                      <p:cBhvr>
                                        <p:cTn id="41" dur="500"/>
                                        <p:tgtEl>
                                          <p:spTgt spid="4103"/>
                                        </p:tgtEl>
                                      </p:cBhvr>
                                    </p:animEffect>
                                  </p:childTnLst>
                                </p:cTn>
                              </p:par>
                            </p:childTnLst>
                          </p:cTn>
                        </p:par>
                        <p:par>
                          <p:cTn id="42" fill="hold">
                            <p:stCondLst>
                              <p:cond delay="2000"/>
                            </p:stCondLst>
                            <p:childTnLst>
                              <p:par>
                                <p:cTn id="43" presetID="5" presetClass="entr" presetSubtype="10" fill="hold" nodeType="afterEffect">
                                  <p:stCondLst>
                                    <p:cond delay="0"/>
                                  </p:stCondLst>
                                  <p:childTnLst>
                                    <p:set>
                                      <p:cBhvr>
                                        <p:cTn id="44" dur="1" fill="hold">
                                          <p:stCondLst>
                                            <p:cond delay="0"/>
                                          </p:stCondLst>
                                        </p:cTn>
                                        <p:tgtEl>
                                          <p:spTgt spid="4102"/>
                                        </p:tgtEl>
                                        <p:attrNameLst>
                                          <p:attrName>style.visibility</p:attrName>
                                        </p:attrNameLst>
                                      </p:cBhvr>
                                      <p:to>
                                        <p:strVal val="visible"/>
                                      </p:to>
                                    </p:set>
                                    <p:animEffect transition="in" filter="checkerboard(across)">
                                      <p:cBhvr>
                                        <p:cTn id="45" dur="500"/>
                                        <p:tgtEl>
                                          <p:spTgt spid="4102"/>
                                        </p:tgtEl>
                                      </p:cBhvr>
                                    </p:animEffect>
                                  </p:childTnLst>
                                </p:cTn>
                              </p:par>
                            </p:childTnLst>
                          </p:cTn>
                        </p:par>
                        <p:par>
                          <p:cTn id="46" fill="hold">
                            <p:stCondLst>
                              <p:cond delay="2500"/>
                            </p:stCondLst>
                            <p:childTnLst>
                              <p:par>
                                <p:cTn id="47" presetID="5" presetClass="entr" presetSubtype="10" fill="hold"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checkerboard(across)">
                                      <p:cBhvr>
                                        <p:cTn id="49" dur="500"/>
                                        <p:tgtEl>
                                          <p:spTgt spid="4101"/>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ox(in)">
                                      <p:cBhvr>
                                        <p:cTn id="54" dur="500"/>
                                        <p:tgtEl>
                                          <p:spTgt spid="15"/>
                                        </p:tgtEl>
                                      </p:cBhvr>
                                    </p:animEffect>
                                  </p:childTnLst>
                                </p:cTn>
                              </p:par>
                            </p:childTnLst>
                          </p:cTn>
                        </p:par>
                        <p:par>
                          <p:cTn id="55" fill="hold">
                            <p:stCondLst>
                              <p:cond delay="500"/>
                            </p:stCondLst>
                            <p:childTnLst>
                              <p:par>
                                <p:cTn id="56" presetID="8" presetClass="entr" presetSubtype="16"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diamond(in)">
                                      <p:cBhvr>
                                        <p:cTn id="58" dur="2000"/>
                                        <p:tgtEl>
                                          <p:spTgt spid="4"/>
                                        </p:tgtEl>
                                      </p:cBhvr>
                                    </p:animEffect>
                                  </p:childTnLst>
                                </p:cTn>
                              </p:par>
                            </p:childTnLst>
                          </p:cTn>
                        </p:par>
                        <p:par>
                          <p:cTn id="59" fill="hold">
                            <p:stCondLst>
                              <p:cond delay="2500"/>
                            </p:stCondLst>
                            <p:childTnLst>
                              <p:par>
                                <p:cTn id="60" presetID="8" presetClass="entr" presetSubtype="16"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diamond(in)">
                                      <p:cBhvr>
                                        <p:cTn id="62" dur="2000"/>
                                        <p:tgtEl>
                                          <p:spTgt spid="9"/>
                                        </p:tgtEl>
                                      </p:cBhvr>
                                    </p:animEffect>
                                  </p:childTnLst>
                                </p:cTn>
                              </p:par>
                            </p:childTnLst>
                          </p:cTn>
                        </p:par>
                        <p:par>
                          <p:cTn id="63" fill="hold">
                            <p:stCondLst>
                              <p:cond delay="4500"/>
                            </p:stCondLst>
                            <p:childTnLst>
                              <p:par>
                                <p:cTn id="64" presetID="8" presetClass="entr" presetSubtype="16" fill="hold" nodeType="afterEffect">
                                  <p:stCondLst>
                                    <p:cond delay="0"/>
                                  </p:stCondLst>
                                  <p:childTnLst>
                                    <p:set>
                                      <p:cBhvr>
                                        <p:cTn id="65" dur="1" fill="hold">
                                          <p:stCondLst>
                                            <p:cond delay="0"/>
                                          </p:stCondLst>
                                        </p:cTn>
                                        <p:tgtEl>
                                          <p:spTgt spid="4106"/>
                                        </p:tgtEl>
                                        <p:attrNameLst>
                                          <p:attrName>style.visibility</p:attrName>
                                        </p:attrNameLst>
                                      </p:cBhvr>
                                      <p:to>
                                        <p:strVal val="visible"/>
                                      </p:to>
                                    </p:set>
                                    <p:animEffect transition="in" filter="diamond(in)">
                                      <p:cBhvr>
                                        <p:cTn id="66" dur="2000"/>
                                        <p:tgtEl>
                                          <p:spTgt spid="4106"/>
                                        </p:tgtEl>
                                      </p:cBhvr>
                                    </p:animEffect>
                                  </p:childTnLst>
                                </p:cTn>
                              </p:par>
                            </p:childTnLst>
                          </p:cTn>
                        </p:par>
                        <p:par>
                          <p:cTn id="67" fill="hold">
                            <p:stCondLst>
                              <p:cond delay="6500"/>
                            </p:stCondLst>
                            <p:childTnLst>
                              <p:par>
                                <p:cTn id="68" presetID="8" presetClass="entr" presetSubtype="16" fill="hold" nodeType="afterEffect">
                                  <p:stCondLst>
                                    <p:cond delay="0"/>
                                  </p:stCondLst>
                                  <p:childTnLst>
                                    <p:set>
                                      <p:cBhvr>
                                        <p:cTn id="69" dur="1" fill="hold">
                                          <p:stCondLst>
                                            <p:cond delay="0"/>
                                          </p:stCondLst>
                                        </p:cTn>
                                        <p:tgtEl>
                                          <p:spTgt spid="4104"/>
                                        </p:tgtEl>
                                        <p:attrNameLst>
                                          <p:attrName>style.visibility</p:attrName>
                                        </p:attrNameLst>
                                      </p:cBhvr>
                                      <p:to>
                                        <p:strVal val="visible"/>
                                      </p:to>
                                    </p:set>
                                    <p:animEffect transition="in" filter="diamond(in)">
                                      <p:cBhvr>
                                        <p:cTn id="70" dur="2000"/>
                                        <p:tgtEl>
                                          <p:spTgt spid="4104"/>
                                        </p:tgtEl>
                                      </p:cBhvr>
                                    </p:animEffect>
                                  </p:childTnLst>
                                </p:cTn>
                              </p:par>
                            </p:childTnLst>
                          </p:cTn>
                        </p:par>
                        <p:par>
                          <p:cTn id="71" fill="hold">
                            <p:stCondLst>
                              <p:cond delay="8500"/>
                            </p:stCondLst>
                            <p:childTnLst>
                              <p:par>
                                <p:cTn id="72" presetID="8" presetClass="entr" presetSubtype="16" fill="hold" nodeType="afterEffect">
                                  <p:stCondLst>
                                    <p:cond delay="0"/>
                                  </p:stCondLst>
                                  <p:childTnLst>
                                    <p:set>
                                      <p:cBhvr>
                                        <p:cTn id="73" dur="1" fill="hold">
                                          <p:stCondLst>
                                            <p:cond delay="0"/>
                                          </p:stCondLst>
                                        </p:cTn>
                                        <p:tgtEl>
                                          <p:spTgt spid="4105"/>
                                        </p:tgtEl>
                                        <p:attrNameLst>
                                          <p:attrName>style.visibility</p:attrName>
                                        </p:attrNameLst>
                                      </p:cBhvr>
                                      <p:to>
                                        <p:strVal val="visible"/>
                                      </p:to>
                                    </p:set>
                                    <p:animEffect transition="in" filter="diamond(in)">
                                      <p:cBhvr>
                                        <p:cTn id="74" dur="20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564" y="96985"/>
            <a:ext cx="360218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err="1">
                <a:latin typeface="Times New Roman" pitchFamily="18" charset="0"/>
                <a:cs typeface="Times New Roman" pitchFamily="18" charset="0"/>
              </a:rPr>
              <a:t>Dựa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endParaRPr lang="en-US" sz="2400" dirty="0">
              <a:latin typeface="Times New Roman" pitchFamily="18" charset="0"/>
              <a:cs typeface="Times New Roman" pitchFamily="18" charset="0"/>
            </a:endParaRPr>
          </a:p>
        </p:txBody>
      </p:sp>
      <p:sp>
        <p:nvSpPr>
          <p:cNvPr id="3" name="TextBox 2"/>
          <p:cNvSpPr txBox="1"/>
          <p:nvPr/>
        </p:nvSpPr>
        <p:spPr>
          <a:xfrm>
            <a:off x="1205346" y="1593273"/>
            <a:ext cx="260465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endParaRPr lang="en-US" sz="2400" dirty="0">
              <a:latin typeface="Times New Roman" pitchFamily="18" charset="0"/>
              <a:cs typeface="Times New Roman" pitchFamily="18" charset="0"/>
            </a:endParaRPr>
          </a:p>
        </p:txBody>
      </p:sp>
      <p:sp>
        <p:nvSpPr>
          <p:cNvPr id="4" name="TextBox 3"/>
          <p:cNvSpPr txBox="1"/>
          <p:nvPr/>
        </p:nvSpPr>
        <p:spPr>
          <a:xfrm>
            <a:off x="7398326" y="1745673"/>
            <a:ext cx="272934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thạch</a:t>
            </a:r>
            <a:endParaRPr lang="en-US" sz="2400" dirty="0">
              <a:latin typeface="Times New Roman" pitchFamily="18" charset="0"/>
              <a:cs typeface="Times New Roman" pitchFamily="18" charset="0"/>
            </a:endParaRPr>
          </a:p>
        </p:txBody>
      </p:sp>
      <p:pic>
        <p:nvPicPr>
          <p:cNvPr id="1026" name="Picture 2" descr="E:\GA KHTN 6 CD4\nhiên liệu hóa thạch.jpg"/>
          <p:cNvPicPr>
            <a:picLocks noChangeAspect="1" noChangeArrowheads="1"/>
          </p:cNvPicPr>
          <p:nvPr/>
        </p:nvPicPr>
        <p:blipFill>
          <a:blip r:embed="rId2"/>
          <a:srcRect/>
          <a:stretch>
            <a:fillRect/>
          </a:stretch>
        </p:blipFill>
        <p:spPr bwMode="auto">
          <a:xfrm>
            <a:off x="6793055" y="2821996"/>
            <a:ext cx="4318290" cy="2789095"/>
          </a:xfrm>
          <a:prstGeom prst="rect">
            <a:avLst/>
          </a:prstGeom>
          <a:noFill/>
        </p:spPr>
      </p:pic>
      <p:pic>
        <p:nvPicPr>
          <p:cNvPr id="1027" name="Picture 3" descr="E:\GA KHTN 6 CD4\nhiên liệu hạt nhân.jpg"/>
          <p:cNvPicPr>
            <a:picLocks noChangeAspect="1" noChangeArrowheads="1"/>
          </p:cNvPicPr>
          <p:nvPr/>
        </p:nvPicPr>
        <p:blipFill>
          <a:blip r:embed="rId3"/>
          <a:srcRect/>
          <a:stretch>
            <a:fillRect/>
          </a:stretch>
        </p:blipFill>
        <p:spPr bwMode="auto">
          <a:xfrm>
            <a:off x="664564" y="2749695"/>
            <a:ext cx="3602615" cy="2667432"/>
          </a:xfrm>
          <a:prstGeom prst="rect">
            <a:avLst/>
          </a:prstGeom>
          <a:noFill/>
        </p:spPr>
      </p:pic>
      <p:cxnSp>
        <p:nvCxnSpPr>
          <p:cNvPr id="10" name="Straight Arrow Connector 9"/>
          <p:cNvCxnSpPr/>
          <p:nvPr/>
        </p:nvCxnSpPr>
        <p:spPr>
          <a:xfrm rot="10800000" flipV="1">
            <a:off x="3685310" y="1066799"/>
            <a:ext cx="637309" cy="457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a:off x="7107382" y="1025236"/>
            <a:ext cx="1052945" cy="5680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par>
                          <p:cTn id="17" fill="hold">
                            <p:stCondLst>
                              <p:cond delay="1000"/>
                            </p:stCondLst>
                            <p:childTnLst>
                              <p:par>
                                <p:cTn id="18" presetID="4" presetClass="entr" presetSubtype="16" fill="hold" nodeType="after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box(in)">
                                      <p:cBhvr>
                                        <p:cTn id="20" dur="500"/>
                                        <p:tgtEl>
                                          <p:spTgt spid="1027"/>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childTnLst>
                          </p:cTn>
                        </p:par>
                        <p:par>
                          <p:cTn id="26" fill="hold">
                            <p:stCondLst>
                              <p:cond delay="500"/>
                            </p:stCondLst>
                            <p:childTnLst>
                              <p:par>
                                <p:cTn id="27" presetID="4" presetClass="entr" presetSubtype="16"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ox(in)">
                                      <p:cBhvr>
                                        <p:cTn id="29" dur="500"/>
                                        <p:tgtEl>
                                          <p:spTgt spid="4"/>
                                        </p:tgtEl>
                                      </p:cBhvr>
                                    </p:animEffect>
                                  </p:childTnLst>
                                </p:cTn>
                              </p:par>
                            </p:childTnLst>
                          </p:cTn>
                        </p:par>
                        <p:par>
                          <p:cTn id="30" fill="hold">
                            <p:stCondLst>
                              <p:cond delay="1000"/>
                            </p:stCondLst>
                            <p:childTnLst>
                              <p:par>
                                <p:cTn id="31" presetID="4" presetClass="entr" presetSubtype="16" fill="hold" nodeType="after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box(in)">
                                      <p:cBhvr>
                                        <p:cTn id="3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801" y="3117274"/>
            <a:ext cx="3006436"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400" b="1" dirty="0" err="1">
                <a:solidFill>
                  <a:schemeClr val="tx1"/>
                </a:solidFill>
                <a:latin typeface="Times New Roman" pitchFamily="18" charset="0"/>
                <a:cs typeface="Times New Roman" pitchFamily="18" charset="0"/>
              </a:rPr>
              <a:t>Nhiên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liệu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hóa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thạch</a:t>
            </a:r>
            <a:endParaRPr lang="en-US" sz="2400" b="1" dirty="0">
              <a:solidFill>
                <a:schemeClr val="tx1"/>
              </a:solidFill>
              <a:latin typeface="Times New Roman" pitchFamily="18" charset="0"/>
              <a:cs typeface="Times New Roman" pitchFamily="18" charset="0"/>
            </a:endParaRPr>
          </a:p>
        </p:txBody>
      </p:sp>
      <p:sp>
        <p:nvSpPr>
          <p:cNvPr id="4" name="TextBox 3"/>
          <p:cNvSpPr txBox="1"/>
          <p:nvPr/>
        </p:nvSpPr>
        <p:spPr>
          <a:xfrm>
            <a:off x="817418" y="166255"/>
            <a:ext cx="188421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a:solidFill>
                  <a:srgbClr val="FF0000"/>
                </a:solidFill>
                <a:latin typeface="Times New Roman" pitchFamily="18" charset="0"/>
                <a:cs typeface="Times New Roman" pitchFamily="18" charset="0"/>
              </a:rPr>
              <a:t>Than </a:t>
            </a:r>
            <a:r>
              <a:rPr lang="en-US" sz="2400" b="1" dirty="0" err="1">
                <a:solidFill>
                  <a:srgbClr val="FF0000"/>
                </a:solidFill>
                <a:latin typeface="Times New Roman" pitchFamily="18" charset="0"/>
                <a:cs typeface="Times New Roman" pitchFamily="18" charset="0"/>
              </a:rPr>
              <a:t>đá</a:t>
            </a:r>
            <a:endParaRPr lang="en-US" sz="2400" b="1" dirty="0">
              <a:solidFill>
                <a:srgbClr val="FF0000"/>
              </a:solidFill>
              <a:latin typeface="Times New Roman" pitchFamily="18" charset="0"/>
              <a:cs typeface="Times New Roman" pitchFamily="18" charset="0"/>
            </a:endParaRPr>
          </a:p>
        </p:txBody>
      </p:sp>
      <p:sp>
        <p:nvSpPr>
          <p:cNvPr id="5" name="TextBox 4"/>
          <p:cNvSpPr txBox="1"/>
          <p:nvPr/>
        </p:nvSpPr>
        <p:spPr>
          <a:xfrm>
            <a:off x="6220691" y="0"/>
            <a:ext cx="130232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err="1">
                <a:solidFill>
                  <a:srgbClr val="FF0000"/>
                </a:solidFill>
                <a:latin typeface="Times New Roman" pitchFamily="18" charset="0"/>
                <a:cs typeface="Times New Roman" pitchFamily="18" charset="0"/>
              </a:rPr>
              <a:t>Dầu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khí</a:t>
            </a:r>
            <a:endParaRPr lang="en-US" sz="2400" b="1" dirty="0">
              <a:solidFill>
                <a:srgbClr val="FF0000"/>
              </a:solidFill>
              <a:latin typeface="Times New Roman" pitchFamily="18" charset="0"/>
              <a:cs typeface="Times New Roman" pitchFamily="18" charset="0"/>
            </a:endParaRPr>
          </a:p>
        </p:txBody>
      </p:sp>
      <p:sp>
        <p:nvSpPr>
          <p:cNvPr id="6" name="TextBox 5"/>
          <p:cNvSpPr txBox="1"/>
          <p:nvPr/>
        </p:nvSpPr>
        <p:spPr>
          <a:xfrm>
            <a:off x="8880773" y="69222"/>
            <a:ext cx="2230572"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err="1">
                <a:solidFill>
                  <a:srgbClr val="FF0000"/>
                </a:solidFill>
                <a:latin typeface="Times New Roman" pitchFamily="18" charset="0"/>
                <a:cs typeface="Times New Roman" pitchFamily="18" charset="0"/>
              </a:rPr>
              <a:t>Khí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nhiên</a:t>
            </a:r>
            <a:r>
              <a:rPr lang="en-US" sz="2400" b="1" dirty="0">
                <a:solidFill>
                  <a:srgbClr val="FF0000"/>
                </a:solidFill>
                <a:latin typeface="Times New Roman" pitchFamily="18" charset="0"/>
                <a:cs typeface="Times New Roman" pitchFamily="18" charset="0"/>
              </a:rPr>
              <a:t> </a:t>
            </a:r>
          </a:p>
        </p:txBody>
      </p:sp>
      <p:sp>
        <p:nvSpPr>
          <p:cNvPr id="7" name="TextBox 6"/>
          <p:cNvSpPr txBox="1"/>
          <p:nvPr/>
        </p:nvSpPr>
        <p:spPr>
          <a:xfrm>
            <a:off x="8825353" y="429439"/>
            <a:ext cx="2964865"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a:t>
            </a:r>
            <a:r>
              <a:rPr lang="en-US" sz="2400" b="1" dirty="0" err="1">
                <a:solidFill>
                  <a:srgbClr val="FF0000"/>
                </a:solidFill>
                <a:latin typeface="Times New Roman" pitchFamily="18" charset="0"/>
                <a:cs typeface="Times New Roman" pitchFamily="18" charset="0"/>
              </a:rPr>
              <a:t>Năng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lượng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gió</a:t>
            </a:r>
            <a:r>
              <a:rPr lang="en-US" sz="2400" b="1" dirty="0">
                <a:solidFill>
                  <a:srgbClr val="FF0000"/>
                </a:solidFill>
                <a:latin typeface="Times New Roman" pitchFamily="18" charset="0"/>
                <a:cs typeface="Times New Roman" pitchFamily="18" charset="0"/>
              </a:rPr>
              <a:t>) </a:t>
            </a:r>
          </a:p>
        </p:txBody>
      </p:sp>
      <p:sp>
        <p:nvSpPr>
          <p:cNvPr id="8" name="TextBox 7"/>
          <p:cNvSpPr txBox="1"/>
          <p:nvPr/>
        </p:nvSpPr>
        <p:spPr>
          <a:xfrm>
            <a:off x="9074728" y="6373378"/>
            <a:ext cx="229985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err="1">
                <a:solidFill>
                  <a:srgbClr val="FF0000"/>
                </a:solidFill>
                <a:latin typeface="Times New Roman" pitchFamily="18" charset="0"/>
                <a:cs typeface="Times New Roman" pitchFamily="18" charset="0"/>
              </a:rPr>
              <a:t>Đá</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phiến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dầu</a:t>
            </a:r>
            <a:endParaRPr lang="en-US" sz="2400" b="1" dirty="0">
              <a:solidFill>
                <a:srgbClr val="FF0000"/>
              </a:solidFill>
              <a:latin typeface="Times New Roman" pitchFamily="18" charset="0"/>
              <a:cs typeface="Times New Roman" pitchFamily="18" charset="0"/>
            </a:endParaRPr>
          </a:p>
        </p:txBody>
      </p:sp>
      <p:sp>
        <p:nvSpPr>
          <p:cNvPr id="9" name="TextBox 8"/>
          <p:cNvSpPr txBox="1"/>
          <p:nvPr/>
        </p:nvSpPr>
        <p:spPr>
          <a:xfrm>
            <a:off x="5514107" y="6400803"/>
            <a:ext cx="218901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err="1">
                <a:solidFill>
                  <a:srgbClr val="FF0000"/>
                </a:solidFill>
                <a:latin typeface="Times New Roman" pitchFamily="18" charset="0"/>
                <a:cs typeface="Times New Roman" pitchFamily="18" charset="0"/>
              </a:rPr>
              <a:t>Nhựa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đường</a:t>
            </a:r>
            <a:endParaRPr lang="en-US" sz="2400" b="1" dirty="0">
              <a:solidFill>
                <a:srgbClr val="FF0000"/>
              </a:solidFill>
              <a:latin typeface="Times New Roman" pitchFamily="18" charset="0"/>
              <a:cs typeface="Times New Roman" pitchFamily="18" charset="0"/>
            </a:endParaRPr>
          </a:p>
        </p:txBody>
      </p:sp>
      <p:sp>
        <p:nvSpPr>
          <p:cNvPr id="10" name="TextBox 9"/>
          <p:cNvSpPr txBox="1"/>
          <p:nvPr/>
        </p:nvSpPr>
        <p:spPr>
          <a:xfrm>
            <a:off x="2951017" y="6433248"/>
            <a:ext cx="170411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err="1">
                <a:solidFill>
                  <a:srgbClr val="FF0000"/>
                </a:solidFill>
                <a:latin typeface="Times New Roman" pitchFamily="18" charset="0"/>
                <a:cs typeface="Times New Roman" pitchFamily="18" charset="0"/>
              </a:rPr>
              <a:t>Cát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dầu</a:t>
            </a:r>
            <a:endParaRPr lang="en-US" sz="2400" b="1" dirty="0">
              <a:solidFill>
                <a:srgbClr val="FF0000"/>
              </a:solidFill>
              <a:latin typeface="Times New Roman" pitchFamily="18" charset="0"/>
              <a:cs typeface="Times New Roman" pitchFamily="18" charset="0"/>
            </a:endParaRPr>
          </a:p>
        </p:txBody>
      </p:sp>
      <p:sp>
        <p:nvSpPr>
          <p:cNvPr id="11" name="TextBox 10"/>
          <p:cNvSpPr txBox="1"/>
          <p:nvPr/>
        </p:nvSpPr>
        <p:spPr>
          <a:xfrm>
            <a:off x="96971" y="6322417"/>
            <a:ext cx="1898073"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err="1">
                <a:solidFill>
                  <a:srgbClr val="FF0000"/>
                </a:solidFill>
                <a:latin typeface="Times New Roman" pitchFamily="18" charset="0"/>
                <a:cs typeface="Times New Roman" pitchFamily="18" charset="0"/>
              </a:rPr>
              <a:t>Dầu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nặng</a:t>
            </a:r>
            <a:endParaRPr lang="en-US" sz="2400" b="1" dirty="0">
              <a:solidFill>
                <a:srgbClr val="FF0000"/>
              </a:solidFill>
              <a:latin typeface="Times New Roman" pitchFamily="18" charset="0"/>
              <a:cs typeface="Times New Roman" pitchFamily="18" charset="0"/>
            </a:endParaRPr>
          </a:p>
        </p:txBody>
      </p:sp>
      <p:pic>
        <p:nvPicPr>
          <p:cNvPr id="12" name="Picture 3" descr="E:\GA KHTN 6 CD4\nhiên liệu hóa thach- than đá.jpg"/>
          <p:cNvPicPr>
            <a:picLocks noChangeAspect="1" noChangeArrowheads="1"/>
          </p:cNvPicPr>
          <p:nvPr/>
        </p:nvPicPr>
        <p:blipFill>
          <a:blip r:embed="rId2"/>
          <a:srcRect/>
          <a:stretch>
            <a:fillRect/>
          </a:stretch>
        </p:blipFill>
        <p:spPr bwMode="auto">
          <a:xfrm>
            <a:off x="221673" y="665017"/>
            <a:ext cx="3048000" cy="2238519"/>
          </a:xfrm>
          <a:prstGeom prst="rect">
            <a:avLst/>
          </a:prstGeom>
          <a:noFill/>
        </p:spPr>
      </p:pic>
      <p:pic>
        <p:nvPicPr>
          <p:cNvPr id="6146" name="Picture 2" descr="E:\GA KHTN 6 CD4\nhựa đường.jpg"/>
          <p:cNvPicPr>
            <a:picLocks noChangeAspect="1" noChangeArrowheads="1"/>
          </p:cNvPicPr>
          <p:nvPr/>
        </p:nvPicPr>
        <p:blipFill>
          <a:blip r:embed="rId3"/>
          <a:srcRect/>
          <a:stretch>
            <a:fillRect/>
          </a:stretch>
        </p:blipFill>
        <p:spPr bwMode="auto">
          <a:xfrm>
            <a:off x="5077548" y="4318008"/>
            <a:ext cx="3006725" cy="2182813"/>
          </a:xfrm>
          <a:prstGeom prst="rect">
            <a:avLst/>
          </a:prstGeom>
          <a:noFill/>
        </p:spPr>
      </p:pic>
      <p:pic>
        <p:nvPicPr>
          <p:cNvPr id="6147" name="Picture 3" descr="E:\GA KHTN 6 CD4\dầu nặng.jpg"/>
          <p:cNvPicPr>
            <a:picLocks noChangeAspect="1" noChangeArrowheads="1"/>
          </p:cNvPicPr>
          <p:nvPr/>
        </p:nvPicPr>
        <p:blipFill>
          <a:blip r:embed="rId4"/>
          <a:srcRect/>
          <a:stretch>
            <a:fillRect/>
          </a:stretch>
        </p:blipFill>
        <p:spPr bwMode="auto">
          <a:xfrm>
            <a:off x="0" y="4308763"/>
            <a:ext cx="2369127" cy="1967351"/>
          </a:xfrm>
          <a:prstGeom prst="rect">
            <a:avLst/>
          </a:prstGeom>
          <a:noFill/>
        </p:spPr>
      </p:pic>
      <p:pic>
        <p:nvPicPr>
          <p:cNvPr id="6148" name="Picture 4" descr="E:\GA KHTN 6 CD4\cát dầu.jpg"/>
          <p:cNvPicPr>
            <a:picLocks noChangeAspect="1" noChangeArrowheads="1"/>
          </p:cNvPicPr>
          <p:nvPr/>
        </p:nvPicPr>
        <p:blipFill>
          <a:blip r:embed="rId5"/>
          <a:srcRect/>
          <a:stretch>
            <a:fillRect/>
          </a:stretch>
        </p:blipFill>
        <p:spPr bwMode="auto">
          <a:xfrm>
            <a:off x="2282971" y="4197927"/>
            <a:ext cx="2690812" cy="2237373"/>
          </a:xfrm>
          <a:prstGeom prst="rect">
            <a:avLst/>
          </a:prstGeom>
          <a:noFill/>
        </p:spPr>
      </p:pic>
      <p:pic>
        <p:nvPicPr>
          <p:cNvPr id="6149" name="Picture 5" descr="E:\GA KHTN 6 CD4\đá phiến dầu.jpg"/>
          <p:cNvPicPr>
            <a:picLocks noChangeAspect="1" noChangeArrowheads="1"/>
          </p:cNvPicPr>
          <p:nvPr/>
        </p:nvPicPr>
        <p:blipFill>
          <a:blip r:embed="rId6"/>
          <a:srcRect/>
          <a:stretch>
            <a:fillRect/>
          </a:stretch>
        </p:blipFill>
        <p:spPr bwMode="auto">
          <a:xfrm>
            <a:off x="8374351" y="4372995"/>
            <a:ext cx="3451225" cy="1908175"/>
          </a:xfrm>
          <a:prstGeom prst="rect">
            <a:avLst/>
          </a:prstGeom>
          <a:noFill/>
        </p:spPr>
      </p:pic>
      <p:pic>
        <p:nvPicPr>
          <p:cNvPr id="6150" name="Picture 6" descr="E:\GA KHTN 6 CD4\212001_nang-luong-tai-tao (1).jpg"/>
          <p:cNvPicPr>
            <a:picLocks noChangeAspect="1" noChangeArrowheads="1"/>
          </p:cNvPicPr>
          <p:nvPr/>
        </p:nvPicPr>
        <p:blipFill>
          <a:blip r:embed="rId7"/>
          <a:srcRect/>
          <a:stretch>
            <a:fillRect/>
          </a:stretch>
        </p:blipFill>
        <p:spPr bwMode="auto">
          <a:xfrm>
            <a:off x="8312727" y="900546"/>
            <a:ext cx="3394364" cy="2174875"/>
          </a:xfrm>
          <a:prstGeom prst="rect">
            <a:avLst/>
          </a:prstGeom>
          <a:noFill/>
        </p:spPr>
      </p:pic>
      <p:pic>
        <p:nvPicPr>
          <p:cNvPr id="6151" name="Picture 7" descr="E:\GA KHTN 6 CD4\dầu khí gá.jpg"/>
          <p:cNvPicPr>
            <a:picLocks noChangeAspect="1" noChangeArrowheads="1"/>
          </p:cNvPicPr>
          <p:nvPr/>
        </p:nvPicPr>
        <p:blipFill>
          <a:blip r:embed="rId8"/>
          <a:srcRect/>
          <a:stretch>
            <a:fillRect/>
          </a:stretch>
        </p:blipFill>
        <p:spPr bwMode="auto">
          <a:xfrm>
            <a:off x="3726152" y="0"/>
            <a:ext cx="2536104" cy="2937164"/>
          </a:xfrm>
          <a:prstGeom prst="rect">
            <a:avLst/>
          </a:prstGeom>
          <a:noFill/>
        </p:spPr>
      </p:pic>
      <p:cxnSp>
        <p:nvCxnSpPr>
          <p:cNvPr id="19" name="Straight Arrow Connector 18"/>
          <p:cNvCxnSpPr/>
          <p:nvPr/>
        </p:nvCxnSpPr>
        <p:spPr>
          <a:xfrm flipV="1">
            <a:off x="6636327" y="2119745"/>
            <a:ext cx="1620982" cy="10252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rot="10800000">
            <a:off x="5375564" y="2757056"/>
            <a:ext cx="360218" cy="29094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6719455" y="3602182"/>
            <a:ext cx="2812472" cy="70658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rot="16200000" flipH="1">
            <a:off x="5992092" y="3719943"/>
            <a:ext cx="637309" cy="42949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rot="10800000" flipV="1">
            <a:off x="3782292" y="3629890"/>
            <a:ext cx="1136073" cy="51261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rot="10800000" flipV="1">
            <a:off x="817420" y="3588326"/>
            <a:ext cx="3851562" cy="7342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8" name="Straight Arrow Connector 37"/>
          <p:cNvCxnSpPr/>
          <p:nvPr/>
        </p:nvCxnSpPr>
        <p:spPr>
          <a:xfrm rot="10800000">
            <a:off x="3269674" y="2937165"/>
            <a:ext cx="692727" cy="24938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linds(horizontal)">
                                      <p:cBhvr>
                                        <p:cTn id="12" dur="500"/>
                                        <p:tgtEl>
                                          <p:spTgt spid="38"/>
                                        </p:tgtEl>
                                      </p:cBhvr>
                                    </p:animEffect>
                                  </p:childTnLst>
                                </p:cTn>
                              </p:par>
                              <p:par>
                                <p:cTn id="13" presetID="3"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ox(in)">
                                      <p:cBhvr>
                                        <p:cTn id="23" dur="500"/>
                                        <p:tgtEl>
                                          <p:spTgt spid="21"/>
                                        </p:tgtEl>
                                      </p:cBhvr>
                                    </p:animEffect>
                                  </p:childTnLst>
                                </p:cTn>
                              </p:par>
                            </p:childTnLst>
                          </p:cTn>
                        </p:par>
                        <p:par>
                          <p:cTn id="24" fill="hold">
                            <p:stCondLst>
                              <p:cond delay="500"/>
                            </p:stCondLst>
                            <p:childTnLst>
                              <p:par>
                                <p:cTn id="25" presetID="4" presetClass="entr" presetSubtype="16" fill="hold" nodeType="afterEffect">
                                  <p:stCondLst>
                                    <p:cond delay="0"/>
                                  </p:stCondLst>
                                  <p:childTnLst>
                                    <p:set>
                                      <p:cBhvr>
                                        <p:cTn id="26" dur="1" fill="hold">
                                          <p:stCondLst>
                                            <p:cond delay="0"/>
                                          </p:stCondLst>
                                        </p:cTn>
                                        <p:tgtEl>
                                          <p:spTgt spid="6151"/>
                                        </p:tgtEl>
                                        <p:attrNameLst>
                                          <p:attrName>style.visibility</p:attrName>
                                        </p:attrNameLst>
                                      </p:cBhvr>
                                      <p:to>
                                        <p:strVal val="visible"/>
                                      </p:to>
                                    </p:set>
                                    <p:animEffect transition="in" filter="box(in)">
                                      <p:cBhvr>
                                        <p:cTn id="27" dur="500"/>
                                        <p:tgtEl>
                                          <p:spTgt spid="6151"/>
                                        </p:tgtEl>
                                      </p:cBhvr>
                                    </p:animEffect>
                                  </p:childTnLst>
                                </p:cTn>
                              </p:par>
                            </p:childTnLst>
                          </p:cTn>
                        </p:par>
                        <p:par>
                          <p:cTn id="28" fill="hold">
                            <p:stCondLst>
                              <p:cond delay="1000"/>
                            </p:stCondLst>
                            <p:childTnLst>
                              <p:par>
                                <p:cTn id="29" presetID="4"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ox(i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diamond(in)">
                                      <p:cBhvr>
                                        <p:cTn id="36" dur="2000"/>
                                        <p:tgtEl>
                                          <p:spTgt spid="19"/>
                                        </p:tgtEl>
                                      </p:cBhvr>
                                    </p:animEffect>
                                  </p:childTnLst>
                                </p:cTn>
                              </p:par>
                            </p:childTnLst>
                          </p:cTn>
                        </p:par>
                        <p:par>
                          <p:cTn id="37" fill="hold">
                            <p:stCondLst>
                              <p:cond delay="2000"/>
                            </p:stCondLst>
                            <p:childTnLst>
                              <p:par>
                                <p:cTn id="38" presetID="8" presetClass="entr" presetSubtype="16" fill="hold" nodeType="afterEffect">
                                  <p:stCondLst>
                                    <p:cond delay="0"/>
                                  </p:stCondLst>
                                  <p:childTnLst>
                                    <p:set>
                                      <p:cBhvr>
                                        <p:cTn id="39" dur="1" fill="hold">
                                          <p:stCondLst>
                                            <p:cond delay="0"/>
                                          </p:stCondLst>
                                        </p:cTn>
                                        <p:tgtEl>
                                          <p:spTgt spid="6150"/>
                                        </p:tgtEl>
                                        <p:attrNameLst>
                                          <p:attrName>style.visibility</p:attrName>
                                        </p:attrNameLst>
                                      </p:cBhvr>
                                      <p:to>
                                        <p:strVal val="visible"/>
                                      </p:to>
                                    </p:set>
                                    <p:animEffect transition="in" filter="diamond(in)">
                                      <p:cBhvr>
                                        <p:cTn id="40" dur="2000"/>
                                        <p:tgtEl>
                                          <p:spTgt spid="6150"/>
                                        </p:tgtEl>
                                      </p:cBhvr>
                                    </p:animEffect>
                                  </p:childTnLst>
                                </p:cTn>
                              </p:par>
                            </p:childTnLst>
                          </p:cTn>
                        </p:par>
                        <p:par>
                          <p:cTn id="41" fill="hold">
                            <p:stCondLst>
                              <p:cond delay="4000"/>
                            </p:stCondLst>
                            <p:childTnLst>
                              <p:par>
                                <p:cTn id="42" presetID="8" presetClass="entr" presetSubtype="16"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diamond(in)">
                                      <p:cBhvr>
                                        <p:cTn id="44" dur="2000"/>
                                        <p:tgtEl>
                                          <p:spTgt spid="7"/>
                                        </p:tgtEl>
                                      </p:cBhvr>
                                    </p:animEffect>
                                  </p:childTnLst>
                                </p:cTn>
                              </p:par>
                            </p:childTnLst>
                          </p:cTn>
                        </p:par>
                        <p:par>
                          <p:cTn id="45" fill="hold">
                            <p:stCondLst>
                              <p:cond delay="6000"/>
                            </p:stCondLst>
                            <p:childTnLst>
                              <p:par>
                                <p:cTn id="46" presetID="8" presetClass="entr" presetSubtype="16"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diamond(in)">
                                      <p:cBhvr>
                                        <p:cTn id="48" dur="2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ox(in)">
                                      <p:cBhvr>
                                        <p:cTn id="53" dur="500"/>
                                        <p:tgtEl>
                                          <p:spTgt spid="23"/>
                                        </p:tgtEl>
                                      </p:cBhvr>
                                    </p:animEffect>
                                  </p:childTnLst>
                                </p:cTn>
                              </p:par>
                            </p:childTnLst>
                          </p:cTn>
                        </p:par>
                        <p:par>
                          <p:cTn id="54" fill="hold">
                            <p:stCondLst>
                              <p:cond delay="500"/>
                            </p:stCondLst>
                            <p:childTnLst>
                              <p:par>
                                <p:cTn id="55" presetID="4" presetClass="entr" presetSubtype="16" fill="hold" nodeType="afterEffect">
                                  <p:stCondLst>
                                    <p:cond delay="0"/>
                                  </p:stCondLst>
                                  <p:childTnLst>
                                    <p:set>
                                      <p:cBhvr>
                                        <p:cTn id="56" dur="1" fill="hold">
                                          <p:stCondLst>
                                            <p:cond delay="0"/>
                                          </p:stCondLst>
                                        </p:cTn>
                                        <p:tgtEl>
                                          <p:spTgt spid="6149"/>
                                        </p:tgtEl>
                                        <p:attrNameLst>
                                          <p:attrName>style.visibility</p:attrName>
                                        </p:attrNameLst>
                                      </p:cBhvr>
                                      <p:to>
                                        <p:strVal val="visible"/>
                                      </p:to>
                                    </p:set>
                                    <p:animEffect transition="in" filter="box(in)">
                                      <p:cBhvr>
                                        <p:cTn id="57" dur="500"/>
                                        <p:tgtEl>
                                          <p:spTgt spid="6149"/>
                                        </p:tgtEl>
                                      </p:cBhvr>
                                    </p:animEffect>
                                  </p:childTnLst>
                                </p:cTn>
                              </p:par>
                            </p:childTnLst>
                          </p:cTn>
                        </p:par>
                        <p:par>
                          <p:cTn id="58" fill="hold">
                            <p:stCondLst>
                              <p:cond delay="1000"/>
                            </p:stCondLst>
                            <p:childTnLst>
                              <p:par>
                                <p:cTn id="59" presetID="4" presetClass="entr" presetSubtype="16"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box(in)">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checkerboard(across)">
                                      <p:cBhvr>
                                        <p:cTn id="66" dur="500"/>
                                        <p:tgtEl>
                                          <p:spTgt spid="25"/>
                                        </p:tgtEl>
                                      </p:cBhvr>
                                    </p:animEffect>
                                  </p:childTnLst>
                                </p:cTn>
                              </p:par>
                            </p:childTnLst>
                          </p:cTn>
                        </p:par>
                        <p:par>
                          <p:cTn id="67" fill="hold">
                            <p:stCondLst>
                              <p:cond delay="500"/>
                            </p:stCondLst>
                            <p:childTnLst>
                              <p:par>
                                <p:cTn id="68" presetID="5" presetClass="entr" presetSubtype="10" fill="hold" nodeType="afterEffect">
                                  <p:stCondLst>
                                    <p:cond delay="0"/>
                                  </p:stCondLst>
                                  <p:childTnLst>
                                    <p:set>
                                      <p:cBhvr>
                                        <p:cTn id="69" dur="1" fill="hold">
                                          <p:stCondLst>
                                            <p:cond delay="0"/>
                                          </p:stCondLst>
                                        </p:cTn>
                                        <p:tgtEl>
                                          <p:spTgt spid="6146"/>
                                        </p:tgtEl>
                                        <p:attrNameLst>
                                          <p:attrName>style.visibility</p:attrName>
                                        </p:attrNameLst>
                                      </p:cBhvr>
                                      <p:to>
                                        <p:strVal val="visible"/>
                                      </p:to>
                                    </p:set>
                                    <p:animEffect transition="in" filter="checkerboard(across)">
                                      <p:cBhvr>
                                        <p:cTn id="70" dur="500"/>
                                        <p:tgtEl>
                                          <p:spTgt spid="6146"/>
                                        </p:tgtEl>
                                      </p:cBhvr>
                                    </p:animEffect>
                                  </p:childTnLst>
                                </p:cTn>
                              </p:par>
                            </p:childTnLst>
                          </p:cTn>
                        </p:par>
                        <p:par>
                          <p:cTn id="71" fill="hold">
                            <p:stCondLst>
                              <p:cond delay="1000"/>
                            </p:stCondLst>
                            <p:childTnLst>
                              <p:par>
                                <p:cTn id="72" presetID="5" presetClass="entr" presetSubtype="10"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checkerboard(across)">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box(in)">
                                      <p:cBhvr>
                                        <p:cTn id="79" dur="500"/>
                                        <p:tgtEl>
                                          <p:spTgt spid="27"/>
                                        </p:tgtEl>
                                      </p:cBhvr>
                                    </p:animEffect>
                                  </p:childTnLst>
                                </p:cTn>
                              </p:par>
                            </p:childTnLst>
                          </p:cTn>
                        </p:par>
                        <p:par>
                          <p:cTn id="80" fill="hold">
                            <p:stCondLst>
                              <p:cond delay="500"/>
                            </p:stCondLst>
                            <p:childTnLst>
                              <p:par>
                                <p:cTn id="81" presetID="4" presetClass="entr" presetSubtype="16" fill="hold" nodeType="afterEffect">
                                  <p:stCondLst>
                                    <p:cond delay="0"/>
                                  </p:stCondLst>
                                  <p:childTnLst>
                                    <p:set>
                                      <p:cBhvr>
                                        <p:cTn id="82" dur="1" fill="hold">
                                          <p:stCondLst>
                                            <p:cond delay="0"/>
                                          </p:stCondLst>
                                        </p:cTn>
                                        <p:tgtEl>
                                          <p:spTgt spid="6148"/>
                                        </p:tgtEl>
                                        <p:attrNameLst>
                                          <p:attrName>style.visibility</p:attrName>
                                        </p:attrNameLst>
                                      </p:cBhvr>
                                      <p:to>
                                        <p:strVal val="visible"/>
                                      </p:to>
                                    </p:set>
                                    <p:animEffect transition="in" filter="box(in)">
                                      <p:cBhvr>
                                        <p:cTn id="83" dur="500"/>
                                        <p:tgtEl>
                                          <p:spTgt spid="6148"/>
                                        </p:tgtEl>
                                      </p:cBhvr>
                                    </p:animEffect>
                                  </p:childTnLst>
                                </p:cTn>
                              </p:par>
                            </p:childTnLst>
                          </p:cTn>
                        </p:par>
                        <p:par>
                          <p:cTn id="84" fill="hold">
                            <p:stCondLst>
                              <p:cond delay="1000"/>
                            </p:stCondLst>
                            <p:childTnLst>
                              <p:par>
                                <p:cTn id="85" presetID="4" presetClass="entr" presetSubtype="16"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box(in)">
                                      <p:cBhvr>
                                        <p:cTn id="87" dur="5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box(in)">
                                      <p:cBhvr>
                                        <p:cTn id="92" dur="500"/>
                                        <p:tgtEl>
                                          <p:spTgt spid="29"/>
                                        </p:tgtEl>
                                      </p:cBhvr>
                                    </p:animEffect>
                                  </p:childTnLst>
                                </p:cTn>
                              </p:par>
                            </p:childTnLst>
                          </p:cTn>
                        </p:par>
                        <p:par>
                          <p:cTn id="93" fill="hold">
                            <p:stCondLst>
                              <p:cond delay="500"/>
                            </p:stCondLst>
                            <p:childTnLst>
                              <p:par>
                                <p:cTn id="94" presetID="4" presetClass="entr" presetSubtype="16" fill="hold" nodeType="afterEffect">
                                  <p:stCondLst>
                                    <p:cond delay="0"/>
                                  </p:stCondLst>
                                  <p:childTnLst>
                                    <p:set>
                                      <p:cBhvr>
                                        <p:cTn id="95" dur="1" fill="hold">
                                          <p:stCondLst>
                                            <p:cond delay="0"/>
                                          </p:stCondLst>
                                        </p:cTn>
                                        <p:tgtEl>
                                          <p:spTgt spid="6147"/>
                                        </p:tgtEl>
                                        <p:attrNameLst>
                                          <p:attrName>style.visibility</p:attrName>
                                        </p:attrNameLst>
                                      </p:cBhvr>
                                      <p:to>
                                        <p:strVal val="visible"/>
                                      </p:to>
                                    </p:set>
                                    <p:animEffect transition="in" filter="box(in)">
                                      <p:cBhvr>
                                        <p:cTn id="96" dur="500"/>
                                        <p:tgtEl>
                                          <p:spTgt spid="6147"/>
                                        </p:tgtEl>
                                      </p:cBhvr>
                                    </p:animEffect>
                                  </p:childTnLst>
                                </p:cTn>
                              </p:par>
                            </p:childTnLst>
                          </p:cTn>
                        </p:par>
                        <p:par>
                          <p:cTn id="97" fill="hold">
                            <p:stCondLst>
                              <p:cond delay="1000"/>
                            </p:stCondLst>
                            <p:childTnLst>
                              <p:par>
                                <p:cTn id="98" presetID="4" presetClass="entr" presetSubtype="16" fill="hold" grpId="0" nodeType="afterEffect">
                                  <p:stCondLst>
                                    <p:cond delay="0"/>
                                  </p:stCondLst>
                                  <p:childTnLst>
                                    <p:set>
                                      <p:cBhvr>
                                        <p:cTn id="99" dur="1" fill="hold">
                                          <p:stCondLst>
                                            <p:cond delay="0"/>
                                          </p:stCondLst>
                                        </p:cTn>
                                        <p:tgtEl>
                                          <p:spTgt spid="11"/>
                                        </p:tgtEl>
                                        <p:attrNameLst>
                                          <p:attrName>style.visibility</p:attrName>
                                        </p:attrNameLst>
                                      </p:cBhvr>
                                      <p:to>
                                        <p:strVal val="visible"/>
                                      </p:to>
                                    </p:set>
                                    <p:animEffect transition="in" filter="box(in)">
                                      <p:cBhvr>
                                        <p:cTn id="10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2607</TotalTime>
  <Words>2360</Words>
  <PresentationFormat>Widescreen</PresentationFormat>
  <Paragraphs>212</Paragraphs>
  <Slides>36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等线</vt:lpstr>
      <vt:lpstr>宋体</vt:lpstr>
      <vt:lpstr>Arial</vt:lpstr>
      <vt:lpstr>Calibri</vt:lpstr>
      <vt:lpstr>Calibri Light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2021-06-17T06:16:25Z</dcterms:created>
  <dcterms:modified xsi:type="dcterms:W3CDTF">2021-08-18T08:42:18Z</dcterms:modified>
</cp:coreProperties>
</file>