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300" r:id="rId2"/>
    <p:sldId id="304" r:id="rId3"/>
    <p:sldId id="302" r:id="rId4"/>
    <p:sldId id="303" r:id="rId5"/>
    <p:sldId id="292" r:id="rId6"/>
    <p:sldId id="301" r:id="rId7"/>
    <p:sldId id="306" r:id="rId8"/>
    <p:sldId id="305" r:id="rId9"/>
    <p:sldId id="310" r:id="rId10"/>
    <p:sldId id="307" r:id="rId11"/>
    <p:sldId id="308" r:id="rId12"/>
    <p:sldId id="333" r:id="rId13"/>
    <p:sldId id="309" r:id="rId14"/>
    <p:sldId id="334" r:id="rId15"/>
    <p:sldId id="312" r:id="rId16"/>
    <p:sldId id="314" r:id="rId17"/>
    <p:sldId id="320" r:id="rId18"/>
    <p:sldId id="316" r:id="rId19"/>
    <p:sldId id="337" r:id="rId20"/>
    <p:sldId id="327" r:id="rId21"/>
    <p:sldId id="315" r:id="rId22"/>
    <p:sldId id="339" r:id="rId23"/>
    <p:sldId id="332" r:id="rId24"/>
    <p:sldId id="331" r:id="rId25"/>
    <p:sldId id="295" r:id="rId26"/>
    <p:sldId id="328" r:id="rId27"/>
    <p:sldId id="329" r:id="rId28"/>
    <p:sldId id="33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6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11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11" autoAdjust="0"/>
    <p:restoredTop sz="94657"/>
  </p:normalViewPr>
  <p:slideViewPr>
    <p:cSldViewPr snapToGrid="0">
      <p:cViewPr varScale="1">
        <p:scale>
          <a:sx n="75" d="100"/>
          <a:sy n="75" d="100"/>
        </p:scale>
        <p:origin x="1166" y="48"/>
      </p:cViewPr>
      <p:guideLst>
        <p:guide orient="horz" pos="215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887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/>
          <p:cNvSpPr txBox="1"/>
          <p:nvPr userDrawn="1"/>
        </p:nvSpPr>
        <p:spPr>
          <a:xfrm>
            <a:off x="153420" y="-41096"/>
            <a:ext cx="2441575" cy="368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dirty="0">
                <a:solidFill>
                  <a:schemeClr val="bg1"/>
                </a:solidFill>
              </a:rPr>
              <a:t>Unit 10</a:t>
            </a:r>
            <a:r>
              <a:rPr lang="vi-VN" altLang="en-US" sz="1800" b="1" dirty="0">
                <a:solidFill>
                  <a:schemeClr val="bg1"/>
                </a:solidFill>
              </a:rPr>
              <a:t>: </a:t>
            </a:r>
            <a:r>
              <a:rPr lang="en-US" b="1" dirty="0">
                <a:solidFill>
                  <a:schemeClr val="bg1"/>
                </a:solidFill>
                <a:sym typeface="+mn-ea"/>
              </a:rPr>
              <a:t>Energy Sources</a:t>
            </a:r>
            <a:endParaRPr lang="en-US" altLang="en-US" sz="1800" b="1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 userDrawn="1"/>
        </p:nvSpPr>
        <p:spPr>
          <a:xfrm>
            <a:off x="10959554" y="-41096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2.1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audio" Target="../media/media9.mp3"/><Relationship Id="rId3" Type="http://schemas.microsoft.com/office/2007/relationships/media" Target="../media/media2.mp3"/><Relationship Id="rId21" Type="http://schemas.openxmlformats.org/officeDocument/2006/relationships/image" Target="../media/image18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media" Target="../media/media9.mp3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notesSlide" Target="../notesSlides/notesSlide2.xml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microsoft.com/office/2007/relationships/media" Target="../media/media8.mp3"/><Relationship Id="rId10" Type="http://schemas.openxmlformats.org/officeDocument/2006/relationships/audio" Target="../media/media5.mp3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10&amp;idSubject=1&amp;idSeries=118&amp;idTheme=1067&amp;IdLevel=3&amp;idThemeServer=86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10: Energy Sources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2.1: Vocabulary &amp; Reading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79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16617" y="-33"/>
            <a:ext cx="8360512" cy="645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Listen and repeat. </a:t>
            </a:r>
            <a:r>
              <a:rPr lang="en-US" sz="2400" b="1" i="1" dirty="0">
                <a:solidFill>
                  <a:srgbClr val="FF0000"/>
                </a:solidFill>
              </a:rPr>
              <a:t>Click each phrase to hear the sound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8564" y="3791581"/>
            <a:ext cx="11371227" cy="52197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0070C0"/>
                </a:solidFill>
              </a:rPr>
              <a:t>clean to run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(phr) /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kliːn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rʌn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sạch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28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1176" y="3182520"/>
            <a:ext cx="11371227" cy="52197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0070C0"/>
                </a:solidFill>
              </a:rPr>
              <a:t>wind turbine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) /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ˈ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wɪnd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ˌ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tɜːrbaɪn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tua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bin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endParaRPr lang="en-US" sz="28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1177" y="2483439"/>
            <a:ext cx="11371226" cy="52197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0070C0"/>
                </a:solidFill>
              </a:rPr>
              <a:t>solar panel </a:t>
            </a:r>
            <a:r>
              <a:rPr lang="en-US" sz="2800" dirty="0"/>
              <a:t>(n) /</a:t>
            </a:r>
            <a:r>
              <a:rPr lang="en-US" sz="2800" dirty="0">
                <a:solidFill>
                  <a:srgbClr val="FF0000"/>
                </a:solidFill>
              </a:rPr>
              <a:t>ˌ</a:t>
            </a:r>
            <a:r>
              <a:rPr lang="en-US" sz="2800" dirty="0" err="1">
                <a:solidFill>
                  <a:srgbClr val="FF0000"/>
                </a:solidFill>
              </a:rPr>
              <a:t>soʊlər</a:t>
            </a:r>
            <a:r>
              <a:rPr lang="en-US" sz="2800" dirty="0">
                <a:solidFill>
                  <a:srgbClr val="FF0000"/>
                </a:solidFill>
              </a:rPr>
              <a:t> ˈ</a:t>
            </a:r>
            <a:r>
              <a:rPr lang="en-US" sz="2800" dirty="0" err="1">
                <a:solidFill>
                  <a:srgbClr val="FF0000"/>
                </a:solidFill>
              </a:rPr>
              <a:t>pænl</a:t>
            </a:r>
            <a:r>
              <a:rPr lang="en-US" sz="2800" dirty="0"/>
              <a:t>/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tấm pin năng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mặt trời </a:t>
            </a:r>
            <a:endParaRPr lang="en-US" sz="28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1176" y="1812650"/>
            <a:ext cx="11371227" cy="52197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0070C0"/>
                </a:solidFill>
              </a:rPr>
              <a:t>power plant </a:t>
            </a:r>
            <a:r>
              <a:rPr lang="en-US" sz="2800" dirty="0"/>
              <a:t>(n) /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ˈ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paʊər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ˌ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plænt</a:t>
            </a:r>
            <a:r>
              <a:rPr lang="en-US" sz="2800" dirty="0"/>
              <a:t>/ </a:t>
            </a:r>
            <a:r>
              <a:rPr lang="en-US" sz="2800" dirty="0" err="1"/>
              <a:t>nhà</a:t>
            </a:r>
            <a:r>
              <a:rPr lang="en-US" sz="2800" dirty="0"/>
              <a:t> </a:t>
            </a:r>
            <a:r>
              <a:rPr lang="en-US" sz="2800" dirty="0" err="1"/>
              <a:t>máy</a:t>
            </a:r>
            <a:r>
              <a:rPr lang="en-US" sz="2800" dirty="0"/>
              <a:t> </a:t>
            </a:r>
            <a:r>
              <a:rPr lang="en-US" sz="2800" dirty="0" err="1"/>
              <a:t>điện</a:t>
            </a:r>
            <a:r>
              <a:rPr lang="en-US" sz="2800" dirty="0"/>
              <a:t>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9871" y="1191402"/>
            <a:ext cx="11371227" cy="52197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0070C0"/>
                </a:solidFill>
              </a:rPr>
              <a:t>dangerous </a:t>
            </a:r>
            <a:r>
              <a:rPr lang="vi-VN" sz="2800" dirty="0"/>
              <a:t>(</a:t>
            </a:r>
            <a:r>
              <a:rPr lang="en-US" sz="2800" dirty="0" err="1"/>
              <a:t>adj</a:t>
            </a:r>
            <a:r>
              <a:rPr lang="vi-VN" sz="2800" dirty="0"/>
              <a:t>)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ˈ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deɪndʒərəs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nguy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hiểm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8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1176" y="543461"/>
            <a:ext cx="11362534" cy="52197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0070C0"/>
                </a:solidFill>
              </a:rPr>
              <a:t>nuclear power </a:t>
            </a:r>
            <a:r>
              <a:rPr lang="en-US" sz="2800" dirty="0"/>
              <a:t>(n) /</a:t>
            </a:r>
            <a:r>
              <a:rPr lang="en-US" sz="2800" dirty="0">
                <a:solidFill>
                  <a:srgbClr val="FF0000"/>
                </a:solidFill>
              </a:rPr>
              <a:t>ˌ</a:t>
            </a:r>
            <a:r>
              <a:rPr lang="en-US" sz="2800" dirty="0" err="1">
                <a:solidFill>
                  <a:srgbClr val="FF0000"/>
                </a:solidFill>
              </a:rPr>
              <a:t>nuːkliər</a:t>
            </a:r>
            <a:r>
              <a:rPr lang="en-US" sz="2800" dirty="0">
                <a:solidFill>
                  <a:srgbClr val="FF0000"/>
                </a:solidFill>
              </a:rPr>
              <a:t> ˈ</a:t>
            </a:r>
            <a:r>
              <a:rPr lang="en-US" sz="2800" dirty="0" err="1">
                <a:solidFill>
                  <a:srgbClr val="FF0000"/>
                </a:solidFill>
              </a:rPr>
              <a:t>paʊər</a:t>
            </a:r>
            <a:r>
              <a:rPr lang="en-US" sz="2800" dirty="0"/>
              <a:t>/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năng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hạt nhân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1176" y="4463955"/>
            <a:ext cx="11371227" cy="52197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0070C0"/>
                </a:solidFill>
              </a:rPr>
              <a:t>cheap to build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(phr) /</a:t>
            </a:r>
            <a:r>
              <a:rPr lang="en-US" sz="2800" dirty="0" err="1">
                <a:solidFill>
                  <a:srgbClr val="FF0000"/>
                </a:solidFill>
              </a:rPr>
              <a:t>tʃiːp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tu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bɪld</a:t>
            </a:r>
            <a:r>
              <a:rPr lang="vi-VN" sz="2800" dirty="0">
                <a:cs typeface="Calibri" panose="020F0502020204030204" pitchFamily="34" charset="0"/>
              </a:rPr>
              <a:t>/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xây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dựng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rẻ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(chi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phí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thấp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28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8564" y="5135227"/>
            <a:ext cx="11371227" cy="52197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0070C0"/>
                </a:solidFill>
              </a:rPr>
              <a:t>expensive to run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(phr) /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ɪkˈspensɪv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rʌn</a:t>
            </a:r>
            <a:r>
              <a:rPr lang="vi-VN" sz="2800" dirty="0">
                <a:cs typeface="Calibri" panose="020F0502020204030204" pitchFamily="34" charset="0"/>
              </a:rPr>
              <a:t>/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đắt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(chi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phí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28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8564" y="5820354"/>
            <a:ext cx="11371227" cy="52197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0070C0"/>
                </a:solidFill>
              </a:rPr>
              <a:t>noisy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adj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) /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ˈ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nɔɪzi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ồn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ào</a:t>
            </a:r>
            <a:endParaRPr lang="en-US" sz="28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cheap to buil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035603" y="4423265"/>
            <a:ext cx="487363" cy="487363"/>
          </a:xfrm>
          <a:prstGeom prst="rect">
            <a:avLst/>
          </a:prstGeom>
        </p:spPr>
      </p:pic>
      <p:pic>
        <p:nvPicPr>
          <p:cNvPr id="6" name="dangerou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033697" y="1195096"/>
            <a:ext cx="487363" cy="487363"/>
          </a:xfrm>
          <a:prstGeom prst="rect">
            <a:avLst/>
          </a:prstGeom>
        </p:spPr>
      </p:pic>
      <p:pic>
        <p:nvPicPr>
          <p:cNvPr id="7" name="expensive to ru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061637" y="5159114"/>
            <a:ext cx="488594" cy="487363"/>
          </a:xfrm>
          <a:prstGeom prst="rect">
            <a:avLst/>
          </a:prstGeom>
        </p:spPr>
      </p:pic>
      <p:pic>
        <p:nvPicPr>
          <p:cNvPr id="8" name="noisy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034750" y="5807150"/>
            <a:ext cx="487363" cy="487363"/>
          </a:xfrm>
          <a:prstGeom prst="rect">
            <a:avLst/>
          </a:prstGeom>
        </p:spPr>
      </p:pic>
      <p:pic>
        <p:nvPicPr>
          <p:cNvPr id="15" name="nuclear power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034115" y="592530"/>
            <a:ext cx="487363" cy="487363"/>
          </a:xfrm>
          <a:prstGeom prst="rect">
            <a:avLst/>
          </a:prstGeom>
        </p:spPr>
      </p:pic>
      <p:pic>
        <p:nvPicPr>
          <p:cNvPr id="28" name="power plant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977222" y="1821680"/>
            <a:ext cx="487363" cy="487363"/>
          </a:xfrm>
          <a:prstGeom prst="rect">
            <a:avLst/>
          </a:prstGeom>
        </p:spPr>
      </p:pic>
      <p:pic>
        <p:nvPicPr>
          <p:cNvPr id="31" name="wind turbine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036527" y="3179520"/>
            <a:ext cx="487363" cy="487363"/>
          </a:xfrm>
          <a:prstGeom prst="rect">
            <a:avLst/>
          </a:prstGeom>
        </p:spPr>
      </p:pic>
      <p:pic>
        <p:nvPicPr>
          <p:cNvPr id="22" name="solar panel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976458" y="2500589"/>
            <a:ext cx="487363" cy="487363"/>
          </a:xfrm>
          <a:prstGeom prst="rect">
            <a:avLst/>
          </a:prstGeom>
        </p:spPr>
      </p:pic>
      <p:pic>
        <p:nvPicPr>
          <p:cNvPr id="23" name="clear to run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550249" y="3808689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8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0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4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28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13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73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8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showWhenStopped="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83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6" grpId="0" bldLvl="0" animBg="1"/>
      <p:bldP spid="17" grpId="0" bldLvl="0" animBg="1"/>
      <p:bldP spid="18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1708" y="1698171"/>
            <a:ext cx="8998479" cy="439698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8746" y="411687"/>
            <a:ext cx="11337523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Work in pairs.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b. Add each word/phrase (5-9) to the correct column.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53543" y="2926678"/>
            <a:ext cx="3048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cheap to build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67146" y="4197209"/>
            <a:ext cx="2694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clean to run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743084" y="3536660"/>
            <a:ext cx="2022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dangerous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22186" y="4781984"/>
            <a:ext cx="2951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expensive to run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737022" y="5388390"/>
            <a:ext cx="2022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noisy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8171"/>
            <a:ext cx="3105150" cy="2038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4" y="3784293"/>
            <a:ext cx="2495550" cy="20288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7910" y="547885"/>
            <a:ext cx="11337523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Work in pairs.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c. Discuss which sources of energy you think are clean to run or cause pollution.</a:t>
            </a:r>
          </a:p>
        </p:txBody>
      </p:sp>
      <p:pic>
        <p:nvPicPr>
          <p:cNvPr id="3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95" y="3201269"/>
            <a:ext cx="3521853" cy="2246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4384" y="2994471"/>
            <a:ext cx="8216869" cy="26598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121" y="395298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58</a:t>
            </a:r>
          </a:p>
        </p:txBody>
      </p:sp>
      <p:sp>
        <p:nvSpPr>
          <p:cNvPr id="3" name="Rectangle 2"/>
          <p:cNvSpPr/>
          <p:nvPr/>
        </p:nvSpPr>
        <p:spPr>
          <a:xfrm>
            <a:off x="3631794" y="416132"/>
            <a:ext cx="7930949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0070C0"/>
                </a:solidFill>
              </a:rPr>
              <a:t>Complete the table and write the words.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484" y="1544174"/>
            <a:ext cx="11520373" cy="210126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14" y="3918178"/>
            <a:ext cx="11877675" cy="10191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714" y="5196928"/>
            <a:ext cx="5724525" cy="10287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3154" y="5196928"/>
            <a:ext cx="5724525" cy="100012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932569" y="2092036"/>
            <a:ext cx="79161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37135" y="2102364"/>
            <a:ext cx="7286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FF0000"/>
                </a:solidFill>
              </a:rPr>
              <a:t>23</a:t>
            </a:r>
          </a:p>
        </p:txBody>
      </p:sp>
      <p:sp>
        <p:nvSpPr>
          <p:cNvPr id="23" name="Rounded Rectangular Callout 22"/>
          <p:cNvSpPr/>
          <p:nvPr/>
        </p:nvSpPr>
        <p:spPr>
          <a:xfrm>
            <a:off x="1748177" y="965631"/>
            <a:ext cx="1731112" cy="578543"/>
          </a:xfrm>
          <a:prstGeom prst="wedgeRoundRectCallout">
            <a:avLst>
              <a:gd name="adj1" fmla="val -47244"/>
              <a:gd name="adj2" fmla="val 7782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FF0000"/>
                </a:solidFill>
              </a:rPr>
              <a:t>B = A + 3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413886" y="2088509"/>
            <a:ext cx="7115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FF0000"/>
                </a:solidFill>
              </a:rPr>
              <a:t>29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278773" y="2087615"/>
            <a:ext cx="7396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FF0000"/>
                </a:solidFill>
              </a:rPr>
              <a:t>32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975559" y="2088509"/>
            <a:ext cx="83358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FF0000"/>
                </a:solidFill>
              </a:rPr>
              <a:t>38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29490" y="3112140"/>
            <a:ext cx="7928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FF0000"/>
                </a:solidFill>
              </a:rPr>
              <a:t>41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231958" y="3119243"/>
            <a:ext cx="74938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FF0000"/>
                </a:solidFill>
              </a:rPr>
              <a:t>47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135988" y="3103566"/>
            <a:ext cx="7187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855937" y="3103565"/>
            <a:ext cx="74788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FF0000"/>
                </a:solidFill>
              </a:rPr>
              <a:t>56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767849" y="3098284"/>
            <a:ext cx="7058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FF0000"/>
                </a:solidFill>
              </a:rPr>
              <a:t>59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453837" y="3112138"/>
            <a:ext cx="646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FF0000"/>
                </a:solidFill>
              </a:rPr>
              <a:t>68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306482" y="3112137"/>
            <a:ext cx="68424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FF0000"/>
                </a:solidFill>
              </a:rPr>
              <a:t>71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176339" y="3105535"/>
            <a:ext cx="7139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FF0000"/>
                </a:solidFill>
              </a:rPr>
              <a:t>74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38012" y="5323639"/>
            <a:ext cx="2439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</a:rPr>
              <a:t> P    O   W    E    R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227509" y="5317579"/>
            <a:ext cx="2439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FF0000"/>
                </a:solidFill>
              </a:rPr>
              <a:t>  P     L    A    N    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783501" y="5263634"/>
            <a:ext cx="2439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FF0000"/>
                </a:solidFill>
              </a:rPr>
              <a:t>S    O    L    A    R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408350" y="5250782"/>
            <a:ext cx="2439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FF0000"/>
                </a:solidFill>
              </a:rPr>
              <a:t>P    A    N    E    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 animBg="1"/>
      <p:bldP spid="24" grpId="0"/>
      <p:bldP spid="25" grpId="0"/>
      <p:bldP spid="26" grpId="0"/>
      <p:bldP spid="27" grpId="0"/>
      <p:bldP spid="28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9" grpId="0"/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0387"/>
            <a:ext cx="6210300" cy="9810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625" y="1040388"/>
            <a:ext cx="6048375" cy="981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68718"/>
            <a:ext cx="6953250" cy="1000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16098"/>
            <a:ext cx="8020050" cy="990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6644" y="4116098"/>
            <a:ext cx="2962275" cy="952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8763" y="1109290"/>
            <a:ext cx="195349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FF0000"/>
                </a:solidFill>
              </a:rPr>
              <a:t>W    I    N    D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87782" y="1109290"/>
            <a:ext cx="345584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FF0000"/>
                </a:solidFill>
              </a:rPr>
              <a:t>T    U    R    B    I    N    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09063" y="1109290"/>
            <a:ext cx="23795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FF0000"/>
                </a:solidFill>
              </a:rPr>
              <a:t>C    L    E    A    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93381" y="1109290"/>
            <a:ext cx="9698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FF0000"/>
                </a:solidFill>
              </a:rPr>
              <a:t>T    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667999" y="1109290"/>
            <a:ext cx="138545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FF0000"/>
                </a:solidFill>
              </a:rPr>
              <a:t>R    U    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8763" y="2674852"/>
            <a:ext cx="24106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FF0000"/>
                </a:solidFill>
              </a:rPr>
              <a:t>C    H    E    A    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14253" y="2647142"/>
            <a:ext cx="9698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FF0000"/>
                </a:solidFill>
              </a:rPr>
              <a:t>T    O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15703" y="2647142"/>
            <a:ext cx="24106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FF0000"/>
                </a:solidFill>
              </a:rPr>
              <a:t>B    U    I     L    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8763" y="4165980"/>
            <a:ext cx="435032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FF0000"/>
                </a:solidFill>
              </a:rPr>
              <a:t>E    X    P    E     N    S     I     V    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40481" y="4165980"/>
            <a:ext cx="9698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FF0000"/>
                </a:solidFill>
              </a:rPr>
              <a:t>T    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39776" y="4165980"/>
            <a:ext cx="138545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FF0000"/>
                </a:solidFill>
              </a:rPr>
              <a:t>R    U    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313718" y="4166360"/>
            <a:ext cx="23795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FF0000"/>
                </a:solidFill>
              </a:rPr>
              <a:t>N    O    I     S    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, indoor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929" y="297712"/>
            <a:ext cx="8949071" cy="6177516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4493856" y="474983"/>
            <a:ext cx="3113325" cy="1296955"/>
          </a:xfrm>
          <a:prstGeom prst="wedgeEllipseCallout">
            <a:avLst>
              <a:gd name="adj1" fmla="val 46453"/>
              <a:gd name="adj2" fmla="val 80000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It’s reading time….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851" y="1460901"/>
            <a:ext cx="4086709" cy="8346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11" y="3462634"/>
            <a:ext cx="12055151" cy="71064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7158" y="1040175"/>
            <a:ext cx="11457993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 the instruction quickly. Underline the key words. What are we going to do? 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Read and choose the correct title.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461227" y="4020051"/>
            <a:ext cx="1554480" cy="6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05274" y="457200"/>
            <a:ext cx="1604865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reading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3441639" y="4020051"/>
            <a:ext cx="2834640" cy="6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98527" y="4020051"/>
            <a:ext cx="14767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502962" y="4020051"/>
            <a:ext cx="105667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9667871" y="4020051"/>
            <a:ext cx="190621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Down Arrow 27"/>
          <p:cNvSpPr/>
          <p:nvPr/>
        </p:nvSpPr>
        <p:spPr>
          <a:xfrm>
            <a:off x="2202873" y="4020051"/>
            <a:ext cx="193963" cy="621222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1461226" y="4641273"/>
            <a:ext cx="1734449" cy="103909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Good points</a:t>
            </a:r>
          </a:p>
        </p:txBody>
      </p:sp>
      <p:sp>
        <p:nvSpPr>
          <p:cNvPr id="30" name="Down Arrow 29"/>
          <p:cNvSpPr/>
          <p:nvPr/>
        </p:nvSpPr>
        <p:spPr>
          <a:xfrm>
            <a:off x="4789686" y="4020051"/>
            <a:ext cx="193963" cy="621222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3441640" y="4641272"/>
            <a:ext cx="2834640" cy="10390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Wind power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Solar power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05" y="2069797"/>
            <a:ext cx="11849100" cy="42957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8620" y="420624"/>
            <a:ext cx="11973471" cy="6155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i="1" dirty="0">
                <a:solidFill>
                  <a:srgbClr val="0070C0"/>
                </a:solidFill>
              </a:rPr>
              <a:t>Look at the topic sentence and guess. 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352074" y="2466107"/>
            <a:ext cx="7040880" cy="223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ular Callout 9"/>
          <p:cNvSpPr/>
          <p:nvPr/>
        </p:nvSpPr>
        <p:spPr>
          <a:xfrm>
            <a:off x="5882119" y="1094509"/>
            <a:ext cx="6187786" cy="637309"/>
          </a:xfrm>
          <a:prstGeom prst="wedgeRoundRectCallout">
            <a:avLst>
              <a:gd name="adj1" fmla="val -65376"/>
              <a:gd name="adj2" fmla="val 10828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Compare things to choose the best?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1" y="2039512"/>
            <a:ext cx="11849100" cy="42957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40767" y="334933"/>
            <a:ext cx="9503088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Skim the text. Underline the key words/phrases. Choose the best title.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40963" y="16701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586878" y="1356001"/>
            <a:ext cx="6634244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2. Comparing different energy sources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reading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7589265" y="2443039"/>
            <a:ext cx="16050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10145110" y="2443039"/>
            <a:ext cx="165258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4456104" y="2793853"/>
            <a:ext cx="4754880" cy="46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268609" y="3161354"/>
            <a:ext cx="3474720" cy="46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4866528" y="3164131"/>
            <a:ext cx="4023360" cy="71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4422853" y="3521235"/>
            <a:ext cx="4206240" cy="71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2307913" y="3963936"/>
            <a:ext cx="6400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9194359" y="4785955"/>
            <a:ext cx="2603336" cy="1432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268608" y="4784757"/>
            <a:ext cx="7503792" cy="1552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3191673" y="5166377"/>
            <a:ext cx="54374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2164893" y="5543356"/>
            <a:ext cx="26517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1034682" y="5143141"/>
            <a:ext cx="16459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5586878" y="5543356"/>
            <a:ext cx="26517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627185" y="5543356"/>
            <a:ext cx="228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164893" y="5895261"/>
            <a:ext cx="30175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363063" y="6262012"/>
            <a:ext cx="26517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433633" y="1508119"/>
            <a:ext cx="1132473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en-US" sz="3200" dirty="0">
                <a:solidFill>
                  <a:srgbClr val="221E1F"/>
                </a:solidFill>
                <a:latin typeface="+mj-lt"/>
              </a:rPr>
              <a:t> Why does the article say coal plants are common? </a:t>
            </a:r>
          </a:p>
          <a:p>
            <a:pPr algn="just"/>
            <a:r>
              <a:rPr lang="en-US" sz="3200" dirty="0">
                <a:solidFill>
                  <a:srgbClr val="221E1F"/>
                </a:solidFill>
                <a:latin typeface="+mj-lt"/>
              </a:rPr>
              <a:t>     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__________________________________________ </a:t>
            </a:r>
          </a:p>
          <a:p>
            <a:pPr algn="just"/>
            <a:r>
              <a:rPr lang="en-US" sz="3200" dirty="0">
                <a:solidFill>
                  <a:srgbClr val="221E1F"/>
                </a:solidFill>
                <a:latin typeface="+mj-lt"/>
              </a:rPr>
              <a:t>2. Why is natural gas better than coal? </a:t>
            </a:r>
          </a:p>
          <a:p>
            <a:pPr algn="just"/>
            <a:r>
              <a:rPr lang="en-US" sz="3200" dirty="0">
                <a:solidFill>
                  <a:srgbClr val="221E1F"/>
                </a:solidFill>
                <a:latin typeface="+mj-lt"/>
              </a:rPr>
              <a:t>     __________________________________________ </a:t>
            </a:r>
          </a:p>
          <a:p>
            <a:pPr algn="just"/>
            <a:r>
              <a:rPr lang="en-US" sz="3200" dirty="0">
                <a:solidFill>
                  <a:srgbClr val="221E1F"/>
                </a:solidFill>
                <a:latin typeface="+mj-lt"/>
              </a:rPr>
              <a:t>3. What are two advantages of wind power plants? </a:t>
            </a:r>
          </a:p>
          <a:p>
            <a:pPr algn="just"/>
            <a:r>
              <a:rPr lang="en-US" sz="3200" dirty="0">
                <a:solidFill>
                  <a:srgbClr val="221E1F"/>
                </a:solidFill>
                <a:latin typeface="+mj-lt"/>
              </a:rPr>
              <a:t>     __________________________________________ </a:t>
            </a:r>
          </a:p>
          <a:p>
            <a:pPr algn="just"/>
            <a:r>
              <a:rPr lang="en-US" sz="3200" dirty="0">
                <a:solidFill>
                  <a:srgbClr val="221E1F"/>
                </a:solidFill>
                <a:latin typeface="+mj-lt"/>
              </a:rPr>
              <a:t>4. What is a disadvantage of solar power? </a:t>
            </a:r>
          </a:p>
          <a:p>
            <a:pPr algn="just"/>
            <a:r>
              <a:rPr lang="en-US" sz="3200" dirty="0">
                <a:solidFill>
                  <a:srgbClr val="221E1F"/>
                </a:solidFill>
                <a:latin typeface="+mj-lt"/>
              </a:rPr>
              <a:t>     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__________________________________________ </a:t>
            </a:r>
          </a:p>
          <a:p>
            <a:pPr algn="just"/>
            <a:r>
              <a:rPr lang="en-US" sz="3200" dirty="0">
                <a:solidFill>
                  <a:srgbClr val="221E1F"/>
                </a:solidFill>
                <a:latin typeface="+mj-lt"/>
              </a:rPr>
              <a:t>5. What environmental problem does hydroelectric power </a:t>
            </a:r>
            <a:r>
              <a:rPr lang="en-US" sz="3200" dirty="0">
                <a:solidFill>
                  <a:srgbClr val="A3228E"/>
                </a:solidFill>
                <a:latin typeface="+mj-lt"/>
              </a:rPr>
              <a:t>create</a:t>
            </a:r>
            <a:r>
              <a:rPr lang="en-US" sz="3200" dirty="0">
                <a:solidFill>
                  <a:srgbClr val="221E1F"/>
                </a:solidFill>
                <a:latin typeface="+mj-lt"/>
              </a:rPr>
              <a:t>?</a:t>
            </a:r>
          </a:p>
          <a:p>
            <a:pPr algn="just"/>
            <a:r>
              <a:rPr lang="en-US" sz="3200" dirty="0">
                <a:solidFill>
                  <a:srgbClr val="221E1F"/>
                </a:solidFill>
                <a:latin typeface="+mj-lt"/>
              </a:rPr>
              <a:t>     __________________________________________ </a:t>
            </a:r>
            <a:endParaRPr lang="en-US" sz="32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89899"/>
            <a:ext cx="1810139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reading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1912776" y="320622"/>
            <a:ext cx="8649477" cy="11387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i="1" dirty="0">
                <a:solidFill>
                  <a:srgbClr val="0070C0"/>
                </a:solidFill>
              </a:rPr>
              <a:t>Read the questions. Underline the key words. Scan the text and answer the questions.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286702" y="1533713"/>
            <a:ext cx="1712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popular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65596" y="2014778"/>
            <a:ext cx="8261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Because they aren’t expensive to build.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05069" y="2984586"/>
            <a:ext cx="777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Because natural gas is cleaner than coal.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65596" y="3962080"/>
            <a:ext cx="8062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Wind power plants are clean and cheap to run.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14475" y="4951333"/>
            <a:ext cx="8527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Solar power doesn’t work at night.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65596" y="5930507"/>
            <a:ext cx="8546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Hydroelectric plants stop fish from moving freely.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7568912" y="1987932"/>
            <a:ext cx="14216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596709" y="3944738"/>
            <a:ext cx="24688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596709" y="4902608"/>
            <a:ext cx="21945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990644" y="2984587"/>
            <a:ext cx="10058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986740" y="5887473"/>
            <a:ext cx="38500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5" grpId="0"/>
      <p:bldP spid="26" grpId="0"/>
      <p:bldP spid="27" grpId="0"/>
      <p:bldP spid="28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52" y="1572957"/>
            <a:ext cx="1920785" cy="5700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627" y="2504165"/>
            <a:ext cx="3491928" cy="661624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899944" y="5015295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8870" y="3575419"/>
            <a:ext cx="4343472" cy="8855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1568" y="391885"/>
            <a:ext cx="4249933" cy="599870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47081" y="3429000"/>
            <a:ext cx="88269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Talk about the advantages and disadvantages of energy sources.</a:t>
            </a:r>
            <a:endParaRPr lang="en-US" sz="3200" b="1" dirty="0"/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682" y="657255"/>
            <a:ext cx="3557355" cy="226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7000" y="4572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Post - reading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2248830" y="657255"/>
            <a:ext cx="32546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320" y="1809946"/>
            <a:ext cx="9877808" cy="4413610"/>
          </a:xfrm>
          <a:prstGeom prst="rect">
            <a:avLst/>
          </a:prstGeom>
        </p:spPr>
      </p:pic>
      <p:sp>
        <p:nvSpPr>
          <p:cNvPr id="3" name="TextBox 2">
            <a:hlinkClick r:id="rId3"/>
          </p:cNvPr>
          <p:cNvSpPr txBox="1"/>
          <p:nvPr/>
        </p:nvSpPr>
        <p:spPr>
          <a:xfrm>
            <a:off x="263951" y="2988297"/>
            <a:ext cx="1734531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here to play the games</a:t>
            </a:r>
          </a:p>
        </p:txBody>
      </p:sp>
      <p:sp>
        <p:nvSpPr>
          <p:cNvPr id="4" name="TextBox 3">
            <a:hlinkClick r:id="rId3"/>
          </p:cNvPr>
          <p:cNvSpPr txBox="1"/>
          <p:nvPr/>
        </p:nvSpPr>
        <p:spPr>
          <a:xfrm>
            <a:off x="5308860" y="802851"/>
            <a:ext cx="2194876" cy="523220"/>
          </a:xfrm>
          <a:prstGeom prst="rect">
            <a:avLst/>
          </a:prstGeom>
          <a:solidFill>
            <a:srgbClr val="FFC0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LET’S PLAY!</a:t>
            </a:r>
            <a:endParaRPr lang="en-US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2433" y="1058835"/>
            <a:ext cx="9927771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Write about the type of energy sources you like to use at home and the reason why, using the words you learned today. (about 70 words)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610"/>
            <a:ext cx="8942705" cy="60972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442791" y="693071"/>
            <a:ext cx="4345781" cy="563231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nuclear power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dangerous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power plant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solar panel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wind turbine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clean to run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cheap to build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expensive to run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noisy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562099" y="1881445"/>
            <a:ext cx="9715501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Reading: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Understanding instructions.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Skimming and scanning for general and specific information.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Speaking: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Talking about the advantages and disadvantages of energy sources.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646555"/>
            <a:ext cx="12039600" cy="45231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Learn by heart vocabularies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the exercises</a:t>
            </a:r>
            <a:r>
              <a:rPr lang="vi-VN" altLang="en-US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n </a:t>
            </a:r>
            <a:r>
              <a:rPr lang="en-US" sz="3600" b="1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i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-Learn Smart World </a:t>
            </a:r>
            <a:r>
              <a:rPr lang="vi-VN" altLang="en-US" sz="36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Work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book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page 58.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page 62.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Prepare the next lesson (page 80 SB)</a:t>
            </a:r>
            <a:r>
              <a:rPr lang="vi-VN" altLang="en-US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-Learn Smart World DHA App 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/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>
            <a:fillRect/>
          </a:stretch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>
            <a:fillRect/>
          </a:stretch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11076" y="622338"/>
            <a:ext cx="5828524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4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review energy sources.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talk about the advantages and disadvantages of energy sources.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practice reading for main ideas and specific information.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7" y="355460"/>
            <a:ext cx="8958016" cy="59333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530373" y="355460"/>
            <a:ext cx="4345781" cy="563231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New words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nuclear power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dangerous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power plant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solar panel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wind turbine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clean to run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cheap to build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expensive to run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noisy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" y="300213"/>
            <a:ext cx="9179809" cy="61192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816896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41624" y="2662674"/>
            <a:ext cx="11018571" cy="3330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rgbClr val="0070C0"/>
                </a:solidFill>
              </a:rPr>
              <a:t>1. What types of energy do you use most at home?</a:t>
            </a:r>
          </a:p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rgbClr val="0070C0"/>
                </a:solidFill>
              </a:rPr>
              <a:t>2. Which type do you like to use? Why?</a:t>
            </a:r>
          </a:p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rgbClr val="0070C0"/>
                </a:solidFill>
              </a:rPr>
              <a:t>3. If you have a choice, which energy sources would you like to change? Why?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602" y="584289"/>
            <a:ext cx="3258616" cy="207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972" y="328247"/>
            <a:ext cx="9749028" cy="60820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6"/>
          <a:stretch>
            <a:fillRect/>
          </a:stretch>
        </p:blipFill>
        <p:spPr>
          <a:xfrm>
            <a:off x="-41910" y="687070"/>
            <a:ext cx="5078095" cy="10814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7910" y="547885"/>
            <a:ext cx="11337523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Work in pairs.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What can you see in each picture?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10" y="2438832"/>
            <a:ext cx="11506548" cy="1994622"/>
          </a:xfrm>
          <a:prstGeom prst="rect">
            <a:avLst/>
          </a:prstGeom>
        </p:spPr>
      </p:pic>
      <p:pic>
        <p:nvPicPr>
          <p:cNvPr id="5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782" y="378088"/>
            <a:ext cx="1887018" cy="120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7910" y="388358"/>
            <a:ext cx="11337523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Work in pairs.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a. Match the words with the pictures.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10" y="1732250"/>
            <a:ext cx="11506548" cy="1994622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07910" y="5070764"/>
            <a:ext cx="2670817" cy="70658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/>
              <a:t>power plant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234761" y="5070764"/>
            <a:ext cx="2670817" cy="70658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/>
              <a:t>nuclear power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259144" y="5056910"/>
            <a:ext cx="2670817" cy="70658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/>
              <a:t>solar panel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283527" y="5070764"/>
            <a:ext cx="2670817" cy="70658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/>
              <a:t>wind turbine</a:t>
            </a:r>
          </a:p>
        </p:txBody>
      </p:sp>
      <p:pic>
        <p:nvPicPr>
          <p:cNvPr id="8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782" y="378088"/>
            <a:ext cx="1887018" cy="120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3 L -0.24245 -0.168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35" y="-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-0.24675 -0.166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44" y="-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4845 -0.1687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19" y="-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7.40741E-7 L -0.0056 -0.1687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879</Words>
  <Application>Microsoft Office PowerPoint</Application>
  <PresentationFormat>Widescreen</PresentationFormat>
  <Paragraphs>151</Paragraphs>
  <Slides>28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Bửu Vũ Trần Gia</cp:lastModifiedBy>
  <cp:revision>260</cp:revision>
  <dcterms:created xsi:type="dcterms:W3CDTF">2020-12-08T03:17:00Z</dcterms:created>
  <dcterms:modified xsi:type="dcterms:W3CDTF">2023-07-27T07:07:10Z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1AAD97449DF2448E9E466926759B0049</vt:lpwstr>
  </property>
  <property fmtid="{D5CDD505-2E9C-101B-9397-08002B2CF9AE}" pid="3" name="KSOProductBuildVer">
    <vt:lpwstr>1033-11.2.0.11486</vt:lpwstr>
  </property>
</Properties>
</file>