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60" r:id="rId6"/>
    <p:sldId id="358" r:id="rId7"/>
    <p:sldId id="359" r:id="rId8"/>
    <p:sldId id="356" r:id="rId9"/>
    <p:sldId id="361" r:id="rId10"/>
    <p:sldId id="311" r:id="rId11"/>
    <p:sldId id="362"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0A4A5"/>
    <a:srgbClr val="FFFF99"/>
    <a:srgbClr val="E36427"/>
    <a:srgbClr val="000000"/>
    <a:srgbClr val="61953D"/>
    <a:srgbClr val="5E913B"/>
    <a:srgbClr val="5C8E3A"/>
    <a:srgbClr val="D98F91"/>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8" autoAdjust="0"/>
    <p:restoredTop sz="94196" autoAdjust="0"/>
  </p:normalViewPr>
  <p:slideViewPr>
    <p:cSldViewPr snapToGrid="0" showGuides="1">
      <p:cViewPr>
        <p:scale>
          <a:sx n="90" d="100"/>
          <a:sy n="90" d="100"/>
        </p:scale>
        <p:origin x="248" y="7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24936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6193" y="10353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636365" y="9397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251211" y="939727"/>
            <a:ext cx="10618066" cy="830997"/>
          </a:xfrm>
          <a:prstGeom prst="rect">
            <a:avLst/>
          </a:prstGeom>
          <a:noFill/>
        </p:spPr>
        <p:txBody>
          <a:bodyPr wrap="square">
            <a:spAutoFit/>
          </a:bodyPr>
          <a:lstStyle/>
          <a:p>
            <a:r>
              <a:rPr lang="en-US" sz="2400" b="1" dirty="0">
                <a:effectLst/>
                <a:ea typeface="Calibri" panose="020F0502020204030204" pitchFamily="34" charset="0"/>
              </a:rPr>
              <a:t>Work in groups. Discuss what kind of students/learners each option will be more suitable for. Give reasons for your decision. Report to the whole class.</a:t>
            </a:r>
            <a:r>
              <a:rPr lang="en-US" sz="2400" b="1" dirty="0">
                <a:effectLst/>
                <a:ea typeface="Times New Roman" panose="02020603050405020304" pitchFamily="18" charset="0"/>
              </a:rPr>
              <a:t> </a:t>
            </a:r>
            <a:endParaRPr lang="en-US" sz="4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POST-SPEAKING</a:t>
            </a:r>
          </a:p>
        </p:txBody>
      </p:sp>
      <p:pic>
        <p:nvPicPr>
          <p:cNvPr id="6146" name="Picture 2" descr="Education Options – 11plus Tuition in Milton Keynes &amp; Bucks">
            <a:extLst>
              <a:ext uri="{FF2B5EF4-FFF2-40B4-BE49-F238E27FC236}">
                <a16:creationId xmlns:a16="http://schemas.microsoft.com/office/drawing/2014/main" id="{899FF380-2734-9449-881D-E157C6446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7" y="2011176"/>
            <a:ext cx="7540625" cy="472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4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6193" y="10353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636365" y="9397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251211" y="939727"/>
            <a:ext cx="10618066" cy="830997"/>
          </a:xfrm>
          <a:prstGeom prst="rect">
            <a:avLst/>
          </a:prstGeom>
          <a:noFill/>
        </p:spPr>
        <p:txBody>
          <a:bodyPr wrap="square">
            <a:spAutoFit/>
          </a:bodyPr>
          <a:lstStyle/>
          <a:p>
            <a:r>
              <a:rPr lang="en-US" sz="2400" b="1" dirty="0">
                <a:effectLst/>
                <a:ea typeface="Calibri" panose="020F0502020204030204" pitchFamily="34" charset="0"/>
              </a:rPr>
              <a:t>Work in groups. Discuss what kind of students/learners each option will be more suitable for. Give reasons for your decision. Report to the whole class.</a:t>
            </a:r>
            <a:r>
              <a:rPr lang="en-US" sz="2400" b="1" dirty="0">
                <a:effectLst/>
                <a:ea typeface="Times New Roman" panose="02020603050405020304" pitchFamily="18" charset="0"/>
              </a:rPr>
              <a:t> </a:t>
            </a:r>
            <a:endParaRPr lang="en-US" sz="4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POST-SPEAKING</a:t>
            </a:r>
          </a:p>
        </p:txBody>
      </p:sp>
      <p:sp>
        <p:nvSpPr>
          <p:cNvPr id="2" name="TextBox 1">
            <a:extLst>
              <a:ext uri="{FF2B5EF4-FFF2-40B4-BE49-F238E27FC236}">
                <a16:creationId xmlns:a16="http://schemas.microsoft.com/office/drawing/2014/main" id="{D36D1AAE-5E72-2F4D-9429-9C64178144E1}"/>
              </a:ext>
            </a:extLst>
          </p:cNvPr>
          <p:cNvSpPr txBox="1"/>
          <p:nvPr/>
        </p:nvSpPr>
        <p:spPr>
          <a:xfrm>
            <a:off x="494437" y="2614613"/>
            <a:ext cx="11477921" cy="3270126"/>
          </a:xfrm>
          <a:prstGeom prst="rect">
            <a:avLst/>
          </a:prstGeom>
          <a:noFill/>
        </p:spPr>
        <p:txBody>
          <a:bodyPr wrap="square" rtlCol="0">
            <a:spAutoFit/>
          </a:bodyPr>
          <a:lstStyle/>
          <a:p>
            <a:pPr marL="25400" indent="-25400" algn="just">
              <a:lnSpc>
                <a:spcPct val="115000"/>
              </a:lnSpc>
              <a:spcBef>
                <a:spcPts val="720"/>
              </a:spcBef>
              <a:spcAft>
                <a:spcPts val="720"/>
              </a:spcAft>
            </a:pPr>
            <a:r>
              <a:rPr lang="en-US" sz="2800" b="1" dirty="0">
                <a:solidFill>
                  <a:srgbClr val="7030A0"/>
                </a:solidFill>
                <a:effectLst/>
                <a:latin typeface="Times" pitchFamily="2" charset="0"/>
                <a:ea typeface="Calibri" panose="020F0502020204030204" pitchFamily="34" charset="0"/>
                <a:cs typeface="Calibri" panose="020F0502020204030204" pitchFamily="34" charset="0"/>
              </a:rPr>
              <a:t>Suggested summary of the discussion:</a:t>
            </a:r>
            <a:endParaRPr lang="en-VN"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5400" indent="-25400" algn="just">
              <a:lnSpc>
                <a:spcPct val="115000"/>
              </a:lnSpc>
              <a:spcBef>
                <a:spcPts val="720"/>
              </a:spcBef>
              <a:spcAft>
                <a:spcPts val="720"/>
              </a:spcAft>
            </a:pPr>
            <a:r>
              <a:rPr lang="en-US" sz="2800" dirty="0">
                <a:solidFill>
                  <a:schemeClr val="accent5">
                    <a:lumMod val="75000"/>
                  </a:schemeClr>
                </a:solidFill>
                <a:effectLst/>
                <a:latin typeface="Times" pitchFamily="2" charset="0"/>
                <a:ea typeface="Calibri" panose="020F0502020204030204" pitchFamily="34" charset="0"/>
                <a:cs typeface="Calibri" panose="020F0502020204030204" pitchFamily="34" charset="0"/>
              </a:rPr>
              <a:t>In our group, we all think that each education option has its own benefits. Academic study is suitable for those who want formal education and training. And vocational training is suitable for those who want to so some specific jobs. </a:t>
            </a:r>
            <a:endParaRPr lang="en-VN"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VN" sz="2800" dirty="0"/>
          </a:p>
        </p:txBody>
      </p:sp>
    </p:spTree>
    <p:extLst>
      <p:ext uri="{BB962C8B-B14F-4D97-AF65-F5344CB8AC3E}">
        <p14:creationId xmlns:p14="http://schemas.microsoft.com/office/powerpoint/2010/main" val="81805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597762"/>
          </a:xfrm>
          <a:prstGeom prst="rect">
            <a:avLst/>
          </a:prstGeom>
          <a:noFill/>
        </p:spPr>
        <p:txBody>
          <a:bodyPr wrap="square" rtlCol="0">
            <a:spAutoFit/>
          </a:bodyPr>
          <a:lstStyle/>
          <a:p>
            <a:pPr>
              <a:lnSpc>
                <a:spcPct val="150000"/>
              </a:lnSpc>
            </a:pPr>
            <a:r>
              <a:rPr lang="vi-VN" sz="2800" dirty="0">
                <a:latin typeface="Arial" panose="020B0604020202020204" pitchFamily="34" charset="0"/>
                <a:cs typeface="Arial" panose="020B0604020202020204" pitchFamily="34" charset="0"/>
              </a:rPr>
              <a:t>What have you learnt today?</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How to end a conversation or discussion</a:t>
            </a: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Vocabulary to talk about the benefits of vocational training and academic study</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Lesson </a:t>
            </a:r>
            <a:r>
              <a:rPr lang="en-GB" dirty="0">
                <a:latin typeface="Arial" panose="020B0604020202020204" pitchFamily="34" charset="0"/>
                <a:cs typeface="Arial" panose="020B0604020202020204" pitchFamily="34" charset="0"/>
              </a:rPr>
              <a:t>5</a:t>
            </a:r>
            <a:r>
              <a:rPr lang="en-GB" sz="2800" dirty="0">
                <a:latin typeface="Arial" panose="020B0604020202020204" pitchFamily="34" charset="0"/>
                <a:cs typeface="Arial" panose="020B0604020202020204" pitchFamily="34" charset="0"/>
              </a:rPr>
              <a:t> - Unit 7.</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SPEAKING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1605520" y="3934715"/>
            <a:ext cx="9680101" cy="707886"/>
          </a:xfrm>
          <a:prstGeom prst="rect">
            <a:avLst/>
          </a:prstGeom>
          <a:noFill/>
        </p:spPr>
        <p:txBody>
          <a:bodyPr wrap="square" rtlCol="0">
            <a:spAutoFit/>
          </a:bodyPr>
          <a:lstStyle/>
          <a:p>
            <a:r>
              <a:rPr lang="en-US" sz="4000" b="1" dirty="0">
                <a:solidFill>
                  <a:schemeClr val="accent1">
                    <a:lumMod val="75000"/>
                  </a:schemeClr>
                </a:solidFill>
                <a:effectLst/>
                <a:latin typeface="Helvetica" pitchFamily="2" charset="0"/>
              </a:rPr>
              <a:t>Vocational training vs. academic study</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4</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8E5FC192-5EFA-3945-9C8F-13E69BEE0150}"/>
              </a:ext>
            </a:extLst>
          </p:cNvPr>
          <p:cNvSpPr txBox="1"/>
          <p:nvPr/>
        </p:nvSpPr>
        <p:spPr>
          <a:xfrm>
            <a:off x="2835250" y="463093"/>
            <a:ext cx="9484956" cy="830997"/>
          </a:xfrm>
          <a:prstGeom prst="rect">
            <a:avLst/>
          </a:prstGeom>
          <a:noFill/>
        </p:spPr>
        <p:txBody>
          <a:bodyPr wrap="square" rtlCol="0">
            <a:spAutoFit/>
          </a:bodyPr>
          <a:lstStyle/>
          <a:p>
            <a:r>
              <a:rPr lang="en-US" sz="4800" dirty="0">
                <a:solidFill>
                  <a:schemeClr val="bg1"/>
                </a:solidFill>
                <a:latin typeface="UTM Facebook K&amp;T" pitchFamily="18" charset="0"/>
                <a:cs typeface="Arial" panose="020B0604020202020204" pitchFamily="34" charset="0"/>
              </a:rPr>
              <a:t>Education options for school-leavers</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PRE-SPEAKING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212352" y="3423459"/>
            <a:ext cx="2119318"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WHILE-SPEAKING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5916080"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dirty="0">
                <a:solidFill>
                  <a:schemeClr val="tx1"/>
                </a:solidFill>
                <a:effectLst/>
                <a:ea typeface="Times New Roman" panose="02020603050405020304" pitchFamily="18" charset="0"/>
              </a:rPr>
              <a:t>Task 1. </a:t>
            </a:r>
            <a:r>
              <a:rPr lang="en-GB" sz="1800" dirty="0">
                <a:solidFill>
                  <a:schemeClr val="tx1"/>
                </a:solidFill>
                <a:effectLst/>
                <a:ea typeface="Calibri" panose="020F0502020204030204" pitchFamily="34" charset="0"/>
              </a:rPr>
              <a:t>Brainstorming</a:t>
            </a:r>
            <a:r>
              <a:rPr lang="en-VN" dirty="0">
                <a:solidFill>
                  <a:schemeClr val="tx1"/>
                </a:solidFill>
                <a:effectLst/>
              </a:rPr>
              <a:t> </a:t>
            </a:r>
            <a:endParaRPr lang="en-GB" dirty="0">
              <a:solidFill>
                <a:schemeClr val="tx1"/>
              </a:solidFill>
            </a:endParaRPr>
          </a:p>
        </p:txBody>
      </p:sp>
      <p:sp>
        <p:nvSpPr>
          <p:cNvPr id="26" name="Rectangle 25"/>
          <p:cNvSpPr/>
          <p:nvPr/>
        </p:nvSpPr>
        <p:spPr>
          <a:xfrm>
            <a:off x="6007693" y="2177973"/>
            <a:ext cx="5916081"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800" dirty="0">
                <a:solidFill>
                  <a:schemeClr val="tx1"/>
                </a:solidFill>
                <a:effectLst/>
                <a:ea typeface="Times New Roman" panose="02020603050405020304" pitchFamily="18" charset="0"/>
              </a:rPr>
              <a:t>Task 2. </a:t>
            </a:r>
            <a:r>
              <a:rPr lang="en-US" sz="1800" dirty="0">
                <a:solidFill>
                  <a:schemeClr val="tx1"/>
                </a:solidFill>
                <a:effectLst/>
                <a:ea typeface="Calibri" panose="020F0502020204030204" pitchFamily="34" charset="0"/>
              </a:rPr>
              <a:t>Complete the conversation with the sentences in the box. Then </a:t>
            </a:r>
            <a:r>
              <a:rPr lang="en-US" sz="1800" dirty="0" err="1">
                <a:solidFill>
                  <a:schemeClr val="tx1"/>
                </a:solidFill>
                <a:effectLst/>
                <a:ea typeface="Calibri" panose="020F0502020204030204" pitchFamily="34" charset="0"/>
              </a:rPr>
              <a:t>practise</a:t>
            </a:r>
            <a:r>
              <a:rPr lang="en-US" sz="1800" dirty="0">
                <a:solidFill>
                  <a:schemeClr val="tx1"/>
                </a:solidFill>
                <a:effectLst/>
                <a:ea typeface="Calibri" panose="020F0502020204030204" pitchFamily="34" charset="0"/>
              </a:rPr>
              <a:t> it in pairs.</a:t>
            </a:r>
            <a:r>
              <a:rPr lang="en-VN" dirty="0">
                <a:solidFill>
                  <a:schemeClr val="tx1"/>
                </a:solidFill>
                <a:effectLst/>
              </a:rPr>
              <a:t> </a:t>
            </a:r>
            <a:endParaRPr lang="en-GB" dirty="0">
              <a:solidFill>
                <a:schemeClr val="tx1"/>
              </a:solidFill>
            </a:endParaRPr>
          </a:p>
        </p:txBody>
      </p:sp>
      <p:sp>
        <p:nvSpPr>
          <p:cNvPr id="27" name="Rectangle 26"/>
          <p:cNvSpPr/>
          <p:nvPr/>
        </p:nvSpPr>
        <p:spPr>
          <a:xfrm>
            <a:off x="6007694" y="3105226"/>
            <a:ext cx="5916082" cy="11907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800" dirty="0">
                <a:solidFill>
                  <a:schemeClr val="tx1"/>
                </a:solidFill>
                <a:effectLst/>
                <a:ea typeface="Times New Roman" panose="02020603050405020304" pitchFamily="18" charset="0"/>
              </a:rPr>
              <a:t>Task 3.</a:t>
            </a:r>
            <a:r>
              <a:rPr lang="en-GB" sz="1800" dirty="0">
                <a:solidFill>
                  <a:schemeClr val="tx1"/>
                </a:solidFill>
                <a:effectLst/>
                <a:ea typeface="Calibri" panose="020F0502020204030204" pitchFamily="34" charset="0"/>
              </a:rPr>
              <a:t> </a:t>
            </a:r>
            <a:r>
              <a:rPr lang="en-US" sz="1800" dirty="0">
                <a:solidFill>
                  <a:schemeClr val="tx1"/>
                </a:solidFill>
                <a:effectLst/>
                <a:ea typeface="Calibri" panose="020F0502020204030204" pitchFamily="34" charset="0"/>
              </a:rPr>
              <a:t>Work in pairs. Talk about the benefits of academic study. Use the ideas in 1, the model in 2, and the tips above to help you.</a:t>
            </a:r>
            <a:r>
              <a:rPr lang="en-VN" dirty="0">
                <a:solidFill>
                  <a:schemeClr val="tx1"/>
                </a:solidFill>
                <a:effectLst/>
              </a:rPr>
              <a:t> </a:t>
            </a:r>
            <a:endParaRPr lang="en-US" dirty="0">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72012" y="2559985"/>
            <a:ext cx="794289"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POST-SPEAKING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3" y="5849490"/>
            <a:ext cx="5916078"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lgn="just">
              <a:buFont typeface="Arial" panose="020B0604020202020204" pitchFamily="34" charset="0"/>
              <a:buChar char="•"/>
            </a:pPr>
            <a:r>
              <a:rPr lang="en-US" dirty="0">
                <a:solidFill>
                  <a:schemeClr val="tx1"/>
                </a:solidFill>
              </a:rPr>
              <a:t>Wrap-up</a:t>
            </a:r>
          </a:p>
          <a:p>
            <a:pPr marL="168275" indent="-168275" algn="just">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23954"/>
            <a:ext cx="5916078" cy="95607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VN" sz="1800" dirty="0">
                <a:solidFill>
                  <a:schemeClr val="tx1"/>
                </a:solidFill>
                <a:effectLst/>
                <a:ea typeface="Calibri" panose="020F0502020204030204" pitchFamily="34" charset="0"/>
              </a:rPr>
              <a:t>Task 4: </a:t>
            </a:r>
            <a:r>
              <a:rPr lang="en-US" sz="1800" dirty="0">
                <a:solidFill>
                  <a:schemeClr val="tx1"/>
                </a:solidFill>
                <a:effectLst/>
                <a:ea typeface="Calibri" panose="020F0502020204030204" pitchFamily="34" charset="0"/>
              </a:rPr>
              <a:t>Work in groups. Discuss what kind of students/learners each option will be more suitable for. Give reasons for your decision. Report to the whole class.</a:t>
            </a:r>
            <a:endParaRPr lang="en-VN" sz="1800" dirty="0">
              <a:solidFill>
                <a:schemeClr val="tx1"/>
              </a:solidFill>
              <a:effectLst/>
              <a:ea typeface="Times New Roman" panose="02020603050405020304" pitchFamily="18" charset="0"/>
            </a:endParaRP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SPEAKING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4</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4" name="Table 3">
            <a:extLst>
              <a:ext uri="{FF2B5EF4-FFF2-40B4-BE49-F238E27FC236}">
                <a16:creationId xmlns:a16="http://schemas.microsoft.com/office/drawing/2014/main" id="{9D08D34E-74F7-5B46-8560-D24D005A9B09}"/>
              </a:ext>
            </a:extLst>
          </p:cNvPr>
          <p:cNvGraphicFramePr>
            <a:graphicFrameLocks noGrp="1"/>
          </p:cNvGraphicFramePr>
          <p:nvPr>
            <p:extLst>
              <p:ext uri="{D42A27DB-BD31-4B8C-83A1-F6EECF244321}">
                <p14:modId xmlns:p14="http://schemas.microsoft.com/office/powerpoint/2010/main" val="1171164395"/>
              </p:ext>
            </p:extLst>
          </p:nvPr>
        </p:nvGraphicFramePr>
        <p:xfrm>
          <a:off x="1300163" y="1614488"/>
          <a:ext cx="9429749" cy="4091507"/>
        </p:xfrm>
        <a:graphic>
          <a:graphicData uri="http://schemas.openxmlformats.org/drawingml/2006/table">
            <a:tbl>
              <a:tblPr firstRow="1" firstCol="1" bandRow="1">
                <a:tableStyleId>{69012ECD-51FC-41F1-AA8D-1B2483CD663E}</a:tableStyleId>
              </a:tblPr>
              <a:tblGrid>
                <a:gridCol w="4713908">
                  <a:extLst>
                    <a:ext uri="{9D8B030D-6E8A-4147-A177-3AD203B41FA5}">
                      <a16:colId xmlns:a16="http://schemas.microsoft.com/office/drawing/2014/main" val="873825562"/>
                    </a:ext>
                  </a:extLst>
                </a:gridCol>
                <a:gridCol w="4715841">
                  <a:extLst>
                    <a:ext uri="{9D8B030D-6E8A-4147-A177-3AD203B41FA5}">
                      <a16:colId xmlns:a16="http://schemas.microsoft.com/office/drawing/2014/main" val="3246027665"/>
                    </a:ext>
                  </a:extLst>
                </a:gridCol>
              </a:tblGrid>
              <a:tr h="719571">
                <a:tc>
                  <a:txBody>
                    <a:bodyPr/>
                    <a:lstStyle/>
                    <a:p>
                      <a:pPr algn="ctr"/>
                      <a:r>
                        <a:rPr lang="en-US" sz="2800">
                          <a:effectLst/>
                        </a:rPr>
                        <a:t>Benefits of</a:t>
                      </a:r>
                      <a:endParaRPr lang="en-VN" sz="2800">
                        <a:effectLst/>
                      </a:endParaRPr>
                    </a:p>
                    <a:p>
                      <a:pPr algn="ctr"/>
                      <a:r>
                        <a:rPr lang="en-US" sz="2800">
                          <a:effectLst/>
                        </a:rPr>
                        <a:t>vocational training</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800">
                          <a:effectLst/>
                        </a:rPr>
                        <a:t>Benefits of</a:t>
                      </a:r>
                      <a:endParaRPr lang="en-VN" sz="2800">
                        <a:effectLst/>
                      </a:endParaRPr>
                    </a:p>
                    <a:p>
                      <a:pPr algn="ctr"/>
                      <a:r>
                        <a:rPr lang="en-US" sz="2800">
                          <a:effectLst/>
                        </a:rPr>
                        <a:t>academic study</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1250443"/>
                  </a:ext>
                </a:extLst>
              </a:tr>
              <a:tr h="3238067">
                <a:tc>
                  <a:txBody>
                    <a:bodyPr/>
                    <a:lstStyle/>
                    <a:p>
                      <a:pPr marL="342900" lvl="0" indent="-342900">
                        <a:buFont typeface="Symbol" pitchFamily="2" charset="2"/>
                        <a:buChar char=""/>
                      </a:pPr>
                      <a:r>
                        <a:rPr lang="en-US" sz="2800" b="0" dirty="0">
                          <a:effectLst/>
                        </a:rPr>
                        <a:t>cost less</a:t>
                      </a:r>
                      <a:endParaRPr lang="en-VN" sz="2800" b="0" dirty="0">
                        <a:effectLst/>
                      </a:endParaRPr>
                    </a:p>
                    <a:p>
                      <a:pPr marL="342900" lvl="0" indent="-342900">
                        <a:buFont typeface="Symbol" pitchFamily="2" charset="2"/>
                        <a:buChar char=""/>
                      </a:pPr>
                      <a:r>
                        <a:rPr lang="en-US" sz="2800" b="0" dirty="0">
                          <a:effectLst/>
                        </a:rPr>
                        <a:t>…</a:t>
                      </a:r>
                      <a:endParaRPr lang="en-VN"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buFont typeface="Symbol" pitchFamily="2" charset="2"/>
                        <a:buChar char=""/>
                      </a:pPr>
                      <a:r>
                        <a:rPr lang="en-US" sz="2800" dirty="0">
                          <a:effectLst/>
                        </a:rPr>
                        <a:t>can earn more</a:t>
                      </a:r>
                      <a:endParaRPr lang="en-VN" sz="2800" dirty="0">
                        <a:effectLst/>
                      </a:endParaRPr>
                    </a:p>
                    <a:p>
                      <a:pPr marL="342900" lvl="0" indent="-342900">
                        <a:buFont typeface="Symbol" pitchFamily="2" charset="2"/>
                        <a:buChar char=""/>
                      </a:pPr>
                      <a:r>
                        <a:rPr lang="en-US" sz="2800" dirty="0">
                          <a:effectLst/>
                        </a:rPr>
                        <a: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534403"/>
                  </a:ext>
                </a:extLst>
              </a:tr>
            </a:tbl>
          </a:graphicData>
        </a:graphic>
      </p:graphicFrame>
      <p:sp>
        <p:nvSpPr>
          <p:cNvPr id="6" name="TextBox 5">
            <a:extLst>
              <a:ext uri="{FF2B5EF4-FFF2-40B4-BE49-F238E27FC236}">
                <a16:creationId xmlns:a16="http://schemas.microsoft.com/office/drawing/2014/main" id="{0681F256-6EF4-894D-BF4D-563749388BD1}"/>
              </a:ext>
            </a:extLst>
          </p:cNvPr>
          <p:cNvSpPr txBox="1"/>
          <p:nvPr/>
        </p:nvSpPr>
        <p:spPr>
          <a:xfrm>
            <a:off x="3689443" y="1017136"/>
            <a:ext cx="5416226" cy="1077218"/>
          </a:xfrm>
          <a:prstGeom prst="rect">
            <a:avLst/>
          </a:prstGeom>
          <a:noFill/>
        </p:spPr>
        <p:txBody>
          <a:bodyPr wrap="none" rtlCol="0">
            <a:spAutoFit/>
          </a:bodyPr>
          <a:lstStyle/>
          <a:p>
            <a:r>
              <a:rPr lang="en-GB" sz="3200" b="1" dirty="0">
                <a:effectLst/>
                <a:latin typeface="Times" pitchFamily="2" charset="0"/>
                <a:ea typeface="Times New Roman" panose="02020603050405020304" pitchFamily="18" charset="0"/>
              </a:rPr>
              <a:t>TASK 1: BRAINSTORMING</a:t>
            </a:r>
            <a:endParaRPr lang="en-VN" sz="3200" dirty="0">
              <a:effectLst/>
              <a:latin typeface="Times New Roman" panose="02020603050405020304" pitchFamily="18" charset="0"/>
              <a:ea typeface="Times New Roman" panose="02020603050405020304" pitchFamily="18" charset="0"/>
            </a:endParaRPr>
          </a:p>
          <a:p>
            <a:endParaRPr lang="en-VN" sz="3200" dirty="0"/>
          </a:p>
        </p:txBody>
      </p:sp>
    </p:spTree>
    <p:extLst>
      <p:ext uri="{BB962C8B-B14F-4D97-AF65-F5344CB8AC3E}">
        <p14:creationId xmlns:p14="http://schemas.microsoft.com/office/powerpoint/2010/main" val="318691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4259074" y="92657"/>
            <a:ext cx="5732980" cy="707886"/>
          </a:xfrm>
          <a:prstGeom prst="rect">
            <a:avLst/>
          </a:prstGeom>
          <a:noFill/>
        </p:spPr>
        <p:txBody>
          <a:bodyPr wrap="square" rtlCol="0">
            <a:spAutoFit/>
          </a:bodyPr>
          <a:lstStyle/>
          <a:p>
            <a:r>
              <a:rPr lang="en-GB" sz="4000" dirty="0">
                <a:solidFill>
                  <a:srgbClr val="002060"/>
                </a:solidFill>
                <a:latin typeface="Berlin Sans FB Demi" panose="020E0802020502020306" pitchFamily="34" charset="0"/>
              </a:rPr>
              <a:t>GUESSING GAME</a:t>
            </a:r>
          </a:p>
        </p:txBody>
      </p:sp>
      <p:graphicFrame>
        <p:nvGraphicFramePr>
          <p:cNvPr id="4" name="Table 3">
            <a:extLst>
              <a:ext uri="{FF2B5EF4-FFF2-40B4-BE49-F238E27FC236}">
                <a16:creationId xmlns:a16="http://schemas.microsoft.com/office/drawing/2014/main" id="{9D08D34E-74F7-5B46-8560-D24D005A9B09}"/>
              </a:ext>
            </a:extLst>
          </p:cNvPr>
          <p:cNvGraphicFramePr>
            <a:graphicFrameLocks noGrp="1"/>
          </p:cNvGraphicFramePr>
          <p:nvPr>
            <p:extLst>
              <p:ext uri="{D42A27DB-BD31-4B8C-83A1-F6EECF244321}">
                <p14:modId xmlns:p14="http://schemas.microsoft.com/office/powerpoint/2010/main" val="914834577"/>
              </p:ext>
            </p:extLst>
          </p:nvPr>
        </p:nvGraphicFramePr>
        <p:xfrm>
          <a:off x="1300163" y="1614488"/>
          <a:ext cx="9429749" cy="4091507"/>
        </p:xfrm>
        <a:graphic>
          <a:graphicData uri="http://schemas.openxmlformats.org/drawingml/2006/table">
            <a:tbl>
              <a:tblPr firstRow="1" firstCol="1" bandRow="1">
                <a:tableStyleId>{69012ECD-51FC-41F1-AA8D-1B2483CD663E}</a:tableStyleId>
              </a:tblPr>
              <a:tblGrid>
                <a:gridCol w="4713908">
                  <a:extLst>
                    <a:ext uri="{9D8B030D-6E8A-4147-A177-3AD203B41FA5}">
                      <a16:colId xmlns:a16="http://schemas.microsoft.com/office/drawing/2014/main" val="873825562"/>
                    </a:ext>
                  </a:extLst>
                </a:gridCol>
                <a:gridCol w="4715841">
                  <a:extLst>
                    <a:ext uri="{9D8B030D-6E8A-4147-A177-3AD203B41FA5}">
                      <a16:colId xmlns:a16="http://schemas.microsoft.com/office/drawing/2014/main" val="3246027665"/>
                    </a:ext>
                  </a:extLst>
                </a:gridCol>
              </a:tblGrid>
              <a:tr h="719571">
                <a:tc>
                  <a:txBody>
                    <a:bodyPr/>
                    <a:lstStyle/>
                    <a:p>
                      <a:pPr algn="ctr"/>
                      <a:r>
                        <a:rPr lang="en-US" sz="2800">
                          <a:effectLst/>
                        </a:rPr>
                        <a:t>Benefits of</a:t>
                      </a:r>
                      <a:endParaRPr lang="en-VN" sz="2800">
                        <a:effectLst/>
                      </a:endParaRPr>
                    </a:p>
                    <a:p>
                      <a:pPr algn="ctr"/>
                      <a:r>
                        <a:rPr lang="en-US" sz="2800">
                          <a:effectLst/>
                        </a:rPr>
                        <a:t>vocational training</a:t>
                      </a:r>
                      <a:endParaRPr lang="en-VN"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800">
                          <a:effectLst/>
                        </a:rPr>
                        <a:t>Benefits of</a:t>
                      </a:r>
                      <a:endParaRPr lang="en-VN" sz="2800">
                        <a:effectLst/>
                      </a:endParaRPr>
                    </a:p>
                    <a:p>
                      <a:pPr algn="ctr"/>
                      <a:r>
                        <a:rPr lang="en-US" sz="2800">
                          <a:effectLst/>
                        </a:rPr>
                        <a:t>academic study</a:t>
                      </a:r>
                      <a:endParaRPr lang="en-VN"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1250443"/>
                  </a:ext>
                </a:extLst>
              </a:tr>
              <a:tr h="3238067">
                <a:tc>
                  <a:txBody>
                    <a:bodyPr/>
                    <a:lstStyle/>
                    <a:p>
                      <a:pPr marL="342900" lvl="0" indent="-342900">
                        <a:buFont typeface="Symbol" pitchFamily="2" charset="2"/>
                        <a:buChar char=""/>
                      </a:pPr>
                      <a:r>
                        <a:rPr lang="en-US" sz="2800" b="0" dirty="0">
                          <a:effectLst/>
                        </a:rPr>
                        <a:t>cost less</a:t>
                      </a:r>
                      <a:endParaRPr lang="en-VN" sz="2800" b="0" dirty="0">
                        <a:effectLst/>
                      </a:endParaRPr>
                    </a:p>
                    <a:p>
                      <a:pPr marL="342900" lvl="0" indent="-342900">
                        <a:buFont typeface="Symbol" pitchFamily="2" charset="2"/>
                        <a:buChar char=""/>
                      </a:pPr>
                      <a:r>
                        <a:rPr lang="en-US" sz="2800" b="0" dirty="0">
                          <a:effectLst/>
                        </a:rPr>
                        <a:t>provide shorter duration of study</a:t>
                      </a:r>
                      <a:endParaRPr lang="en-VN" sz="2800" b="0" dirty="0">
                        <a:effectLst/>
                      </a:endParaRPr>
                    </a:p>
                    <a:p>
                      <a:pPr marL="342900" lvl="0" indent="-342900">
                        <a:buFont typeface="Symbol" pitchFamily="2" charset="2"/>
                        <a:buChar char=""/>
                      </a:pPr>
                      <a:r>
                        <a:rPr lang="en-US" sz="2800" b="0" dirty="0">
                          <a:effectLst/>
                        </a:rPr>
                        <a:t>develop practical skills</a:t>
                      </a:r>
                      <a:endParaRPr lang="en-VN" sz="2800" b="0" dirty="0">
                        <a:effectLst/>
                      </a:endParaRPr>
                    </a:p>
                    <a:p>
                      <a:pPr marL="342900" lvl="0" indent="-342900">
                        <a:buFont typeface="Symbol" pitchFamily="2" charset="2"/>
                        <a:buChar char=""/>
                      </a:pPr>
                      <a:r>
                        <a:rPr lang="en-US" sz="2800" b="0" dirty="0">
                          <a:effectLst/>
                        </a:rPr>
                        <a:t>get familiar with work earlier</a:t>
                      </a:r>
                      <a:endParaRPr lang="en-VN" sz="2800" b="0" dirty="0">
                        <a:effectLst/>
                      </a:endParaRPr>
                    </a:p>
                    <a:p>
                      <a:pPr marL="342900" lvl="0" indent="-342900">
                        <a:buFont typeface="Symbol" pitchFamily="2" charset="2"/>
                        <a:buChar char=""/>
                      </a:pPr>
                      <a:r>
                        <a:rPr lang="en-US" sz="2800" b="0" dirty="0">
                          <a:effectLst/>
                        </a:rPr>
                        <a:t>…</a:t>
                      </a:r>
                      <a:endParaRPr lang="en-VN"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buFont typeface="Symbol" pitchFamily="2" charset="2"/>
                        <a:buChar char=""/>
                      </a:pPr>
                      <a:r>
                        <a:rPr lang="en-US" sz="2800" dirty="0">
                          <a:effectLst/>
                        </a:rPr>
                        <a:t>can earn more</a:t>
                      </a:r>
                      <a:endParaRPr lang="en-VN" sz="2800" dirty="0">
                        <a:effectLst/>
                      </a:endParaRPr>
                    </a:p>
                    <a:p>
                      <a:pPr marL="342900" lvl="0" indent="-342900">
                        <a:buFont typeface="Symbol" pitchFamily="2" charset="2"/>
                        <a:buChar char=""/>
                      </a:pPr>
                      <a:r>
                        <a:rPr lang="en-US" sz="2800" dirty="0">
                          <a:effectLst/>
                        </a:rPr>
                        <a:t>develop critical thinking skills</a:t>
                      </a:r>
                      <a:endParaRPr lang="en-VN" sz="2800" dirty="0">
                        <a:effectLst/>
                      </a:endParaRPr>
                    </a:p>
                    <a:p>
                      <a:pPr marL="342900" lvl="0" indent="-342900">
                        <a:buFont typeface="Symbol" pitchFamily="2" charset="2"/>
                        <a:buChar char=""/>
                      </a:pPr>
                      <a:r>
                        <a:rPr lang="en-US" sz="2800" dirty="0">
                          <a:effectLst/>
                        </a:rPr>
                        <a:t>develop research skills</a:t>
                      </a:r>
                      <a:endParaRPr lang="en-VN" sz="2800" dirty="0">
                        <a:effectLst/>
                      </a:endParaRPr>
                    </a:p>
                    <a:p>
                      <a:pPr marL="342900" lvl="0" indent="-342900">
                        <a:buFont typeface="Symbol" pitchFamily="2" charset="2"/>
                        <a:buChar char=""/>
                      </a:pPr>
                      <a:r>
                        <a:rPr lang="en-US" sz="2800" dirty="0">
                          <a:effectLst/>
                        </a:rPr>
                        <a:t>opportunities for further studies</a:t>
                      </a:r>
                      <a:endParaRPr lang="en-VN" sz="2800" dirty="0">
                        <a:effectLst/>
                      </a:endParaRPr>
                    </a:p>
                    <a:p>
                      <a:pPr marL="342900" lvl="0" indent="-342900">
                        <a:buFont typeface="Symbol" pitchFamily="2" charset="2"/>
                        <a:buChar char=""/>
                      </a:pPr>
                      <a:r>
                        <a:rPr lang="en-US" sz="2800" dirty="0">
                          <a:effectLst/>
                        </a:rPr>
                        <a: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534403"/>
                  </a:ext>
                </a:extLst>
              </a:tr>
            </a:tbl>
          </a:graphicData>
        </a:graphic>
      </p:graphicFrame>
    </p:spTree>
    <p:extLst>
      <p:ext uri="{BB962C8B-B14F-4D97-AF65-F5344CB8AC3E}">
        <p14:creationId xmlns:p14="http://schemas.microsoft.com/office/powerpoint/2010/main" val="48724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866BE82F-6628-BB47-9299-C823C37F5A72}"/>
              </a:ext>
            </a:extLst>
          </p:cNvPr>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2BD676FA-E692-2340-9E9C-E3328B47F3DC}"/>
              </a:ext>
            </a:extLst>
          </p:cNvPr>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9">
            <a:extLst>
              <a:ext uri="{FF2B5EF4-FFF2-40B4-BE49-F238E27FC236}">
                <a16:creationId xmlns:a16="http://schemas.microsoft.com/office/drawing/2014/main" id="{E543D3C7-ECB2-5941-8F23-63E77C876F94}"/>
              </a:ext>
            </a:extLst>
          </p:cNvPr>
          <p:cNvSpPr txBox="1"/>
          <p:nvPr/>
        </p:nvSpPr>
        <p:spPr>
          <a:xfrm>
            <a:off x="1556814" y="1011448"/>
            <a:ext cx="10390018" cy="1015663"/>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rPr>
              <a:t>Complete the conversation with the sentences in the box. Then </a:t>
            </a:r>
            <a:r>
              <a:rPr lang="en-US" sz="2400" b="1" dirty="0" err="1">
                <a:effectLst/>
                <a:latin typeface="Times New Roman" panose="02020603050405020304" pitchFamily="18" charset="0"/>
                <a:ea typeface="Calibri" panose="020F0502020204030204" pitchFamily="34" charset="0"/>
              </a:rPr>
              <a:t>practise</a:t>
            </a:r>
            <a:r>
              <a:rPr lang="en-US" sz="2400" b="1" dirty="0">
                <a:effectLst/>
                <a:latin typeface="Times New Roman" panose="02020603050405020304" pitchFamily="18" charset="0"/>
                <a:ea typeface="Calibri" panose="020F0502020204030204" pitchFamily="34" charset="0"/>
              </a:rPr>
              <a:t> it in pairs.</a:t>
            </a:r>
            <a:r>
              <a:rPr lang="en-VN" sz="3600" dirty="0">
                <a:effectLst/>
              </a:rPr>
              <a:t> </a:t>
            </a:r>
            <a:endParaRPr lang="en-US" sz="4800" b="1" dirty="0">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9ED38837-DE84-9E43-BC91-0D4CE7F89F46}"/>
              </a:ext>
            </a:extLst>
          </p:cNvPr>
          <p:cNvSpPr/>
          <p:nvPr/>
        </p:nvSpPr>
        <p:spPr>
          <a:xfrm>
            <a:off x="1110721" y="2027111"/>
            <a:ext cx="10836111" cy="13312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rgbClr val="EE4000"/>
                </a:solidFill>
                <a:effectLst/>
              </a:rPr>
              <a:t>A. </a:t>
            </a:r>
            <a:r>
              <a:rPr lang="en-US" dirty="0">
                <a:effectLst/>
              </a:rPr>
              <a:t>It’s the cost. Vocational training is much cheaper than university education.</a:t>
            </a:r>
          </a:p>
          <a:p>
            <a:r>
              <a:rPr lang="en-US" dirty="0">
                <a:solidFill>
                  <a:srgbClr val="EE4000"/>
                </a:solidFill>
                <a:effectLst/>
              </a:rPr>
              <a:t>B. </a:t>
            </a:r>
            <a:r>
              <a:rPr lang="en-US" dirty="0">
                <a:effectLst/>
              </a:rPr>
              <a:t>I couldn’t agree more. So, we’ve decided on the three main benefits: more practical, shorter, and cheaper.</a:t>
            </a:r>
          </a:p>
          <a:p>
            <a:r>
              <a:rPr lang="en-US" dirty="0">
                <a:solidFill>
                  <a:srgbClr val="EE4000"/>
                </a:solidFill>
                <a:effectLst/>
              </a:rPr>
              <a:t>C. </a:t>
            </a:r>
            <a:r>
              <a:rPr lang="en-US" dirty="0">
                <a:effectLst/>
              </a:rPr>
              <a:t>Great! We’re now ready to report to the class.</a:t>
            </a:r>
          </a:p>
          <a:p>
            <a:r>
              <a:rPr lang="en-US" dirty="0">
                <a:solidFill>
                  <a:srgbClr val="EE4000"/>
                </a:solidFill>
                <a:effectLst/>
              </a:rPr>
              <a:t>D. </a:t>
            </a:r>
            <a:r>
              <a:rPr lang="en-US" dirty="0">
                <a:effectLst/>
              </a:rPr>
              <a:t>Now, let’s think about one more benefit.</a:t>
            </a:r>
          </a:p>
        </p:txBody>
      </p:sp>
      <p:sp>
        <p:nvSpPr>
          <p:cNvPr id="4" name="TextBox 3">
            <a:extLst>
              <a:ext uri="{FF2B5EF4-FFF2-40B4-BE49-F238E27FC236}">
                <a16:creationId xmlns:a16="http://schemas.microsoft.com/office/drawing/2014/main" id="{29FB431E-94B4-764F-AD75-1363182576B9}"/>
              </a:ext>
            </a:extLst>
          </p:cNvPr>
          <p:cNvSpPr txBox="1"/>
          <p:nvPr/>
        </p:nvSpPr>
        <p:spPr>
          <a:xfrm>
            <a:off x="228600" y="3718679"/>
            <a:ext cx="11963400" cy="3139321"/>
          </a:xfrm>
          <a:prstGeom prst="rect">
            <a:avLst/>
          </a:prstGeom>
          <a:noFill/>
        </p:spPr>
        <p:txBody>
          <a:bodyPr wrap="square" rtlCol="0">
            <a:spAutoFit/>
          </a:bodyPr>
          <a:lstStyle/>
          <a:p>
            <a:r>
              <a:rPr lang="en-US" dirty="0">
                <a:effectLst/>
              </a:rPr>
              <a:t>Nam: Let’s decide on the three main benefits of vocational training. First, I think it will help students develop</a:t>
            </a:r>
          </a:p>
          <a:p>
            <a:r>
              <a:rPr lang="en-US" dirty="0">
                <a:effectLst/>
              </a:rPr>
              <a:t>practical skills.</a:t>
            </a:r>
          </a:p>
          <a:p>
            <a:r>
              <a:rPr lang="en-US" dirty="0">
                <a:effectLst/>
              </a:rPr>
              <a:t>Lan: I agree. Vocational courses are more practical than university courses.</a:t>
            </a:r>
          </a:p>
          <a:p>
            <a:r>
              <a:rPr lang="en-US" dirty="0">
                <a:effectLst/>
              </a:rPr>
              <a:t>Nam: What do you think is the second benefit?</a:t>
            </a:r>
          </a:p>
          <a:p>
            <a:r>
              <a:rPr lang="en-US" dirty="0">
                <a:effectLst/>
              </a:rPr>
              <a:t>Lan: I think it’s the short duration of study. Degree </a:t>
            </a:r>
            <a:r>
              <a:rPr lang="en-US" dirty="0" err="1">
                <a:effectLst/>
              </a:rPr>
              <a:t>programmes</a:t>
            </a:r>
            <a:r>
              <a:rPr lang="en-US" dirty="0">
                <a:effectLst/>
              </a:rPr>
              <a:t> at university usually go on for at least three years while vocational courses can last less than two years.</a:t>
            </a:r>
          </a:p>
          <a:p>
            <a:r>
              <a:rPr lang="en-US" dirty="0">
                <a:solidFill>
                  <a:srgbClr val="000000"/>
                </a:solidFill>
                <a:effectLst/>
              </a:rPr>
              <a:t>Nam: (1) </a:t>
            </a:r>
            <a:r>
              <a:rPr lang="en-US" dirty="0">
                <a:solidFill>
                  <a:srgbClr val="808080"/>
                </a:solidFill>
                <a:effectLst/>
              </a:rPr>
              <a:t>___________________________________________________________________________________</a:t>
            </a:r>
          </a:p>
          <a:p>
            <a:r>
              <a:rPr lang="en-US" dirty="0">
                <a:solidFill>
                  <a:srgbClr val="000000"/>
                </a:solidFill>
                <a:effectLst/>
              </a:rPr>
              <a:t>Lan: (2) </a:t>
            </a:r>
            <a:r>
              <a:rPr lang="en-US" dirty="0">
                <a:solidFill>
                  <a:srgbClr val="808080"/>
                </a:solidFill>
                <a:effectLst/>
              </a:rPr>
              <a:t>____________________________________________________________________________________</a:t>
            </a:r>
          </a:p>
          <a:p>
            <a:r>
              <a:rPr lang="en-US" dirty="0">
                <a:solidFill>
                  <a:srgbClr val="000000"/>
                </a:solidFill>
                <a:effectLst/>
              </a:rPr>
              <a:t>Nam: (3) </a:t>
            </a:r>
            <a:r>
              <a:rPr lang="en-US" dirty="0">
                <a:solidFill>
                  <a:srgbClr val="808080"/>
                </a:solidFill>
                <a:effectLst/>
              </a:rPr>
              <a:t>___________________________________________________________________________________</a:t>
            </a:r>
          </a:p>
          <a:p>
            <a:r>
              <a:rPr lang="en-US" dirty="0">
                <a:solidFill>
                  <a:srgbClr val="000000"/>
                </a:solidFill>
                <a:effectLst/>
              </a:rPr>
              <a:t>Lan: (4) </a:t>
            </a:r>
            <a:r>
              <a:rPr lang="en-US" dirty="0">
                <a:solidFill>
                  <a:srgbClr val="808080"/>
                </a:solidFill>
                <a:effectLst/>
              </a:rPr>
              <a:t>____________________________________________________________________________________</a:t>
            </a:r>
          </a:p>
          <a:p>
            <a:endParaRPr lang="en-VN" dirty="0"/>
          </a:p>
        </p:txBody>
      </p:sp>
      <p:sp>
        <p:nvSpPr>
          <p:cNvPr id="5" name="TextBox 4">
            <a:extLst>
              <a:ext uri="{FF2B5EF4-FFF2-40B4-BE49-F238E27FC236}">
                <a16:creationId xmlns:a16="http://schemas.microsoft.com/office/drawing/2014/main" id="{4CC49E2A-F36C-5D43-8B96-B3CD1EBA5DD7}"/>
              </a:ext>
            </a:extLst>
          </p:cNvPr>
          <p:cNvSpPr txBox="1"/>
          <p:nvPr/>
        </p:nvSpPr>
        <p:spPr>
          <a:xfrm>
            <a:off x="1257300" y="5353208"/>
            <a:ext cx="6015038" cy="646331"/>
          </a:xfrm>
          <a:prstGeom prst="rect">
            <a:avLst/>
          </a:prstGeom>
          <a:noFill/>
        </p:spPr>
        <p:txBody>
          <a:bodyPr wrap="square" rtlCol="0">
            <a:spAutoFit/>
          </a:bodyPr>
          <a:lstStyle/>
          <a:p>
            <a:r>
              <a:rPr lang="en-US" dirty="0">
                <a:solidFill>
                  <a:srgbClr val="FF0000"/>
                </a:solidFill>
                <a:effectLst/>
              </a:rPr>
              <a:t>D. Now, let’s think about one more benefit.</a:t>
            </a:r>
          </a:p>
          <a:p>
            <a:endParaRPr lang="en-VN" dirty="0">
              <a:solidFill>
                <a:srgbClr val="FF0000"/>
              </a:solidFill>
            </a:endParaRPr>
          </a:p>
        </p:txBody>
      </p:sp>
      <p:sp>
        <p:nvSpPr>
          <p:cNvPr id="7" name="TextBox 6">
            <a:extLst>
              <a:ext uri="{FF2B5EF4-FFF2-40B4-BE49-F238E27FC236}">
                <a16:creationId xmlns:a16="http://schemas.microsoft.com/office/drawing/2014/main" id="{C400FE52-5A95-F741-B720-964DFE503FF8}"/>
              </a:ext>
            </a:extLst>
          </p:cNvPr>
          <p:cNvSpPr txBox="1"/>
          <p:nvPr/>
        </p:nvSpPr>
        <p:spPr>
          <a:xfrm>
            <a:off x="1257300" y="5652033"/>
            <a:ext cx="7466018" cy="646331"/>
          </a:xfrm>
          <a:prstGeom prst="rect">
            <a:avLst/>
          </a:prstGeom>
          <a:noFill/>
        </p:spPr>
        <p:txBody>
          <a:bodyPr wrap="none" rtlCol="0">
            <a:spAutoFit/>
          </a:bodyPr>
          <a:lstStyle/>
          <a:p>
            <a:r>
              <a:rPr lang="en-US" dirty="0">
                <a:solidFill>
                  <a:srgbClr val="FF0000"/>
                </a:solidFill>
                <a:effectLst/>
              </a:rPr>
              <a:t>A. It’s the cost. Vocational training is much cheaper than university education.</a:t>
            </a:r>
          </a:p>
          <a:p>
            <a:endParaRPr lang="en-VN" dirty="0">
              <a:solidFill>
                <a:srgbClr val="FF0000"/>
              </a:solidFill>
            </a:endParaRPr>
          </a:p>
        </p:txBody>
      </p:sp>
      <p:sp>
        <p:nvSpPr>
          <p:cNvPr id="11" name="TextBox 10">
            <a:extLst>
              <a:ext uri="{FF2B5EF4-FFF2-40B4-BE49-F238E27FC236}">
                <a16:creationId xmlns:a16="http://schemas.microsoft.com/office/drawing/2014/main" id="{38267870-1C49-1743-8747-C21A33861C2B}"/>
              </a:ext>
            </a:extLst>
          </p:cNvPr>
          <p:cNvSpPr txBox="1"/>
          <p:nvPr/>
        </p:nvSpPr>
        <p:spPr>
          <a:xfrm>
            <a:off x="1257300" y="5931851"/>
            <a:ext cx="10341742" cy="646331"/>
          </a:xfrm>
          <a:prstGeom prst="rect">
            <a:avLst/>
          </a:prstGeom>
          <a:noFill/>
        </p:spPr>
        <p:txBody>
          <a:bodyPr wrap="none" rtlCol="0">
            <a:spAutoFit/>
          </a:bodyPr>
          <a:lstStyle/>
          <a:p>
            <a:r>
              <a:rPr lang="en-US" dirty="0">
                <a:solidFill>
                  <a:srgbClr val="FF0000"/>
                </a:solidFill>
                <a:effectLst/>
              </a:rPr>
              <a:t>B. I couldn’t agree more. So, we’ve decided on the three main benefits: more practical, shorter, and cheaper.</a:t>
            </a:r>
          </a:p>
          <a:p>
            <a:endParaRPr lang="en-VN" dirty="0">
              <a:solidFill>
                <a:srgbClr val="FF0000"/>
              </a:solidFill>
            </a:endParaRPr>
          </a:p>
        </p:txBody>
      </p:sp>
      <p:sp>
        <p:nvSpPr>
          <p:cNvPr id="13" name="TextBox 12">
            <a:extLst>
              <a:ext uri="{FF2B5EF4-FFF2-40B4-BE49-F238E27FC236}">
                <a16:creationId xmlns:a16="http://schemas.microsoft.com/office/drawing/2014/main" id="{4F4B2158-25BD-D947-9EBC-C4E0A77E24BC}"/>
              </a:ext>
            </a:extLst>
          </p:cNvPr>
          <p:cNvSpPr txBox="1"/>
          <p:nvPr/>
        </p:nvSpPr>
        <p:spPr>
          <a:xfrm>
            <a:off x="1257300" y="6186969"/>
            <a:ext cx="4734566" cy="646331"/>
          </a:xfrm>
          <a:prstGeom prst="rect">
            <a:avLst/>
          </a:prstGeom>
          <a:noFill/>
        </p:spPr>
        <p:txBody>
          <a:bodyPr wrap="none" rtlCol="0">
            <a:spAutoFit/>
          </a:bodyPr>
          <a:lstStyle/>
          <a:p>
            <a:r>
              <a:rPr lang="en-US" dirty="0">
                <a:solidFill>
                  <a:srgbClr val="FF0000"/>
                </a:solidFill>
                <a:effectLst/>
              </a:rPr>
              <a:t>C. Great! We’re now ready to report to the class.</a:t>
            </a:r>
          </a:p>
          <a:p>
            <a:endParaRPr lang="en-VN" dirty="0">
              <a:solidFill>
                <a:srgbClr val="FF0000"/>
              </a:solidFill>
            </a:endParaRPr>
          </a:p>
        </p:txBody>
      </p:sp>
    </p:spTree>
    <p:extLst>
      <p:ext uri="{BB962C8B-B14F-4D97-AF65-F5344CB8AC3E}">
        <p14:creationId xmlns:p14="http://schemas.microsoft.com/office/powerpoint/2010/main" val="638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5AA3D735-A7D0-614F-A0D6-90CCEAD34C44}"/>
              </a:ext>
            </a:extLst>
          </p:cNvPr>
          <p:cNvSpPr txBox="1"/>
          <p:nvPr/>
        </p:nvSpPr>
        <p:spPr>
          <a:xfrm>
            <a:off x="494438" y="1188720"/>
            <a:ext cx="11447626" cy="4360681"/>
          </a:xfrm>
          <a:prstGeom prst="rect">
            <a:avLst/>
          </a:prstGeom>
          <a:noFill/>
        </p:spPr>
        <p:txBody>
          <a:bodyPr wrap="square" rtlCol="0">
            <a:spAutoFit/>
          </a:bodyPr>
          <a:lstStyle/>
          <a:p>
            <a:pPr algn="just">
              <a:lnSpc>
                <a:spcPct val="110000"/>
              </a:lnSpc>
              <a:spcBef>
                <a:spcPts val="720"/>
              </a:spcBef>
              <a:spcAft>
                <a:spcPts val="480"/>
              </a:spcAft>
            </a:pPr>
            <a:r>
              <a:rPr lang="en-VN" sz="3200" b="1" dirty="0">
                <a:solidFill>
                  <a:schemeClr val="accent1">
                    <a:lumMod val="75000"/>
                  </a:schemeClr>
                </a:solidFill>
                <a:effectLst/>
                <a:ea typeface="Times New Roman" panose="02020603050405020304" pitchFamily="18" charset="0"/>
              </a:rPr>
              <a:t>Tips to </a:t>
            </a:r>
            <a:r>
              <a:rPr lang="en-VN" sz="3200" b="1" dirty="0">
                <a:solidFill>
                  <a:schemeClr val="accent1">
                    <a:lumMod val="75000"/>
                  </a:schemeClr>
                </a:solidFill>
                <a:ea typeface="Times New Roman" panose="02020603050405020304" pitchFamily="18" charset="0"/>
              </a:rPr>
              <a:t>end</a:t>
            </a:r>
            <a:r>
              <a:rPr lang="en-VN" sz="3200" b="1" dirty="0">
                <a:solidFill>
                  <a:schemeClr val="accent1">
                    <a:lumMod val="75000"/>
                  </a:schemeClr>
                </a:solidFill>
                <a:effectLst/>
                <a:ea typeface="Times New Roman" panose="02020603050405020304" pitchFamily="18" charset="0"/>
              </a:rPr>
              <a:t> a conversation or discussion:</a:t>
            </a:r>
            <a:endParaRPr lang="en-VN" sz="3200" dirty="0">
              <a:solidFill>
                <a:schemeClr val="accent1">
                  <a:lumMod val="75000"/>
                </a:schemeClr>
              </a:solidFill>
              <a:effectLst/>
              <a:ea typeface="Times New Roman" panose="02020603050405020304" pitchFamily="18" charset="0"/>
            </a:endParaRPr>
          </a:p>
          <a:p>
            <a:pPr algn="just">
              <a:lnSpc>
                <a:spcPct val="150000"/>
              </a:lnSpc>
            </a:pPr>
            <a:r>
              <a:rPr lang="en-US" sz="2800" dirty="0">
                <a:effectLst/>
                <a:ea typeface="Calibri" panose="020F0502020204030204" pitchFamily="34" charset="0"/>
              </a:rPr>
              <a:t>We can end a conversation or discussion by:</a:t>
            </a:r>
            <a:endParaRPr lang="en-VN" sz="2800" dirty="0">
              <a:effectLst/>
              <a:ea typeface="Times New Roman" panose="02020603050405020304" pitchFamily="18" charset="0"/>
            </a:endParaRPr>
          </a:p>
          <a:p>
            <a:pPr algn="just">
              <a:lnSpc>
                <a:spcPct val="150000"/>
              </a:lnSpc>
            </a:pPr>
            <a:r>
              <a:rPr lang="en-US" sz="2800" dirty="0">
                <a:effectLst/>
                <a:ea typeface="Calibri" panose="020F0502020204030204" pitchFamily="34" charset="0"/>
                <a:cs typeface="Í˝ÂÕ˛"/>
              </a:rPr>
              <a:t>•</a:t>
            </a:r>
            <a:r>
              <a:rPr lang="en-US" sz="2800" dirty="0">
                <a:effectLst/>
                <a:ea typeface="Calibri" panose="020F0502020204030204" pitchFamily="34" charset="0"/>
              </a:rPr>
              <a:t> </a:t>
            </a:r>
            <a:r>
              <a:rPr lang="en-US" sz="2800" b="1" dirty="0" err="1">
                <a:effectLst/>
                <a:ea typeface="Calibri" panose="020F0502020204030204" pitchFamily="34" charset="0"/>
              </a:rPr>
              <a:t>summarising</a:t>
            </a:r>
            <a:r>
              <a:rPr lang="en-US" sz="2800" dirty="0">
                <a:effectLst/>
                <a:ea typeface="Calibri" panose="020F0502020204030204" pitchFamily="34" charset="0"/>
              </a:rPr>
              <a:t> it, </a:t>
            </a:r>
            <a:r>
              <a:rPr lang="en-US" sz="2800" i="1" dirty="0">
                <a:effectLst/>
                <a:ea typeface="Calibri" panose="020F0502020204030204" pitchFamily="34" charset="0"/>
              </a:rPr>
              <a:t>e.g. We’ve decided …/ We’ve agreed to …/ We’ve covered everything/ all points.</a:t>
            </a:r>
            <a:endParaRPr lang="en-VN" sz="2800" i="1" dirty="0">
              <a:effectLst/>
              <a:ea typeface="Times New Roman" panose="02020603050405020304" pitchFamily="18" charset="0"/>
            </a:endParaRPr>
          </a:p>
          <a:p>
            <a:pPr algn="just">
              <a:lnSpc>
                <a:spcPct val="150000"/>
              </a:lnSpc>
            </a:pPr>
            <a:r>
              <a:rPr lang="en-US" sz="2800" dirty="0">
                <a:effectLst/>
                <a:ea typeface="Calibri" panose="020F0502020204030204" pitchFamily="34" charset="0"/>
                <a:cs typeface="Í˝ÂÕ˛"/>
              </a:rPr>
              <a:t>•</a:t>
            </a:r>
            <a:r>
              <a:rPr lang="en-US" sz="2800" dirty="0">
                <a:effectLst/>
                <a:ea typeface="Calibri" panose="020F0502020204030204" pitchFamily="34" charset="0"/>
              </a:rPr>
              <a:t> </a:t>
            </a:r>
            <a:r>
              <a:rPr lang="en-US" sz="2800" b="1" dirty="0">
                <a:effectLst/>
                <a:ea typeface="Calibri" panose="020F0502020204030204" pitchFamily="34" charset="0"/>
              </a:rPr>
              <a:t>concluding</a:t>
            </a:r>
            <a:r>
              <a:rPr lang="en-US" sz="2800" dirty="0">
                <a:effectLst/>
                <a:ea typeface="Calibri" panose="020F0502020204030204" pitchFamily="34" charset="0"/>
              </a:rPr>
              <a:t> it, </a:t>
            </a:r>
            <a:r>
              <a:rPr lang="en-US" sz="2800" i="1" dirty="0">
                <a:effectLst/>
                <a:ea typeface="Calibri" panose="020F0502020204030204" pitchFamily="34" charset="0"/>
              </a:rPr>
              <a:t>e.g. Bye./ Great, we’re now ready for …/ That’s all we have today./ It was a very useful discussion/meeting.</a:t>
            </a:r>
            <a:endParaRPr lang="en-VN" sz="2800" i="1" dirty="0">
              <a:effectLst/>
              <a:ea typeface="Times New Roman" panose="02020603050405020304" pitchFamily="18" charset="0"/>
            </a:endParaRPr>
          </a:p>
          <a:p>
            <a:endParaRPr lang="en-VN" sz="2800" dirty="0"/>
          </a:p>
        </p:txBody>
      </p:sp>
    </p:spTree>
    <p:extLst>
      <p:ext uri="{BB962C8B-B14F-4D97-AF65-F5344CB8AC3E}">
        <p14:creationId xmlns:p14="http://schemas.microsoft.com/office/powerpoint/2010/main" val="245899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6814" y="1011448"/>
            <a:ext cx="10390018" cy="1015663"/>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Work in pairs. Talk about the benefits of academic study. Use the ideas in 1, the model in 2, and the tips above to help you</a:t>
            </a:r>
            <a:r>
              <a:rPr lang="en-US" sz="2400" b="1" dirty="0">
                <a:effectLst/>
                <a:latin typeface="Times New Roman" panose="02020603050405020304" pitchFamily="18" charset="0"/>
                <a:ea typeface="Calibri" panose="020F0502020204030204" pitchFamily="34" charset="0"/>
              </a:rPr>
              <a:t>.</a:t>
            </a:r>
            <a:r>
              <a:rPr lang="en-VN" sz="3600" dirty="0">
                <a:effectLst/>
              </a:rPr>
              <a:t> </a:t>
            </a:r>
            <a:endParaRPr lang="en-US" sz="4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WHILE-SPEAKING</a:t>
            </a:r>
          </a:p>
        </p:txBody>
      </p:sp>
      <p:pic>
        <p:nvPicPr>
          <p:cNvPr id="3076" name="Picture 4" descr="The Most Desired Employee Benefits for 2021">
            <a:extLst>
              <a:ext uri="{FF2B5EF4-FFF2-40B4-BE49-F238E27FC236}">
                <a16:creationId xmlns:a16="http://schemas.microsoft.com/office/drawing/2014/main" id="{CDA0ABEE-1A3F-0F41-B98D-7FDBAD1A8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2357438"/>
            <a:ext cx="7731729" cy="411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7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6814" y="1011448"/>
            <a:ext cx="10390018" cy="1015663"/>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Work in pairs. Talk about the benefits of academic study. Use the ideas in 1, the model in 2, and the tips above to help you</a:t>
            </a:r>
            <a:r>
              <a:rPr lang="en-US" sz="2400" b="1" dirty="0">
                <a:effectLst/>
                <a:latin typeface="Times New Roman" panose="02020603050405020304" pitchFamily="18" charset="0"/>
                <a:ea typeface="Calibri" panose="020F0502020204030204" pitchFamily="34" charset="0"/>
              </a:rPr>
              <a:t>.</a:t>
            </a:r>
            <a:r>
              <a:rPr lang="en-VN" sz="3600" dirty="0">
                <a:effectLst/>
              </a:rPr>
              <a:t> </a:t>
            </a:r>
            <a:endParaRPr lang="en-US" sz="4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WHILE-SPEAKING</a:t>
            </a:r>
          </a:p>
        </p:txBody>
      </p:sp>
      <p:sp>
        <p:nvSpPr>
          <p:cNvPr id="2" name="TextBox 1">
            <a:extLst>
              <a:ext uri="{FF2B5EF4-FFF2-40B4-BE49-F238E27FC236}">
                <a16:creationId xmlns:a16="http://schemas.microsoft.com/office/drawing/2014/main" id="{D45488A5-0C5A-2445-98B0-C5C569FE28AE}"/>
              </a:ext>
            </a:extLst>
          </p:cNvPr>
          <p:cNvSpPr txBox="1"/>
          <p:nvPr/>
        </p:nvSpPr>
        <p:spPr>
          <a:xfrm>
            <a:off x="439020" y="1973107"/>
            <a:ext cx="11313959" cy="5132174"/>
          </a:xfrm>
          <a:prstGeom prst="rect">
            <a:avLst/>
          </a:prstGeom>
          <a:noFill/>
        </p:spPr>
        <p:txBody>
          <a:bodyPr wrap="square" rtlCol="0">
            <a:spAutoFit/>
          </a:bodyPr>
          <a:lstStyle/>
          <a:p>
            <a:pPr algn="just">
              <a:spcBef>
                <a:spcPts val="720"/>
              </a:spcBef>
              <a:spcAft>
                <a:spcPts val="720"/>
              </a:spcAft>
            </a:pPr>
            <a:r>
              <a:rPr lang="en-VN" sz="2000" b="1" dirty="0">
                <a:solidFill>
                  <a:srgbClr val="7030A0"/>
                </a:solidFill>
                <a:effectLst/>
                <a:ea typeface="Times New Roman" panose="02020603050405020304" pitchFamily="18" charset="0"/>
                <a:cs typeface="Calibri" panose="020F0502020204030204" pitchFamily="34" charset="0"/>
              </a:rPr>
              <a:t>Suggested answer:</a:t>
            </a:r>
            <a:endParaRPr lang="en-VN" sz="2000" dirty="0">
              <a:solidFill>
                <a:srgbClr val="7030A0"/>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A: Now, let’s decide on the three main benefits of academic study. First, I think it will help students develop </a:t>
            </a:r>
            <a:r>
              <a:rPr lang="en-VN" sz="2000" u="sng" dirty="0">
                <a:solidFill>
                  <a:schemeClr val="accent5">
                    <a:lumMod val="75000"/>
                  </a:schemeClr>
                </a:solidFill>
                <a:effectLst/>
                <a:ea typeface="Times New Roman" panose="02020603050405020304" pitchFamily="18" charset="0"/>
                <a:cs typeface="Calibri" panose="020F0502020204030204" pitchFamily="34" charset="0"/>
              </a:rPr>
              <a:t>critical thinking skills.</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B: I agree. Students can also their develop </a:t>
            </a:r>
            <a:r>
              <a:rPr lang="en-VN" sz="2000" u="sng" dirty="0">
                <a:solidFill>
                  <a:schemeClr val="accent5">
                    <a:lumMod val="75000"/>
                  </a:schemeClr>
                </a:solidFill>
                <a:effectLst/>
                <a:ea typeface="Times New Roman" panose="02020603050405020304" pitchFamily="18" charset="0"/>
                <a:cs typeface="Calibri" panose="020F0502020204030204" pitchFamily="34" charset="0"/>
              </a:rPr>
              <a:t>research skills.</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A: That’s right. These skills are very important for university students.</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B: So, what do you think is the third benefit?</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A: I think it’s the </a:t>
            </a:r>
            <a:r>
              <a:rPr lang="en-VN" sz="2000" u="sng" dirty="0">
                <a:solidFill>
                  <a:schemeClr val="accent5">
                    <a:lumMod val="75000"/>
                  </a:schemeClr>
                </a:solidFill>
                <a:effectLst/>
                <a:ea typeface="Times New Roman" panose="02020603050405020304" pitchFamily="18" charset="0"/>
                <a:cs typeface="Calibri" panose="020F0502020204030204" pitchFamily="34" charset="0"/>
              </a:rPr>
              <a:t>opportunities for further studies</a:t>
            </a:r>
            <a:r>
              <a:rPr lang="en-VN" sz="2000" dirty="0">
                <a:solidFill>
                  <a:schemeClr val="accent5">
                    <a:lumMod val="75000"/>
                  </a:schemeClr>
                </a:solidFill>
                <a:effectLst/>
                <a:ea typeface="Times New Roman" panose="02020603050405020304" pitchFamily="18" charset="0"/>
                <a:cs typeface="Calibri" panose="020F0502020204030204" pitchFamily="34" charset="0"/>
              </a:rPr>
              <a:t>. University students get more opportunities to continue their studies after graduation.</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B: I can’t agree more. So, we’ve decided on the three main benefits: developing critical thinking skills, developing research skills, and having more opportunities for further studies.</a:t>
            </a:r>
            <a:endParaRPr lang="en-VN" sz="2000" dirty="0">
              <a:solidFill>
                <a:schemeClr val="accent5">
                  <a:lumMod val="75000"/>
                </a:schemeClr>
              </a:solidFill>
              <a:effectLst/>
              <a:ea typeface="Times New Roman" panose="02020603050405020304" pitchFamily="18" charset="0"/>
            </a:endParaRPr>
          </a:p>
          <a:p>
            <a:pPr algn="just">
              <a:spcBef>
                <a:spcPts val="720"/>
              </a:spcBef>
              <a:spcAft>
                <a:spcPts val="720"/>
              </a:spcAft>
            </a:pPr>
            <a:r>
              <a:rPr lang="en-VN" sz="2000" dirty="0">
                <a:solidFill>
                  <a:schemeClr val="accent5">
                    <a:lumMod val="75000"/>
                  </a:schemeClr>
                </a:solidFill>
                <a:effectLst/>
                <a:ea typeface="Times New Roman" panose="02020603050405020304" pitchFamily="18" charset="0"/>
                <a:cs typeface="Calibri" panose="020F0502020204030204" pitchFamily="34" charset="0"/>
              </a:rPr>
              <a:t>A: Great! We’re now ready to report to the class.</a:t>
            </a:r>
            <a:endParaRPr lang="en-VN" sz="2000" dirty="0">
              <a:solidFill>
                <a:schemeClr val="accent5">
                  <a:lumMod val="75000"/>
                </a:schemeClr>
              </a:solidFill>
              <a:effectLst/>
              <a:ea typeface="Times New Roman" panose="02020603050405020304" pitchFamily="18" charset="0"/>
            </a:endParaRPr>
          </a:p>
          <a:p>
            <a:endParaRPr lang="en-VN" sz="2000" dirty="0"/>
          </a:p>
        </p:txBody>
      </p:sp>
    </p:spTree>
    <p:extLst>
      <p:ext uri="{BB962C8B-B14F-4D97-AF65-F5344CB8AC3E}">
        <p14:creationId xmlns:p14="http://schemas.microsoft.com/office/powerpoint/2010/main" val="3719755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2864</TotalTime>
  <Words>891</Words>
  <Application>Microsoft Macintosh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Berlin Sans FB Demi</vt:lpstr>
      <vt:lpstr>Bookman Old Style</vt:lpstr>
      <vt:lpstr>Calibri</vt:lpstr>
      <vt:lpstr>Calibri Light</vt:lpstr>
      <vt:lpstr>Helvetica</vt:lpstr>
      <vt:lpstr>Montserrat Medium</vt:lpstr>
      <vt:lpstr>Myriad Pro</vt:lpstr>
      <vt:lpstr>Symbol</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Huế Bùi Thanh</cp:lastModifiedBy>
  <cp:revision>175</cp:revision>
  <dcterms:created xsi:type="dcterms:W3CDTF">2020-12-09T02:04:09Z</dcterms:created>
  <dcterms:modified xsi:type="dcterms:W3CDTF">2023-01-16T07:55:42Z</dcterms:modified>
</cp:coreProperties>
</file>