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55" r:id="rId3"/>
    <p:sldId id="427" r:id="rId4"/>
    <p:sldId id="428" r:id="rId5"/>
    <p:sldId id="443" r:id="rId6"/>
    <p:sldId id="456" r:id="rId7"/>
    <p:sldId id="450" r:id="rId8"/>
    <p:sldId id="451" r:id="rId9"/>
    <p:sldId id="452" r:id="rId10"/>
    <p:sldId id="457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7C80"/>
    <a:srgbClr val="0000CC"/>
    <a:srgbClr val="3333FF"/>
    <a:srgbClr val="C5F3F3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882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hieng%20lieng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hao%20hung.pptx" TargetMode="External"/><Relationship Id="rId4" Type="http://schemas.openxmlformats.org/officeDocument/2006/relationships/hyperlink" Target="Giai%20nghia%20tu/giai%20dieu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quan%20dao.ppt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SÔNG QUÊ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23907"/>
            <a:chOff x="4539228" y="103852"/>
            <a:chExt cx="6149694" cy="102390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23907"/>
              <a:chOff x="4539228" y="103852"/>
              <a:chExt cx="6149694" cy="102390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753572" y="604539"/>
                <a:ext cx="35104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VIỆT: BÀI 12</a:t>
                </a:r>
              </a:p>
            </p:txBody>
          </p:sp>
        </p:grpSp>
        <p:cxnSp>
          <p:nvCxnSpPr>
            <p:cNvPr id="48" name="Straight Connector 47"/>
            <p:cNvCxnSpPr>
              <a:cxnSpLocks/>
            </p:cNvCxnSpPr>
            <p:nvPr/>
          </p:nvCxnSpPr>
          <p:spPr>
            <a:xfrm>
              <a:off x="5943672" y="1092219"/>
              <a:ext cx="3197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AD0E87E2-84BF-42C9-981E-FEB28538F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TỰ ĐỌC SÁCH BÁO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DBC76E-A88C-427D-AF93-73B434AC24CC}"/>
              </a:ext>
            </a:extLst>
          </p:cNvPr>
          <p:cNvSpPr/>
          <p:nvPr/>
        </p:nvSpPr>
        <p:spPr>
          <a:xfrm>
            <a:off x="5597316" y="1495752"/>
            <a:ext cx="4307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(HS thực hiện ở nhà)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E1A69-9003-4E06-B792-E43680B0E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42" t="40444" r="18106" b="41667"/>
          <a:stretch/>
        </p:blipFill>
        <p:spPr>
          <a:xfrm>
            <a:off x="1432719" y="2286000"/>
            <a:ext cx="1368783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641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B318AD0-1FEB-44D0-9376-B32E13F3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053" y="136267"/>
            <a:ext cx="70532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Bold"/>
              </a:rPr>
              <a:t>  </a:t>
            </a:r>
            <a:endParaRPr kumimoji="0" lang="vi-VN" altLang="vi-VN" sz="27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6BEAA8-C981-46E6-93C3-360A574D7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2" t="16666" r="50000" b="61667"/>
          <a:stretch/>
        </p:blipFill>
        <p:spPr>
          <a:xfrm>
            <a:off x="823119" y="609600"/>
            <a:ext cx="14554200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7813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04519" y="42893"/>
            <a:ext cx="6467854" cy="1654998"/>
            <a:chOff x="4404519" y="42893"/>
            <a:chExt cx="6467854" cy="1654998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23907"/>
              <a:chOff x="4539228" y="103852"/>
              <a:chExt cx="6149694" cy="102390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23907"/>
                <a:chOff x="4539228" y="103852"/>
                <a:chExt cx="6149694" cy="102390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678657" y="604539"/>
                  <a:ext cx="35104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12</a:t>
                  </a:r>
                </a:p>
              </p:txBody>
            </p:sp>
          </p:grpSp>
          <p:cxnSp>
            <p:nvCxnSpPr>
              <p:cNvPr id="16" name="Straight Connector 15"/>
              <p:cNvCxnSpPr>
                <a:cxnSpLocks/>
              </p:cNvCxnSpPr>
              <p:nvPr/>
            </p:nvCxnSpPr>
            <p:spPr>
              <a:xfrm>
                <a:off x="5872625" y="1104898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404519" y="1121913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1: SÔNG QUÊ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08919" y="2831267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Đọc diễn cảm toàn bài.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 đọc vui tươi, trong sáng, phù hợp với cảm xúc chủ đạo của bài thơ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8978" y="5334000"/>
            <a:ext cx="1357868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quê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bờ sông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3: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chiều..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4: Còn lại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5120" y="7742992"/>
            <a:ext cx="2133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Xào xạc,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15918" y="4114800"/>
            <a:ext cx="13941217" cy="283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 bạn cười  trong trẻo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Vang vọng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bờ sông;</a:t>
            </a:r>
          </a:p>
          <a:p>
            <a:pPr algn="just">
              <a:lnSpc>
                <a:spcPct val="120000"/>
              </a:lnSpc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Cho em  cùng bè bạn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Soi bóng mình  tuổi hoa!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4989846" y="7764483"/>
            <a:ext cx="229158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Nhã nhạc, </a:t>
            </a: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8586526" y="7800657"/>
            <a:ext cx="22915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Lắt lẻo,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8249" y="6965752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15918" y="3276600"/>
            <a:ext cx="1354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ộn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ắt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ẻo,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ẻo, thuyền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oi bóng.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7B9B1E63-D5EE-412E-A4F3-556F904FB126}"/>
              </a:ext>
            </a:extLst>
          </p:cNvPr>
          <p:cNvSpPr/>
          <p:nvPr/>
        </p:nvSpPr>
        <p:spPr>
          <a:xfrm>
            <a:off x="11872119" y="7835726"/>
            <a:ext cx="20261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Lặng lờ,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5D9E10-76A4-4892-83CD-235BD473E7E5}"/>
              </a:ext>
            </a:extLst>
          </p:cNvPr>
          <p:cNvGrpSpPr/>
          <p:nvPr/>
        </p:nvGrpSpPr>
        <p:grpSpPr>
          <a:xfrm>
            <a:off x="4617134" y="42893"/>
            <a:ext cx="6255239" cy="1621252"/>
            <a:chOff x="4617134" y="42893"/>
            <a:chExt cx="6255239" cy="162125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1E3B17-9355-4EFB-8F8E-7CDFEDB2277F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23907"/>
              <a:chOff x="4539228" y="103852"/>
              <a:chExt cx="6149694" cy="102390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0BB4D23-24A7-442C-A908-D7F83320A73C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23907"/>
                <a:chOff x="4539228" y="103852"/>
                <a:chExt cx="6149694" cy="1023907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8D53D02-92E2-4DD7-BDB6-7F103AE0306A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B5EE12D-9ECD-4AE0-ABA0-3CBE1FEF6ECD}"/>
                    </a:ext>
                  </a:extLst>
                </p:cNvPr>
                <p:cNvSpPr txBox="1"/>
                <p:nvPr/>
              </p:nvSpPr>
              <p:spPr>
                <a:xfrm>
                  <a:off x="5678657" y="604539"/>
                  <a:ext cx="35104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12</a:t>
                  </a:r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5614241-CB68-48C4-BBCD-7BE8BA458E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2625" y="1104898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14">
              <a:extLst>
                <a:ext uri="{FF2B5EF4-FFF2-40B4-BE49-F238E27FC236}">
                  <a16:creationId xmlns:a16="http://schemas.microsoft.com/office/drawing/2014/main" id="{E3C4F524-0158-4B07-B833-9577C8A0D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7134" y="1088167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1: SÔNG QUÊ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BD643F6-CBAF-4B5E-BAF3-EFAC097AC5DB}"/>
              </a:ext>
            </a:extLst>
          </p:cNvPr>
          <p:cNvSpPr/>
          <p:nvPr/>
        </p:nvSpPr>
        <p:spPr>
          <a:xfrm>
            <a:off x="4175919" y="4191000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2A7659-5C3C-4A01-B6DE-96CC8C75F94D}"/>
              </a:ext>
            </a:extLst>
          </p:cNvPr>
          <p:cNvSpPr/>
          <p:nvPr/>
        </p:nvSpPr>
        <p:spPr>
          <a:xfrm>
            <a:off x="4328319" y="4885492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B09FC87-1D99-415C-9707-BFD999E85629}"/>
              </a:ext>
            </a:extLst>
          </p:cNvPr>
          <p:cNvSpPr/>
          <p:nvPr/>
        </p:nvSpPr>
        <p:spPr>
          <a:xfrm>
            <a:off x="3780401" y="5579984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5E9D63-2819-404C-8FBB-33AD2E1B7C75}"/>
              </a:ext>
            </a:extLst>
          </p:cNvPr>
          <p:cNvSpPr/>
          <p:nvPr/>
        </p:nvSpPr>
        <p:spPr>
          <a:xfrm>
            <a:off x="5228201" y="6248400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63B17B-4B2B-4F03-9463-D18E8DD79A60}"/>
              </a:ext>
            </a:extLst>
          </p:cNvPr>
          <p:cNvSpPr/>
          <p:nvPr/>
        </p:nvSpPr>
        <p:spPr>
          <a:xfrm>
            <a:off x="7287520" y="6248400"/>
            <a:ext cx="5479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30" grpId="0"/>
      <p:bldP spid="24" grpId="0"/>
      <p:bldP spid="6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080919" y="27432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080919" y="2743200"/>
            <a:ext cx="975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từ ngữ, hình ảnh nào cho biết bài thơ tả cảnh một vùng quê? 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3322" y="3886200"/>
            <a:ext cx="9639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từ ngữ: bờ tre, bầy sẻ, khúc sông quê, cầu tre lắt lẻo, bờ sông, câu hò, tình quê.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33322" y="5190218"/>
            <a:ext cx="9755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những hình ảnh yên bình của dòng sông quê hương. 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49508" y="6503882"/>
            <a:ext cx="96397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hình ảnh trong bài thơ đều rất đẹp và yên bình: bờ tre, bầy sẻ, cầu tre lắt lẻo, thuyền nan nghèo lặng lờ trôi, em cùng bè bạn soi bóng mình tuổi hoa,...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1167" y="4953734"/>
            <a:ext cx="5683551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 bạn cười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trẻo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Vang vọng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bờ sông;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Cho em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cùng bè bạn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Soi bóng mình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tuổi hoa!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8319" y="3014611"/>
            <a:ext cx="48858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ộn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ắt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ẻo,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ẻo, thuyền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oi bóng.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DB846B-C61A-41DC-B8D6-0FE3D7C16DEE}"/>
              </a:ext>
            </a:extLst>
          </p:cNvPr>
          <p:cNvGrpSpPr/>
          <p:nvPr/>
        </p:nvGrpSpPr>
        <p:grpSpPr>
          <a:xfrm>
            <a:off x="4617134" y="42893"/>
            <a:ext cx="6255239" cy="1669489"/>
            <a:chOff x="4617134" y="42893"/>
            <a:chExt cx="6255239" cy="166948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4176125-2849-4A73-8962-2220DC625206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23907"/>
              <a:chOff x="4539228" y="103852"/>
              <a:chExt cx="6149694" cy="1023907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0D391E0-0B51-4238-83AD-24AD742813E3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23907"/>
                <a:chOff x="4539228" y="103852"/>
                <a:chExt cx="6149694" cy="1023907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4F090D9-3CDB-411F-BDD4-A02F6E186D89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EF4920A-3908-42F4-89E2-F1679B0F4C00}"/>
                    </a:ext>
                  </a:extLst>
                </p:cNvPr>
                <p:cNvSpPr txBox="1"/>
                <p:nvPr/>
              </p:nvSpPr>
              <p:spPr>
                <a:xfrm>
                  <a:off x="5678657" y="604539"/>
                  <a:ext cx="35104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12</a:t>
                  </a:r>
                </a:p>
              </p:txBody>
            </p: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C49776E-85D3-46BB-B8F2-0B0198B17C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2625" y="1104898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>
              <a:extLst>
                <a:ext uri="{FF2B5EF4-FFF2-40B4-BE49-F238E27FC236}">
                  <a16:creationId xmlns:a16="http://schemas.microsoft.com/office/drawing/2014/main" id="{E5C13352-A934-426A-A4AC-A548DC0F1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7134" y="1136404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1: SÔNG QUÊ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080919" y="27432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080919" y="2743200"/>
            <a:ext cx="975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âm thanh nào đem lại không khí vui tươi, ấm áp cho dòng sông?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33322" y="3886200"/>
            <a:ext cx="96397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 bờ tre xào xạc trong gió, tiếng bầy sẻ “nhả nhạc” rộn rã cả một khúc sông; tiếng cười của các bạn nhỏ trong trẻo, vang vọng hai bờ sông; tiếng hò mênh mông tha thiết cất lên từ những chiếc thuyền nan trên sông.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21083" y="6612105"/>
            <a:ext cx="9755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thể hiện tình cảm của bạn nhỏ với dòng sông quê hương như thế nào?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825102" y="8077200"/>
            <a:ext cx="9639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1167" y="4939687"/>
            <a:ext cx="5683551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 bạn cười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trẻo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Vang vọng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bờ sông;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Cho em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cùng bè bạn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Soi bóng mình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tuổi hoa!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8319" y="3000564"/>
            <a:ext cx="48858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ộn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ắt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ẻo,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ẻo, thuyền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oi bóng.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728666-CABC-46A5-81E2-C0A5B33D4145}"/>
              </a:ext>
            </a:extLst>
          </p:cNvPr>
          <p:cNvSpPr/>
          <p:nvPr/>
        </p:nvSpPr>
        <p:spPr>
          <a:xfrm>
            <a:off x="6888957" y="7800201"/>
            <a:ext cx="9088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Bạn nhỏ rất yêu mến dòng sông quê hương thơ mộng, yên bình.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ECB3DF-326E-477A-AA0C-0314DF5C9334}"/>
              </a:ext>
            </a:extLst>
          </p:cNvPr>
          <p:cNvGrpSpPr/>
          <p:nvPr/>
        </p:nvGrpSpPr>
        <p:grpSpPr>
          <a:xfrm>
            <a:off x="4551579" y="42893"/>
            <a:ext cx="6320794" cy="1712715"/>
            <a:chOff x="4551579" y="42893"/>
            <a:chExt cx="6320794" cy="171271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41F2A93-3C88-41D5-9BAA-D9159E627E74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23907"/>
              <a:chOff x="4539228" y="103852"/>
              <a:chExt cx="6149694" cy="102390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CAD1362C-47E2-411D-822D-35B7F39FCE97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23907"/>
                <a:chOff x="4539228" y="103852"/>
                <a:chExt cx="6149694" cy="1023907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318704F-B383-4DD9-B0E0-857DC4AC05DA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C8DF58A-3545-4E44-8842-9927632832AC}"/>
                    </a:ext>
                  </a:extLst>
                </p:cNvPr>
                <p:cNvSpPr txBox="1"/>
                <p:nvPr/>
              </p:nvSpPr>
              <p:spPr>
                <a:xfrm>
                  <a:off x="5678657" y="604539"/>
                  <a:ext cx="35104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12</a:t>
                  </a:r>
                </a:p>
              </p:txBody>
            </p: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994A4C-AB06-4EB7-BE24-2963C6324A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2625" y="1104898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14">
              <a:extLst>
                <a:ext uri="{FF2B5EF4-FFF2-40B4-BE49-F238E27FC236}">
                  <a16:creationId xmlns:a16="http://schemas.microsoft.com/office/drawing/2014/main" id="{DE9B871C-7D76-465D-9D71-A5B0E8B95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1579" y="117963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1: SÔNG QUÊ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2418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157119" y="27432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8588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18600" y="3581400"/>
            <a:ext cx="8773438" cy="4563537"/>
            <a:chOff x="6418600" y="3657600"/>
            <a:chExt cx="8773438" cy="4563537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1552650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443531" y="4578752"/>
              <a:ext cx="6857683" cy="2485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Dòng sông yên bình, tươi đẹp; tình cảm tha thiết của bạn nhỏ với dòng sông quê hương.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64552FB-0839-412E-8165-685AE88B5ECA}"/>
              </a:ext>
            </a:extLst>
          </p:cNvPr>
          <p:cNvSpPr/>
          <p:nvPr/>
        </p:nvSpPr>
        <p:spPr>
          <a:xfrm>
            <a:off x="321167" y="4939687"/>
            <a:ext cx="5683551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 bạn cười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trẻo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Vang vọng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bờ sông;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Cho em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cùng bè bạn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Soi bóng mình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tuổi hoa!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47EEC4-85C5-4753-A518-10786E2391A5}"/>
              </a:ext>
            </a:extLst>
          </p:cNvPr>
          <p:cNvSpPr/>
          <p:nvPr/>
        </p:nvSpPr>
        <p:spPr>
          <a:xfrm>
            <a:off x="518319" y="3000564"/>
            <a:ext cx="48858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ộn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ắt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ẻo,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ẻo, thuyền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ặng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ờ, 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oi bóng.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87C3BD-0FCD-419F-B8CF-409C7FCB3491}"/>
              </a:ext>
            </a:extLst>
          </p:cNvPr>
          <p:cNvGrpSpPr/>
          <p:nvPr/>
        </p:nvGrpSpPr>
        <p:grpSpPr>
          <a:xfrm>
            <a:off x="4551579" y="42893"/>
            <a:ext cx="6320794" cy="1691627"/>
            <a:chOff x="4551579" y="42893"/>
            <a:chExt cx="6320794" cy="169162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2E5C858-1F79-4D49-97DC-0FBD16DB99BC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23907"/>
              <a:chOff x="4539228" y="103852"/>
              <a:chExt cx="6149694" cy="102390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3A3057D-4777-44FC-B957-310AD4E238C4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23907"/>
                <a:chOff x="4539228" y="103852"/>
                <a:chExt cx="6149694" cy="1023907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4B81EF-B37B-49B5-80F4-6DA590AEBF8E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AEF6811-D5AE-4687-8774-755C4C70F774}"/>
                    </a:ext>
                  </a:extLst>
                </p:cNvPr>
                <p:cNvSpPr txBox="1"/>
                <p:nvPr/>
              </p:nvSpPr>
              <p:spPr>
                <a:xfrm>
                  <a:off x="5678657" y="604539"/>
                  <a:ext cx="35104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12</a:t>
                  </a:r>
                </a:p>
              </p:txBody>
            </p: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33AEA77-56CF-4073-8013-15DD1A65A7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2625" y="1104898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14">
              <a:extLst>
                <a:ext uri="{FF2B5EF4-FFF2-40B4-BE49-F238E27FC236}">
                  <a16:creationId xmlns:a16="http://schemas.microsoft.com/office/drawing/2014/main" id="{FDEE091D-BB72-443F-A73F-135560645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1579" y="1158542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1: SÔNG QUÊ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17290" y="247786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Tìm từ ngữ có nghĩa gần giống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những từ ngữ sau: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75D3E6-EF9F-4347-88A3-7364D5710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67" t="15833" r="36407" b="75347"/>
          <a:stretch/>
        </p:blipFill>
        <p:spPr>
          <a:xfrm>
            <a:off x="1928019" y="3384633"/>
            <a:ext cx="4038600" cy="29356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D0353B-2461-4053-9E62-4E0D4B1DA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19" t="15833" r="24218" b="75347"/>
          <a:stretch/>
        </p:blipFill>
        <p:spPr>
          <a:xfrm>
            <a:off x="8933846" y="3205482"/>
            <a:ext cx="4450671" cy="277298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CEB7A47-1A4B-4590-B230-8943F971D4F4}"/>
              </a:ext>
            </a:extLst>
          </p:cNvPr>
          <p:cNvGrpSpPr/>
          <p:nvPr/>
        </p:nvGrpSpPr>
        <p:grpSpPr>
          <a:xfrm>
            <a:off x="1380034" y="5922216"/>
            <a:ext cx="2342394" cy="2535984"/>
            <a:chOff x="1380034" y="5922216"/>
            <a:chExt cx="2342394" cy="2535984"/>
          </a:xfrm>
        </p:grpSpPr>
        <p:sp>
          <p:nvSpPr>
            <p:cNvPr id="19" name="Rectangle 18">
              <a:hlinkClick r:id="rId3" action="ppaction://hlinkpres?slideindex=1&amp;slidetitle="/>
              <a:extLst>
                <a:ext uri="{FF2B5EF4-FFF2-40B4-BE49-F238E27FC236}">
                  <a16:creationId xmlns:a16="http://schemas.microsoft.com/office/drawing/2014/main" id="{606068E4-0D72-4A42-AA8B-7B958AC313F5}"/>
                </a:ext>
              </a:extLst>
            </p:cNvPr>
            <p:cNvSpPr/>
            <p:nvPr/>
          </p:nvSpPr>
          <p:spPr>
            <a:xfrm>
              <a:off x="1380034" y="7781092"/>
              <a:ext cx="2339488" cy="677108"/>
            </a:xfrm>
            <a:prstGeom prst="rect">
              <a:avLst/>
            </a:prstGeom>
            <a:ln>
              <a:solidFill>
                <a:srgbClr val="FF006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 veo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2353F99-29EA-41AC-8BFC-E3786E29D0E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 flipH="1">
              <a:off x="2549778" y="5922216"/>
              <a:ext cx="1172650" cy="1858876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29C804B-0AE6-430B-A895-E3F32D2A15B8}"/>
              </a:ext>
            </a:extLst>
          </p:cNvPr>
          <p:cNvGrpSpPr/>
          <p:nvPr/>
        </p:nvGrpSpPr>
        <p:grpSpPr>
          <a:xfrm>
            <a:off x="4519888" y="5895497"/>
            <a:ext cx="2627832" cy="2562703"/>
            <a:chOff x="4519888" y="5895497"/>
            <a:chExt cx="2627832" cy="2562703"/>
          </a:xfrm>
        </p:grpSpPr>
        <p:sp>
          <p:nvSpPr>
            <p:cNvPr id="20" name="Rectangle 19">
              <a:hlinkClick r:id="rId3" action="ppaction://hlinkpres?slideindex=1&amp;slidetitle="/>
              <a:extLst>
                <a:ext uri="{FF2B5EF4-FFF2-40B4-BE49-F238E27FC236}">
                  <a16:creationId xmlns:a16="http://schemas.microsoft.com/office/drawing/2014/main" id="{43B38084-AC45-422C-894A-088640404554}"/>
                </a:ext>
              </a:extLst>
            </p:cNvPr>
            <p:cNvSpPr/>
            <p:nvPr/>
          </p:nvSpPr>
          <p:spPr>
            <a:xfrm>
              <a:off x="4519888" y="7781092"/>
              <a:ext cx="2627832" cy="677108"/>
            </a:xfrm>
            <a:prstGeom prst="rect">
              <a:avLst/>
            </a:prstGeom>
            <a:ln>
              <a:solidFill>
                <a:srgbClr val="FF006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 sáng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FA28617-1A08-4F26-9861-18A4E36BEA97}"/>
                </a:ext>
              </a:extLst>
            </p:cNvPr>
            <p:cNvCxnSpPr>
              <a:cxnSpLocks/>
            </p:cNvCxnSpPr>
            <p:nvPr/>
          </p:nvCxnSpPr>
          <p:spPr>
            <a:xfrm>
              <a:off x="4892172" y="5895497"/>
              <a:ext cx="1128414" cy="1858876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D477D5-C829-44C3-BE9B-2F90C9979928}"/>
              </a:ext>
            </a:extLst>
          </p:cNvPr>
          <p:cNvGrpSpPr/>
          <p:nvPr/>
        </p:nvGrpSpPr>
        <p:grpSpPr>
          <a:xfrm>
            <a:off x="11567319" y="5594455"/>
            <a:ext cx="3124200" cy="2883537"/>
            <a:chOff x="11567319" y="5594455"/>
            <a:chExt cx="3124200" cy="2883537"/>
          </a:xfrm>
        </p:grpSpPr>
        <p:sp>
          <p:nvSpPr>
            <p:cNvPr id="23" name="Rectangle 22">
              <a:hlinkClick r:id="rId3" action="ppaction://hlinkpres?slideindex=1&amp;slidetitle="/>
              <a:extLst>
                <a:ext uri="{FF2B5EF4-FFF2-40B4-BE49-F238E27FC236}">
                  <a16:creationId xmlns:a16="http://schemas.microsoft.com/office/drawing/2014/main" id="{3B888BDC-E71E-4975-AD44-C1A8C1BFC904}"/>
                </a:ext>
              </a:extLst>
            </p:cNvPr>
            <p:cNvSpPr/>
            <p:nvPr/>
          </p:nvSpPr>
          <p:spPr>
            <a:xfrm>
              <a:off x="11567319" y="7800884"/>
              <a:ext cx="3124200" cy="677108"/>
            </a:xfrm>
            <a:prstGeom prst="rect">
              <a:avLst/>
            </a:prstGeom>
            <a:ln>
              <a:solidFill>
                <a:srgbClr val="FF006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tuổi thiếu nhi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E4E6AA7-53F3-4C59-B06F-8D913F6F5080}"/>
                </a:ext>
              </a:extLst>
            </p:cNvPr>
            <p:cNvCxnSpPr>
              <a:cxnSpLocks/>
            </p:cNvCxnSpPr>
            <p:nvPr/>
          </p:nvCxnSpPr>
          <p:spPr>
            <a:xfrm>
              <a:off x="11912629" y="5594455"/>
              <a:ext cx="1444072" cy="2206429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2389534-29C3-48B7-8129-DE242C38DD84}"/>
              </a:ext>
            </a:extLst>
          </p:cNvPr>
          <p:cNvGrpSpPr/>
          <p:nvPr/>
        </p:nvGrpSpPr>
        <p:grpSpPr>
          <a:xfrm>
            <a:off x="8671719" y="5652440"/>
            <a:ext cx="2243412" cy="2805760"/>
            <a:chOff x="8671719" y="5652440"/>
            <a:chExt cx="2243412" cy="2805760"/>
          </a:xfrm>
        </p:grpSpPr>
        <p:sp>
          <p:nvSpPr>
            <p:cNvPr id="21" name="Rectangle 20">
              <a:hlinkClick r:id="rId3" action="ppaction://hlinkpres?slideindex=1&amp;slidetitle="/>
              <a:extLst>
                <a:ext uri="{FF2B5EF4-FFF2-40B4-BE49-F238E27FC236}">
                  <a16:creationId xmlns:a16="http://schemas.microsoft.com/office/drawing/2014/main" id="{1915BC5C-BDE5-4991-B8F5-A730020F48D5}"/>
                </a:ext>
              </a:extLst>
            </p:cNvPr>
            <p:cNvSpPr/>
            <p:nvPr/>
          </p:nvSpPr>
          <p:spPr>
            <a:xfrm>
              <a:off x="8671719" y="7781092"/>
              <a:ext cx="2133600" cy="677108"/>
            </a:xfrm>
            <a:prstGeom prst="rect">
              <a:avLst/>
            </a:prstGeom>
            <a:ln>
              <a:solidFill>
                <a:srgbClr val="FF006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tuổi thơ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C53EB6C-7620-47E0-BD66-FD7C5CA110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99102" y="5652440"/>
              <a:ext cx="1216029" cy="2148444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3D59F6-3BBB-4B55-A941-2A3422A8B5E1}"/>
              </a:ext>
            </a:extLst>
          </p:cNvPr>
          <p:cNvGrpSpPr/>
          <p:nvPr/>
        </p:nvGrpSpPr>
        <p:grpSpPr>
          <a:xfrm>
            <a:off x="4519888" y="42893"/>
            <a:ext cx="6352485" cy="1701751"/>
            <a:chOff x="4519888" y="42893"/>
            <a:chExt cx="6352485" cy="170175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CFB6F00-68EF-4821-B54F-E31F30FC8A06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23907"/>
              <a:chOff x="4539228" y="103852"/>
              <a:chExt cx="6149694" cy="1023907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1B1DD63-AC88-42FE-A875-FB6CBDF10CE3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23907"/>
                <a:chOff x="4539228" y="103852"/>
                <a:chExt cx="6149694" cy="1023907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1D1DC3F-7F13-42B3-83FF-0D5B1C6C3329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1B73B31-5701-4A8A-B8ED-4BC8222080BA}"/>
                    </a:ext>
                  </a:extLst>
                </p:cNvPr>
                <p:cNvSpPr txBox="1"/>
                <p:nvPr/>
              </p:nvSpPr>
              <p:spPr>
                <a:xfrm>
                  <a:off x="5678657" y="604539"/>
                  <a:ext cx="35104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12</a:t>
                  </a:r>
                </a:p>
              </p:txBody>
            </p: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5B46C63-476F-4A4E-80C3-983B8F7CE0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2625" y="1104898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 Box 14">
              <a:extLst>
                <a:ext uri="{FF2B5EF4-FFF2-40B4-BE49-F238E27FC236}">
                  <a16:creationId xmlns:a16="http://schemas.microsoft.com/office/drawing/2014/main" id="{B5A5E1CF-87E8-4B4F-8434-3BFB398F0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9888" y="1168666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1: SÔNG QUÊ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80569" y="3066871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spcBef>
                <a:spcPts val="0"/>
              </a:spcBef>
              <a:buAutoNum type="alphaLcParenR"/>
            </a:pPr>
            <a:r>
              <a:rPr lang="vi-VN" sz="3600" b="1">
                <a:latin typeface="Times New Roman" pitchFamily="18" charset="0"/>
                <a:cs typeface="Times New Roman" pitchFamily="18" charset="0"/>
              </a:rPr>
              <a:t>Cảm xúc của em về cảnh đẹp của dòng sông.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AAADF3-9682-49AB-B054-D9888B5F50BC}"/>
              </a:ext>
            </a:extLst>
          </p:cNvPr>
          <p:cNvSpPr/>
          <p:nvPr/>
        </p:nvSpPr>
        <p:spPr>
          <a:xfrm>
            <a:off x="1643481" y="5777271"/>
            <a:ext cx="13335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Tiếng hò trên sống mới tha thiết làm sao! / Tiếng hò ngọt ngào, thân thương quát /Ối, giọng hò sao mà da diết thế! / ...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9A99F4-785F-4272-9F3D-6DC80EA77B0C}"/>
              </a:ext>
            </a:extLst>
          </p:cNvPr>
          <p:cNvSpPr/>
          <p:nvPr/>
        </p:nvSpPr>
        <p:spPr>
          <a:xfrm>
            <a:off x="1546654" y="3775909"/>
            <a:ext cx="121158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sông quê em đẹp quá! / Dòng sông quê em thật thanh bình! / Ôi dòng sông quê hương yên bình quá ...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08D7E-997B-4320-8A76-13B2B1CDE2AB}"/>
              </a:ext>
            </a:extLst>
          </p:cNvPr>
          <p:cNvSpPr/>
          <p:nvPr/>
        </p:nvSpPr>
        <p:spPr>
          <a:xfrm>
            <a:off x="1390866" y="2363709"/>
            <a:ext cx="1384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 vai bạn nhỏ trong bài thơ, đặt câu cảm để bày tỏ.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2EE3D3-D658-4E57-9F5F-4189D7E7F14D}"/>
              </a:ext>
            </a:extLst>
          </p:cNvPr>
          <p:cNvSpPr/>
          <p:nvPr/>
        </p:nvSpPr>
        <p:spPr>
          <a:xfrm>
            <a:off x="1356520" y="7002079"/>
            <a:ext cx="9601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 c) Tình cảm của em với dòng sông quê hương.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97EC1B-7B77-4B5B-844B-C7B00197CD13}"/>
              </a:ext>
            </a:extLst>
          </p:cNvPr>
          <p:cNvSpPr/>
          <p:nvPr/>
        </p:nvSpPr>
        <p:spPr>
          <a:xfrm>
            <a:off x="1507226" y="5045184"/>
            <a:ext cx="11460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vi-VN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Tình cảm của em với dòng sông quê hương.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E42770-80B1-4EF4-B42D-4E1FD008F399}"/>
              </a:ext>
            </a:extLst>
          </p:cNvPr>
          <p:cNvSpPr/>
          <p:nvPr/>
        </p:nvSpPr>
        <p:spPr>
          <a:xfrm>
            <a:off x="1685368" y="7659469"/>
            <a:ext cx="13335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Yêu lắm, sông ơi! / Ơi dòng sông thương yêu của em! /...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2051CD-4F35-47FE-ADAF-8DE70F3D1415}"/>
              </a:ext>
            </a:extLst>
          </p:cNvPr>
          <p:cNvGrpSpPr/>
          <p:nvPr/>
        </p:nvGrpSpPr>
        <p:grpSpPr>
          <a:xfrm>
            <a:off x="4404519" y="42893"/>
            <a:ext cx="6467854" cy="1654998"/>
            <a:chOff x="4404519" y="42893"/>
            <a:chExt cx="6467854" cy="16549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D8453B7-4D12-4E8B-AD00-06A0434960B3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23907"/>
              <a:chOff x="4539228" y="103852"/>
              <a:chExt cx="6149694" cy="102390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60B444F-8304-4661-8828-B178E32D356A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23907"/>
                <a:chOff x="4539228" y="103852"/>
                <a:chExt cx="6149694" cy="1023907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85E1E07-5865-4886-BE95-027C652D9ED5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854B280-7DC7-42F3-B16E-8A76DCC1E1CE}"/>
                    </a:ext>
                  </a:extLst>
                </p:cNvPr>
                <p:cNvSpPr txBox="1"/>
                <p:nvPr/>
              </p:nvSpPr>
              <p:spPr>
                <a:xfrm>
                  <a:off x="5678657" y="604539"/>
                  <a:ext cx="35104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VIỆT: BÀI 12</a:t>
                  </a:r>
                </a:p>
              </p:txBody>
            </p: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F25D47A-D6B2-41CB-8B21-DEACBF36FD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2625" y="1104898"/>
                <a:ext cx="31225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49007F7C-E906-4924-A569-207F3F638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519" y="1121913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đọc 1: SÔNG QUÊ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" grpId="0"/>
      <p:bldP spid="23" grpId="0" animBg="1"/>
      <p:bldP spid="6" grpId="0"/>
      <p:bldP spid="7" grpId="0"/>
      <p:bldP spid="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10275</TotalTime>
  <Words>935</Words>
  <Application>Microsoft Office PowerPoint</Application>
  <PresentationFormat>Custom</PresentationFormat>
  <Paragraphs>106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OpenSansBold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1273</cp:revision>
  <dcterms:created xsi:type="dcterms:W3CDTF">2008-09-09T22:52:10Z</dcterms:created>
  <dcterms:modified xsi:type="dcterms:W3CDTF">2022-08-25T15:39:47Z</dcterms:modified>
</cp:coreProperties>
</file>