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9" r:id="rId11"/>
    <p:sldId id="401" r:id="rId12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59" d="100"/>
          <a:sy n="59" d="100"/>
        </p:scale>
        <p:origin x="869" y="3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30/01/2022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9D81D-7D9F-44D6-A978-01A67BB375E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94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30-Jan-22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4000" b="1" dirty="0">
                <a:solidFill>
                  <a:srgbClr val="FFFF00"/>
                </a:solidFill>
              </a:rPr>
              <a:t>VẬT LÍ 12</a:t>
            </a: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3200" b="1" dirty="0">
                <a:solidFill>
                  <a:srgbClr val="FFFF00"/>
                </a:solidFill>
              </a:rPr>
              <a:t>BÀI 1</a:t>
            </a:r>
            <a:r>
              <a:rPr lang="en-US" sz="3200" dirty="0">
                <a:solidFill>
                  <a:srgbClr val="FFFF00"/>
                </a:solidFill>
              </a:rPr>
              <a:t>:  </a:t>
            </a:r>
            <a:r>
              <a:rPr lang="en-US" sz="3200" b="1" dirty="0">
                <a:solidFill>
                  <a:srgbClr val="FFFF00"/>
                </a:solidFill>
              </a:rPr>
              <a:t>DAO ĐỘNG ĐIỀU HÒA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romanUcPeriod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 Thầy </a:t>
            </a:r>
            <a:r>
              <a:rPr lang="en-US" sz="3600" dirty="0" err="1">
                <a:solidFill>
                  <a:schemeClr val="bg1"/>
                </a:solidFill>
              </a:rPr>
              <a:t>giáo</a:t>
            </a:r>
            <a:r>
              <a:rPr lang="en-US" sz="3600">
                <a:solidFill>
                  <a:schemeClr val="bg1"/>
                </a:solidFill>
              </a:rPr>
              <a:t>: Đoàn văn Doanh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THPT Nam Trực –  Nam Định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vi-VN" sz="3200" b="1" i="0">
                <a:solidFill>
                  <a:schemeClr val="bg1"/>
                </a:solidFill>
                <a:effectLst/>
                <a:latin typeface="+mj-lt"/>
              </a:rPr>
              <a:t>CLB VẬT LÝ TRƯỜNG </a:t>
            </a:r>
          </a:p>
          <a:p>
            <a:pPr algn="ctr"/>
            <a:r>
              <a:rPr lang="vi-VN" sz="3200" b="1" i="0">
                <a:solidFill>
                  <a:schemeClr val="bg1"/>
                </a:solidFill>
                <a:effectLst/>
                <a:latin typeface="+mj-lt"/>
              </a:rPr>
              <a:t>THPT NAM TRỰC - NAM ĐỊNH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400358" y="483852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Email</a:t>
            </a:r>
            <a:r>
              <a:rPr lang="en-US">
                <a:solidFill>
                  <a:srgbClr val="FFFF00"/>
                </a:solidFill>
              </a:rPr>
              <a:t>: qkkich</a:t>
            </a:r>
            <a:r>
              <a:rPr lang="en-US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Phone</a:t>
            </a:r>
            <a:r>
              <a:rPr lang="en-US">
                <a:solidFill>
                  <a:srgbClr val="FFFF00"/>
                </a:solidFill>
              </a:rPr>
              <a:t>: 0981.120681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41003"/>
              </p:ext>
            </p:extLst>
          </p:nvPr>
        </p:nvGraphicFramePr>
        <p:xfrm>
          <a:off x="242099" y="4495800"/>
          <a:ext cx="7971727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Vịtrí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3"/>
                      <a:stretch>
                        <a:fillRect l="-86784" t="-108696" r="-93979" b="-10543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16" marR="91416">
                    <a:blipFill>
                      <a:blip r:embed="rId3"/>
                      <a:stretch>
                        <a:fillRect l="-200000" t="-108696" r="-629" b="-10543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3"/>
                      <a:stretch>
                        <a:fillRect l="-86784" t="-208696" r="-93979" b="-543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3"/>
                      <a:stretch>
                        <a:fillRect l="-200000" t="-208696" r="-629" b="-543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40DCA711-6721-41ED-842E-1B4F3BD30B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31206"/>
                  </p:ext>
                </p:extLst>
              </p:nvPr>
            </p:nvGraphicFramePr>
            <p:xfrm>
              <a:off x="305864" y="152401"/>
              <a:ext cx="10589148" cy="3733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6354">
                      <a:extLst>
                        <a:ext uri="{9D8B030D-6E8A-4147-A177-3AD203B41FA5}">
                          <a16:colId xmlns:a16="http://schemas.microsoft.com/office/drawing/2014/main" val="1794818390"/>
                        </a:ext>
                      </a:extLst>
                    </a:gridCol>
                    <a:gridCol w="6302794">
                      <a:extLst>
                        <a:ext uri="{9D8B030D-6E8A-4147-A177-3AD203B41FA5}">
                          <a16:colId xmlns:a16="http://schemas.microsoft.com/office/drawing/2014/main" val="4199263267"/>
                        </a:ext>
                      </a:extLst>
                    </a:gridCol>
                  </a:tblGrid>
                  <a:tr h="811780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Phương trình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16204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Chu </a:t>
                          </a:r>
                          <a:r>
                            <a:rPr lang="en-US" dirty="0" err="1"/>
                            <a:t>kì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tần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số</a:t>
                          </a:r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2288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vi-VN" sz="2400" b="0" i="1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vi-VN" sz="2400" i="1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vi-VN" sz="2400" i="1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sz="2400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2400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vi-VN" sz="2400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400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2400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vi-VN" sz="2400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ớ</m:t>
                              </m:r>
                              <m:r>
                                <m:rPr>
                                  <m:sty m:val="p"/>
                                </m:rP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vi-VN" sz="2400" b="0" i="0" smtClean="0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b="0" i="1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dirty="0">
                              <a:solidFill>
                                <a:srgbClr val="22603B"/>
                              </a:solidFill>
                              <a:latin typeface="+mj-lt"/>
                            </a:rPr>
                            <a:t> và</a:t>
                          </a:r>
                          <a:r>
                            <a:rPr lang="vi-VN" sz="2400" baseline="0" dirty="0">
                              <a:solidFill>
                                <a:srgbClr val="22603B"/>
                              </a:solidFill>
                              <a:latin typeface="+mj-lt"/>
                            </a:rPr>
                            <a:t> f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400" i="1" baseline="0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baseline="0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vi-VN" sz="2400" b="0" i="1" baseline="0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endParaRPr lang="vi-VN" sz="2400" dirty="0">
                            <a:solidFill>
                              <a:srgbClr val="22603B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3166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Vận tốc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02980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Gia tốc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951071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Lực kéo về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dirty="0">
                              <a:solidFill>
                                <a:srgbClr val="FFFF00"/>
                              </a:solidFill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i="1" smtClean="0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vi-VN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  <m:r>
                                <a:rPr lang="vi-VN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r>
                                <a:rPr lang="vi-VN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22603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22603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7212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40DCA711-6721-41ED-842E-1B4F3BD30B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31206"/>
                  </p:ext>
                </p:extLst>
              </p:nvPr>
            </p:nvGraphicFramePr>
            <p:xfrm>
              <a:off x="305864" y="152401"/>
              <a:ext cx="10589148" cy="3733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6354">
                      <a:extLst>
                        <a:ext uri="{9D8B030D-6E8A-4147-A177-3AD203B41FA5}">
                          <a16:colId xmlns:a16="http://schemas.microsoft.com/office/drawing/2014/main" val="1794818390"/>
                        </a:ext>
                      </a:extLst>
                    </a:gridCol>
                    <a:gridCol w="6302794">
                      <a:extLst>
                        <a:ext uri="{9D8B030D-6E8A-4147-A177-3AD203B41FA5}">
                          <a16:colId xmlns:a16="http://schemas.microsoft.com/office/drawing/2014/main" val="4199263267"/>
                        </a:ext>
                      </a:extLst>
                    </a:gridCol>
                  </a:tblGrid>
                  <a:tr h="811780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Phương trình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16204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Chu </a:t>
                          </a:r>
                          <a:r>
                            <a:rPr lang="en-US" dirty="0" err="1"/>
                            <a:t>kì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tần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số</a:t>
                          </a:r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68182" t="-116667" r="-387" b="-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3166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Vận tốc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02980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Gia tốc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951071"/>
                      </a:ext>
                    </a:extLst>
                  </a:tr>
                  <a:tr h="730505">
                    <a:tc>
                      <a:txBody>
                        <a:bodyPr/>
                        <a:lstStyle/>
                        <a:p>
                          <a:r>
                            <a:rPr lang="vi-VN" dirty="0"/>
                            <a:t>Lực kéo về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68182" t="-416667" r="-38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2128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4">
            <a:extLst>
              <a:ext uri="{FF2B5EF4-FFF2-40B4-BE49-F238E27FC236}">
                <a16:creationId xmlns:a16="http://schemas.microsoft.com/office/drawing/2014/main" id="{880AEE4C-39AB-4095-9860-46C1C4DE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64" y="290350"/>
            <a:ext cx="3414814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Acos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(t+)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4">
                <a:extLst>
                  <a:ext uri="{FF2B5EF4-FFF2-40B4-BE49-F238E27FC236}">
                    <a16:creationId xmlns:a16="http://schemas.microsoft.com/office/drawing/2014/main" id="{7D616E06-DCC1-44CA-94B7-8A907DFFA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148" y="1561611"/>
                <a:ext cx="6719104" cy="915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</a:pPr>
                <a:r>
                  <a:rPr lang="en-US" sz="2800" i="1" dirty="0">
                    <a:solidFill>
                      <a:srgbClr val="22603B"/>
                    </a:solidFill>
                    <a:latin typeface="Times New Roman" pitchFamily="18" charset="0"/>
                    <a:cs typeface="Times New Roman" pitchFamily="18" charset="0"/>
                  </a:rPr>
                  <a:t>      v</a:t>
                </a:r>
                <a:r>
                  <a:rPr lang="en-US" sz="2800" i="1" dirty="0">
                    <a:solidFill>
                      <a:srgbClr val="22603B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sz="2800" i="1" dirty="0" err="1">
                    <a:solidFill>
                      <a:srgbClr val="22603B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i="1" dirty="0" err="1">
                    <a:solidFill>
                      <a:srgbClr val="22603B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cos</a:t>
                </a:r>
                <a:r>
                  <a:rPr lang="en-US" sz="2800" i="1" dirty="0">
                    <a:solidFill>
                      <a:srgbClr val="22603B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(t + + /2),</a:t>
                </a:r>
                <a:r>
                  <a:rPr lang="vi-VN" sz="2800" dirty="0">
                    <a:solidFill>
                      <a:srgbClr val="22603B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rgbClr val="22603B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vi-VN" sz="2800" i="1">
                                <a:solidFill>
                                  <a:srgbClr val="22603B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800" i="1">
                        <a:solidFill>
                          <a:srgbClr val="22603B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2800" i="1">
                            <a:solidFill>
                              <a:srgbClr val="22603B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 dirty="0">
                  <a:solidFill>
                    <a:srgbClr val="22603B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84">
                <a:extLst>
                  <a:ext uri="{FF2B5EF4-FFF2-40B4-BE49-F238E27FC236}">
                    <a16:creationId xmlns:a16="http://schemas.microsoft.com/office/drawing/2014/main" id="{7D616E06-DCC1-44CA-94B7-8A907DFFA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0148" y="1561611"/>
                <a:ext cx="6719104" cy="915379"/>
              </a:xfrm>
              <a:prstGeom prst="rect">
                <a:avLst/>
              </a:prstGeom>
              <a:blipFill>
                <a:blip r:embed="rId7"/>
                <a:stretch>
                  <a:fillRect b="-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85">
            <a:extLst>
              <a:ext uri="{FF2B5EF4-FFF2-40B4-BE49-F238E27FC236}">
                <a16:creationId xmlns:a16="http://schemas.microsoft.com/office/drawing/2014/main" id="{53E64B2F-7ED8-477B-BC1C-114DD268D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64" y="2384248"/>
            <a:ext cx="5486400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</a:pPr>
            <a:r>
              <a:rPr lang="pt-B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sz="2800" i="1" baseline="30000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A cos(</a:t>
            </a:r>
            <a:r>
              <a:rPr lang="en-US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 + </a:t>
            </a:r>
            <a:r>
              <a:rPr lang="el-G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pt-B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pt-BR" altLang="vi-VN" sz="2800" b="0" i="0" u="none" strike="noStrike" cap="none" normalizeH="0" baseline="0" dirty="0">
                <a:ln>
                  <a:noFill/>
                </a:ln>
                <a:solidFill>
                  <a:srgbClr val="2260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2260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vi-VN" sz="2800" b="0" i="0" u="none" strike="noStrike" cap="none" normalizeH="0" baseline="30000" dirty="0">
                <a:ln>
                  <a:noFill/>
                </a:ln>
                <a:solidFill>
                  <a:srgbClr val="2260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pt-BR" altLang="vi-VN" sz="2800" b="0" i="0" u="none" strike="noStrike" cap="none" normalizeH="0" baseline="0" dirty="0">
                <a:ln>
                  <a:noFill/>
                </a:ln>
                <a:solidFill>
                  <a:srgbClr val="2260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x.</a:t>
            </a:r>
            <a:r>
              <a:rPr lang="pt-BR" sz="2800" i="1" dirty="0">
                <a:solidFill>
                  <a:srgbClr val="22603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2212" y="361312"/>
            <a:ext cx="41985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175096-AE24-4BA3-86DC-03446204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1997813"/>
            <a:ext cx="7693919" cy="414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9C16D64-C221-4A14-B624-BE0F1F3CA789}"/>
              </a:ext>
            </a:extLst>
          </p:cNvPr>
          <p:cNvSpPr/>
          <p:nvPr/>
        </p:nvSpPr>
        <p:spPr>
          <a:xfrm>
            <a:off x="3732212" y="990600"/>
            <a:ext cx="368347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BTVN:</a:t>
            </a:r>
            <a:endParaRPr lang="vi-VN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xich_d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79" y="2484620"/>
            <a:ext cx="4257624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62398" y="200025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I. D</a:t>
            </a:r>
            <a:r>
              <a:rPr lang="en-US" altLang="en-US" sz="3200" b="1" dirty="0" err="1">
                <a:solidFill>
                  <a:srgbClr val="FF0000"/>
                </a:solidFill>
              </a:rPr>
              <a:t>ao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</a:rPr>
              <a:t> (Dao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1141412" y="1169987"/>
            <a:ext cx="8851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vi-VN" sz="2400" b="1" dirty="0">
                <a:solidFill>
                  <a:schemeClr val="bg1"/>
                </a:solidFill>
              </a:rPr>
              <a:t>Dao động cơ:</a:t>
            </a:r>
            <a:r>
              <a:rPr lang="vi-VN" sz="2400" dirty="0">
                <a:solidFill>
                  <a:schemeClr val="bg1"/>
                </a:solidFill>
              </a:rPr>
              <a:t> là chuyển động qua lại quanh </a:t>
            </a:r>
            <a:r>
              <a:rPr lang="vi-VN" sz="2400" b="1" dirty="0">
                <a:solidFill>
                  <a:schemeClr val="bg1"/>
                </a:solidFill>
              </a:rPr>
              <a:t>một vị trí cân bằng</a:t>
            </a:r>
            <a:r>
              <a:rPr lang="vi-VN" sz="24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AA80C-75DE-488E-9F92-15895077C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8" y="2459636"/>
            <a:ext cx="2894807" cy="28948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9785" name="Rectangle 9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248139" y="2596356"/>
                <a:ext cx="5066946" cy="4416425"/>
              </a:xfrm>
            </p:spPr>
            <p:txBody>
              <a:bodyPr lIns="0" tIns="0" rIns="0" bIns="0">
                <a:normAutofit/>
              </a:bodyPr>
              <a:lstStyle/>
              <a:p>
                <a:pPr marL="0" indent="271463" algn="just" eaLnBrk="1" hangingPunct="1">
                  <a:buFontTx/>
                  <a:buNone/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dđđh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271463" algn="just">
                  <a:buNone/>
                  <a:defRPr/>
                </a:pP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endParaRPr 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271463" algn="just" eaLnBrk="1" hangingPunct="1"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 -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 </a:t>
                </a:r>
                <a:r>
                  <a:rPr lang="vi-VN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ộ (m)</a:t>
                </a:r>
              </a:p>
              <a:p>
                <a:pPr marL="0" indent="271463" algn="just" eaLnBrk="1" hangingPunct="1"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Biên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ộ d</a:t>
                </a:r>
                <a:r>
                  <a:rPr lang="vi-VN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 (m)</a:t>
                </a:r>
                <a:endParaRPr lang="en-US" alt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271463" algn="just" eaLnBrk="1" hangingPunct="1"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(rad/s)</a:t>
                </a:r>
              </a:p>
              <a:p>
                <a:pPr marL="0" indent="271463" algn="just" eaLnBrk="1" hangingPunct="1">
                  <a:buFontTx/>
                  <a:buNone/>
                  <a:defRPr/>
                </a:pP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t + 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-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vi-VN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(rad)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  -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vi-VN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ầu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(rad)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: x = 5cos(10t + </a:t>
                </a:r>
                <a:r>
                  <a:rPr lang="el-GR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/3)cm</a:t>
                </a:r>
              </a:p>
              <a:p>
                <a:pPr marL="0" indent="0" algn="just" eaLnBrk="1" hangingPunct="1">
                  <a:buFontTx/>
                  <a:buNone/>
                  <a:defRPr/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9785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48139" y="2596356"/>
                <a:ext cx="5066946" cy="4416425"/>
              </a:xfrm>
              <a:blipFill>
                <a:blip r:embed="rId5"/>
                <a:stretch>
                  <a:fillRect l="-3730" t="-22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02550" y="111125"/>
            <a:ext cx="971720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D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79412" y="623888"/>
            <a:ext cx="5134312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514350" indent="-514350" defTabSz="768350" eaLnBrk="1" hangingPunct="1">
              <a:spcBef>
                <a:spcPct val="20000"/>
              </a:spcBef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8350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 (hay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defTabSz="768350" eaLnBrk="1" hangingPunct="1">
              <a:spcBef>
                <a:spcPct val="20000"/>
              </a:spcBef>
              <a:buAutoNum type="arabicPeriod"/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1151B928-E17A-4B2C-B43F-7FE5BC4A833F}"/>
              </a:ext>
            </a:extLst>
          </p:cNvPr>
          <p:cNvGrpSpPr>
            <a:grpSpLocks/>
          </p:cNvGrpSpPr>
          <p:nvPr/>
        </p:nvGrpSpPr>
        <p:grpSpPr bwMode="auto">
          <a:xfrm>
            <a:off x="5561151" y="2811463"/>
            <a:ext cx="3580130" cy="617537"/>
            <a:chOff x="96" y="672"/>
            <a:chExt cx="2304" cy="586"/>
          </a:xfrm>
        </p:grpSpPr>
        <p:pic>
          <p:nvPicPr>
            <p:cNvPr id="10" name="Picture 7" descr="con_lac_lo_xo">
              <a:extLst>
                <a:ext uri="{FF2B5EF4-FFF2-40B4-BE49-F238E27FC236}">
                  <a16:creationId xmlns:a16="http://schemas.microsoft.com/office/drawing/2014/main" id="{D792FB83-7E80-40DE-ACFC-820A3591BB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55" y="-187"/>
              <a:ext cx="58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ACFEA734-F7A5-459F-A6DF-FC7484E25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1152"/>
              <a:ext cx="2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2" name="Picture 4" descr="con_lac_don">
            <a:extLst>
              <a:ext uri="{FF2B5EF4-FFF2-40B4-BE49-F238E27FC236}">
                <a16:creationId xmlns:a16="http://schemas.microsoft.com/office/drawing/2014/main" id="{C5811359-19F3-408D-AB86-0B821A01C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4" y="3823128"/>
            <a:ext cx="1688994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0DE8757-31DA-40F4-BADE-E810C5AF2467}"/>
              </a:ext>
            </a:extLst>
          </p:cNvPr>
          <p:cNvGrpSpPr/>
          <p:nvPr/>
        </p:nvGrpSpPr>
        <p:grpSpPr>
          <a:xfrm>
            <a:off x="6831999" y="1308597"/>
            <a:ext cx="4305117" cy="987934"/>
            <a:chOff x="6831999" y="1308597"/>
            <a:chExt cx="4305117" cy="9879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50C268-69A5-44A3-9283-A552252D62D0}"/>
                </a:ext>
              </a:extLst>
            </p:cNvPr>
            <p:cNvGrpSpPr/>
            <p:nvPr/>
          </p:nvGrpSpPr>
          <p:grpSpPr>
            <a:xfrm>
              <a:off x="6831999" y="1308597"/>
              <a:ext cx="4305117" cy="987934"/>
              <a:chOff x="6788092" y="1104339"/>
              <a:chExt cx="4305117" cy="98793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59CEE92-6F25-4455-B489-D6BFD23262E7}"/>
                  </a:ext>
                </a:extLst>
              </p:cNvPr>
              <p:cNvCxnSpPr/>
              <p:nvPr/>
            </p:nvCxnSpPr>
            <p:spPr>
              <a:xfrm>
                <a:off x="6788092" y="1722941"/>
                <a:ext cx="4305117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B5CB3926-4210-49EC-A7D2-874942D05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2641" y="1104339"/>
                <a:ext cx="2527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768350" eaLnBrk="1" hangingPunct="1">
                  <a:spcBef>
                    <a:spcPct val="20000"/>
                  </a:spcBef>
                </a:pPr>
                <a:r>
                  <a:rPr lang="en-US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54BEF92E-640D-410A-ACD9-B2743A90B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0612" y="1182591"/>
                <a:ext cx="164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768350" eaLnBrk="1" hangingPunct="1">
                  <a:spcBef>
                    <a:spcPct val="20000"/>
                  </a:spcBef>
                </a:pPr>
                <a:r>
                  <a:rPr lang="en-US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32" name="Rectangle 11">
                <a:extLst>
                  <a:ext uri="{FF2B5EF4-FFF2-40B4-BE49-F238E27FC236}">
                    <a16:creationId xmlns:a16="http://schemas.microsoft.com/office/drawing/2014/main" id="{8E2EDBD9-D4DD-492E-85CA-F086671D9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6596" y="1722941"/>
                <a:ext cx="2527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768350" eaLnBrk="1" hangingPunct="1">
                  <a:spcBef>
                    <a:spcPct val="20000"/>
                  </a:spcBef>
                </a:pPr>
                <a:r>
                  <a:rPr lang="en-US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863D8A-7360-4313-8DA9-D8DF2F2F8246}"/>
                </a:ext>
              </a:extLst>
            </p:cNvPr>
            <p:cNvSpPr/>
            <p:nvPr/>
          </p:nvSpPr>
          <p:spPr>
            <a:xfrm>
              <a:off x="8526548" y="1841690"/>
              <a:ext cx="252742" cy="171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8FF481-9D05-4D4A-9F5D-38FB1BEF96A2}"/>
                </a:ext>
              </a:extLst>
            </p:cNvPr>
            <p:cNvSpPr/>
            <p:nvPr/>
          </p:nvSpPr>
          <p:spPr>
            <a:xfrm>
              <a:off x="10068496" y="1841690"/>
              <a:ext cx="252742" cy="171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5" grpId="0" build="p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48"/>
          <p:cNvSpPr>
            <a:spLocks noChangeArrowheads="1"/>
          </p:cNvSpPr>
          <p:nvPr/>
        </p:nvSpPr>
        <p:spPr bwMode="auto">
          <a:xfrm>
            <a:off x="710393" y="456069"/>
            <a:ext cx="6930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8350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3. </a:t>
            </a:r>
            <a:r>
              <a:rPr lang="en-US" sz="2800" b="1" dirty="0" err="1">
                <a:solidFill>
                  <a:srgbClr val="FFFF00"/>
                </a:solidFill>
              </a:rPr>
              <a:t>Liên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giữa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dđ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chuyển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động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tròn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48852" y="1338649"/>
            <a:ext cx="63525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     M </a:t>
            </a:r>
            <a:r>
              <a:rPr lang="en-US" sz="2400" dirty="0" err="1">
                <a:solidFill>
                  <a:schemeClr val="bg1"/>
                </a:solidFill>
              </a:rPr>
              <a:t>chuyển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tròn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chiếu</a:t>
            </a:r>
            <a:r>
              <a:rPr lang="en-US" sz="2400" dirty="0">
                <a:solidFill>
                  <a:schemeClr val="bg1"/>
                </a:solidFill>
              </a:rPr>
              <a:t> P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M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trục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tọa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nằm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mặt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hòa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63" name="Picture 2" descr="Liên hệ dao động điều hòa với chuyển động tròn đề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37" y="228600"/>
            <a:ext cx="2008194" cy="38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5471A9-3697-49D3-8720-B88AA3BD08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4191001"/>
            <a:ext cx="3383773" cy="25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2">
            <a:extLst>
              <a:ext uri="{FF2B5EF4-FFF2-40B4-BE49-F238E27FC236}">
                <a16:creationId xmlns:a16="http://schemas.microsoft.com/office/drawing/2014/main" id="{FDF3D333-3A42-4EC5-9149-2E8DE906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37" y="3200400"/>
            <a:ext cx="50429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lvl="0" indent="-342900">
              <a:buSzPts val="2400"/>
              <a:buFont typeface="Arial" panose="020B0604020202020204" pitchFamily="34" charset="0"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SzPts val="2400"/>
              <a:buFont typeface="Arial" panose="020B0604020202020204" pitchFamily="34" charset="0"/>
              <a:buChar char="-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Biên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dao </a:t>
            </a:r>
            <a:r>
              <a:rPr lang="fr-FR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động</a:t>
            </a:r>
            <a:r>
              <a:rPr lang="fr-FR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bán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kính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tròn</a:t>
            </a:r>
            <a:r>
              <a:rPr lang="fr-F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2400"/>
              <a:buFont typeface="Arial" panose="020B0604020202020204" pitchFamily="34" charset="0"/>
              <a:buChar char="-"/>
            </a:pPr>
            <a:r>
              <a:rPr lang="vi-VN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Tần số góc bằng tốc độ góc của chuyển động tròn</a:t>
            </a:r>
          </a:p>
          <a:p>
            <a:pPr marL="342900" lvl="0" indent="-342900">
              <a:buSzPts val="2400"/>
              <a:buFont typeface="Arial" panose="020B0604020202020204" pitchFamily="34" charset="0"/>
              <a:buChar char="-"/>
            </a:pPr>
            <a:r>
              <a:rPr lang="vi-VN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Pha dao động bằng góc hợp bởi bán kính OM với trục ox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138F4CCA-3CB6-49B8-B7CD-4D33B6B221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28276" y="5747228"/>
                <a:ext cx="2049243" cy="34637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460819" indent="-460819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8443" indent="-384015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064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50490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6491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79339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9376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608192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222618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271463" algn="just"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1600" b="0" i="0" baseline="-25000" dirty="0">
                    <a:solidFill>
                      <a:schemeClr val="accent2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600" dirty="0">
                    <a:solidFill>
                      <a:schemeClr val="accent2"/>
                    </a:solidFill>
                  </a:rPr>
                  <a:t> </a:t>
                </a:r>
                <a:endParaRPr lang="en-US" sz="1600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FontTx/>
                  <a:buNone/>
                  <a:defRPr/>
                </a:pPr>
                <a:endParaRPr lang="en-US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138F4CCA-3CB6-49B8-B7CD-4D33B6B2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76" y="5747228"/>
                <a:ext cx="2049243" cy="3463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4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51275" y="736600"/>
            <a:ext cx="1153917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1463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4. Chu </a:t>
            </a:r>
            <a:r>
              <a:rPr lang="en-US" sz="2800" b="1" dirty="0" err="1">
                <a:solidFill>
                  <a:srgbClr val="FFFF00"/>
                </a:solidFill>
              </a:rPr>
              <a:t>kì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tần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số</a:t>
            </a:r>
            <a:endParaRPr lang="en-US" sz="2800" b="1" dirty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indent="0" algn="just"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- Chu </a:t>
            </a:r>
            <a:r>
              <a:rPr lang="en-US" sz="2800" b="1" dirty="0" err="1">
                <a:solidFill>
                  <a:schemeClr val="bg1"/>
                </a:solidFill>
              </a:rPr>
              <a:t>kì</a:t>
            </a:r>
            <a:r>
              <a:rPr lang="en-US" sz="2800" b="1" dirty="0">
                <a:solidFill>
                  <a:schemeClr val="bg1"/>
                </a:solidFill>
              </a:rPr>
              <a:t> (T)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khoảng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gian</a:t>
            </a:r>
            <a:endParaRPr lang="en-US" sz="2800" dirty="0">
              <a:solidFill>
                <a:schemeClr val="bg1"/>
              </a:solidFill>
            </a:endParaRPr>
          </a:p>
          <a:p>
            <a:pPr indent="0" algn="just"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thực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indent="0" algn="just"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dirty="0" err="1">
                <a:solidFill>
                  <a:schemeClr val="bg1"/>
                </a:solidFill>
              </a:rPr>
              <a:t>toàn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Đơn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(s)</a:t>
            </a:r>
          </a:p>
          <a:p>
            <a:pPr indent="0" algn="just" eaLnBrk="1" hangingPunct="1"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indent="0" algn="just"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Tần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(f)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defRPr/>
            </a:pPr>
            <a:r>
              <a:rPr lang="en-US" sz="2800" dirty="0" err="1">
                <a:solidFill>
                  <a:schemeClr val="bg1"/>
                </a:solidFill>
              </a:rPr>
              <a:t>thực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giây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defRPr/>
            </a:pPr>
            <a:r>
              <a:rPr lang="en-US" sz="2800" dirty="0" err="1">
                <a:solidFill>
                  <a:schemeClr val="bg1"/>
                </a:solidFill>
              </a:rPr>
              <a:t>Đơn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Héc</a:t>
            </a:r>
            <a:r>
              <a:rPr lang="en-US" sz="2800" dirty="0">
                <a:solidFill>
                  <a:schemeClr val="bg1"/>
                </a:solidFill>
              </a:rPr>
              <a:t> (Hz):</a:t>
            </a:r>
          </a:p>
          <a:p>
            <a:pPr algn="just" eaLnBrk="1" hangingPunct="1"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Liên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hệ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73214"/>
              </p:ext>
            </p:extLst>
          </p:nvPr>
        </p:nvGraphicFramePr>
        <p:xfrm>
          <a:off x="2741612" y="4800600"/>
          <a:ext cx="3219449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39600" imgH="393480" progId="Equation.DSMT4">
                  <p:embed/>
                </p:oleObj>
              </mc:Choice>
              <mc:Fallback>
                <p:oleObj name="Equation" r:id="rId3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4800600"/>
                        <a:ext cx="3219449" cy="1268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21860"/>
              </p:ext>
            </p:extLst>
          </p:nvPr>
        </p:nvGraphicFramePr>
        <p:xfrm>
          <a:off x="6120864" y="1219200"/>
          <a:ext cx="148272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864" y="1219200"/>
                        <a:ext cx="1482725" cy="1131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69427"/>
              </p:ext>
            </p:extLst>
          </p:nvPr>
        </p:nvGraphicFramePr>
        <p:xfrm>
          <a:off x="5637212" y="2850165"/>
          <a:ext cx="22304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2850165"/>
                        <a:ext cx="2230438" cy="109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Đồng hồ quả lắc gỗ treo tường Wellington | Tiki">
            <a:extLst>
              <a:ext uri="{FF2B5EF4-FFF2-40B4-BE49-F238E27FC236}">
                <a16:creationId xmlns:a16="http://schemas.microsoft.com/office/drawing/2014/main" id="{1DB076C4-9C8C-48A0-8572-968CB7B872A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3572"/>
          <a:stretch/>
        </p:blipFill>
        <p:spPr bwMode="auto">
          <a:xfrm>
            <a:off x="8004380" y="506174"/>
            <a:ext cx="2006702" cy="3231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en-day-dan-guitar-bang-dien-thoai-phan-mem-gstrings">
            <a:extLst>
              <a:ext uri="{FF2B5EF4-FFF2-40B4-BE49-F238E27FC236}">
                <a16:creationId xmlns:a16="http://schemas.microsoft.com/office/drawing/2014/main" id="{E1E10048-8325-4FE5-B025-08590B6012E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26" y="736600"/>
            <a:ext cx="1678976" cy="248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127890" y="363539"/>
            <a:ext cx="99711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5738" algn="just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5.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Vận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tốc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(v)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808319" y="1048205"/>
            <a:ext cx="10862021" cy="10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  <a:defRPr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: 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x’ = -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Asin(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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Acos(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+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π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/2</a:t>
            </a:r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  <a:defRPr/>
            </a:pP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4" name="Picture 20" descr="Bài Tập Ôn Tập Tổng Hợp Dao Động Điều Hòa Chọn Lọc.">
            <a:extLst>
              <a:ext uri="{FF2B5EF4-FFF2-40B4-BE49-F238E27FC236}">
                <a16:creationId xmlns:a16="http://schemas.microsoft.com/office/drawing/2014/main" id="{52F98430-8AEA-435B-A4D2-156292020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r="32507" b="19794"/>
          <a:stretch/>
        </p:blipFill>
        <p:spPr bwMode="auto">
          <a:xfrm>
            <a:off x="9523412" y="823198"/>
            <a:ext cx="2514600" cy="27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C83B6349-1807-4F35-9B8D-51BCEDBD4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4" y="1657355"/>
            <a:ext cx="10862021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pPr>
              <a:lnSpc>
                <a:spcPct val="130000"/>
              </a:lnSpc>
              <a:defRPr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755CA26-7653-472E-85DF-11E84610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19" y="2903478"/>
            <a:ext cx="10862021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 tơ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69471651-73C7-4629-948B-449FA33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319" y="3897812"/>
                <a:ext cx="10862021" cy="1336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vi-VN" kern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Công thức độc lập thời gian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14300" algn="l"/>
                    <a:tab pos="1066800" algn="l"/>
                    <a:tab pos="1955800" algn="l"/>
                    <a:tab pos="2844800" algn="l"/>
                  </a:tabLst>
                  <a:defRPr/>
                </a:pPr>
                <a:r>
                  <a:rPr lang="vi-VN" sz="26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vi-VN" sz="2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6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2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69471651-73C7-4629-948B-449FA339F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319" y="3897812"/>
                <a:ext cx="10862021" cy="1336904"/>
              </a:xfrm>
              <a:prstGeom prst="rect">
                <a:avLst/>
              </a:prstGeom>
              <a:blipFill>
                <a:blip r:embed="rId8"/>
                <a:stretch>
                  <a:fillRect l="-8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127890" y="363539"/>
            <a:ext cx="99711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5738" algn="just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Gia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tốc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(a)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57569" y="759422"/>
            <a:ext cx="10862020" cy="5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  <a:defRPr/>
            </a:pP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 thức: a = v' = x’’ = -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Acos(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Acos(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+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A1FB5F-83E4-43D2-B387-D4C449026E0A}"/>
              </a:ext>
            </a:extLst>
          </p:cNvPr>
          <p:cNvGrpSpPr>
            <a:grpSpLocks/>
          </p:cNvGrpSpPr>
          <p:nvPr/>
        </p:nvGrpSpPr>
        <p:grpSpPr>
          <a:xfrm>
            <a:off x="3802380" y="8697595"/>
            <a:ext cx="1610995" cy="1156970"/>
            <a:chOff x="1181233" y="1026081"/>
            <a:chExt cx="1611478" cy="1157026"/>
          </a:xfrm>
        </p:grpSpPr>
        <p:sp>
          <p:nvSpPr>
            <p:cNvPr id="35" name="Freeform 274">
              <a:extLst>
                <a:ext uri="{FF2B5EF4-FFF2-40B4-BE49-F238E27FC236}">
                  <a16:creationId xmlns:a16="http://schemas.microsoft.com/office/drawing/2014/main" id="{2438F392-A4EE-4B58-8FB8-D7AA28C72FB0}"/>
                </a:ext>
              </a:extLst>
            </p:cNvPr>
            <p:cNvSpPr/>
            <p:nvPr/>
          </p:nvSpPr>
          <p:spPr>
            <a:xfrm flipV="1">
              <a:off x="1374745" y="1347514"/>
              <a:ext cx="541020" cy="327660"/>
            </a:xfrm>
            <a:custGeom>
              <a:avLst/>
              <a:gdLst>
                <a:gd name="connsiteX0" fmla="*/ 0 w 541020"/>
                <a:gd name="connsiteY0" fmla="*/ 0 h 327660"/>
                <a:gd name="connsiteX1" fmla="*/ 0 w 541020"/>
                <a:gd name="connsiteY1" fmla="*/ 320040 h 327660"/>
                <a:gd name="connsiteX2" fmla="*/ 541020 w 541020"/>
                <a:gd name="connsiteY2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020" h="327660">
                  <a:moveTo>
                    <a:pt x="0" y="0"/>
                  </a:moveTo>
                  <a:lnTo>
                    <a:pt x="0" y="320040"/>
                  </a:lnTo>
                  <a:lnTo>
                    <a:pt x="541020" y="327660"/>
                  </a:lnTo>
                </a:path>
              </a:pathLst>
            </a:custGeom>
            <a:noFill/>
            <a:ln w="9525" cap="flat" cmpd="sng" algn="ctr">
              <a:solidFill>
                <a:srgbClr val="0000CC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36" name="Freeform 275">
              <a:extLst>
                <a:ext uri="{FF2B5EF4-FFF2-40B4-BE49-F238E27FC236}">
                  <a16:creationId xmlns:a16="http://schemas.microsoft.com/office/drawing/2014/main" id="{E77428FE-579E-4DF2-94A9-EF33EFB5BFC6}"/>
                </a:ext>
              </a:extLst>
            </p:cNvPr>
            <p:cNvSpPr/>
            <p:nvPr/>
          </p:nvSpPr>
          <p:spPr>
            <a:xfrm>
              <a:off x="1379220" y="1356360"/>
              <a:ext cx="1074420" cy="624840"/>
            </a:xfrm>
            <a:custGeom>
              <a:avLst/>
              <a:gdLst>
                <a:gd name="connsiteX0" fmla="*/ 0 w 1074420"/>
                <a:gd name="connsiteY0" fmla="*/ 0 h 624840"/>
                <a:gd name="connsiteX1" fmla="*/ 1074420 w 1074420"/>
                <a:gd name="connsiteY1" fmla="*/ 62484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20" h="624840">
                  <a:moveTo>
                    <a:pt x="0" y="0"/>
                  </a:moveTo>
                  <a:lnTo>
                    <a:pt x="1074420" y="624840"/>
                  </a:lnTo>
                </a:path>
              </a:pathLst>
            </a:custGeom>
            <a:noFill/>
            <a:ln w="25400" cap="flat" cmpd="sng" algn="ctr">
              <a:solidFill>
                <a:srgbClr val="0000CC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37" name="Freeform 279">
              <a:extLst>
                <a:ext uri="{FF2B5EF4-FFF2-40B4-BE49-F238E27FC236}">
                  <a16:creationId xmlns:a16="http://schemas.microsoft.com/office/drawing/2014/main" id="{1DA6007E-593F-4965-815D-13197E997BE1}"/>
                </a:ext>
              </a:extLst>
            </p:cNvPr>
            <p:cNvSpPr/>
            <p:nvPr/>
          </p:nvSpPr>
          <p:spPr>
            <a:xfrm flipH="1">
              <a:off x="1915765" y="1675174"/>
              <a:ext cx="541020" cy="300339"/>
            </a:xfrm>
            <a:custGeom>
              <a:avLst/>
              <a:gdLst>
                <a:gd name="connsiteX0" fmla="*/ 0 w 541020"/>
                <a:gd name="connsiteY0" fmla="*/ 0 h 327660"/>
                <a:gd name="connsiteX1" fmla="*/ 0 w 541020"/>
                <a:gd name="connsiteY1" fmla="*/ 320040 h 327660"/>
                <a:gd name="connsiteX2" fmla="*/ 541020 w 541020"/>
                <a:gd name="connsiteY2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020" h="327660">
                  <a:moveTo>
                    <a:pt x="0" y="0"/>
                  </a:moveTo>
                  <a:lnTo>
                    <a:pt x="0" y="320040"/>
                  </a:lnTo>
                  <a:lnTo>
                    <a:pt x="541020" y="327660"/>
                  </a:lnTo>
                </a:path>
              </a:pathLst>
            </a:custGeom>
            <a:noFill/>
            <a:ln w="9525" cap="flat" cmpd="sng" algn="ctr">
              <a:solidFill>
                <a:srgbClr val="0000CC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BAF6AA7-5F50-41BC-8E91-F078136D3401}"/>
                </a:ext>
              </a:extLst>
            </p:cNvPr>
            <p:cNvCxnSpPr/>
            <p:nvPr/>
          </p:nvCxnSpPr>
          <p:spPr>
            <a:xfrm flipV="1">
              <a:off x="1917002" y="1127760"/>
              <a:ext cx="0" cy="978102"/>
            </a:xfrm>
            <a:prstGeom prst="straightConnector1">
              <a:avLst/>
            </a:prstGeom>
            <a:noFill/>
            <a:ln w="12700" cap="flat" cmpd="sng" algn="ctr">
              <a:solidFill>
                <a:srgbClr val="0000CC"/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867F47A-0274-486C-8117-A3C24BD41C95}"/>
                </a:ext>
              </a:extLst>
            </p:cNvPr>
            <p:cNvCxnSpPr/>
            <p:nvPr/>
          </p:nvCxnSpPr>
          <p:spPr>
            <a:xfrm>
              <a:off x="1278959" y="1675174"/>
              <a:ext cx="1403281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CC"/>
              </a:solidFill>
              <a:prstDash val="solid"/>
              <a:tailEnd type="stealth" w="med" len="lg"/>
            </a:ln>
            <a:effectLst/>
          </p:spPr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F91B44B-89FB-4BE2-B471-77380D184831}"/>
                </a:ext>
              </a:extLst>
            </p:cNvPr>
            <p:cNvSpPr/>
            <p:nvPr/>
          </p:nvSpPr>
          <p:spPr>
            <a:xfrm>
              <a:off x="1892906" y="1642426"/>
              <a:ext cx="45719" cy="4570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C2AFE2D-FF86-4589-9CF5-ABA6CBC9AC41}"/>
                </a:ext>
              </a:extLst>
            </p:cNvPr>
            <p:cNvSpPr/>
            <p:nvPr/>
          </p:nvSpPr>
          <p:spPr>
            <a:xfrm>
              <a:off x="1892906" y="1330970"/>
              <a:ext cx="45719" cy="4570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A499CA8-B83A-4709-934D-EF1ED3BB4396}"/>
                </a:ext>
              </a:extLst>
            </p:cNvPr>
            <p:cNvSpPr/>
            <p:nvPr/>
          </p:nvSpPr>
          <p:spPr>
            <a:xfrm>
              <a:off x="1897143" y="1960273"/>
              <a:ext cx="45719" cy="4570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4746D5-6041-40C2-8D14-EA65110B4BCE}"/>
                </a:ext>
              </a:extLst>
            </p:cNvPr>
            <p:cNvSpPr/>
            <p:nvPr/>
          </p:nvSpPr>
          <p:spPr>
            <a:xfrm>
              <a:off x="1355060" y="1652113"/>
              <a:ext cx="45085" cy="4507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945EAB-9E51-4D35-B492-7CA15A30B57C}"/>
                </a:ext>
              </a:extLst>
            </p:cNvPr>
            <p:cNvSpPr/>
            <p:nvPr/>
          </p:nvSpPr>
          <p:spPr>
            <a:xfrm>
              <a:off x="2429343" y="1649591"/>
              <a:ext cx="45085" cy="4507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3916DD-C63C-4FB2-87FF-1D2CEC7A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8182" y="1695752"/>
              <a:ext cx="123825" cy="13331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0059A7-BB4E-4E8D-9D93-36E59F571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6593" y="1026081"/>
              <a:ext cx="153402" cy="1533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1D1DDC4-3605-4F7B-B6D8-6AEAB962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0243" y="1179446"/>
              <a:ext cx="238125" cy="1618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97A300-9F52-45AF-8F72-F381BDD3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0006" y="2021221"/>
              <a:ext cx="342900" cy="1618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E9E5510-E602-492D-9100-4B487AA146BF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624436" y="1481316"/>
              <a:ext cx="168275" cy="16827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9154EB4-2539-4A66-B5E4-28F35092F0B1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181233" y="1690702"/>
              <a:ext cx="227965" cy="13271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230DEEB-A66B-468D-AAC5-7BB1E68661BA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391878" y="1481316"/>
              <a:ext cx="123190" cy="132715"/>
            </a:xfrm>
            <a:prstGeom prst="rect">
              <a:avLst/>
            </a:prstGeom>
          </p:spPr>
        </p:pic>
      </p:grpSp>
      <p:sp>
        <p:nvSpPr>
          <p:cNvPr id="28" name="Rectangle 42">
            <a:extLst>
              <a:ext uri="{FF2B5EF4-FFF2-40B4-BE49-F238E27FC236}">
                <a16:creationId xmlns:a16="http://schemas.microsoft.com/office/drawing/2014/main" id="{EC261B09-950A-465B-BFF1-55793DE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2" y="221932"/>
            <a:ext cx="10133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66800" algn="l"/>
                <a:tab pos="1955800" algn="l"/>
                <a:tab pos="284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1066800" algn="l"/>
                <a:tab pos="1955800" algn="l"/>
                <a:tab pos="2844800" algn="l"/>
              </a:tabLst>
            </a:pPr>
            <a:endParaRPr kumimoji="0" lang="pt-BR" altLang="vi-V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D499D9A-448F-4BD6-9F51-2F38A8553B6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76" y="1361164"/>
            <a:ext cx="2552350" cy="233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36539E-19FC-4CB5-9A87-08A915CF87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474" t="53044" r="50000" b="26649"/>
          <a:stretch/>
        </p:blipFill>
        <p:spPr>
          <a:xfrm>
            <a:off x="1944994" y="3285181"/>
            <a:ext cx="4452096" cy="1391620"/>
          </a:xfrm>
          <a:prstGeom prst="rect">
            <a:avLst/>
          </a:prstGeom>
        </p:spPr>
      </p:pic>
      <p:sp>
        <p:nvSpPr>
          <p:cNvPr id="66" name="Rectangle 2">
            <a:extLst>
              <a:ext uri="{FF2B5EF4-FFF2-40B4-BE49-F238E27FC236}">
                <a16:creationId xmlns:a16="http://schemas.microsoft.com/office/drawing/2014/main" id="{7B944039-ABCD-4181-985F-EE1D00F8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" y="1210115"/>
            <a:ext cx="10862020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C42D5BEB-234A-476C-8C66-40B57819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" y="2644802"/>
            <a:ext cx="10862020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Véc tơ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luôn hướng về vị trí cân bằng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4AFDEE16-1C08-448F-8AB5-943B7369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" y="4866552"/>
            <a:ext cx="10862020" cy="100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vi-VN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 thức độc lập thời gian</a:t>
            </a:r>
          </a:p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  <a:defRPr/>
            </a:pPr>
            <a:r>
              <a:rPr kumimoji="0" lang="pt-BR" altLang="vi-V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a = - </a:t>
            </a:r>
            <a:r>
              <a:rPr kumimoji="0" lang="en-US" altLang="vi-V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vi-VN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pt-BR" altLang="vi-V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66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890" y="363539"/>
            <a:ext cx="99711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5738" algn="just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Lực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kéo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sym typeface="Symbol" pitchFamily="18" charset="2"/>
              </a:rPr>
              <a:t>về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 (F)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00924" y="1036639"/>
            <a:ext cx="10862020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  <a:defRPr/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 thức: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1"/>
              <p:cNvSpPr txBox="1"/>
              <p:nvPr/>
            </p:nvSpPr>
            <p:spPr bwMode="auto">
              <a:xfrm>
                <a:off x="3478894" y="1095376"/>
                <a:ext cx="362279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𝑘𝑣</m:t>
                          </m:r>
                        </m:sub>
                      </m:sSub>
                      <m:r>
                        <a:rPr lang="vi-VN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vi-VN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vi-VN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245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8894" y="1095376"/>
                <a:ext cx="3622790" cy="561975"/>
              </a:xfrm>
              <a:prstGeom prst="rect">
                <a:avLst/>
              </a:prstGeom>
              <a:blipFill>
                <a:blip r:embed="rId5"/>
                <a:stretch>
                  <a:fillRect l="-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A89FF6-F4D5-4074-9748-A3FC2FBB1D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99" t="1188" r="33548" b="19114"/>
          <a:stretch/>
        </p:blipFill>
        <p:spPr>
          <a:xfrm>
            <a:off x="8673301" y="658091"/>
            <a:ext cx="2514600" cy="2740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FBB33-8FA1-402D-AAF7-915BA65753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24" t="45462" r="45690" b="36052"/>
          <a:stretch/>
        </p:blipFill>
        <p:spPr>
          <a:xfrm>
            <a:off x="1827212" y="3800888"/>
            <a:ext cx="5105400" cy="1266824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4A99026-5CBB-44EA-9018-0699C120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24" y="2028310"/>
            <a:ext cx="10862020" cy="1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  <a:defRPr/>
            </a:pP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 kéo về luôn hướng về vị trí cân bằng.</a:t>
            </a:r>
          </a:p>
          <a:p>
            <a:pPr>
              <a:lnSpc>
                <a:spcPct val="130000"/>
              </a:lnSpc>
              <a:defRPr/>
            </a:pP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Độ lớn lực kéo về tỉ lệ với độ lớn của li độ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24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1" y="280301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85759" y="413266"/>
            <a:ext cx="971720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r>
              <a:rPr lang="en-GB" altLang="en-US" sz="3200" b="1" dirty="0">
                <a:solidFill>
                  <a:srgbClr val="FF0000"/>
                </a:solidFill>
              </a:rPr>
              <a:t>. </a:t>
            </a:r>
            <a:r>
              <a:rPr lang="en-GB" altLang="en-US" sz="3200" b="1" dirty="0" err="1">
                <a:solidFill>
                  <a:srgbClr val="FF0000"/>
                </a:solidFill>
              </a:rPr>
              <a:t>Đồ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thị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của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dđđh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Tuyển Tập Bài Tập Đồ Thị Vật Lý 12 Về Dao Động Điều Hòa, Dao Động Cơ Chọn  Lọc.">
            <a:extLst>
              <a:ext uri="{FF2B5EF4-FFF2-40B4-BE49-F238E27FC236}">
                <a16:creationId xmlns:a16="http://schemas.microsoft.com/office/drawing/2014/main" id="{58A0348E-7FDE-4EEB-ACD8-D8915F36C68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r="17446"/>
          <a:stretch/>
        </p:blipFill>
        <p:spPr bwMode="auto">
          <a:xfrm>
            <a:off x="4146336" y="531813"/>
            <a:ext cx="4598745" cy="3771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84">
            <a:extLst>
              <a:ext uri="{FF2B5EF4-FFF2-40B4-BE49-F238E27FC236}">
                <a16:creationId xmlns:a16="http://schemas.microsoft.com/office/drawing/2014/main" id="{ECA744FA-9046-415F-8CB2-71A71CF8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98" y="1104100"/>
            <a:ext cx="3414814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= 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Acos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(t+) </a:t>
            </a:r>
          </a:p>
        </p:txBody>
      </p:sp>
      <p:sp>
        <p:nvSpPr>
          <p:cNvPr id="32" name="Rectangle 84">
            <a:extLst>
              <a:ext uri="{FF2B5EF4-FFF2-40B4-BE49-F238E27FC236}">
                <a16:creationId xmlns:a16="http://schemas.microsoft.com/office/drawing/2014/main" id="{CAC4522D-9603-4747-86D0-97A47EFE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66" y="1937049"/>
            <a:ext cx="3795531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cos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(t + + /2)</a:t>
            </a:r>
          </a:p>
        </p:txBody>
      </p:sp>
      <p:sp>
        <p:nvSpPr>
          <p:cNvPr id="33" name="Rectangle 85">
            <a:extLst>
              <a:ext uri="{FF2B5EF4-FFF2-40B4-BE49-F238E27FC236}">
                <a16:creationId xmlns:a16="http://schemas.microsoft.com/office/drawing/2014/main" id="{8F10EBFF-C357-48D8-B345-2CCE1481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88" y="3090430"/>
            <a:ext cx="4598744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14300" algn="l"/>
                <a:tab pos="1066800" algn="l"/>
                <a:tab pos="1955800" algn="l"/>
                <a:tab pos="2844800" algn="l"/>
              </a:tabLst>
            </a:pPr>
            <a:r>
              <a:rPr lang="pt-BR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sz="2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cos(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+</a:t>
            </a:r>
            <a:r>
              <a:rPr lang="el-GR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pt-BR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18.6|4.5|11|21.7|17.6|12.8|22.5|40.4|59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1.7|36|1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7.2|26.7|22.9|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6.5|63.5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5.1|5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701</Words>
  <PresentationFormat>Tùy chỉnh</PresentationFormat>
  <Paragraphs>87</Paragraphs>
  <Slides>11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2022-01-30T10:38:08Z</dcterms:modified>
</cp:coreProperties>
</file>