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49" r:id="rId3"/>
    <p:sldId id="302" r:id="rId4"/>
    <p:sldId id="292" r:id="rId5"/>
    <p:sldId id="399" r:id="rId6"/>
    <p:sldId id="400" r:id="rId7"/>
    <p:sldId id="333" r:id="rId8"/>
    <p:sldId id="385" r:id="rId9"/>
    <p:sldId id="386" r:id="rId10"/>
    <p:sldId id="336" r:id="rId11"/>
    <p:sldId id="390" r:id="rId12"/>
    <p:sldId id="391" r:id="rId13"/>
    <p:sldId id="384" r:id="rId14"/>
    <p:sldId id="335" r:id="rId15"/>
    <p:sldId id="394" r:id="rId16"/>
    <p:sldId id="393" r:id="rId17"/>
    <p:sldId id="345" r:id="rId18"/>
    <p:sldId id="370" r:id="rId19"/>
    <p:sldId id="371" r:id="rId20"/>
    <p:sldId id="395" r:id="rId21"/>
    <p:sldId id="377" r:id="rId22"/>
    <p:sldId id="396" r:id="rId23"/>
    <p:sldId id="397" r:id="rId24"/>
    <p:sldId id="315" r:id="rId25"/>
    <p:sldId id="367" r:id="rId26"/>
    <p:sldId id="331" r:id="rId27"/>
    <p:sldId id="398" r:id="rId28"/>
    <p:sldId id="329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4657"/>
  </p:normalViewPr>
  <p:slideViewPr>
    <p:cSldViewPr snapToGrid="0">
      <p:cViewPr varScale="1">
        <p:scale>
          <a:sx n="79" d="100"/>
          <a:sy n="79" d="100"/>
        </p:scale>
        <p:origin x="72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2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308616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5: Around Town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9.wdp"/><Relationship Id="rId7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0.wdp"/><Relationship Id="rId10" Type="http://schemas.openxmlformats.org/officeDocument/2006/relationships/image" Target="../media/image19.png"/><Relationship Id="rId4" Type="http://schemas.openxmlformats.org/officeDocument/2006/relationships/image" Target="../media/image30.png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424" y="2521725"/>
            <a:ext cx="65609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Around Town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1.3: Pronunciation &amp; Speaking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40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6" y="660400"/>
            <a:ext cx="8984673" cy="569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9312" y="3821874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537"/>
            <a:ext cx="9191625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162" y="1154112"/>
            <a:ext cx="6434138" cy="50466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4300" y="1154112"/>
            <a:ext cx="5727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Who are there in the conversation?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4300" y="1955760"/>
            <a:ext cx="521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>
                <a:solidFill>
                  <a:srgbClr val="FF0000"/>
                </a:solidFill>
              </a:rPr>
              <a:t>Sales assistant and customer.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397625" y="2722591"/>
            <a:ext cx="5727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What are you going to do?</a:t>
            </a:r>
          </a:p>
        </p:txBody>
      </p:sp>
      <p:sp>
        <p:nvSpPr>
          <p:cNvPr id="9" name="Rectangle 8"/>
          <p:cNvSpPr/>
          <p:nvPr/>
        </p:nvSpPr>
        <p:spPr>
          <a:xfrm>
            <a:off x="6397625" y="3400414"/>
            <a:ext cx="521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>
                <a:solidFill>
                  <a:srgbClr val="FF0000"/>
                </a:solidFill>
              </a:rPr>
              <a:t>Practice the conversation.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64300" y="4190978"/>
            <a:ext cx="5727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And then?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97625" y="4834752"/>
            <a:ext cx="521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>
                <a:solidFill>
                  <a:srgbClr val="FF0000"/>
                </a:solidFill>
              </a:rPr>
              <a:t>Swap roles and repeat.</a:t>
            </a:r>
          </a:p>
        </p:txBody>
      </p:sp>
    </p:spTree>
    <p:extLst>
      <p:ext uri="{BB962C8B-B14F-4D97-AF65-F5344CB8AC3E}">
        <p14:creationId xmlns:p14="http://schemas.microsoft.com/office/powerpoint/2010/main" val="256617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663"/>
            <a:ext cx="7772400" cy="757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95500" y="1105553"/>
            <a:ext cx="1203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Hi, can I help you?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Yes, do you have </a:t>
            </a:r>
            <a:r>
              <a:rPr lang="en-US" sz="3200" dirty="0">
                <a:solidFill>
                  <a:srgbClr val="1075BB"/>
                </a:solidFill>
                <a:latin typeface="+mj-lt"/>
              </a:rPr>
              <a:t>this shirt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in </a:t>
            </a:r>
            <a:r>
              <a:rPr lang="en-US" sz="3200" dirty="0">
                <a:solidFill>
                  <a:srgbClr val="1075BB"/>
                </a:solidFill>
                <a:latin typeface="+mj-lt"/>
              </a:rPr>
              <a:t>blue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?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Yes, here you are.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Do you have </a:t>
            </a:r>
            <a:r>
              <a:rPr lang="en-US" sz="3200" dirty="0">
                <a:solidFill>
                  <a:srgbClr val="1075BB"/>
                </a:solidFill>
                <a:latin typeface="+mj-lt"/>
              </a:rPr>
              <a:t>it in a medium size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?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Yes, here you are.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Can I try </a:t>
            </a:r>
            <a:r>
              <a:rPr lang="en-US" sz="3200" dirty="0">
                <a:solidFill>
                  <a:srgbClr val="1075BB"/>
                </a:solidFill>
                <a:latin typeface="+mj-lt"/>
              </a:rPr>
              <a:t>it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on?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Yes, the changing room's over there…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i="1" dirty="0">
                <a:solidFill>
                  <a:srgbClr val="242021"/>
                </a:solidFill>
                <a:latin typeface="+mj-lt"/>
              </a:rPr>
              <a:t>(Later...)</a:t>
            </a:r>
            <a:br>
              <a:rPr lang="en-US" sz="3200" i="1" dirty="0">
                <a:solidFill>
                  <a:srgbClr val="242021"/>
                </a:solidFill>
                <a:latin typeface="+mj-lt"/>
              </a:rPr>
            </a:br>
            <a:r>
              <a:rPr lang="en-US" sz="32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3200" dirty="0">
                <a:solidFill>
                  <a:srgbClr val="1075BB"/>
                </a:solidFill>
                <a:latin typeface="+mj-lt"/>
              </a:rPr>
              <a:t>Is it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OK?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b="1" dirty="0">
                <a:solidFill>
                  <a:srgbClr val="242021"/>
                </a:solidFill>
                <a:latin typeface="+mj-lt"/>
              </a:rPr>
              <a:t>Customer: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Yes, how much </a:t>
            </a:r>
            <a:r>
              <a:rPr lang="en-US" sz="3200" dirty="0">
                <a:solidFill>
                  <a:srgbClr val="1075BB"/>
                </a:solidFill>
                <a:latin typeface="+mj-lt"/>
              </a:rPr>
              <a:t>is it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?</a:t>
            </a:r>
            <a:br>
              <a:rPr lang="en-US" sz="3200" dirty="0">
                <a:solidFill>
                  <a:srgbClr val="242021"/>
                </a:solidFill>
                <a:latin typeface="+mj-lt"/>
              </a:rPr>
            </a:br>
            <a:r>
              <a:rPr lang="en-US" sz="3200" b="1" dirty="0">
                <a:solidFill>
                  <a:srgbClr val="242021"/>
                </a:solidFill>
                <a:latin typeface="+mj-lt"/>
              </a:rPr>
              <a:t>Sales assistant: </a:t>
            </a:r>
            <a:r>
              <a:rPr lang="en-US" sz="3200" dirty="0">
                <a:solidFill>
                  <a:srgbClr val="1075BB"/>
                </a:solidFill>
                <a:latin typeface="+mj-lt"/>
              </a:rPr>
              <a:t>It's </a:t>
            </a:r>
            <a:r>
              <a:rPr lang="en-US" sz="3200" dirty="0">
                <a:solidFill>
                  <a:srgbClr val="242021"/>
                </a:solidFill>
                <a:latin typeface="+mj-lt"/>
              </a:rPr>
              <a:t>20 dollars.</a:t>
            </a:r>
            <a:r>
              <a:rPr lang="en-US" sz="3200" dirty="0">
                <a:latin typeface="+mj-lt"/>
              </a:rPr>
              <a:t> 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635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624"/>
            <a:ext cx="2453512" cy="584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7633" y="329624"/>
            <a:ext cx="3966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Swap roles and repeat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19151"/>
            <a:ext cx="12192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4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8" y="346364"/>
            <a:ext cx="9101968" cy="6012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0802" y="2770348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5296" y="584266"/>
            <a:ext cx="139743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Practice with your own ideas.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sz="3200">
              <a:solidFill>
                <a:srgbClr val="0070C0"/>
              </a:solidFill>
            </a:endParaRPr>
          </a:p>
          <a:p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25" y="359875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09" y="359875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89367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Do you have </a:t>
            </a:r>
            <a:r>
              <a:rPr lang="en-US" sz="3200" b="1" i="0">
                <a:solidFill>
                  <a:schemeClr val="bg1"/>
                </a:solidFill>
                <a:effectLst/>
              </a:rPr>
              <a:t>this dress </a:t>
            </a:r>
            <a:r>
              <a:rPr lang="en-US" sz="3200" i="0">
                <a:solidFill>
                  <a:schemeClr val="bg1"/>
                </a:solidFill>
                <a:effectLst/>
              </a:rPr>
              <a:t>in</a:t>
            </a:r>
            <a:r>
              <a:rPr lang="en-US" sz="3200" b="1" i="0">
                <a:solidFill>
                  <a:schemeClr val="bg1"/>
                </a:solidFill>
                <a:effectLst/>
              </a:rPr>
              <a:t> yellow</a:t>
            </a:r>
            <a:r>
              <a:rPr lang="en-US" sz="3200" b="0" i="0">
                <a:solidFill>
                  <a:schemeClr val="bg1"/>
                </a:solidFill>
                <a:effectLst/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Yes, here you are.</a:t>
            </a:r>
            <a:endParaRPr lang="en-US" sz="32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Can I try </a:t>
            </a:r>
            <a:r>
              <a:rPr lang="en-US" sz="3200" b="1" i="0">
                <a:solidFill>
                  <a:schemeClr val="bg1"/>
                </a:solidFill>
                <a:effectLst/>
              </a:rPr>
              <a:t>it</a:t>
            </a:r>
            <a:r>
              <a:rPr lang="en-US" sz="3200" i="0">
                <a:solidFill>
                  <a:schemeClr val="bg1"/>
                </a:solidFill>
                <a:effectLst/>
              </a:rPr>
              <a:t> on?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Yes, the changing room is over there.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How much is </a:t>
            </a:r>
            <a:r>
              <a:rPr lang="en-US" sz="3200" b="1" i="0">
                <a:solidFill>
                  <a:schemeClr val="bg1"/>
                </a:solidFill>
                <a:effectLst/>
              </a:rPr>
              <a:t>it</a:t>
            </a:r>
            <a:r>
              <a:rPr lang="en-US" sz="3200" i="0">
                <a:solidFill>
                  <a:schemeClr val="bg1"/>
                </a:solidFill>
                <a:effectLst/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It’s $20.</a:t>
            </a:r>
            <a:endParaRPr lang="en-US" sz="32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67088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0" y="457200"/>
            <a:ext cx="9662794" cy="5929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8647" y="3087992"/>
            <a:ext cx="3293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Pre-Speaking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57" y="507350"/>
            <a:ext cx="504825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927" y="1339484"/>
            <a:ext cx="9969373" cy="2853217"/>
          </a:xfrm>
          <a:prstGeom prst="rect">
            <a:avLst/>
          </a:prstGeom>
        </p:spPr>
      </p:pic>
      <p:pic>
        <p:nvPicPr>
          <p:cNvPr id="10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374" y="483123"/>
            <a:ext cx="908359" cy="5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8137" y="4165806"/>
            <a:ext cx="12215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What are you doing? How many people are there in the conversation?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122" y="4719804"/>
            <a:ext cx="107066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>
                <a:solidFill>
                  <a:srgbClr val="FF0000"/>
                </a:solidFill>
              </a:rPr>
              <a:t>Shopping for clothes. Two – a sales assistant and a customer.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8026" y="5273802"/>
            <a:ext cx="8139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What is the customer going to do?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7122" y="5827800"/>
            <a:ext cx="96624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 dirty="0">
                <a:solidFill>
                  <a:srgbClr val="FF0000"/>
                </a:solidFill>
              </a:rPr>
              <a:t>Choose three items with size and color, then ask to buy.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4602" y="438537"/>
            <a:ext cx="4048884" cy="7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35" y="281871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75" y="2719557"/>
            <a:ext cx="3646904" cy="16515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76" y="4592976"/>
            <a:ext cx="4350590" cy="1822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288" y="2689442"/>
            <a:ext cx="5134562" cy="1492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8289" y="4685956"/>
            <a:ext cx="5134562" cy="1476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175" y="1205201"/>
            <a:ext cx="5610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Student A - customer.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Choose three items, size, and color.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Ask the sales assistant.</a:t>
            </a:r>
            <a:endParaRPr lang="en-US" sz="2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4670" y="1204549"/>
            <a:ext cx="561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Student B - sales assistant at a store. You have the clothes below.</a:t>
            </a:r>
            <a:endParaRPr lang="en-US" sz="2800" dirty="0">
              <a:solidFill>
                <a:srgbClr val="0070C0"/>
              </a:solidFill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5181" y="1324942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15847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74619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673026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298266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87618" y="3853525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15" y="494145"/>
            <a:ext cx="4201181" cy="586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89367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Do you have </a:t>
            </a:r>
            <a:r>
              <a:rPr lang="en-US" sz="3200" b="1" i="0">
                <a:solidFill>
                  <a:schemeClr val="bg1"/>
                </a:solidFill>
                <a:effectLst/>
              </a:rPr>
              <a:t>this sweater size M </a:t>
            </a:r>
            <a:r>
              <a:rPr lang="en-US" sz="3200" i="0">
                <a:solidFill>
                  <a:schemeClr val="bg1"/>
                </a:solidFill>
                <a:effectLst/>
              </a:rPr>
              <a:t>and</a:t>
            </a:r>
            <a:r>
              <a:rPr lang="en-US" sz="3200" b="1" i="0">
                <a:solidFill>
                  <a:schemeClr val="bg1"/>
                </a:solidFill>
                <a:effectLst/>
              </a:rPr>
              <a:t> green</a:t>
            </a:r>
            <a:r>
              <a:rPr lang="en-US" sz="3200" b="0" i="0">
                <a:solidFill>
                  <a:schemeClr val="bg1"/>
                </a:solidFill>
                <a:effectLst/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0" i="0" dirty="0">
                <a:solidFill>
                  <a:srgbClr val="242021"/>
                </a:solidFill>
                <a:effectLst/>
              </a:rPr>
              <a:t>Yes, here you are.</a:t>
            </a:r>
            <a:endParaRPr lang="en-US" sz="32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Can I try </a:t>
            </a:r>
            <a:r>
              <a:rPr lang="en-US" sz="3200" b="1" i="0">
                <a:solidFill>
                  <a:schemeClr val="bg1"/>
                </a:solidFill>
                <a:effectLst/>
              </a:rPr>
              <a:t>it</a:t>
            </a:r>
            <a:r>
              <a:rPr lang="en-US" sz="3200" i="0">
                <a:solidFill>
                  <a:schemeClr val="bg1"/>
                </a:solidFill>
                <a:effectLst/>
              </a:rPr>
              <a:t> on?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Yes, the changing room is over there.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How much is </a:t>
            </a:r>
            <a:r>
              <a:rPr lang="en-US" sz="3200" b="1" i="0">
                <a:solidFill>
                  <a:schemeClr val="bg1"/>
                </a:solidFill>
                <a:effectLst/>
              </a:rPr>
              <a:t>it</a:t>
            </a:r>
            <a:r>
              <a:rPr lang="en-US" sz="3200" i="0">
                <a:solidFill>
                  <a:schemeClr val="bg1"/>
                </a:solidFill>
                <a:effectLst/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 dirty="0">
              <a:solidFill>
                <a:srgbClr val="242021"/>
              </a:solidFill>
            </a:endParaRPr>
          </a:p>
          <a:p>
            <a:r>
              <a:rPr lang="en-US" sz="3200" dirty="0">
                <a:solidFill>
                  <a:srgbClr val="242021"/>
                </a:solidFill>
              </a:rPr>
              <a:t>It’s $40.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24122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1668"/>
            <a:ext cx="21133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5351" y="305187"/>
            <a:ext cx="9696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FuturaLT-Heavy"/>
              </a:rPr>
              <a:t>Swap roles and repeat. You're a sales assistant at a store. You have the clothes below.</a:t>
            </a:r>
            <a:r>
              <a:rPr lang="en-US" sz="3000" dirty="0">
                <a:solidFill>
                  <a:srgbClr val="0070C0"/>
                </a:solidFill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965" y="2122565"/>
            <a:ext cx="5762625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215" y="4338735"/>
            <a:ext cx="5667375" cy="1866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3576" y="2215429"/>
            <a:ext cx="4064589" cy="1840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3576" y="4169798"/>
            <a:ext cx="4848869" cy="203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965" y="1262093"/>
            <a:ext cx="561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Student A - sales assistant at a store. You have the clothes below.</a:t>
            </a:r>
            <a:endParaRPr lang="en-US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29746" y="1234453"/>
            <a:ext cx="561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Student B - customer.</a:t>
            </a:r>
          </a:p>
          <a:p>
            <a:r>
              <a:rPr lang="en-US" sz="2800" dirty="0">
                <a:latin typeface="+mj-lt"/>
              </a:rPr>
              <a:t>Choose three items, size, and color.</a:t>
            </a:r>
          </a:p>
        </p:txBody>
      </p:sp>
      <p:pic>
        <p:nvPicPr>
          <p:cNvPr id="13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149" y="815816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89367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Hello. How can I help you</a:t>
            </a:r>
            <a:r>
              <a:rPr lang="en-US" sz="3200" b="0" i="0">
                <a:solidFill>
                  <a:schemeClr val="bg1"/>
                </a:solidFill>
                <a:effectLst/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0" i="0">
                <a:solidFill>
                  <a:srgbClr val="242021"/>
                </a:solidFill>
                <a:effectLst/>
              </a:rPr>
              <a:t> </a:t>
            </a:r>
            <a:r>
              <a:rPr lang="en-US" sz="3200">
                <a:solidFill>
                  <a:schemeClr val="tx1"/>
                </a:solidFill>
              </a:rPr>
              <a:t>Do you have </a:t>
            </a:r>
            <a:r>
              <a:rPr lang="en-US" sz="3200" b="1">
                <a:solidFill>
                  <a:schemeClr val="tx1"/>
                </a:solidFill>
              </a:rPr>
              <a:t>this dress size S </a:t>
            </a:r>
            <a:r>
              <a:rPr lang="en-US" sz="3200">
                <a:solidFill>
                  <a:schemeClr val="tx1"/>
                </a:solidFill>
              </a:rPr>
              <a:t>and</a:t>
            </a:r>
            <a:r>
              <a:rPr lang="en-US" sz="3200" b="1">
                <a:solidFill>
                  <a:schemeClr val="tx1"/>
                </a:solidFill>
              </a:rPr>
              <a:t> in purple</a:t>
            </a:r>
            <a:r>
              <a:rPr lang="en-US" sz="320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Here you are. The changing room’s over there.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8" cy="121113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How much is </a:t>
            </a:r>
            <a:r>
              <a:rPr lang="en-US" sz="3200" b="1">
                <a:solidFill>
                  <a:srgbClr val="242021"/>
                </a:solidFill>
              </a:rPr>
              <a:t>it</a:t>
            </a:r>
            <a:r>
              <a:rPr lang="en-US" sz="3200">
                <a:solidFill>
                  <a:srgbClr val="242021"/>
                </a:solidFill>
              </a:rPr>
              <a:t>?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>
              <a:solidFill>
                <a:srgbClr val="242021"/>
              </a:solidFill>
            </a:endParaRPr>
          </a:p>
          <a:p>
            <a:r>
              <a:rPr lang="en-US" sz="3200" b="1">
                <a:solidFill>
                  <a:schemeClr val="bg1"/>
                </a:solidFill>
              </a:rPr>
              <a:t>It</a:t>
            </a:r>
            <a:r>
              <a:rPr lang="en-US" sz="3200">
                <a:solidFill>
                  <a:schemeClr val="bg1"/>
                </a:solidFill>
              </a:rPr>
              <a:t>’s $45.</a:t>
            </a:r>
            <a:br>
              <a:rPr lang="en-US" sz="3200" b="1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600">
              <a:solidFill>
                <a:srgbClr val="242021"/>
              </a:solidFill>
            </a:endParaRPr>
          </a:p>
          <a:p>
            <a:r>
              <a:rPr lang="en-US" sz="3200">
                <a:solidFill>
                  <a:srgbClr val="242021"/>
                </a:solidFill>
              </a:rPr>
              <a:t>Ok, I’ll take it.</a:t>
            </a:r>
            <a:br>
              <a:rPr lang="en-US" sz="3200" b="1"/>
            </a:br>
            <a:endParaRPr lang="en-US" sz="32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11354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1668"/>
            <a:ext cx="21133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Post-Speaking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5351" y="305187"/>
            <a:ext cx="96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FuturaLT-Heavy"/>
              </a:rPr>
              <a:t>In groups, discuss the items you bought and how much you spent.</a:t>
            </a:r>
          </a:p>
          <a:p>
            <a:r>
              <a:rPr lang="en-US" sz="3000" dirty="0">
                <a:solidFill>
                  <a:srgbClr val="0070C0"/>
                </a:solidFill>
                <a:latin typeface="FuturaLT-Heavy"/>
              </a:rPr>
              <a:t>You can begin with: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2129004"/>
            <a:ext cx="1070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Hey, yesterday I bought a shirt at a shop. It’s…..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3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433" y="1419053"/>
            <a:ext cx="1036433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about what items you bought.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When and where you bought.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much you spent.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Write about 60-80 words.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5" y="1381472"/>
            <a:ext cx="10832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Use sound changes in the question: “</a:t>
            </a:r>
            <a:r>
              <a:rPr lang="en-US" sz="3600" i="1" dirty="0">
                <a:solidFill>
                  <a:srgbClr val="0070C0"/>
                </a:solidFill>
              </a:rPr>
              <a:t>Do you have …?</a:t>
            </a:r>
            <a:r>
              <a:rPr lang="en-US" sz="3600" dirty="0">
                <a:solidFill>
                  <a:srgbClr val="0070C0"/>
                </a:solidFill>
              </a:rPr>
              <a:t>”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Ask about clothes and prices when shopping.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8752" y="75022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3768712548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52450" y="1646758"/>
            <a:ext cx="11487151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sound changes in the question: “Do you have …?”.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41 -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use sound changes in the question: “</a:t>
            </a:r>
            <a:r>
              <a:rPr lang="en-US" sz="3600" i="1" dirty="0">
                <a:solidFill>
                  <a:srgbClr val="0070C0"/>
                </a:solidFill>
              </a:rPr>
              <a:t>Do you have …?</a:t>
            </a:r>
            <a:r>
              <a:rPr lang="en-US" sz="3600" dirty="0">
                <a:solidFill>
                  <a:srgbClr val="0070C0"/>
                </a:solidFill>
              </a:rPr>
              <a:t>”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ask about clothes and prices when shopping.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400452"/>
            <a:ext cx="12055117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1. A. cola			B. pasta	 	C. sandwich 	D. dessert</a:t>
            </a:r>
          </a:p>
          <a:p>
            <a:pPr>
              <a:lnSpc>
                <a:spcPct val="150000"/>
              </a:lnSpc>
            </a:pP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2.  A. hamburger	B. history 		C. customer 	D. adventure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3. A. jacket			B. window	 	C. dollar	 	D. cartoon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501" y="337523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82892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247188" y="162566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32901" y="302586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90601" y="449768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8972" y="1830889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koʊlə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0079" y="1885922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pɑːstə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6339" y="192238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/ˈsænwɪtʃ/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10097" y="197445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dɪˈzɜ:rt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241" y="3355968"/>
            <a:ext cx="273826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hæmbɜ:rɡər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3021" y="3326198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hɪst</a:t>
            </a:r>
            <a:r>
              <a:rPr lang="en-US" sz="3200" dirty="0" err="1">
                <a:solidFill>
                  <a:srgbClr val="FF0000"/>
                </a:solidFill>
              </a:rPr>
              <a:t>ə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ri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76339" y="3377470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kʌstəmər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0096" y="3429543"/>
            <a:ext cx="2619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/ədˈventʃər/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241" y="4831993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dʒækɪt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33020" y="488736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wɪndoʊ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63692" y="488027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</a:t>
            </a:r>
            <a:r>
              <a:rPr lang="en-US" sz="3200" dirty="0" err="1">
                <a:solidFill>
                  <a:srgbClr val="FF0000"/>
                </a:solidFill>
              </a:rPr>
              <a:t>ɑː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l</a:t>
            </a:r>
            <a:r>
              <a:rPr lang="en-US" sz="3200" dirty="0" err="1">
                <a:solidFill>
                  <a:srgbClr val="FF0000"/>
                </a:solidFill>
              </a:rPr>
              <a:t>ər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428599" y="488736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kɑ:rˈtu:n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9461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3" y="1051247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>
                <a:latin typeface="+mj-lt"/>
              </a:rPr>
              <a:t>A. c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r			B. l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rge		C. bl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ck		D. sh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rp</a:t>
            </a:r>
            <a:endParaRPr lang="en-US" sz="3200" u="sng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2. A. help</a:t>
            </a:r>
            <a:r>
              <a:rPr lang="en-US" sz="3200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			B. tick</a:t>
            </a:r>
            <a:r>
              <a:rPr lang="en-US" sz="3200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		C. pick</a:t>
            </a:r>
            <a:r>
              <a:rPr lang="en-US" sz="3200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		D. sound</a:t>
            </a:r>
            <a:r>
              <a:rPr lang="en-US" sz="3200" u="sng" dirty="0">
                <a:latin typeface="+mj-lt"/>
              </a:rPr>
              <a:t>s</a:t>
            </a: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3. A. size</a:t>
            </a:r>
            <a:r>
              <a:rPr lang="en-US" sz="3200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			B. color</a:t>
            </a:r>
            <a:r>
              <a:rPr lang="en-US" sz="3200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		C. window</a:t>
            </a:r>
            <a:r>
              <a:rPr lang="en-US" sz="3200" u="sng" dirty="0">
                <a:latin typeface="+mj-lt"/>
              </a:rPr>
              <a:t>s</a:t>
            </a:r>
            <a:r>
              <a:rPr lang="en-US" sz="3200" dirty="0">
                <a:latin typeface="+mj-lt"/>
              </a:rPr>
              <a:t>	D. sweater</a:t>
            </a:r>
            <a:r>
              <a:rPr lang="en-US" sz="3200" u="sng" dirty="0">
                <a:latin typeface="+mj-lt"/>
              </a:rPr>
              <a:t>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513689" y="1478638"/>
            <a:ext cx="480098" cy="5176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300268" y="3326670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533162" y="5270309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2263" y="171797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kɑːr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83539" y="1692059"/>
            <a:ext cx="25113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/lɑ:rdʒ/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61255" y="173323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blæk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576373" y="172413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/ʃɑ:rp/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6783" y="366005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/helps/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831637" y="3654778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/pɪks/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86901" y="360266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/tɪks/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76373" y="360266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/saʊndz/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2627" y="564719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>
                <a:solidFill>
                  <a:srgbClr val="FF0000"/>
                </a:solidFill>
              </a:rPr>
              <a:t> ˈ</a:t>
            </a:r>
            <a:r>
              <a:rPr lang="en-US" sz="3200">
                <a:solidFill>
                  <a:srgbClr val="FF0000"/>
                </a:solidFill>
                <a:latin typeface="+mj-lt"/>
              </a:rPr>
              <a:t>saɪziz/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630823" y="5670307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/ˈkʌlərz/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88435" y="5633472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wɪndoʊz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576373" y="5589307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swetərz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365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8" y="429491"/>
            <a:ext cx="9642764" cy="5971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4143" y="4170223"/>
            <a:ext cx="385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649" y="520700"/>
            <a:ext cx="7916793" cy="1968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2763716"/>
            <a:ext cx="1181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b. Listen. Notice the sound changes of the underlined words.</a:t>
            </a:r>
            <a:br>
              <a:rPr lang="en-US" sz="3600" b="1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Do you have these pants in blue?</a:t>
            </a:r>
            <a:br>
              <a:rPr lang="en-US" sz="3600" dirty="0">
                <a:solidFill>
                  <a:srgbClr val="242021"/>
                </a:solidFill>
              </a:rPr>
            </a:br>
            <a:r>
              <a:rPr lang="en-US" sz="3600" dirty="0">
                <a:solidFill>
                  <a:srgbClr val="242021"/>
                </a:solidFill>
              </a:rPr>
              <a:t>Do you have this jacket in green?</a:t>
            </a:r>
            <a:r>
              <a:rPr lang="en-US" sz="36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D1-TRACK 5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9340" y="1422264"/>
            <a:ext cx="916021" cy="9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2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831416"/>
            <a:ext cx="124106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c. Listen and cross out the one with the wrong sound changes.</a:t>
            </a:r>
          </a:p>
          <a:p>
            <a:r>
              <a:rPr lang="en-US" sz="3600" dirty="0"/>
              <a:t>	Do you have these socks in red?</a:t>
            </a:r>
            <a:br>
              <a:rPr lang="en-US" sz="3600" dirty="0"/>
            </a:br>
            <a:r>
              <a:rPr lang="en-US" sz="3600" dirty="0"/>
              <a:t>	Do you have this shirt in pink? </a:t>
            </a:r>
            <a:br>
              <a:rPr lang="en-US" sz="3600" dirty="0"/>
            </a:br>
            <a:endParaRPr lang="en-US" sz="3600" b="1" dirty="0">
              <a:solidFill>
                <a:srgbClr val="242021"/>
              </a:solidFill>
            </a:endParaRPr>
          </a:p>
          <a:p>
            <a:br>
              <a:rPr lang="en-US" dirty="0"/>
            </a:b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DD28F2-9030-DBD8-2D13-FAC558971FE5}"/>
              </a:ext>
            </a:extLst>
          </p:cNvPr>
          <p:cNvCxnSpPr>
            <a:cxnSpLocks/>
          </p:cNvCxnSpPr>
          <p:nvPr/>
        </p:nvCxnSpPr>
        <p:spPr>
          <a:xfrm>
            <a:off x="708886" y="2275277"/>
            <a:ext cx="6127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CD1-TRACK 5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3381" y="1589715"/>
            <a:ext cx="813373" cy="81337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8621" y="3382394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d. Read the sentences with the correct sound changes to a partner.</a:t>
            </a:r>
          </a:p>
        </p:txBody>
      </p:sp>
    </p:spTree>
    <p:extLst>
      <p:ext uri="{BB962C8B-B14F-4D97-AF65-F5344CB8AC3E}">
        <p14:creationId xmlns:p14="http://schemas.microsoft.com/office/powerpoint/2010/main" val="27253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980</Words>
  <Application>Microsoft Office PowerPoint</Application>
  <PresentationFormat>Widescreen</PresentationFormat>
  <Paragraphs>139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FuturaLT-Heavy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189</cp:revision>
  <dcterms:created xsi:type="dcterms:W3CDTF">2020-12-08T03:17:05Z</dcterms:created>
  <dcterms:modified xsi:type="dcterms:W3CDTF">2023-07-29T04:10:33Z</dcterms:modified>
</cp:coreProperties>
</file>