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307" r:id="rId3"/>
    <p:sldId id="361" r:id="rId4"/>
    <p:sldId id="381" r:id="rId5"/>
    <p:sldId id="382" r:id="rId6"/>
    <p:sldId id="383" r:id="rId7"/>
    <p:sldId id="384" r:id="rId8"/>
    <p:sldId id="389" r:id="rId9"/>
    <p:sldId id="398" r:id="rId10"/>
    <p:sldId id="385" r:id="rId11"/>
    <p:sldId id="388" r:id="rId12"/>
    <p:sldId id="391" r:id="rId13"/>
    <p:sldId id="386" r:id="rId14"/>
    <p:sldId id="392" r:id="rId15"/>
    <p:sldId id="394" r:id="rId16"/>
    <p:sldId id="396" r:id="rId17"/>
    <p:sldId id="397" r:id="rId18"/>
    <p:sldId id="400" r:id="rId19"/>
    <p:sldId id="399" r:id="rId20"/>
    <p:sldId id="390" r:id="rId21"/>
    <p:sldId id="395" r:id="rId22"/>
    <p:sldId id="393" r:id="rId23"/>
    <p:sldId id="371" r:id="rId24"/>
  </p:sldIdLst>
  <p:sldSz cx="24384000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5" d="100"/>
          <a:sy n="35" d="100"/>
        </p:scale>
        <p:origin x="84" y="9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84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34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9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16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08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10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72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96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54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2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1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22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81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4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08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00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23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42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7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9" Type="http://schemas.openxmlformats.org/officeDocument/2006/relationships/image" Target="../media/image3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3" Type="http://schemas.openxmlformats.org/officeDocument/2006/relationships/image" Target="../media/image740.png"/><Relationship Id="rId7" Type="http://schemas.openxmlformats.org/officeDocument/2006/relationships/image" Target="../media/image7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0.png"/><Relationship Id="rId5" Type="http://schemas.openxmlformats.org/officeDocument/2006/relationships/image" Target="../media/image760.png"/><Relationship Id="rId4" Type="http://schemas.openxmlformats.org/officeDocument/2006/relationships/image" Target="../media/image7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7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MỆNH ĐỀ- TẬP HỢP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310177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8" cy="872848"/>
              <a:chOff x="7483860" y="7543801"/>
              <a:chExt cx="1251658" cy="872848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 Same Side Corner Rectangle 47"/>
              <p:cNvSpPr/>
              <p:nvPr/>
            </p:nvSpPr>
            <p:spPr>
              <a:xfrm rot="5400000">
                <a:off x="7748689" y="7429819"/>
                <a:ext cx="731520" cy="1242139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26"/>
          <p:cNvGrpSpPr/>
          <p:nvPr/>
        </p:nvGrpSpPr>
        <p:grpSpPr>
          <a:xfrm>
            <a:off x="4247547" y="8108051"/>
            <a:ext cx="14849138" cy="907192"/>
            <a:chOff x="7459670" y="7543799"/>
            <a:chExt cx="14851071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6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SƠ ĐỒ TƯ DUY </a:t>
              </a:r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9" cy="872847"/>
              <a:chOff x="7459669" y="7543800"/>
              <a:chExt cx="1381119" cy="872847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 Same Side Corner Rectangle 31"/>
              <p:cNvSpPr/>
              <p:nvPr/>
            </p:nvSpPr>
            <p:spPr>
              <a:xfrm rot="5400000">
                <a:off x="7789228" y="7365087"/>
                <a:ext cx="731520" cy="1371600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8699306" y="5986984"/>
            <a:ext cx="7918045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 TẬP CHƯƠNG I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429000" y="7861695"/>
            <a:ext cx="19013083" cy="3873105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grpSp>
        <p:nvGrpSpPr>
          <p:cNvPr id="45" name="Group 26">
            <a:extLst>
              <a:ext uri="{FF2B5EF4-FFF2-40B4-BE49-F238E27FC236}">
                <a16:creationId xmlns:a16="http://schemas.microsoft.com/office/drawing/2014/main" id="{BEA94561-46B0-4917-8930-54EE03CBF59F}"/>
              </a:ext>
            </a:extLst>
          </p:cNvPr>
          <p:cNvGrpSpPr/>
          <p:nvPr/>
        </p:nvGrpSpPr>
        <p:grpSpPr>
          <a:xfrm>
            <a:off x="4257064" y="10591767"/>
            <a:ext cx="17088453" cy="907189"/>
            <a:chOff x="7483861" y="7543801"/>
            <a:chExt cx="17012919" cy="90730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2A5572F-F8D3-48A0-807B-52B9F43CD1E8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0" name="Group 27">
              <a:extLst>
                <a:ext uri="{FF2B5EF4-FFF2-40B4-BE49-F238E27FC236}">
                  <a16:creationId xmlns:a16="http://schemas.microsoft.com/office/drawing/2014/main" id="{4F080B53-4E5F-4A8B-A74E-9B5A96792F7E}"/>
                </a:ext>
              </a:extLst>
            </p:cNvPr>
            <p:cNvGrpSpPr/>
            <p:nvPr/>
          </p:nvGrpSpPr>
          <p:grpSpPr>
            <a:xfrm>
              <a:off x="7483861" y="7543801"/>
              <a:ext cx="1251658" cy="872848"/>
              <a:chOff x="7483860" y="7543801"/>
              <a:chExt cx="1251658" cy="872848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id="{6CFF83E4-5771-49E6-A981-D8EA93C84A2F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ound Same Side Corner Rectangle 47">
                <a:extLst>
                  <a:ext uri="{FF2B5EF4-FFF2-40B4-BE49-F238E27FC236}">
                    <a16:creationId xmlns:a16="http://schemas.microsoft.com/office/drawing/2014/main" id="{0F1351BE-7FC0-4CBA-84CF-9EF8D7274E66}"/>
                  </a:ext>
                </a:extLst>
              </p:cNvPr>
              <p:cNvSpPr/>
              <p:nvPr/>
            </p:nvSpPr>
            <p:spPr>
              <a:xfrm rot="5400000">
                <a:off x="7748689" y="7429819"/>
                <a:ext cx="731520" cy="1242139"/>
              </a:xfrm>
              <a:prstGeom prst="round2Same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4176" y="7596899"/>
            <a:ext cx="22136901" cy="6047437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4800" y="2367795"/>
            <a:ext cx="23391942" cy="5118292"/>
            <a:chOff x="992187" y="2564544"/>
            <a:chExt cx="22353091" cy="31765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740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049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8.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09528" y="2978914"/>
                <a:ext cx="16921672" cy="1697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dirty="0"/>
                  <a:t>Cho </a:t>
                </a:r>
                <a:r>
                  <a:rPr lang="en-US" sz="5000" dirty="0" err="1"/>
                  <a:t>hai</a:t>
                </a:r>
                <a:r>
                  <a:rPr lang="en-US" sz="5000" dirty="0"/>
                  <a:t> </a:t>
                </a:r>
                <a:r>
                  <a:rPr lang="en-US" sz="5000" dirty="0" err="1"/>
                  <a:t>tập</a:t>
                </a:r>
                <a:r>
                  <a:rPr lang="en-US" sz="5000" dirty="0"/>
                  <a:t> </a:t>
                </a:r>
                <a:r>
                  <a:rPr lang="en-US" sz="5000" dirty="0" err="1"/>
                  <a:t>hợp</a:t>
                </a:r>
                <a:r>
                  <a:rPr lang="en-US" sz="5000" dirty="0"/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50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5000"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000">
                                <a:effectLst/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00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ℕ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</a:rPr>
                          <m:t>|3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500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</a:rPr>
                          <m:t>30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</a:rPr>
                  <a:t>, </a:t>
                </a:r>
                <a:r>
                  <a:rPr lang="en-US" sz="5000" dirty="0" err="1">
                    <a:effectLst/>
                  </a:rPr>
                  <a:t>chọn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mệnh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đề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đúng</a:t>
                </a:r>
                <a:r>
                  <a:rPr lang="en-US" sz="5000" dirty="0" smtClean="0">
                    <a:effectLst/>
                  </a:rPr>
                  <a:t>?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528" y="2978914"/>
                <a:ext cx="16921672" cy="1697131"/>
              </a:xfrm>
              <a:prstGeom prst="rect">
                <a:avLst/>
              </a:prstGeom>
              <a:blipFill>
                <a:blip r:embed="rId3"/>
                <a:stretch>
                  <a:fillRect l="-1729" t="-7914" r="-1729" b="-19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57972" y="5919071"/>
                <a:ext cx="16563878" cy="97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2;4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5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972" y="5919071"/>
                <a:ext cx="16563878" cy="977191"/>
              </a:xfrm>
              <a:prstGeom prst="rect">
                <a:avLst/>
              </a:prstGeom>
              <a:blipFill>
                <a:blip r:embed="rId4"/>
                <a:stretch>
                  <a:fillRect t="-10625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85104" y="4831068"/>
                <a:ext cx="16364542" cy="97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5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                </a:t>
                </a:r>
                <a:r>
                  <a:rPr lang="en-US" sz="5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4;5</m:t>
                        </m:r>
                      </m:e>
                    </m:d>
                  </m:oMath>
                </a14:m>
                <a:r>
                  <a:rPr lang="en-US" sz="5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04" y="4831068"/>
                <a:ext cx="16364542" cy="977191"/>
              </a:xfrm>
              <a:prstGeom prst="rect">
                <a:avLst/>
              </a:prstGeom>
              <a:blipFill>
                <a:blip r:embed="rId5"/>
                <a:stretch>
                  <a:fillRect t="-1055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27100" y="8924629"/>
                <a:ext cx="4376391" cy="1237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;0;2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</a:t>
                </a:r>
                <a:endParaRPr lang="en-US" sz="5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100" y="8924629"/>
                <a:ext cx="4376391" cy="1237005"/>
              </a:xfrm>
              <a:prstGeom prst="rect">
                <a:avLst/>
              </a:prstGeom>
              <a:blipFill>
                <a:blip r:embed="rId6"/>
                <a:stretch>
                  <a:fillRect r="-5710" b="-10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444567" y="9067800"/>
                <a:ext cx="3729098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2;4;5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567" y="9067800"/>
                <a:ext cx="3729098" cy="861774"/>
              </a:xfrm>
              <a:prstGeom prst="rect">
                <a:avLst/>
              </a:prstGeom>
              <a:blipFill>
                <a:blip r:embed="rId7"/>
                <a:stretch>
                  <a:fillRect t="-19858" r="-6863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034427" y="10806243"/>
                <a:ext cx="3602974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427" y="10806243"/>
                <a:ext cx="3602974" cy="861774"/>
              </a:xfrm>
              <a:prstGeom prst="rect">
                <a:avLst/>
              </a:prstGeom>
              <a:blipFill>
                <a:blip r:embed="rId8"/>
                <a:stretch>
                  <a:fillRect t="-19858" r="-7107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2175404" y="4732954"/>
            <a:ext cx="945485" cy="112920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721285" y="10449656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1285" y="10449656"/>
                <a:ext cx="2500565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02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3" grpId="0"/>
      <p:bldP spid="15" grpId="0"/>
      <p:bldP spid="17" grpId="0"/>
      <p:bldP spid="57" grpId="0" animBg="1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4176" y="6992305"/>
            <a:ext cx="22136901" cy="6652031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4800" y="2367795"/>
            <a:ext cx="23391942" cy="4238520"/>
            <a:chOff x="992187" y="2564544"/>
            <a:chExt cx="22353091" cy="31765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740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09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9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7354890" y="1125501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890" y="11255014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65390" y="3385955"/>
                <a:ext cx="20744753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3;4;5;6;7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3;5;7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hợp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sao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endParaRPr lang="en-US" sz="5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390" y="3385955"/>
                <a:ext cx="20744753" cy="861774"/>
              </a:xfrm>
              <a:prstGeom prst="rect">
                <a:avLst/>
              </a:prstGeom>
              <a:blipFill>
                <a:blip r:embed="rId4"/>
                <a:stretch>
                  <a:fillRect l="-1411" t="-19014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94455" y="4800913"/>
                <a:ext cx="15110718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tabLst>
                    <a:tab pos="630555" algn="l"/>
                  </a:tabLst>
                </a:pPr>
                <a:r>
                  <a:rPr lang="en-US" sz="5000" b="1" dirty="0">
                    <a:solidFill>
                      <a:srgbClr val="0000FF"/>
                    </a:solidFill>
                  </a:rPr>
                  <a:t>A</a:t>
                </a:r>
                <a:r>
                  <a:rPr lang="en-US" sz="5000" b="1" dirty="0">
                    <a:effectLst/>
                  </a:rPr>
                  <a:t>.</a:t>
                </a:r>
                <a:r>
                  <a:rPr lang="en-US" sz="50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5000" dirty="0">
                    <a:effectLst/>
                  </a:rPr>
                  <a:t>.	</a:t>
                </a:r>
                <a:r>
                  <a:rPr lang="en-US" sz="5000" dirty="0" smtClean="0">
                    <a:effectLst/>
                  </a:rPr>
                  <a:t>	</a:t>
                </a:r>
                <a:r>
                  <a:rPr lang="en-US" sz="5000" b="1" dirty="0" smtClean="0">
                    <a:solidFill>
                      <a:srgbClr val="0000FF"/>
                    </a:solidFill>
                    <a:effectLst/>
                  </a:rPr>
                  <a:t>B</a:t>
                </a:r>
                <a:r>
                  <a:rPr lang="en-US" sz="5000" b="1" dirty="0">
                    <a:effectLst/>
                  </a:rPr>
                  <a:t>.</a:t>
                </a:r>
                <a:r>
                  <a:rPr lang="en-US" sz="50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5000" dirty="0">
                    <a:effectLst/>
                  </a:rPr>
                  <a:t>.	</a:t>
                </a:r>
                <a:r>
                  <a:rPr lang="en-US" sz="5000" dirty="0" smtClean="0">
                    <a:effectLst/>
                  </a:rPr>
                  <a:t>	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</a:rPr>
                  <a:t>C</a:t>
                </a:r>
                <a:r>
                  <a:rPr lang="en-US" sz="5000" b="1" dirty="0">
                    <a:effectLst/>
                  </a:rPr>
                  <a:t>.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5000" dirty="0">
                    <a:effectLst/>
                  </a:rPr>
                  <a:t>.	</a:t>
                </a:r>
                <a:r>
                  <a:rPr lang="en-US" sz="5000" dirty="0" smtClean="0">
                    <a:effectLst/>
                  </a:rPr>
                  <a:t>	</a:t>
                </a:r>
                <a:r>
                  <a:rPr lang="en-US" sz="5000" b="1" dirty="0" smtClean="0">
                    <a:solidFill>
                      <a:srgbClr val="0000FF"/>
                    </a:solidFill>
                    <a:effectLst/>
                  </a:rPr>
                  <a:t>D</a:t>
                </a:r>
                <a:r>
                  <a:rPr lang="en-US" sz="5000" b="1" dirty="0">
                    <a:effectLst/>
                  </a:rPr>
                  <a:t>.</a:t>
                </a:r>
                <a:r>
                  <a:rPr lang="en-US" sz="50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5000" dirty="0"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455" y="4800913"/>
                <a:ext cx="15110718" cy="861774"/>
              </a:xfrm>
              <a:prstGeom prst="rect">
                <a:avLst/>
              </a:prstGeom>
              <a:blipFill>
                <a:blip r:embed="rId5"/>
                <a:stretch>
                  <a:fillRect t="-17021" b="-39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09923" y="9824763"/>
                <a:ext cx="524131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hoặc</a:t>
                </a:r>
                <a:r>
                  <a:rPr lang="en-US" sz="5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4;6;7</m:t>
                        </m:r>
                      </m:e>
                    </m:d>
                  </m:oMath>
                </a14:m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923" y="9824763"/>
                <a:ext cx="5241311" cy="861774"/>
              </a:xfrm>
              <a:prstGeom prst="rect">
                <a:avLst/>
              </a:prstGeom>
              <a:blipFill>
                <a:blip r:embed="rId6"/>
                <a:stretch>
                  <a:fillRect l="-5588" t="-19858" r="-1863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72317" y="8355884"/>
                <a:ext cx="7013267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4;6</m:t>
                        </m:r>
                      </m:e>
                    </m:d>
                  </m:oMath>
                </a14:m>
                <a:endParaRPr lang="en-US" sz="5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317" y="8355884"/>
                <a:ext cx="7013267" cy="861774"/>
              </a:xfrm>
              <a:prstGeom prst="rect">
                <a:avLst/>
              </a:prstGeom>
              <a:blipFill>
                <a:blip r:embed="rId7"/>
                <a:stretch>
                  <a:fillRect t="-19858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289473" y="8388927"/>
                <a:ext cx="493135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3;4;6</m:t>
                        </m:r>
                      </m:e>
                    </m:d>
                  </m:oMath>
                </a14:m>
                <a:endParaRPr lang="en-US" sz="5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473" y="8388927"/>
                <a:ext cx="4931350" cy="861774"/>
              </a:xfrm>
              <a:prstGeom prst="rect">
                <a:avLst/>
              </a:prstGeom>
              <a:blipFill>
                <a:blip r:embed="rId8"/>
                <a:stretch>
                  <a:fillRect l="-5933" t="-19014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193114" y="8380208"/>
                <a:ext cx="493135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4;5;6</m:t>
                        </m:r>
                      </m:e>
                    </m:d>
                  </m:oMath>
                </a14:m>
                <a:endParaRPr lang="en-US" sz="5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3114" y="8380208"/>
                <a:ext cx="4931350" cy="861774"/>
              </a:xfrm>
              <a:prstGeom prst="rect">
                <a:avLst/>
              </a:prstGeom>
              <a:blipFill>
                <a:blip r:embed="rId9"/>
                <a:stretch>
                  <a:fillRect l="-5933" t="-19858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/>
          <p:cNvSpPr/>
          <p:nvPr/>
        </p:nvSpPr>
        <p:spPr>
          <a:xfrm>
            <a:off x="16306800" y="4619864"/>
            <a:ext cx="945485" cy="112920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2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" grpId="0"/>
      <p:bldP spid="6" grpId="0"/>
      <p:bldP spid="10" grpId="0"/>
      <p:bldP spid="11" grpId="0"/>
      <p:bldP spid="12" grpId="0"/>
      <p:bldP spid="13" grpId="0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4176" y="7772400"/>
            <a:ext cx="22136901" cy="587193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4800" y="2367795"/>
            <a:ext cx="23391942" cy="5302848"/>
            <a:chOff x="992187" y="2564544"/>
            <a:chExt cx="22353091" cy="31765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740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4873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10.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7354890" y="1125501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890" y="11255014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72590" y="2514600"/>
                <a:ext cx="19761045" cy="2823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5000" spc="-3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5000" spc="-3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đa</a:t>
                </a:r>
                <a:r>
                  <a:rPr lang="en-US" sz="5000" spc="-3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000" spc="-3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 spc="-3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 spc="-3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spc="-3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spc="-3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 spc="-3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 spc="-3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5000" spc="-3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5000" spc="-3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5000" spc="-3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spc="-3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spc="-3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spc="-3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5000" spc="-3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000" i="1" spc="-3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i="1" spc="-3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 spc="-3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000" i="1" spc="-3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5000" i="1" spc="-3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  <m:r>
                          <a:rPr lang="en-US" sz="5000" spc="-3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5000" i="1" spc="-3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000" i="1" spc="-3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5000" i="1" spc="-3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5000" spc="-3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5000" spc="-3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en-US" sz="5000" i="1" spc="-30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5000" i="1" spc="-3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000" i="1" spc="-3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 spc="-3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000" i="1" spc="-3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5000" i="1" spc="-3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  <m:r>
                          <a:rPr lang="en-US" sz="5000" spc="-3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5000" i="1" spc="-3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000" i="1" spc="-3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5000" i="1" spc="-3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5000" spc="-3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5000" spc="-3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5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5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590" y="2514600"/>
                <a:ext cx="19761045" cy="2823850"/>
              </a:xfrm>
              <a:prstGeom prst="rect">
                <a:avLst/>
              </a:prstGeom>
              <a:blipFill>
                <a:blip r:embed="rId4"/>
                <a:stretch>
                  <a:fillRect l="-1481" t="-3888" r="-1450" b="-8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48124" y="5778571"/>
                <a:ext cx="20842835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en-US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124" y="5778571"/>
                <a:ext cx="20842835" cy="871008"/>
              </a:xfrm>
              <a:prstGeom prst="rect">
                <a:avLst/>
              </a:prstGeom>
              <a:blipFill>
                <a:blip r:embed="rId5"/>
                <a:stretch>
                  <a:fillRect t="-9790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244559" y="8613694"/>
                <a:ext cx="10859704" cy="1808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5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5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50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5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5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559" y="8613694"/>
                <a:ext cx="10859704" cy="1808700"/>
              </a:xfrm>
              <a:prstGeom prst="rect">
                <a:avLst/>
              </a:prstGeom>
              <a:blipFill>
                <a:blip r:embed="rId6"/>
                <a:stretch>
                  <a:fillRect l="-2694" r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79195" y="10782951"/>
                <a:ext cx="490910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Do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195" y="10782951"/>
                <a:ext cx="4909101" cy="861774"/>
              </a:xfrm>
              <a:prstGeom prst="rect">
                <a:avLst/>
              </a:prstGeom>
              <a:blipFill>
                <a:blip r:embed="rId7"/>
                <a:stretch>
                  <a:fillRect l="-5963" t="-19149" r="-5093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/>
          <p:cNvSpPr/>
          <p:nvPr/>
        </p:nvSpPr>
        <p:spPr>
          <a:xfrm>
            <a:off x="7969915" y="5562600"/>
            <a:ext cx="945485" cy="112920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8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2" grpId="0"/>
      <p:bldP spid="5" grpId="0"/>
      <p:bldP spid="9" grpId="0"/>
      <p:bldP spid="11" grpId="0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4176" y="6992305"/>
            <a:ext cx="22136901" cy="6652031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4800" y="2367795"/>
            <a:ext cx="23391942" cy="4238520"/>
            <a:chOff x="992187" y="2564544"/>
            <a:chExt cx="22353091" cy="31765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740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09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11.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33328" y="3230495"/>
                <a:ext cx="11634660" cy="877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dirty="0" err="1"/>
                  <a:t>Kết</a:t>
                </a:r>
                <a:r>
                  <a:rPr lang="en-US" sz="5000" dirty="0"/>
                  <a:t> </a:t>
                </a:r>
                <a:r>
                  <a:rPr lang="en-US" sz="5000" dirty="0" err="1"/>
                  <a:t>quả</a:t>
                </a:r>
                <a:r>
                  <a:rPr lang="en-US" sz="5000" dirty="0"/>
                  <a:t> </a:t>
                </a:r>
                <a:r>
                  <a:rPr lang="en-US" sz="5000" dirty="0" err="1"/>
                  <a:t>của</a:t>
                </a:r>
                <a:r>
                  <a:rPr lang="en-US" sz="5000" dirty="0"/>
                  <a:t> </a:t>
                </a:r>
                <a:r>
                  <a:rPr lang="en-US" sz="5000" dirty="0" err="1"/>
                  <a:t>phép</a:t>
                </a:r>
                <a:r>
                  <a:rPr lang="en-US" sz="5000" dirty="0"/>
                  <a:t> </a:t>
                </a:r>
                <a:r>
                  <a:rPr lang="en-US" sz="5000" dirty="0" err="1"/>
                  <a:t>toán</a:t>
                </a:r>
                <a:r>
                  <a:rPr lang="en-US" sz="5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là</a:t>
                </a:r>
                <a:endParaRPr lang="en-US" sz="5000" dirty="0">
                  <a:effectLst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328" y="3230495"/>
                <a:ext cx="11634660" cy="877100"/>
              </a:xfrm>
              <a:prstGeom prst="rect">
                <a:avLst/>
              </a:prstGeom>
              <a:blipFill>
                <a:blip r:embed="rId3"/>
                <a:stretch>
                  <a:fillRect l="-2516" t="-14583" r="-162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22558" y="4900802"/>
                <a:ext cx="18751642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fr-FR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fr-FR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fr-FR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;2</m:t>
                        </m:r>
                      </m:e>
                    </m:d>
                  </m:oMath>
                </a14:m>
                <a:r>
                  <a:rPr lang="fr-FR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fr-FR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fr-FR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fr-FR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fr-FR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fr-FR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58" y="4900802"/>
                <a:ext cx="18751642" cy="861774"/>
              </a:xfrm>
              <a:prstGeom prst="rect">
                <a:avLst/>
              </a:prstGeom>
              <a:blipFill>
                <a:blip r:embed="rId4"/>
                <a:stretch>
                  <a:fillRect l="-1560" t="-19149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34154" y="8567108"/>
                <a:ext cx="8630761" cy="906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;1</m:t>
                        </m:r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begChr m:val="[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1;2</m:t>
                        </m:r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154" y="8567108"/>
                <a:ext cx="8630761" cy="906274"/>
              </a:xfrm>
              <a:prstGeom prst="rect">
                <a:avLst/>
              </a:prstGeom>
              <a:blipFill>
                <a:blip r:embed="rId5"/>
                <a:stretch>
                  <a:fillRect t="-11409" r="-2401" b="-36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>
          <a:xfrm>
            <a:off x="11954217" y="4795237"/>
            <a:ext cx="945485" cy="112920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5087600" y="947338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600" y="9473382"/>
                <a:ext cx="250056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51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53" grpId="0" animBg="1"/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4176" y="6992305"/>
            <a:ext cx="22136901" cy="6652031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4800" y="2367795"/>
            <a:ext cx="23391942" cy="4238520"/>
            <a:chOff x="992187" y="2564544"/>
            <a:chExt cx="22353091" cy="31765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740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09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12.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695390" y="2746329"/>
                <a:ext cx="18791539" cy="1738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30555" algn="l"/>
                  </a:tabLst>
                </a:pPr>
                <a:r>
                  <a:rPr lang="en-US" sz="5000" dirty="0"/>
                  <a:t>Cho </a:t>
                </a:r>
                <a:r>
                  <a:rPr lang="en-US" sz="5000" dirty="0" err="1"/>
                  <a:t>tập</a:t>
                </a:r>
                <a:r>
                  <a:rPr lang="en-US" sz="5000" dirty="0"/>
                  <a:t> </a:t>
                </a:r>
                <a:r>
                  <a:rPr lang="en-US" sz="5000" dirty="0" err="1"/>
                  <a:t>hợp</a:t>
                </a:r>
                <a:r>
                  <a:rPr lang="en-US" sz="5000" dirty="0"/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</a:rPr>
                          <m:t>|2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</a:rPr>
                  <a:t>. </a:t>
                </a:r>
                <a:r>
                  <a:rPr lang="en-US" sz="5000" dirty="0" err="1">
                    <a:effectLst/>
                  </a:rPr>
                  <a:t>Hãy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viết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tập</a:t>
                </a:r>
                <a:r>
                  <a:rPr lang="en-US" sz="50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dưới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dạng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khoảng</a:t>
                </a:r>
                <a:r>
                  <a:rPr lang="en-US" sz="5000" dirty="0">
                    <a:effectLst/>
                  </a:rPr>
                  <a:t>, </a:t>
                </a:r>
                <a:r>
                  <a:rPr lang="en-US" sz="5000" dirty="0" err="1">
                    <a:effectLst/>
                  </a:rPr>
                  <a:t>đoạn</a:t>
                </a:r>
                <a:r>
                  <a:rPr lang="en-US" sz="5000" dirty="0">
                    <a:effectLst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390" y="2746329"/>
                <a:ext cx="18791539" cy="1738938"/>
              </a:xfrm>
              <a:prstGeom prst="rect">
                <a:avLst/>
              </a:prstGeom>
              <a:blipFill>
                <a:blip r:embed="rId3"/>
                <a:stretch>
                  <a:fillRect l="-1557" t="-7719" r="-1524" b="-16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22472" y="4737809"/>
                <a:ext cx="22830705" cy="97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indent="-179705" algn="just">
                  <a:lnSpc>
                    <a:spcPct val="115000"/>
                  </a:lnSpc>
                  <a:spcAft>
                    <a:spcPts val="0"/>
                  </a:spcAft>
                  <a:tabLst>
                    <a:tab pos="810260" algn="l"/>
                  </a:tabLst>
                </a:pPr>
                <a:r>
                  <a:rPr lang="vi-VN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en-US" sz="5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vi-VN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vi-VN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472" y="4737809"/>
                <a:ext cx="22830705" cy="977191"/>
              </a:xfrm>
              <a:prstGeom prst="rect">
                <a:avLst/>
              </a:prstGeom>
              <a:blipFill>
                <a:blip r:embed="rId4"/>
                <a:stretch>
                  <a:fillRect t="-1055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10566" y="8340120"/>
                <a:ext cx="3199466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5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i="0">
                              <a:latin typeface="Cambria Math" panose="02040503050406030204" pitchFamily="18" charset="0"/>
                            </a:rPr>
                            <m:t>2;5</m:t>
                          </m:r>
                        </m:e>
                      </m:d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66" y="8340120"/>
                <a:ext cx="3199466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/>
          <p:nvPr/>
        </p:nvSpPr>
        <p:spPr>
          <a:xfrm>
            <a:off x="1490104" y="4607296"/>
            <a:ext cx="945485" cy="112920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5087600" y="947338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600" y="9473382"/>
                <a:ext cx="2500565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9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50" grpId="0" animBg="1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4176" y="6992305"/>
            <a:ext cx="22136901" cy="6652031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4800" y="2367795"/>
            <a:ext cx="23391942" cy="4238520"/>
            <a:chOff x="992187" y="2564544"/>
            <a:chExt cx="22353091" cy="31765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740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09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13.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15087600" y="947338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600" y="947338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871262" y="2905728"/>
                <a:ext cx="14721537" cy="97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fr-FR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fr-FR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5;10</m:t>
                        </m:r>
                      </m:e>
                    </m:d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6;9</m:t>
                        </m:r>
                      </m:e>
                    </m:d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262" y="2905728"/>
                <a:ext cx="14721537" cy="977191"/>
              </a:xfrm>
              <a:prstGeom prst="rect">
                <a:avLst/>
              </a:prstGeom>
              <a:blipFill>
                <a:blip r:embed="rId4"/>
                <a:stretch>
                  <a:fillRect l="-1988" t="-11250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463050" y="4366116"/>
                <a:ext cx="13909192" cy="906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5;9</m:t>
                        </m:r>
                      </m:e>
                    </m:d>
                  </m:oMath>
                </a14:m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6;10</m:t>
                        </m:r>
                      </m:e>
                    </m:d>
                  </m:oMath>
                </a14:m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050" y="4366116"/>
                <a:ext cx="13909192" cy="906274"/>
              </a:xfrm>
              <a:prstGeom prst="rect">
                <a:avLst/>
              </a:prstGeom>
              <a:blipFill>
                <a:blip r:embed="rId5"/>
                <a:stretch>
                  <a:fillRect t="-11409" r="-1096" b="-36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661413" y="7914502"/>
                <a:ext cx="8848897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5;10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413" y="7914502"/>
                <a:ext cx="8848897" cy="861774"/>
              </a:xfrm>
              <a:prstGeom prst="rect">
                <a:avLst/>
              </a:prstGeom>
              <a:blipFill>
                <a:blip r:embed="rId6"/>
                <a:stretch>
                  <a:fillRect l="-3308" t="-19014" r="-2412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/>
          <p:cNvSpPr/>
          <p:nvPr/>
        </p:nvSpPr>
        <p:spPr>
          <a:xfrm>
            <a:off x="6811740" y="4167488"/>
            <a:ext cx="945485" cy="112920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9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7" grpId="0"/>
      <p:bldP spid="11" grpId="0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4176" y="6992305"/>
            <a:ext cx="22136901" cy="6652031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4800" y="2367795"/>
            <a:ext cx="23391942" cy="4238520"/>
            <a:chOff x="992187" y="2564544"/>
            <a:chExt cx="22353091" cy="31765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740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09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14.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15087600" y="947338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600" y="9473382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905899" y="2785493"/>
                <a:ext cx="19275178" cy="1738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  <a:tab pos="3150870" algn="l"/>
                  </a:tabLst>
                </a:pPr>
                <a:r>
                  <a:rPr lang="vi-VN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  <m:r>
                          <a:rPr lang="vi-VN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50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Tập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vi-VN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vi-VN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bao nhiêu phần tử là số nguyên.</a:t>
                </a:r>
                <a:endParaRPr lang="en-US" sz="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899" y="2785493"/>
                <a:ext cx="19275178" cy="1738938"/>
              </a:xfrm>
              <a:prstGeom prst="rect">
                <a:avLst/>
              </a:prstGeom>
              <a:blipFill>
                <a:blip r:embed="rId4"/>
                <a:stretch>
                  <a:fillRect l="-1518" t="-8772" r="-1518" b="-1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4530535" y="4675573"/>
                <a:ext cx="14748065" cy="906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vi-VN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vi-VN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</a:t>
                </a:r>
                <a:r>
                  <a:rPr lang="vi-VN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vi-VN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vi-VN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535" y="4675573"/>
                <a:ext cx="14748065" cy="906274"/>
              </a:xfrm>
              <a:prstGeom prst="rect">
                <a:avLst/>
              </a:prstGeom>
              <a:blipFill>
                <a:blip r:embed="rId5"/>
                <a:stretch>
                  <a:fillRect t="-11409" b="-35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525037" y="8078771"/>
                <a:ext cx="8617937" cy="906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</a:tabLst>
                </a:pPr>
                <a14:m>
                  <m:oMath xmlns:m="http://schemas.openxmlformats.org/officeDocument/2006/math">
                    <m:r>
                      <a:rPr lang="vi-VN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=∅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0;4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037" y="8078771"/>
                <a:ext cx="8617937" cy="906274"/>
              </a:xfrm>
              <a:prstGeom prst="rect">
                <a:avLst/>
              </a:prstGeom>
              <a:blipFill>
                <a:blip r:embed="rId6"/>
                <a:stretch>
                  <a:fillRect t="-11409" r="-2334" b="-36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089195" y="9398727"/>
                <a:ext cx="489653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195" y="9398727"/>
                <a:ext cx="4896533" cy="861774"/>
              </a:xfrm>
              <a:prstGeom prst="rect">
                <a:avLst/>
              </a:prstGeom>
              <a:blipFill>
                <a:blip r:embed="rId7"/>
                <a:stretch>
                  <a:fillRect t="-19149" r="-4981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2007297" y="10659757"/>
                <a:ext cx="5890908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d>
                    <m:r>
                      <a:rPr lang="vi-VN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vi-VN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1;4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297" y="10659757"/>
                <a:ext cx="5890908" cy="861774"/>
              </a:xfrm>
              <a:prstGeom prst="rect">
                <a:avLst/>
              </a:prstGeom>
              <a:blipFill>
                <a:blip r:embed="rId8"/>
                <a:stretch>
                  <a:fillRect t="-19858" r="-3930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1381661" y="11920787"/>
                <a:ext cx="9819739" cy="97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1;4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1;2;3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661" y="11920787"/>
                <a:ext cx="9819739" cy="977191"/>
              </a:xfrm>
              <a:prstGeom prst="rect">
                <a:avLst/>
              </a:prstGeom>
              <a:blipFill>
                <a:blip r:embed="rId9"/>
                <a:stretch>
                  <a:fillRect t="-11250" r="-2048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2496800" y="4524431"/>
            <a:ext cx="945485" cy="112920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" grpId="0"/>
      <p:bldP spid="6" grpId="0"/>
      <p:bldP spid="10" grpId="0"/>
      <p:bldP spid="13" grpId="0"/>
      <p:bldP spid="15" grpId="0"/>
      <p:bldP spid="17" grpId="0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4176" y="7620000"/>
            <a:ext cx="22136901" cy="602433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4800" y="2367795"/>
            <a:ext cx="23391942" cy="5150448"/>
            <a:chOff x="992187" y="2564544"/>
            <a:chExt cx="22353091" cy="31765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740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09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15.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17754600" y="116586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00" y="116586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621175" y="2556376"/>
                <a:ext cx="18836337" cy="25256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dirty="0"/>
                  <a:t>Theo </a:t>
                </a:r>
                <a:r>
                  <a:rPr lang="en-US" sz="5000" dirty="0" err="1"/>
                  <a:t>thống</a:t>
                </a:r>
                <a:r>
                  <a:rPr lang="en-US" sz="5000" dirty="0"/>
                  <a:t> </a:t>
                </a:r>
                <a:r>
                  <a:rPr lang="en-US" sz="5000" dirty="0" err="1"/>
                  <a:t>kê</a:t>
                </a:r>
                <a:r>
                  <a:rPr lang="en-US" sz="5000" dirty="0"/>
                  <a:t>, </a:t>
                </a:r>
                <a:r>
                  <a:rPr lang="en-US" sz="5000" dirty="0" err="1"/>
                  <a:t>dân</a:t>
                </a:r>
                <a:r>
                  <a:rPr lang="en-US" sz="5000" dirty="0"/>
                  <a:t> </a:t>
                </a:r>
                <a:r>
                  <a:rPr lang="en-US" sz="5000" dirty="0" err="1"/>
                  <a:t>số</a:t>
                </a:r>
                <a:r>
                  <a:rPr lang="en-US" sz="5000" dirty="0"/>
                  <a:t> </a:t>
                </a:r>
                <a:r>
                  <a:rPr lang="en-US" sz="5000" dirty="0" err="1"/>
                  <a:t>Việt</a:t>
                </a:r>
                <a:r>
                  <a:rPr lang="en-US" sz="5000" dirty="0"/>
                  <a:t> Nam </a:t>
                </a:r>
                <a:r>
                  <a:rPr lang="en-US" sz="5000" dirty="0" err="1"/>
                  <a:t>năm</a:t>
                </a:r>
                <a:r>
                  <a:rPr lang="en-US" sz="5000" dirty="0"/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</a:rPr>
                      <m:t>2002</m:t>
                    </m:r>
                  </m:oMath>
                </a14:m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là</a:t>
                </a:r>
                <a:r>
                  <a:rPr lang="en-US" sz="50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</a:rPr>
                      <m:t>79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</a:rPr>
                      <m:t>715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người</a:t>
                </a:r>
                <a:r>
                  <a:rPr lang="en-US" sz="5000" dirty="0">
                    <a:effectLst/>
                  </a:rPr>
                  <a:t>. </a:t>
                </a:r>
                <a:r>
                  <a:rPr lang="en-US" sz="5000" dirty="0" err="1">
                    <a:effectLst/>
                  </a:rPr>
                  <a:t>Giả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sử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sai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số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tuyệt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đối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của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số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liệu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thống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kê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này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nhỏ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hơn</a:t>
                </a:r>
                <a:r>
                  <a:rPr lang="en-US" sz="50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</a:rPr>
                      <m:t>10000</m:t>
                    </m:r>
                  </m:oMath>
                </a14:m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người</a:t>
                </a:r>
                <a:r>
                  <a:rPr lang="en-US" sz="5000" dirty="0">
                    <a:effectLst/>
                  </a:rPr>
                  <a:t>. </a:t>
                </a:r>
                <a:r>
                  <a:rPr lang="fr-FR" sz="5000" dirty="0" err="1">
                    <a:effectLst/>
                  </a:rPr>
                  <a:t>Hãy</a:t>
                </a:r>
                <a:r>
                  <a:rPr lang="fr-FR" sz="5000" dirty="0">
                    <a:effectLst/>
                  </a:rPr>
                  <a:t> </a:t>
                </a:r>
                <a:r>
                  <a:rPr lang="fr-FR" sz="5000" dirty="0" err="1">
                    <a:effectLst/>
                  </a:rPr>
                  <a:t>viết</a:t>
                </a:r>
                <a:r>
                  <a:rPr lang="fr-FR" sz="5000" dirty="0">
                    <a:effectLst/>
                  </a:rPr>
                  <a:t> </a:t>
                </a:r>
                <a:r>
                  <a:rPr lang="fr-FR" sz="5000" dirty="0" err="1">
                    <a:effectLst/>
                  </a:rPr>
                  <a:t>số</a:t>
                </a:r>
                <a:r>
                  <a:rPr lang="fr-FR" sz="5000" dirty="0">
                    <a:effectLst/>
                  </a:rPr>
                  <a:t> </a:t>
                </a:r>
                <a:r>
                  <a:rPr lang="fr-FR" sz="5000" dirty="0" err="1">
                    <a:effectLst/>
                  </a:rPr>
                  <a:t>quy</a:t>
                </a:r>
                <a:r>
                  <a:rPr lang="fr-FR" sz="5000" dirty="0">
                    <a:effectLst/>
                  </a:rPr>
                  <a:t> </a:t>
                </a:r>
                <a:r>
                  <a:rPr lang="fr-FR" sz="5000" dirty="0" err="1">
                    <a:effectLst/>
                  </a:rPr>
                  <a:t>tròn</a:t>
                </a:r>
                <a:r>
                  <a:rPr lang="fr-FR" sz="5000" dirty="0">
                    <a:effectLst/>
                  </a:rPr>
                  <a:t> </a:t>
                </a:r>
                <a:r>
                  <a:rPr lang="fr-FR" sz="5000" dirty="0" err="1">
                    <a:effectLst/>
                  </a:rPr>
                  <a:t>của</a:t>
                </a:r>
                <a:r>
                  <a:rPr lang="fr-FR" sz="5000" dirty="0">
                    <a:effectLst/>
                  </a:rPr>
                  <a:t> </a:t>
                </a:r>
                <a:r>
                  <a:rPr lang="fr-FR" sz="5000" dirty="0" err="1">
                    <a:effectLst/>
                  </a:rPr>
                  <a:t>số</a:t>
                </a:r>
                <a:r>
                  <a:rPr lang="fr-FR" sz="5000" dirty="0">
                    <a:effectLst/>
                  </a:rPr>
                  <a:t> </a:t>
                </a:r>
                <a:r>
                  <a:rPr lang="fr-FR" sz="5000" dirty="0" err="1">
                    <a:effectLst/>
                  </a:rPr>
                  <a:t>trên</a:t>
                </a:r>
                <a:endParaRPr lang="en-US" sz="5000" dirty="0">
                  <a:effectLst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175" y="2556376"/>
                <a:ext cx="18836337" cy="2525691"/>
              </a:xfrm>
              <a:prstGeom prst="rect">
                <a:avLst/>
              </a:prstGeom>
              <a:blipFill>
                <a:blip r:embed="rId4"/>
                <a:stretch>
                  <a:fillRect l="-1553" t="-5060" r="-1553" b="-1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837967" y="5230802"/>
                <a:ext cx="19131508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79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710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fr-F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fr-FR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79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716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endParaRPr lang="fr-FR" sz="4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79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720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fr-FR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fr-FR" sz="44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79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700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967" y="5230802"/>
                <a:ext cx="19131508" cy="1649682"/>
              </a:xfrm>
              <a:prstGeom prst="rect">
                <a:avLst/>
              </a:prstGeom>
              <a:blipFill>
                <a:blip r:embed="rId5"/>
                <a:stretch>
                  <a:fillRect t="-4797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818120" y="9384397"/>
                <a:ext cx="19594079" cy="97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10000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120" y="9384397"/>
                <a:ext cx="19594079" cy="977191"/>
              </a:xfrm>
              <a:prstGeom prst="rect">
                <a:avLst/>
              </a:prstGeom>
              <a:blipFill>
                <a:blip r:embed="rId6"/>
                <a:stretch>
                  <a:fillRect t="-1055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530028" y="10848800"/>
                <a:ext cx="7404976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79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715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675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79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720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000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028" y="10848800"/>
                <a:ext cx="7404976" cy="861774"/>
              </a:xfrm>
              <a:prstGeom prst="rect">
                <a:avLst/>
              </a:prstGeom>
              <a:blipFill>
                <a:blip r:embed="rId7"/>
                <a:stretch>
                  <a:fillRect t="-19858" r="-2963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/>
          <p:cNvSpPr/>
          <p:nvPr/>
        </p:nvSpPr>
        <p:spPr>
          <a:xfrm>
            <a:off x="3216850" y="5991031"/>
            <a:ext cx="945485" cy="112920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8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" grpId="0"/>
      <p:bldP spid="5" grpId="0"/>
      <p:bldP spid="9" grpId="0"/>
      <p:bldP spid="12" grpId="0"/>
      <p:bldP spid="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667593"/>
            <a:ext cx="22136901" cy="6818943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1"/>
            <a:ext cx="23391942" cy="396240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477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664250" y="3523738"/>
                <a:ext cx="18814749" cy="1010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5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mệnh đề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:</m:t>
                        </m:r>
                      </m:e>
                      <m:sup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"</m:t>
                        </m:r>
                      </m:sup>
                    </m:sSup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"</m:t>
                        </m:r>
                      </m:sup>
                    </m:sSup>
                  </m:oMath>
                </a14:m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50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5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</a:t>
                </a:r>
                <a:r>
                  <a:rPr lang="vi-VN" sz="5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hủ định </a:t>
                </a:r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 đề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5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250" y="3523738"/>
                <a:ext cx="18814749" cy="1010405"/>
              </a:xfrm>
              <a:prstGeom prst="rect">
                <a:avLst/>
              </a:prstGeom>
              <a:blipFill>
                <a:blip r:embed="rId3"/>
                <a:stretch>
                  <a:fillRect l="-1555" t="-7831" b="-24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973959" y="8729586"/>
                <a:ext cx="8148449" cy="947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ba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0">
                              <a:latin typeface="Cambria Math" panose="02040503050406030204" pitchFamily="18" charset="0"/>
                            </a:rPr>
                            <m:t>:</m:t>
                          </m:r>
                        </m:e>
                        <m:sup>
                          <m:r>
                            <a:rPr lang="en-US" sz="5000" i="0">
                              <a:latin typeface="Cambria Math" panose="02040503050406030204" pitchFamily="18" charset="0"/>
                            </a:rPr>
                            <m:t>"</m:t>
                          </m:r>
                        </m:sup>
                      </m:sSup>
                      <m:r>
                        <a:rPr lang="en-US" sz="5000" i="0">
                          <a:latin typeface="Cambria Math" panose="02040503050406030204" pitchFamily="18" charset="0"/>
                        </a:rPr>
                        <m:t>∃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000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5000" i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5000" i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5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50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5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5000" i="0">
                          <a:latin typeface="Cambria Math" panose="02040503050406030204" pitchFamily="18" charset="0"/>
                        </a:rPr>
                        <m:t>−3≤</m:t>
                      </m:r>
                      <m:sSup>
                        <m:sSupPr>
                          <m:ctrlPr>
                            <a:rPr lang="en-US" sz="5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0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5000" i="0">
                              <a:latin typeface="Cambria Math" panose="02040503050406030204" pitchFamily="18" charset="0"/>
                            </a:rPr>
                            <m:t>"</m:t>
                          </m:r>
                        </m:sup>
                      </m:sSup>
                    </m:oMath>
                  </m:oMathPara>
                </a14:m>
                <a:endParaRPr lang="en-US" sz="5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959" y="8729586"/>
                <a:ext cx="8148449" cy="9473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68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4176" y="6991845"/>
            <a:ext cx="22136901" cy="6652491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4800" y="2367795"/>
            <a:ext cx="23391942" cy="4238520"/>
            <a:chOff x="992187" y="2564544"/>
            <a:chExt cx="22353091" cy="31765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740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09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02470" y="3644003"/>
                <a:ext cx="17280478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:r>
                  <a:rPr lang="fr-FR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fr-FR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bao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nhiêu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thỏa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mãn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?</a:t>
                </a:r>
                <a:endParaRPr lang="en-US" sz="5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70" y="3644003"/>
                <a:ext cx="17280478" cy="1631216"/>
              </a:xfrm>
              <a:prstGeom prst="rect">
                <a:avLst/>
              </a:prstGeom>
              <a:blipFill>
                <a:blip r:embed="rId3"/>
                <a:stretch>
                  <a:fillRect l="-1694" t="-8989" r="-670" b="-18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37967" y="8378761"/>
                <a:ext cx="8643200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Vì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hợp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là </a:t>
                </a:r>
                <a:endParaRPr lang="en-US" sz="5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967" y="8378761"/>
                <a:ext cx="8643200" cy="861774"/>
              </a:xfrm>
              <a:prstGeom prst="rect">
                <a:avLst/>
              </a:prstGeom>
              <a:blipFill>
                <a:blip r:embed="rId4"/>
                <a:stretch>
                  <a:fillRect l="-3387" t="-19014" r="-2470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428650" y="8378761"/>
                <a:ext cx="2028119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r>
                  <a:rPr lang="fr-FR" sz="5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</a:t>
                </a:r>
                <a:endParaRPr lang="en-US" sz="5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8650" y="8378761"/>
                <a:ext cx="2028119" cy="861774"/>
              </a:xfrm>
              <a:prstGeom prst="rect">
                <a:avLst/>
              </a:prstGeom>
              <a:blipFill>
                <a:blip r:embed="rId5"/>
                <a:stretch>
                  <a:fillRect t="-19014" r="-13855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456769" y="8358426"/>
                <a:ext cx="2458302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</a:t>
                </a:r>
                <a:endParaRPr lang="en-US" sz="5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6769" y="8358426"/>
                <a:ext cx="2458302" cy="861774"/>
              </a:xfrm>
              <a:prstGeom prst="rect">
                <a:avLst/>
              </a:prstGeom>
              <a:blipFill>
                <a:blip r:embed="rId6"/>
                <a:stretch>
                  <a:fillRect t="-19014" r="-10644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915071" y="8305800"/>
                <a:ext cx="2535246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</a:t>
                </a:r>
                <a:endParaRPr lang="en-US" sz="5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071" y="8305800"/>
                <a:ext cx="2535246" cy="861774"/>
              </a:xfrm>
              <a:prstGeom prst="rect">
                <a:avLst/>
              </a:prstGeom>
              <a:blipFill>
                <a:blip r:embed="rId7"/>
                <a:stretch>
                  <a:fillRect t="-19858" r="-10577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440400" y="8282226"/>
                <a:ext cx="3108095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0400" y="8282226"/>
                <a:ext cx="3108095" cy="861774"/>
              </a:xfrm>
              <a:prstGeom prst="rect">
                <a:avLst/>
              </a:prstGeom>
              <a:blipFill>
                <a:blip r:embed="rId8"/>
                <a:stretch>
                  <a:fillRect t="-19858" r="-8431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93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2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8917"/>
            <a:ext cx="24384000" cy="1239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4176" y="6992305"/>
            <a:ext cx="22136901" cy="6652031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4800" y="2367795"/>
            <a:ext cx="23391942" cy="4238520"/>
            <a:chOff x="992187" y="2564544"/>
            <a:chExt cx="22353091" cy="31765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740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09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560342" y="2590815"/>
                <a:ext cx="19620736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viên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TDTT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đều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đăng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kí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ít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một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môn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bóng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bàn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cầu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lông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quả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viên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đăng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kí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bóng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bàn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viên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đăng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kí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cầu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lông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đó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viên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đăng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kí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môn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5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342" y="2590815"/>
                <a:ext cx="19620736" cy="2400657"/>
              </a:xfrm>
              <a:prstGeom prst="rect">
                <a:avLst/>
              </a:prstGeom>
              <a:blipFill>
                <a:blip r:embed="rId3"/>
                <a:stretch>
                  <a:fillRect l="-1491" t="-6091" r="-404" b="-12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235900" y="8565995"/>
                <a:ext cx="13691184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vận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động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viên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đăng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kí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môn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900" y="8565995"/>
                <a:ext cx="13691184" cy="861774"/>
              </a:xfrm>
              <a:prstGeom prst="rect">
                <a:avLst/>
              </a:prstGeom>
              <a:blipFill>
                <a:blip r:embed="rId4"/>
                <a:stretch>
                  <a:fillRect l="-2137" t="-19014" r="-1158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39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4176" y="6992305"/>
            <a:ext cx="22136901" cy="6652031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4800" y="2367795"/>
            <a:ext cx="23391942" cy="4238520"/>
            <a:chOff x="992187" y="2564544"/>
            <a:chExt cx="22353091" cy="31765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740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09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4.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413104" y="3851355"/>
                <a:ext cx="17957387" cy="915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30555" algn="l"/>
                  </a:tabLst>
                </a:pPr>
                <a:r>
                  <a:rPr lang="en-US" sz="5000" dirty="0"/>
                  <a:t>Cho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</a:rPr>
                  <a:t>;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</a:rPr>
                          <m:t>1;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</a:rPr>
                  <a:t>. </a:t>
                </a:r>
                <a:r>
                  <a:rPr lang="en-US" sz="5000" dirty="0" err="1">
                    <a:effectLst/>
                  </a:rPr>
                  <a:t>Điều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kiện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để</a:t>
                </a:r>
                <a:r>
                  <a:rPr lang="en-US" sz="500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là</a:t>
                </a:r>
                <a:endParaRPr lang="en-US" sz="5000" dirty="0">
                  <a:effectLst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104" y="3851355"/>
                <a:ext cx="17957387" cy="915635"/>
              </a:xfrm>
              <a:prstGeom prst="rect">
                <a:avLst/>
              </a:prstGeom>
              <a:blipFill>
                <a:blip r:embed="rId3"/>
                <a:stretch>
                  <a:fillRect l="-1629" t="-14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803331" y="8324099"/>
                <a:ext cx="7968335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chỉ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5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331" y="8324099"/>
                <a:ext cx="7968335" cy="861774"/>
              </a:xfrm>
              <a:prstGeom prst="rect">
                <a:avLst/>
              </a:prstGeom>
              <a:blipFill>
                <a:blip r:embed="rId4"/>
                <a:stretch>
                  <a:fillRect l="-3673" t="-19858" r="-765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0802355" y="8305800"/>
                <a:ext cx="3666132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5000" i="0">
                          <a:latin typeface="Cambria Math" panose="02040503050406030204" pitchFamily="18" charset="0"/>
                        </a:rPr>
                        <m:t>+1≥−1</m:t>
                      </m:r>
                    </m:oMath>
                  </m:oMathPara>
                </a14:m>
                <a:endParaRPr lang="en-US" sz="50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355" y="8305800"/>
                <a:ext cx="3666132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4574982" y="8285018"/>
                <a:ext cx="3405419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≥−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4982" y="8285018"/>
                <a:ext cx="3405419" cy="861774"/>
              </a:xfrm>
              <a:prstGeom prst="rect">
                <a:avLst/>
              </a:prstGeom>
              <a:blipFill>
                <a:blip r:embed="rId6"/>
                <a:stretch>
                  <a:fillRect t="-19149" r="-7513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62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4176" y="6992305"/>
            <a:ext cx="22136901" cy="6652031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4800" y="2367795"/>
            <a:ext cx="23391942" cy="4238520"/>
            <a:chOff x="992187" y="2564544"/>
            <a:chExt cx="22353091" cy="31765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740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09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 LUẬN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18443" y="2921916"/>
                <a:ext cx="1945044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dirty="0"/>
                  <a:t>Cho </a:t>
                </a:r>
                <a:r>
                  <a:rPr lang="en-US" sz="5000" dirty="0" err="1"/>
                  <a:t>các</a:t>
                </a:r>
                <a:r>
                  <a:rPr lang="en-US" sz="5000" dirty="0"/>
                  <a:t> </a:t>
                </a:r>
                <a:r>
                  <a:rPr lang="en-US" sz="5000" dirty="0" err="1"/>
                  <a:t>tập</a:t>
                </a:r>
                <a:r>
                  <a:rPr lang="en-US" sz="5000" dirty="0"/>
                  <a:t> </a:t>
                </a:r>
                <a:r>
                  <a:rPr lang="en-US" sz="5000" dirty="0" err="1"/>
                  <a:t>hợp</a:t>
                </a:r>
                <a:r>
                  <a:rPr lang="en-US" sz="5000" dirty="0"/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</a:rPr>
                          <m:t>|1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</a:rPr>
                  <a:t>, </a:t>
                </a:r>
                <a:endParaRPr lang="en-US" sz="5000" dirty="0" smtClean="0">
                  <a:effectLst/>
                </a:endParaRPr>
              </a:p>
              <a:p>
                <a:pPr lvl="0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</a:rPr>
                  <a:t>. </a:t>
                </a:r>
                <a:r>
                  <a:rPr lang="en-US" sz="5000" dirty="0" err="1">
                    <a:effectLst/>
                  </a:rPr>
                  <a:t>Khi</a:t>
                </a:r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đó</a:t>
                </a:r>
                <a:r>
                  <a:rPr lang="en-US" sz="5000" dirty="0">
                    <a:effectLst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5000">
                        <a:effectLst/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</a:rPr>
                  <a:t> </a:t>
                </a:r>
                <a:r>
                  <a:rPr lang="en-US" sz="5000" dirty="0" err="1">
                    <a:effectLst/>
                  </a:rPr>
                  <a:t>bằng</a:t>
                </a:r>
                <a:endParaRPr lang="en-US" sz="5000" dirty="0">
                  <a:effectLst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443" y="2921916"/>
                <a:ext cx="19450446" cy="1815882"/>
              </a:xfrm>
              <a:prstGeom prst="rect">
                <a:avLst/>
              </a:prstGeom>
              <a:blipFill>
                <a:blip r:embed="rId4"/>
                <a:stretch>
                  <a:fillRect l="-1505" t="-7047" b="-16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216850" y="7800021"/>
                <a:ext cx="10999037" cy="906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−∞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1;5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2;4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850" y="7800021"/>
                <a:ext cx="10999037" cy="906274"/>
              </a:xfrm>
              <a:prstGeom prst="rect">
                <a:avLst/>
              </a:prstGeom>
              <a:blipFill>
                <a:blip r:embed="rId5"/>
                <a:stretch>
                  <a:fillRect t="-12162" r="-1718" b="-3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216850" y="8974906"/>
                <a:ext cx="5478231" cy="906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∪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2;5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850" y="8974906"/>
                <a:ext cx="5478231" cy="906274"/>
              </a:xfrm>
              <a:prstGeom prst="rect">
                <a:avLst/>
              </a:prstGeom>
              <a:blipFill>
                <a:blip r:embed="rId6"/>
                <a:stretch>
                  <a:fillRect t="-11409" r="-4454" b="-36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272838" y="10149791"/>
                <a:ext cx="5332550" cy="906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38" y="10149791"/>
                <a:ext cx="5332550" cy="906274"/>
              </a:xfrm>
              <a:prstGeom prst="rect">
                <a:avLst/>
              </a:prstGeom>
              <a:blipFill>
                <a:blip r:embed="rId7"/>
                <a:stretch>
                  <a:fillRect t="-11409" r="-4457" b="-35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777976" y="11430000"/>
                <a:ext cx="7106946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∪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∩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3;5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976" y="11430000"/>
                <a:ext cx="7106946" cy="861774"/>
              </a:xfrm>
              <a:prstGeom prst="rect">
                <a:avLst/>
              </a:prstGeom>
              <a:blipFill>
                <a:blip r:embed="rId8"/>
                <a:stretch>
                  <a:fillRect t="-19149" r="-3173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01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50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50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50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50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50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50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50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50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50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50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50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90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5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5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074806" y="1167681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4806" y="1167681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15422" y="3208297"/>
                <a:ext cx="13223043" cy="921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đảo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422" y="3208297"/>
                <a:ext cx="13223043" cy="921150"/>
              </a:xfrm>
              <a:prstGeom prst="rect">
                <a:avLst/>
              </a:prstGeom>
              <a:blipFill>
                <a:blip r:embed="rId4"/>
                <a:stretch>
                  <a:fillRect l="-2213" t="-11258" r="-1291" b="-3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99129" y="4820456"/>
                <a:ext cx="2906117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29" y="4820456"/>
                <a:ext cx="2906117" cy="861774"/>
              </a:xfrm>
              <a:prstGeom prst="rect">
                <a:avLst/>
              </a:prstGeom>
              <a:blipFill>
                <a:blip r:embed="rId5"/>
                <a:stretch>
                  <a:fillRect l="-10063" t="-19149" r="-9015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84089" y="4823684"/>
                <a:ext cx="287085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089" y="4823684"/>
                <a:ext cx="2870851" cy="861774"/>
              </a:xfrm>
              <a:prstGeom prst="rect">
                <a:avLst/>
              </a:prstGeom>
              <a:blipFill>
                <a:blip r:embed="rId6"/>
                <a:stretch>
                  <a:fillRect l="-10191" t="-19014" r="-9342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814168" y="4820998"/>
                <a:ext cx="301512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168" y="4820998"/>
                <a:ext cx="3015121" cy="861774"/>
              </a:xfrm>
              <a:prstGeom prst="rect">
                <a:avLst/>
              </a:prstGeom>
              <a:blipFill>
                <a:blip r:embed="rId7"/>
                <a:stretch>
                  <a:fillRect l="-9697" t="-19149" r="-8485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309968" y="4820455"/>
                <a:ext cx="301512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9968" y="4820455"/>
                <a:ext cx="3015121" cy="861774"/>
              </a:xfrm>
              <a:prstGeom prst="rect">
                <a:avLst/>
              </a:prstGeom>
              <a:blipFill>
                <a:blip r:embed="rId8"/>
                <a:stretch>
                  <a:fillRect l="-9697" t="-19149" r="-8485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071447" y="8253878"/>
                <a:ext cx="8875699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đảo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en-US" sz="5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447" y="8253878"/>
                <a:ext cx="8875699" cy="861774"/>
              </a:xfrm>
              <a:prstGeom prst="rect">
                <a:avLst/>
              </a:prstGeom>
              <a:blipFill>
                <a:blip r:embed="rId9"/>
                <a:stretch>
                  <a:fillRect l="-3297" t="-19149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895179" y="8253878"/>
                <a:ext cx="509742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5179" y="8253878"/>
                <a:ext cx="5097421" cy="861774"/>
              </a:xfrm>
              <a:prstGeom prst="rect">
                <a:avLst/>
              </a:prstGeom>
              <a:blipFill>
                <a:blip r:embed="rId10"/>
                <a:stretch>
                  <a:fillRect l="-5735" t="-19149" r="-4659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/>
          <p:cNvSpPr/>
          <p:nvPr/>
        </p:nvSpPr>
        <p:spPr>
          <a:xfrm>
            <a:off x="6721546" y="471506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" grpId="0"/>
      <p:bldP spid="9" grpId="0"/>
      <p:bldP spid="11" grpId="0"/>
      <p:bldP spid="13" grpId="0"/>
      <p:bldP spid="15" grpId="0"/>
      <p:bldP spid="17" grpId="0"/>
      <p:bldP spid="19" grpId="0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11376" y="6836745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61886"/>
              <a:chOff x="1205494" y="6941416"/>
              <a:chExt cx="3493741" cy="861886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61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50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50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5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0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787150" y="981459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7150" y="981459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527422" y="2982844"/>
                <a:ext cx="21284839" cy="1862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:"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hết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10"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5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422" y="2982844"/>
                <a:ext cx="21284839" cy="1862048"/>
              </a:xfrm>
              <a:prstGeom prst="rect">
                <a:avLst/>
              </a:prstGeom>
              <a:blipFill>
                <a:blip r:embed="rId4"/>
                <a:stretch>
                  <a:fillRect l="-1375" t="-5556" r="-1375" b="-1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89862" y="4926893"/>
                <a:ext cx="17059302" cy="906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50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50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50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</m:oMath>
                </a14:m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862" y="4926893"/>
                <a:ext cx="17059302" cy="906274"/>
              </a:xfrm>
              <a:prstGeom prst="rect">
                <a:avLst/>
              </a:prstGeom>
              <a:blipFill>
                <a:blip r:embed="rId5"/>
                <a:stretch>
                  <a:fillRect t="-11409" b="-36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78294" y="8159391"/>
                <a:ext cx="3054169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5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294" y="8159391"/>
                <a:ext cx="3054169" cy="861774"/>
              </a:xfrm>
              <a:prstGeom prst="rect">
                <a:avLst/>
              </a:prstGeom>
              <a:blipFill>
                <a:blip r:embed="rId6"/>
                <a:stretch>
                  <a:fillRect l="-9581" t="-19014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32463" y="8159391"/>
                <a:ext cx="712573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1=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+1=10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5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463" y="8159391"/>
                <a:ext cx="7125733" cy="861774"/>
              </a:xfrm>
              <a:prstGeom prst="rect">
                <a:avLst/>
              </a:prstGeom>
              <a:blipFill>
                <a:blip r:embed="rId7"/>
                <a:stretch>
                  <a:fillRect l="-4106" t="-19014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258196" y="8142116"/>
                <a:ext cx="4314001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chia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hết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196" y="8142116"/>
                <a:ext cx="4314001" cy="861774"/>
              </a:xfrm>
              <a:prstGeom prst="rect">
                <a:avLst/>
              </a:prstGeom>
              <a:blipFill>
                <a:blip r:embed="rId8"/>
                <a:stretch>
                  <a:fillRect l="-6780" t="-19858" r="-5791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/>
          <p:cNvSpPr/>
          <p:nvPr/>
        </p:nvSpPr>
        <p:spPr>
          <a:xfrm>
            <a:off x="11887200" y="485697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9833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5" grpId="0"/>
      <p:bldP spid="7" grpId="0"/>
      <p:bldP spid="10" grpId="0"/>
      <p:bldP spid="12" grpId="0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7574031"/>
            <a:ext cx="22136901" cy="5912505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277906"/>
            <a:ext cx="23391942" cy="503729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787150" y="981459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7150" y="981459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371600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422367" y="4853188"/>
                <a:ext cx="8523233" cy="97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5000" i="1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5000" i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4:</a:t>
                </a:r>
                <a:r>
                  <a:rPr lang="en-US" sz="5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5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5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2367" y="4853188"/>
                <a:ext cx="8523233" cy="977191"/>
              </a:xfrm>
              <a:prstGeom prst="rect">
                <a:avLst/>
              </a:prstGeom>
              <a:blipFill>
                <a:blip r:embed="rId4"/>
                <a:stretch>
                  <a:fillRect t="-10625" b="-2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947463" y="2662982"/>
            <a:ext cx="12723227" cy="9062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tabLst>
                <a:tab pos="629920" algn="l"/>
              </a:tabLst>
            </a:pPr>
            <a:r>
              <a:rPr lang="pt-BR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câu sau có bao nhiêu câu là mệnh đề ?</a:t>
            </a:r>
            <a:endParaRPr lang="en-US" sz="5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0396" y="3681091"/>
            <a:ext cx="9317294" cy="977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lnSpc>
                <a:spcPct val="115000"/>
              </a:lnSpc>
              <a:spcAft>
                <a:spcPts val="0"/>
              </a:spcAft>
            </a:pPr>
            <a:r>
              <a:rPr lang="pt-BR" sz="5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</a:t>
            </a:r>
            <a:r>
              <a:rPr lang="pt-BR" sz="5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Hãy cố gắng học thật tốt!</a:t>
            </a:r>
            <a:endParaRPr lang="en-US" sz="5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414912" y="3655802"/>
                <a:ext cx="8225650" cy="97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50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2:</a:t>
                </a:r>
                <a:r>
                  <a:rPr lang="en-US" sz="5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en-US" sz="5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50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hết</a:t>
                </a:r>
                <a:r>
                  <a:rPr lang="en-US" sz="5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5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5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4912" y="3655802"/>
                <a:ext cx="8225650" cy="977191"/>
              </a:xfrm>
              <a:prstGeom prst="rect">
                <a:avLst/>
              </a:prstGeom>
              <a:blipFill>
                <a:blip r:embed="rId5"/>
                <a:stretch>
                  <a:fillRect t="-11250" r="-2595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50396" y="4853188"/>
                <a:ext cx="8123058" cy="977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50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</a:t>
                </a:r>
                <a:r>
                  <a:rPr lang="en-US" sz="5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5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5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5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396" y="4853188"/>
                <a:ext cx="8123058" cy="977191"/>
              </a:xfrm>
              <a:prstGeom prst="rect">
                <a:avLst/>
              </a:prstGeom>
              <a:blipFill>
                <a:blip r:embed="rId6"/>
                <a:stretch>
                  <a:fillRect t="-10625" r="-2703" b="-26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532856" y="6172200"/>
            <a:ext cx="17726944" cy="906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555">
              <a:lnSpc>
                <a:spcPct val="115000"/>
              </a:lnSpc>
              <a:spcAft>
                <a:spcPts val="0"/>
              </a:spcAft>
            </a:pPr>
            <a:r>
              <a:rPr lang="en-US" sz="50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5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lang="en-US" sz="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5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5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lang="en-US" sz="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5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5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lang="en-US" sz="5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5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5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549585" y="611264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06796" y="8629224"/>
                <a:ext cx="10326545" cy="906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5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</a:t>
                </a:r>
                <a:r>
                  <a:rPr lang="en-US" sz="50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20</m:t>
                    </m:r>
                  </m:oMath>
                </a14:m>
                <a:r>
                  <a:rPr lang="en-US" sz="5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50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hết</a:t>
                </a:r>
                <a:r>
                  <a:rPr lang="en-US" sz="5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5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5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796" y="8629224"/>
                <a:ext cx="10326545" cy="906274"/>
              </a:xfrm>
              <a:prstGeom prst="rect">
                <a:avLst/>
              </a:prstGeom>
              <a:blipFill>
                <a:blip r:embed="rId7"/>
                <a:stretch>
                  <a:fillRect t="-12162" r="-1830" b="-3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758091" y="9918144"/>
                <a:ext cx="10223953" cy="906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5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</a:t>
                </a:r>
                <a:r>
                  <a:rPr lang="en-US" sz="50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5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5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5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091" y="9918144"/>
                <a:ext cx="10223953" cy="906274"/>
              </a:xfrm>
              <a:prstGeom prst="rect">
                <a:avLst/>
              </a:prstGeom>
              <a:blipFill>
                <a:blip r:embed="rId8"/>
                <a:stretch>
                  <a:fillRect t="-11409" r="-1847" b="-35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5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" grpId="0"/>
      <p:bldP spid="5" grpId="0"/>
      <p:bldP spid="6" grpId="0"/>
      <p:bldP spid="7" grpId="0"/>
      <p:bldP spid="9" grpId="0"/>
      <p:bldP spid="11" grpId="0"/>
      <p:bldP spid="56" grpId="0" animBg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7635644"/>
            <a:ext cx="22136901" cy="585089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5135119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9876591" y="1210870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6591" y="1210870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999130" y="3633857"/>
                <a:ext cx="20089470" cy="2631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5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10260" indent="-179705">
                  <a:lnSpc>
                    <a:spcPct val="115000"/>
                  </a:lnSpc>
                  <a:spcAft>
                    <a:spcPts val="0"/>
                  </a:spcAft>
                  <a:tabLst>
                    <a:tab pos="810260" algn="l"/>
                    <a:tab pos="3780790" algn="l"/>
                  </a:tabLst>
                </a:pP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C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duy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nhất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30" y="3633857"/>
                <a:ext cx="20089470" cy="2631490"/>
              </a:xfrm>
              <a:prstGeom prst="rect">
                <a:avLst/>
              </a:prstGeom>
              <a:blipFill>
                <a:blip r:embed="rId4"/>
                <a:stretch>
                  <a:fillRect l="-1456" t="-3935" b="-11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077530" y="8713051"/>
                <a:ext cx="20396608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  <m:r>
                      <a:rPr lang="en-US" sz="5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5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50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mệnh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đúng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chẳng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530" y="8713051"/>
                <a:ext cx="20396608" cy="861774"/>
              </a:xfrm>
              <a:prstGeom prst="rect">
                <a:avLst/>
              </a:prstGeom>
              <a:blipFill>
                <a:blip r:embed="rId5"/>
                <a:stretch>
                  <a:fillRect t="-19014" r="-747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2133600" y="9903465"/>
                <a:ext cx="19771088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“</m:t>
                    </m:r>
                  </m:oMath>
                </a14:m>
                <a:r>
                  <a:rPr lang="en-US" sz="50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r>
                  <a:rPr lang="en-US" sz="50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chẳng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lấy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9903465"/>
                <a:ext cx="19771088" cy="861774"/>
              </a:xfrm>
              <a:prstGeom prst="rect">
                <a:avLst/>
              </a:prstGeom>
              <a:blipFill>
                <a:blip r:embed="rId6"/>
                <a:stretch>
                  <a:fillRect t="-19858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133600" y="11102473"/>
                <a:ext cx="19771088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"∃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∃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Mệnh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đúng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chẳng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1102473"/>
                <a:ext cx="19771088" cy="861774"/>
              </a:xfrm>
              <a:prstGeom prst="rect">
                <a:avLst/>
              </a:prstGeom>
              <a:blipFill>
                <a:blip r:embed="rId7"/>
                <a:stretch>
                  <a:fillRect t="-19014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1589562" y="12311592"/>
                <a:ext cx="20508438" cy="97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0260" indent="-179705">
                  <a:lnSpc>
                    <a:spcPct val="115000"/>
                  </a:lnSpc>
                  <a:spcAft>
                    <a:spcPts val="0"/>
                  </a:spcAft>
                  <a:tabLst>
                    <a:tab pos="810260" algn="l"/>
                    <a:tab pos="3599815" algn="l"/>
                    <a:tab pos="3780790" algn="l"/>
                  </a:tabLst>
                </a:pPr>
                <a14:m>
                  <m:oMath xmlns:m="http://schemas.openxmlformats.org/officeDocument/2006/math">
                    <m:r>
                      <a:rPr lang="en-US" sz="5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5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"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562" y="12311592"/>
                <a:ext cx="20508438" cy="977191"/>
              </a:xfrm>
              <a:prstGeom prst="rect">
                <a:avLst/>
              </a:prstGeom>
              <a:blipFill>
                <a:blip r:embed="rId8"/>
                <a:stretch>
                  <a:fillRect t="-11250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val 76"/>
          <p:cNvSpPr/>
          <p:nvPr/>
        </p:nvSpPr>
        <p:spPr>
          <a:xfrm>
            <a:off x="11294435" y="4384998"/>
            <a:ext cx="1202365" cy="112920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8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3" grpId="0"/>
      <p:bldP spid="6" grpId="0"/>
      <p:bldP spid="10" grpId="0"/>
      <p:bldP spid="14" grpId="0"/>
      <p:bldP spid="18" grpId="0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3549" y="6355095"/>
            <a:ext cx="22136901" cy="7360905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3868132"/>
            <a:chOff x="992187" y="2564544"/>
            <a:chExt cx="22353091" cy="31765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740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61829" y="3152000"/>
                <a:ext cx="11359456" cy="921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829" y="3152000"/>
                <a:ext cx="11359456" cy="921150"/>
              </a:xfrm>
              <a:prstGeom prst="rect">
                <a:avLst/>
              </a:prstGeom>
              <a:blipFill>
                <a:blip r:embed="rId3"/>
                <a:stretch>
                  <a:fillRect l="-2576" t="-11258" r="-1610" b="-34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08246" y="4569878"/>
                <a:ext cx="13160554" cy="906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5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5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5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5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246" y="4569878"/>
                <a:ext cx="13160554" cy="906274"/>
              </a:xfrm>
              <a:prstGeom prst="rect">
                <a:avLst/>
              </a:prstGeom>
              <a:blipFill>
                <a:blip r:embed="rId4"/>
                <a:stretch>
                  <a:fillRect t="-12162" b="-36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02489" y="7879563"/>
                <a:ext cx="9711954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hợp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89" y="7879563"/>
                <a:ext cx="9711954" cy="861774"/>
              </a:xfrm>
              <a:prstGeom prst="rect">
                <a:avLst/>
              </a:prstGeom>
              <a:blipFill>
                <a:blip r:embed="rId5"/>
                <a:stretch>
                  <a:fillRect l="-3013" t="-19858" r="-2072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095009" y="7879563"/>
                <a:ext cx="3746988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∅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5009" y="7879563"/>
                <a:ext cx="3746988" cy="861774"/>
              </a:xfrm>
              <a:prstGeom prst="rect">
                <a:avLst/>
              </a:prstGeom>
              <a:blipFill>
                <a:blip r:embed="rId6"/>
                <a:stretch>
                  <a:fillRect t="-19858" r="-6829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val 55"/>
          <p:cNvSpPr/>
          <p:nvPr/>
        </p:nvSpPr>
        <p:spPr>
          <a:xfrm>
            <a:off x="4445583" y="4522161"/>
            <a:ext cx="945485" cy="112920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5721285" y="9975246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1285" y="9975246"/>
                <a:ext cx="2500565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11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  <p:bldP spid="56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3549" y="6355095"/>
            <a:ext cx="22136901" cy="7360905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3868132"/>
            <a:chOff x="992187" y="2564544"/>
            <a:chExt cx="22353091" cy="31765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740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68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6.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840061" y="2605611"/>
                <a:ext cx="19150921" cy="1862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7;8;9;10;11;12</m:t>
                        </m:r>
                      </m:e>
                    </m: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gồm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061" y="2605611"/>
                <a:ext cx="19150921" cy="1862048"/>
              </a:xfrm>
              <a:prstGeom prst="rect">
                <a:avLst/>
              </a:prstGeom>
              <a:blipFill>
                <a:blip r:embed="rId3"/>
                <a:stretch>
                  <a:fillRect l="-1528" t="-5556" r="-1528" b="-13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70655" y="4565198"/>
                <a:ext cx="17023194" cy="97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15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5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500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5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22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655" y="4565198"/>
                <a:ext cx="17023194" cy="977191"/>
              </a:xfrm>
              <a:prstGeom prst="rect">
                <a:avLst/>
              </a:prstGeom>
              <a:blipFill>
                <a:blip r:embed="rId4"/>
                <a:stretch>
                  <a:fillRect t="-10625" b="-2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56828" y="7471399"/>
                <a:ext cx="13273057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con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nhau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gồm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tử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endParaRPr lang="en-US" sz="5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828" y="7471399"/>
                <a:ext cx="13273057" cy="861774"/>
              </a:xfrm>
              <a:prstGeom prst="rect">
                <a:avLst/>
              </a:prstGeom>
              <a:blipFill>
                <a:blip r:embed="rId5"/>
                <a:stretch>
                  <a:fillRect l="-2204" t="-19858" r="-1194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23549" y="8621668"/>
                <a:ext cx="10563661" cy="9062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7;8</m:t>
                        </m:r>
                      </m:e>
                    </m:d>
                    <m:r>
                      <a:rPr lang="fr-FR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7;9</m:t>
                        </m:r>
                      </m:e>
                    </m:d>
                    <m:r>
                      <a:rPr lang="fr-FR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7;10</m:t>
                        </m:r>
                      </m:e>
                    </m:d>
                    <m:r>
                      <a:rPr lang="fr-FR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7;11</m:t>
                        </m:r>
                      </m:e>
                    </m:d>
                    <m:r>
                      <a:rPr lang="fr-FR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7;12</m:t>
                        </m:r>
                      </m:e>
                    </m:d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49" y="8621668"/>
                <a:ext cx="10563661" cy="906274"/>
              </a:xfrm>
              <a:prstGeom prst="rect">
                <a:avLst/>
              </a:prstGeom>
              <a:blipFill>
                <a:blip r:embed="rId6"/>
                <a:stretch>
                  <a:fillRect t="-11409" r="-1789" b="-36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38259" y="9906000"/>
                <a:ext cx="8172109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8;9</m:t>
                        </m:r>
                      </m:e>
                    </m:d>
                    <m:r>
                      <a:rPr lang="fr-FR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8;10</m:t>
                        </m:r>
                      </m:e>
                    </m:d>
                    <m:r>
                      <a:rPr lang="fr-FR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8;11</m:t>
                        </m:r>
                      </m:e>
                    </m:d>
                    <m:r>
                      <a:rPr lang="fr-FR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8;12</m:t>
                        </m:r>
                      </m:e>
                    </m:d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</a:t>
                </a:r>
                <a:endParaRPr lang="en-US" sz="5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59" y="9906000"/>
                <a:ext cx="8172109" cy="861774"/>
              </a:xfrm>
              <a:prstGeom prst="rect">
                <a:avLst/>
              </a:prstGeom>
              <a:blipFill>
                <a:blip r:embed="rId7"/>
                <a:stretch>
                  <a:fillRect t="-19149" r="-2687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860218" y="11094114"/>
                <a:ext cx="6416628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9;10</m:t>
                        </m:r>
                      </m:e>
                    </m:d>
                    <m:r>
                      <a:rPr lang="fr-FR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9;11</m:t>
                        </m:r>
                      </m:e>
                    </m:d>
                    <m:r>
                      <a:rPr lang="fr-FR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9;12</m:t>
                        </m:r>
                      </m:e>
                    </m:d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</a:t>
                </a:r>
                <a:endParaRPr lang="en-US" sz="5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218" y="11094114"/>
                <a:ext cx="6416628" cy="861774"/>
              </a:xfrm>
              <a:prstGeom prst="rect">
                <a:avLst/>
              </a:prstGeom>
              <a:blipFill>
                <a:blip r:embed="rId8"/>
                <a:stretch>
                  <a:fillRect t="-19149" r="-3609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838259" y="12406808"/>
                <a:ext cx="7524817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10;11</m:t>
                        </m:r>
                      </m:e>
                    </m:d>
                    <m:r>
                      <a:rPr lang="fr-FR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10;12</m:t>
                        </m:r>
                      </m:e>
                    </m:d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11;12</m:t>
                        </m:r>
                      </m:e>
                    </m:d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259" y="12406808"/>
                <a:ext cx="7524817" cy="861774"/>
              </a:xfrm>
              <a:prstGeom prst="rect">
                <a:avLst/>
              </a:prstGeom>
              <a:blipFill>
                <a:blip r:embed="rId9"/>
                <a:stretch>
                  <a:fillRect t="-19014" r="-2998" b="-35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592800" y="9834886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2800" y="9834886"/>
                <a:ext cx="250056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/>
          <p:cNvSpPr/>
          <p:nvPr/>
        </p:nvSpPr>
        <p:spPr>
          <a:xfrm>
            <a:off x="12694315" y="4421479"/>
            <a:ext cx="945485" cy="112920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04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14" grpId="0"/>
      <p:bldP spid="16" grpId="0"/>
      <p:bldP spid="18" grpId="0"/>
      <p:bldP spid="20" grpId="0"/>
      <p:bldP spid="62" grpId="0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044176" y="8153400"/>
            <a:ext cx="22136901" cy="5490936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18701" y="2368690"/>
            <a:ext cx="23391942" cy="5683848"/>
            <a:chOff x="992187" y="2564544"/>
            <a:chExt cx="22353091" cy="317652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07407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09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7.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 50"/>
              <p:cNvSpPr/>
              <p:nvPr/>
            </p:nvSpPr>
            <p:spPr>
              <a:xfrm>
                <a:off x="16139767" y="1099870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767" y="1099870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779700" y="2514600"/>
                <a:ext cx="9637510" cy="921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700" y="2514600"/>
                <a:ext cx="9637510" cy="921150"/>
              </a:xfrm>
              <a:prstGeom prst="rect">
                <a:avLst/>
              </a:prstGeom>
              <a:blipFill>
                <a:blip r:embed="rId4"/>
                <a:stretch>
                  <a:fillRect l="-3036" t="-11921" r="-2024" b="-33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216850" y="3642352"/>
                <a:ext cx="14173200" cy="3560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</a:tabLst>
                </a:pP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5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</a:tabLst>
                </a:pP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5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fr-FR" sz="5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fr-FR" sz="5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850" y="3642352"/>
                <a:ext cx="14173200" cy="3560847"/>
              </a:xfrm>
              <a:prstGeom prst="rect">
                <a:avLst/>
              </a:prstGeom>
              <a:blipFill>
                <a:blip r:embed="rId5"/>
                <a:stretch>
                  <a:fillRect t="-2906" b="-8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464026" y="9534938"/>
                <a:ext cx="12561516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5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Nếu</a:t>
                </a:r>
                <a:r>
                  <a:rPr lang="fr-FR" sz="5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thì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5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phần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bù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026" y="9534938"/>
                <a:ext cx="12561516" cy="861774"/>
              </a:xfrm>
              <a:prstGeom prst="rect">
                <a:avLst/>
              </a:prstGeom>
              <a:blipFill>
                <a:blip r:embed="rId6"/>
                <a:stretch>
                  <a:fillRect l="-2329" t="-19149" r="-1359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al 47"/>
          <p:cNvSpPr/>
          <p:nvPr/>
        </p:nvSpPr>
        <p:spPr>
          <a:xfrm>
            <a:off x="3581400" y="5334000"/>
            <a:ext cx="945485" cy="112920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2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" grpId="0"/>
      <p:bldP spid="5" grpId="0"/>
      <p:bldP spid="7" grpId="0"/>
      <p:bldP spid="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4856</TotalTime>
  <Words>1605</Words>
  <Application>Microsoft Office PowerPoint</Application>
  <PresentationFormat>Custom</PresentationFormat>
  <Paragraphs>290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MS Mincho</vt:lpstr>
      <vt:lpstr>Arial</vt:lpstr>
      <vt:lpstr>AvantGarde</vt:lpstr>
      <vt:lpstr>AvantGarde-Demi</vt:lpstr>
      <vt:lpstr>Calibri</vt:lpstr>
      <vt:lpstr>Cambria Math</vt:lpstr>
      <vt:lpstr>Chu Van An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DELL</cp:lastModifiedBy>
  <cp:revision>523</cp:revision>
  <dcterms:created xsi:type="dcterms:W3CDTF">2013-08-31T11:42:51Z</dcterms:created>
  <dcterms:modified xsi:type="dcterms:W3CDTF">2021-09-02T14:44:01Z</dcterms:modified>
</cp:coreProperties>
</file>