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4"/>
  </p:notesMasterIdLst>
  <p:sldIdLst>
    <p:sldId id="266" r:id="rId3"/>
    <p:sldId id="261" r:id="rId4"/>
    <p:sldId id="256" r:id="rId5"/>
    <p:sldId id="257" r:id="rId6"/>
    <p:sldId id="259" r:id="rId7"/>
    <p:sldId id="258" r:id="rId8"/>
    <p:sldId id="277" r:id="rId9"/>
    <p:sldId id="262" r:id="rId10"/>
    <p:sldId id="260" r:id="rId11"/>
    <p:sldId id="281" r:id="rId12"/>
    <p:sldId id="362" r:id="rId13"/>
    <p:sldId id="282" r:id="rId14"/>
    <p:sldId id="363" r:id="rId15"/>
    <p:sldId id="275" r:id="rId16"/>
    <p:sldId id="271" r:id="rId17"/>
    <p:sldId id="386" r:id="rId18"/>
    <p:sldId id="387" r:id="rId19"/>
    <p:sldId id="388" r:id="rId20"/>
    <p:sldId id="285" r:id="rId21"/>
    <p:sldId id="364" r:id="rId22"/>
    <p:sldId id="289" r:id="rId23"/>
    <p:sldId id="389" r:id="rId24"/>
    <p:sldId id="375" r:id="rId25"/>
    <p:sldId id="306" r:id="rId26"/>
    <p:sldId id="390" r:id="rId27"/>
    <p:sldId id="269" r:id="rId28"/>
    <p:sldId id="308" r:id="rId29"/>
    <p:sldId id="391" r:id="rId30"/>
    <p:sldId id="365" r:id="rId31"/>
    <p:sldId id="287" r:id="rId32"/>
    <p:sldId id="315" r:id="rId33"/>
    <p:sldId id="312" r:id="rId34"/>
    <p:sldId id="392" r:id="rId35"/>
    <p:sldId id="393" r:id="rId36"/>
    <p:sldId id="394" r:id="rId37"/>
    <p:sldId id="395" r:id="rId38"/>
    <p:sldId id="367" r:id="rId39"/>
    <p:sldId id="263" r:id="rId40"/>
    <p:sldId id="268" r:id="rId41"/>
    <p:sldId id="294" r:id="rId42"/>
    <p:sldId id="296" r:id="rId43"/>
    <p:sldId id="396" r:id="rId44"/>
    <p:sldId id="376" r:id="rId45"/>
    <p:sldId id="377" r:id="rId46"/>
    <p:sldId id="335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79" r:id="rId55"/>
    <p:sldId id="323" r:id="rId56"/>
    <p:sldId id="326" r:id="rId57"/>
    <p:sldId id="344" r:id="rId58"/>
    <p:sldId id="350" r:id="rId59"/>
    <p:sldId id="345" r:id="rId60"/>
    <p:sldId id="383" r:id="rId61"/>
    <p:sldId id="354" r:id="rId62"/>
    <p:sldId id="265" r:id="rId63"/>
  </p:sldIdLst>
  <p:sldSz cx="18288000" cy="10287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ambria Math" panose="02040503050406030204" pitchFamily="18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781"/>
    <a:srgbClr val="1DA2DD"/>
    <a:srgbClr val="47D2E1"/>
    <a:srgbClr val="FDE2CB"/>
    <a:srgbClr val="FFFFDD"/>
    <a:srgbClr val="FFFFC5"/>
    <a:srgbClr val="83C5D7"/>
    <a:srgbClr val="E1F7FF"/>
    <a:srgbClr val="9BE5FF"/>
    <a:srgbClr val="F3C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3707" autoAdjust="0"/>
  </p:normalViewPr>
  <p:slideViewPr>
    <p:cSldViewPr>
      <p:cViewPr varScale="1">
        <p:scale>
          <a:sx n="71" d="100"/>
          <a:sy n="71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6242-859C-4386-99A9-1F968FBBED4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AB614-7E39-4817-9BAC-FA65A8D8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7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4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1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2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5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39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4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3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44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13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0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6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8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9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6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0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2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2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1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9.png"/><Relationship Id="rId5" Type="http://schemas.openxmlformats.org/officeDocument/2006/relationships/image" Target="../media/image20.svg"/><Relationship Id="rId10" Type="http://schemas.openxmlformats.org/officeDocument/2006/relationships/image" Target="../media/image68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2.png"/><Relationship Id="rId5" Type="http://schemas.openxmlformats.org/officeDocument/2006/relationships/image" Target="../media/image20.svg"/><Relationship Id="rId10" Type="http://schemas.openxmlformats.org/officeDocument/2006/relationships/image" Target="../media/image68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1.svg"/><Relationship Id="rId7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svg"/><Relationship Id="rId7" Type="http://schemas.openxmlformats.org/officeDocument/2006/relationships/image" Target="../media/image83.svg"/><Relationship Id="rId12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48.png"/><Relationship Id="rId5" Type="http://schemas.openxmlformats.org/officeDocument/2006/relationships/image" Target="../media/image85.svg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svg"/><Relationship Id="rId7" Type="http://schemas.openxmlformats.org/officeDocument/2006/relationships/image" Target="../media/image8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5.sv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0.svg"/><Relationship Id="rId7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0.svg"/><Relationship Id="rId7" Type="http://schemas.openxmlformats.org/officeDocument/2006/relationships/image" Target="../media/image9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9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97.png"/><Relationship Id="rId5" Type="http://schemas.openxmlformats.org/officeDocument/2006/relationships/image" Target="../media/image8.svg"/><Relationship Id="rId10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.svg"/><Relationship Id="rId10" Type="http://schemas.openxmlformats.org/officeDocument/2006/relationships/image" Target="../media/image98.png"/><Relationship Id="rId4" Type="http://schemas.openxmlformats.org/officeDocument/2006/relationships/image" Target="../media/image7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08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83.sv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109.png"/><Relationship Id="rId4" Type="http://schemas.openxmlformats.org/officeDocument/2006/relationships/image" Target="../media/image83.sv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110.png"/><Relationship Id="rId4" Type="http://schemas.openxmlformats.org/officeDocument/2006/relationships/image" Target="../media/image83.sv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svg"/><Relationship Id="rId7" Type="http://schemas.openxmlformats.org/officeDocument/2006/relationships/image" Target="../media/image5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Relationship Id="rId9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0.png"/><Relationship Id="rId7" Type="http://schemas.openxmlformats.org/officeDocument/2006/relationships/image" Target="../media/image45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48.png"/><Relationship Id="rId4" Type="http://schemas.openxmlformats.org/officeDocument/2006/relationships/image" Target="../media/image61.sv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15.png"/><Relationship Id="rId4" Type="http://schemas.openxmlformats.org/officeDocument/2006/relationships/image" Target="../media/image61.sv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16.png"/><Relationship Id="rId4" Type="http://schemas.openxmlformats.org/officeDocument/2006/relationships/image" Target="../media/image61.sv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8.png"/><Relationship Id="rId5" Type="http://schemas.openxmlformats.org/officeDocument/2006/relationships/image" Target="../media/image19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svg"/><Relationship Id="rId7" Type="http://schemas.openxmlformats.org/officeDocument/2006/relationships/image" Target="../media/image121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57.svg"/><Relationship Id="rId10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4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8.png"/><Relationship Id="rId5" Type="http://schemas.openxmlformats.org/officeDocument/2006/relationships/image" Target="../media/image119.svg"/><Relationship Id="rId10" Type="http://schemas.openxmlformats.org/officeDocument/2006/relationships/image" Target="../media/image125.png"/><Relationship Id="rId4" Type="http://schemas.openxmlformats.org/officeDocument/2006/relationships/image" Target="../media/image118.png"/><Relationship Id="rId9" Type="http://schemas.openxmlformats.org/officeDocument/2006/relationships/image" Target="../media/image12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8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27.png"/><Relationship Id="rId5" Type="http://schemas.openxmlformats.org/officeDocument/2006/relationships/image" Target="../media/image20.svg"/><Relationship Id="rId10" Type="http://schemas.openxmlformats.org/officeDocument/2006/relationships/image" Target="../media/image126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6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83.sv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1.png"/><Relationship Id="rId7" Type="http://schemas.openxmlformats.org/officeDocument/2006/relationships/image" Target="../media/image45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8.png"/><Relationship Id="rId5" Type="http://schemas.openxmlformats.org/officeDocument/2006/relationships/image" Target="../media/image54.png"/><Relationship Id="rId10" Type="http://schemas.openxmlformats.org/officeDocument/2006/relationships/image" Target="../media/image48.png"/><Relationship Id="rId4" Type="http://schemas.openxmlformats.org/officeDocument/2006/relationships/image" Target="../media/image102.svg"/><Relationship Id="rId9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0.svg"/><Relationship Id="rId7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.svg"/><Relationship Id="rId10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0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2.svg"/><Relationship Id="rId9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0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2.svg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2.pn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44.png"/><Relationship Id="rId5" Type="http://schemas.openxmlformats.org/officeDocument/2006/relationships/image" Target="../media/image25.png"/><Relationship Id="rId10" Type="http://schemas.openxmlformats.org/officeDocument/2006/relationships/image" Target="../media/image143.png"/><Relationship Id="rId4" Type="http://schemas.openxmlformats.org/officeDocument/2006/relationships/image" Target="../media/image83.svg"/><Relationship Id="rId9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2.pn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45.png"/><Relationship Id="rId5" Type="http://schemas.openxmlformats.org/officeDocument/2006/relationships/image" Target="../media/image25.png"/><Relationship Id="rId10" Type="http://schemas.openxmlformats.org/officeDocument/2006/relationships/image" Target="../media/image68.png"/><Relationship Id="rId4" Type="http://schemas.openxmlformats.org/officeDocument/2006/relationships/image" Target="../media/image83.svg"/><Relationship Id="rId9" Type="http://schemas.openxmlformats.org/officeDocument/2006/relationships/image" Target="../media/image2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12" Type="http://schemas.openxmlformats.org/officeDocument/2006/relationships/image" Target="../media/image1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3" Type="http://schemas.openxmlformats.org/officeDocument/2006/relationships/image" Target="../media/image147.svg"/><Relationship Id="rId7" Type="http://schemas.openxmlformats.org/officeDocument/2006/relationships/image" Target="../media/image151.png"/><Relationship Id="rId12" Type="http://schemas.openxmlformats.org/officeDocument/2006/relationships/slide" Target="slide47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11" Type="http://schemas.openxmlformats.org/officeDocument/2006/relationships/image" Target="../media/image155.sv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image" Target="../media/image146.png"/><Relationship Id="rId21" Type="http://schemas.openxmlformats.org/officeDocument/2006/relationships/slide" Target="slide50.xml"/><Relationship Id="rId7" Type="http://schemas.openxmlformats.org/officeDocument/2006/relationships/image" Target="../media/image151.png"/><Relationship Id="rId12" Type="http://schemas.openxmlformats.org/officeDocument/2006/relationships/image" Target="../media/image149.png"/><Relationship Id="rId17" Type="http://schemas.openxmlformats.org/officeDocument/2006/relationships/image" Target="../media/image162.png"/><Relationship Id="rId2" Type="http://schemas.openxmlformats.org/officeDocument/2006/relationships/audio" Target="../media/audio1.wav"/><Relationship Id="rId16" Type="http://schemas.openxmlformats.org/officeDocument/2006/relationships/image" Target="../media/image161.png"/><Relationship Id="rId20" Type="http://schemas.openxmlformats.org/officeDocument/2006/relationships/slide" Target="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11" Type="http://schemas.openxmlformats.org/officeDocument/2006/relationships/image" Target="../media/image157.png"/><Relationship Id="rId5" Type="http://schemas.openxmlformats.org/officeDocument/2006/relationships/image" Target="../media/image148.png"/><Relationship Id="rId15" Type="http://schemas.openxmlformats.org/officeDocument/2006/relationships/image" Target="../media/image160.png"/><Relationship Id="rId23" Type="http://schemas.openxmlformats.org/officeDocument/2006/relationships/slide" Target="slide52.xml"/><Relationship Id="rId10" Type="http://schemas.openxmlformats.org/officeDocument/2006/relationships/slide" Target="slide60.xml"/><Relationship Id="rId19" Type="http://schemas.openxmlformats.org/officeDocument/2006/relationships/slide" Target="slide48.xml"/><Relationship Id="rId4" Type="http://schemas.openxmlformats.org/officeDocument/2006/relationships/image" Target="../media/image147.svg"/><Relationship Id="rId9" Type="http://schemas.openxmlformats.org/officeDocument/2006/relationships/image" Target="../media/image153.png"/><Relationship Id="rId14" Type="http://schemas.openxmlformats.org/officeDocument/2006/relationships/image" Target="../media/image159.png"/><Relationship Id="rId22" Type="http://schemas.openxmlformats.org/officeDocument/2006/relationships/slide" Target="slide5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microsoft.com/office/2007/relationships/media" Target="../media/media2.mp3"/><Relationship Id="rId7" Type="http://schemas.openxmlformats.org/officeDocument/2006/relationships/image" Target="../media/image165.png"/><Relationship Id="rId12" Type="http://schemas.openxmlformats.org/officeDocument/2006/relationships/image" Target="../media/image1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0.png"/><Relationship Id="rId10" Type="http://schemas.openxmlformats.org/officeDocument/2006/relationships/image" Target="../media/image168.pn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microsoft.com/office/2007/relationships/media" Target="../media/media2.mp3"/><Relationship Id="rId7" Type="http://schemas.openxmlformats.org/officeDocument/2006/relationships/image" Target="../media/image1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slide" Target="slide47.xml"/><Relationship Id="rId3" Type="http://schemas.microsoft.com/office/2007/relationships/media" Target="../media/media2.mp3"/><Relationship Id="rId7" Type="http://schemas.openxmlformats.org/officeDocument/2006/relationships/image" Target="../media/image175.png"/><Relationship Id="rId12" Type="http://schemas.openxmlformats.org/officeDocument/2006/relationships/image" Target="../media/image1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4.png"/><Relationship Id="rId11" Type="http://schemas.openxmlformats.org/officeDocument/2006/relationships/image" Target="../media/image16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8.png"/><Relationship Id="rId4" Type="http://schemas.openxmlformats.org/officeDocument/2006/relationships/audio" Target="../media/media2.mp3"/><Relationship Id="rId9" Type="http://schemas.openxmlformats.org/officeDocument/2006/relationships/image" Target="../media/image177.png"/><Relationship Id="rId14" Type="http://schemas.openxmlformats.org/officeDocument/2006/relationships/image" Target="../media/image1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microsoft.com/office/2007/relationships/media" Target="../media/media2.mp3"/><Relationship Id="rId7" Type="http://schemas.openxmlformats.org/officeDocument/2006/relationships/image" Target="../media/image1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6.png"/><Relationship Id="rId3" Type="http://schemas.microsoft.com/office/2007/relationships/media" Target="../media/media2.mp3"/><Relationship Id="rId7" Type="http://schemas.openxmlformats.org/officeDocument/2006/relationships/image" Target="../media/image181.png"/><Relationship Id="rId12" Type="http://schemas.openxmlformats.org/officeDocument/2006/relationships/image" Target="../media/image1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18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0.png"/><Relationship Id="rId10" Type="http://schemas.openxmlformats.org/officeDocument/2006/relationships/image" Target="../media/image184.png"/><Relationship Id="rId4" Type="http://schemas.openxmlformats.org/officeDocument/2006/relationships/audio" Target="../media/media2.mp3"/><Relationship Id="rId9" Type="http://schemas.openxmlformats.org/officeDocument/2006/relationships/image" Target="../media/image183.png"/><Relationship Id="rId14" Type="http://schemas.openxmlformats.org/officeDocument/2006/relationships/slide" Target="slide4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01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190.png"/><Relationship Id="rId4" Type="http://schemas.openxmlformats.org/officeDocument/2006/relationships/image" Target="../media/image102.svg"/><Relationship Id="rId9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01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191.png"/><Relationship Id="rId4" Type="http://schemas.openxmlformats.org/officeDocument/2006/relationships/image" Target="../media/image102.svg"/><Relationship Id="rId9" Type="http://schemas.openxmlformats.org/officeDocument/2006/relationships/image" Target="../media/image19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12" Type="http://schemas.openxmlformats.org/officeDocument/2006/relationships/image" Target="../media/image1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20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207.png"/><Relationship Id="rId5" Type="http://schemas.openxmlformats.org/officeDocument/2006/relationships/image" Target="../media/image8.svg"/><Relationship Id="rId10" Type="http://schemas.openxmlformats.org/officeDocument/2006/relationships/image" Target="../media/image206.png"/><Relationship Id="rId4" Type="http://schemas.openxmlformats.org/officeDocument/2006/relationships/image" Target="../media/image7.png"/><Relationship Id="rId9" Type="http://schemas.openxmlformats.org/officeDocument/2006/relationships/image" Target="../media/image20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0.svg"/><Relationship Id="rId7" Type="http://schemas.openxmlformats.org/officeDocument/2006/relationships/image" Target="../media/image24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E19F6F09-7049-BC1D-39BF-98F5ECE363B7}"/>
              </a:ext>
            </a:extLst>
          </p:cNvPr>
          <p:cNvSpPr/>
          <p:nvPr/>
        </p:nvSpPr>
        <p:spPr>
          <a:xfrm rot="433679">
            <a:off x="14851402" y="5866293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2A43AF8-1AFD-D6F7-01CF-5F4BD673054A}"/>
              </a:ext>
            </a:extLst>
          </p:cNvPr>
          <p:cNvSpPr txBox="1"/>
          <p:nvPr/>
        </p:nvSpPr>
        <p:spPr>
          <a:xfrm>
            <a:off x="1447798" y="2857500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C9A66E-6A6E-33B4-B675-2265C02A0EC5}"/>
              </a:ext>
            </a:extLst>
          </p:cNvPr>
          <p:cNvSpPr/>
          <p:nvPr/>
        </p:nvSpPr>
        <p:spPr>
          <a:xfrm rot="-634285">
            <a:off x="1578576" y="1447381"/>
            <a:ext cx="1422073" cy="1461160"/>
          </a:xfrm>
          <a:custGeom>
            <a:avLst/>
            <a:gdLst/>
            <a:ahLst/>
            <a:cxnLst/>
            <a:rect l="l" t="t" r="r" b="b"/>
            <a:pathLst>
              <a:path w="2202764" h="2090623">
                <a:moveTo>
                  <a:pt x="0" y="0"/>
                </a:moveTo>
                <a:lnTo>
                  <a:pt x="2202764" y="0"/>
                </a:lnTo>
                <a:lnTo>
                  <a:pt x="2202764" y="2090623"/>
                </a:lnTo>
                <a:lnTo>
                  <a:pt x="0" y="2090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523322AD-5A7C-5CB1-72EE-D4C5E435401E}"/>
              </a:ext>
            </a:extLst>
          </p:cNvPr>
          <p:cNvSpPr/>
          <p:nvPr/>
        </p:nvSpPr>
        <p:spPr>
          <a:xfrm rot="1427716">
            <a:off x="14041265" y="914547"/>
            <a:ext cx="1178272" cy="2065819"/>
          </a:xfrm>
          <a:custGeom>
            <a:avLst/>
            <a:gdLst/>
            <a:ahLst/>
            <a:cxnLst/>
            <a:rect l="l" t="t" r="r" b="b"/>
            <a:pathLst>
              <a:path w="1285007" h="2294655">
                <a:moveTo>
                  <a:pt x="0" y="0"/>
                </a:moveTo>
                <a:lnTo>
                  <a:pt x="1285006" y="0"/>
                </a:lnTo>
                <a:lnTo>
                  <a:pt x="1285006" y="2294655"/>
                </a:lnTo>
                <a:lnTo>
                  <a:pt x="0" y="229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414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4000"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2220780" y="608290"/>
            <a:ext cx="3581400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6078196" y="495300"/>
            <a:ext cx="95714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1548184F-73F0-2590-284C-444E09FACE91}"/>
              </a:ext>
            </a:extLst>
          </p:cNvPr>
          <p:cNvGrpSpPr/>
          <p:nvPr/>
        </p:nvGrpSpPr>
        <p:grpSpPr>
          <a:xfrm flipH="1">
            <a:off x="785008" y="4750474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275A2B3E-348E-FADF-8E6A-E5CBCEEB875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F1C93F99-BB4A-B8E1-EFDE-E8B63309798F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817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/>
              <p:nvPr/>
            </p:nvSpPr>
            <p:spPr>
              <a:xfrm>
                <a:off x="1832427" y="2060048"/>
                <a:ext cx="893649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27" y="2060048"/>
                <a:ext cx="8936495" cy="707886"/>
              </a:xfrm>
              <a:prstGeom prst="rect">
                <a:avLst/>
              </a:prstGeom>
              <a:blipFill>
                <a:blip r:embed="rId11"/>
                <a:stretch>
                  <a:fillRect l="-245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/>
              <p:nvPr/>
            </p:nvSpPr>
            <p:spPr>
              <a:xfrm>
                <a:off x="1849850" y="3295461"/>
                <a:ext cx="14665899" cy="146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+2 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      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≤0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850" y="3295461"/>
                <a:ext cx="14665899" cy="1465401"/>
              </a:xfrm>
              <a:prstGeom prst="rect">
                <a:avLst/>
              </a:prstGeom>
              <a:blipFill>
                <a:blip r:embed="rId12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/>
              <p:nvPr/>
            </p:nvSpPr>
            <p:spPr>
              <a:xfrm>
                <a:off x="2727692" y="5308134"/>
                <a:ext cx="13366983" cy="4273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−2.2+3=3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692" y="5308134"/>
                <a:ext cx="13366983" cy="4273286"/>
              </a:xfrm>
              <a:prstGeom prst="rect">
                <a:avLst/>
              </a:prstGeom>
              <a:blipFill>
                <a:blip r:embed="rId13"/>
                <a:stretch>
                  <a:fillRect l="-1596" b="-5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593029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531" y="463704"/>
            <a:ext cx="17014937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316583" y="626991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1548184F-73F0-2590-284C-444E09FACE91}"/>
              </a:ext>
            </a:extLst>
          </p:cNvPr>
          <p:cNvGrpSpPr/>
          <p:nvPr/>
        </p:nvGrpSpPr>
        <p:grpSpPr>
          <a:xfrm flipH="1">
            <a:off x="1728324" y="721126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275A2B3E-348E-FADF-8E6A-E5CBCEEB875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F1C93F99-BB4A-B8E1-EFDE-E8B63309798F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/>
              <p:nvPr/>
            </p:nvSpPr>
            <p:spPr>
              <a:xfrm>
                <a:off x="1745737" y="2067582"/>
                <a:ext cx="14689865" cy="7284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=2.0=0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000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(2</m:t>
                        </m:r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=2.0=0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2000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0+2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20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0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737" y="2067582"/>
                <a:ext cx="14689865" cy="7284366"/>
              </a:xfrm>
              <a:prstGeom prst="rect">
                <a:avLst/>
              </a:prstGeom>
              <a:blipFill>
                <a:blip r:embed="rId11"/>
                <a:stretch>
                  <a:fillRect l="-1452" b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B8C182E4-A9A1-ED3A-CFD3-F926718B42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985" y="1767520"/>
            <a:ext cx="5564900" cy="54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65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201" y="518044"/>
            <a:ext cx="17529597" cy="9349246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143000" y="106211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7" y="4200535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D507B-B952-3819-4DBC-D820FA2B88DF}"/>
              </a:ext>
            </a:extLst>
          </p:cNvPr>
          <p:cNvSpPr txBox="1"/>
          <p:nvPr/>
        </p:nvSpPr>
        <p:spPr>
          <a:xfrm>
            <a:off x="5901306" y="1306035"/>
            <a:ext cx="95714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4D735B-C0F7-8B4B-B779-2D2773C95652}"/>
                  </a:ext>
                </a:extLst>
              </p:cNvPr>
              <p:cNvSpPr/>
              <p:nvPr/>
            </p:nvSpPr>
            <p:spPr>
              <a:xfrm>
                <a:off x="415635" y="3024104"/>
                <a:ext cx="7537481" cy="727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4D735B-C0F7-8B4B-B779-2D2773C95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5" y="3024104"/>
                <a:ext cx="7537481" cy="727985"/>
              </a:xfrm>
              <a:prstGeom prst="rect">
                <a:avLst/>
              </a:prstGeom>
              <a:blipFill>
                <a:blip r:embed="rId6"/>
                <a:stretch>
                  <a:fillRect l="-2829" t="-15000" b="-3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81C4BC3-4E4F-BCBC-8E14-4B86C48697B5}"/>
                  </a:ext>
                </a:extLst>
              </p:cNvPr>
              <p:cNvSpPr/>
              <p:nvPr/>
            </p:nvSpPr>
            <p:spPr>
              <a:xfrm>
                <a:off x="8025984" y="2655395"/>
                <a:ext cx="10109616" cy="146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      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81C4BC3-4E4F-BCBC-8E14-4B86C4869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984" y="2655395"/>
                <a:ext cx="10109616" cy="1465401"/>
              </a:xfrm>
              <a:prstGeom prst="rect">
                <a:avLst/>
              </a:prstGeom>
              <a:blipFill>
                <a:blip r:embed="rId7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74F0B9-309E-01BA-D2F0-CAB0233C4C47}"/>
                  </a:ext>
                </a:extLst>
              </p:cNvPr>
              <p:cNvSpPr/>
              <p:nvPr/>
            </p:nvSpPr>
            <p:spPr>
              <a:xfrm>
                <a:off x="2460504" y="5255588"/>
                <a:ext cx="13366983" cy="4273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74F0B9-309E-01BA-D2F0-CAB0233C4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504" y="5255588"/>
                <a:ext cx="13366983" cy="4273286"/>
              </a:xfrm>
              <a:prstGeom prst="rect">
                <a:avLst/>
              </a:prstGeom>
              <a:blipFill>
                <a:blip r:embed="rId8"/>
                <a:stretch>
                  <a:fillRect l="-1642" b="-5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004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5" y="1344236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0A87CB-466C-8F3C-9674-8D67F1E21EAE}"/>
                  </a:ext>
                </a:extLst>
              </p:cNvPr>
              <p:cNvSpPr/>
              <p:nvPr/>
            </p:nvSpPr>
            <p:spPr>
              <a:xfrm>
                <a:off x="2097083" y="2974925"/>
                <a:ext cx="14689865" cy="5668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1+1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0A87CB-466C-8F3C-9674-8D67F1E21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083" y="2974925"/>
                <a:ext cx="14689865" cy="5668924"/>
              </a:xfrm>
              <a:prstGeom prst="rect">
                <a:avLst/>
              </a:prstGeom>
              <a:blipFill>
                <a:blip r:embed="rId6"/>
                <a:stretch>
                  <a:fillRect l="-1452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583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23432" y="6743700"/>
            <a:ext cx="2891368" cy="3542647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1475513" y="3439540"/>
            <a:ext cx="1533697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HÀM SỐ LIÊN TỤC TRÊN MỘT KHOẢNG, TRÊN MỘT ĐOẠN</a:t>
            </a:r>
          </a:p>
        </p:txBody>
      </p:sp>
    </p:spTree>
    <p:extLst>
      <p:ext uri="{BB962C8B-B14F-4D97-AF65-F5344CB8AC3E}">
        <p14:creationId xmlns:p14="http://schemas.microsoft.com/office/powerpoint/2010/main" val="28350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85416" y="6972476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23063" y="5523291"/>
            <a:ext cx="1866063" cy="940701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D19468-1862-8D75-372C-363F33982FFD}"/>
              </a:ext>
            </a:extLst>
          </p:cNvPr>
          <p:cNvGrpSpPr/>
          <p:nvPr/>
        </p:nvGrpSpPr>
        <p:grpSpPr>
          <a:xfrm>
            <a:off x="1636996" y="3079292"/>
            <a:ext cx="3330737" cy="963915"/>
            <a:chOff x="2012116" y="2110922"/>
            <a:chExt cx="3330737" cy="9639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8AFC97-98ED-0A7B-6C5B-E4390810E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4BDBC9-6F0D-C34A-4B81-A7ADF917A34C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CA850D-95CB-31DD-1C98-84C09E36D0D3}"/>
                  </a:ext>
                </a:extLst>
              </p:cNvPr>
              <p:cNvSpPr/>
              <p:nvPr/>
            </p:nvSpPr>
            <p:spPr>
              <a:xfrm>
                <a:off x="5058992" y="2359003"/>
                <a:ext cx="12086006" cy="2074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+1 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1&lt;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≤2</m:t>
                            </m:r>
                          </m:e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      </m:t>
                            </m:r>
                          </m:e>
                        </m:eqArr>
                      </m:e>
                    </m:d>
                  </m:oMath>
                </a14:m>
                <a:endParaRPr lang="vi-VN" sz="4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CA850D-95CB-31DD-1C98-84C09E36D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92" y="2359003"/>
                <a:ext cx="12086006" cy="2074671"/>
              </a:xfrm>
              <a:prstGeom prst="rect">
                <a:avLst/>
              </a:prstGeom>
              <a:blipFill>
                <a:blip r:embed="rId10"/>
                <a:stretch>
                  <a:fillRect l="-1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233ED76-B0E9-8924-4F68-EF323B754AB1}"/>
              </a:ext>
            </a:extLst>
          </p:cNvPr>
          <p:cNvGrpSpPr/>
          <p:nvPr/>
        </p:nvGrpSpPr>
        <p:grpSpPr>
          <a:xfrm>
            <a:off x="5959180" y="842739"/>
            <a:ext cx="11767992" cy="1110742"/>
            <a:chOff x="4076700" y="1958580"/>
            <a:chExt cx="10956622" cy="1110742"/>
          </a:xfrm>
        </p:grpSpPr>
        <p:sp>
          <p:nvSpPr>
            <p:cNvPr id="17" name="Google Shape;166;p5">
              <a:extLst>
                <a:ext uri="{FF2B5EF4-FFF2-40B4-BE49-F238E27FC236}">
                  <a16:creationId xmlns:a16="http://schemas.microsoft.com/office/drawing/2014/main" id="{6DF03421-89B9-AF06-A85C-305179463ACC}"/>
                </a:ext>
              </a:extLst>
            </p:cNvPr>
            <p:cNvSpPr/>
            <p:nvPr/>
          </p:nvSpPr>
          <p:spPr>
            <a:xfrm>
              <a:off x="5358196" y="2330699"/>
              <a:ext cx="9675126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4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4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4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4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42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4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42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Google Shape;167;p5">
              <a:extLst>
                <a:ext uri="{FF2B5EF4-FFF2-40B4-BE49-F238E27FC236}">
                  <a16:creationId xmlns:a16="http://schemas.microsoft.com/office/drawing/2014/main" id="{2C3D4E17-B537-C1FE-3144-5EDE74DF6BF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FC3E88-E277-9836-4279-8A9990A1ED45}"/>
                  </a:ext>
                </a:extLst>
              </p:cNvPr>
              <p:cNvSpPr/>
              <p:nvPr/>
            </p:nvSpPr>
            <p:spPr>
              <a:xfrm>
                <a:off x="1959963" y="4962093"/>
                <a:ext cx="13663351" cy="3612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1;2</m:t>
                        </m:r>
                      </m:e>
                    </m:d>
                  </m:oMath>
                </a14:m>
                <a:endParaRPr lang="en-US" sz="4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2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2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endParaRPr lang="en-US" sz="4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2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2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2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2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vi-VN" sz="4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FC3E88-E277-9836-4279-8A9990A1E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963" y="4962093"/>
                <a:ext cx="13663351" cy="3612336"/>
              </a:xfrm>
              <a:prstGeom prst="rect">
                <a:avLst/>
              </a:prstGeom>
              <a:blipFill>
                <a:blip r:embed="rId12"/>
                <a:stretch>
                  <a:fillRect l="-1740" b="-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019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007199">
            <a:off x="15203956" y="2419681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85411" y="6592021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23063" y="5523291"/>
            <a:ext cx="1866063" cy="940701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D19468-1862-8D75-372C-363F33982FFD}"/>
              </a:ext>
            </a:extLst>
          </p:cNvPr>
          <p:cNvGrpSpPr/>
          <p:nvPr/>
        </p:nvGrpSpPr>
        <p:grpSpPr>
          <a:xfrm>
            <a:off x="1143000" y="1005965"/>
            <a:ext cx="3330737" cy="963915"/>
            <a:chOff x="2012116" y="2110922"/>
            <a:chExt cx="3330737" cy="9639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8AFC97-98ED-0A7B-6C5B-E4390810E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4BDBC9-6F0D-C34A-4B81-A7ADF917A34C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F992FEB-C075-7BC4-8369-AFF8074C5F4A}"/>
              </a:ext>
            </a:extLst>
          </p:cNvPr>
          <p:cNvSpPr/>
          <p:nvPr/>
        </p:nvSpPr>
        <p:spPr>
          <a:xfrm>
            <a:off x="8162326" y="1224955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394B7A-20B9-88AC-0069-8AE921F900C0}"/>
                  </a:ext>
                </a:extLst>
              </p:cNvPr>
              <p:cNvSpPr txBox="1"/>
              <p:nvPr/>
            </p:nvSpPr>
            <p:spPr>
              <a:xfrm>
                <a:off x="3084037" y="2386696"/>
                <a:ext cx="12119919" cy="7040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∈(1;2)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</m:t>
                    </m:r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∈(1;2)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+1)=2+1=3=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+1)=1+1=2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394B7A-20B9-88AC-0069-8AE921F90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037" y="2386696"/>
                <a:ext cx="12119919" cy="7040132"/>
              </a:xfrm>
              <a:prstGeom prst="rect">
                <a:avLst/>
              </a:prstGeom>
              <a:blipFill>
                <a:blip r:embed="rId10"/>
                <a:stretch>
                  <a:fillRect l="-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738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1845295" y="2971303"/>
                <a:ext cx="14597404" cy="524303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295" y="2971303"/>
                <a:ext cx="14597404" cy="52430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3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7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sz="3900"/>
          </a:p>
        </p:txBody>
      </p:sp>
      <p:sp>
        <p:nvSpPr>
          <p:cNvPr id="6" name="Freeform 6"/>
          <p:cNvSpPr/>
          <p:nvPr/>
        </p:nvSpPr>
        <p:spPr>
          <a:xfrm>
            <a:off x="37986" y="4949171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900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132465"/>
            <a:ext cx="3670936" cy="2064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5DE117-9812-4BE0-7FFF-847B78040851}"/>
              </a:ext>
            </a:extLst>
          </p:cNvPr>
          <p:cNvSpPr txBox="1"/>
          <p:nvPr/>
        </p:nvSpPr>
        <p:spPr>
          <a:xfrm>
            <a:off x="1151238" y="993276"/>
            <a:ext cx="2808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xét</a:t>
            </a:r>
            <a:endParaRPr kumimoji="0" lang="en" sz="3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938CE5-5BB6-4522-8869-55B05C438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6" y="1701162"/>
            <a:ext cx="6524625" cy="447245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6598CD-D70B-2839-B800-764B7541BAB8}"/>
              </a:ext>
            </a:extLst>
          </p:cNvPr>
          <p:cNvGrpSpPr/>
          <p:nvPr/>
        </p:nvGrpSpPr>
        <p:grpSpPr>
          <a:xfrm>
            <a:off x="1167971" y="1806980"/>
            <a:ext cx="15889244" cy="7409472"/>
            <a:chOff x="1167971" y="1806980"/>
            <a:chExt cx="15889244" cy="74094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C24FAB-9784-CE18-D682-114BACD5E1DA}"/>
                    </a:ext>
                  </a:extLst>
                </p:cNvPr>
                <p:cNvSpPr txBox="1"/>
                <p:nvPr/>
              </p:nvSpPr>
              <p:spPr>
                <a:xfrm>
                  <a:off x="1167971" y="7391529"/>
                  <a:ext cx="15765162" cy="18249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tục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đoạn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)&lt;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thì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tồn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ít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nhất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điểm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∈(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sao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3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C24FAB-9784-CE18-D682-114BACD5E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971" y="7391529"/>
                  <a:ext cx="15765162" cy="1824923"/>
                </a:xfrm>
                <a:prstGeom prst="rect">
                  <a:avLst/>
                </a:prstGeom>
                <a:blipFill>
                  <a:blip r:embed="rId8"/>
                  <a:stretch>
                    <a:fillRect l="-1315" b="-10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0DA34EA-A504-8ED8-EC05-94BE74535736}"/>
                    </a:ext>
                  </a:extLst>
                </p:cNvPr>
                <p:cNvSpPr txBox="1"/>
                <p:nvPr/>
              </p:nvSpPr>
              <p:spPr>
                <a:xfrm>
                  <a:off x="1208517" y="1806980"/>
                  <a:ext cx="9460774" cy="44823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Đồ thị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tục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đoạn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[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9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]</m:t>
                      </m:r>
                    </m:oMath>
                  </a14:m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liền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điểm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điểm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cuối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(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3).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điểm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này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nằm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về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phía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so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trục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hoành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thì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liền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luôn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cắt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trục</a:t>
                  </a:r>
                  <a:r>
                    <a:rPr lang="en-US" sz="3900" kern="1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kern="1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hoành</a:t>
                  </a:r>
                  <a:endParaRPr lang="en-US" sz="39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0DA34EA-A504-8ED8-EC05-94BE745357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8517" y="1806980"/>
                  <a:ext cx="9460774" cy="4482381"/>
                </a:xfrm>
                <a:prstGeom prst="rect">
                  <a:avLst/>
                </a:prstGeom>
                <a:blipFill>
                  <a:blip r:embed="rId9"/>
                  <a:stretch>
                    <a:fillRect l="-2191" r="-2191" b="-46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F0F343-7D02-228C-4248-E21844B2802F}"/>
                </a:ext>
              </a:extLst>
            </p:cNvPr>
            <p:cNvSpPr txBox="1"/>
            <p:nvPr/>
          </p:nvSpPr>
          <p:spPr>
            <a:xfrm>
              <a:off x="1186249" y="6346909"/>
              <a:ext cx="15870966" cy="895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tại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ít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môt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9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kumimoji="0" lang="en-US" sz="39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02734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530875" y="1495697"/>
                <a:ext cx="15159573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−1;1</m:t>
                        </m:r>
                      </m:e>
                    </m:d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75" y="1495697"/>
                <a:ext cx="15159573" cy="1036566"/>
              </a:xfrm>
              <a:prstGeom prst="rect">
                <a:avLst/>
              </a:prstGeom>
              <a:blipFill>
                <a:blip r:embed="rId8"/>
                <a:stretch>
                  <a:fillRect l="-1528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2678473" y="3231165"/>
                <a:ext cx="7028998" cy="1132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−1;1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473" y="3231165"/>
                <a:ext cx="7028998" cy="1132426"/>
              </a:xfrm>
              <a:prstGeom prst="rect">
                <a:avLst/>
              </a:prstGeom>
              <a:blipFill>
                <a:blip r:embed="rId9"/>
                <a:stretch>
                  <a:fillRect l="-3036" b="-22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DE193F9F-EFDB-59C1-50F7-F3A53D1C4BC7}"/>
              </a:ext>
            </a:extLst>
          </p:cNvPr>
          <p:cNvGrpSpPr/>
          <p:nvPr/>
        </p:nvGrpSpPr>
        <p:grpSpPr>
          <a:xfrm flipH="1">
            <a:off x="1051012" y="2893508"/>
            <a:ext cx="1514649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560CFF4E-4986-0F3E-971C-6F4C6BC677D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32E46AA8-E69F-E934-555F-A4360A349146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/>
              <p:nvPr/>
            </p:nvSpPr>
            <p:spPr>
              <a:xfrm>
                <a:off x="950097" y="4157940"/>
                <a:ext cx="9974047" cy="36937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ad>
                        <m:radPr>
                          <m:degHide m:val="on"/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4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limLow>
                            <m:limLow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lim>
                          </m:limLow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 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 </m:t>
                          </m:r>
                          <m:sSup>
                            <m:sSupPr>
                              <m:ctrlPr>
                                <a:rPr lang="en-US" sz="4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97" y="4157940"/>
                <a:ext cx="9974047" cy="36937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B660176-7E9F-6581-6E26-B40D03AB8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2391" y="3972644"/>
            <a:ext cx="5196673" cy="3478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D8D4E7-F010-F494-70B2-AEE5E5DED8F5}"/>
                  </a:ext>
                </a:extLst>
              </p:cNvPr>
              <p:cNvSpPr txBox="1"/>
              <p:nvPr/>
            </p:nvSpPr>
            <p:spPr>
              <a:xfrm>
                <a:off x="1361732" y="7698542"/>
                <a:ext cx="10587138" cy="1132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−1;1</m:t>
                        </m:r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D8D4E7-F010-F494-70B2-AEE5E5DED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732" y="7698542"/>
                <a:ext cx="10587138" cy="1132426"/>
              </a:xfrm>
              <a:prstGeom prst="rect">
                <a:avLst/>
              </a:prstGeom>
              <a:blipFill>
                <a:blip r:embed="rId13"/>
                <a:stretch>
                  <a:fillRect l="-2015" b="-22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6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956324" y="387714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5780167" y="514817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2D44BF6-F091-E3BA-7AA8-3361B7820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/>
          <a:stretch/>
        </p:blipFill>
        <p:spPr>
          <a:xfrm>
            <a:off x="4499281" y="5064192"/>
            <a:ext cx="9410049" cy="45751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335E7C-6B52-B41B-F244-33B609734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95" y="7333137"/>
            <a:ext cx="4595828" cy="2585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BC9DF9-C55D-A07E-028F-27D596681552}"/>
              </a:ext>
            </a:extLst>
          </p:cNvPr>
          <p:cNvSpPr txBox="1"/>
          <p:nvPr/>
        </p:nvSpPr>
        <p:spPr>
          <a:xfrm>
            <a:off x="638030" y="2156812"/>
            <a:ext cx="17011931" cy="2681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thị ở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(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bãi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9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9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95213" y="6624401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DE193F9F-EFDB-59C1-50F7-F3A53D1C4BC7}"/>
              </a:ext>
            </a:extLst>
          </p:cNvPr>
          <p:cNvGrpSpPr/>
          <p:nvPr/>
        </p:nvGrpSpPr>
        <p:grpSpPr>
          <a:xfrm>
            <a:off x="15292518" y="1089988"/>
            <a:ext cx="1697731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560CFF4E-4986-0F3E-971C-6F4C6BC677D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32E46AA8-E69F-E934-555F-A4360A349146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1A419-E5FE-C57F-F5AD-82F31E13EEAC}"/>
                  </a:ext>
                </a:extLst>
              </p:cNvPr>
              <p:cNvSpPr txBox="1"/>
              <p:nvPr/>
            </p:nvSpPr>
            <p:spPr>
              <a:xfrm>
                <a:off x="1381163" y="1587428"/>
                <a:ext cx="13947317" cy="7609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  </m:t>
                        </m:r>
                        <m:sSup>
                          <m:sSupPr>
                            <m:ctrlP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000" b="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</m:e>
                    </m:rad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=0=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(−1)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b="0" i="1" kern="10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  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i="1" kern="1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</m:e>
                    </m:rad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−1;1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1A419-E5FE-C57F-F5AD-82F31E13E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63" y="1587428"/>
                <a:ext cx="13947317" cy="7609584"/>
              </a:xfrm>
              <a:prstGeom prst="rect">
                <a:avLst/>
              </a:prstGeom>
              <a:blipFill>
                <a:blip r:embed="rId9"/>
                <a:stretch>
                  <a:fillRect l="-1573" b="-2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DEC029B-D286-0C98-6E01-4461632692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2391" y="3972644"/>
            <a:ext cx="5196673" cy="347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4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831471" y="201027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/>
              <p:nvPr/>
            </p:nvSpPr>
            <p:spPr>
              <a:xfrm>
                <a:off x="1965846" y="4467088"/>
                <a:ext cx="15416472" cy="4658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ớ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ọ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4200" kern="10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∈(1;2)</m:t>
                    </m:r>
                    <m:r>
                      <m:rPr>
                        <m:nor/>
                      </m:rPr>
                      <a:rPr lang="en-US" sz="42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42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lang="en-US" sz="42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2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2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ó: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4200" i="1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ra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4200" i="1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2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∈(1;2)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846" y="4467088"/>
                <a:ext cx="15416472" cy="4658648"/>
              </a:xfrm>
              <a:prstGeom prst="rect">
                <a:avLst/>
              </a:prstGeom>
              <a:blipFill>
                <a:blip r:embed="rId7"/>
                <a:stretch>
                  <a:fillRect l="-1503" b="-5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A9CAD16-D6DF-67D6-5F97-4E6F1B0A0059}"/>
              </a:ext>
            </a:extLst>
          </p:cNvPr>
          <p:cNvGrpSpPr/>
          <p:nvPr/>
        </p:nvGrpSpPr>
        <p:grpSpPr>
          <a:xfrm>
            <a:off x="7007258" y="391287"/>
            <a:ext cx="4339384" cy="1569778"/>
            <a:chOff x="1624734" y="1360680"/>
            <a:chExt cx="5309466" cy="1569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548604-C365-2C6E-575C-A8D26EB81C9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C236A1-E6A5-A029-5D85-E67CD400DCE5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E8C2BC4-CF1E-E413-5521-01C30F6A3BFA}"/>
              </a:ext>
            </a:extLst>
          </p:cNvPr>
          <p:cNvSpPr/>
          <p:nvPr/>
        </p:nvSpPr>
        <p:spPr>
          <a:xfrm>
            <a:off x="1582311" y="3475750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D34BBB-4742-9E3B-D287-F89E204BC9AC}"/>
                  </a:ext>
                </a:extLst>
              </p:cNvPr>
              <p:cNvSpPr txBox="1"/>
              <p:nvPr/>
            </p:nvSpPr>
            <p:spPr>
              <a:xfrm>
                <a:off x="1143000" y="2261241"/>
                <a:ext cx="16239318" cy="1010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ra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1;2</m:t>
                        </m:r>
                      </m:e>
                    </m:d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D34BBB-4742-9E3B-D287-F89E204BC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261241"/>
                <a:ext cx="16239318" cy="1010020"/>
              </a:xfrm>
              <a:prstGeom prst="rect">
                <a:avLst/>
              </a:prstGeom>
              <a:blipFill>
                <a:blip r:embed="rId8"/>
                <a:stretch>
                  <a:fillRect l="-1465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831471" y="201027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/>
              <p:nvPr/>
            </p:nvSpPr>
            <p:spPr>
              <a:xfrm>
                <a:off x="1522259" y="2897994"/>
                <a:ext cx="16087720" cy="593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1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1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1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1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1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1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Từ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đó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, </a:t>
                </a: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hàm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số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liên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tục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100" dirty="0" err="1">
                    <a:latin typeface="Arial (Body)"/>
                    <a:ea typeface="Calibri" panose="020F0502020204030204" pitchFamily="34" charset="0"/>
                  </a:rPr>
                  <a:t>trên</a:t>
                </a:r>
                <a:r>
                  <a:rPr lang="en-US" sz="4100" dirty="0">
                    <a:latin typeface="Arial (Body)"/>
                    <a:ea typeface="Calibri" panose="020F0502020204030204" pitchFamily="34" charset="0"/>
                  </a:rPr>
                  <a:t> [1:2].</a:t>
                </a:r>
                <a:endParaRPr lang="en-US" sz="4100" kern="100" dirty="0"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59" y="2897994"/>
                <a:ext cx="16087720" cy="5937779"/>
              </a:xfrm>
              <a:prstGeom prst="rect">
                <a:avLst/>
              </a:prstGeom>
              <a:blipFill>
                <a:blip r:embed="rId7"/>
                <a:stretch>
                  <a:fillRect l="-1402" r="-947" b="-3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A9CAD16-D6DF-67D6-5F97-4E6F1B0A0059}"/>
              </a:ext>
            </a:extLst>
          </p:cNvPr>
          <p:cNvGrpSpPr/>
          <p:nvPr/>
        </p:nvGrpSpPr>
        <p:grpSpPr>
          <a:xfrm>
            <a:off x="7007258" y="391287"/>
            <a:ext cx="4339384" cy="1569778"/>
            <a:chOff x="1624734" y="1360680"/>
            <a:chExt cx="5309466" cy="1569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548604-C365-2C6E-575C-A8D26EB81C9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C236A1-E6A5-A029-5D85-E67CD400DCE5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E8C2BC4-CF1E-E413-5521-01C30F6A3BFA}"/>
              </a:ext>
            </a:extLst>
          </p:cNvPr>
          <p:cNvSpPr/>
          <p:nvPr/>
        </p:nvSpPr>
        <p:spPr>
          <a:xfrm>
            <a:off x="1145059" y="186168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397" y="84954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438722" y="6184740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0DCFD-240C-D2C8-9646-5D7BD8F47D28}"/>
                  </a:ext>
                </a:extLst>
              </p:cNvPr>
              <p:cNvSpPr txBox="1"/>
              <p:nvPr/>
            </p:nvSpPr>
            <p:spPr>
              <a:xfrm>
                <a:off x="1218178" y="1886538"/>
                <a:ext cx="15542700" cy="237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Tại một xưởng sản xuất bột đá thạch anh, giá bán (tính theo nghìn đồng)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kg</a:t>
                </a:r>
                <a:r>
                  <a:rPr lang="vi-VN" sz="4000" dirty="0">
                    <a:solidFill>
                      <a:srgbClr val="000000"/>
                    </a:solidFill>
                  </a:rPr>
                  <a:t>) bột đá thạch anh được tính theo công thức sau: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</a:rPr>
                  <a:t> </a:t>
                </a:r>
                <a:endParaRPr lang="en-US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0DCFD-240C-D2C8-9646-5D7BD8F4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178" y="1886538"/>
                <a:ext cx="15542700" cy="2378215"/>
              </a:xfrm>
              <a:prstGeom prst="rect">
                <a:avLst/>
              </a:prstGeom>
              <a:blipFill>
                <a:blip r:embed="rId7"/>
                <a:stretch>
                  <a:fillRect l="-1412" b="-9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58846-CA49-EB3D-20F4-43A6674E179E}"/>
                  </a:ext>
                </a:extLst>
              </p:cNvPr>
              <p:cNvSpPr txBox="1"/>
              <p:nvPr/>
            </p:nvSpPr>
            <p:spPr>
              <a:xfrm>
                <a:off x="2576129" y="4104210"/>
                <a:ext cx="13180500" cy="1980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4,5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            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0&lt;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≤400</m:t>
                            </m:r>
                          </m:e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        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&gt;400    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hằng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58846-CA49-EB3D-20F4-43A6674E1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129" y="4104210"/>
                <a:ext cx="13180500" cy="1980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365EFE-1391-78EA-2442-F7EAB38DD42B}"/>
                  </a:ext>
                </a:extLst>
              </p:cNvPr>
              <p:cNvSpPr txBox="1"/>
              <p:nvPr/>
            </p:nvSpPr>
            <p:spPr>
              <a:xfrm>
                <a:off x="1582717" y="6270038"/>
                <a:ext cx="14753632" cy="2363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(0; +∞).</m:t>
                    </m:r>
                  </m:oMath>
                </a14:m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(0; +∞)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365EFE-1391-78EA-2442-F7EAB38DD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717" y="6270038"/>
                <a:ext cx="14753632" cy="2363532"/>
              </a:xfrm>
              <a:prstGeom prst="rect">
                <a:avLst/>
              </a:prstGeom>
              <a:blipFill>
                <a:blip r:embed="rId11"/>
                <a:stretch>
                  <a:fillRect l="-1488" b="-10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7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4" y="761059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852615" y="1502530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1543031" y="2245278"/>
                <a:ext cx="15201937" cy="6560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∈(0;+∞),</m:t>
                    </m:r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≠400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4,5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=4,5.400=1800;</m:t>
                      </m:r>
                    </m:oMath>
                  </m:oMathPara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 (4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)=4.400=1600</m:t>
                      </m:r>
                    </m:oMath>
                  </m:oMathPara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400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</m:t>
                    </m:r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400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31" y="2245278"/>
                <a:ext cx="15201937" cy="6560194"/>
              </a:xfrm>
              <a:prstGeom prst="rect">
                <a:avLst/>
              </a:prstGeom>
              <a:blipFill>
                <a:blip r:embed="rId10"/>
                <a:stretch>
                  <a:fillRect l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239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4" y="761059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852615" y="1502530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863932" y="2511156"/>
                <a:ext cx="16560135" cy="5643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=400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 (4,5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)=4,5.400=1800=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(400);</m:t>
                      </m:r>
                    </m:oMath>
                  </m:oMathPara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 (4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)=4.400+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=1600+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1600+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32" y="2511156"/>
                <a:ext cx="16560135" cy="5643020"/>
              </a:xfrm>
              <a:prstGeom prst="rect">
                <a:avLst/>
              </a:prstGeom>
              <a:blipFill>
                <a:blip r:embed="rId10"/>
                <a:stretch>
                  <a:fillRect l="-1325" r="-442" b="-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3482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9722655">
            <a:off x="16292487" y="216621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818DE-0CA4-9E6B-CCCD-1161AB682B29}"/>
              </a:ext>
            </a:extLst>
          </p:cNvPr>
          <p:cNvSpPr txBox="1"/>
          <p:nvPr/>
        </p:nvSpPr>
        <p:spPr>
          <a:xfrm>
            <a:off x="1553039" y="3221068"/>
            <a:ext cx="15061838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LIÊN TỤC CỦA HÀM SỐ SƠ CẤP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03215BA-CF9F-05A9-C4A7-0CD0CFD5BFFF}"/>
              </a:ext>
            </a:extLst>
          </p:cNvPr>
          <p:cNvSpPr/>
          <p:nvPr/>
        </p:nvSpPr>
        <p:spPr>
          <a:xfrm>
            <a:off x="14820347" y="6212130"/>
            <a:ext cx="3200400" cy="3659904"/>
          </a:xfrm>
          <a:custGeom>
            <a:avLst/>
            <a:gdLst/>
            <a:ahLst/>
            <a:cxnLst/>
            <a:rect l="l" t="t" r="r" b="b"/>
            <a:pathLst>
              <a:path w="5053665" h="6463991">
                <a:moveTo>
                  <a:pt x="0" y="0"/>
                </a:moveTo>
                <a:lnTo>
                  <a:pt x="5053665" y="0"/>
                </a:lnTo>
                <a:lnTo>
                  <a:pt x="5053665" y="6463990"/>
                </a:lnTo>
                <a:lnTo>
                  <a:pt x="0" y="646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A671460-9BDA-F58C-7135-2017F03D757F}"/>
              </a:ext>
            </a:extLst>
          </p:cNvPr>
          <p:cNvSpPr/>
          <p:nvPr/>
        </p:nvSpPr>
        <p:spPr>
          <a:xfrm>
            <a:off x="267250" y="7909745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931D330-113B-1E53-C949-E3847FDE92F5}"/>
              </a:ext>
            </a:extLst>
          </p:cNvPr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93084"/>
      </p:ext>
    </p:extLst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534402" y="1471509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E6BD-D00B-1110-08AA-83C9ACA66446}"/>
                  </a:ext>
                </a:extLst>
              </p:cNvPr>
              <p:cNvSpPr/>
              <p:nvPr/>
            </p:nvSpPr>
            <p:spPr>
              <a:xfrm>
                <a:off x="1268550" y="1892783"/>
                <a:ext cx="15410079" cy="4108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4−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</m:oMath>
                </a14:m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endParaRPr lang="vi-VN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E6BD-D00B-1110-08AA-83C9ACA66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50" y="1892783"/>
                <a:ext cx="15410079" cy="4108625"/>
              </a:xfrm>
              <a:prstGeom prst="rect">
                <a:avLst/>
              </a:prstGeom>
              <a:blipFill>
                <a:blip r:embed="rId9"/>
                <a:stretch>
                  <a:fillRect l="-1384" b="-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A317942-2D45-7C7F-48AA-B638C41322E4}"/>
              </a:ext>
            </a:extLst>
          </p:cNvPr>
          <p:cNvGrpSpPr/>
          <p:nvPr/>
        </p:nvGrpSpPr>
        <p:grpSpPr>
          <a:xfrm>
            <a:off x="7094847" y="1089366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913EB4B7-3B7D-B587-F33F-9A4AA248774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HĐKP3.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054BA327-36A3-352D-D2EB-34CFF4E1E29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CBAB3C21-90A2-9EF4-A32E-18F5201C0326}"/>
              </a:ext>
            </a:extLst>
          </p:cNvPr>
          <p:cNvGrpSpPr/>
          <p:nvPr/>
        </p:nvGrpSpPr>
        <p:grpSpPr>
          <a:xfrm>
            <a:off x="15184056" y="6047083"/>
            <a:ext cx="1912037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DDCA75AF-F3AE-EAA3-CE79-2F59E6873B0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B666FD7E-A51A-4261-CCF7-3AD2A94F0582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769EA2-27BC-5CB0-1351-41C9C60CD40C}"/>
                  </a:ext>
                </a:extLst>
              </p:cNvPr>
              <p:cNvSpPr txBox="1"/>
              <p:nvPr/>
            </p:nvSpPr>
            <p:spPr>
              <a:xfrm>
                <a:off x="1686014" y="6959815"/>
                <a:ext cx="15410079" cy="2273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∞;1)∪(1;+∞)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∞;4]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769EA2-27BC-5CB0-1351-41C9C60CD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014" y="6959815"/>
                <a:ext cx="15410079" cy="2273956"/>
              </a:xfrm>
              <a:prstGeom prst="rect">
                <a:avLst/>
              </a:prstGeom>
              <a:blipFill>
                <a:blip r:embed="rId12"/>
                <a:stretch>
                  <a:fillRect l="-1425" b="-10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7717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1708" y="6620348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712348" y="12077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034E88D8-50FA-EC8D-38ED-A64A06510A44}"/>
              </a:ext>
            </a:extLst>
          </p:cNvPr>
          <p:cNvGrpSpPr/>
          <p:nvPr/>
        </p:nvGrpSpPr>
        <p:grpSpPr>
          <a:xfrm>
            <a:off x="8775011" y="1207785"/>
            <a:ext cx="1912037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31A22582-EF2D-255A-7B46-C70E6929C4F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DE920C8D-F597-0DCB-C27E-1DE0DB97DF48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/>
              <p:nvPr/>
            </p:nvSpPr>
            <p:spPr>
              <a:xfrm>
                <a:off x="1586441" y="1894045"/>
                <a:ext cx="15145870" cy="7245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441" y="1894045"/>
                <a:ext cx="15145870" cy="7245125"/>
              </a:xfrm>
              <a:prstGeom prst="rect">
                <a:avLst/>
              </a:prstGeom>
              <a:blipFill>
                <a:blip r:embed="rId10"/>
                <a:stretch>
                  <a:fillRect l="-1408" b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387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1708" y="6620348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712348" y="12077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034E88D8-50FA-EC8D-38ED-A64A06510A44}"/>
              </a:ext>
            </a:extLst>
          </p:cNvPr>
          <p:cNvGrpSpPr/>
          <p:nvPr/>
        </p:nvGrpSpPr>
        <p:grpSpPr>
          <a:xfrm>
            <a:off x="8775011" y="1207785"/>
            <a:ext cx="1912037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31A22582-EF2D-255A-7B46-C70E6929C4F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DE920C8D-F597-0DCB-C27E-1DE0DB97DF48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/>
              <p:nvPr/>
            </p:nvSpPr>
            <p:spPr>
              <a:xfrm>
                <a:off x="1210438" y="1927855"/>
                <a:ext cx="15210150" cy="7541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b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∞;4]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∞;4)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lim>
                      </m:limLow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4−</m:t>
                          </m:r>
                          <m:sSub>
                            <m:sSub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ra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(4)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438" y="1927855"/>
                <a:ext cx="15210150" cy="7541745"/>
              </a:xfrm>
              <a:prstGeom prst="rect">
                <a:avLst/>
              </a:prstGeom>
              <a:blipFill>
                <a:blip r:embed="rId10"/>
                <a:stretch>
                  <a:fillRect l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239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30172" y="1470330"/>
            <a:ext cx="827656" cy="541738"/>
          </a:xfrm>
          <a:custGeom>
            <a:avLst/>
            <a:gdLst/>
            <a:ahLst/>
            <a:cxnLst/>
            <a:rect l="l" t="t" r="r" b="b"/>
            <a:pathLst>
              <a:path w="827656" h="541738">
                <a:moveTo>
                  <a:pt x="0" y="0"/>
                </a:moveTo>
                <a:lnTo>
                  <a:pt x="827656" y="0"/>
                </a:lnTo>
                <a:lnTo>
                  <a:pt x="827656" y="541738"/>
                </a:lnTo>
                <a:lnTo>
                  <a:pt x="0" y="54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91987" y="8098544"/>
            <a:ext cx="904027" cy="867866"/>
          </a:xfrm>
          <a:custGeom>
            <a:avLst/>
            <a:gdLst/>
            <a:ahLst/>
            <a:cxnLst/>
            <a:rect l="l" t="t" r="r" b="b"/>
            <a:pathLst>
              <a:path w="904027" h="867866">
                <a:moveTo>
                  <a:pt x="0" y="0"/>
                </a:moveTo>
                <a:lnTo>
                  <a:pt x="904026" y="0"/>
                </a:lnTo>
                <a:lnTo>
                  <a:pt x="904026" y="867866"/>
                </a:lnTo>
                <a:lnTo>
                  <a:pt x="0" y="86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33679">
            <a:off x="15556466" y="6709852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8578" y="1741199"/>
            <a:ext cx="806544" cy="1746453"/>
          </a:xfrm>
          <a:custGeom>
            <a:avLst/>
            <a:gdLst/>
            <a:ahLst/>
            <a:cxnLst/>
            <a:rect l="l" t="t" r="r" b="b"/>
            <a:pathLst>
              <a:path w="806544" h="1746453">
                <a:moveTo>
                  <a:pt x="0" y="0"/>
                </a:moveTo>
                <a:lnTo>
                  <a:pt x="806543" y="0"/>
                </a:lnTo>
                <a:lnTo>
                  <a:pt x="806543" y="1746453"/>
                </a:lnTo>
                <a:lnTo>
                  <a:pt x="0" y="1746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403818" y="7122907"/>
            <a:ext cx="2798593" cy="3230761"/>
          </a:xfrm>
          <a:custGeom>
            <a:avLst/>
            <a:gdLst/>
            <a:ahLst/>
            <a:cxnLst/>
            <a:rect l="l" t="t" r="r" b="b"/>
            <a:pathLst>
              <a:path w="5786905" h="7200900">
                <a:moveTo>
                  <a:pt x="5786905" y="0"/>
                </a:moveTo>
                <a:lnTo>
                  <a:pt x="0" y="0"/>
                </a:lnTo>
                <a:lnTo>
                  <a:pt x="0" y="7200900"/>
                </a:lnTo>
                <a:lnTo>
                  <a:pt x="5786905" y="7200900"/>
                </a:lnTo>
                <a:lnTo>
                  <a:pt x="57869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31845" y="3408960"/>
            <a:ext cx="1442430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LIÊN TỤC </a:t>
            </a:r>
          </a:p>
        </p:txBody>
      </p:sp>
      <p:sp>
        <p:nvSpPr>
          <p:cNvPr id="15" name="Freeform 15"/>
          <p:cNvSpPr/>
          <p:nvPr/>
        </p:nvSpPr>
        <p:spPr>
          <a:xfrm rot="491226">
            <a:off x="16896716" y="1741199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8" y="0"/>
                </a:lnTo>
                <a:lnTo>
                  <a:pt x="725168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3C1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6521" y="751315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24784" y="1105423"/>
            <a:ext cx="1104715" cy="1594733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08412" y="1878331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97CECD-B5BA-0A17-073F-6044AE9FAEFA}"/>
              </a:ext>
            </a:extLst>
          </p:cNvPr>
          <p:cNvSpPr/>
          <p:nvPr/>
        </p:nvSpPr>
        <p:spPr>
          <a:xfrm>
            <a:off x="6880617" y="332516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1F53FB-D870-0459-4059-5906F4C5D710}"/>
              </a:ext>
            </a:extLst>
          </p:cNvPr>
          <p:cNvSpPr/>
          <p:nvPr/>
        </p:nvSpPr>
        <p:spPr>
          <a:xfrm>
            <a:off x="1548989" y="2220276"/>
            <a:ext cx="15022443" cy="5169552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835114-8549-BF7D-ABA2-758002800A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299" y="869003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9D625F-1A0E-A9F4-C7AD-FCFBE0E492B2}"/>
                  </a:ext>
                </a:extLst>
              </p:cNvPr>
              <p:cNvSpPr txBox="1"/>
              <p:nvPr/>
            </p:nvSpPr>
            <p:spPr>
              <a:xfrm>
                <a:off x="1855692" y="2220275"/>
                <a:ext cx="14634068" cy="4941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,  </m:t>
                    </m:r>
                  </m:oMath>
                </a14:m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rad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3800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(Trong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9D625F-1A0E-A9F4-C7AD-FCFBE0E49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692" y="2220275"/>
                <a:ext cx="14634068" cy="4941546"/>
              </a:xfrm>
              <a:prstGeom prst="rect">
                <a:avLst/>
              </a:prstGeom>
              <a:blipFill>
                <a:blip r:embed="rId12"/>
                <a:stretch>
                  <a:fillRect l="-1374" b="-4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84D99F-658D-843D-7D56-31566E374114}"/>
              </a:ext>
            </a:extLst>
          </p:cNvPr>
          <p:cNvSpPr txBox="1"/>
          <p:nvPr/>
        </p:nvSpPr>
        <p:spPr>
          <a:xfrm>
            <a:off x="1548989" y="7690633"/>
            <a:ext cx="2808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xét</a:t>
            </a:r>
            <a:endParaRPr kumimoji="0" lang="en" sz="3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4F904A-DECD-51DC-A0B0-9264C964A3FC}"/>
              </a:ext>
            </a:extLst>
          </p:cNvPr>
          <p:cNvSpPr txBox="1"/>
          <p:nvPr/>
        </p:nvSpPr>
        <p:spPr>
          <a:xfrm>
            <a:off x="1886824" y="8325020"/>
            <a:ext cx="15765162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  <p:bldP spid="5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29912" y="8624640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63520" y="11513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60778">
            <a:off x="17166965" y="710185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2B63F-EF79-ADFA-403A-5C81EBEE6438}"/>
              </a:ext>
            </a:extLst>
          </p:cNvPr>
          <p:cNvSpPr txBox="1"/>
          <p:nvPr/>
        </p:nvSpPr>
        <p:spPr>
          <a:xfrm>
            <a:off x="1149677" y="1462813"/>
            <a:ext cx="3124200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/>
              <p:nvPr/>
            </p:nvSpPr>
            <p:spPr>
              <a:xfrm>
                <a:off x="1467237" y="1483164"/>
                <a:ext cx="15405216" cy="244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Xét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liên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tục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endParaRPr kumimoji="0" lang="en-US" sz="4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baseline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a)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237" y="1483164"/>
                <a:ext cx="15405216" cy="2448106"/>
              </a:xfrm>
              <a:prstGeom prst="rect">
                <a:avLst/>
              </a:prstGeom>
              <a:blipFill>
                <a:blip r:embed="rId8"/>
                <a:stretch>
                  <a:fillRect b="-4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/>
              <p:nvPr/>
            </p:nvSpPr>
            <p:spPr>
              <a:xfrm>
                <a:off x="1057660" y="5085042"/>
                <a:ext cx="16224370" cy="3265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tục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(−∞;2)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2; +∞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tục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khoảng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(−∞;2)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2; +∞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60" y="5085042"/>
                <a:ext cx="16224370" cy="3265317"/>
              </a:xfrm>
              <a:prstGeom prst="rect">
                <a:avLst/>
              </a:prstGeom>
              <a:blipFill>
                <a:blip r:embed="rId9"/>
                <a:stretch>
                  <a:fillRect l="-1353" r="-1578" b="-7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2B5B9F8-B1DB-CA90-26AF-50C95E3E800D}"/>
              </a:ext>
            </a:extLst>
          </p:cNvPr>
          <p:cNvGrpSpPr/>
          <p:nvPr/>
        </p:nvGrpSpPr>
        <p:grpSpPr>
          <a:xfrm>
            <a:off x="15124006" y="3748474"/>
            <a:ext cx="1912037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0FBECDD9-49E5-640F-32F8-507B5EB7657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08F0E408-65A8-44F3-37BF-D47B5DA01207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72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8CCB12-22C7-BD31-FE8E-D37EBA12C95F}"/>
                  </a:ext>
                </a:extLst>
              </p:cNvPr>
              <p:cNvSpPr txBox="1"/>
              <p:nvPr/>
            </p:nvSpPr>
            <p:spPr>
              <a:xfrm>
                <a:off x="1937350" y="4925404"/>
                <a:ext cx="15141215" cy="3102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căn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3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2]∪[2;+∞)</m:t>
                    </m:r>
                  </m:oMath>
                </a14:m>
                <a:r>
                  <a:rPr lang="en-US" sz="43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Suy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ra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hàm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số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liên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tục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trên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các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khoảng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2]</m:t>
                    </m:r>
                  </m:oMath>
                </a14:m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300" dirty="0" err="1">
                    <a:latin typeface="Arial (Body)"/>
                    <a:ea typeface="Calibri" panose="020F0502020204030204" pitchFamily="34" charset="0"/>
                  </a:rPr>
                  <a:t>và</a:t>
                </a:r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[2;+∞)</m:t>
                    </m:r>
                  </m:oMath>
                </a14:m>
                <a:r>
                  <a:rPr lang="en-US" sz="4300" dirty="0">
                    <a:latin typeface="Arial (Body)"/>
                    <a:ea typeface="Calibri" panose="020F0502020204030204" pitchFamily="34" charset="0"/>
                  </a:rPr>
                  <a:t>.</a:t>
                </a:r>
                <a:endParaRPr lang="en-US" sz="4300" dirty="0"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8CCB12-22C7-BD31-FE8E-D37EBA12C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0" y="4925404"/>
                <a:ext cx="15141215" cy="3102581"/>
              </a:xfrm>
              <a:prstGeom prst="rect">
                <a:avLst/>
              </a:prstGeom>
              <a:blipFill>
                <a:blip r:embed="rId3"/>
                <a:stretch>
                  <a:fillRect l="-1610" b="-8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51CD955-79B9-AB2F-075C-F2A896B85A98}"/>
              </a:ext>
            </a:extLst>
          </p:cNvPr>
          <p:cNvSpPr/>
          <p:nvPr/>
        </p:nvSpPr>
        <p:spPr>
          <a:xfrm>
            <a:off x="0" y="717914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7CD4FAC-2D6B-7DA8-57CE-4B1B9EA898F1}"/>
              </a:ext>
            </a:extLst>
          </p:cNvPr>
          <p:cNvSpPr/>
          <p:nvPr/>
        </p:nvSpPr>
        <p:spPr>
          <a:xfrm rot="4414856">
            <a:off x="15639324" y="89239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6975802-7CAE-5BF8-72D4-7D8764B8662B}"/>
              </a:ext>
            </a:extLst>
          </p:cNvPr>
          <p:cNvSpPr/>
          <p:nvPr/>
        </p:nvSpPr>
        <p:spPr>
          <a:xfrm rot="1260778">
            <a:off x="16352674" y="803048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900AD5-C72B-A30E-8C43-3AB81F0C7071}"/>
              </a:ext>
            </a:extLst>
          </p:cNvPr>
          <p:cNvGrpSpPr/>
          <p:nvPr/>
        </p:nvGrpSpPr>
        <p:grpSpPr>
          <a:xfrm>
            <a:off x="1499231" y="1535405"/>
            <a:ext cx="4339384" cy="1569778"/>
            <a:chOff x="1624734" y="1360680"/>
            <a:chExt cx="5309466" cy="15697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1791B8-F25C-12B6-21AD-659042C6F9A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18BE41-5585-B41E-5087-B90DE34C3C7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CD447-FCEC-F2BD-C900-AD613B008070}"/>
                  </a:ext>
                </a:extLst>
              </p:cNvPr>
              <p:cNvSpPr txBox="1"/>
              <p:nvPr/>
            </p:nvSpPr>
            <p:spPr>
              <a:xfrm>
                <a:off x="6234540" y="1716692"/>
                <a:ext cx="10402354" cy="1059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3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3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e>
                    </m:rad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CD447-FCEC-F2BD-C900-AD613B008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40" y="1716692"/>
                <a:ext cx="10402354" cy="1059008"/>
              </a:xfrm>
              <a:prstGeom prst="rect">
                <a:avLst/>
              </a:prstGeom>
              <a:blipFill>
                <a:blip r:embed="rId10"/>
                <a:stretch>
                  <a:fillRect l="-2345" b="-27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>
            <a:extLst>
              <a:ext uri="{FF2B5EF4-FFF2-40B4-BE49-F238E27FC236}">
                <a16:creationId xmlns:a16="http://schemas.microsoft.com/office/drawing/2014/main" id="{1C57D2D0-1117-B50D-408A-B764EEA44589}"/>
              </a:ext>
            </a:extLst>
          </p:cNvPr>
          <p:cNvGrpSpPr/>
          <p:nvPr/>
        </p:nvGrpSpPr>
        <p:grpSpPr>
          <a:xfrm>
            <a:off x="14886139" y="3242380"/>
            <a:ext cx="1858363" cy="1293496"/>
            <a:chOff x="7890477" y="787864"/>
            <a:chExt cx="2065961" cy="1377288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5DD39F25-1F3A-942F-34A7-1206B5316AC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657580A5-7942-C685-1985-96AC2637D679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8097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531" y="463704"/>
            <a:ext cx="17014937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58443" y="875689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316583" y="626991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194C14-5508-4106-BCBE-FA13B43D1E55}"/>
                  </a:ext>
                </a:extLst>
              </p:cNvPr>
              <p:cNvSpPr txBox="1"/>
              <p:nvPr/>
            </p:nvSpPr>
            <p:spPr>
              <a:xfrm>
                <a:off x="3165302" y="2694623"/>
                <a:ext cx="10402355" cy="965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43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lang="en-US" sz="4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194C14-5508-4106-BCBE-FA13B43D1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302" y="2694623"/>
                <a:ext cx="10402355" cy="965264"/>
              </a:xfrm>
              <a:prstGeom prst="rect">
                <a:avLst/>
              </a:prstGeom>
              <a:blipFill>
                <a:blip r:embed="rId10"/>
                <a:stretch>
                  <a:fillRect l="-228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2D6CB61-4541-48DF-397A-BB0888EAEB09}"/>
              </a:ext>
            </a:extLst>
          </p:cNvPr>
          <p:cNvGrpSpPr/>
          <p:nvPr/>
        </p:nvGrpSpPr>
        <p:grpSpPr>
          <a:xfrm>
            <a:off x="1675377" y="559286"/>
            <a:ext cx="4339384" cy="1569778"/>
            <a:chOff x="1624734" y="1360680"/>
            <a:chExt cx="5309466" cy="15697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EFDC44-2AE9-D8CF-E00A-53E75A4FC26F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AF89F1-F0AF-F493-B906-27DE63CA991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076696-DB7E-2274-218F-6C0253449768}"/>
                  </a:ext>
                </a:extLst>
              </p:cNvPr>
              <p:cNvSpPr txBox="1"/>
              <p:nvPr/>
            </p:nvSpPr>
            <p:spPr>
              <a:xfrm>
                <a:off x="6362502" y="-290734"/>
                <a:ext cx="10402354" cy="2670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4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kumimoji="0" lang="en-US" sz="43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3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3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0" lang="en-US" sz="43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kumimoji="0" lang="en-US" sz="43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4300" b="0" i="1" u="none" strike="noStrike" kern="1200" cap="none" spc="0" normalizeH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300" b="0" i="1" u="none" strike="noStrike" kern="1200" cap="none" spc="0" normalizeH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en-US" sz="4300" b="0" i="1" u="none" strike="noStrike" kern="1200" cap="none" spc="0" normalizeH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43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  <m:r>
                                  <a:rPr kumimoji="0" lang="en-US" sz="43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kumimoji="0" lang="en-US" sz="43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≠0</m:t>
                            </m:r>
                          </m:e>
                          <m:e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      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3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076696-DB7E-2274-218F-6C0253449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502" y="-290734"/>
                <a:ext cx="10402354" cy="2670346"/>
              </a:xfrm>
              <a:prstGeom prst="rect">
                <a:avLst/>
              </a:prstGeom>
              <a:blipFill>
                <a:blip r:embed="rId11"/>
                <a:stretch>
                  <a:fillRect l="-2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237FE1A8-5AE7-BF36-F3CD-460B6CA386AE}"/>
              </a:ext>
            </a:extLst>
          </p:cNvPr>
          <p:cNvGrpSpPr/>
          <p:nvPr/>
        </p:nvGrpSpPr>
        <p:grpSpPr>
          <a:xfrm>
            <a:off x="15070715" y="3840807"/>
            <a:ext cx="1858363" cy="1293496"/>
            <a:chOff x="7890477" y="787864"/>
            <a:chExt cx="2065961" cy="1377288"/>
          </a:xfrm>
        </p:grpSpPr>
        <p:pic>
          <p:nvPicPr>
            <p:cNvPr id="19" name="Google Shape;306;p14">
              <a:extLst>
                <a:ext uri="{FF2B5EF4-FFF2-40B4-BE49-F238E27FC236}">
                  <a16:creationId xmlns:a16="http://schemas.microsoft.com/office/drawing/2014/main" id="{CC4C36BC-43BB-F0EA-0A2E-6F058ED3ED63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31FA1002-243F-FCEB-BE90-8C010FE9E7F4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C99EDF-12D4-4800-D0F8-4ABD8AE62688}"/>
                  </a:ext>
                </a:extLst>
              </p:cNvPr>
              <p:cNvSpPr txBox="1"/>
              <p:nvPr/>
            </p:nvSpPr>
            <p:spPr>
              <a:xfrm>
                <a:off x="892771" y="5277096"/>
                <a:ext cx="16483214" cy="4156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3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→0</m:t>
                        </m:r>
                      </m:lim>
                    </m:limLow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3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→0</m:t>
                        </m:r>
                      </m:lim>
                    </m:limLow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3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C99EDF-12D4-4800-D0F8-4ABD8AE62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71" y="5277096"/>
                <a:ext cx="16483214" cy="4156010"/>
              </a:xfrm>
              <a:prstGeom prst="rect">
                <a:avLst/>
              </a:prstGeom>
              <a:blipFill>
                <a:blip r:embed="rId13"/>
                <a:stretch>
                  <a:fillRect l="-1442" r="-1405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4000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5" y="368454"/>
            <a:ext cx="17496150" cy="95500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1708" y="6620348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EC0FE-C1B6-D08A-4EE2-398F2A1912B4}"/>
              </a:ext>
            </a:extLst>
          </p:cNvPr>
          <p:cNvGrpSpPr/>
          <p:nvPr/>
        </p:nvGrpSpPr>
        <p:grpSpPr>
          <a:xfrm>
            <a:off x="6927885" y="120433"/>
            <a:ext cx="4432225" cy="1301648"/>
            <a:chOff x="1852505" y="3331267"/>
            <a:chExt cx="4741161" cy="1301648"/>
          </a:xfrm>
        </p:grpSpPr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4CB4CAC6-AAFB-DAF9-8EF1-6FCA90E41DAB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5578E0-D7D7-2B18-F0A4-4F90524F2ABD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BB01471-166F-0B22-D7A8-213335D18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9024" y="809991"/>
            <a:ext cx="5162502" cy="46817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80E80A-0411-2E3C-610A-0209779A69E7}"/>
              </a:ext>
            </a:extLst>
          </p:cNvPr>
          <p:cNvSpPr txBox="1"/>
          <p:nvPr/>
        </p:nvSpPr>
        <p:spPr>
          <a:xfrm>
            <a:off x="628825" y="2740284"/>
            <a:ext cx="11416014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vi-VN" sz="4000" dirty="0">
                <a:solidFill>
                  <a:srgbClr val="000000"/>
                </a:solidFill>
              </a:rPr>
              <a:t>Một hãng </a:t>
            </a:r>
            <a:r>
              <a:rPr lang="vi-VN" sz="4000" dirty="0" err="1">
                <a:solidFill>
                  <a:srgbClr val="000000"/>
                </a:solidFill>
              </a:rPr>
              <a:t>taxi</a:t>
            </a:r>
            <a:r>
              <a:rPr lang="vi-VN" sz="4000" dirty="0">
                <a:solidFill>
                  <a:srgbClr val="000000"/>
                </a:solidFill>
              </a:rPr>
              <a:t> đưa ra giá cước T(x) (đồng) khi đi quãng đường x (</a:t>
            </a:r>
            <a:r>
              <a:rPr lang="vi-VN" sz="4000" dirty="0" err="1">
                <a:solidFill>
                  <a:srgbClr val="000000"/>
                </a:solidFill>
              </a:rPr>
              <a:t>km</a:t>
            </a:r>
            <a:r>
              <a:rPr lang="vi-VN" sz="4000" dirty="0">
                <a:solidFill>
                  <a:srgbClr val="000000"/>
                </a:solidFill>
              </a:rPr>
              <a:t>) cho loại xe 4 chỗ như sau:</a:t>
            </a:r>
            <a:r>
              <a:rPr lang="en-US" sz="40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1CDCB2B-73D3-5B4C-452D-D1529ABD87AC}"/>
                  </a:ext>
                </a:extLst>
              </p:cNvPr>
              <p:cNvSpPr txBox="1"/>
              <p:nvPr/>
            </p:nvSpPr>
            <p:spPr>
              <a:xfrm>
                <a:off x="2590800" y="4787455"/>
                <a:ext cx="12477179" cy="3194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10 000                                      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𝑘h𝑖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0&lt;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≤0,7</m:t>
                              </m:r>
                            </m:e>
                            <m:e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10 000+</m:t>
                              </m:r>
                              <m:d>
                                <m:dPr>
                                  <m:ctrlP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−0,7</m:t>
                                  </m:r>
                                </m:e>
                              </m:d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.14 000  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𝑘h𝑖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0,7&lt;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≤20</m:t>
                              </m:r>
                            </m:e>
                            <m:e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280 200+</m:t>
                              </m:r>
                              <m:d>
                                <m:dPr>
                                  <m:ctrlP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−20</m:t>
                                  </m:r>
                                </m:e>
                              </m:d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.12 000 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𝑘h𝑖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&gt;20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000" i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1CDCB2B-73D3-5B4C-452D-D1529ABD8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4787455"/>
                <a:ext cx="12477179" cy="31940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C1A3ED-A7BA-48DE-0EA0-88EE0475182E}"/>
                  </a:ext>
                </a:extLst>
              </p:cNvPr>
              <p:cNvSpPr txBox="1"/>
              <p:nvPr/>
            </p:nvSpPr>
            <p:spPr>
              <a:xfrm>
                <a:off x="1587994" y="8489914"/>
                <a:ext cx="11416014" cy="920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i="1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C1A3ED-A7BA-48DE-0EA0-88EE04751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994" y="8489914"/>
                <a:ext cx="11416014" cy="920252"/>
              </a:xfrm>
              <a:prstGeom prst="rect">
                <a:avLst/>
              </a:prstGeom>
              <a:blipFill>
                <a:blip r:embed="rId9"/>
                <a:stretch>
                  <a:fillRect l="-1869" b="-25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537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927" y="484053"/>
            <a:ext cx="17496150" cy="95500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1708" y="6620348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EC0FE-C1B6-D08A-4EE2-398F2A1912B4}"/>
              </a:ext>
            </a:extLst>
          </p:cNvPr>
          <p:cNvGrpSpPr/>
          <p:nvPr/>
        </p:nvGrpSpPr>
        <p:grpSpPr>
          <a:xfrm>
            <a:off x="6927885" y="120433"/>
            <a:ext cx="4432225" cy="1301648"/>
            <a:chOff x="1852505" y="3331267"/>
            <a:chExt cx="4741161" cy="1301648"/>
          </a:xfrm>
        </p:grpSpPr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4CB4CAC6-AAFB-DAF9-8EF1-6FCA90E41DAB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5578E0-D7D7-2B18-F0A4-4F90524F2ABD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3C1E873F-26CD-D23D-857A-567520383892}"/>
              </a:ext>
            </a:extLst>
          </p:cNvPr>
          <p:cNvGrpSpPr/>
          <p:nvPr/>
        </p:nvGrpSpPr>
        <p:grpSpPr>
          <a:xfrm flipH="1">
            <a:off x="951145" y="825668"/>
            <a:ext cx="1868627" cy="1192826"/>
            <a:chOff x="7890477" y="787864"/>
            <a:chExt cx="2065959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3A406818-390C-C418-06A9-D8B1B4656F2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3FC467CE-A532-DD2F-9012-E8717D1CC740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EC165-CC40-89BA-CE41-AFF96BC6FCC7}"/>
                  </a:ext>
                </a:extLst>
              </p:cNvPr>
              <p:cNvSpPr txBox="1"/>
              <p:nvPr/>
            </p:nvSpPr>
            <p:spPr>
              <a:xfrm>
                <a:off x="1432796" y="1988564"/>
                <a:ext cx="15422402" cy="7668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(0;0,7),(0,7;20)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(20;+∞)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0,7.</a:t>
                </a:r>
                <a:b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 10000=10000=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(0,7)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→0,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→0,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10000+</m:t>
                        </m:r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</m:e>
                        </m:d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⋅14000</m:t>
                        </m:r>
                      </m:e>
                    </m:d>
                  </m:oMath>
                </a14:m>
                <a:r>
                  <a:rPr lang="en-US" sz="4000" i="1" kern="1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     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=10000+(0,7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0,7)⋅14000=10000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</m:e>
                          <m:sup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(0,7)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=0,7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EC165-CC40-89BA-CE41-AFF96BC6F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796" y="1988564"/>
                <a:ext cx="15422402" cy="7668318"/>
              </a:xfrm>
              <a:prstGeom prst="rect">
                <a:avLst/>
              </a:prstGeom>
              <a:blipFill>
                <a:blip r:embed="rId8"/>
                <a:stretch>
                  <a:fillRect l="-1383" b="-2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503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927" y="484053"/>
            <a:ext cx="17496150" cy="95500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475674" y="7705749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EC0FE-C1B6-D08A-4EE2-398F2A1912B4}"/>
              </a:ext>
            </a:extLst>
          </p:cNvPr>
          <p:cNvGrpSpPr/>
          <p:nvPr/>
        </p:nvGrpSpPr>
        <p:grpSpPr>
          <a:xfrm>
            <a:off x="6927885" y="120433"/>
            <a:ext cx="4432225" cy="1301648"/>
            <a:chOff x="1852505" y="3331267"/>
            <a:chExt cx="4741161" cy="1301648"/>
          </a:xfrm>
        </p:grpSpPr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4CB4CAC6-AAFB-DAF9-8EF1-6FCA90E41DAB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5578E0-D7D7-2B18-F0A4-4F90524F2ABD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3C1E873F-26CD-D23D-857A-567520383892}"/>
              </a:ext>
            </a:extLst>
          </p:cNvPr>
          <p:cNvGrpSpPr/>
          <p:nvPr/>
        </p:nvGrpSpPr>
        <p:grpSpPr>
          <a:xfrm flipH="1">
            <a:off x="951145" y="825668"/>
            <a:ext cx="1868627" cy="1192826"/>
            <a:chOff x="7890477" y="787864"/>
            <a:chExt cx="2065959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3A406818-390C-C418-06A9-D8B1B4656F2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3FC467CE-A532-DD2F-9012-E8717D1CC740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EC165-CC40-89BA-CE41-AFF96BC6FCC7}"/>
                  </a:ext>
                </a:extLst>
              </p:cNvPr>
              <p:cNvSpPr txBox="1"/>
              <p:nvPr/>
            </p:nvSpPr>
            <p:spPr>
              <a:xfrm>
                <a:off x="716395" y="2090100"/>
                <a:ext cx="16855204" cy="7445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20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10000+</m:t>
                        </m:r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0,7</m:t>
                            </m:r>
                          </m:e>
                        </m:d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,14000</m:t>
                        </m:r>
                      </m:e>
                    </m:d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=10000+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0,7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,14000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=280200=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(20)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 [280200+(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20),12000]=280200.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(20)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(0;+∞)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EC165-CC40-89BA-CE41-AFF96BC6F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95" y="2090100"/>
                <a:ext cx="16855204" cy="7445756"/>
              </a:xfrm>
              <a:prstGeom prst="rect">
                <a:avLst/>
              </a:prstGeom>
              <a:blipFill>
                <a:blip r:embed="rId8"/>
                <a:stretch>
                  <a:fillRect l="-1302" b="-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501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89817" y="5939649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23432" y="6743700"/>
            <a:ext cx="2891368" cy="3542647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1814846" y="3348679"/>
            <a:ext cx="14658303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TỔNG, HIỆU TÍCH THƯƠNG CỦA HÀM SỐ LIÊN TỤC</a:t>
            </a:r>
          </a:p>
        </p:txBody>
      </p:sp>
    </p:spTree>
    <p:extLst>
      <p:ext uri="{BB962C8B-B14F-4D97-AF65-F5344CB8AC3E}">
        <p14:creationId xmlns:p14="http://schemas.microsoft.com/office/powerpoint/2010/main" val="9179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1895213" y="1755874"/>
            <a:ext cx="3593892" cy="963915"/>
            <a:chOff x="2012116" y="2110922"/>
            <a:chExt cx="3330737" cy="9639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HĐKP4: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2026733" y="2558484"/>
                <a:ext cx="14462193" cy="221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</m:oMath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33" y="2558484"/>
                <a:ext cx="14462193" cy="2210413"/>
              </a:xfrm>
              <a:prstGeom prst="rect">
                <a:avLst/>
              </a:prstGeom>
              <a:blipFill>
                <a:blip r:embed="rId9"/>
                <a:stretch>
                  <a:fillRect l="-1475" b="-1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F8F6B0A-9CFA-674E-5A77-07DFFDAC5E8C}"/>
              </a:ext>
            </a:extLst>
          </p:cNvPr>
          <p:cNvGrpSpPr/>
          <p:nvPr/>
        </p:nvGrpSpPr>
        <p:grpSpPr>
          <a:xfrm>
            <a:off x="6477000" y="1199883"/>
            <a:ext cx="10925913" cy="1049187"/>
            <a:chOff x="4076700" y="1958580"/>
            <a:chExt cx="10401300" cy="1049187"/>
          </a:xfrm>
        </p:grpSpPr>
        <p:sp>
          <p:nvSpPr>
            <p:cNvPr id="6" name="Google Shape;166;p5">
              <a:extLst>
                <a:ext uri="{FF2B5EF4-FFF2-40B4-BE49-F238E27FC236}">
                  <a16:creationId xmlns:a16="http://schemas.microsoft.com/office/drawing/2014/main" id="{B266ED8D-A41B-82ED-D53D-853B0A1BE217}"/>
                </a:ext>
              </a:extLst>
            </p:cNvPr>
            <p:cNvSpPr/>
            <p:nvPr/>
          </p:nvSpPr>
          <p:spPr>
            <a:xfrm>
              <a:off x="5358196" y="2330699"/>
              <a:ext cx="9119804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167;p5">
              <a:extLst>
                <a:ext uri="{FF2B5EF4-FFF2-40B4-BE49-F238E27FC236}">
                  <a16:creationId xmlns:a16="http://schemas.microsoft.com/office/drawing/2014/main" id="{FB0B461C-E1CC-1803-072F-1E9F67C15C1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F2CEF3AC-42E7-8697-1F92-781A8A7E24F1}"/>
              </a:ext>
            </a:extLst>
          </p:cNvPr>
          <p:cNvGrpSpPr/>
          <p:nvPr/>
        </p:nvGrpSpPr>
        <p:grpSpPr>
          <a:xfrm>
            <a:off x="15014808" y="5078311"/>
            <a:ext cx="1912037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10EC5DEF-026B-D987-F43A-AD99D6D4692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E122B16B-68E8-FE6B-89EA-A35486D7C055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0D7C76-939A-7776-D7D7-A1AF1486B074}"/>
                  </a:ext>
                </a:extLst>
              </p:cNvPr>
              <p:cNvSpPr txBox="1"/>
              <p:nvPr/>
            </p:nvSpPr>
            <p:spPr>
              <a:xfrm>
                <a:off x="1862262" y="5769017"/>
                <a:ext cx="16030929" cy="3331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(2),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0D7C76-939A-7776-D7D7-A1AF1486B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262" y="5769017"/>
                <a:ext cx="16030929" cy="3331361"/>
              </a:xfrm>
              <a:prstGeom prst="rect">
                <a:avLst/>
              </a:prstGeom>
              <a:blipFill>
                <a:blip r:embed="rId12"/>
                <a:stretch>
                  <a:fillRect l="-1331" b="-6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1455929" y="2750212"/>
                <a:ext cx="15376135" cy="554004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929" y="2750212"/>
                <a:ext cx="15376135" cy="55400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7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53229-4658-7E0C-4A2D-73B9AC41C8BA}"/>
              </a:ext>
            </a:extLst>
          </p:cNvPr>
          <p:cNvGrpSpPr/>
          <p:nvPr/>
        </p:nvGrpSpPr>
        <p:grpSpPr>
          <a:xfrm>
            <a:off x="3421524" y="2793898"/>
            <a:ext cx="12242039" cy="1233563"/>
            <a:chOff x="4987860" y="3342933"/>
            <a:chExt cx="12242039" cy="1233563"/>
          </a:xfrm>
        </p:grpSpPr>
        <p:sp>
          <p:nvSpPr>
            <p:cNvPr id="18" name="TextBox 18"/>
            <p:cNvSpPr txBox="1"/>
            <p:nvPr/>
          </p:nvSpPr>
          <p:spPr>
            <a:xfrm>
              <a:off x="6569609" y="3358930"/>
              <a:ext cx="10660290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9372DF-4F3E-B0CF-0CA2-F2E72D973E93}"/>
                </a:ext>
              </a:extLst>
            </p:cNvPr>
            <p:cNvGrpSpPr/>
            <p:nvPr/>
          </p:nvGrpSpPr>
          <p:grpSpPr>
            <a:xfrm>
              <a:off x="4987860" y="3342933"/>
              <a:ext cx="1341144" cy="1233563"/>
              <a:chOff x="4193210" y="3468072"/>
              <a:chExt cx="986180" cy="973455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3698293" y="1333500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D74CFE-EF64-60F1-047A-CC3F6A7A8C3A}"/>
              </a:ext>
            </a:extLst>
          </p:cNvPr>
          <p:cNvGrpSpPr/>
          <p:nvPr/>
        </p:nvGrpSpPr>
        <p:grpSpPr>
          <a:xfrm>
            <a:off x="3421524" y="4462663"/>
            <a:ext cx="16148013" cy="1236427"/>
            <a:chOff x="4987860" y="5140636"/>
            <a:chExt cx="17123929" cy="1236427"/>
          </a:xfrm>
        </p:grpSpPr>
        <p:sp>
          <p:nvSpPr>
            <p:cNvPr id="19" name="TextBox 19"/>
            <p:cNvSpPr txBox="1"/>
            <p:nvPr/>
          </p:nvSpPr>
          <p:spPr>
            <a:xfrm>
              <a:off x="6628844" y="5140636"/>
              <a:ext cx="15482945" cy="939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D77914-9EF9-9D9B-2B6C-7CD61C98FC0D}"/>
                </a:ext>
              </a:extLst>
            </p:cNvPr>
            <p:cNvGrpSpPr/>
            <p:nvPr/>
          </p:nvGrpSpPr>
          <p:grpSpPr>
            <a:xfrm>
              <a:off x="4987860" y="5143500"/>
              <a:ext cx="1341144" cy="1233563"/>
              <a:chOff x="4193210" y="3468072"/>
              <a:chExt cx="986180" cy="973455"/>
            </a:xfrm>
          </p:grpSpPr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DE35AFD2-CF20-55F6-A6C0-8553A8384C49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id="{91E02458-592F-42C3-BF0B-F749D24A2081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43905F53-FA5C-AE9E-DBDF-D9262F83FA0D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7652EC-AFDF-ED0A-E3C7-96B4097F1C36}"/>
              </a:ext>
            </a:extLst>
          </p:cNvPr>
          <p:cNvGrpSpPr/>
          <p:nvPr/>
        </p:nvGrpSpPr>
        <p:grpSpPr>
          <a:xfrm>
            <a:off x="3421524" y="6080010"/>
            <a:ext cx="14799027" cy="1233563"/>
            <a:chOff x="4987860" y="7124700"/>
            <a:chExt cx="14799027" cy="1233563"/>
          </a:xfrm>
        </p:grpSpPr>
        <p:sp>
          <p:nvSpPr>
            <p:cNvPr id="20" name="TextBox 20"/>
            <p:cNvSpPr txBox="1"/>
            <p:nvPr/>
          </p:nvSpPr>
          <p:spPr>
            <a:xfrm>
              <a:off x="6569609" y="7161032"/>
              <a:ext cx="13217278" cy="9246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353177-C175-98D8-FCF6-DF0C6C682B8F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0A4B4600-BDDD-2126-E950-0D0496B582BD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id="{AB403CF8-A0F3-AFAB-4C79-4CE3CF68427A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id="{9B136F70-0C10-F4CD-078D-C48C73C5515E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B2AC98-5CBE-1EE3-9AA1-447512DFD97C}"/>
              </a:ext>
            </a:extLst>
          </p:cNvPr>
          <p:cNvGrpSpPr/>
          <p:nvPr/>
        </p:nvGrpSpPr>
        <p:grpSpPr>
          <a:xfrm>
            <a:off x="3442119" y="7784164"/>
            <a:ext cx="14337470" cy="1233563"/>
            <a:chOff x="4987860" y="7124700"/>
            <a:chExt cx="14337470" cy="1233563"/>
          </a:xfrm>
        </p:grpSpPr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F7859099-9BA2-8E6C-6F70-1C6B16F7F279}"/>
                </a:ext>
              </a:extLst>
            </p:cNvPr>
            <p:cNvSpPr txBox="1"/>
            <p:nvPr/>
          </p:nvSpPr>
          <p:spPr>
            <a:xfrm>
              <a:off x="6604620" y="7124700"/>
              <a:ext cx="12720710" cy="9246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7C632-E60D-2978-27A4-8674839A1477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A79ACA21-5A6B-349E-3D47-66EA97F3EAFB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57176000-47DB-83C1-F32E-69128A9CFA8E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21">
                <a:extLst>
                  <a:ext uri="{FF2B5EF4-FFF2-40B4-BE49-F238E27FC236}">
                    <a16:creationId xmlns:a16="http://schemas.microsoft.com/office/drawing/2014/main" id="{828C896A-59C6-A7AF-DD02-014656241481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2437719" y="1207057"/>
            <a:ext cx="4851400" cy="995422"/>
          </a:xfrm>
          <a:prstGeom prst="flowChartTerminator">
            <a:avLst/>
          </a:prstGeom>
          <a:solidFill>
            <a:srgbClr val="FFFFE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7424890" y="930880"/>
                <a:ext cx="8790429" cy="1323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890" y="930880"/>
                <a:ext cx="8790429" cy="1323760"/>
              </a:xfrm>
              <a:prstGeom prst="rect">
                <a:avLst/>
              </a:prstGeom>
              <a:blipFill>
                <a:blip r:embed="rId8"/>
                <a:stretch>
                  <a:fillRect l="-2497" b="-8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1557203" y="4663692"/>
                <a:ext cx="15702096" cy="4091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Tập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−∞;−1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−1; +∞</m:t>
                        </m:r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≠−1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−∞;−1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−1; +∞</m:t>
                        </m:r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203" y="4663692"/>
                <a:ext cx="15702096" cy="4091633"/>
              </a:xfrm>
              <a:prstGeom prst="rect">
                <a:avLst/>
              </a:prstGeom>
              <a:blipFill>
                <a:blip r:embed="rId9"/>
                <a:stretch>
                  <a:fillRect l="-1359" b="-5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E27636EB-75B1-3E32-599C-6AFA96375DE0}"/>
              </a:ext>
            </a:extLst>
          </p:cNvPr>
          <p:cNvGrpSpPr/>
          <p:nvPr/>
        </p:nvGrpSpPr>
        <p:grpSpPr>
          <a:xfrm>
            <a:off x="14649313" y="2892809"/>
            <a:ext cx="1974898" cy="1192826"/>
            <a:chOff x="7890477" y="787864"/>
            <a:chExt cx="2065959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B123ED97-B0F0-DB67-580A-8712443A671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649EAC67-C348-4B26-FDF1-B64CA883A8D0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735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333" y="478813"/>
            <a:ext cx="17363331" cy="9183619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15114" flipH="1">
            <a:off x="17274813" y="8211494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65423" y="5070623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0009B-BB86-4ACA-69DF-70F82281DF62}"/>
              </a:ext>
            </a:extLst>
          </p:cNvPr>
          <p:cNvGrpSpPr/>
          <p:nvPr/>
        </p:nvGrpSpPr>
        <p:grpSpPr>
          <a:xfrm>
            <a:off x="764706" y="757271"/>
            <a:ext cx="4339384" cy="1569778"/>
            <a:chOff x="1624734" y="1360680"/>
            <a:chExt cx="5309466" cy="15697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11D60E-508D-12E0-D83A-BFB21D4ED27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F993DA-D445-A84A-DC6D-9BB27CBDA30F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4E9610-B2D2-F6FD-164A-42F37D857D94}"/>
              </a:ext>
            </a:extLst>
          </p:cNvPr>
          <p:cNvSpPr txBox="1"/>
          <p:nvPr/>
        </p:nvSpPr>
        <p:spPr>
          <a:xfrm>
            <a:off x="5801873" y="1063214"/>
            <a:ext cx="84582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7F38535F-A1E5-B1EA-BEEB-89CD5C7D0640}"/>
              </a:ext>
            </a:extLst>
          </p:cNvPr>
          <p:cNvGrpSpPr/>
          <p:nvPr/>
        </p:nvGrpSpPr>
        <p:grpSpPr>
          <a:xfrm>
            <a:off x="8156547" y="3700932"/>
            <a:ext cx="1974898" cy="1192826"/>
            <a:chOff x="7890477" y="787864"/>
            <a:chExt cx="2065959" cy="1377288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id="{09034E77-B125-E1FC-76AB-077613FAE8E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0277B9AC-BD6F-B694-F90A-ED62AD017009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/>
              <p:nvPr/>
            </p:nvSpPr>
            <p:spPr>
              <a:xfrm>
                <a:off x="1323879" y="5591507"/>
                <a:ext cx="15682065" cy="1940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879" y="5591507"/>
                <a:ext cx="15682065" cy="1940659"/>
              </a:xfrm>
              <a:prstGeom prst="rect">
                <a:avLst/>
              </a:prstGeom>
              <a:blipFill>
                <a:blip r:embed="rId8"/>
                <a:stretch>
                  <a:fillRect l="-1360" b="-1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D2CEA1-ED64-3C96-974E-EA8169BB4D0B}"/>
                  </a:ext>
                </a:extLst>
              </p:cNvPr>
              <p:cNvSpPr txBox="1"/>
              <p:nvPr/>
            </p:nvSpPr>
            <p:spPr>
              <a:xfrm>
                <a:off x="2568810" y="2100796"/>
                <a:ext cx="13103694" cy="1478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ra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D2CEA1-ED64-3C96-974E-EA8169BB4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10" y="2100796"/>
                <a:ext cx="13103694" cy="1478610"/>
              </a:xfrm>
              <a:prstGeom prst="rect">
                <a:avLst/>
              </a:prstGeom>
              <a:blipFill>
                <a:blip r:embed="rId9"/>
                <a:stretch>
                  <a:fillRect l="-1767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6612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333" y="478813"/>
            <a:ext cx="17363331" cy="9183619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15114" flipH="1">
            <a:off x="17274813" y="8211494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65423" y="5070623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0009B-BB86-4ACA-69DF-70F82281DF62}"/>
              </a:ext>
            </a:extLst>
          </p:cNvPr>
          <p:cNvGrpSpPr/>
          <p:nvPr/>
        </p:nvGrpSpPr>
        <p:grpSpPr>
          <a:xfrm>
            <a:off x="764706" y="757271"/>
            <a:ext cx="4339384" cy="1569778"/>
            <a:chOff x="1624734" y="1360680"/>
            <a:chExt cx="5309466" cy="15697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11D60E-508D-12E0-D83A-BFB21D4ED27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F993DA-D445-A84A-DC6D-9BB27CBDA30F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4E9610-B2D2-F6FD-164A-42F37D857D94}"/>
              </a:ext>
            </a:extLst>
          </p:cNvPr>
          <p:cNvSpPr txBox="1"/>
          <p:nvPr/>
        </p:nvSpPr>
        <p:spPr>
          <a:xfrm>
            <a:off x="5801873" y="1063214"/>
            <a:ext cx="84582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7F38535F-A1E5-B1EA-BEEB-89CD5C7D0640}"/>
              </a:ext>
            </a:extLst>
          </p:cNvPr>
          <p:cNvGrpSpPr/>
          <p:nvPr/>
        </p:nvGrpSpPr>
        <p:grpSpPr>
          <a:xfrm>
            <a:off x="8156547" y="3700932"/>
            <a:ext cx="1974898" cy="1192826"/>
            <a:chOff x="7890477" y="787864"/>
            <a:chExt cx="2065959" cy="1377288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id="{09034E77-B125-E1FC-76AB-077613FAE8E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0277B9AC-BD6F-B694-F90A-ED62AD017009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/>
              <p:nvPr/>
            </p:nvSpPr>
            <p:spPr>
              <a:xfrm>
                <a:off x="1691948" y="5006502"/>
                <a:ext cx="14857418" cy="4188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∞;0)∪(0;+∞)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ṭ̣c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∞;0)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(0;+∞))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48" y="5006502"/>
                <a:ext cx="14857418" cy="4188647"/>
              </a:xfrm>
              <a:prstGeom prst="rect">
                <a:avLst/>
              </a:prstGeom>
              <a:blipFill>
                <a:blip r:embed="rId8"/>
                <a:stretch>
                  <a:fillRect l="-1477" r="-2216" b="-5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D2CEA1-ED64-3C96-974E-EA8169BB4D0B}"/>
                  </a:ext>
                </a:extLst>
              </p:cNvPr>
              <p:cNvSpPr txBox="1"/>
              <p:nvPr/>
            </p:nvSpPr>
            <p:spPr>
              <a:xfrm>
                <a:off x="2568810" y="2100796"/>
                <a:ext cx="13103694" cy="1478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rad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+3−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D2CEA1-ED64-3C96-974E-EA8169BB4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10" y="2100796"/>
                <a:ext cx="13103694" cy="1478610"/>
              </a:xfrm>
              <a:prstGeom prst="rect">
                <a:avLst/>
              </a:prstGeom>
              <a:blipFill>
                <a:blip r:embed="rId9"/>
                <a:stretch>
                  <a:fillRect l="-1767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01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5" y="739279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0689" y="1646398"/>
            <a:ext cx="4316994" cy="4628441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568065" y="1650918"/>
                <a:ext cx="12742623" cy="4609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 dirty="0">
                    <a:solidFill>
                      <a:srgbClr val="000000"/>
                    </a:solidFill>
                  </a:rPr>
                  <a:t>Trong mặt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phẳng</a:t>
                </a:r>
                <a:r>
                  <a:rPr lang="vi-VN" sz="4000" dirty="0">
                    <a:solidFill>
                      <a:srgbClr val="000000"/>
                    </a:solidFill>
                  </a:rPr>
                  <a:t> tọa độ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, cho đường tròn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tâm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. Một đường thẳng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thay đổi, luôn vuông góc với trục hoành, cắt trục hoành tại điểm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có hoành độ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(– 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và cắt đường tròn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tại các điểm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(xem Hình 6).</a:t>
                </a:r>
                <a:endParaRPr lang="en-US" sz="4000" i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65" y="1650918"/>
                <a:ext cx="12742623" cy="4609595"/>
              </a:xfrm>
              <a:prstGeom prst="rect">
                <a:avLst/>
              </a:prstGeom>
              <a:blipFill>
                <a:blip r:embed="rId10"/>
                <a:stretch>
                  <a:fillRect l="-1674" r="-1674" b="-4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9E124F-6CCE-A2FC-F092-F8F2419DE70C}"/>
                  </a:ext>
                </a:extLst>
              </p:cNvPr>
              <p:cNvSpPr txBox="1"/>
              <p:nvPr/>
            </p:nvSpPr>
            <p:spPr>
              <a:xfrm>
                <a:off x="1122915" y="6260513"/>
                <a:ext cx="14623417" cy="317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𝑂𝑁𝑃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 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>
                        <a:latin typeface="Cambria Math" panose="02040503050406030204" pitchFamily="18" charset="0"/>
                      </a:rPr>
                      <m:t> 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>
                        <a:latin typeface="Cambria Math" panose="02040503050406030204" pitchFamily="18" charset="0"/>
                      </a:rPr>
                      <m:t> 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9E124F-6CCE-A2FC-F092-F8F2419DE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15" y="6260513"/>
                <a:ext cx="14623417" cy="3170035"/>
              </a:xfrm>
              <a:prstGeom prst="rect">
                <a:avLst/>
              </a:prstGeom>
              <a:blipFill>
                <a:blip r:embed="rId11"/>
                <a:stretch>
                  <a:fillRect l="-1459" b="-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972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5" y="761059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9626" y="2658699"/>
            <a:ext cx="4950973" cy="5308158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772377" y="1547245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1323485" y="2658699"/>
                <a:ext cx="10899862" cy="6475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𝑂𝑀𝑁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=2⋅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(−1;1)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−1;1</m:t>
                        </m:r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85" y="2658699"/>
                <a:ext cx="10899862" cy="6475875"/>
              </a:xfrm>
              <a:prstGeom prst="rect">
                <a:avLst/>
              </a:prstGeom>
              <a:blipFill>
                <a:blip r:embed="rId11"/>
                <a:stretch>
                  <a:fillRect l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875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7911"/>
      </p:ext>
    </p:extLst>
  </p:cSld>
  <p:clrMapOvr>
    <a:masterClrMapping/>
  </p:clrMapOvr>
  <p:transition spd="med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8" y="3723251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381000" y="232343"/>
                <a:ext cx="17526000" cy="41614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1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: </a:t>
                </a:r>
                <a:r>
                  <a:rPr lang="nl-NL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</a:t>
                </a:r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ho hàm số</a:t>
                </a:r>
                <a:r>
                  <a:rPr lang="pt-BR" sz="4800" i="1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4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4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4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pt-BR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4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4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4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pt-BR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+6</m:t>
                                    </m:r>
                                  </m:den>
                                </m:f>
                              </m:e>
                            </m:rad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≠3;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≠2</m:t>
                            </m:r>
                          </m:e>
                          <m:e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=3;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. 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liên tục tại 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endParaRPr lang="pt-BR" sz="4800" dirty="0">
                  <a:solidFill>
                    <a:schemeClr val="tx1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32343"/>
                <a:ext cx="17526000" cy="4161456"/>
              </a:xfrm>
              <a:prstGeom prst="roundRect">
                <a:avLst/>
              </a:prstGeom>
              <a:blipFill>
                <a:blip r:embed="rId7"/>
                <a:stretch>
                  <a:fillRect b="-5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2400" y="7070905"/>
                <a:ext cx="6804869" cy="19950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400" y="7070905"/>
                <a:ext cx="6804869" cy="199505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533400" y="232342"/>
                <a:ext cx="17449800" cy="39291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kumimoji="0" lang="vi-VN" sz="40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2: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Chọn câu </a:t>
                </a:r>
                <a:r>
                  <a:rPr lang="pt-BR" sz="4000" b="1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 </a:t>
                </a:r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các câu sau:</a:t>
                </a:r>
                <a:endParaRPr lang="en-US" sz="4000" kern="100" dirty="0">
                  <a:solidFill>
                    <a:schemeClr val="tx1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(I) </a:t>
                </a:r>
                <a14:m>
                  <m:oMath xmlns:m="http://schemas.openxmlformats.org/officeDocument/2006/math"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 tục tại </a:t>
                </a:r>
                <a14:m>
                  <m:oMath xmlns:m="http://schemas.openxmlformats.org/officeDocument/2006/math"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(II) </a:t>
                </a:r>
                <a14:m>
                  <m:oMath xmlns:m="http://schemas.openxmlformats.org/officeDocument/2006/math"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gián đoạn tại </a:t>
                </a:r>
                <a14:m>
                  <m:oMath xmlns:m="http://schemas.openxmlformats.org/officeDocument/2006/math"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(III) </a:t>
                </a:r>
                <a14:m>
                  <m:oMath xmlns:m="http://schemas.openxmlformats.org/officeDocument/2006/math"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 tục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pt-BR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2342"/>
                <a:ext cx="17449800" cy="3929111"/>
              </a:xfrm>
              <a:prstGeom prst="roundRect">
                <a:avLst/>
              </a:prstGeom>
              <a:blipFill>
                <a:blip r:embed="rId6"/>
                <a:stretch>
                  <a:fillRect l="-175" t="-6047" b="-170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(I) và (III)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(I)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4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(II)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(II) và (III)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1819586" y="7070903"/>
            <a:ext cx="6802583" cy="1995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Chỉ (I)</a:t>
            </a:r>
            <a:endParaRPr lang="vi-VN" sz="48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11997" y="7084224"/>
            <a:ext cx="4048446" cy="3841488"/>
          </a:xfrm>
          <a:custGeom>
            <a:avLst/>
            <a:gdLst/>
            <a:ahLst/>
            <a:cxnLst/>
            <a:rect l="l" t="t" r="r" b="b"/>
            <a:pathLst>
              <a:path w="7663060" h="8762335">
                <a:moveTo>
                  <a:pt x="0" y="0"/>
                </a:moveTo>
                <a:lnTo>
                  <a:pt x="7663060" y="0"/>
                </a:lnTo>
                <a:lnTo>
                  <a:pt x="7663060" y="8762334"/>
                </a:lnTo>
                <a:lnTo>
                  <a:pt x="0" y="876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7554" y="1373991"/>
            <a:ext cx="2344153" cy="1299138"/>
          </a:xfrm>
          <a:custGeom>
            <a:avLst/>
            <a:gdLst/>
            <a:ahLst/>
            <a:cxnLst/>
            <a:rect l="l" t="t" r="r" b="b"/>
            <a:pathLst>
              <a:path w="2344153" h="1299138">
                <a:moveTo>
                  <a:pt x="0" y="0"/>
                </a:moveTo>
                <a:lnTo>
                  <a:pt x="2344153" y="0"/>
                </a:lnTo>
                <a:lnTo>
                  <a:pt x="2344153" y="1299137"/>
                </a:lnTo>
                <a:lnTo>
                  <a:pt x="0" y="12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35864">
            <a:off x="6472386" y="8460074"/>
            <a:ext cx="1152348" cy="1596452"/>
          </a:xfrm>
          <a:custGeom>
            <a:avLst/>
            <a:gdLst/>
            <a:ahLst/>
            <a:cxnLst/>
            <a:rect l="l" t="t" r="r" b="b"/>
            <a:pathLst>
              <a:path w="1152348" h="1596452">
                <a:moveTo>
                  <a:pt x="0" y="0"/>
                </a:moveTo>
                <a:lnTo>
                  <a:pt x="1152348" y="0"/>
                </a:lnTo>
                <a:lnTo>
                  <a:pt x="1152348" y="1596452"/>
                </a:lnTo>
                <a:lnTo>
                  <a:pt x="0" y="159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11721" y="450352"/>
            <a:ext cx="1782025" cy="1156696"/>
          </a:xfrm>
          <a:custGeom>
            <a:avLst/>
            <a:gdLst/>
            <a:ahLst/>
            <a:cxnLst/>
            <a:rect l="l" t="t" r="r" b="b"/>
            <a:pathLst>
              <a:path w="1782025" h="1156696">
                <a:moveTo>
                  <a:pt x="0" y="0"/>
                </a:moveTo>
                <a:lnTo>
                  <a:pt x="1782025" y="0"/>
                </a:lnTo>
                <a:lnTo>
                  <a:pt x="1782025" y="1156696"/>
                </a:lnTo>
                <a:lnTo>
                  <a:pt x="0" y="115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49393" y="147002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5C692-E0BD-C79D-4487-645068E2DF88}"/>
              </a:ext>
            </a:extLst>
          </p:cNvPr>
          <p:cNvSpPr txBox="1"/>
          <p:nvPr/>
        </p:nvSpPr>
        <p:spPr>
          <a:xfrm>
            <a:off x="1983784" y="3947232"/>
            <a:ext cx="14320427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HÀM SỐ LIÊN TỤC TẠI MỘT ĐIỂM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2DBFE-3344-F3C7-F294-90F89DB1304D}"/>
              </a:ext>
            </a:extLst>
          </p:cNvPr>
          <p:cNvSpPr txBox="1"/>
          <p:nvPr/>
        </p:nvSpPr>
        <p:spPr>
          <a:xfrm>
            <a:off x="2334900" y="546527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685800" y="232343"/>
                <a:ext cx="16687800" cy="39291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3 : 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Cho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hàm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4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,</m:t>
                            </m:r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&gt;1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nor/>
                              </m:rPr>
                              <a:rPr lang="en-US" sz="4800">
                                <a:solidFill>
                                  <a:schemeClr val="tx1"/>
                                </a:solidFill>
                                <a:latin typeface="Arial (Body)"/>
                                <a:ea typeface="Calibri" panose="020F0502020204030204" pitchFamily="34" charset="0"/>
                              </a:rPr>
                              <m:t>   </m:t>
                            </m:r>
                            <m:r>
                              <a:rPr lang="en-US" sz="4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&lt;1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4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en-US" sz="4800">
                                <a:solidFill>
                                  <a:schemeClr val="tx1"/>
                                </a:solidFill>
                                <a:latin typeface="Arial (Body)"/>
                                <a:ea typeface="Calibri" panose="020F0502020204030204" pitchFamily="34" charset="0"/>
                              </a:rPr>
                              <m:t>        , </m:t>
                            </m:r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. </a:t>
                </a:r>
              </a:p>
              <a:p>
                <a:pPr lvl="0" algn="ctr" defTabSz="1371600">
                  <a:defRPr/>
                </a:pP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Tìm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để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gián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đoạn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tại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32343"/>
                <a:ext cx="16687800" cy="3929111"/>
              </a:xfrm>
              <a:prstGeom prst="roundRect">
                <a:avLst/>
              </a:prstGeom>
              <a:blipFill>
                <a:blip r:embed="rId6"/>
                <a:stretch>
                  <a:fillRect b="-31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≠±2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≠2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≠−2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≠±1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2" y="4618652"/>
                <a:ext cx="6802583" cy="20387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≠±2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2"/>
                <a:ext cx="6802583" cy="203878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066800" y="571500"/>
                <a:ext cx="16535400" cy="35899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kumimoji="0" lang="vi-VN" sz="43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3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pt-BR" sz="43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3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pt-BR" sz="43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–1000</m:t>
                    </m:r>
                    <m:sSup>
                      <m:sSup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3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+0,01</m:t>
                    </m:r>
                  </m:oMath>
                </a14:m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Phương trình </a:t>
                </a:r>
                <a14:m>
                  <m:oMath xmlns:m="http://schemas.openxmlformats.org/officeDocument/2006/math">
                    <m:r>
                      <a:rPr lang="pt-BR" sz="43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3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có nghiệm thuộc khoảng nào trong các khoảng sau đây?</a:t>
                </a:r>
                <a:endParaRPr lang="en-US" sz="4300" kern="100" dirty="0">
                  <a:solidFill>
                    <a:schemeClr val="tx1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I.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−1;0</m:t>
                        </m:r>
                      </m:e>
                    </m:d>
                  </m:oMath>
                </a14:m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						II.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					III.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pt-BR" sz="4300" kern="1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300" kern="100" dirty="0">
                  <a:solidFill>
                    <a:schemeClr val="tx1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71500"/>
                <a:ext cx="16535400" cy="3589953"/>
              </a:xfrm>
              <a:prstGeom prst="roundRect">
                <a:avLst/>
              </a:prstGeom>
              <a:blipFill>
                <a:blip r:embed="rId6"/>
                <a:stretch>
                  <a:fillRect l="-405" r="-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I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I và II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II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III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1819586" y="7070905"/>
            <a:ext cx="6802583" cy="20036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Chỉ I và II</a:t>
            </a:r>
            <a:endParaRPr lang="vi-VN" sz="48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4400" y="800100"/>
                <a:ext cx="16383000" cy="33613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5: </a:t>
                </a:r>
                <a:r>
                  <a:rPr lang="en-US" sz="4800" noProof="1">
                    <a:solidFill>
                      <a:schemeClr val="tx1"/>
                    </a:solidFill>
                    <a:latin typeface="Arial (Body)"/>
                  </a:rPr>
                  <a:t> </a:t>
                </a:r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Cho hàm số 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den>
                    </m:f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. Khi đó hàm số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liên tục trên các khoảng nào sau đây?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0100"/>
                <a:ext cx="16383000" cy="3361353"/>
              </a:xfrm>
              <a:prstGeom prst="roundRect">
                <a:avLst/>
              </a:prstGeom>
              <a:blipFill>
                <a:blip r:embed="rId7"/>
                <a:stretch>
                  <a:fillRect b="-5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(−3;2)</m:t>
                    </m:r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−2; +∞</m:t>
                        </m:r>
                      </m:e>
                    </m:d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−∞;3</m:t>
                        </m:r>
                      </m:e>
                    </m:d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2;3</m:t>
                        </m:r>
                      </m:e>
                    </m:d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08016" y="7017109"/>
                <a:ext cx="6816439" cy="2048849"/>
              </a:xfrm>
              <a:prstGeom prst="roundRect">
                <a:avLst>
                  <a:gd name="adj" fmla="val 18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−2; +∞</m:t>
                        </m:r>
                      </m:e>
                    </m:d>
                  </m:oMath>
                </a14:m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016" y="7017109"/>
                <a:ext cx="6816439" cy="2048849"/>
              </a:xfrm>
              <a:prstGeom prst="roundRect">
                <a:avLst>
                  <a:gd name="adj" fmla="val 1802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427" y="346916"/>
            <a:ext cx="17513146" cy="9747096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-444601" y="-517449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7333752" y="8900685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7105183" y="1064408"/>
            <a:ext cx="671620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tục</a:t>
            </a:r>
            <a:r>
              <a:rPr lang="en-US" sz="36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hàm</a:t>
            </a:r>
            <a:r>
              <a:rPr lang="en-US" sz="36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(Body)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8209010" y="4130887"/>
            <a:ext cx="1869975" cy="975629"/>
          </a:xfrm>
          <a:prstGeom prst="wedgeEllipseCallout">
            <a:avLst>
              <a:gd name="adj1" fmla="val 15737"/>
              <a:gd name="adj2" fmla="val 6548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387577" y="961575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352068" y="2164559"/>
                <a:ext cx="8975194" cy="1791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68" y="2164559"/>
                <a:ext cx="8975194" cy="1791581"/>
              </a:xfrm>
              <a:prstGeom prst="rect">
                <a:avLst/>
              </a:prstGeom>
              <a:blipFill>
                <a:blip r:embed="rId7"/>
                <a:stretch>
                  <a:fillRect l="-2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/>
              <p:nvPr/>
            </p:nvSpPr>
            <p:spPr>
              <a:xfrm>
                <a:off x="689838" y="5344539"/>
                <a:ext cx="8219061" cy="4184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3600" dirty="0">
                    <a:solidFill>
                      <a:srgbClr val="000000"/>
                    </a:solidFill>
                    <a:latin typeface="Arial (Body)"/>
                    <a:ea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pt-BR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pt-BR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pt-BR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pt-BR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pt-BR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pt-BR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(1−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)=1−0=1</m:t>
                    </m:r>
                  </m:oMath>
                </a14:m>
                <a:endParaRPr lang="en-US" sz="3600" dirty="0">
                  <a:latin typeface="Arial (Body)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+1)=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+1=1</m:t>
                    </m:r>
                  </m:oMath>
                </a14:m>
                <a:r>
                  <a:rPr lang="en-US" sz="3600" dirty="0">
                    <a:latin typeface="Arial (Body)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Suy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ra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→0</m:t>
                        </m:r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3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(0)</m:t>
                    </m:r>
                  </m:oMath>
                </a14:m>
                <a:endParaRPr lang="en-US" sz="3600" dirty="0">
                  <a:latin typeface="Arial (Body)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Vậy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hàm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y = f(x)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liên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tục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tại</a:t>
                </a:r>
                <a:r>
                  <a:rPr lang="en-US" sz="3600" dirty="0">
                    <a:solidFill>
                      <a:srgbClr val="333333"/>
                    </a:solidFill>
                    <a:latin typeface="Arial (Body)"/>
                    <a:ea typeface="Times New Roman" panose="02020603050405020304" pitchFamily="18" charset="0"/>
                  </a:rPr>
                  <a:t> x = 0</a:t>
                </a:r>
                <a:endParaRPr lang="en-US" sz="3600" dirty="0">
                  <a:latin typeface="Arial (Body)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38" y="5344539"/>
                <a:ext cx="8219061" cy="4184094"/>
              </a:xfrm>
              <a:prstGeom prst="rect">
                <a:avLst/>
              </a:prstGeom>
              <a:blipFill>
                <a:blip r:embed="rId8"/>
                <a:stretch>
                  <a:fillRect l="-2226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F7CC73E-2A31-3E15-9B44-2ADA417D13ED}"/>
                  </a:ext>
                </a:extLst>
              </p:cNvPr>
              <p:cNvSpPr/>
              <p:nvPr/>
            </p:nvSpPr>
            <p:spPr>
              <a:xfrm>
                <a:off x="9160132" y="2148706"/>
                <a:ext cx="8762751" cy="1791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≥1</m:t>
                            </m:r>
                          </m:e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&lt;1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F7CC73E-2A31-3E15-9B44-2ADA417D1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132" y="2148706"/>
                <a:ext cx="8762751" cy="1791581"/>
              </a:xfrm>
              <a:prstGeom prst="rect">
                <a:avLst/>
              </a:prstGeom>
              <a:blipFill>
                <a:blip r:embed="rId9"/>
                <a:stretch>
                  <a:fillRect l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76AFB1-6495-4503-B249-8834A25C3716}"/>
                  </a:ext>
                </a:extLst>
              </p:cNvPr>
              <p:cNvSpPr txBox="1"/>
              <p:nvPr/>
            </p:nvSpPr>
            <p:spPr>
              <a:xfrm>
                <a:off x="9160132" y="5391963"/>
                <a:ext cx="8975194" cy="416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b)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)=1</m:t>
                    </m:r>
                  </m:oMath>
                </a14:m>
                <a:endParaRPr lang="en-US" sz="3600" dirty="0">
                  <a:effectLst/>
                  <a:latin typeface="Arial (Body)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333333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333333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333333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+2)=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333333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333333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333333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+2=3</m:t>
                      </m:r>
                    </m:oMath>
                  </m:oMathPara>
                </a14:m>
                <a:endParaRPr lang="en-US" sz="3600" dirty="0">
                  <a:effectLst/>
                  <a:latin typeface="Arial (Body)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Suy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ra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không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tồn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tại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b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</a:b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Vây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hàm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không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liên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tục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Arial (Body)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76AFB1-6495-4503-B249-8834A25C3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132" y="5391963"/>
                <a:ext cx="8975194" cy="4167231"/>
              </a:xfrm>
              <a:prstGeom prst="rect">
                <a:avLst/>
              </a:prstGeom>
              <a:blipFill>
                <a:blip r:embed="rId10"/>
                <a:stretch>
                  <a:fillRect l="-2106" b="-4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5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9" grpId="0"/>
      <p:bldP spid="15" grpId="0"/>
      <p:bldP spid="10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1745026" y="182880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14046283" y="4433928"/>
            <a:ext cx="1853882" cy="1039490"/>
          </a:xfrm>
          <a:prstGeom prst="wedgeEllipseCallout">
            <a:avLst>
              <a:gd name="adj1" fmla="val -19003"/>
              <a:gd name="adj2" fmla="val 7354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86E9CC-E8D8-05F0-C03A-3E28BE66D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13" y="6499379"/>
            <a:ext cx="5423487" cy="3050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E1B419-56F4-BDC5-9F91-72E6DB8FE304}"/>
                  </a:ext>
                </a:extLst>
              </p:cNvPr>
              <p:cNvSpPr txBox="1"/>
              <p:nvPr/>
            </p:nvSpPr>
            <p:spPr>
              <a:xfrm>
                <a:off x="2051792" y="4743457"/>
                <a:ext cx="10526332" cy="4716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mọi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E1B419-56F4-BDC5-9F91-72E6DB8FE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92" y="4743457"/>
                <a:ext cx="10526332" cy="4716997"/>
              </a:xfrm>
              <a:prstGeom prst="rect">
                <a:avLst/>
              </a:prstGeom>
              <a:blipFill>
                <a:blip r:embed="rId5"/>
                <a:stretch>
                  <a:fillRect l="-2086" b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2FFF0-8A33-AA67-98C8-6668837B3908}"/>
                  </a:ext>
                </a:extLst>
              </p:cNvPr>
              <p:cNvSpPr/>
              <p:nvPr/>
            </p:nvSpPr>
            <p:spPr>
              <a:xfrm>
                <a:off x="7521026" y="103523"/>
                <a:ext cx="9745973" cy="3849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den>
                            </m:f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≠−2</m:t>
                            </m:r>
                          </m:e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𝑘h𝑖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=−2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.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 (Body)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 (Body)"/>
                    <a:cs typeface="Arial" panose="020B0604020202020204" pitchFamily="34" charset="0"/>
                  </a:rPr>
                  <a:t>  </a:t>
                </a:r>
                <a:endParaRPr lang="en-US" sz="4000" dirty="0">
                  <a:solidFill>
                    <a:prstClr val="black"/>
                  </a:solidFill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2FFF0-8A33-AA67-98C8-6668837B39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026" y="103523"/>
                <a:ext cx="9745973" cy="3849452"/>
              </a:xfrm>
              <a:prstGeom prst="rect">
                <a:avLst/>
              </a:prstGeom>
              <a:blipFill>
                <a:blip r:embed="rId6"/>
                <a:stretch>
                  <a:fillRect l="-2251" b="-5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1567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4266129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6593-F591-2EAE-73B9-68575481DAA6}"/>
              </a:ext>
            </a:extLst>
          </p:cNvPr>
          <p:cNvSpPr/>
          <p:nvPr/>
        </p:nvSpPr>
        <p:spPr>
          <a:xfrm>
            <a:off x="7408110" y="971636"/>
            <a:ext cx="857973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039371" y="2325726"/>
                <a:ext cx="16312477" cy="122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9−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71" y="2325726"/>
                <a:ext cx="16312477" cy="1224951"/>
              </a:xfrm>
              <a:prstGeom prst="rect">
                <a:avLst/>
              </a:prstGeom>
              <a:blipFill>
                <a:blip r:embed="rId8"/>
                <a:stretch>
                  <a:fillRect l="-13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1642544" y="5717049"/>
                <a:ext cx="16132648" cy="306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2),(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2;2)</m:t>
                    </m:r>
                  </m:oMath>
                </a14:m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(2;+∞)</m:t>
                    </m:r>
                  </m:oMath>
                </a14:m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3;3]</m:t>
                    </m:r>
                  </m:oMath>
                </a14:m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mọi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544" y="5717049"/>
                <a:ext cx="16132648" cy="3061800"/>
              </a:xfrm>
              <a:prstGeom prst="rect">
                <a:avLst/>
              </a:prstGeom>
              <a:blipFill>
                <a:blip r:embed="rId9"/>
                <a:stretch>
                  <a:fillRect l="-1322" b="-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249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3810184" y="1780426"/>
                <a:ext cx="10658277" cy="966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rad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84" y="1780426"/>
                <a:ext cx="10658277" cy="966418"/>
              </a:xfrm>
              <a:prstGeom prst="rect">
                <a:avLst/>
              </a:prstGeom>
              <a:blipFill>
                <a:blip r:embed="rId7"/>
                <a:stretch>
                  <a:fillRect l="-2002" b="-25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371600" y="4803659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4084566" y="6027590"/>
                <a:ext cx="10975018" cy="2436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ố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ụ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ố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ụ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fr-FR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566" y="6027590"/>
                <a:ext cx="10975018" cy="24366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3245832" y="2332291"/>
                <a:ext cx="11786979" cy="1820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832" y="2332291"/>
                <a:ext cx="11786979" cy="1820627"/>
              </a:xfrm>
              <a:prstGeom prst="rect">
                <a:avLst/>
              </a:prstGeom>
              <a:blipFill>
                <a:blip r:embed="rId9"/>
                <a:stretch>
                  <a:fillRect l="-1810" b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037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7592"/>
      </p:ext>
    </p:extLst>
  </p:cSld>
  <p:clrMapOvr>
    <a:masterClrMapping/>
  </p:clrMapOvr>
  <p:transition spd="med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1233492" y="777748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15244436" y="4916314"/>
            <a:ext cx="1671964" cy="964892"/>
          </a:xfrm>
          <a:prstGeom prst="wedgeEllipseCallout">
            <a:avLst>
              <a:gd name="adj1" fmla="val -32658"/>
              <a:gd name="adj2" fmla="val 6803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/>
              <p:nvPr/>
            </p:nvSpPr>
            <p:spPr>
              <a:xfrm>
                <a:off x="991323" y="5473667"/>
                <a:ext cx="16305349" cy="4325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+ Ta </a:t>
                </a:r>
                <a:r>
                  <a:rPr lang="fr-FR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60000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</m:t>
                    </m:r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100000</m:t>
                    </m:r>
                  </m:oMath>
                </a14:m>
                <a:endParaRPr lang="en-US" sz="4000" dirty="0">
                  <a:latin typeface="Arial (Body)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100000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</m:t>
                    </m:r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200000</m:t>
                    </m:r>
                  </m:oMath>
                </a14:m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23" y="5473667"/>
                <a:ext cx="16305349" cy="4325479"/>
              </a:xfrm>
              <a:prstGeom prst="rect">
                <a:avLst/>
              </a:prstGeom>
              <a:blipFill>
                <a:blip r:embed="rId4"/>
                <a:stretch>
                  <a:fillRect l="-1346" r="-1346" b="-5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DB7D3-24CD-D038-8BD2-6DD7D08351BB}"/>
                  </a:ext>
                </a:extLst>
              </p:cNvPr>
              <p:cNvSpPr txBox="1"/>
              <p:nvPr/>
            </p:nvSpPr>
            <p:spPr>
              <a:xfrm>
                <a:off x="1233492" y="464932"/>
                <a:ext cx="15835919" cy="2363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						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bãi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đậu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xe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ô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tô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đưa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i="1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đậu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DB7D3-24CD-D038-8BD2-6DD7D0835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492" y="464932"/>
                <a:ext cx="15835919" cy="2363532"/>
              </a:xfrm>
              <a:prstGeom prst="rect">
                <a:avLst/>
              </a:prstGeom>
              <a:blipFill>
                <a:blip r:embed="rId5"/>
                <a:stretch>
                  <a:fillRect l="-1347" b="-10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86E8A9-443F-1C9F-BDA3-7E3428D2099B}"/>
                  </a:ext>
                </a:extLst>
              </p:cNvPr>
              <p:cNvSpPr txBox="1"/>
              <p:nvPr/>
            </p:nvSpPr>
            <p:spPr>
              <a:xfrm>
                <a:off x="1371600" y="2222914"/>
                <a:ext cx="7907539" cy="3040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000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000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</m:e>
                          <m:e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000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sz="40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24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i="1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86E8A9-443F-1C9F-BDA3-7E3428D20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222914"/>
                <a:ext cx="7907539" cy="3040191"/>
              </a:xfrm>
              <a:prstGeom prst="rect">
                <a:avLst/>
              </a:prstGeom>
              <a:blipFill>
                <a:blip r:embed="rId6"/>
                <a:stretch>
                  <a:fillRect r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8D3763-9C30-0B68-CDE4-E319ECE12BC1}"/>
                  </a:ext>
                </a:extLst>
              </p:cNvPr>
              <p:cNvSpPr txBox="1"/>
              <p:nvPr/>
            </p:nvSpPr>
            <p:spPr>
              <a:xfrm>
                <a:off x="9314885" y="3743009"/>
                <a:ext cx="7907537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i="1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8D3763-9C30-0B68-CDE4-E319ECE12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885" y="3743009"/>
                <a:ext cx="7907537" cy="901593"/>
              </a:xfrm>
              <a:prstGeom prst="rect">
                <a:avLst/>
              </a:prstGeom>
              <a:blipFill>
                <a:blip r:embed="rId7"/>
                <a:stretch>
                  <a:fillRect l="-269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9893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2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65" y="304800"/>
            <a:ext cx="17958669" cy="9677399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 sz="3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800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800"/>
          </a:p>
        </p:txBody>
      </p:sp>
      <p:sp>
        <p:nvSpPr>
          <p:cNvPr id="9" name="Freeform 9"/>
          <p:cNvSpPr/>
          <p:nvPr/>
        </p:nvSpPr>
        <p:spPr>
          <a:xfrm>
            <a:off x="16760580" y="8876018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22401" y="394245"/>
            <a:ext cx="6121218" cy="9527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SGK – </a:t>
            </a:r>
            <a:r>
              <a:rPr kumimoji="0" lang="nl-NL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B677BD-8801-857C-09F8-3FC85DC7C488}"/>
              </a:ext>
            </a:extLst>
          </p:cNvPr>
          <p:cNvGrpSpPr/>
          <p:nvPr/>
        </p:nvGrpSpPr>
        <p:grpSpPr>
          <a:xfrm>
            <a:off x="935742" y="342900"/>
            <a:ext cx="16379446" cy="4440857"/>
            <a:chOff x="935742" y="342900"/>
            <a:chExt cx="16379446" cy="44408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8416593-F591-2EAE-73B9-68575481DAA6}"/>
                    </a:ext>
                  </a:extLst>
                </p:cNvPr>
                <p:cNvSpPr/>
                <p:nvPr/>
              </p:nvSpPr>
              <p:spPr>
                <a:xfrm>
                  <a:off x="935742" y="342900"/>
                  <a:ext cx="16209258" cy="17382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lang="en-US" sz="3800" dirty="0">
                      <a:solidFill>
                        <a:srgbClr val="000000"/>
                      </a:solidFill>
                      <a:latin typeface="Arial (Body)"/>
                    </a:rPr>
                    <a:t>							</a:t>
                  </a:r>
                  <a:r>
                    <a:rPr lang="vi-VN" sz="3800" dirty="0">
                      <a:solidFill>
                        <a:srgbClr val="000000"/>
                      </a:solidFill>
                      <a:latin typeface="Arial (Body)"/>
                    </a:rPr>
                    <a:t>Lực hấp dẫn do Trái Đất tác dụng lên một đơn vị khối lượng ở khoảng cách </a:t>
                  </a:r>
                  <a14:m>
                    <m:oMath xmlns:m="http://schemas.openxmlformats.org/officeDocument/2006/math"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vi-VN" sz="3800" dirty="0">
                      <a:solidFill>
                        <a:srgbClr val="000000"/>
                      </a:solidFill>
                      <a:latin typeface="Arial (Body)"/>
                    </a:rPr>
                    <a:t> tính từ tâm của nó là</a:t>
                  </a: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8416593-F591-2EAE-73B9-68575481DA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742" y="342900"/>
                  <a:ext cx="16209258" cy="1738296"/>
                </a:xfrm>
                <a:prstGeom prst="rect">
                  <a:avLst/>
                </a:prstGeom>
                <a:blipFill>
                  <a:blip r:embed="rId8"/>
                  <a:stretch>
                    <a:fillRect l="-124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872F4D0-FEA1-A9AA-81F9-58B1578F9F96}"/>
                    </a:ext>
                  </a:extLst>
                </p:cNvPr>
                <p:cNvSpPr/>
                <p:nvPr/>
              </p:nvSpPr>
              <p:spPr>
                <a:xfrm>
                  <a:off x="1015621" y="737521"/>
                  <a:ext cx="6732336" cy="40462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3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𝐺𝑀𝑟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𝑘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&lt;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&lt;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3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𝐺𝑀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𝑘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≥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872F4D0-FEA1-A9AA-81F9-58B1578F9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621" y="737521"/>
                  <a:ext cx="6732336" cy="404623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D30F7C-38F0-F69C-F4FD-C1FE22235623}"/>
                    </a:ext>
                  </a:extLst>
                </p:cNvPr>
                <p:cNvSpPr txBox="1"/>
                <p:nvPr/>
              </p:nvSpPr>
              <p:spPr>
                <a:xfrm>
                  <a:off x="7747957" y="2062959"/>
                  <a:ext cx="9567231" cy="26154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3800" i="0" dirty="0">
                      <a:solidFill>
                        <a:srgbClr val="000000"/>
                      </a:solidFill>
                    </a:rPr>
                    <a:t>trong đó </a:t>
                  </a:r>
                  <a14:m>
                    <m:oMath xmlns:m="http://schemas.openxmlformats.org/officeDocument/2006/math"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vi-VN" sz="3800" i="0" dirty="0">
                      <a:solidFill>
                        <a:srgbClr val="000000"/>
                      </a:solidFill>
                    </a:rPr>
                    <a:t> là khối lượng, </a:t>
                  </a:r>
                  <a14:m>
                    <m:oMath xmlns:m="http://schemas.openxmlformats.org/officeDocument/2006/math"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vi-VN" sz="3800" i="0" dirty="0">
                      <a:solidFill>
                        <a:srgbClr val="000000"/>
                      </a:solidFill>
                    </a:rPr>
                    <a:t> là bán kính của Trái Đất, </a:t>
                  </a:r>
                  <a14:m>
                    <m:oMath xmlns:m="http://schemas.openxmlformats.org/officeDocument/2006/math"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a14:m>
                  <a:r>
                    <a:rPr lang="vi-VN" sz="3800" i="0" dirty="0">
                      <a:solidFill>
                        <a:srgbClr val="000000"/>
                      </a:solidFill>
                    </a:rPr>
                    <a:t> là hằng số hấp dẫn. Hàm số </a:t>
                  </a:r>
                  <a14:m>
                    <m:oMath xmlns:m="http://schemas.openxmlformats.org/officeDocument/2006/math"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vi-VN" sz="3800" i="0" dirty="0">
                      <a:solidFill>
                        <a:srgbClr val="000000"/>
                      </a:solidFill>
                    </a:rPr>
                    <a:t> có liên tục trên </a:t>
                  </a:r>
                  <a14:m>
                    <m:oMath xmlns:m="http://schemas.openxmlformats.org/officeDocument/2006/math"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 +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  <m:r>
                        <a:rPr lang="vi-VN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vi-VN" sz="3800" i="0" dirty="0">
                      <a:solidFill>
                        <a:srgbClr val="000000"/>
                      </a:solidFill>
                    </a:rPr>
                    <a:t>không?</a:t>
                  </a:r>
                  <a:endParaRPr lang="vi-VN" sz="3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D30F7C-38F0-F69C-F4FD-C1FE222356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7957" y="2062959"/>
                  <a:ext cx="9567231" cy="2615460"/>
                </a:xfrm>
                <a:prstGeom prst="rect">
                  <a:avLst/>
                </a:prstGeom>
                <a:blipFill>
                  <a:blip r:embed="rId10"/>
                  <a:stretch>
                    <a:fillRect l="-2103" r="-2103" b="-8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Oval Callout 29">
            <a:extLst>
              <a:ext uri="{FF2B5EF4-FFF2-40B4-BE49-F238E27FC236}">
                <a16:creationId xmlns:a16="http://schemas.microsoft.com/office/drawing/2014/main" id="{71142A10-36CA-F9B6-7CCD-AF9826C46A32}"/>
              </a:ext>
            </a:extLst>
          </p:cNvPr>
          <p:cNvSpPr/>
          <p:nvPr/>
        </p:nvSpPr>
        <p:spPr>
          <a:xfrm>
            <a:off x="15959369" y="4710000"/>
            <a:ext cx="1815823" cy="866997"/>
          </a:xfrm>
          <a:prstGeom prst="wedgeEllipseCallout">
            <a:avLst>
              <a:gd name="adj1" fmla="val -38878"/>
              <a:gd name="adj2" fmla="val 729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F92170-2BF3-8C56-CC25-513CEE85F3F1}"/>
                  </a:ext>
                </a:extLst>
              </p:cNvPr>
              <p:cNvSpPr txBox="1"/>
              <p:nvPr/>
            </p:nvSpPr>
            <p:spPr>
              <a:xfrm>
                <a:off x="1369692" y="5634443"/>
                <a:ext cx="16753637" cy="4294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d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𝐺𝑀𝑟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𝐺𝑀𝑅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800" dirty="0">
                    <a:effectLst/>
                    <a:latin typeface="Arial (Body)"/>
                    <a:ea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F92170-2BF3-8C56-CC25-513CEE85F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92" y="5634443"/>
                <a:ext cx="16753637" cy="4294765"/>
              </a:xfrm>
              <a:prstGeom prst="rect">
                <a:avLst/>
              </a:prstGeom>
              <a:blipFill>
                <a:blip r:embed="rId11"/>
                <a:stretch>
                  <a:fillRect l="-1201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105752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965876" y="1159381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E6383C-9FB2-FC36-F08B-8E91879F866D}"/>
                  </a:ext>
                </a:extLst>
              </p:cNvPr>
              <p:cNvSpPr/>
              <p:nvPr/>
            </p:nvSpPr>
            <p:spPr>
              <a:xfrm>
                <a:off x="1467639" y="1949104"/>
                <a:ext cx="11026882" cy="4037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1         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0≤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≤1</m:t>
                            </m:r>
                          </m:e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1+1 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1&lt;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≤2</m:t>
                            </m:r>
                          </m:e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5−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𝑘h𝑖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2&lt;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≤3</m:t>
                            </m:r>
                          </m:e>
                        </m:eqArr>
                      </m:e>
                    </m:d>
                  </m:oMath>
                </a14:m>
                <a:endParaRPr lang="en-US" sz="4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endParaRPr lang="en-US" sz="4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E6383C-9FB2-FC36-F08B-8E91879F8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639" y="1949104"/>
                <a:ext cx="11026882" cy="4037131"/>
              </a:xfrm>
              <a:prstGeom prst="rect">
                <a:avLst/>
              </a:prstGeom>
              <a:blipFill>
                <a:blip r:embed="rId12"/>
                <a:stretch>
                  <a:fillRect l="-2156" b="-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C682FFF-7D74-5D99-7CDB-8763BF90FF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9411" y="2429442"/>
            <a:ext cx="3856338" cy="3988179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EB8BB6-8691-C379-959A-7A6438AE9182}"/>
              </a:ext>
            </a:extLst>
          </p:cNvPr>
          <p:cNvGrpSpPr/>
          <p:nvPr/>
        </p:nvGrpSpPr>
        <p:grpSpPr>
          <a:xfrm>
            <a:off x="6929957" y="1008096"/>
            <a:ext cx="10401300" cy="1049227"/>
            <a:chOff x="4076700" y="1958580"/>
            <a:chExt cx="10401300" cy="1049227"/>
          </a:xfrm>
        </p:grpSpPr>
        <p:sp>
          <p:nvSpPr>
            <p:cNvPr id="8" name="Google Shape;166;p5">
              <a:extLst>
                <a:ext uri="{FF2B5EF4-FFF2-40B4-BE49-F238E27FC236}">
                  <a16:creationId xmlns:a16="http://schemas.microsoft.com/office/drawing/2014/main" id="{92DE7305-7695-8876-8F42-6F5B2EA4353F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167;p5">
              <a:extLst>
                <a:ext uri="{FF2B5EF4-FFF2-40B4-BE49-F238E27FC236}">
                  <a16:creationId xmlns:a16="http://schemas.microsoft.com/office/drawing/2014/main" id="{3CFA7C21-457A-0BC2-CF46-0F4EF55CF1DF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A51C2FE-6E41-14F5-CC40-E42A09C66AE7}"/>
                  </a:ext>
                </a:extLst>
              </p:cNvPr>
              <p:cNvSpPr/>
              <p:nvPr/>
            </p:nvSpPr>
            <p:spPr>
              <a:xfrm>
                <a:off x="1869503" y="6475754"/>
                <a:ext cx="14766258" cy="14749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tồn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4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A51C2FE-6E41-14F5-CC40-E42A09C66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503" y="6475754"/>
                <a:ext cx="14766258" cy="1474956"/>
              </a:xfrm>
              <a:prstGeom prst="rect">
                <a:avLst/>
              </a:prstGeom>
              <a:blipFill>
                <a:blip r:embed="rId15"/>
                <a:stretch>
                  <a:fillRect l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041273" y="792538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4F78B6B-6E7C-C0C7-5A64-574D042E601D}"/>
              </a:ext>
            </a:extLst>
          </p:cNvPr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46F37-6259-9060-93BC-595370C6D82E}"/>
              </a:ext>
            </a:extLst>
          </p:cNvPr>
          <p:cNvGrpSpPr/>
          <p:nvPr/>
        </p:nvGrpSpPr>
        <p:grpSpPr>
          <a:xfrm>
            <a:off x="999684" y="3372956"/>
            <a:ext cx="5303971" cy="4104941"/>
            <a:chOff x="872699" y="3768789"/>
            <a:chExt cx="5372566" cy="3465452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96B5CC49-C83B-F188-599B-F51EA2538EBB}"/>
                </a:ext>
              </a:extLst>
            </p:cNvPr>
            <p:cNvSpPr/>
            <p:nvPr/>
          </p:nvSpPr>
          <p:spPr>
            <a:xfrm>
              <a:off x="872699" y="3768789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F9748-DBC6-B179-B79F-D7CCC63A0DD1}"/>
                </a:ext>
              </a:extLst>
            </p:cNvPr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2D2F6D-83D0-E2CC-BF6F-B3A994AA8984}"/>
              </a:ext>
            </a:extLst>
          </p:cNvPr>
          <p:cNvGrpSpPr/>
          <p:nvPr/>
        </p:nvGrpSpPr>
        <p:grpSpPr>
          <a:xfrm>
            <a:off x="6469496" y="3350489"/>
            <a:ext cx="5303971" cy="4104942"/>
            <a:chOff x="6864388" y="3825355"/>
            <a:chExt cx="5372566" cy="4104942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09F495E-F161-578B-F89A-8A96E3EA56C5}"/>
                </a:ext>
              </a:extLst>
            </p:cNvPr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0EDDFB-7EB3-F3F2-1600-AC186175CA7B}"/>
                </a:ext>
              </a:extLst>
            </p:cNvPr>
            <p:cNvSpPr/>
            <p:nvPr/>
          </p:nvSpPr>
          <p:spPr>
            <a:xfrm>
              <a:off x="6972816" y="4743749"/>
              <a:ext cx="5177106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D038F-EBE6-05E5-67F1-2C3CCFEF9045}"/>
              </a:ext>
            </a:extLst>
          </p:cNvPr>
          <p:cNvGrpSpPr/>
          <p:nvPr/>
        </p:nvGrpSpPr>
        <p:grpSpPr>
          <a:xfrm>
            <a:off x="11915750" y="3347400"/>
            <a:ext cx="5372566" cy="4104941"/>
            <a:chOff x="12668443" y="3698727"/>
            <a:chExt cx="5372566" cy="385615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C647E7D-19D9-82CA-2308-39AD0245F45C}"/>
                </a:ext>
              </a:extLst>
            </p:cNvPr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898B1-58BD-52F5-1461-6001181BAE73}"/>
                </a:ext>
              </a:extLst>
            </p:cNvPr>
            <p:cNvSpPr/>
            <p:nvPr/>
          </p:nvSpPr>
          <p:spPr>
            <a:xfrm>
              <a:off x="12961697" y="4130678"/>
              <a:ext cx="4786058" cy="258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chương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III”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9422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8999" y="6106145"/>
            <a:ext cx="3544275" cy="4232451"/>
          </a:xfrm>
          <a:custGeom>
            <a:avLst/>
            <a:gdLst/>
            <a:ahLst/>
            <a:cxnLst/>
            <a:rect l="l" t="t" r="r" b="b"/>
            <a:pathLst>
              <a:path w="8414849" h="10470967">
                <a:moveTo>
                  <a:pt x="0" y="0"/>
                </a:moveTo>
                <a:lnTo>
                  <a:pt x="8414849" y="0"/>
                </a:lnTo>
                <a:lnTo>
                  <a:pt x="8414849" y="10470967"/>
                </a:lnTo>
                <a:lnTo>
                  <a:pt x="0" y="1047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6A1D9B2-53D2-A545-045B-429355476B65}"/>
              </a:ext>
            </a:extLst>
          </p:cNvPr>
          <p:cNvSpPr txBox="1"/>
          <p:nvPr/>
        </p:nvSpPr>
        <p:spPr>
          <a:xfrm>
            <a:off x="1790697" y="2857500"/>
            <a:ext cx="1470660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NGHE, HẸN GẶP LẠI!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5178A00-DC64-B11E-1A60-72B0BBED7026}"/>
              </a:ext>
            </a:extLst>
          </p:cNvPr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1C9C8B0-396E-7C28-9920-030F2FD6ED58}"/>
              </a:ext>
            </a:extLst>
          </p:cNvPr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3EEBD08-FE8F-C550-2BCC-AAB8C16CFDD9}"/>
              </a:ext>
            </a:extLst>
          </p:cNvPr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5308" y="655437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8305800" y="995771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">
            <a:extLst>
              <a:ext uri="{FF2B5EF4-FFF2-40B4-BE49-F238E27FC236}">
                <a16:creationId xmlns:a16="http://schemas.microsoft.com/office/drawing/2014/main" id="{10FD2133-E15B-BCE3-7043-400C67F56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6128" y="1393663"/>
            <a:ext cx="4338379" cy="4486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7E90FC-FC11-BF1C-2119-48ADE51C8980}"/>
                  </a:ext>
                </a:extLst>
              </p:cNvPr>
              <p:cNvSpPr txBox="1"/>
              <p:nvPr/>
            </p:nvSpPr>
            <p:spPr>
              <a:xfrm>
                <a:off x="1550279" y="2215178"/>
                <a:ext cx="9215525" cy="3762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 1=1;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 (1+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7E90FC-FC11-BF1C-2119-48ADE51C8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279" y="2215178"/>
                <a:ext cx="9215525" cy="3762120"/>
              </a:xfrm>
              <a:prstGeom prst="rect">
                <a:avLst/>
              </a:prstGeom>
              <a:blipFill>
                <a:blip r:embed="rId13"/>
                <a:stretch>
                  <a:fillRect l="-2315" b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567EF-3064-49F8-DE04-7B44156B50A1}"/>
                  </a:ext>
                </a:extLst>
              </p:cNvPr>
              <p:cNvSpPr txBox="1"/>
              <p:nvPr/>
            </p:nvSpPr>
            <p:spPr>
              <a:xfrm>
                <a:off x="1754262" y="5800794"/>
                <a:ext cx="14900835" cy="3749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=3;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  (5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)=3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)=3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(2)=1+2=3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567EF-3064-49F8-DE04-7B44156B5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262" y="5800794"/>
                <a:ext cx="14900835" cy="3749296"/>
              </a:xfrm>
              <a:prstGeom prst="rect">
                <a:avLst/>
              </a:prstGeom>
              <a:blipFill>
                <a:blip r:embed="rId14"/>
                <a:stretch>
                  <a:fillRect l="-1473" b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24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929325" y="3386082"/>
            <a:ext cx="16429350" cy="3270093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3" y="2306617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101452" y="4001440"/>
                <a:ext cx="16429350" cy="2357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2" y="4001440"/>
                <a:ext cx="16429350" cy="2357761"/>
              </a:xfrm>
              <a:prstGeom prst="rect">
                <a:avLst/>
              </a:prstGeom>
              <a:blipFill>
                <a:blip r:embed="rId10"/>
                <a:stretch>
                  <a:fillRect l="-1336" r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4000"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114670" y="1502662"/>
            <a:ext cx="2808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xét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/>
              <p:nvPr/>
            </p:nvSpPr>
            <p:spPr>
              <a:xfrm>
                <a:off x="1789982" y="2463938"/>
                <a:ext cx="7418700" cy="5572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Tồn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982" y="2463938"/>
                <a:ext cx="7418700" cy="5572166"/>
              </a:xfrm>
              <a:prstGeom prst="rect">
                <a:avLst/>
              </a:prstGeom>
              <a:blipFill>
                <a:blip r:embed="rId7"/>
                <a:stretch>
                  <a:fillRect l="-2958" r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5">
            <a:extLst>
              <a:ext uri="{FF2B5EF4-FFF2-40B4-BE49-F238E27FC236}">
                <a16:creationId xmlns:a16="http://schemas.microsoft.com/office/drawing/2014/main" id="{780F3467-99F8-5FF4-6FB9-4BC0FF8DC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27145" y="1189831"/>
            <a:ext cx="1020529" cy="1041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4A8370-0C4A-A5BA-7323-9F4455BD434F}"/>
                  </a:ext>
                </a:extLst>
              </p:cNvPr>
              <p:cNvSpPr txBox="1"/>
              <p:nvPr/>
            </p:nvSpPr>
            <p:spPr>
              <a:xfrm>
                <a:off x="10030928" y="2434076"/>
                <a:ext cx="7071713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i="1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f(x)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4A8370-0C4A-A5BA-7323-9F4455BD4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928" y="2434076"/>
                <a:ext cx="7071713" cy="3671583"/>
              </a:xfrm>
              <a:prstGeom prst="rect">
                <a:avLst/>
              </a:prstGeom>
              <a:blipFill>
                <a:blip r:embed="rId10"/>
                <a:stretch>
                  <a:fillRect l="-3015" r="-36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3CCD318-457E-AEE6-FA88-ACD73F4D2B73}"/>
              </a:ext>
            </a:extLst>
          </p:cNvPr>
          <p:cNvSpPr txBox="1"/>
          <p:nvPr/>
        </p:nvSpPr>
        <p:spPr>
          <a:xfrm>
            <a:off x="9753600" y="1527204"/>
            <a:ext cx="198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0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4087</Words>
  <Application>Microsoft Office PowerPoint</Application>
  <PresentationFormat>Custom</PresentationFormat>
  <Paragraphs>357</Paragraphs>
  <Slides>61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Calibri</vt:lpstr>
      <vt:lpstr>Arial (Body)</vt:lpstr>
      <vt:lpstr>Cambria Math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2023-12-13T17:16:21Z</dcterms:modified>
  <dc:identifier>DAFn2NoZm4w</dc:identifier>
</cp:coreProperties>
</file>