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B7718-6BA4-415E-82A2-48166DB4BA13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51FA4-E3C9-4FF3-9903-FD35FDE51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6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ch</a:t>
            </a:r>
            <a:r>
              <a:rPr lang="vi-VN"/>
              <a:t>ư</a:t>
            </a:r>
            <a:r>
              <a:rPr lang="en-US"/>
              <a:t>a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</a:t>
            </a:r>
            <a:r>
              <a:rPr lang="en-US" err="1"/>
              <a:t>hợp</a:t>
            </a:r>
            <a:r>
              <a:rPr lang="en-US"/>
              <a:t> </a:t>
            </a:r>
            <a:r>
              <a:rPr lang="en-US" err="1"/>
              <a:t>lí</a:t>
            </a:r>
            <a:r>
              <a:rPr lang="en-US"/>
              <a:t>. </a:t>
            </a:r>
            <a:r>
              <a:rPr lang="en-US" err="1"/>
              <a:t>Nên</a:t>
            </a:r>
            <a:r>
              <a:rPr lang="en-US"/>
              <a:t> </a:t>
            </a:r>
            <a:r>
              <a:rPr lang="en-US" err="1"/>
              <a:t>để</a:t>
            </a:r>
            <a:r>
              <a:rPr lang="en-US"/>
              <a:t> </a:t>
            </a:r>
            <a:r>
              <a:rPr lang="en-US" err="1"/>
              <a:t>khung</a:t>
            </a:r>
            <a:r>
              <a:rPr lang="en-US"/>
              <a:t> </a:t>
            </a:r>
            <a:r>
              <a:rPr lang="en-US" err="1"/>
              <a:t>xuất</a:t>
            </a:r>
            <a:r>
              <a:rPr lang="en-US"/>
              <a:t> </a:t>
            </a:r>
            <a:r>
              <a:rPr lang="en-US" err="1"/>
              <a:t>hiện</a:t>
            </a:r>
            <a:r>
              <a:rPr lang="en-US"/>
              <a:t> tr</a:t>
            </a:r>
            <a:r>
              <a:rPr lang="vi-VN"/>
              <a:t>ư</a:t>
            </a:r>
            <a:r>
              <a:rPr lang="en-US" err="1"/>
              <a:t>ớc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046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1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83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89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606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370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095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55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06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70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90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4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1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97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96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8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1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8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8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0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65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1088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7706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21326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6559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0985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5412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8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49"/>
            </a:lvl1pPr>
            <a:lvl2pPr>
              <a:defRPr sz="2850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49"/>
            </a:lvl1pPr>
            <a:lvl2pPr>
              <a:defRPr sz="2850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8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50" b="1"/>
            </a:lvl1pPr>
            <a:lvl2pPr marL="544265" indent="0">
              <a:buNone/>
              <a:defRPr sz="2400" b="1"/>
            </a:lvl2pPr>
            <a:lvl3pPr marL="1088530" indent="0">
              <a:buNone/>
              <a:defRPr sz="2150" b="1"/>
            </a:lvl3pPr>
            <a:lvl4pPr marL="1632795" indent="0">
              <a:buNone/>
              <a:defRPr sz="1900" b="1"/>
            </a:lvl4pPr>
            <a:lvl5pPr marL="2177061" indent="0">
              <a:buNone/>
              <a:defRPr sz="1900" b="1"/>
            </a:lvl5pPr>
            <a:lvl6pPr marL="2721326" indent="0">
              <a:buNone/>
              <a:defRPr sz="1900" b="1"/>
            </a:lvl6pPr>
            <a:lvl7pPr marL="3265591" indent="0">
              <a:buNone/>
              <a:defRPr sz="1900" b="1"/>
            </a:lvl7pPr>
            <a:lvl8pPr marL="3809855" indent="0">
              <a:buNone/>
              <a:defRPr sz="1900" b="1"/>
            </a:lvl8pPr>
            <a:lvl9pPr marL="4354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50" b="1"/>
            </a:lvl1pPr>
            <a:lvl2pPr marL="544265" indent="0">
              <a:buNone/>
              <a:defRPr sz="2400" b="1"/>
            </a:lvl2pPr>
            <a:lvl3pPr marL="1088530" indent="0">
              <a:buNone/>
              <a:defRPr sz="2150" b="1"/>
            </a:lvl3pPr>
            <a:lvl4pPr marL="1632795" indent="0">
              <a:buNone/>
              <a:defRPr sz="1900" b="1"/>
            </a:lvl4pPr>
            <a:lvl5pPr marL="2177061" indent="0">
              <a:buNone/>
              <a:defRPr sz="1900" b="1"/>
            </a:lvl5pPr>
            <a:lvl6pPr marL="2721326" indent="0">
              <a:buNone/>
              <a:defRPr sz="1900" b="1"/>
            </a:lvl6pPr>
            <a:lvl7pPr marL="3265591" indent="0">
              <a:buNone/>
              <a:defRPr sz="1900" b="1"/>
            </a:lvl7pPr>
            <a:lvl8pPr marL="3809855" indent="0">
              <a:buNone/>
              <a:defRPr sz="1900" b="1"/>
            </a:lvl8pPr>
            <a:lvl9pPr marL="4354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544265" indent="0">
              <a:buNone/>
              <a:defRPr sz="1450"/>
            </a:lvl2pPr>
            <a:lvl3pPr marL="1088530" indent="0">
              <a:buNone/>
              <a:defRPr sz="1200"/>
            </a:lvl3pPr>
            <a:lvl4pPr marL="1632795" indent="0">
              <a:buNone/>
              <a:defRPr sz="1050"/>
            </a:lvl4pPr>
            <a:lvl5pPr marL="2177061" indent="0">
              <a:buNone/>
              <a:defRPr sz="1050"/>
            </a:lvl5pPr>
            <a:lvl6pPr marL="2721326" indent="0">
              <a:buNone/>
              <a:defRPr sz="1050"/>
            </a:lvl6pPr>
            <a:lvl7pPr marL="3265591" indent="0">
              <a:buNone/>
              <a:defRPr sz="1050"/>
            </a:lvl7pPr>
            <a:lvl8pPr marL="3809855" indent="0">
              <a:buNone/>
              <a:defRPr sz="1050"/>
            </a:lvl8pPr>
            <a:lvl9pPr marL="435412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99"/>
            </a:lvl1pPr>
            <a:lvl2pPr marL="544265" indent="0">
              <a:buNone/>
              <a:defRPr sz="3349"/>
            </a:lvl2pPr>
            <a:lvl3pPr marL="1088530" indent="0">
              <a:buNone/>
              <a:defRPr sz="2850"/>
            </a:lvl3pPr>
            <a:lvl4pPr marL="1632795" indent="0">
              <a:buNone/>
              <a:defRPr sz="2400"/>
            </a:lvl4pPr>
            <a:lvl5pPr marL="2177061" indent="0">
              <a:buNone/>
              <a:defRPr sz="2400"/>
            </a:lvl5pPr>
            <a:lvl6pPr marL="2721326" indent="0">
              <a:buNone/>
              <a:defRPr sz="2400"/>
            </a:lvl6pPr>
            <a:lvl7pPr marL="3265591" indent="0">
              <a:buNone/>
              <a:defRPr sz="2400"/>
            </a:lvl7pPr>
            <a:lvl8pPr marL="3809855" indent="0">
              <a:buNone/>
              <a:defRPr sz="2400"/>
            </a:lvl8pPr>
            <a:lvl9pPr marL="4354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544265" indent="0">
              <a:buNone/>
              <a:defRPr sz="1450"/>
            </a:lvl2pPr>
            <a:lvl3pPr marL="1088530" indent="0">
              <a:buNone/>
              <a:defRPr sz="1200"/>
            </a:lvl3pPr>
            <a:lvl4pPr marL="1632795" indent="0">
              <a:buNone/>
              <a:defRPr sz="1050"/>
            </a:lvl4pPr>
            <a:lvl5pPr marL="2177061" indent="0">
              <a:buNone/>
              <a:defRPr sz="1050"/>
            </a:lvl5pPr>
            <a:lvl6pPr marL="2721326" indent="0">
              <a:buNone/>
              <a:defRPr sz="1050"/>
            </a:lvl6pPr>
            <a:lvl7pPr marL="3265591" indent="0">
              <a:buNone/>
              <a:defRPr sz="1050"/>
            </a:lvl7pPr>
            <a:lvl8pPr marL="3809855" indent="0">
              <a:buNone/>
              <a:defRPr sz="1050"/>
            </a:lvl8pPr>
            <a:lvl9pPr marL="435412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" y="1762"/>
            <a:ext cx="12191937" cy="71445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1689234" y="227626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1800" b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93822" y="92974"/>
            <a:ext cx="78419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60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16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2250"/>
              </a:lnSpc>
            </a:pPr>
            <a:r>
              <a:rPr lang="en-US" sz="16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160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708982" y="228601"/>
            <a:ext cx="84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8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1800" b="1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3624353" y="160457"/>
            <a:ext cx="8567648" cy="48828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45714" tIns="22857" rIns="45714" bIns="2285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2400" kern="0" baseline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2400" kern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088530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99" indent="-408199" algn="l" defTabSz="1088530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431" indent="-340166" algn="l" defTabSz="1088530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663" indent="-272133" algn="l" defTabSz="1088530" rtl="0" eaLnBrk="1" latinLnBrk="0" hangingPunct="1">
        <a:spcBef>
          <a:spcPct val="20000"/>
        </a:spcBef>
        <a:buFont typeface="Arial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28" indent="-272133" algn="l" defTabSz="108853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3" indent="-272133" algn="l" defTabSz="108853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458" indent="-272133" algn="l" defTabSz="10885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723" indent="-272133" algn="l" defTabSz="10885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988" indent="-272133" algn="l" defTabSz="10885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253" indent="-272133" algn="l" defTabSz="10885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265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30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95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61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26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91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55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20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03195" y="1883328"/>
            <a:ext cx="1614375" cy="4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9" tIns="22850" rIns="45699" bIns="22850" rtlCol="0">
            <a:spAutoFit/>
          </a:bodyPr>
          <a:lstStyle/>
          <a:p>
            <a:pPr algn="ctr" defTabSz="1088639"/>
            <a:r>
              <a:rPr lang="en-US" sz="2400" b="1" smtClean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  <a:endParaRPr lang="en-US" sz="2400" b="1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4500" y="2318397"/>
            <a:ext cx="9144000" cy="143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9" tIns="22850" rIns="45699" bIns="22850" rtlCol="0">
            <a:spAutoFit/>
          </a:bodyPr>
          <a:lstStyle/>
          <a:p>
            <a:pPr algn="ctr" defTabSz="1088639">
              <a:lnSpc>
                <a:spcPct val="150000"/>
              </a:lnSpc>
            </a:pPr>
            <a:r>
              <a:rPr lang="en-US" sz="3000" b="1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3000" b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2: HÀM SỐ LŨY THỪA – HÀM SỐ MŨ – HÀM SỐ LÔGARIT</a:t>
            </a:r>
            <a:endParaRPr lang="en-US" sz="3000" b="1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88718" y="941887"/>
            <a:ext cx="906946" cy="914227"/>
            <a:chOff x="12784885" y="1066801"/>
            <a:chExt cx="1814128" cy="1828692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110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088639"/>
              <a:r>
                <a:rPr lang="en-US" sz="2150" b="1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23487" cy="1338706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088639"/>
              <a:r>
                <a:rPr lang="en-US" sz="404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404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4049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0563" y="983120"/>
            <a:ext cx="1119042" cy="853403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3538136" y="3749538"/>
            <a:ext cx="5344498" cy="55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45699" tIns="22850" rIns="45699" bIns="22850" rtlCol="0">
            <a:spAutoFit/>
          </a:bodyPr>
          <a:lstStyle/>
          <a:p>
            <a:pPr algn="ctr" defTabSz="1088639"/>
            <a:r>
              <a:rPr lang="vi-VN" sz="32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3299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r>
              <a:rPr lang="vi-VN" sz="3299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3299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LÔGARIT (BÀI TẬP)</a:t>
            </a:r>
            <a:endParaRPr lang="en-US" sz="3299" b="1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756334" y="5185954"/>
            <a:ext cx="9506542" cy="104966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9" tIns="22850" rIns="45699" bIns="22850" rtlCol="0" anchor="ctr"/>
          <a:lstStyle/>
          <a:p>
            <a:pPr algn="ctr" defTabSz="1088639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182333" y="5351714"/>
            <a:ext cx="4736043" cy="526318"/>
            <a:chOff x="739068" y="1515168"/>
            <a:chExt cx="9473319" cy="1052773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2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4" y="703521"/>
            <a:ext cx="1577312" cy="1598895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929" y="716221"/>
            <a:ext cx="1692071" cy="16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49767" y="4033651"/>
            <a:ext cx="11068451" cy="2661305"/>
            <a:chOff x="1205494" y="6803535"/>
            <a:chExt cx="22139783" cy="668386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03535"/>
              <a:ext cx="3384631" cy="926664"/>
              <a:chOff x="1205494" y="6803535"/>
              <a:chExt cx="3384631" cy="92666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48557" y="6803535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8700" y="4013164"/>
                <a:ext cx="10518865" cy="2443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0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6286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𝑙𝑜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i="1" smtClean="0">
                  <a:latin typeface="Calibri (Body)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𝑙𝑜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𝑙𝑜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latin typeface="Calibri (Body)"/>
                        </a:rPr>
                        <m:t> </m:t>
                      </m:r>
                    </m:oMath>
                  </m:oMathPara>
                </a14:m>
                <a:endParaRPr lang="en-US" sz="2400">
                  <a:latin typeface="Calibri (Body)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013164"/>
                <a:ext cx="10518865" cy="24436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8" name="Group 147"/>
          <p:cNvGrpSpPr/>
          <p:nvPr/>
        </p:nvGrpSpPr>
        <p:grpSpPr>
          <a:xfrm>
            <a:off x="162000" y="1188404"/>
            <a:ext cx="11695971" cy="254946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885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5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lang="en-US" sz="2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9</a:t>
                </a:r>
                <a:r>
                  <a:rPr kumimoji="0" 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.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812204" y="1419273"/>
                <a:ext cx="996644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Hãy biểu diễn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204" y="1419273"/>
                <a:ext cx="9966441" cy="523220"/>
              </a:xfrm>
              <a:prstGeom prst="rect">
                <a:avLst/>
              </a:prstGeom>
              <a:blipFill>
                <a:blip r:embed="rId4"/>
                <a:stretch>
                  <a:fillRect l="-122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863937" y="745253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10016" y="2116420"/>
                <a:ext cx="9604192" cy="1519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8650" algn="l"/>
                    <a:tab pos="5038725" algn="l"/>
                  </a:tabLst>
                </a:pPr>
                <a:r>
                  <a:rPr lang="x-none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x-none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𝑎𝑏</m:t>
                        </m:r>
                      </m:den>
                    </m:f>
                  </m:oMath>
                </a14:m>
                <a:r>
                  <a:rPr lang="x-none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x-none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x-none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𝑎𝑏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8650" algn="l"/>
                    <a:tab pos="5038725" algn="l"/>
                  </a:tabLst>
                </a:pPr>
                <a:r>
                  <a:rPr lang="en-US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016" y="2116420"/>
                <a:ext cx="9604192" cy="1519903"/>
              </a:xfrm>
              <a:prstGeom prst="rect">
                <a:avLst/>
              </a:prstGeom>
              <a:blipFill>
                <a:blip r:embed="rId5"/>
                <a:stretch>
                  <a:fillRect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628544" y="5787539"/>
                <a:ext cx="1730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2400" b="1" i="0" u="none" strike="noStrike" kern="1200" cap="none" spc="-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544" y="5787539"/>
                <a:ext cx="1730887" cy="461665"/>
              </a:xfrm>
              <a:prstGeom prst="rect">
                <a:avLst/>
              </a:prstGeom>
              <a:blipFill>
                <a:blip r:embed="rId6"/>
                <a:stretch>
                  <a:fillRect l="-316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2231452" y="3019959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b="1" noProof="0" dirty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C</a:t>
            </a:r>
            <a:endParaRPr kumimoji="0" lang="en-US" sz="215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3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9" grpId="0"/>
      <p:bldP spid="4" grpId="0"/>
      <p:bldP spid="62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7913" y="3398610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5421" y="1161956"/>
            <a:ext cx="11695971" cy="177774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885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5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10.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2322" y="1335877"/>
                <a:ext cx="11724149" cy="919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các số thực dương thỏa mãn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≠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2" y="1335877"/>
                <a:ext cx="11724149" cy="919226"/>
              </a:xfrm>
              <a:prstGeom prst="rect">
                <a:avLst/>
              </a:prstGeom>
              <a:blipFill>
                <a:blip r:embed="rId3"/>
                <a:stretch>
                  <a:fillRect l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4218" y="3759149"/>
                <a:ext cx="10518865" cy="1573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18" y="3759149"/>
                <a:ext cx="10518865" cy="15739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478" y="2308178"/>
                <a:ext cx="11547565" cy="520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1775" indent="1588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8" y="2308178"/>
                <a:ext cx="11547565" cy="520142"/>
              </a:xfrm>
              <a:prstGeom prst="rect">
                <a:avLst/>
              </a:prstGeom>
              <a:blipFill>
                <a:blip r:embed="rId5"/>
                <a:stretch>
                  <a:fillRect b="-2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5336324" y="2307654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b="1" noProof="0" dirty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C</a:t>
            </a:r>
            <a:endParaRPr kumimoji="0" lang="en-US" sz="215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608393" y="5700385"/>
                <a:ext cx="1730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2400" b="1" i="0" u="none" strike="noStrike" kern="1200" cap="none" spc="-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393" y="5700385"/>
                <a:ext cx="1730887" cy="461665"/>
              </a:xfrm>
              <a:prstGeom prst="rect">
                <a:avLst/>
              </a:prstGeom>
              <a:blipFill>
                <a:blip r:embed="rId6"/>
                <a:stretch>
                  <a:fillRect l="-316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52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3" grpId="0"/>
      <p:bldP spid="4" grpId="0"/>
      <p:bldP spid="57" grpId="0" animBg="1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7913" y="3959420"/>
            <a:ext cx="11068451" cy="2711756"/>
            <a:chOff x="1205494" y="6809059"/>
            <a:chExt cx="22139783" cy="667834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09059"/>
              <a:ext cx="3490563" cy="923451"/>
              <a:chOff x="1205494" y="6809059"/>
              <a:chExt cx="3490563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4489" y="6809059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15175" y="1136726"/>
            <a:ext cx="11695971" cy="2583156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885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5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lang="en-US" sz="2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11</a:t>
                </a:r>
                <a:r>
                  <a:rPr kumimoji="0" 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.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21085" y="1226210"/>
                <a:ext cx="1135946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Với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 số thực dương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tùy ý, đặt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Mệnh đề nào dưới đây đúng?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85" y="1226210"/>
                <a:ext cx="11359466" cy="954107"/>
              </a:xfrm>
              <a:prstGeom prst="rect">
                <a:avLst/>
              </a:prstGeom>
              <a:blipFill>
                <a:blip r:embed="rId3"/>
                <a:stretch>
                  <a:fillRect l="-112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29212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3168" y="4297631"/>
                <a:ext cx="10518865" cy="1294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27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US" sz="240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68" y="4297631"/>
                <a:ext cx="10518865" cy="12942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82938" y="1933971"/>
                <a:ext cx="8430271" cy="1778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38" y="1933971"/>
                <a:ext cx="8430271" cy="1778820"/>
              </a:xfrm>
              <a:prstGeom prst="rect">
                <a:avLst/>
              </a:prstGeom>
              <a:blipFill>
                <a:blip r:embed="rId5"/>
                <a:stretch>
                  <a:fillRect b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6121063" y="3084998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D</a:t>
            </a:r>
            <a:endParaRPr kumimoji="0" lang="en-US" sz="215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560305" y="5727653"/>
                <a:ext cx="1730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2400" b="1" i="0" u="none" strike="noStrike" kern="1200" cap="none" spc="-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305" y="5727653"/>
                <a:ext cx="1730887" cy="461665"/>
              </a:xfrm>
              <a:prstGeom prst="rect">
                <a:avLst/>
              </a:prstGeom>
              <a:blipFill>
                <a:blip r:embed="rId6"/>
                <a:stretch>
                  <a:fillRect l="-3169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01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3" grpId="0"/>
      <p:bldP spid="4" grpId="0"/>
      <p:bldP spid="57" grpId="0" animBg="1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7913" y="3494894"/>
            <a:ext cx="11068451" cy="3176283"/>
            <a:chOff x="1205494" y="6941416"/>
            <a:chExt cx="22139783" cy="654598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7404866"/>
              <a:ext cx="22135690" cy="608253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5421" y="1161956"/>
            <a:ext cx="12025451" cy="2299686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885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5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lang="en-US" sz="2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12</a:t>
                </a:r>
                <a:r>
                  <a:rPr kumimoji="0" 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.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2322" y="1239347"/>
                <a:ext cx="1173852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smtClean="0"/>
                  <a:t>		Với </a:t>
                </a:r>
                <a:r>
                  <a:rPr lang="en-US" sz="2800"/>
                  <a:t>mọi số thực dương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/>
                  <a:t> và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/>
                  <a:t> thỏa mãn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800"/>
                  <a:t>, mệnh đề nào dưới đây đúng?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2" y="1239347"/>
                <a:ext cx="11738525" cy="954107"/>
              </a:xfrm>
              <a:prstGeom prst="rect">
                <a:avLst/>
              </a:prstGeom>
              <a:blipFill>
                <a:blip r:embed="rId3"/>
                <a:stretch>
                  <a:fillRect l="-109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8700" y="4013164"/>
                <a:ext cx="9944099" cy="2722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Ta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</m:t>
                      </m:r>
                      <m:r>
                        <m:rPr>
                          <m:nor/>
                        </m:rPr>
                        <a:rPr lang="en-US" sz="2400"/>
                        <m:t>́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L</m:t>
                      </m:r>
                      <m:r>
                        <m:rPr>
                          <m:nor/>
                        </m:rPr>
                        <a:rPr lang="en-US" sz="2400"/>
                        <m:t>ấ</m:t>
                      </m:r>
                      <m:r>
                        <m:rPr>
                          <m:nor/>
                        </m:rPr>
                        <a:rPr lang="en-US" sz="2400"/>
                        <m:t>y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log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ơ </m:t>
                      </m:r>
                      <m:r>
                        <m:rPr>
                          <m:nor/>
                        </m:rPr>
                        <a:rPr lang="en-US" sz="2400"/>
                        <m:t>s</m:t>
                      </m:r>
                      <m:r>
                        <m:rPr>
                          <m:nor/>
                        </m:rPr>
                        <a:rPr lang="en-US" sz="2400"/>
                        <m:t>ố 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hai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v</m:t>
                      </m:r>
                      <m:r>
                        <m:rPr>
                          <m:nor/>
                        </m:rPr>
                        <a:rPr lang="en-US" sz="2400"/>
                        <m:t>ế </m:t>
                      </m:r>
                      <m:r>
                        <m:rPr>
                          <m:nor/>
                        </m:rPr>
                        <a:rPr lang="en-US" sz="2400"/>
                        <m:t>ta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đượ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: </m:t>
                      </m:r>
                    </m:oMath>
                  </m:oMathPara>
                </a14:m>
                <a:endParaRPr lang="en-US" sz="240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log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Hay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US" sz="2400"/>
              </a:p>
              <a:p>
                <a:r>
                  <a:rPr lang="en-US" smtClean="0"/>
                  <a:t>											</a:t>
                </a:r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013164"/>
                <a:ext cx="9944099" cy="2722797"/>
              </a:xfrm>
              <a:prstGeom prst="rect">
                <a:avLst/>
              </a:prstGeom>
              <a:blipFill>
                <a:blip r:embed="rId4"/>
                <a:stretch>
                  <a:fillRect l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28700" y="2116420"/>
                <a:ext cx="10271646" cy="1311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8650" algn="l"/>
                  </a:tabLst>
                </a:pP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116420"/>
                <a:ext cx="10271646" cy="1311000"/>
              </a:xfrm>
              <a:prstGeom prst="rect">
                <a:avLst/>
              </a:prstGeom>
              <a:blipFill>
                <a:blip r:embed="rId5"/>
                <a:stretch>
                  <a:fillRect b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537413" y="2799458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1" i="0" u="none" strike="noStrike" kern="1200" cap="none" spc="0" normalizeH="0" baseline="0" noProof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US" sz="215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688251" y="5732948"/>
                <a:ext cx="1730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2400" b="1" i="0" u="none" strike="noStrike" kern="1200" cap="none" spc="-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251" y="5732948"/>
                <a:ext cx="1730887" cy="461665"/>
              </a:xfrm>
              <a:prstGeom prst="rect">
                <a:avLst/>
              </a:prstGeom>
              <a:blipFill>
                <a:blip r:embed="rId6"/>
                <a:stretch>
                  <a:fillRect l="-316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6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3" grpId="0"/>
      <p:bldP spid="4" grpId="0"/>
      <p:bldP spid="57" grpId="0" animBg="1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7913" y="3398610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5421" y="1161955"/>
            <a:ext cx="11969923" cy="2169329"/>
            <a:chOff x="992187" y="2564544"/>
            <a:chExt cx="22876662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723628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885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5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13.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614896" y="5745133"/>
                <a:ext cx="1730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2400" b="1" i="0" u="none" strike="noStrike" kern="1200" cap="none" spc="-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96" y="5745133"/>
                <a:ext cx="1730887" cy="461665"/>
              </a:xfrm>
              <a:prstGeom prst="rect">
                <a:avLst/>
              </a:prstGeom>
              <a:blipFill>
                <a:blip r:embed="rId3"/>
                <a:stretch>
                  <a:fillRect l="-316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62494" y="1295415"/>
                <a:ext cx="11815948" cy="1210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các số thực lớn hơn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thoả mãn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" y="1295415"/>
                <a:ext cx="11815948" cy="1210011"/>
              </a:xfrm>
              <a:prstGeom prst="rect">
                <a:avLst/>
              </a:prstGeom>
              <a:blipFill>
                <a:blip r:embed="rId4"/>
                <a:stretch>
                  <a:fillRect t="-5556"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8700" y="4013164"/>
                <a:ext cx="10518865" cy="1267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x-none" sz="2400"/>
                        <m:t>Ta</m:t>
                      </m:r>
                      <m:r>
                        <m:rPr>
                          <m:nor/>
                        </m:rPr>
                        <a:rPr lang="x-none" sz="2400"/>
                        <m:t> </m:t>
                      </m:r>
                      <m:r>
                        <m:rPr>
                          <m:nor/>
                        </m:rPr>
                        <a:rPr lang="x-none" sz="2400"/>
                        <m:t>c</m:t>
                      </m:r>
                      <m:r>
                        <m:rPr>
                          <m:nor/>
                        </m:rPr>
                        <a:rPr lang="x-none" sz="2400"/>
                        <m:t>ó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x-non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x-none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x-none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x-none" sz="240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x-none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x-none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x-none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sz="24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x-none" sz="24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x-none" sz="2400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x-none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x-none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x-none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x-none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x-none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x-none" sz="24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x-none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x-none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sz="24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x-none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x-none" sz="2400"/>
                        <m:t>.</m:t>
                      </m:r>
                    </m:oMath>
                  </m:oMathPara>
                </a14:m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x-none" sz="2400"/>
                        <m:t>Khi</m:t>
                      </m:r>
                      <m:r>
                        <m:rPr>
                          <m:nor/>
                        </m:rPr>
                        <a:rPr lang="x-none" sz="2400"/>
                        <m:t> đó </m:t>
                      </m:r>
                      <m:r>
                        <a:rPr lang="x-none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x-non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x-non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x-none" sz="24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x-none" sz="24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x-none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x-non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x-non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x-none" sz="24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x-none" sz="24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x-none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x-none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x-none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x-none" sz="24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x-none" sz="24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x-none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x-none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x-none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x-none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x-non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x-none" sz="24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x-none" sz="24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x-none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x-none" sz="240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x-none" sz="24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x-none" sz="24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x-none" sz="24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x-none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x-non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x-none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x-none" sz="24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x-none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x-non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x-non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x-none" sz="24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x-none" sz="24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x-none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x-none" sz="2400">
                              <a:latin typeface="Cambria Math" panose="020405030504060302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x-non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x-none" sz="24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x-none" sz="24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x-none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x-none" sz="2400">
                              <a:latin typeface="Cambria Math" panose="020405030504060302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x-non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x-none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sz="240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x-none" sz="2400"/>
                        <m:t>.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013164"/>
                <a:ext cx="10518865" cy="1267591"/>
              </a:xfrm>
              <a:prstGeom prst="rect">
                <a:avLst/>
              </a:prstGeom>
              <a:blipFill>
                <a:blip r:embed="rId5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3972" y="2441321"/>
                <a:ext cx="10285508" cy="652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8650" algn="l"/>
                  </a:tabLst>
                </a:pP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72" y="2441321"/>
                <a:ext cx="10285508" cy="652358"/>
              </a:xfrm>
              <a:prstGeom prst="rect">
                <a:avLst/>
              </a:prstGeom>
              <a:blipFill>
                <a:blip r:embed="rId6"/>
                <a:stretch>
                  <a:fillRect b="-9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227313" y="2525754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1" i="0" u="none" strike="noStrike" kern="1200" cap="none" spc="0" normalizeH="0" baseline="0" noProof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en-US" sz="215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9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3" grpId="0"/>
      <p:bldP spid="4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7913" y="3398610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5421" y="1161956"/>
            <a:ext cx="12093690" cy="212078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885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5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14.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8367" y="1335977"/>
                <a:ext cx="11718104" cy="1266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smtClean="0"/>
                  <a:t>		</a:t>
                </a:r>
                <a:r>
                  <a:rPr lang="vi-VN" sz="2800" smtClean="0"/>
                  <a:t>Xét </a:t>
                </a:r>
                <a:r>
                  <a:rPr lang="vi-VN" sz="2800"/>
                  <a:t>các số thực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80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800"/>
                  <a:t> thỏa mãn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2800"/>
                  <a:t>. Tìm giá trị nhỏ nhất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vi-VN" sz="2800"/>
                  <a:t> của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67" y="1335977"/>
                <a:ext cx="11718104" cy="1266180"/>
              </a:xfrm>
              <a:prstGeom prst="rect">
                <a:avLst/>
              </a:prstGeom>
              <a:blipFill>
                <a:blip r:embed="rId3"/>
                <a:stretch>
                  <a:fillRect t="-5769" r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70847" y="730128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2772" y="4013164"/>
                <a:ext cx="10934794" cy="1902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smtClean="0"/>
                  <a:t>Với </a:t>
                </a:r>
                <a:r>
                  <a:rPr lang="en-US" sz="2400"/>
                  <a:t>điều kiện đề bài, ta có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i="1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/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2" y="4013164"/>
                <a:ext cx="10934794" cy="1902059"/>
              </a:xfrm>
              <a:prstGeom prst="rect">
                <a:avLst/>
              </a:prstGeom>
              <a:blipFill>
                <a:blip r:embed="rId4"/>
                <a:stretch>
                  <a:fillRect l="-892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3300" y="2670448"/>
                <a:ext cx="11550356" cy="48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8650" algn="l"/>
                  </a:tabLst>
                </a:pP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𝐦𝐢𝐧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𝟏𝟗</m:t>
                    </m:r>
                  </m:oMath>
                </a14:m>
                <a:r>
                  <a:rPr lang="en-US" sz="2400" b="1">
                    <a:solidFill>
                      <a:srgbClr val="0000CC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00CC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𝐦𝐢𝐧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en-US" sz="2400" b="1">
                    <a:solidFill>
                      <a:srgbClr val="0000CC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00CC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𝐦𝐢𝐧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</m:oMath>
                </a14:m>
                <a:r>
                  <a:rPr lang="en-US" sz="2400" b="1">
                    <a:solidFill>
                      <a:srgbClr val="0000CC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00CC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𝐦𝐢𝐧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00" y="2670448"/>
                <a:ext cx="11550356" cy="487506"/>
              </a:xfrm>
              <a:prstGeom prst="rect">
                <a:avLst/>
              </a:prstGeom>
              <a:blipFill>
                <a:blip r:embed="rId5"/>
                <a:stretch>
                  <a:fillRect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84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6316" y="1214287"/>
            <a:ext cx="12093690" cy="2120788"/>
            <a:chOff x="992187" y="2564544"/>
            <a:chExt cx="22353091" cy="4088087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885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49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Pentagon 49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1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4" name="Freeform 53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54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ctangle 57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" name="Chevron 51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5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14.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473300" y="3352672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45126" y="3714846"/>
                <a:ext cx="10518865" cy="2279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/>
                  <a:t>Đặt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/>
                  <a:t> </a:t>
                </a:r>
                <a:r>
                  <a:rPr lang="fr-FR" sz="2400"/>
                  <a:t>(vì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400"/>
                  <a:t>), </a:t>
                </a:r>
                <a:endParaRPr lang="fr-FR" sz="2400" smtClean="0"/>
              </a:p>
              <a:p>
                <a:r>
                  <a:rPr lang="fr-FR" sz="2400" smtClean="0"/>
                  <a:t>ta </a:t>
                </a:r>
                <a:r>
                  <a:rPr lang="fr-FR" sz="2400"/>
                  <a:t>có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400"/>
                  <a:t>.</a:t>
                </a:r>
                <a:endParaRPr lang="en-US" sz="2400"/>
              </a:p>
              <a:p>
                <a:r>
                  <a:rPr lang="fr-FR" sz="2400"/>
                  <a:t>Ta có</a:t>
                </a:r>
                <a:r>
                  <a:rPr lang="fr-FR" sz="2400" smtClean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/>
                  <a:t> </a:t>
                </a:r>
              </a:p>
              <a:p>
                <a:r>
                  <a:rPr lang="fr-FR" sz="2400"/>
                  <a:t>Vậy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400"/>
                  <a:t>. Khảo sát hàm số,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fr-FR" sz="2400"/>
                  <a:t>.</a:t>
                </a:r>
                <a:endParaRPr lang="en-US" sz="24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6" y="3714846"/>
                <a:ext cx="10518865" cy="2279727"/>
              </a:xfrm>
              <a:prstGeom prst="rect">
                <a:avLst/>
              </a:prstGeom>
              <a:blipFill>
                <a:blip r:embed="rId3"/>
                <a:stretch>
                  <a:fillRect l="-928" t="-1872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47"/>
          <p:cNvGrpSpPr/>
          <p:nvPr/>
        </p:nvGrpSpPr>
        <p:grpSpPr>
          <a:xfrm>
            <a:off x="962168" y="757424"/>
            <a:ext cx="4736043" cy="526318"/>
            <a:chOff x="739068" y="1515168"/>
            <a:chExt cx="9473319" cy="1052773"/>
          </a:xfrm>
        </p:grpSpPr>
        <p:sp>
          <p:nvSpPr>
            <p:cNvPr id="8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8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68367" y="1335977"/>
                <a:ext cx="11718104" cy="1266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smtClean="0"/>
                  <a:t>		</a:t>
                </a:r>
                <a:r>
                  <a:rPr lang="vi-VN" sz="2800" smtClean="0"/>
                  <a:t>Xét </a:t>
                </a:r>
                <a:r>
                  <a:rPr lang="vi-VN" sz="2800"/>
                  <a:t>các số thực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80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800"/>
                  <a:t> thỏa mãn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2800"/>
                  <a:t>. Tìm giá trị nhỏ nhất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vi-VN" sz="2800"/>
                  <a:t> của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67" y="1335977"/>
                <a:ext cx="11718104" cy="1266180"/>
              </a:xfrm>
              <a:prstGeom prst="rect">
                <a:avLst/>
              </a:prstGeom>
              <a:blipFill>
                <a:blip r:embed="rId4"/>
                <a:stretch>
                  <a:fillRect t="-5769" r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329380" y="2627425"/>
                <a:ext cx="11550356" cy="48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8650" algn="l"/>
                  </a:tabLst>
                </a:pP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𝐦𝐢𝐧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𝟏𝟗</m:t>
                    </m:r>
                  </m:oMath>
                </a14:m>
                <a:r>
                  <a:rPr lang="en-US" sz="2400" b="1">
                    <a:solidFill>
                      <a:srgbClr val="0000CC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00CC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𝐦𝐢𝐧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en-US" sz="2400" b="1">
                    <a:solidFill>
                      <a:srgbClr val="0000CC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00CC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𝐦𝐢𝐧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</m:oMath>
                </a14:m>
                <a:r>
                  <a:rPr lang="en-US" sz="2400" b="1">
                    <a:solidFill>
                      <a:srgbClr val="0000CC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00CC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b="1">
                    <a:solidFill>
                      <a:srgbClr val="003399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𝐦𝐢𝐧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80" y="2627425"/>
                <a:ext cx="11550356" cy="487506"/>
              </a:xfrm>
              <a:prstGeom prst="rect">
                <a:avLst/>
              </a:prstGeom>
              <a:blipFill>
                <a:blip r:embed="rId5"/>
                <a:stretch>
                  <a:fillRect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872155" y="5432697"/>
                <a:ext cx="1730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2400" b="1" i="0" u="none" strike="noStrike" kern="1200" cap="none" spc="-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155" y="5432697"/>
                <a:ext cx="1730887" cy="461665"/>
              </a:xfrm>
              <a:prstGeom prst="rect">
                <a:avLst/>
              </a:prstGeom>
              <a:blipFill>
                <a:blip r:embed="rId6"/>
                <a:stretch>
                  <a:fillRect l="-316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9349526" y="2592302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1" i="0" u="none" strike="noStrike" kern="1200" cap="none" spc="0" normalizeH="0" baseline="0" noProof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en-US" sz="215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76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" grpId="0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71500" y="1201117"/>
            <a:ext cx="11342999" cy="2279047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r>
                <a:rPr lang="en-US" sz="3300" dirty="0" err="1">
                  <a:solidFill>
                    <a:srgbClr val="FF0000"/>
                  </a:solidFill>
                </a:rPr>
                <a:t>TIẾT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HỌC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KẾT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THÚC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1088530">
                <a:defRPr/>
              </a:pPr>
              <a:r>
                <a:rPr lang="en-US" sz="3300" dirty="0" err="1">
                  <a:solidFill>
                    <a:srgbClr val="FF0000"/>
                  </a:solidFill>
                </a:rPr>
                <a:t>TRÂN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TRỌNG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CÁM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ƠN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CÁC</a:t>
              </a:r>
              <a:r>
                <a:rPr lang="en-US" sz="3300" dirty="0">
                  <a:solidFill>
                    <a:srgbClr val="FF0000"/>
                  </a:solidFill>
                </a:rPr>
                <a:t> EM </a:t>
              </a:r>
              <a:r>
                <a:rPr lang="en-US" sz="3300" dirty="0" err="1">
                  <a:solidFill>
                    <a:srgbClr val="FF0000"/>
                  </a:solidFill>
                </a:rPr>
                <a:t>HỌC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SINH</a:t>
              </a:r>
              <a:r>
                <a:rPr lang="en-US" sz="3300" dirty="0">
                  <a:solidFill>
                    <a:srgbClr val="FF0000"/>
                  </a:solidFill>
                </a:rPr>
                <a:t> </a:t>
              </a:r>
              <a:r>
                <a:rPr lang="en-US" sz="3300" dirty="0" err="1">
                  <a:solidFill>
                    <a:srgbClr val="FF0000"/>
                  </a:solidFill>
                </a:rPr>
                <a:t>ĐÃ</a:t>
              </a:r>
              <a:r>
                <a:rPr lang="en-US" sz="3300" dirty="0">
                  <a:solidFill>
                    <a:srgbClr val="FF0000"/>
                  </a:solidFill>
                </a:rPr>
                <a:t> THEO </a:t>
              </a:r>
              <a:r>
                <a:rPr lang="en-US" sz="3300" dirty="0" err="1">
                  <a:solidFill>
                    <a:srgbClr val="FF0000"/>
                  </a:solidFill>
                </a:rPr>
                <a:t>DÕI</a:t>
              </a:r>
              <a:endParaRPr lang="en-US" sz="3300" dirty="0">
                <a:solidFill>
                  <a:srgbClr val="FF0000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1331882" y="2924196"/>
              <a:ext cx="204417" cy="195179"/>
              <a:chOff x="7840316" y="3717639"/>
              <a:chExt cx="357188" cy="319086"/>
            </a:xfrm>
            <a:solidFill>
              <a:schemeClr val="bg1">
                <a:lumMod val="95000"/>
              </a:schemeClr>
            </a:solidFill>
          </p:grpSpPr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1088530">
                  <a:defRPr/>
                </a:pPr>
                <a:endParaRPr lang="en-US" sz="16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1088530">
                  <a:defRPr/>
                </a:pPr>
                <a:endParaRPr lang="en-US" sz="160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4632587" y="2340641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0987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2669" y="4297281"/>
            <a:ext cx="11068451" cy="2445987"/>
            <a:chOff x="1205494" y="6788387"/>
            <a:chExt cx="22139783" cy="669901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788387"/>
              <a:ext cx="3415612" cy="1089117"/>
              <a:chOff x="1205494" y="6788387"/>
              <a:chExt cx="3415612" cy="108911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581075" y="5837470"/>
                <a:ext cx="930031" cy="315003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877075" y="6788387"/>
                <a:ext cx="2641568" cy="923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5"/>
                <a:ext cx="774047" cy="92554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1181100"/>
            <a:ext cx="11695971" cy="295127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1088639" eaLnBrk="1" hangingPunct="1"/>
                <a:r>
                  <a:rPr lang="en-US" sz="2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816647" y="5834944"/>
                <a:ext cx="16669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647" y="5834944"/>
                <a:ext cx="1666987" cy="461665"/>
              </a:xfrm>
              <a:prstGeom prst="rect">
                <a:avLst/>
              </a:prstGeom>
              <a:blipFill>
                <a:blip r:embed="rId3"/>
                <a:stretch>
                  <a:fillRect l="-3285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2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8" name="Rectangle 437"/>
              <p:cNvSpPr/>
              <p:nvPr/>
            </p:nvSpPr>
            <p:spPr>
              <a:xfrm>
                <a:off x="1920030" y="1352811"/>
                <a:ext cx="975109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8" name="Rectangle 4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30" y="1352811"/>
                <a:ext cx="9751090" cy="954107"/>
              </a:xfrm>
              <a:prstGeom prst="rect">
                <a:avLst/>
              </a:prstGeom>
              <a:blipFill>
                <a:blip r:embed="rId4"/>
                <a:stretch>
                  <a:fillRect l="-1313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9" name="Rectangle 438"/>
              <p:cNvSpPr/>
              <p:nvPr/>
            </p:nvSpPr>
            <p:spPr>
              <a:xfrm>
                <a:off x="1475666" y="2425283"/>
                <a:ext cx="2742844" cy="858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0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2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9" name="Rectangle 4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66" y="2425283"/>
                <a:ext cx="2742844" cy="858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" name="Rectangle 439"/>
              <p:cNvSpPr/>
              <p:nvPr/>
            </p:nvSpPr>
            <p:spPr>
              <a:xfrm>
                <a:off x="5785002" y="2502725"/>
                <a:ext cx="3698632" cy="787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a:rPr lang="en-US" sz="2400" b="0" i="0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2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0" name="Rectangle 4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002" y="2502725"/>
                <a:ext cx="3698632" cy="7879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1" name="Rectangle 440"/>
              <p:cNvSpPr/>
              <p:nvPr/>
            </p:nvSpPr>
            <p:spPr>
              <a:xfrm>
                <a:off x="1640105" y="3329280"/>
                <a:ext cx="3696170" cy="787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0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1" name="Rectangle 4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105" y="3329280"/>
                <a:ext cx="3696170" cy="7879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2" name="Rectangle 441"/>
              <p:cNvSpPr/>
              <p:nvPr/>
            </p:nvSpPr>
            <p:spPr>
              <a:xfrm>
                <a:off x="5472664" y="3307804"/>
                <a:ext cx="4640327" cy="787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0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2" name="Rectangle 4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664" y="3307804"/>
                <a:ext cx="4640327" cy="7879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5869778" y="3410414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2150" b="1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D</a:t>
            </a:r>
            <a:endParaRPr lang="en-US" sz="2150" b="1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3" name="Rectangle 442"/>
              <p:cNvSpPr/>
              <p:nvPr/>
            </p:nvSpPr>
            <p:spPr>
              <a:xfrm>
                <a:off x="1192785" y="4916294"/>
                <a:ext cx="9442732" cy="716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>
                    <a:solidFill>
                      <a:prstClr val="black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>
                    <a:solidFill>
                      <a:prstClr val="black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>
                    <a:solidFill>
                      <a:prstClr val="black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>
                    <a:solidFill>
                      <a:prstClr val="black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logarit</a:t>
                </a:r>
                <a:r>
                  <a:rPr lang="en-US" sz="2800">
                    <a:solidFill>
                      <a:prstClr val="black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vi-VN" sz="28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3" name="Rectangle 4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85" y="4916294"/>
                <a:ext cx="9442732" cy="716928"/>
              </a:xfrm>
              <a:prstGeom prst="rect">
                <a:avLst/>
              </a:prstGeom>
              <a:blipFill>
                <a:blip r:embed="rId9"/>
                <a:stretch>
                  <a:fillRect l="-1356" t="-847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2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38" grpId="0"/>
      <p:bldP spid="439" grpId="0"/>
      <p:bldP spid="440" grpId="0"/>
      <p:bldP spid="441" grpId="0"/>
      <p:bldP spid="442" grpId="0"/>
      <p:bldP spid="49" grpId="0" animBg="1"/>
      <p:bldP spid="4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2669" y="3470702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1181100"/>
            <a:ext cx="11695971" cy="177774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5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1088639" eaLnBrk="1" hangingPunct="1"/>
                <a:r>
                  <a:rPr lang="en-US" sz="2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2.</a:t>
                </a:r>
                <a:endParaRPr lang="en-US" sz="2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614896" y="5391754"/>
                <a:ext cx="1730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96" y="5391754"/>
                <a:ext cx="1730887" cy="461665"/>
              </a:xfrm>
              <a:prstGeom prst="rect">
                <a:avLst/>
              </a:prstGeom>
              <a:blipFill>
                <a:blip r:embed="rId3"/>
                <a:stretch>
                  <a:fillRect l="-316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920030" y="1417765"/>
                <a:ext cx="102778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hai số thực dương tùy ý,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30" y="1417765"/>
                <a:ext cx="10277830" cy="523220"/>
              </a:xfrm>
              <a:prstGeom prst="rect">
                <a:avLst/>
              </a:prstGeom>
              <a:blipFill>
                <a:blip r:embed="rId4"/>
                <a:stretch>
                  <a:fillRect l="-1246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15456" y="2259314"/>
                <a:ext cx="29052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0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log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log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prstClr val="black"/>
                          </a:solidFill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56" y="2259314"/>
                <a:ext cx="2905298" cy="461665"/>
              </a:xfrm>
              <a:prstGeom prst="rect">
                <a:avLst/>
              </a:prstGeom>
              <a:blipFill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73774" y="2235599"/>
                <a:ext cx="259865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0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log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log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2400"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/>
                <a:endParaRPr lang="en-GB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774" y="2235599"/>
                <a:ext cx="259865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106852" y="2242612"/>
                <a:ext cx="26544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0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852" y="2242612"/>
                <a:ext cx="2654456" cy="461665"/>
              </a:xfrm>
              <a:prstGeom prst="rect">
                <a:avLst/>
              </a:prstGeom>
              <a:blipFill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483553" y="2097919"/>
                <a:ext cx="2867754" cy="1153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400"/>
              </a:p>
              <a:p>
                <a:pPr defTabSz="1088639"/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553" y="2097919"/>
                <a:ext cx="2867754" cy="11531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3564878" y="2203846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2150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8700" y="4013164"/>
                <a:ext cx="10518865" cy="1185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28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fr-FR" sz="2800" smtClean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013164"/>
                <a:ext cx="10518865" cy="1185966"/>
              </a:xfrm>
              <a:prstGeom prst="rect">
                <a:avLst/>
              </a:prstGeom>
              <a:blipFill>
                <a:blip r:embed="rId9"/>
                <a:stretch>
                  <a:fillRect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0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75202" y="3395542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1179690"/>
            <a:ext cx="11695971" cy="177774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1088639" eaLnBrk="1" hangingPunct="1"/>
                <a:r>
                  <a:rPr lang="en-US" sz="2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614896" y="5391754"/>
                <a:ext cx="1730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96" y="5391754"/>
                <a:ext cx="1730887" cy="461665"/>
              </a:xfrm>
              <a:prstGeom prst="rect">
                <a:avLst/>
              </a:prstGeom>
              <a:blipFill>
                <a:blip r:embed="rId3"/>
                <a:stretch>
                  <a:fillRect l="-316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920030" y="1417765"/>
                <a:ext cx="996644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số thực dương tùy ý,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30" y="1417765"/>
                <a:ext cx="9966441" cy="523220"/>
              </a:xfrm>
              <a:prstGeom prst="rect">
                <a:avLst/>
              </a:prstGeom>
              <a:blipFill>
                <a:blip r:embed="rId4"/>
                <a:stretch>
                  <a:fillRect l="-1284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12971" y="2076462"/>
                <a:ext cx="2905298" cy="861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prstClr val="black"/>
                          </a:solidFill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71" y="2076462"/>
                <a:ext cx="2905298" cy="861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73774" y="2235599"/>
                <a:ext cx="259865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/>
                <a:endParaRPr lang="en-GB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774" y="2235599"/>
                <a:ext cx="259865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470176" y="2235599"/>
                <a:ext cx="2654456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spc="-75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176" y="2235599"/>
                <a:ext cx="2654456" cy="631263"/>
              </a:xfrm>
              <a:prstGeom prst="rect">
                <a:avLst/>
              </a:prstGeom>
              <a:blipFill>
                <a:blip r:embed="rId7"/>
                <a:stretch>
                  <a:fillRect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041757" y="2095565"/>
                <a:ext cx="2867754" cy="1163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400"/>
              </a:p>
              <a:p>
                <a:pPr defTabSz="1088639"/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757" y="2095565"/>
                <a:ext cx="2867754" cy="11630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6288132" y="2269931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r>
              <a:rPr lang="en-US" sz="2150" b="1" dirty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C</a:t>
            </a:r>
            <a:endParaRPr lang="en-US" sz="2150" b="1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8700" y="4013164"/>
                <a:ext cx="10518865" cy="1413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280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fr-FR" sz="2800" smtClean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  <a:tabLst>
                    <a:tab pos="628650" algn="l"/>
                    <a:tab pos="3598863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/>
                  <a:t>.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013164"/>
                <a:ext cx="10518865" cy="1413464"/>
              </a:xfrm>
              <a:prstGeom prst="rect">
                <a:avLst/>
              </a:prstGeom>
              <a:blipFill>
                <a:blip r:embed="rId9"/>
                <a:stretch>
                  <a:fillRect t="-2155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7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7913" y="3398610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5421" y="1161956"/>
            <a:ext cx="11695971" cy="177774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885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5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4.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614896" y="5391754"/>
                <a:ext cx="1730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2400" b="1" i="0" u="none" strike="noStrike" kern="1200" cap="none" spc="-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96" y="5391754"/>
                <a:ext cx="1730887" cy="461665"/>
              </a:xfrm>
              <a:prstGeom prst="rect">
                <a:avLst/>
              </a:prstGeom>
              <a:blipFill>
                <a:blip r:embed="rId3"/>
                <a:stretch>
                  <a:fillRect l="-316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51246" y="1445061"/>
                <a:ext cx="10735226" cy="605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số thực dương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ad>
                          <m:ra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Mệnh đề nào sau đây đúng?</a:t>
                </a:r>
                <a:endParaRPr lang="en-US" sz="280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246" y="1445061"/>
                <a:ext cx="10735226" cy="605102"/>
              </a:xfrm>
              <a:prstGeom prst="rect">
                <a:avLst/>
              </a:prstGeom>
              <a:blipFill>
                <a:blip r:embed="rId4"/>
                <a:stretch>
                  <a:fillRect l="-1193" t="-909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3799" y="2206963"/>
                <a:ext cx="29052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88639"/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1" i="0" u="none" strike="noStrike" kern="1200" cap="none" spc="-75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kumimoji="0" lang="en-US" sz="2400" b="1" i="0" u="none" strike="noStrike" kern="1200" cap="none" spc="-75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kumimoji="0" lang="en-US" sz="2400" b="0" i="1" u="none" strike="noStrike" kern="1200" cap="none" spc="-75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799" y="2206963"/>
                <a:ext cx="2905298" cy="461665"/>
              </a:xfrm>
              <a:prstGeom prst="rect">
                <a:avLst/>
              </a:prstGeom>
              <a:blipFill>
                <a:blip r:embed="rId5"/>
                <a:stretch>
                  <a:fillRect l="-629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614921" y="2138845"/>
                <a:ext cx="259865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2400" b="0" i="1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32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921" y="2138845"/>
                <a:ext cx="259865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405658" y="2141872"/>
                <a:ext cx="26544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2400" b="0" i="1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32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658" y="2141872"/>
                <a:ext cx="2654456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492234" y="1931443"/>
                <a:ext cx="2867754" cy="11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234" y="1931443"/>
                <a:ext cx="2867754" cy="11555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6912669" y="2132765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1" i="0" u="none" strike="noStrike" kern="1200" cap="none" spc="0" normalizeH="0" baseline="0" noProof="0" dirty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US" sz="215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8700" y="4013164"/>
                <a:ext cx="10518865" cy="1531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kumimoji="0" lang="fr-F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kumimoji="0" lang="fr-FR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6286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ad>
                            <m:ra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013164"/>
                <a:ext cx="10518865" cy="1531060"/>
              </a:xfrm>
              <a:prstGeom prst="rect">
                <a:avLst/>
              </a:prstGeom>
              <a:blipFill>
                <a:blip r:embed="rId9"/>
                <a:stretch>
                  <a:fillRect t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1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7913" y="3398610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5421" y="1161956"/>
            <a:ext cx="11695971" cy="177774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885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5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lang="en-US" sz="2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r>
                  <a:rPr kumimoji="0" 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.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558225" y="5649104"/>
                <a:ext cx="1730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2400" b="1" i="0" u="none" strike="noStrike" kern="1200" cap="none" spc="-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225" y="5649104"/>
                <a:ext cx="1730887" cy="461665"/>
              </a:xfrm>
              <a:prstGeom prst="rect">
                <a:avLst/>
              </a:prstGeom>
              <a:blipFill>
                <a:blip r:embed="rId3"/>
                <a:stretch>
                  <a:fillRect l="-3521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920030" y="1417765"/>
                <a:ext cx="996644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khi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30" y="1417765"/>
                <a:ext cx="9966441" cy="523220"/>
              </a:xfrm>
              <a:prstGeom prst="rect">
                <a:avLst/>
              </a:prstGeom>
              <a:blipFill>
                <a:blip r:embed="rId4"/>
                <a:stretch>
                  <a:fillRect l="-1284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12971" y="2076462"/>
                <a:ext cx="290529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71" y="2076462"/>
                <a:ext cx="2905298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71411" y="2072046"/>
                <a:ext cx="2598659" cy="1524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411" y="2072046"/>
                <a:ext cx="2598659" cy="15249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374794" y="2072046"/>
                <a:ext cx="2654456" cy="1154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794" y="2072046"/>
                <a:ext cx="2654456" cy="1154227"/>
              </a:xfrm>
              <a:prstGeom prst="rect">
                <a:avLst/>
              </a:prstGeom>
              <a:blipFill>
                <a:blip r:embed="rId7"/>
                <a:stretch>
                  <a:fillRect l="-367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468259" y="2058528"/>
                <a:ext cx="2867754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59" y="2058528"/>
                <a:ext cx="2867754" cy="784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4239503" y="2200815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1" i="0" u="none" strike="noStrike" kern="1200" cap="none" spc="0" normalizeH="0" baseline="0" noProof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215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8700" y="4013164"/>
                <a:ext cx="10518865" cy="1575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kumimoji="0" lang="fr-F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kumimoji="0" lang="fr-FR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en-US" sz="2800"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/>
                        <m:t>.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013164"/>
                <a:ext cx="10518865" cy="1575431"/>
              </a:xfrm>
              <a:prstGeom prst="rect">
                <a:avLst/>
              </a:prstGeom>
              <a:blipFill>
                <a:blip r:embed="rId9"/>
                <a:stretch>
                  <a:fillRect t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7913" y="3398610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5421" y="1161956"/>
            <a:ext cx="11695971" cy="177774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885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5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lang="en-US" sz="2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6</a:t>
                </a:r>
                <a:r>
                  <a:rPr kumimoji="0" 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.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614896" y="5391754"/>
                <a:ext cx="1730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2400" b="1" i="0" u="none" strike="noStrike" kern="1200" cap="none" spc="-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96" y="5391754"/>
                <a:ext cx="1730887" cy="461665"/>
              </a:xfrm>
              <a:prstGeom prst="rect">
                <a:avLst/>
              </a:prstGeom>
              <a:blipFill>
                <a:blip r:embed="rId3"/>
                <a:stretch>
                  <a:fillRect l="-316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920030" y="1417765"/>
                <a:ext cx="9966441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30" y="1417765"/>
                <a:ext cx="9966441" cy="578685"/>
              </a:xfrm>
              <a:prstGeom prst="rect">
                <a:avLst/>
              </a:prstGeom>
              <a:blipFill>
                <a:blip r:embed="rId4"/>
                <a:stretch>
                  <a:fillRect l="-1284" t="-11579" b="-1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8700" y="4013164"/>
                <a:ext cx="10518865" cy="1176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kumimoji="0" lang="fr-F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kumimoji="0" lang="fr-FR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13</m:t>
                      </m:r>
                      <m:r>
                        <m:rPr>
                          <m:nor/>
                        </m:rPr>
                        <a:rPr lang="en-US" sz="2800"/>
                        <m:t>.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013164"/>
                <a:ext cx="10518865" cy="1176797"/>
              </a:xfrm>
              <a:prstGeom prst="rect">
                <a:avLst/>
              </a:prstGeom>
              <a:blipFill>
                <a:blip r:embed="rId5"/>
                <a:stretch>
                  <a:fillRect t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2771" y="2161575"/>
                <a:ext cx="10983593" cy="48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400" b="1" smtClean="0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4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108</m:t>
                    </m:r>
                  </m:oMath>
                </a14:m>
                <a:r>
                  <a:rPr lang="en-US" sz="24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240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b="1" smtClean="0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31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1" y="2161575"/>
                <a:ext cx="10983593" cy="487506"/>
              </a:xfrm>
              <a:prstGeom prst="rect">
                <a:avLst/>
              </a:prstGeom>
              <a:blipFill>
                <a:blip r:embed="rId6"/>
                <a:stretch>
                  <a:fillRect t="-10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118138" y="2137189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B</a:t>
            </a:r>
            <a:endParaRPr kumimoji="0" lang="en-US" sz="215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3" grpId="0"/>
      <p:bldP spid="4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7913" y="3398610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5421" y="1161956"/>
            <a:ext cx="11695971" cy="177774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885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5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7.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731801" y="5663129"/>
                <a:ext cx="1730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2400" b="1" i="0" u="none" strike="noStrike" kern="1200" cap="none" spc="-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801" y="5663129"/>
                <a:ext cx="1730887" cy="461665"/>
              </a:xfrm>
              <a:prstGeom prst="rect">
                <a:avLst/>
              </a:prstGeom>
              <a:blipFill>
                <a:blip r:embed="rId3"/>
                <a:stretch>
                  <a:fillRect l="-316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529959" y="1294933"/>
                <a:ext cx="11002057" cy="1003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các số thực dương tùy ý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đặt </a:t>
                </a:r>
                <a:endPara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Mệnh đề nào dưới đây đúng?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59" y="1294933"/>
                <a:ext cx="11002057" cy="1003736"/>
              </a:xfrm>
              <a:prstGeom prst="rect">
                <a:avLst/>
              </a:prstGeom>
              <a:blipFill>
                <a:blip r:embed="rId4"/>
                <a:stretch>
                  <a:fillRect t="-6061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8700" y="4013164"/>
                <a:ext cx="10518865" cy="1497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kumimoji="0" lang="fr-F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kumimoji="0" lang="fr-FR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vi-VN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280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vi-V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vi-VN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vi-VN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vi-VN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vi-VN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vi-VN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vi-VN" sz="2800"/>
                        <m:t>.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013164"/>
                <a:ext cx="10518865" cy="1497076"/>
              </a:xfrm>
              <a:prstGeom prst="rect">
                <a:avLst/>
              </a:prstGeom>
              <a:blipFill>
                <a:blip r:embed="rId5"/>
                <a:stretch>
                  <a:fillRect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5684" y="2372263"/>
                <a:ext cx="11386332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8650" algn="l"/>
                  </a:tabLst>
                </a:pPr>
                <a:r>
                  <a:rPr lang="vi-VN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m:rPr>
                        <m:sty m:val="p"/>
                      </m:rPr>
                      <a:rPr lang="vi-VN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b="1" smtClean="0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</a:t>
                </a:r>
                <a:r>
                  <a:rPr lang="vi-VN" sz="2400" b="1" smtClean="0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27</m:t>
                    </m:r>
                    <m:r>
                      <m:rPr>
                        <m:sty m:val="p"/>
                      </m:rPr>
                      <a:rPr lang="vi-VN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b="1" smtClean="0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b="1" smtClean="0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vi-VN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b="1" smtClean="0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b="1" smtClean="0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vi-VN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84" y="2372263"/>
                <a:ext cx="11386332" cy="517065"/>
              </a:xfrm>
              <a:prstGeom prst="rect">
                <a:avLst/>
              </a:prstGeom>
              <a:blipFill>
                <a:blip r:embed="rId6"/>
                <a:stretch>
                  <a:fillRect t="-470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195524" y="2362479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D</a:t>
            </a:r>
            <a:endParaRPr kumimoji="0" lang="en-US" sz="215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3" grpId="0"/>
      <p:bldP spid="4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7913" y="3398610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5421" y="1161956"/>
            <a:ext cx="11695971" cy="177774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885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88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5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8.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02233" y="1335246"/>
                <a:ext cx="9966441" cy="723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233" y="1335246"/>
                <a:ext cx="9966441" cy="723083"/>
              </a:xfrm>
              <a:prstGeom prst="rect">
                <a:avLst/>
              </a:prstGeom>
              <a:blipFill>
                <a:blip r:embed="rId3"/>
                <a:stretch>
                  <a:fillRect l="-1284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8542" y="3828758"/>
                <a:ext cx="10518865" cy="2186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kumimoji="0" lang="fr-FR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:</a:t>
                </a: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2800"/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/>
                        <m:t>.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42" y="3828758"/>
                <a:ext cx="10518865" cy="2186368"/>
              </a:xfrm>
              <a:prstGeom prst="rect">
                <a:avLst/>
              </a:prstGeom>
              <a:blipFill>
                <a:blip r:embed="rId4"/>
                <a:stretch>
                  <a:fillRect t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28700" y="2116420"/>
                <a:ext cx="10651850" cy="656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8650" algn="l"/>
                  </a:tabLst>
                </a:pPr>
                <a:r>
                  <a:rPr lang="en-US" sz="2400" b="1" smtClean="0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b="1" smtClean="0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</a:t>
                </a:r>
                <a:r>
                  <a:rPr lang="en-US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smtClean="0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smtClean="0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</a:t>
                </a:r>
                <a:r>
                  <a:rPr lang="en-US" sz="24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116420"/>
                <a:ext cx="10651850" cy="656846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6399123" y="2169338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b="1" noProof="0" dirty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C</a:t>
            </a:r>
            <a:endParaRPr kumimoji="0" lang="en-US" sz="215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614896" y="5391754"/>
                <a:ext cx="1730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2400" b="1" i="0" u="none" strike="noStrike" kern="1200" cap="none" spc="-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96" y="5391754"/>
                <a:ext cx="1730887" cy="461665"/>
              </a:xfrm>
              <a:prstGeom prst="rect">
                <a:avLst/>
              </a:prstGeom>
              <a:blipFill>
                <a:blip r:embed="rId6"/>
                <a:stretch>
                  <a:fillRect l="-316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15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3" grpId="0"/>
      <p:bldP spid="4" grpId="0"/>
      <p:bldP spid="57" grpId="0" animBg="1"/>
      <p:bldP spid="62" grpId="0"/>
    </p:bldLst>
  </p:timing>
</p:sld>
</file>

<file path=ppt/theme/theme1.xml><?xml version="1.0" encoding="utf-8"?>
<a:theme xmlns:a="http://schemas.openxmlformats.org/drawingml/2006/main" name="1_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874</Words>
  <Application>Microsoft Office PowerPoint</Application>
  <PresentationFormat>Widescreen</PresentationFormat>
  <Paragraphs>231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MS Mincho</vt:lpstr>
      <vt:lpstr>Arial</vt:lpstr>
      <vt:lpstr>AvantGarde</vt:lpstr>
      <vt:lpstr>AvantGarde-Demi</vt:lpstr>
      <vt:lpstr>Calibri</vt:lpstr>
      <vt:lpstr>Calibri (Body)</vt:lpstr>
      <vt:lpstr>Cambria Math</vt:lpstr>
      <vt:lpstr>Chu Van An</vt:lpstr>
      <vt:lpstr>Palatino Linotype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32</cp:revision>
  <dcterms:created xsi:type="dcterms:W3CDTF">2020-08-07T02:00:14Z</dcterms:created>
  <dcterms:modified xsi:type="dcterms:W3CDTF">2020-08-07T14:49:59Z</dcterms:modified>
</cp:coreProperties>
</file>