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65" r:id="rId4"/>
    <p:sldId id="263" r:id="rId5"/>
    <p:sldId id="267" r:id="rId6"/>
    <p:sldId id="297" r:id="rId7"/>
    <p:sldId id="264" r:id="rId8"/>
    <p:sldId id="262" r:id="rId9"/>
    <p:sldId id="269" r:id="rId10"/>
    <p:sldId id="319" r:id="rId11"/>
    <p:sldId id="320" r:id="rId12"/>
    <p:sldId id="272" r:id="rId13"/>
    <p:sldId id="273" r:id="rId14"/>
    <p:sldId id="306" r:id="rId15"/>
    <p:sldId id="314" r:id="rId16"/>
  </p:sldIdLst>
  <p:sldSz cx="9144000" cy="5143500" type="screen16x9"/>
  <p:notesSz cx="6858000" cy="9144000"/>
  <p:embeddedFontLst>
    <p:embeddedFont>
      <p:font typeface="Autour On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Gill Sans MT" panose="020B050202010402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979" autoAdjust="0"/>
  </p:normalViewPr>
  <p:slideViewPr>
    <p:cSldViewPr snapToGrid="0">
      <p:cViewPr varScale="1">
        <p:scale>
          <a:sx n="113" d="100"/>
          <a:sy n="113" d="100"/>
        </p:scale>
        <p:origin x="60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790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56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36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8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40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6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57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48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0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7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39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0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16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9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96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64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62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37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4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2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92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2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39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2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3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11" r:id="rId13"/>
    <p:sldLayoutId id="2147483712" r:id="rId14"/>
    <p:sldLayoutId id="2147483713" r:id="rId15"/>
    <p:sldLayoutId id="214748371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0;p36"/>
          <p:cNvSpPr txBox="1">
            <a:spLocks noGrp="1"/>
          </p:cNvSpPr>
          <p:nvPr>
            <p:ph type="ctrTitle"/>
          </p:nvPr>
        </p:nvSpPr>
        <p:spPr>
          <a:xfrm>
            <a:off x="2041269" y="2134397"/>
            <a:ext cx="5308493" cy="17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dirty="0">
                <a:solidFill>
                  <a:schemeClr val="tx1"/>
                </a:solidFill>
                <a:latin typeface="+mn-lt"/>
              </a:rPr>
              <a:t>CHÀO MỪNG CÁC EM ĐẾN VỚI TIẾT HỌC HÔM NAY!</a:t>
            </a:r>
            <a:endParaRPr sz="35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126" y="4425273"/>
            <a:ext cx="875499" cy="904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80508">
            <a:off x="8613676" y="-190872"/>
            <a:ext cx="875499" cy="904682"/>
          </a:xfrm>
          <a:prstGeom prst="rect">
            <a:avLst/>
          </a:prstGeom>
        </p:spPr>
      </p:pic>
      <p:sp>
        <p:nvSpPr>
          <p:cNvPr id="19" name="Google Shape;299;p27"/>
          <p:cNvSpPr/>
          <p:nvPr/>
        </p:nvSpPr>
        <p:spPr>
          <a:xfrm rot="942510">
            <a:off x="8493103" y="175383"/>
            <a:ext cx="512269" cy="50913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" y="247968"/>
            <a:ext cx="422412" cy="3769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4273" y="266994"/>
            <a:ext cx="113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 4: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067" y="617627"/>
                <a:ext cx="7682370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được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hiện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mặt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Oxy.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khởi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A(2; 1)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đều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tốc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v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3;4</m:t>
                        </m:r>
                      </m:e>
                    </m:d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a)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Hỏi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chuyển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trên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nào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chỉ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ra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qua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vectơ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chỉ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phương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của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thẳng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)?</a:t>
                </a: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b)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Chứng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minh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rằng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thời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điểm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t (t &gt; 0)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khởi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hành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vật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thể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ở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vị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trí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tọa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độ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là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 (2 + 3t; 1 + 4t). 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7" y="617627"/>
                <a:ext cx="7682370" cy="2534027"/>
              </a:xfrm>
              <a:prstGeom prst="rect">
                <a:avLst/>
              </a:prstGeom>
              <a:blipFill>
                <a:blip r:embed="rId4"/>
                <a:stretch>
                  <a:fillRect l="-317" r="-238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4029970" y="3215346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3067" y="3717619"/>
                <a:ext cx="713373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a) Vật thể chuyển động trên đường thẳng qua A(2;1) và có vectơ        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nl-NL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v</m:t>
                        </m:r>
                      </m:e>
                    </m:acc>
                    <m:r>
                      <a:rPr kumimoji="0" lang="nl-NL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(3;4)</m:t>
                    </m:r>
                  </m:oMath>
                </a14:m>
                <a:r>
                  <a: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7" y="3717619"/>
                <a:ext cx="7133731" cy="923330"/>
              </a:xfrm>
              <a:prstGeom prst="rect">
                <a:avLst/>
              </a:prstGeom>
              <a:blipFill>
                <a:blip r:embed="rId5"/>
                <a:stretch>
                  <a:fillRect l="-769" r="-68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7560" y="627958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nl-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tr.33)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Google Shape;236;p21"/>
          <p:cNvSpPr/>
          <p:nvPr/>
        </p:nvSpPr>
        <p:spPr>
          <a:xfrm rot="1473029">
            <a:off x="8208674" y="3832225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93423" y="2230984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560" y="1229223"/>
                <a:ext cx="72311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tham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229223"/>
                <a:ext cx="7231106" cy="923330"/>
              </a:xfrm>
              <a:prstGeom prst="rect">
                <a:avLst/>
              </a:prstGeom>
              <a:blipFill>
                <a:blip r:embed="rId3"/>
                <a:stretch>
                  <a:fillRect l="-6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7560" y="2763515"/>
                <a:ext cx="6294730" cy="1434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=2+4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2763515"/>
                <a:ext cx="6294730" cy="1434624"/>
              </a:xfrm>
              <a:prstGeom prst="rect">
                <a:avLst/>
              </a:prstGeom>
              <a:blipFill>
                <a:blip r:embed="rId4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693" y="636688"/>
            <a:ext cx="1801368" cy="3963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+mn-lt"/>
              </a:rPr>
              <a:t>VẬN DỤNG</a:t>
            </a:r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0125" y="1154135"/>
                <a:ext cx="7613375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Việc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quy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nhiệt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C (Anders Celsius, 1701 – 1744)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F (Daniel Fahrenheit, 1686 – 1736)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xác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bởi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mốc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băng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32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sôi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100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212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5" y="1154135"/>
                <a:ext cx="7613375" cy="2169825"/>
              </a:xfrm>
              <a:prstGeom prst="rect">
                <a:avLst/>
              </a:prstGeom>
              <a:blipFill>
                <a:blip r:embed="rId3"/>
                <a:stretch>
                  <a:fillRect l="-320" r="-240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0124" y="3211255"/>
                <a:ext cx="614027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ea typeface="Times New Roman" panose="02020603050405020304" pitchFamily="18" charset="0"/>
                  </a:rPr>
                  <a:t>Trong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quy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đổi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đó</a:t>
                </a:r>
                <a:r>
                  <a:rPr lang="en-US" sz="1800" dirty="0"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nếu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tương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ứng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thì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mặt</a:t>
                </a:r>
                <a:endParaRPr lang="en-US" sz="1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4" y="3211255"/>
                <a:ext cx="6140275" cy="456535"/>
              </a:xfrm>
              <a:prstGeom prst="rect">
                <a:avLst/>
              </a:prstGeom>
              <a:blipFill>
                <a:blip r:embed="rId5"/>
                <a:stretch>
                  <a:fillRect l="-39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8949" y="3634705"/>
                <a:ext cx="72085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1800" dirty="0">
                    <a:ea typeface="Times New Roman" panose="02020603050405020304" pitchFamily="18" charset="0"/>
                  </a:rPr>
                  <a:t>phẳng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tọa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a typeface="Times New Roman" panose="02020603050405020304" pitchFamily="18" charset="0"/>
                  </a:rPr>
                  <a:t> Oxy,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ea typeface="Times New Roman" panose="02020603050405020304" pitchFamily="18" charset="0"/>
                  </a:rPr>
                  <a:t> M(a; b)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đi</a:t>
                </a:r>
                <a:r>
                  <a:rPr lang="en-US" sz="1800" dirty="0">
                    <a:ea typeface="Times New Roman" panose="02020603050405020304" pitchFamily="18" charset="0"/>
                  </a:rPr>
                  <a:t> qua A(0; 32)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ea typeface="Times New Roman" panose="02020603050405020304" pitchFamily="18" charset="0"/>
                  </a:rPr>
                  <a:t> B(100; 212). 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100 °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ea typeface="Times New Roman" panose="02020603050405020304" pitchFamily="18" charset="0"/>
                  </a:rPr>
                  <a:t>tương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ứng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bao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ea typeface="Times New Roman" panose="02020603050405020304" pitchFamily="18" charset="0"/>
                  </a:rPr>
                  <a:t> C?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49" y="3634705"/>
                <a:ext cx="7208501" cy="923330"/>
              </a:xfrm>
              <a:prstGeom prst="rect">
                <a:avLst/>
              </a:prstGeom>
              <a:blipFill>
                <a:blip r:embed="rId6"/>
                <a:stretch>
                  <a:fillRect l="-338" r="-254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83375" y="628736"/>
            <a:ext cx="6426300" cy="396300"/>
          </a:xfrm>
        </p:spPr>
        <p:txBody>
          <a:bodyPr/>
          <a:lstStyle/>
          <a:p>
            <a:r>
              <a:rPr lang="vi-VN" sz="2500" dirty="0">
                <a:latin typeface="+mn-lt"/>
              </a:rPr>
              <a:t>LUYỆN TẬP</a:t>
            </a:r>
            <a:endParaRPr lang="en-US" sz="25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3655" y="1381572"/>
            <a:ext cx="11688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kern="0" dirty="0" err="1">
                <a:latin typeface="Arial"/>
                <a:cs typeface="Arial"/>
                <a:sym typeface="Arial"/>
              </a:rPr>
              <a:t>Bài</a:t>
            </a:r>
            <a:r>
              <a:rPr lang="en-US" sz="2000" b="1" kern="0" dirty="0">
                <a:latin typeface="Arial"/>
                <a:cs typeface="Arial"/>
                <a:sym typeface="Arial"/>
              </a:rPr>
              <a:t> 7.1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7370" y="1844891"/>
                <a:ext cx="699914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tọa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3;2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1;3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tổng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quát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qua A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qua B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tham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Times New Roman" panose="02020603050405020304" pitchFamily="18" charset="0"/>
                  </a:rPr>
                  <a:t> AB. 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70" y="1844891"/>
                <a:ext cx="6999144" cy="2585323"/>
              </a:xfrm>
              <a:prstGeom prst="rect">
                <a:avLst/>
              </a:prstGeom>
              <a:blipFill>
                <a:blip r:embed="rId3"/>
                <a:stretch>
                  <a:fillRect l="-261" r="-261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1153" y="1372573"/>
                <a:ext cx="7430494" cy="237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1;3</m:t>
                        </m:r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2)</m:t>
                    </m:r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tham số của  đường thẳng AB đi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(1;3)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2)</m:t>
                    </m:r>
                  </m:oMath>
                </a14:m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=1</m:t>
                            </m:r>
                            <m:r>
                              <a:rPr lang="nl-NL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  <m:r>
                              <a:rPr lang="nl-NL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t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53" y="1372573"/>
                <a:ext cx="7430494" cy="2372060"/>
              </a:xfrm>
              <a:prstGeom prst="rect">
                <a:avLst/>
              </a:prstGeom>
              <a:blipFill>
                <a:blip r:embed="rId3"/>
                <a:stretch>
                  <a:fillRect l="-738" r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7"/>
          <p:cNvSpPr/>
          <p:nvPr/>
        </p:nvSpPr>
        <p:spPr>
          <a:xfrm>
            <a:off x="894521" y="775115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8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67689" y="1559400"/>
            <a:ext cx="4885118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500" b="1">
                <a:solidFill>
                  <a:srgbClr val="2F19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Ở TIẾT HỌC SAU!</a:t>
            </a:r>
            <a:endParaRPr lang="en-US" sz="3500" b="1" dirty="0">
              <a:solidFill>
                <a:srgbClr val="2F19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6" name="Google Shape;1282;p36"/>
          <p:cNvSpPr txBox="1">
            <a:spLocks/>
          </p:cNvSpPr>
          <p:nvPr/>
        </p:nvSpPr>
        <p:spPr>
          <a:xfrm>
            <a:off x="3433979" y="1485024"/>
            <a:ext cx="4742936" cy="64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1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utour One"/>
              <a:buNone/>
              <a:defRPr sz="48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700" dirty="0">
                <a:solidFill>
                  <a:schemeClr val="tx1"/>
                </a:solidFill>
                <a:latin typeface="+mn-lt"/>
              </a:rPr>
              <a:t>PHƯƠNG PHÁP TOẠ ĐỘ TRONG MẶT PHẲNG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5738" y="1505211"/>
            <a:ext cx="2517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700" b="1" dirty="0">
                <a:solidFill>
                  <a:schemeClr val="tx1"/>
                </a:solidFill>
                <a:latin typeface="Arial" panose="020B0604020202020204" pitchFamily="34" charset="0"/>
              </a:rPr>
              <a:t>CHƯƠNG 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</a:rPr>
              <a:t>V</a:t>
            </a:r>
            <a:r>
              <a:rPr lang="vi-VN" sz="2700" b="1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US" sz="2700" b="1" dirty="0">
                <a:solidFill>
                  <a:schemeClr val="tx1"/>
                </a:solidFill>
              </a:rPr>
              <a:t>I: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6" y="3160225"/>
            <a:ext cx="734209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19: PHƯƠNG TRÌNH ĐƯỜNG THẲNG </a:t>
            </a:r>
            <a:endParaRPr lang="en-US" sz="2700" b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>
          <a:xfrm>
            <a:off x="8433404" y="4555490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8501" y="1373056"/>
                <a:ext cx="4051477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≠0)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là vectơ pháp tuyến của </a:t>
                </a:r>
                <a14:m>
                  <m:oMath xmlns:m="http://schemas.openxmlformats.org/officeDocument/2006/math">
                    <m:r>
                      <a:rPr lang="nl-NL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Đường thẳng hoàn toàn xác định nếu biết một điểm và một vectơ     pháp tuyến của nó.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01" y="1373056"/>
                <a:ext cx="4051477" cy="2585323"/>
              </a:xfrm>
              <a:prstGeom prst="rect">
                <a:avLst/>
              </a:prstGeom>
              <a:blipFill>
                <a:blip r:embed="rId4"/>
                <a:stretch>
                  <a:fillRect l="-1355" r="-120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73414" y="852331"/>
            <a:ext cx="180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5906" y="1609109"/>
                <a:ext cx="2978287" cy="180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1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giá của nó vuông góc với </a:t>
                </a:r>
                <a14:m>
                  <m:oMath xmlns:m="http://schemas.openxmlformats.org/officeDocument/2006/math">
                    <m:r>
                      <a:rPr lang="nl-NL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solidFill>
                      <a:schemeClr val="bg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06" y="1609109"/>
                <a:ext cx="2978287" cy="1807546"/>
              </a:xfrm>
              <a:prstGeom prst="rect">
                <a:avLst/>
              </a:prstGeom>
              <a:blipFill>
                <a:blip r:embed="rId5"/>
                <a:stretch>
                  <a:fillRect l="-1636" r="-163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2976" y="716264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/>
              <a:t>Ví</a:t>
            </a:r>
            <a:r>
              <a:rPr lang="en-US" sz="1800" b="1" u="sng" dirty="0"/>
              <a:t> </a:t>
            </a:r>
            <a:r>
              <a:rPr lang="en-US" sz="1800" b="1" u="sng" dirty="0" err="1"/>
              <a:t>dụ</a:t>
            </a:r>
            <a:r>
              <a:rPr lang="en-US" sz="1800" b="1" u="sng" dirty="0"/>
              <a:t> 1:</a:t>
            </a:r>
            <a:r>
              <a:rPr lang="en-US" sz="1800" dirty="0"/>
              <a:t> </a:t>
            </a:r>
            <a:r>
              <a:rPr lang="nl-NL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tr.31)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92690" y="492149"/>
            <a:ext cx="7683" cy="4180115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Google Shape;236;p21"/>
          <p:cNvSpPr/>
          <p:nvPr/>
        </p:nvSpPr>
        <p:spPr>
          <a:xfrm rot="1473029">
            <a:off x="8194043" y="3839540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3022" y="1420842"/>
                <a:ext cx="408114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toạ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ba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đỉnh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(3;1),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(4;0),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(5;3)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Hãy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ra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trung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trực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đoạn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cao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kẻ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từ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2" y="1420842"/>
                <a:ext cx="4081146" cy="2585323"/>
              </a:xfrm>
              <a:prstGeom prst="rect">
                <a:avLst/>
              </a:prstGeom>
              <a:blipFill>
                <a:blip r:embed="rId3"/>
                <a:stretch>
                  <a:fillRect l="-1345" r="-119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78895" y="1420842"/>
                <a:ext cx="3501780" cy="269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1800" b="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(1;3)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95" y="1420842"/>
                <a:ext cx="3501780" cy="2691763"/>
              </a:xfrm>
              <a:prstGeom prst="rect">
                <a:avLst/>
              </a:prstGeom>
              <a:blipFill>
                <a:blip r:embed="rId4"/>
                <a:stretch>
                  <a:fillRect l="-1391" r="-1391" b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5318150" y="763727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22;p50"/>
          <p:cNvSpPr/>
          <p:nvPr/>
        </p:nvSpPr>
        <p:spPr>
          <a:xfrm>
            <a:off x="8095127" y="3844701"/>
            <a:ext cx="649303" cy="527514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5" y="607492"/>
            <a:ext cx="463970" cy="4041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24053" y="642330"/>
            <a:ext cx="239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8605" y="1133743"/>
                <a:ext cx="737683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en-US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tưyến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5" y="1133743"/>
                <a:ext cx="7376833" cy="1338828"/>
              </a:xfrm>
              <a:prstGeom prst="rect">
                <a:avLst/>
              </a:prstGeom>
              <a:blipFill>
                <a:blip r:embed="rId4"/>
                <a:stretch>
                  <a:fillRect l="-744" r="-661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43903" y="2052066"/>
                <a:ext cx="34311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 –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) = 0.  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03" y="2052066"/>
                <a:ext cx="3431132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4176979" y="2594652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3475" y="3946974"/>
                <a:ext cx="6682435" cy="50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giá trùng với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 ⇒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∈∆</m:t>
                    </m:r>
                  </m:oMath>
                </a14:m>
                <a:r>
                  <a:rPr lang="nl-NL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5" y="3946974"/>
                <a:ext cx="6682435" cy="503023"/>
              </a:xfrm>
              <a:prstGeom prst="rect">
                <a:avLst/>
              </a:prstGeom>
              <a:blipFill>
                <a:blip r:embed="rId6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8605" y="3015814"/>
                <a:ext cx="240200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AM</m:t>
                          </m:r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a:rPr lang="nl-NL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nl-NL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5" y="3015814"/>
                <a:ext cx="2402004" cy="404791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6015" y="3435235"/>
                <a:ext cx="4849020" cy="49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AM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a:rPr lang="nl-NL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  (1)</m:t>
                    </m:r>
                  </m:oMath>
                </a14:m>
                <a:endParaRPr lang="en-US" sz="1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15" y="3435235"/>
                <a:ext cx="4849020" cy="496290"/>
              </a:xfrm>
              <a:prstGeom prst="rect">
                <a:avLst/>
              </a:prstGeom>
              <a:blipFill>
                <a:blip r:embed="rId8"/>
                <a:stretch>
                  <a:fillRect l="-1132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7560" y="627958"/>
            <a:ext cx="351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/>
              <a:t>Ví</a:t>
            </a:r>
            <a:r>
              <a:rPr lang="en-US" sz="1800" b="1" u="sng" dirty="0"/>
              <a:t> </a:t>
            </a:r>
            <a:r>
              <a:rPr lang="en-US" sz="1800" b="1" u="sng" dirty="0" err="1"/>
              <a:t>dụ</a:t>
            </a:r>
            <a:r>
              <a:rPr lang="en-US" sz="1800" b="1" u="sng" dirty="0"/>
              <a:t> 2:</a:t>
            </a:r>
            <a:r>
              <a:rPr lang="en-US" sz="1800" dirty="0"/>
              <a:t>  </a:t>
            </a:r>
            <a:r>
              <a:rPr lang="nl-NL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tr.31)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236;p21"/>
          <p:cNvSpPr/>
          <p:nvPr/>
        </p:nvSpPr>
        <p:spPr>
          <a:xfrm rot="1473029">
            <a:off x="8208674" y="3832225"/>
            <a:ext cx="507290" cy="5081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193423" y="2223669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560" y="1159825"/>
                <a:ext cx="75602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Trong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toạ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tổng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quát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qua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(2;1)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pháp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60" y="1159825"/>
                <a:ext cx="7560290" cy="923330"/>
              </a:xfrm>
              <a:prstGeom prst="rect">
                <a:avLst/>
              </a:prstGeom>
              <a:blipFill>
                <a:blip r:embed="rId3"/>
                <a:stretch>
                  <a:fillRect l="-645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8027" y="2828676"/>
                <a:ext cx="600946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Đường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thẳng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2)+4(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1)=0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10=0</m:t>
                    </m:r>
                  </m:oMath>
                </a14:m>
                <a:r>
                  <a:rPr lang="en-US" sz="1800" dirty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27" y="2828676"/>
                <a:ext cx="6009467" cy="1338828"/>
              </a:xfrm>
              <a:prstGeom prst="rect">
                <a:avLst/>
              </a:prstGeom>
              <a:blipFill>
                <a:blip r:embed="rId4"/>
                <a:stretch>
                  <a:fillRect l="-914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3390" y="69012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17" name="Google Shape;760;p51"/>
          <p:cNvSpPr/>
          <p:nvPr/>
        </p:nvSpPr>
        <p:spPr>
          <a:xfrm>
            <a:off x="890311" y="688482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55931" y="1267750"/>
            <a:ext cx="8094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A(– 1; 5), B(2; 3), C(6; 1).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311" y="2767084"/>
                <a:ext cx="6797964" cy="180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cao AH đi qua điểm A(-1;5) có một vectơ pháp tuyến là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nl-NL" sz="1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AH</m:t>
                              </m:r>
                            </m:sub>
                          </m:sSub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nl-NL" sz="1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BC</m:t>
                          </m:r>
                        </m:e>
                      </m:acc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=(4;</m:t>
                      </m:r>
                      <m:r>
                        <a:rPr lang="nl-NL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18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2)</m:t>
                      </m:r>
                    </m:oMath>
                  </m:oMathPara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tổng quát của AH là: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⇔4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+14=0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11" y="2767084"/>
                <a:ext cx="6797964" cy="1807546"/>
              </a:xfrm>
              <a:prstGeom prst="rect">
                <a:avLst/>
              </a:prstGeom>
              <a:blipFill>
                <a:blip r:embed="rId3"/>
                <a:stretch>
                  <a:fillRect l="-717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4178791" y="2323998"/>
            <a:ext cx="848563" cy="32186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Giải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2282" y="107576"/>
            <a:ext cx="430306" cy="230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15108" y="468206"/>
            <a:ext cx="2090171" cy="479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/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1813" y="2213361"/>
                <a:ext cx="5766023" cy="139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vectơ chỉ phương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13" y="2213361"/>
                <a:ext cx="5766023" cy="1392048"/>
              </a:xfrm>
              <a:prstGeom prst="rect">
                <a:avLst/>
              </a:prstGeom>
              <a:blipFill>
                <a:blip r:embed="rId4"/>
                <a:stretch>
                  <a:fillRect l="-951" r="-846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8524" y="78505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B35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sp>
        <p:nvSpPr>
          <p:cNvPr id="7" name="Google Shape;760;p51"/>
          <p:cNvSpPr/>
          <p:nvPr/>
        </p:nvSpPr>
        <p:spPr>
          <a:xfrm>
            <a:off x="700092" y="785056"/>
            <a:ext cx="298432" cy="30139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8524" y="1251443"/>
                <a:ext cx="76114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2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 = 0.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4" y="1251443"/>
                <a:ext cx="7611466" cy="507831"/>
              </a:xfrm>
              <a:prstGeom prst="rect">
                <a:avLst/>
              </a:prstGeom>
              <a:blipFill>
                <a:blip r:embed="rId4"/>
                <a:stretch>
                  <a:fillRect l="-72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4091010" y="2024044"/>
            <a:ext cx="848563" cy="321869"/>
          </a:xfrm>
          <a:prstGeom prst="wedgeEllipseCallout">
            <a:avLst/>
          </a:prstGeom>
          <a:solidFill>
            <a:srgbClr val="5DDBA7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B354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B354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8524" y="2631933"/>
                <a:ext cx="759683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∆:2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+1=0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 vectơ pháp tuyến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</m:t>
                        </m:r>
                        <m:r>
                          <a:rPr lang="nl-NL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vectơ chỉ phương của đường thẳng </a:t>
                </a:r>
                <a14:m>
                  <m:oMath xmlns:m="http://schemas.openxmlformats.org/officeDocument/2006/math"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u</m:t>
                        </m:r>
                      </m:e>
                    </m:acc>
                    <m:r>
                      <a:rPr lang="nl-NL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=(1;2)</m:t>
                    </m:r>
                  </m:oMath>
                </a14:m>
                <a:r>
                  <a:rPr lang="nl-NL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24" y="2631933"/>
                <a:ext cx="7596835" cy="1338828"/>
              </a:xfrm>
              <a:prstGeom prst="rect">
                <a:avLst/>
              </a:prstGeom>
              <a:blipFill>
                <a:blip r:embed="rId5"/>
                <a:stretch>
                  <a:fillRect l="-722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760</TotalTime>
  <Words>1024</Words>
  <PresentationFormat>On-screen Show (16:9)</PresentationFormat>
  <Paragraphs>72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Autour One</vt:lpstr>
      <vt:lpstr>Cambria Math</vt:lpstr>
      <vt:lpstr>Calibri</vt:lpstr>
      <vt:lpstr>Gill Sans MT</vt:lpstr>
      <vt:lpstr>Gallery</vt:lpstr>
      <vt:lpstr>CHÀO MỪNG CÁC EM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2022-11-30T09:26:39Z</dcterms:modified>
</cp:coreProperties>
</file>