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7" r:id="rId3"/>
    <p:sldId id="374" r:id="rId4"/>
    <p:sldId id="386" r:id="rId5"/>
    <p:sldId id="388" r:id="rId6"/>
    <p:sldId id="389" r:id="rId7"/>
    <p:sldId id="390" r:id="rId8"/>
    <p:sldId id="392" r:id="rId9"/>
    <p:sldId id="393" r:id="rId10"/>
    <p:sldId id="394" r:id="rId11"/>
    <p:sldId id="396" r:id="rId12"/>
    <p:sldId id="395" r:id="rId13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145F82"/>
    <a:srgbClr val="0033CC"/>
    <a:srgbClr val="135F82"/>
    <a:srgbClr val="006600"/>
    <a:srgbClr val="3333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2" d="100"/>
          <a:sy n="32" d="100"/>
        </p:scale>
        <p:origin x="660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33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43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emf"/><Relationship Id="rId3" Type="http://schemas.openxmlformats.org/officeDocument/2006/relationships/image" Target="../media/image71.png"/><Relationship Id="rId7" Type="http://schemas.openxmlformats.org/officeDocument/2006/relationships/image" Target="../media/image4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9.em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411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1.png"/><Relationship Id="rId7" Type="http://schemas.openxmlformats.org/officeDocument/2006/relationships/image" Target="../media/image321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0.png"/><Relationship Id="rId11" Type="http://schemas.openxmlformats.org/officeDocument/2006/relationships/image" Target="../media/image361.png"/><Relationship Id="rId5" Type="http://schemas.openxmlformats.org/officeDocument/2006/relationships/image" Target="../media/image301.png"/><Relationship Id="rId10" Type="http://schemas.openxmlformats.org/officeDocument/2006/relationships/image" Target="../media/image350.png"/><Relationship Id="rId4" Type="http://schemas.openxmlformats.org/officeDocument/2006/relationships/image" Target="../media/image291.png"/><Relationship Id="rId9" Type="http://schemas.openxmlformats.org/officeDocument/2006/relationships/image" Target="../media/image3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KHỐI ĐA DIỆN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2831667" y="7091767"/>
            <a:ext cx="19249608" cy="2123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KHÁI NIỆM VỀ THỂ TÍCH KHỐI ĐA DIỆN</a:t>
            </a:r>
          </a:p>
          <a:p>
            <a:pPr algn="ctr"/>
            <a:r>
              <a:rPr lang="en-US" sz="6599" b="1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7: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TẬP VỀ THỂ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</a:t>
            </a:r>
            <a:r>
              <a:rPr lang="en-US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KHỐI CHÓP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7359" y="694973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61372" y="2308125"/>
            <a:ext cx="24222627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6404348" y="1249851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348" y="1249851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4724400"/>
                <a:ext cx="5485687" cy="16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5485687" cy="1677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2" y="4724400"/>
                <a:ext cx="5485687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724400"/>
                <a:ext cx="5485687" cy="16804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4" y="4678444"/>
                <a:ext cx="5485687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678444"/>
                <a:ext cx="5485687" cy="16461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4724400"/>
                <a:ext cx="5485687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724400"/>
                <a:ext cx="5485687" cy="16804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59698" y="11293758"/>
                <a:ext cx="14276619" cy="90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Diện tích đáy: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8" y="11293758"/>
                <a:ext cx="14276619" cy="902876"/>
              </a:xfrm>
              <a:prstGeom prst="rect">
                <a:avLst/>
              </a:prstGeom>
              <a:blipFill rotWithShape="0">
                <a:blip r:embed="rId8"/>
                <a:stretch>
                  <a:fillRect l="-1921" t="-8108" b="-3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135600" y="514121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10154" y="2464734"/>
                <a:ext cx="22867515" cy="23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800" dirty="0"/>
                  <a:t>               </a:t>
                </a:r>
                <a:r>
                  <a:rPr lang="nl-NL" sz="4800" dirty="0"/>
                  <a:t>Cho hình chóp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4800" dirty="0"/>
                  <a:t> </a:t>
                </a:r>
                <a:r>
                  <a:rPr lang="nl-NL" sz="4800" dirty="0"/>
                  <a:t>có đáy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4800" dirty="0"/>
                  <a:t> là hình chữ nhật. Tam giác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𝑆𝐴𝐵</m:t>
                    </m:r>
                  </m:oMath>
                </a14:m>
                <a:r>
                  <a:rPr lang="nl-NL" sz="4800" dirty="0"/>
                  <a:t> đều và nằm trong mặt phẳng vuông góc với mặt phẳng 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(</m:t>
                    </m:r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  <m:r>
                      <a:rPr lang="vi-VN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. Biết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𝑆𝐷</m:t>
                    </m:r>
                    <m:r>
                      <a:rPr lang="vi-VN" sz="4800" b="0" i="1" smtClean="0">
                        <a:latin typeface="Cambria Math"/>
                      </a:rPr>
                      <m:t>=2</m:t>
                    </m:r>
                    <m:r>
                      <a:rPr lang="vi-VN" sz="4800" b="0" i="1" smtClean="0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sz="4800" dirty="0"/>
                  <a:t> và góc tạo bởi đường thẳng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𝑆𝐶</m:t>
                    </m:r>
                  </m:oMath>
                </a14:m>
                <a:r>
                  <a:rPr lang="nl-NL" sz="4800" dirty="0"/>
                  <a:t> và mặt phẳng</a:t>
                </a:r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(</m:t>
                    </m:r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  <m:r>
                      <a:rPr lang="vi-VN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4800" b="0" i="0" smtClean="0"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800" dirty="0"/>
                  <a:t>. Tính thể tích của khối</a:t>
                </a:r>
                <a:r>
                  <a:rPr lang="nl-NL" sz="4800" b="1" dirty="0"/>
                  <a:t> </a:t>
                </a:r>
                <a:r>
                  <a:rPr lang="nl-NL" sz="4800" dirty="0"/>
                  <a:t>chóp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4800" dirty="0"/>
                  <a:t>.</a:t>
                </a:r>
                <a:endParaRPr lang="vi-VN" sz="4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54" y="2464734"/>
                <a:ext cx="22867515" cy="2377767"/>
              </a:xfrm>
              <a:prstGeom prst="rect">
                <a:avLst/>
              </a:prstGeom>
              <a:blipFill rotWithShape="0">
                <a:blip r:embed="rId9"/>
                <a:stretch>
                  <a:fillRect l="-1200" t="-5641" r="-1226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59698" y="8861220"/>
                <a:ext cx="14528988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𝐶𝐼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𝑆𝐶𝐼</m:t>
                        </m:r>
                      </m:e>
                    </m:acc>
                    <m:r>
                      <a:rPr lang="en-US" sz="48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=3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8" y="8861220"/>
                <a:ext cx="14528988" cy="917880"/>
              </a:xfrm>
              <a:prstGeom prst="rect">
                <a:avLst/>
              </a:prstGeom>
              <a:blipFill rotWithShape="0">
                <a:blip r:embed="rId10"/>
                <a:stretch>
                  <a:fillRect t="-8000" b="-3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59698" y="12228501"/>
                <a:ext cx="13690788" cy="1270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Thể tích: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𝐵h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800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8" y="12228501"/>
                <a:ext cx="13690788" cy="1270861"/>
              </a:xfrm>
              <a:prstGeom prst="rect">
                <a:avLst/>
              </a:prstGeom>
              <a:blipFill rotWithShape="0">
                <a:blip r:embed="rId11"/>
                <a:stretch>
                  <a:fillRect l="-2004" b="-1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59698" y="9788653"/>
                <a:ext cx="6858000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𝑆𝐼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𝐴𝐵</m:t>
                          </m:r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8" y="9788653"/>
                <a:ext cx="6858000" cy="16413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05800" y="10201659"/>
                <a:ext cx="6801414" cy="936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44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𝐶𝐼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𝐵𝐼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4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400" i="1"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4400" b="0" i="1" smtClean="0"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0201659"/>
                <a:ext cx="6801414" cy="93660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500069" y="7187742"/>
                <a:ext cx="3453836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𝑆𝐶𝐴</m:t>
                          </m:r>
                        </m:e>
                      </m:acc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/>
                              <a:cs typeface="Arial" panose="020B0604020202020204" pitchFamily="34" charset="0"/>
                            </a:rPr>
                            <m:t>o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69" y="7187742"/>
                <a:ext cx="3453836" cy="8551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59698" y="8012141"/>
                <a:ext cx="1416785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𝑆𝐷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𝑆𝐼</m:t>
                    </m:r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𝑆𝐶</m:t>
                    </m:r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𝑆𝐶𝐼</m:t>
                        </m:r>
                      </m:e>
                    </m:acc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;</a:t>
                </a:r>
                <a:endParaRPr lang="vi-VN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8" y="8012141"/>
                <a:ext cx="14167853" cy="849079"/>
              </a:xfrm>
              <a:prstGeom prst="rect">
                <a:avLst/>
              </a:prstGeom>
              <a:blipFill rotWithShape="0">
                <a:blip r:embed="rId15"/>
                <a:stretch>
                  <a:fillRect t="-5000" r="-43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968" y="7241789"/>
            <a:ext cx="6267116" cy="53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47">
            <a:extLst>
              <a:ext uri="{FF2B5EF4-FFF2-40B4-BE49-F238E27FC236}">
                <a16:creationId xmlns:a16="http://schemas.microsoft.com/office/drawing/2014/main" xmlns="" id="{C6DB23DB-2003-4329-9E01-842C0BA5E327}"/>
              </a:ext>
            </a:extLst>
          </p:cNvPr>
          <p:cNvGrpSpPr/>
          <p:nvPr/>
        </p:nvGrpSpPr>
        <p:grpSpPr>
          <a:xfrm>
            <a:off x="909007" y="1371600"/>
            <a:ext cx="9472086" cy="968318"/>
            <a:chOff x="739068" y="1515168"/>
            <a:chExt cx="9473319" cy="968444"/>
          </a:xfrm>
        </p:grpSpPr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xmlns="" id="{A627E1DA-5EDB-43D1-9D26-441EB455E3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" name="Group 30">
              <a:extLst>
                <a:ext uri="{FF2B5EF4-FFF2-40B4-BE49-F238E27FC236}">
                  <a16:creationId xmlns:a16="http://schemas.microsoft.com/office/drawing/2014/main" xmlns="" id="{1A3962FD-C4A2-48C3-AC9A-EB6C0B8624C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9" name="Freeform 71">
                <a:extLst>
                  <a:ext uri="{FF2B5EF4-FFF2-40B4-BE49-F238E27FC236}">
                    <a16:creationId xmlns:a16="http://schemas.microsoft.com/office/drawing/2014/main" xmlns="" id="{8DD4ECE1-8DF9-41A0-BADC-4B7E77FF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72">
                <a:extLst>
                  <a:ext uri="{FF2B5EF4-FFF2-40B4-BE49-F238E27FC236}">
                    <a16:creationId xmlns:a16="http://schemas.microsoft.com/office/drawing/2014/main" xmlns="" id="{F603D2DB-BD92-4422-B432-FF9E8A285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xmlns="" id="{AE255F77-4C44-44E4-9F68-75DC0FDE6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xmlns="" id="{2176DDB4-D888-44E1-94B6-58BF920ED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xmlns="" id="{6EB2DF6C-6981-4E67-A583-8D6258F76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xmlns="" id="{291394BB-021C-4746-92DA-DD9FE0C95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xmlns="" id="{22F403C6-6F14-4AEC-B3DC-8B59D5DCD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xmlns="" id="{890C778B-7287-49CC-8A30-4EB78A628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xmlns="" id="{A9D80461-4233-4938-AA6D-D333DA789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xmlns="" id="{2B176C47-BBDF-4C42-88E3-B9610268B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xmlns="" id="{EB4C1EE1-0F16-4915-8503-0BEE72A5D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xmlns="" id="{A3A82E07-9EAD-48F4-B774-2866FD73A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:a16="http://schemas.microsoft.com/office/drawing/2014/main" xmlns="" id="{792AD431-A5B2-482E-8C69-0EFE2A41E75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33481" y="7498194"/>
            <a:ext cx="66770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" grpId="0"/>
      <p:bldP spid="49" grpId="0" animBg="1"/>
      <p:bldP spid="3" grpId="0"/>
      <p:bldP spid="52" grpId="0"/>
      <p:bldP spid="56" grpId="0"/>
      <p:bldP spid="57" grpId="0"/>
      <p:bldP spid="4" grpId="0"/>
      <p:bldP spid="5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7358" y="6949733"/>
            <a:ext cx="23137347" cy="654513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76200" y="2308125"/>
            <a:ext cx="24222627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3109150" y="1230078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150" y="12300789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22678" y="5179781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8" y="5179781"/>
                <a:ext cx="5485687" cy="917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720293" y="5120118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93" y="5120118"/>
                <a:ext cx="5485687" cy="917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020340" y="5107018"/>
                <a:ext cx="548568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340" y="5107018"/>
                <a:ext cx="5485687" cy="8477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24081" y="5098629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081" y="5098629"/>
                <a:ext cx="5485687" cy="917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167030" y="512011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76" name="Group 47">
            <a:extLst>
              <a:ext uri="{FF2B5EF4-FFF2-40B4-BE49-F238E27FC236}">
                <a16:creationId xmlns:a16="http://schemas.microsoft.com/office/drawing/2014/main" xmlns="" id="{575F7FDA-4A08-4641-ADA2-9B8B2860C77E}"/>
              </a:ext>
            </a:extLst>
          </p:cNvPr>
          <p:cNvGrpSpPr/>
          <p:nvPr/>
        </p:nvGrpSpPr>
        <p:grpSpPr>
          <a:xfrm>
            <a:off x="909007" y="1295400"/>
            <a:ext cx="9472086" cy="968318"/>
            <a:chOff x="739068" y="1515168"/>
            <a:chExt cx="9473319" cy="968444"/>
          </a:xfrm>
        </p:grpSpPr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xmlns="" id="{BD8CF6EC-64D0-4224-9F60-3A4BE8ABCE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31968D54-3A5A-478C-8801-CA939900DF0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81" name="Freeform 71">
                <a:extLst>
                  <a:ext uri="{FF2B5EF4-FFF2-40B4-BE49-F238E27FC236}">
                    <a16:creationId xmlns:a16="http://schemas.microsoft.com/office/drawing/2014/main" xmlns="" id="{EF44E031-8A22-49C6-B058-5A28CE00B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72">
                <a:extLst>
                  <a:ext uri="{FF2B5EF4-FFF2-40B4-BE49-F238E27FC236}">
                    <a16:creationId xmlns:a16="http://schemas.microsoft.com/office/drawing/2014/main" xmlns="" id="{FE91900A-EB07-48EE-9E21-F420F8E12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xmlns="" id="{30C14C7C-6DA2-4344-AAA8-8641C93C1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xmlns="" id="{086CE78C-2233-435C-96C4-11792FA5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xmlns="" id="{3331422B-A915-42F9-9A03-DC4BB32E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xmlns="" id="{91EA4213-FE3C-46FA-91C1-3FE7D3FE7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xmlns="" id="{F00C5E37-7434-4A5A-A88E-6E715CB4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xmlns="" id="{42B66F31-0A70-4D1E-8E8D-F07FBAA64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xmlns="" id="{88F301F1-0895-440D-BC7B-156F7F539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xmlns="" id="{434F9A08-5F40-4767-9B53-1ABD1B00D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xmlns="" id="{7B236A4F-439F-44E6-8BB6-6BAA2045B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xmlns="" id="{1105EBEF-2343-4ACB-9E74-578EAA7F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43">
                <a:extLst>
                  <a:ext uri="{FF2B5EF4-FFF2-40B4-BE49-F238E27FC236}">
                    <a16:creationId xmlns:a16="http://schemas.microsoft.com/office/drawing/2014/main" xmlns="" id="{02254BCD-59D2-47B5-B69C-421DF96E73E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58197" y="2401388"/>
                <a:ext cx="23375410" cy="264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nl-NL" sz="48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        Cho </a:t>
                </a:r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𝑆𝐴𝐵𝐶𝐷</m:t>
                    </m:r>
                  </m:oMath>
                </a14:m>
                <a:r>
                  <a:rPr lang="nl-NL" sz="4800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hình chữ nhật có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Hai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𝑆𝐴𝐵</m:t>
                        </m:r>
                      </m:e>
                    </m:d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cùng vuông góc với đáy , cạnh bên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tạo với đáy góc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60°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4800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Tính </a:t>
                </a:r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theo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thể tích của khối chóp </a:t>
                </a:r>
                <a14:m>
                  <m:oMath xmlns:m="http://schemas.openxmlformats.org/officeDocument/2006/math"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𝑆𝐴𝐵𝐶𝐷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7" y="2401388"/>
                <a:ext cx="23375410" cy="2640723"/>
              </a:xfrm>
              <a:prstGeom prst="rect">
                <a:avLst/>
              </a:prstGeom>
              <a:blipFill rotWithShape="0">
                <a:blip r:embed="rId8"/>
                <a:stretch>
                  <a:fillRect t="-3926" r="-1173" b="-8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1056803" y="8639902"/>
                <a:ext cx="10856177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03" y="8639902"/>
                <a:ext cx="10856177" cy="941796"/>
              </a:xfrm>
              <a:prstGeom prst="rect">
                <a:avLst/>
              </a:prstGeom>
              <a:blipFill rotWithShape="0">
                <a:blip r:embed="rId9"/>
                <a:stretch>
                  <a:fillRect t="-11613" r="-1572" b="-2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622590" y="7771279"/>
                <a:ext cx="15371196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nl-NL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nl-NL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nl-NL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vuông góc với đáy</a:t>
                </a:r>
                <a:r>
                  <a:rPr lang="nl-NL" sz="4800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0" y="7771279"/>
                <a:ext cx="15371196" cy="941796"/>
              </a:xfrm>
              <a:prstGeom prst="rect">
                <a:avLst/>
              </a:prstGeom>
              <a:blipFill rotWithShape="0">
                <a:blip r:embed="rId10"/>
                <a:stretch>
                  <a:fillRect t="-11688" b="-2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693301" y="9466936"/>
                <a:ext cx="17202658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𝑆𝐵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𝑆𝐵𝐴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func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1" y="9466936"/>
                <a:ext cx="17202658" cy="1190839"/>
              </a:xfrm>
              <a:prstGeom prst="rect">
                <a:avLst/>
              </a:prstGeom>
              <a:blipFill rotWithShape="0">
                <a:blip r:embed="rId11"/>
                <a:stretch>
                  <a:fillRect b="-1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693301" y="10700322"/>
                <a:ext cx="16251115" cy="1063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1" y="10700322"/>
                <a:ext cx="16251115" cy="10636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1267573" y="11651765"/>
                <a:ext cx="911352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𝑆𝐴𝐵𝐶𝐷</m:t>
                          </m:r>
                        </m:sub>
                      </m:sSub>
                      <m:r>
                        <a:rPr lang="en-US" sz="4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800" b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48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b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73" y="11651765"/>
                <a:ext cx="9113520" cy="14800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526" y="7123717"/>
            <a:ext cx="6902824" cy="6343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9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49" grpId="0" animBg="1"/>
      <p:bldP spid="59" grpId="0"/>
      <p:bldP spid="60" grpId="0"/>
      <p:bldP spid="61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7359" y="694973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76200" y="2308125"/>
            <a:ext cx="24222627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383428" y="1247113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428" y="1247113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4724400"/>
                <a:ext cx="5485687" cy="157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5485687" cy="15718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2" y="4724400"/>
                <a:ext cx="5485687" cy="1574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724400"/>
                <a:ext cx="5485687" cy="15745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4" y="4678444"/>
                <a:ext cx="5485687" cy="16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678444"/>
                <a:ext cx="5485687" cy="16461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4724400"/>
                <a:ext cx="5485687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724400"/>
                <a:ext cx="5485687" cy="16804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467600" y="514121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1911" y="2459261"/>
                <a:ext cx="2384959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800" dirty="0"/>
                  <a:t>              </a:t>
                </a:r>
                <a:r>
                  <a:rPr lang="en-US" sz="4800" dirty="0"/>
                  <a:t>    </a:t>
                </a:r>
                <a:r>
                  <a:rPr lang="nl-NL" sz="4800" dirty="0"/>
                  <a:t>Cho hình chóp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4800" dirty="0"/>
                  <a:t> </a:t>
                </a:r>
                <a:r>
                  <a:rPr lang="nl-NL" sz="4800" dirty="0"/>
                  <a:t>có đáy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nl-NL" sz="4800" dirty="0"/>
                  <a:t> là hình vuông cạnh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nl-NL" sz="4800" dirty="0"/>
                  <a:t>, hai mặt bên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</a:rPr>
                      <m:t>𝑆𝐴𝐵</m:t>
                    </m:r>
                    <m:r>
                      <a:rPr lang="en-US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 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</a:rPr>
                      <m:t>𝑆𝐴𝐷</m:t>
                    </m:r>
                    <m:r>
                      <a:rPr lang="en-US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 cùng vuông góc với mặt phẳng 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(</m:t>
                    </m:r>
                    <m:r>
                      <a:rPr lang="vi-VN" sz="4800" b="0" i="1" smtClean="0">
                        <a:latin typeface="Cambria Math"/>
                      </a:rPr>
                      <m:t>𝐴𝐵𝐶𝐷</m:t>
                    </m:r>
                    <m:r>
                      <a:rPr lang="vi-VN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. Góc giữa hai mặt phẳng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</a:rPr>
                      <m:t>𝑆𝐶𝐷</m:t>
                    </m:r>
                    <m:r>
                      <a:rPr lang="en-US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 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</a:rPr>
                      <m:t>𝐴𝐵𝐶𝐷</m:t>
                    </m:r>
                    <m:r>
                      <a:rPr lang="en-US" sz="4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4800" dirty="0"/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800" dirty="0"/>
                  <a:t>. 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𝐻</m:t>
                    </m:r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nl-NL" sz="4800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𝑆𝐶</m:t>
                    </m:r>
                    <m:r>
                      <a:rPr lang="en-US" sz="4800" b="0" i="1" smtClean="0">
                        <a:latin typeface="Cambria Math"/>
                      </a:rPr>
                      <m:t>, </m:t>
                    </m:r>
                    <m:r>
                      <a:rPr lang="en-US" sz="4800" b="0" i="1" smtClean="0">
                        <a:latin typeface="Cambria Math"/>
                      </a:rPr>
                      <m:t>𝑆𝐷</m:t>
                    </m:r>
                  </m:oMath>
                </a14:m>
                <a:r>
                  <a:rPr lang="nl-NL" sz="4800" dirty="0"/>
                  <a:t>. Tính thể tích của khối</a:t>
                </a:r>
                <a:r>
                  <a:rPr lang="nl-NL" sz="4800" b="1" dirty="0"/>
                  <a:t> </a:t>
                </a:r>
                <a:r>
                  <a:rPr lang="nl-NL" sz="4800" dirty="0"/>
                  <a:t>chóp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</a:rPr>
                      <m:t>𝐴𝐾𝐻</m:t>
                    </m:r>
                  </m:oMath>
                </a14:m>
                <a:r>
                  <a:rPr lang="nl-NL" sz="4800" dirty="0"/>
                  <a:t>.</a:t>
                </a:r>
                <a:endParaRPr lang="vi-VN" sz="4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1" y="2459261"/>
                <a:ext cx="23849594" cy="2308324"/>
              </a:xfrm>
              <a:prstGeom prst="rect">
                <a:avLst/>
              </a:prstGeom>
              <a:blipFill rotWithShape="0">
                <a:blip r:embed="rId8"/>
                <a:stretch>
                  <a:fillRect l="-1176" t="-5805" r="-1150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5638800" y="9721120"/>
                <a:ext cx="10058400" cy="1574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𝐴𝐶𝐷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𝐴𝐶𝐷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0" smtClean="0"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721120"/>
                <a:ext cx="10058400" cy="15745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59698" y="10092889"/>
                <a:ext cx="3831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8" y="10092889"/>
                <a:ext cx="3831502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500068" y="7187742"/>
                <a:ext cx="9749332" cy="151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𝑆𝐴𝐵</m:t>
                              </m:r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)⊥(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𝐴𝐵𝐶𝐷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𝑆𝐴𝐵</m:t>
                              </m:r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)⊥(</m:t>
                              </m:r>
                              <m:r>
                                <a:rPr lang="en-US" sz="48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𝐴𝐵𝐶𝐷</m:t>
                              </m:r>
                              <m:r>
                                <a:rPr lang="en-US" sz="48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⟹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Arial" panose="020B0604020202020204" pitchFamily="34" charset="0"/>
                        </a:rPr>
                        <m:t>𝑆𝐴</m:t>
                      </m:r>
                      <m:r>
                        <a:rPr lang="en-US" sz="4800" i="1" smtClean="0">
                          <a:latin typeface="Cambria Math"/>
                          <a:cs typeface="Arial" panose="020B0604020202020204" pitchFamily="34" charset="0"/>
                        </a:rPr>
                        <m:t>⊥</m:t>
                      </m:r>
                      <m:r>
                        <a:rPr lang="en-US" sz="4800" i="1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𝐴𝐵𝐶𝐷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);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68" y="7187742"/>
                <a:ext cx="9749332" cy="15190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19421" y="8839200"/>
                <a:ext cx="1450525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giữa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𝑆𝐶𝐷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vi-VN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21" y="8839200"/>
                <a:ext cx="14505253" cy="855747"/>
              </a:xfrm>
              <a:prstGeom prst="rect">
                <a:avLst/>
              </a:prstGeom>
              <a:blipFill rotWithShape="0">
                <a:blip r:embed="rId12"/>
                <a:stretch>
                  <a:fillRect l="-1934" t="-14286" r="-715" b="-3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39" y="7284724"/>
            <a:ext cx="5978061" cy="49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65995" y="11513232"/>
                <a:ext cx="7863805" cy="1669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𝐴𝐾𝐻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𝐴𝐷𝐶</m:t>
                              </m:r>
                            </m:sub>
                          </m:sSub>
                        </m:den>
                      </m:f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𝑆𝐾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𝑆𝐷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𝑆𝐻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𝑆𝐶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95" y="11513232"/>
                <a:ext cx="7863805" cy="166936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9525000" y="11513232"/>
                <a:ext cx="7863805" cy="1574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i="1">
                              <a:latin typeface="Cambria Math"/>
                              <a:cs typeface="Arial" panose="020B0604020202020204" pitchFamily="34" charset="0"/>
                            </a:rPr>
                            <m:t>𝐴𝐾𝐻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11513232"/>
                <a:ext cx="7863805" cy="157453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47">
            <a:extLst>
              <a:ext uri="{FF2B5EF4-FFF2-40B4-BE49-F238E27FC236}">
                <a16:creationId xmlns:a16="http://schemas.microsoft.com/office/drawing/2014/main" xmlns="" id="{575F7FDA-4A08-4641-ADA2-9B8B2860C77E}"/>
              </a:ext>
            </a:extLst>
          </p:cNvPr>
          <p:cNvGrpSpPr/>
          <p:nvPr/>
        </p:nvGrpSpPr>
        <p:grpSpPr>
          <a:xfrm>
            <a:off x="909007" y="1295400"/>
            <a:ext cx="9472086" cy="968318"/>
            <a:chOff x="739068" y="1515168"/>
            <a:chExt cx="9473319" cy="968444"/>
          </a:xfrm>
        </p:grpSpPr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xmlns="" id="{BD8CF6EC-64D0-4224-9F60-3A4BE8ABCE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31968D54-3A5A-478C-8801-CA939900DF0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81" name="Freeform 71">
                <a:extLst>
                  <a:ext uri="{FF2B5EF4-FFF2-40B4-BE49-F238E27FC236}">
                    <a16:creationId xmlns:a16="http://schemas.microsoft.com/office/drawing/2014/main" xmlns="" id="{EF44E031-8A22-49C6-B058-5A28CE00B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72">
                <a:extLst>
                  <a:ext uri="{FF2B5EF4-FFF2-40B4-BE49-F238E27FC236}">
                    <a16:creationId xmlns:a16="http://schemas.microsoft.com/office/drawing/2014/main" xmlns="" id="{FE91900A-EB07-48EE-9E21-F420F8E12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xmlns="" id="{30C14C7C-6DA2-4344-AAA8-8641C93C1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xmlns="" id="{086CE78C-2233-435C-96C4-11792FA5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xmlns="" id="{3331422B-A915-42F9-9A03-DC4BB32E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xmlns="" id="{91EA4213-FE3C-46FA-91C1-3FE7D3FE7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xmlns="" id="{F00C5E37-7434-4A5A-A88E-6E715CB4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xmlns="" id="{42B66F31-0A70-4D1E-8E8D-F07FBAA64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xmlns="" id="{88F301F1-0895-440D-BC7B-156F7F539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xmlns="" id="{434F9A08-5F40-4767-9B53-1ABD1B00D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xmlns="" id="{7B236A4F-439F-44E6-8BB6-6BAA2045B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xmlns="" id="{1105EBEF-2343-4ACB-9E74-578EAA7F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43">
                <a:extLst>
                  <a:ext uri="{FF2B5EF4-FFF2-40B4-BE49-F238E27FC236}">
                    <a16:creationId xmlns:a16="http://schemas.microsoft.com/office/drawing/2014/main" xmlns="" id="{02254BCD-59D2-47B5-B69C-421DF96E73E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3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49" grpId="0" animBg="1"/>
      <p:bldP spid="3" grpId="0"/>
      <p:bldP spid="56" grpId="0"/>
      <p:bldP spid="57" grpId="0"/>
      <p:bldP spid="58" grpId="0"/>
      <p:bldP spid="6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4324092" cy="907192"/>
            <a:chOff x="7459670" y="7543799"/>
            <a:chExt cx="2189939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4"/>
              <a:ext cx="2036588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LÝ THUYẾT CƠ BẢN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016413" y="2966580"/>
                <a:ext cx="11861387" cy="513300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THỂ TÍCH KHỐI CHÓP</a:t>
                </a:r>
                <a:endParaRPr lang="vi-VN" sz="4400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aseline="-25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aseline="-25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ABCD).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13" y="2966580"/>
                <a:ext cx="11861387" cy="5133008"/>
              </a:xfrm>
              <a:prstGeom prst="rect">
                <a:avLst/>
              </a:prstGeom>
              <a:blipFill rotWithShape="1">
                <a:blip r:embed="rId3"/>
                <a:stretch>
                  <a:fillRect l="-2107" t="-2375" b="-475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E8F26EE-9529-4ADB-AEB8-52EBD5135EB6}"/>
              </a:ext>
            </a:extLst>
          </p:cNvPr>
          <p:cNvSpPr/>
          <p:nvPr/>
        </p:nvSpPr>
        <p:spPr>
          <a:xfrm>
            <a:off x="978313" y="8114975"/>
            <a:ext cx="20419618" cy="273921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i="1" u="sng" dirty="0" err="1"/>
              <a:t>Phương</a:t>
            </a:r>
            <a:r>
              <a:rPr lang="en-US" b="1" i="1" u="sng" dirty="0"/>
              <a:t> </a:t>
            </a:r>
            <a:r>
              <a:rPr lang="en-US" b="1" i="1" u="sng" dirty="0" err="1"/>
              <a:t>pháp</a:t>
            </a:r>
            <a:r>
              <a:rPr lang="en-US" b="1" i="1" u="sng" dirty="0"/>
              <a:t> </a:t>
            </a:r>
            <a:r>
              <a:rPr lang="en-US" b="1" i="1" u="sng" dirty="0" err="1"/>
              <a:t>giải</a:t>
            </a:r>
            <a:r>
              <a:rPr lang="en-US" b="1" i="1" u="sng" dirty="0"/>
              <a:t>:</a:t>
            </a:r>
            <a:endParaRPr lang="vi-VN" dirty="0"/>
          </a:p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,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ta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 smtClean="0"/>
              <a:t>chóp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A8DA14D-7794-4C4B-B0EE-6AC88B3AE65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7800" y="1970106"/>
            <a:ext cx="10888866" cy="7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457200" y="1969746"/>
                <a:ext cx="14554200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smtClean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2.Tỉ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69746"/>
                <a:ext cx="14554200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675" t="-5747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FBD0DF-4546-42AF-A4F5-583BB6677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00" y="1752600"/>
            <a:ext cx="9144000" cy="9743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329223F-2053-4D56-9F72-FC494DBE9AA2}"/>
                  </a:ext>
                </a:extLst>
              </p:cNvPr>
              <p:cNvSpPr/>
              <p:nvPr/>
            </p:nvSpPr>
            <p:spPr>
              <a:xfrm>
                <a:off x="762000" y="4518517"/>
                <a:ext cx="13639800" cy="15774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f>
                          <m:fPr>
                            <m:ctrlP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vi-VN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𝑨𝑩𝑪</m:t>
                                </m:r>
                              </m:sub>
                            </m:sSub>
                          </m:den>
                        </m:f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𝑺𝑨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𝑺𝑨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𝑺𝑩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𝑺𝑩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𝑺𝑪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den>
                        </m:f>
                      </m:e>
                    </m:borderBox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29223F-2053-4D56-9F72-FC494DBE9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18517"/>
                <a:ext cx="13639800" cy="1577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6F628B2-5D0A-4986-AAF5-6BE32424F4F1}"/>
                  </a:ext>
                </a:extLst>
              </p:cNvPr>
              <p:cNvSpPr/>
              <p:nvPr/>
            </p:nvSpPr>
            <p:spPr>
              <a:xfrm>
                <a:off x="228600" y="6624510"/>
                <a:ext cx="14554200" cy="550920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...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F628B2-5D0A-4986-AAF5-6BE32424F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24510"/>
                <a:ext cx="14554200" cy="5509200"/>
              </a:xfrm>
              <a:prstGeom prst="rect">
                <a:avLst/>
              </a:prstGeom>
              <a:blipFill rotWithShape="1">
                <a:blip r:embed="rId6"/>
                <a:stretch>
                  <a:fillRect l="-1718" t="-2215" b="-431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8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80616" y="1777699"/>
            <a:ext cx="14324092" cy="907192"/>
            <a:chOff x="7459670" y="7543799"/>
            <a:chExt cx="2189939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4"/>
              <a:ext cx="2036588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LUẬN: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15223" y="7640053"/>
                  <a:ext cx="109597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381000" y="2916966"/>
                <a:ext cx="23692926" cy="14618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4400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16966"/>
                <a:ext cx="23692926" cy="1461875"/>
              </a:xfrm>
              <a:prstGeom prst="rect">
                <a:avLst/>
              </a:prstGeom>
              <a:blipFill>
                <a:blip r:embed="rId3"/>
                <a:stretch>
                  <a:fillRect l="-1055" t="-9205" r="-1338" b="-1882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3347EC9-EE6A-4F51-870E-242AE9C6C4A1}"/>
              </a:ext>
            </a:extLst>
          </p:cNvPr>
          <p:cNvGrpSpPr/>
          <p:nvPr/>
        </p:nvGrpSpPr>
        <p:grpSpPr>
          <a:xfrm>
            <a:off x="280500" y="4773598"/>
            <a:ext cx="23698201" cy="8772605"/>
            <a:chOff x="1205494" y="6947473"/>
            <a:chExt cx="18382111" cy="7462526"/>
          </a:xfrm>
        </p:grpSpPr>
        <p:sp>
          <p:nvSpPr>
            <p:cNvPr id="34" name="Rounded Rectangle 124">
              <a:extLst>
                <a:ext uri="{FF2B5EF4-FFF2-40B4-BE49-F238E27FC236}">
                  <a16:creationId xmlns:a16="http://schemas.microsoft.com/office/drawing/2014/main" xmlns="" id="{2AF0DC81-9582-416E-8747-0EACA2CD35FC}"/>
                </a:ext>
              </a:extLst>
            </p:cNvPr>
            <p:cNvSpPr/>
            <p:nvPr/>
          </p:nvSpPr>
          <p:spPr>
            <a:xfrm>
              <a:off x="1209586" y="7179456"/>
              <a:ext cx="18378019" cy="72305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311A8CC1-1EFD-47C3-A0BC-461C1D52FF25}"/>
                </a:ext>
              </a:extLst>
            </p:cNvPr>
            <p:cNvGrpSpPr/>
            <p:nvPr/>
          </p:nvGrpSpPr>
          <p:grpSpPr>
            <a:xfrm>
              <a:off x="1205494" y="6947473"/>
              <a:ext cx="4137453" cy="782727"/>
              <a:chOff x="1205494" y="6947473"/>
              <a:chExt cx="4137453" cy="78272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311835FF-63D3-48A7-A7CD-12156B49EF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79" y="6053074"/>
                <a:ext cx="782727" cy="25715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8DA81E9-51E9-40ED-893A-A6AB3EDF5CB7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195060" cy="4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128">
                <a:extLst>
                  <a:ext uri="{FF2B5EF4-FFF2-40B4-BE49-F238E27FC236}">
                    <a16:creationId xmlns:a16="http://schemas.microsoft.com/office/drawing/2014/main" xmlns="" id="{4596E447-B949-4E9B-B21F-4561C24C121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xmlns="" id="{11880581-FB89-4A09-85C9-3CDB3A71D0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FACEE750-6D58-4509-863B-16C43F8DA37C}"/>
                  </a:ext>
                </a:extLst>
              </p:cNvPr>
              <p:cNvSpPr/>
              <p:nvPr/>
            </p:nvSpPr>
            <p:spPr>
              <a:xfrm>
                <a:off x="606741" y="6015789"/>
                <a:ext cx="15507559" cy="136441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en-US" sz="4400" i="0">
                          <a:latin typeface="Cambria Math" panose="02040503050406030204" pitchFamily="18" charset="0"/>
                        </a:rPr>
                        <m:t>SA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 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</m:oMath>
                  </m:oMathPara>
                </a14:m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CEE750-6D58-4509-863B-16C43F8DA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41" y="6015789"/>
                <a:ext cx="15507559" cy="13644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6CD072-1915-4F2A-ADE9-DDE39882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9581" y="4960367"/>
            <a:ext cx="8185093" cy="6332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46B4D6C5-BD7E-46AD-A468-E7E456968B78}"/>
                  </a:ext>
                </a:extLst>
              </p:cNvPr>
              <p:cNvSpPr/>
              <p:nvPr/>
            </p:nvSpPr>
            <p:spPr>
              <a:xfrm>
                <a:off x="634324" y="7660126"/>
                <a:ext cx="15507559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4400" b="0" dirty="0"/>
                  <a:t>Ta </a:t>
                </a:r>
                <a:r>
                  <a:rPr lang="en-US" sz="4400" b="0" dirty="0" err="1"/>
                  <a:t>có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𝐴𝐵𝐶𝐷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B4D6C5-BD7E-46AD-A468-E7E45696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4" y="7660126"/>
                <a:ext cx="15507559" cy="769441"/>
              </a:xfrm>
              <a:prstGeom prst="rect">
                <a:avLst/>
              </a:prstGeom>
              <a:blipFill>
                <a:blip r:embed="rId6"/>
                <a:stretch>
                  <a:fillRect l="-1572" t="-16667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462C5D9-E894-4EFB-BBDC-801A8287280A}"/>
                  </a:ext>
                </a:extLst>
              </p:cNvPr>
              <p:cNvSpPr/>
              <p:nvPr/>
            </p:nvSpPr>
            <p:spPr>
              <a:xfrm>
                <a:off x="682362" y="8900205"/>
                <a:ext cx="15507559" cy="164500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 smtClean="0">
                          <a:latin typeface="Cambria Math" panose="02040503050406030204" pitchFamily="18" charset="0"/>
                        </a:rPr>
                        <m:t>SA</m:t>
                      </m:r>
                      <m:r>
                        <a:rPr lang="en-US" sz="4400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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e>
                      </m:d>
                      <m:r>
                        <a:rPr lang="en-US" sz="4400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suy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ra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AB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l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chi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tr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mp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e>
                      </m:d>
                    </m:oMath>
                  </m:oMathPara>
                </a14:m>
                <a:endParaRPr lang="en-US" sz="4400" b="0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571500" indent="-571500">
                  <a:spcAft>
                    <a:spcPts val="0"/>
                  </a:spcAft>
                  <a:buFont typeface="Symbol" panose="05050102010706020507" pitchFamily="18" charset="2"/>
                  <a:buChar char="®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SB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ABCD</m:t>
                                </m:r>
                              </m:e>
                            </m:d>
                          </m:e>
                        </m:d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SB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AB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SBA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60</m:t>
                        </m:r>
                      </m:e>
                      <m:sup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62C5D9-E894-4EFB-BBDC-801A82872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2" y="8900205"/>
                <a:ext cx="15507559" cy="1645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DF568BE-5821-4D3B-B7BE-DAD6242DC415}"/>
                  </a:ext>
                </a:extLst>
              </p:cNvPr>
              <p:cNvSpPr/>
              <p:nvPr/>
            </p:nvSpPr>
            <p:spPr>
              <a:xfrm>
                <a:off x="634324" y="10758817"/>
                <a:ext cx="15507559" cy="13599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ô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acc>
                        <m:accPr>
                          <m:chr m:val="̂"/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SBA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4400" b="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60</m:t>
                          </m:r>
                        </m:e>
                        <m:sup>
                          <m:r>
                            <a:rPr lang="en-US" sz="4400" b="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F568BE-5821-4D3B-B7BE-DAD6242DC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4" y="10758817"/>
                <a:ext cx="15507559" cy="13599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8298426-0725-4802-8B35-F9D2EBC55C26}"/>
                  </a:ext>
                </a:extLst>
              </p:cNvPr>
              <p:cNvSpPr txBox="1"/>
              <p:nvPr/>
            </p:nvSpPr>
            <p:spPr>
              <a:xfrm>
                <a:off x="1004934" y="12118805"/>
                <a:ext cx="12252960" cy="138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V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y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a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rad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.4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298426-0725-4802-8B35-F9D2EBC5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34" y="12118805"/>
                <a:ext cx="12252960" cy="13873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E8F26EE-9529-4ADB-AEB8-52EBD5135EB6}"/>
              </a:ext>
            </a:extLst>
          </p:cNvPr>
          <p:cNvSpPr/>
          <p:nvPr/>
        </p:nvSpPr>
        <p:spPr>
          <a:xfrm>
            <a:off x="191748" y="1976600"/>
            <a:ext cx="23692926" cy="1461875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lang="en-US" sz="44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Cho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chóp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đều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S.ABCD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cạnh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đáy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bằng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a,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góc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giữa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mặt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bên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(SCD)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mặt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đáy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(ABCD)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bằng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60</a:t>
            </a:r>
            <a:r>
              <a:rPr lang="en-US" sz="4400" baseline="30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0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theo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a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tích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khối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Palatino Linotype" panose="02040502050505030304" pitchFamily="18" charset="0"/>
                <a:ea typeface="Times New Roman" panose="02020603050405020304" pitchFamily="18" charset="0"/>
              </a:rPr>
              <a:t>chóp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S.ABCD</a:t>
            </a:r>
            <a:r>
              <a:rPr lang="en-US" sz="44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3347EC9-EE6A-4F51-870E-242AE9C6C4A1}"/>
              </a:ext>
            </a:extLst>
          </p:cNvPr>
          <p:cNvGrpSpPr/>
          <p:nvPr/>
        </p:nvGrpSpPr>
        <p:grpSpPr>
          <a:xfrm>
            <a:off x="342899" y="3658543"/>
            <a:ext cx="23698201" cy="9676457"/>
            <a:chOff x="1205494" y="6947473"/>
            <a:chExt cx="18382111" cy="7462526"/>
          </a:xfrm>
        </p:grpSpPr>
        <p:sp>
          <p:nvSpPr>
            <p:cNvPr id="34" name="Rounded Rectangle 124">
              <a:extLst>
                <a:ext uri="{FF2B5EF4-FFF2-40B4-BE49-F238E27FC236}">
                  <a16:creationId xmlns:a16="http://schemas.microsoft.com/office/drawing/2014/main" xmlns="" id="{2AF0DC81-9582-416E-8747-0EACA2CD35FC}"/>
                </a:ext>
              </a:extLst>
            </p:cNvPr>
            <p:cNvSpPr/>
            <p:nvPr/>
          </p:nvSpPr>
          <p:spPr>
            <a:xfrm>
              <a:off x="1209586" y="7179456"/>
              <a:ext cx="18378019" cy="72305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311A8CC1-1EFD-47C3-A0BC-461C1D52FF25}"/>
                </a:ext>
              </a:extLst>
            </p:cNvPr>
            <p:cNvGrpSpPr/>
            <p:nvPr/>
          </p:nvGrpSpPr>
          <p:grpSpPr>
            <a:xfrm>
              <a:off x="1205494" y="6947473"/>
              <a:ext cx="4137453" cy="782727"/>
              <a:chOff x="1205494" y="6947473"/>
              <a:chExt cx="4137453" cy="78272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311835FF-63D3-48A7-A7CD-12156B49EF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79" y="6053074"/>
                <a:ext cx="782727" cy="25715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8DA81E9-51E9-40ED-893A-A6AB3EDF5CB7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195060" cy="4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128">
                <a:extLst>
                  <a:ext uri="{FF2B5EF4-FFF2-40B4-BE49-F238E27FC236}">
                    <a16:creationId xmlns:a16="http://schemas.microsoft.com/office/drawing/2014/main" xmlns="" id="{4596E447-B949-4E9B-B21F-4561C24C121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xmlns="" id="{11880581-FB89-4A09-85C9-3CDB3A71D0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FACEE750-6D58-4509-863B-16C43F8DA37C}"/>
                  </a:ext>
                </a:extLst>
              </p:cNvPr>
              <p:cNvSpPr/>
              <p:nvPr/>
            </p:nvSpPr>
            <p:spPr>
              <a:xfrm>
                <a:off x="577054" y="4904707"/>
                <a:ext cx="15507559" cy="172893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4400" dirty="0" smtClean="0"/>
                  <a:t>Gọ</a:t>
                </a:r>
                <a:r>
                  <a:rPr lang="en-US" sz="4400" dirty="0" err="1"/>
                  <a:t>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tâm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vuông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𝐴𝐵𝐶𝐷</m:t>
                    </m:r>
                  </m:oMath>
                </a14:m>
                <a:r>
                  <a:rPr lang="en-US" sz="4400" dirty="0"/>
                  <a:t>. </a:t>
                </a:r>
                <a:r>
                  <a:rPr lang="en-US" sz="4400" dirty="0" err="1"/>
                  <a:t>Vì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chóp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đều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4400" b="0" i="1" smtClean="0"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𝐴𝐵𝐶𝐷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𝐴𝐵𝐶𝐷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𝐴𝐵𝐶𝐷</m:t>
                        </m:r>
                      </m:sub>
                    </m:sSub>
                  </m:oMath>
                </a14:m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CEE750-6D58-4509-863B-16C43F8DA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4" y="4904707"/>
                <a:ext cx="15507559" cy="1728935"/>
              </a:xfrm>
              <a:prstGeom prst="rect">
                <a:avLst/>
              </a:prstGeom>
              <a:blipFill rotWithShape="1">
                <a:blip r:embed="rId3"/>
                <a:stretch>
                  <a:fillRect l="-1612" t="-7420" b="-671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46B4D6C5-BD7E-46AD-A468-E7E456968B78}"/>
                  </a:ext>
                </a:extLst>
              </p:cNvPr>
              <p:cNvSpPr/>
              <p:nvPr/>
            </p:nvSpPr>
            <p:spPr>
              <a:xfrm>
                <a:off x="667874" y="7222376"/>
                <a:ext cx="15507559" cy="82881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4400" b="0" dirty="0"/>
                  <a:t>Ta </a:t>
                </a:r>
                <a:r>
                  <a:rPr lang="en-US" sz="4400" b="0" dirty="0" err="1"/>
                  <a:t>có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𝐴𝐵𝐶𝐷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B4D6C5-BD7E-46AD-A468-E7E45696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4" y="7222376"/>
                <a:ext cx="15507559" cy="828817"/>
              </a:xfrm>
              <a:prstGeom prst="rect">
                <a:avLst/>
              </a:prstGeom>
              <a:blipFill rotWithShape="1">
                <a:blip r:embed="rId4"/>
                <a:stretch>
                  <a:fillRect l="-1612" t="-10294" b="-3235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462C5D9-E894-4EFB-BBDC-801A8287280A}"/>
                  </a:ext>
                </a:extLst>
              </p:cNvPr>
              <p:cNvSpPr/>
              <p:nvPr/>
            </p:nvSpPr>
            <p:spPr>
              <a:xfrm>
                <a:off x="577054" y="8330674"/>
                <a:ext cx="16796546" cy="232211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SCD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ABCD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trung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CD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OI</m:t>
                      </m:r>
                      <m:r>
                        <a:rPr lang="en-US" sz="4400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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CD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en-US" sz="44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440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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  <a:sym typeface="Symbol" panose="05050102010706020507" pitchFamily="18" charset="2"/>
                        </a:rPr>
                        <m:t>CD</m:t>
                      </m:r>
                      <m: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400" b="0" i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  <a:ea typeface="Cambria Math" panose="02040503050406030204" pitchFamily="18" charset="0"/>
                        </a:rPr>
                        <m:t>SOI</m:t>
                      </m:r>
                      <m:r>
                        <a:rPr lang="en-US" sz="4400" b="0" i="0" smtClean="0">
                          <a:latin typeface="Cambria Math"/>
                          <a:ea typeface="Cambria Math" panose="02040503050406030204" pitchFamily="18" charset="0"/>
                        </a:rPr>
                        <m:t>)</m:t>
                      </m:r>
                      <m:r>
                        <m:rPr>
                          <m:sty m:val="p"/>
                        </m:rPr>
                        <a:rPr lang="en-US" sz="4400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CD</m:t>
                      </m:r>
                    </m:oMath>
                  </m:oMathPara>
                </a14:m>
                <a:endParaRPr lang="en-US" sz="4400" b="0" dirty="0">
                  <a:cs typeface="Arial" pitchFamily="34" charset="0"/>
                  <a:sym typeface="Symbol" panose="05050102010706020507" pitchFamily="18" charset="2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4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SCD</m:t>
                              </m:r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),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ABCD</m:t>
                                  </m:r>
                                </m:e>
                              </m:d>
                            </m:e>
                          </m:d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SI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OI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SIO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60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effectLst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62C5D9-E894-4EFB-BBDC-801A82872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4" y="8330674"/>
                <a:ext cx="16796546" cy="23221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DF568BE-5821-4D3B-B7BE-DAD6242DC415}"/>
                  </a:ext>
                </a:extLst>
              </p:cNvPr>
              <p:cNvSpPr/>
              <p:nvPr/>
            </p:nvSpPr>
            <p:spPr>
              <a:xfrm>
                <a:off x="664753" y="10185235"/>
                <a:ext cx="15507559" cy="151695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ô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SIO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OI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440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60</m:t>
                          </m:r>
                        </m:e>
                        <m:sup>
                          <m:r>
                            <a:rPr lang="en-US" sz="440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F568BE-5821-4D3B-B7BE-DAD6242DC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3" y="10185235"/>
                <a:ext cx="15507559" cy="15169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8298426-0725-4802-8B35-F9D2EBC55C26}"/>
                  </a:ext>
                </a:extLst>
              </p:cNvPr>
              <p:cNvSpPr txBox="1"/>
              <p:nvPr/>
            </p:nvSpPr>
            <p:spPr>
              <a:xfrm>
                <a:off x="885213" y="11824911"/>
                <a:ext cx="12252960" cy="138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V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y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SO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298426-0725-4802-8B35-F9D2EBC5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13" y="11824911"/>
                <a:ext cx="12252960" cy="13873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DA1A42-7327-4024-8E77-676103039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60012" y="4041079"/>
            <a:ext cx="7662959" cy="72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185414" y="1661379"/>
                <a:ext cx="23692926" cy="286443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r>
                  <a:rPr lang="en-US" sz="4400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ABCD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</a:t>
                </a:r>
                <a14:m>
                  <m:oMath xmlns:m="http://schemas.openxmlformats.org/officeDocument/2006/math">
                    <m:r>
                      <a:rPr lang="vi-VN" sz="44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ABCD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AC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vi-VN" sz="4400" i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BD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bên </a:t>
                </a:r>
                <a14:m>
                  <m:oMath xmlns:m="http://schemas.openxmlformats.org/officeDocument/2006/math">
                    <m:r>
                      <a:rPr lang="vi-VN" sz="4400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SAB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cân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nằm trên mặt phẳng vuông góc với mặt đáy </a:t>
                </a:r>
                <a14:m>
                  <m:oMath xmlns:m="http://schemas.openxmlformats.org/officeDocument/2006/math">
                    <m:r>
                      <a:rPr lang="vi-VN" sz="4400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ABCD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thể tích của khối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ABCD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4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14" y="1661379"/>
                <a:ext cx="23692926" cy="2864439"/>
              </a:xfrm>
              <a:prstGeom prst="rect">
                <a:avLst/>
              </a:prstGeom>
              <a:blipFill rotWithShape="1">
                <a:blip r:embed="rId3"/>
                <a:stretch>
                  <a:fillRect l="-1029" t="-234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3347EC9-EE6A-4F51-870E-242AE9C6C4A1}"/>
              </a:ext>
            </a:extLst>
          </p:cNvPr>
          <p:cNvGrpSpPr/>
          <p:nvPr/>
        </p:nvGrpSpPr>
        <p:grpSpPr>
          <a:xfrm>
            <a:off x="342899" y="4036728"/>
            <a:ext cx="23698201" cy="9676457"/>
            <a:chOff x="1205494" y="6947473"/>
            <a:chExt cx="18382111" cy="7462526"/>
          </a:xfrm>
        </p:grpSpPr>
        <p:sp>
          <p:nvSpPr>
            <p:cNvPr id="34" name="Rounded Rectangle 124">
              <a:extLst>
                <a:ext uri="{FF2B5EF4-FFF2-40B4-BE49-F238E27FC236}">
                  <a16:creationId xmlns:a16="http://schemas.microsoft.com/office/drawing/2014/main" xmlns="" id="{2AF0DC81-9582-416E-8747-0EACA2CD35FC}"/>
                </a:ext>
              </a:extLst>
            </p:cNvPr>
            <p:cNvSpPr/>
            <p:nvPr/>
          </p:nvSpPr>
          <p:spPr>
            <a:xfrm>
              <a:off x="1209586" y="7179456"/>
              <a:ext cx="18378019" cy="72305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311A8CC1-1EFD-47C3-A0BC-461C1D52FF25}"/>
                </a:ext>
              </a:extLst>
            </p:cNvPr>
            <p:cNvGrpSpPr/>
            <p:nvPr/>
          </p:nvGrpSpPr>
          <p:grpSpPr>
            <a:xfrm>
              <a:off x="1205494" y="6947473"/>
              <a:ext cx="4137453" cy="782727"/>
              <a:chOff x="1205494" y="6947473"/>
              <a:chExt cx="4137453" cy="78272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311835FF-63D3-48A7-A7CD-12156B49EF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79" y="6053074"/>
                <a:ext cx="782727" cy="25715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8DA81E9-51E9-40ED-893A-A6AB3EDF5CB7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195060" cy="4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128">
                <a:extLst>
                  <a:ext uri="{FF2B5EF4-FFF2-40B4-BE49-F238E27FC236}">
                    <a16:creationId xmlns:a16="http://schemas.microsoft.com/office/drawing/2014/main" xmlns="" id="{4596E447-B949-4E9B-B21F-4561C24C121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xmlns="" id="{11880581-FB89-4A09-85C9-3CDB3A71D0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FACEE750-6D58-4509-863B-16C43F8DA37C}"/>
                  </a:ext>
                </a:extLst>
              </p:cNvPr>
              <p:cNvSpPr/>
              <p:nvPr/>
            </p:nvSpPr>
            <p:spPr>
              <a:xfrm>
                <a:off x="577054" y="5216513"/>
                <a:ext cx="17939546" cy="264309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/>
                        <a:sym typeface="Symbol" panose="05050102010706020507" pitchFamily="18" charset="2"/>
                      </a:rPr>
                      <m:t>G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ọ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i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à 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trung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đ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i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ể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m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ủ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AB</m:t>
                    </m:r>
                    <m:r>
                      <a:rPr lang="en-US" sz="4400" b="0" i="0" smtClean="0">
                        <a:latin typeface="Cambria Math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SAB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/>
                      <m:t>l</m:t>
                    </m:r>
                    <m:r>
                      <m:rPr>
                        <m:nor/>
                      </m:rPr>
                      <a:rPr lang="en-US" sz="4400" dirty="0" err="1"/>
                      <m:t>à </m:t>
                    </m:r>
                    <m:r>
                      <m:rPr>
                        <m:nor/>
                      </m:rPr>
                      <a:rPr lang="en-US" sz="4400" dirty="0"/>
                      <m:t>tam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  <m:r>
                      <m:rPr>
                        <m:nor/>
                      </m:rPr>
                      <a:rPr lang="en-US" sz="4400" dirty="0"/>
                      <m:t>gi</m:t>
                    </m:r>
                    <m:r>
                      <m:rPr>
                        <m:nor/>
                      </m:rPr>
                      <a:rPr lang="en-US" sz="4400" dirty="0"/>
                      <m:t>á</m:t>
                    </m:r>
                    <m:r>
                      <m:rPr>
                        <m:nor/>
                      </m:rPr>
                      <a:rPr lang="en-US" sz="4400" dirty="0"/>
                      <m:t>c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  <m:r>
                      <m:rPr>
                        <m:nor/>
                      </m:rPr>
                      <a:rPr lang="en-US" sz="4400" dirty="0" err="1"/>
                      <m:t>vu</m:t>
                    </m:r>
                    <m:r>
                      <m:rPr>
                        <m:nor/>
                      </m:rPr>
                      <a:rPr lang="en-US" sz="4400" dirty="0" err="1"/>
                      <m:t>ô</m:t>
                    </m:r>
                    <m:r>
                      <m:rPr>
                        <m:nor/>
                      </m:rPr>
                      <a:rPr lang="en-US" sz="4400" dirty="0" err="1"/>
                      <m:t>ng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  <m:r>
                      <m:rPr>
                        <m:nor/>
                      </m:rPr>
                      <a:rPr lang="en-US" sz="4400" dirty="0" err="1"/>
                      <m:t>c</m:t>
                    </m:r>
                    <m:r>
                      <m:rPr>
                        <m:nor/>
                      </m:rPr>
                      <a:rPr lang="en-US" sz="4400" dirty="0" err="1"/>
                      <m:t>â</m:t>
                    </m:r>
                    <m:r>
                      <m:rPr>
                        <m:nor/>
                      </m:rPr>
                      <a:rPr lang="en-US" sz="4400" dirty="0" err="1"/>
                      <m:t>n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  <m:r>
                      <m:rPr>
                        <m:nor/>
                      </m:rPr>
                      <a:rPr lang="en-US" sz="4400" dirty="0"/>
                      <m:t>t</m:t>
                    </m:r>
                    <m:r>
                      <m:rPr>
                        <m:nor/>
                      </m:rPr>
                      <a:rPr lang="en-US" sz="4400" dirty="0"/>
                      <m:t>ạ</m:t>
                    </m:r>
                    <m:r>
                      <m:rPr>
                        <m:nor/>
                      </m:rPr>
                      <a:rPr lang="en-US" sz="4400" dirty="0"/>
                      <m:t>i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SH</m:t>
                    </m:r>
                    <m: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AB</m:t>
                    </m:r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/>
                  <a:t>T</a:t>
                </a:r>
                <a:r>
                  <a:rPr lang="en-US" sz="4400" dirty="0" smtClean="0"/>
                  <a:t>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SAB</m:t>
                                </m:r>
                              </m:e>
                            </m:d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 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ABCD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/>
                                    <a:sym typeface="Symbol" panose="05050102010706020507" pitchFamily="18" charset="2"/>
                                  </a:rPr>
                                  <m:t>𝑆𝐴𝐵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/>
                                <a:ea typeface="Cambria Math"/>
                                <a:sym typeface="Symbol" panose="05050102010706020507" pitchFamily="18" charset="2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  <a:sym typeface="Symbol" panose="05050102010706020507" pitchFamily="18" charset="2"/>
                                  </a:rPr>
                                  <m:t>𝐴𝐵𝐶𝐷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/>
                                <a:ea typeface="Cambria Math"/>
                                <a:sym typeface="Symbol" panose="05050102010706020507" pitchFamily="18" charset="2"/>
                              </a:rPr>
                              <m:t>=</m:t>
                            </m:r>
                            <m:r>
                              <a:rPr lang="en-US" sz="4400" i="1">
                                <a:latin typeface="Cambria Math"/>
                                <a:ea typeface="Cambria Math"/>
                                <a:sym typeface="Symbol" panose="05050102010706020507" pitchFamily="18" charset="2"/>
                              </a:rPr>
                              <m:t>𝐴𝐵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</a:rPr>
                              <m:t>SH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 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AB</m:t>
                            </m:r>
                          </m:e>
                        </m:eqAr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ABCD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ABCD</m:t>
                        </m:r>
                      </m:sub>
                    </m:sSub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ABCD</m:t>
                        </m:r>
                      </m:sub>
                    </m:sSub>
                  </m:oMath>
                </a14:m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CEE750-6D58-4509-863B-16C43F8DA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4" y="5216513"/>
                <a:ext cx="17939546" cy="2643096"/>
              </a:xfrm>
              <a:prstGeom prst="rect">
                <a:avLst/>
              </a:prstGeom>
              <a:blipFill rotWithShape="1">
                <a:blip r:embed="rId4"/>
                <a:stretch>
                  <a:fillRect l="-139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46B4D6C5-BD7E-46AD-A468-E7E456968B78}"/>
                  </a:ext>
                </a:extLst>
              </p:cNvPr>
              <p:cNvSpPr/>
              <p:nvPr/>
            </p:nvSpPr>
            <p:spPr>
              <a:xfrm>
                <a:off x="438994" y="7822049"/>
                <a:ext cx="18077606" cy="116955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4400" b="0" dirty="0"/>
                  <a:t>Ta </a:t>
                </a:r>
                <a:r>
                  <a:rPr lang="en-US" sz="4400" b="0" dirty="0" err="1"/>
                  <a:t>có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ABCD</m:t>
                        </m:r>
                      </m:sub>
                    </m:sSub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BD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i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 i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US" sz="4400" dirty="0"/>
                  <a:t> Gọ</a:t>
                </a:r>
                <a:r>
                  <a:rPr lang="en-US" sz="4400" dirty="0" err="1"/>
                  <a:t>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O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tâm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thoi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ABCD</m:t>
                    </m:r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sz="4400" dirty="0"/>
                  <a:t> AC</a:t>
                </a:r>
                <a:r>
                  <a:rPr lang="en-US" sz="4400" dirty="0">
                    <a:sym typeface="Symbol" panose="05050102010706020507" pitchFamily="18" charset="2"/>
                  </a:rPr>
                  <a:t></a:t>
                </a:r>
                <a:r>
                  <a:rPr lang="en-US" sz="4400" dirty="0"/>
                  <a:t>BD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B4D6C5-BD7E-46AD-A468-E7E45696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" y="7822049"/>
                <a:ext cx="18077606" cy="1169551"/>
              </a:xfrm>
              <a:prstGeom prst="rect">
                <a:avLst/>
              </a:prstGeom>
              <a:blipFill rotWithShape="1">
                <a:blip r:embed="rId5"/>
                <a:stretch>
                  <a:fillRect l="-1349" b="-1041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462C5D9-E894-4EFB-BBDC-801A8287280A}"/>
                  </a:ext>
                </a:extLst>
              </p:cNvPr>
              <p:cNvSpPr/>
              <p:nvPr/>
            </p:nvSpPr>
            <p:spPr>
              <a:xfrm>
                <a:off x="577054" y="9136559"/>
                <a:ext cx="1679654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AO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BO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62C5D9-E894-4EFB-BBDC-801A82872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4" y="9136559"/>
                <a:ext cx="1679654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DF568BE-5821-4D3B-B7BE-DAD6242DC415}"/>
                  </a:ext>
                </a:extLst>
              </p:cNvPr>
              <p:cNvSpPr/>
              <p:nvPr/>
            </p:nvSpPr>
            <p:spPr>
              <a:xfrm>
                <a:off x="533400" y="9993812"/>
                <a:ext cx="15507559" cy="13599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ô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F568BE-5821-4D3B-B7BE-DAD6242DC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993812"/>
                <a:ext cx="15507559" cy="13599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8298426-0725-4802-8B35-F9D2EBC55C26}"/>
                  </a:ext>
                </a:extLst>
              </p:cNvPr>
              <p:cNvSpPr txBox="1"/>
              <p:nvPr/>
            </p:nvSpPr>
            <p:spPr>
              <a:xfrm>
                <a:off x="472440" y="11461900"/>
                <a:ext cx="12252960" cy="1415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V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y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ABCD</m:t>
                          </m:r>
                        </m:sub>
                      </m:sSub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12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298426-0725-4802-8B35-F9D2EBC5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" y="11461900"/>
                <a:ext cx="12252960" cy="14159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CA6B1F-5135-4659-BC53-261FE29F68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8736" y="7201973"/>
            <a:ext cx="6482546" cy="61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  <p:bldP spid="21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A916011-7F92-4A76-A274-90CC052D7722}"/>
                  </a:ext>
                </a:extLst>
              </p:cNvPr>
              <p:cNvSpPr txBox="1"/>
              <p:nvPr/>
            </p:nvSpPr>
            <p:spPr>
              <a:xfrm>
                <a:off x="240405" y="1811573"/>
                <a:ext cx="23692926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smtClean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4400" b="1" smtClean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 smtClean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smtClean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dirty="0"/>
                  <a:t>Cho tứ diện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dirty="0"/>
                  <a:t> có thể tích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dirty="0"/>
                  <a:t> .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dirty="0"/>
                  <a:t> . Mặt phẳng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/>
                  <a:t> chia khối tứ diện thành hai phần. Tính thể tích khối chóp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vi-VN" dirty="0"/>
                  <a:t> theo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916011-7F92-4A76-A274-90CC052D7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" y="1811573"/>
                <a:ext cx="23692926" cy="1431161"/>
              </a:xfrm>
              <a:prstGeom prst="rect">
                <a:avLst/>
              </a:prstGeom>
              <a:blipFill rotWithShape="0">
                <a:blip r:embed="rId2"/>
                <a:stretch>
                  <a:fillRect l="-1029" t="-8936" r="-123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293B72-CB70-45CC-AE38-B9A08A7C71B6}"/>
              </a:ext>
            </a:extLst>
          </p:cNvPr>
          <p:cNvGrpSpPr/>
          <p:nvPr/>
        </p:nvGrpSpPr>
        <p:grpSpPr>
          <a:xfrm>
            <a:off x="228599" y="4137341"/>
            <a:ext cx="23698201" cy="9654859"/>
            <a:chOff x="1205494" y="6947473"/>
            <a:chExt cx="18382111" cy="7462526"/>
          </a:xfrm>
        </p:grpSpPr>
        <p:sp>
          <p:nvSpPr>
            <p:cNvPr id="14" name="Rounded Rectangle 124">
              <a:extLst>
                <a:ext uri="{FF2B5EF4-FFF2-40B4-BE49-F238E27FC236}">
                  <a16:creationId xmlns:a16="http://schemas.microsoft.com/office/drawing/2014/main" xmlns="" id="{271F140E-E6E4-469B-B1D3-AEE7EC099073}"/>
                </a:ext>
              </a:extLst>
            </p:cNvPr>
            <p:cNvSpPr/>
            <p:nvPr/>
          </p:nvSpPr>
          <p:spPr>
            <a:xfrm>
              <a:off x="1209586" y="7179456"/>
              <a:ext cx="18378019" cy="72305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0A7F53E-AFC6-4F11-9D50-AE984ACAE0F1}"/>
                </a:ext>
              </a:extLst>
            </p:cNvPr>
            <p:cNvGrpSpPr/>
            <p:nvPr/>
          </p:nvGrpSpPr>
          <p:grpSpPr>
            <a:xfrm>
              <a:off x="1205494" y="6947473"/>
              <a:ext cx="4137453" cy="782727"/>
              <a:chOff x="1205494" y="6947473"/>
              <a:chExt cx="4137453" cy="782727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xmlns="" id="{E7E92391-6D25-4A06-A310-4C72440FA3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79" y="6053074"/>
                <a:ext cx="782727" cy="25715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412EA0C-85DD-455C-B0DC-951CDA207AC9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195060" cy="4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28">
                <a:extLst>
                  <a:ext uri="{FF2B5EF4-FFF2-40B4-BE49-F238E27FC236}">
                    <a16:creationId xmlns:a16="http://schemas.microsoft.com/office/drawing/2014/main" xmlns="" id="{1CC9F48D-7B5E-48C2-B7AB-07E547CE799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9D762AA7-F4BF-4059-A6F1-26950BAB2B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61FCF0B-90C3-4849-9646-255DBAD43443}"/>
                  </a:ext>
                </a:extLst>
              </p:cNvPr>
              <p:cNvSpPr txBox="1"/>
              <p:nvPr/>
            </p:nvSpPr>
            <p:spPr>
              <a:xfrm>
                <a:off x="324227" y="6625846"/>
                <a:ext cx="15468600" cy="2158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Áp dụng công thức tính tỉ số thể tích, ta có: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</m:sub>
                          </m:sSub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𝐴𝐷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.1.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1FCF0B-90C3-4849-9646-255DBAD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7" y="6625846"/>
                <a:ext cx="15468600" cy="2158924"/>
              </a:xfrm>
              <a:prstGeom prst="rect">
                <a:avLst/>
              </a:prstGeom>
              <a:blipFill rotWithShape="1">
                <a:blip r:embed="rId3"/>
                <a:stretch>
                  <a:fillRect l="-1537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A476144-3569-4A1F-BBC1-B732B0D73965}"/>
                  </a:ext>
                </a:extLst>
              </p:cNvPr>
              <p:cNvSpPr/>
              <p:nvPr/>
            </p:nvSpPr>
            <p:spPr>
              <a:xfrm>
                <a:off x="647192" y="8915396"/>
                <a:ext cx="1405563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𝐵𝐷𝐷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76144-3569-4A1F-BBC1-B732B0D73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2" y="8915396"/>
                <a:ext cx="14055634" cy="754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9DD39B7-2363-4F2E-9E21-2BA77A37EF70}"/>
                  </a:ext>
                </a:extLst>
              </p:cNvPr>
              <p:cNvSpPr/>
              <p:nvPr/>
            </p:nvSpPr>
            <p:spPr>
              <a:xfrm>
                <a:off x="286127" y="10452173"/>
                <a:ext cx="1426807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vi-VN" dirty="0"/>
                  <a:t>thể tích khối chóp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vi-VN" dirty="0"/>
                  <a:t> </a:t>
                </a:r>
                <a:r>
                  <a:rPr lang="en-US" dirty="0"/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𝐵𝐷𝐷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 =6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DD39B7-2363-4F2E-9E21-2BA77A37E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7" y="10452173"/>
                <a:ext cx="14268074" cy="754053"/>
              </a:xfrm>
              <a:prstGeom prst="rect">
                <a:avLst/>
              </a:prstGeom>
              <a:blipFill>
                <a:blip r:embed="rId5"/>
                <a:stretch>
                  <a:fillRect l="-641"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44E40C-3E0E-45F7-81C9-B5E26D021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3587" y="5051332"/>
            <a:ext cx="8449422" cy="773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A476144-3569-4A1F-BBC1-B732B0D73965}"/>
                  </a:ext>
                </a:extLst>
              </p:cNvPr>
              <p:cNvSpPr/>
              <p:nvPr/>
            </p:nvSpPr>
            <p:spPr>
              <a:xfrm>
                <a:off x="809013" y="5051332"/>
                <a:ext cx="14055634" cy="143071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Ta </a:t>
                </a:r>
                <a:r>
                  <a:rPr lang="en-US" dirty="0" err="1" smtClean="0"/>
                  <a:t>có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𝐵𝐶𝐷</m:t>
                            </m:r>
                          </m:sub>
                        </m:sSub>
                        <m:r>
                          <a:rPr lang="vi-V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𝐵𝐷𝐷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𝐵𝐷𝐷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76144-3569-4A1F-BBC1-B732B0D73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3" y="5051332"/>
                <a:ext cx="14055634" cy="1430713"/>
              </a:xfrm>
              <a:prstGeom prst="rect">
                <a:avLst/>
              </a:prstGeom>
              <a:blipFill rotWithShape="1">
                <a:blip r:embed="rId7"/>
                <a:stretch>
                  <a:fillRect l="-1735" t="-854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7359" y="6949732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61373" y="230812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154400" y="12268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0" y="12268200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724400"/>
                <a:ext cx="5485687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5485687" cy="1680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724400"/>
                <a:ext cx="5485687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80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724400"/>
                <a:ext cx="5485687" cy="1680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724400"/>
                <a:ext cx="5485687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724400"/>
                <a:ext cx="5485687" cy="16413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724400"/>
                <a:ext cx="5485687" cy="156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a:rPr lang="en-US" sz="4800" i="1" spc="-15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pc="-15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 spc="-15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724400"/>
                <a:ext cx="5485687" cy="15697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311211" y="8297552"/>
                <a:ext cx="14276619" cy="1267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Diện tích đáy: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11" y="8297552"/>
                <a:ext cx="14276619" cy="1267463"/>
              </a:xfrm>
              <a:prstGeom prst="rect">
                <a:avLst/>
              </a:prstGeom>
              <a:blipFill rotWithShape="1">
                <a:blip r:embed="rId8"/>
                <a:stretch>
                  <a:fillRect l="-1921" b="-11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368636" y="50246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2907" y="3124200"/>
                <a:ext cx="22289332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Cho hình chóp tam giác đều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có cạnh đáy bằng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, cạnh bên bằng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/>
                        <a:cs typeface="Calibri" pitchFamily="34" charset="0"/>
                      </a:rPr>
                      <m:t>2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𝑉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7" y="3124200"/>
                <a:ext cx="22289332" cy="1646669"/>
              </a:xfrm>
              <a:prstGeom prst="rect">
                <a:avLst/>
              </a:prstGeom>
              <a:blipFill>
                <a:blip r:embed="rId9"/>
                <a:stretch>
                  <a:fillRect l="-1258" t="-3704" r="-1231" b="-181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311212" y="9989403"/>
                <a:ext cx="14528988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𝐴𝐻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𝑆𝐻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𝑆𝐴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𝐴𝐻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12" y="9989403"/>
                <a:ext cx="14528988" cy="16181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311212" y="11876730"/>
                <a:ext cx="12184860" cy="1305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Thể tích: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𝐵h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212" y="11876730"/>
                <a:ext cx="12184860" cy="1305870"/>
              </a:xfrm>
              <a:prstGeom prst="rect">
                <a:avLst/>
              </a:prstGeom>
              <a:blipFill rotWithShape="1">
                <a:blip r:embed="rId11"/>
                <a:stretch>
                  <a:fillRect l="-2251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1" y="7365229"/>
            <a:ext cx="6176134" cy="517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47">
            <a:extLst>
              <a:ext uri="{FF2B5EF4-FFF2-40B4-BE49-F238E27FC236}">
                <a16:creationId xmlns:a16="http://schemas.microsoft.com/office/drawing/2014/main" xmlns="" id="{4990613B-6A6E-49F9-B035-9BD274E896F1}"/>
              </a:ext>
            </a:extLst>
          </p:cNvPr>
          <p:cNvGrpSpPr/>
          <p:nvPr/>
        </p:nvGrpSpPr>
        <p:grpSpPr>
          <a:xfrm>
            <a:off x="909007" y="1371600"/>
            <a:ext cx="9472086" cy="968318"/>
            <a:chOff x="739068" y="1515168"/>
            <a:chExt cx="9473319" cy="968444"/>
          </a:xfrm>
        </p:grpSpPr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xmlns="" id="{11720E0F-D96A-468E-BFBC-6BFCFE4E0A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xmlns="" id="{EEA5439E-DEFF-40F0-B2C2-8F5363C66F52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xmlns="" id="{D2FABC8D-DBA7-4F13-A866-D72B6B13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72">
                <a:extLst>
                  <a:ext uri="{FF2B5EF4-FFF2-40B4-BE49-F238E27FC236}">
                    <a16:creationId xmlns:a16="http://schemas.microsoft.com/office/drawing/2014/main" xmlns="" id="{5C42EDBE-A3C4-4F30-A143-CEA7A250F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xmlns="" id="{E83B5944-AEB7-422F-8319-8FB1A1598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xmlns="" id="{6CDB0333-C28D-496E-BA98-D2040D26D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xmlns="" id="{7355DC0A-B893-468D-9830-06F9365C7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xmlns="" id="{EF042048-2EA7-4853-9C7F-CC6523BD5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xmlns="" id="{A351C6FD-C1CF-4C66-8D2D-EBEA83510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xmlns="" id="{F4DF3FFF-55A9-4D9A-9F3C-B4168D812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xmlns="" id="{64CE70C4-F527-42A3-A80C-42B3C5EA0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xmlns="" id="{51647C2F-C553-416A-BD88-F81AC9B22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xmlns="" id="{AF4EDC98-3E7E-4259-AABF-1E524727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xmlns="" id="{7C290681-FD21-4F01-A6DE-1ACB1904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43">
                <a:extLst>
                  <a:ext uri="{FF2B5EF4-FFF2-40B4-BE49-F238E27FC236}">
                    <a16:creationId xmlns:a16="http://schemas.microsoft.com/office/drawing/2014/main" xmlns="" id="{3BD3B23D-B3DB-4FA7-B2F0-82362462D7B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66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" grpId="0"/>
      <p:bldP spid="49" grpId="0" animBg="1"/>
      <p:bldP spid="3" grpId="0"/>
      <p:bldP spid="52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0925" y="677686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83" y="246564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659600" y="1249099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0" y="12490995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527844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78446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2" y="5191563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a:rPr lang="en-US" sz="4800" b="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5191563"/>
                <a:ext cx="5485687" cy="917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4" y="527844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a:rPr lang="en-US" sz="4800" b="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5278446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5191563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a:rPr lang="en-US" sz="4800" b="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191563"/>
                <a:ext cx="5485687" cy="917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378012" y="8297552"/>
                <a:ext cx="1218486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Diện tích đáy: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.2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12" y="8297552"/>
                <a:ext cx="12184860" cy="1135311"/>
              </a:xfrm>
              <a:prstGeom prst="rect">
                <a:avLst/>
              </a:prstGeom>
              <a:blipFill rotWithShape="0">
                <a:blip r:embed="rId8"/>
                <a:stretch>
                  <a:fillRect l="-2251" t="-1075" b="-1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287683" y="5181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78066" y="2627955"/>
                <a:ext cx="22289332" cy="2721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                Cho hình chóp tam giác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𝐴𝐵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𝐴𝐶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=2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𝑎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𝑆𝐴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vuông góc với mặt đáy và thể tích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𝑉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𝑆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. Tính chiều cao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/>
                        <a:cs typeface="Calibri" pitchFamily="34" charset="0"/>
                      </a:rPr>
                      <m:t>h</m:t>
                    </m:r>
                  </m:oMath>
                </a14:m>
                <a:r>
                  <a:rPr lang="vi-VN" sz="4800" dirty="0">
                    <a:latin typeface="Calibri" pitchFamily="34" charset="0"/>
                    <a:cs typeface="Calibri" pitchFamily="34" charset="0"/>
                  </a:rPr>
                  <a:t> của khối chóp.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66" y="2627955"/>
                <a:ext cx="22289332" cy="2721451"/>
              </a:xfrm>
              <a:prstGeom prst="rect">
                <a:avLst/>
              </a:prstGeom>
              <a:blipFill rotWithShape="0">
                <a:blip r:embed="rId9"/>
                <a:stretch>
                  <a:fillRect t="-4922" b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483949" y="11201400"/>
                <a:ext cx="12184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Suy ra chiều cao của khối chóp: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49" y="11201400"/>
                <a:ext cx="12184860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2302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311626" y="9546369"/>
                <a:ext cx="12766573" cy="1244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Thể tích khối chóp: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48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⟺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4800" i="1">
                        <a:latin typeface="Cambria Math"/>
                        <a:cs typeface="Arial" panose="020B0604020202020204" pitchFamily="34" charset="0"/>
                      </a:rPr>
                      <m:t>h</m:t>
                    </m:r>
                    <m:r>
                      <a:rPr lang="en-US" sz="48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26" y="9546369"/>
                <a:ext cx="12766573" cy="1244123"/>
              </a:xfrm>
              <a:prstGeom prst="rect">
                <a:avLst/>
              </a:prstGeom>
              <a:blipFill rotWithShape="0">
                <a:blip r:embed="rId11"/>
                <a:stretch>
                  <a:fillRect l="-2149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64" y="7010400"/>
            <a:ext cx="5730201" cy="52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47">
            <a:extLst>
              <a:ext uri="{FF2B5EF4-FFF2-40B4-BE49-F238E27FC236}">
                <a16:creationId xmlns:a16="http://schemas.microsoft.com/office/drawing/2014/main" xmlns="" id="{B91C1243-EE3F-4735-A31B-62CEE575ECBF}"/>
              </a:ext>
            </a:extLst>
          </p:cNvPr>
          <p:cNvGrpSpPr/>
          <p:nvPr/>
        </p:nvGrpSpPr>
        <p:grpSpPr>
          <a:xfrm>
            <a:off x="800641" y="1445133"/>
            <a:ext cx="9472086" cy="968318"/>
            <a:chOff x="739068" y="1515168"/>
            <a:chExt cx="9473319" cy="968444"/>
          </a:xfrm>
        </p:grpSpPr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xmlns="" id="{4D64AA72-9467-4494-AB6C-4DB2F0827A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xmlns="" id="{C2EEAF0C-8C65-4E0E-B6C4-2F3D5679139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xmlns="" id="{34FB16DA-7983-40E9-818D-D82C0656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72">
                <a:extLst>
                  <a:ext uri="{FF2B5EF4-FFF2-40B4-BE49-F238E27FC236}">
                    <a16:creationId xmlns:a16="http://schemas.microsoft.com/office/drawing/2014/main" xmlns="" id="{CB0A7214-6FCE-4108-9685-31FBA2C6F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xmlns="" id="{38152454-27CB-44A9-A1B6-B31B774A4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xmlns="" id="{9DAF36CF-1310-4377-8ECD-DCB487B74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xmlns="" id="{37D1A801-D2B1-48F2-9B18-F011B6A28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xmlns="" id="{6B983CB8-57C6-4100-BB66-F6B825CC6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xmlns="" id="{B52C8E56-D61D-4BB4-8248-6C1D5312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xmlns="" id="{3B78203A-7B77-4749-B7C4-56CECCDD7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xmlns="" id="{EF5B0342-2BE7-4F62-8E06-E555AA107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xmlns="" id="{61DF2DFB-3030-4DC2-8D9B-EF6568C8E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xmlns="" id="{9CAA4C03-0F76-4EC2-89D0-28226A877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xmlns="" id="{49FC2C81-EBCF-4BE0-8CBA-7A4A42652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43">
                <a:extLst>
                  <a:ext uri="{FF2B5EF4-FFF2-40B4-BE49-F238E27FC236}">
                    <a16:creationId xmlns:a16="http://schemas.microsoft.com/office/drawing/2014/main" xmlns="" id="{12C435BE-2F77-4864-97AD-D524B32FF96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15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4" grpId="1"/>
      <p:bldP spid="55" grpId="0"/>
      <p:bldP spid="5" grpId="0"/>
      <p:bldP spid="49" grpId="0" animBg="1"/>
      <p:bldP spid="3" grpId="0"/>
      <p:bldP spid="52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6571</TotalTime>
  <Words>1250</Words>
  <Application>Microsoft Office PowerPoint</Application>
  <PresentationFormat>Custom</PresentationFormat>
  <Paragraphs>169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Palatino Linotype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527</cp:revision>
  <dcterms:created xsi:type="dcterms:W3CDTF">2013-08-31T11:42:51Z</dcterms:created>
  <dcterms:modified xsi:type="dcterms:W3CDTF">2021-08-26T16:49:48Z</dcterms:modified>
</cp:coreProperties>
</file>