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735" r:id="rId3"/>
  </p:sldMasterIdLst>
  <p:notesMasterIdLst>
    <p:notesMasterId r:id="rId22"/>
  </p:notesMasterIdLst>
  <p:sldIdLst>
    <p:sldId id="295" r:id="rId4"/>
    <p:sldId id="256" r:id="rId5"/>
    <p:sldId id="289" r:id="rId6"/>
    <p:sldId id="296" r:id="rId7"/>
    <p:sldId id="259" r:id="rId8"/>
    <p:sldId id="290" r:id="rId9"/>
    <p:sldId id="291" r:id="rId10"/>
    <p:sldId id="297" r:id="rId11"/>
    <p:sldId id="298" r:id="rId12"/>
    <p:sldId id="292" r:id="rId13"/>
    <p:sldId id="299" r:id="rId14"/>
    <p:sldId id="293" r:id="rId15"/>
    <p:sldId id="306" r:id="rId16"/>
    <p:sldId id="307" r:id="rId17"/>
    <p:sldId id="304" r:id="rId18"/>
    <p:sldId id="274" r:id="rId19"/>
    <p:sldId id="288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23FDFF-B589-4737-8E58-9A30F73D90A2}">
          <p14:sldIdLst>
            <p14:sldId id="295"/>
            <p14:sldId id="256"/>
            <p14:sldId id="289"/>
            <p14:sldId id="296"/>
          </p14:sldIdLst>
        </p14:section>
        <p14:section name="Untitled Section" id="{7F7D4AB1-9AE1-4822-AFD5-1E40DD61A432}">
          <p14:sldIdLst>
            <p14:sldId id="259"/>
            <p14:sldId id="290"/>
            <p14:sldId id="291"/>
            <p14:sldId id="297"/>
            <p14:sldId id="298"/>
            <p14:sldId id="292"/>
            <p14:sldId id="299"/>
            <p14:sldId id="293"/>
            <p14:sldId id="306"/>
            <p14:sldId id="307"/>
            <p14:sldId id="304"/>
            <p14:sldId id="274"/>
            <p14:sldId id="288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AB4E-C2BB-4600-87EA-616912246DB4}" type="datetimeFigureOut">
              <a:rPr lang="en-US" smtClean="0"/>
              <a:t>28/10/2020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90B9D-1AF9-4C24-ABF2-B41B8FEB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0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90B9D-1AF9-4C24-ABF2-B41B8FEB99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5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08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3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1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76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0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3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9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69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8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627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0097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332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860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985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321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83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9736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237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0543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64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C8DA-DE6B-4108-9755-A980350E50EE}" type="datetimeFigureOut">
              <a:rPr lang="en-US" smtClean="0"/>
              <a:pPr/>
              <a:t>28/10/2020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1FBF3-18CF-49FB-BCD6-C02B6C4E6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5F553-12D5-4DE8-AA55-80C0369BBA5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28/10/2020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596402-AD4E-463A-8776-769A6F0296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0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0.gif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7.jp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7.jp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slide" Target="slide12.xml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590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CÁC EM HỌC SINH !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8800" y="4724400"/>
            <a:ext cx="70866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 8A5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PHẠM THỊ HƯƠNG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762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762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33400" y="8382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phép</a:t>
            </a:r>
            <a:r>
              <a:rPr lang="en-US" sz="2800" b="1" dirty="0"/>
              <a:t> chia </a:t>
            </a:r>
            <a:r>
              <a:rPr lang="en-US" sz="2800" b="1" dirty="0" err="1"/>
              <a:t>sau</a:t>
            </a:r>
            <a:r>
              <a:rPr lang="en-US" sz="2800" b="1" dirty="0"/>
              <a:t> </a:t>
            </a:r>
            <a:r>
              <a:rPr lang="en-US" sz="2800" b="1" dirty="0" err="1"/>
              <a:t>phép</a:t>
            </a:r>
            <a:r>
              <a:rPr lang="en-US" sz="2800" b="1" dirty="0"/>
              <a:t> chia </a:t>
            </a:r>
            <a:r>
              <a:rPr lang="en-US" sz="2800" b="1" dirty="0" err="1"/>
              <a:t>nào</a:t>
            </a:r>
            <a:r>
              <a:rPr lang="en-US" sz="2800" b="1" dirty="0"/>
              <a:t> </a:t>
            </a:r>
            <a:r>
              <a:rPr lang="en-US" sz="2800" b="1" dirty="0" err="1"/>
              <a:t>là</a:t>
            </a:r>
            <a:r>
              <a:rPr lang="en-US" sz="2800" b="1" dirty="0"/>
              <a:t> </a:t>
            </a:r>
            <a:r>
              <a:rPr lang="en-US" sz="2800" b="1" dirty="0" err="1"/>
              <a:t>phép</a:t>
            </a:r>
            <a:r>
              <a:rPr lang="en-US" sz="2800" b="1" dirty="0"/>
              <a:t> chia </a:t>
            </a:r>
            <a:r>
              <a:rPr lang="en-US" sz="2800" b="1" dirty="0" err="1" smtClean="0"/>
              <a:t>hết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phép</a:t>
            </a:r>
            <a:r>
              <a:rPr lang="en-US" sz="2800" b="1" dirty="0" smtClean="0"/>
              <a:t> chia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phép</a:t>
            </a:r>
            <a:r>
              <a:rPr lang="en-US" sz="2800" b="1" dirty="0" smtClean="0"/>
              <a:t> chia </a:t>
            </a:r>
            <a:r>
              <a:rPr lang="en-US" sz="2800" b="1" dirty="0" err="1" smtClean="0"/>
              <a:t>không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hết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graphicFrame>
        <p:nvGraphicFramePr>
          <p:cNvPr id="3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584276"/>
              </p:ext>
            </p:extLst>
          </p:nvPr>
        </p:nvGraphicFramePr>
        <p:xfrm>
          <a:off x="1371600" y="2114828"/>
          <a:ext cx="24892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0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14828"/>
                        <a:ext cx="24892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914400" y="2133600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smtClean="0"/>
              <a:t>a)</a:t>
            </a:r>
            <a:endParaRPr lang="en-US" sz="2800"/>
          </a:p>
        </p:txBody>
      </p:sp>
      <p:graphicFrame>
        <p:nvGraphicFramePr>
          <p:cNvPr id="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531460"/>
              </p:ext>
            </p:extLst>
          </p:nvPr>
        </p:nvGraphicFramePr>
        <p:xfrm>
          <a:off x="1408113" y="3378200"/>
          <a:ext cx="1716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1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378200"/>
                        <a:ext cx="171608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898525" y="3454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smtClean="0"/>
              <a:t>b)</a:t>
            </a:r>
            <a:endParaRPr lang="en-US" sz="2800"/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4943475" y="2141540"/>
            <a:ext cx="542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smtClean="0"/>
              <a:t>c)</a:t>
            </a:r>
            <a:endParaRPr lang="en-US" sz="2800"/>
          </a:p>
        </p:txBody>
      </p:sp>
      <p:graphicFrame>
        <p:nvGraphicFramePr>
          <p:cNvPr id="4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5385"/>
              </p:ext>
            </p:extLst>
          </p:nvPr>
        </p:nvGraphicFramePr>
        <p:xfrm>
          <a:off x="5578475" y="3402013"/>
          <a:ext cx="21780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2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3402013"/>
                        <a:ext cx="21780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4953000" y="3478213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smtClean="0"/>
              <a:t>d)</a:t>
            </a:r>
            <a:endParaRPr lang="en-US" sz="2800"/>
          </a:p>
        </p:txBody>
      </p:sp>
      <p:grpSp>
        <p:nvGrpSpPr>
          <p:cNvPr id="43" name="Group 30"/>
          <p:cNvGrpSpPr>
            <a:grpSpLocks/>
          </p:cNvGrpSpPr>
          <p:nvPr/>
        </p:nvGrpSpPr>
        <p:grpSpPr bwMode="auto">
          <a:xfrm>
            <a:off x="457200" y="2447925"/>
            <a:ext cx="3352800" cy="752475"/>
            <a:chOff x="144" y="1680"/>
            <a:chExt cx="2112" cy="474"/>
          </a:xfrm>
        </p:grpSpPr>
        <p:sp>
          <p:nvSpPr>
            <p:cNvPr id="44" name="AutoShape 25"/>
            <p:cNvSpPr>
              <a:spLocks noChangeArrowheads="1"/>
            </p:cNvSpPr>
            <p:nvPr/>
          </p:nvSpPr>
          <p:spPr bwMode="auto">
            <a:xfrm>
              <a:off x="144" y="1680"/>
              <a:ext cx="240" cy="432"/>
            </a:xfrm>
            <a:prstGeom prst="curvedRight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576" y="1824"/>
              <a:ext cx="16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FF00"/>
                  </a:solidFill>
                </a:rPr>
                <a:t>Là phép chia hết</a:t>
              </a:r>
            </a:p>
          </p:txBody>
        </p:sp>
      </p:grpSp>
      <p:grpSp>
        <p:nvGrpSpPr>
          <p:cNvPr id="46" name="Group 37"/>
          <p:cNvGrpSpPr>
            <a:grpSpLocks/>
          </p:cNvGrpSpPr>
          <p:nvPr/>
        </p:nvGrpSpPr>
        <p:grpSpPr bwMode="auto">
          <a:xfrm>
            <a:off x="4419600" y="2371725"/>
            <a:ext cx="4267200" cy="828675"/>
            <a:chOff x="2784" y="1632"/>
            <a:chExt cx="2688" cy="522"/>
          </a:xfrm>
        </p:grpSpPr>
        <p:sp>
          <p:nvSpPr>
            <p:cNvPr id="47" name="AutoShape 28"/>
            <p:cNvSpPr>
              <a:spLocks noChangeArrowheads="1"/>
            </p:cNvSpPr>
            <p:nvPr/>
          </p:nvSpPr>
          <p:spPr bwMode="auto">
            <a:xfrm>
              <a:off x="2784" y="1632"/>
              <a:ext cx="240" cy="432"/>
            </a:xfrm>
            <a:prstGeom prst="curvedRight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FF"/>
                </a:solidFill>
              </a:endParaRPr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3120" y="1824"/>
              <a:ext cx="23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FF"/>
                  </a:solidFill>
                </a:rPr>
                <a:t>Là phép chia không hết</a:t>
              </a:r>
            </a:p>
          </p:txBody>
        </p:sp>
      </p:grpSp>
      <p:grpSp>
        <p:nvGrpSpPr>
          <p:cNvPr id="49" name="Group 36"/>
          <p:cNvGrpSpPr>
            <a:grpSpLocks/>
          </p:cNvGrpSpPr>
          <p:nvPr/>
        </p:nvGrpSpPr>
        <p:grpSpPr bwMode="auto">
          <a:xfrm>
            <a:off x="4572000" y="3590925"/>
            <a:ext cx="4191000" cy="904875"/>
            <a:chOff x="2832" y="2688"/>
            <a:chExt cx="2640" cy="570"/>
          </a:xfrm>
        </p:grpSpPr>
        <p:sp>
          <p:nvSpPr>
            <p:cNvPr id="50" name="AutoShape 27"/>
            <p:cNvSpPr>
              <a:spLocks noChangeArrowheads="1"/>
            </p:cNvSpPr>
            <p:nvPr/>
          </p:nvSpPr>
          <p:spPr bwMode="auto">
            <a:xfrm>
              <a:off x="2832" y="2688"/>
              <a:ext cx="240" cy="432"/>
            </a:xfrm>
            <a:prstGeom prst="curvedRight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3120" y="2928"/>
              <a:ext cx="23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00FF"/>
                  </a:solidFill>
                </a:rPr>
                <a:t>Là phép chia không hết</a:t>
              </a:r>
            </a:p>
          </p:txBody>
        </p:sp>
      </p:grpSp>
      <p:grpSp>
        <p:nvGrpSpPr>
          <p:cNvPr id="52" name="Group 33"/>
          <p:cNvGrpSpPr>
            <a:grpSpLocks/>
          </p:cNvGrpSpPr>
          <p:nvPr/>
        </p:nvGrpSpPr>
        <p:grpSpPr bwMode="auto">
          <a:xfrm>
            <a:off x="457200" y="3657600"/>
            <a:ext cx="3276600" cy="752475"/>
            <a:chOff x="144" y="1680"/>
            <a:chExt cx="2064" cy="474"/>
          </a:xfrm>
        </p:grpSpPr>
        <p:sp>
          <p:nvSpPr>
            <p:cNvPr id="53" name="AutoShape 34"/>
            <p:cNvSpPr>
              <a:spLocks noChangeArrowheads="1"/>
            </p:cNvSpPr>
            <p:nvPr/>
          </p:nvSpPr>
          <p:spPr bwMode="auto">
            <a:xfrm>
              <a:off x="144" y="1680"/>
              <a:ext cx="240" cy="432"/>
            </a:xfrm>
            <a:prstGeom prst="curvedRightArrow">
              <a:avLst>
                <a:gd name="adj1" fmla="val 36000"/>
                <a:gd name="adj2" fmla="val 72000"/>
                <a:gd name="adj3" fmla="val 3333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35"/>
            <p:cNvSpPr txBox="1">
              <a:spLocks noChangeArrowheads="1"/>
            </p:cNvSpPr>
            <p:nvPr/>
          </p:nvSpPr>
          <p:spPr bwMode="auto">
            <a:xfrm>
              <a:off x="576" y="1824"/>
              <a:ext cx="16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FFFF00"/>
                  </a:solidFill>
                </a:rPr>
                <a:t>Là phép chia hết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412428"/>
              </p:ext>
            </p:extLst>
          </p:nvPr>
        </p:nvGraphicFramePr>
        <p:xfrm>
          <a:off x="5410200" y="2203450"/>
          <a:ext cx="155733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3" name="Equation" r:id="rId9" imgW="495000" imgH="190440" progId="Equation.DSMT4">
                  <p:embed/>
                </p:oleObj>
              </mc:Choice>
              <mc:Fallback>
                <p:oleObj name="Equation" r:id="rId9" imgW="495000" imgH="190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3450"/>
                        <a:ext cx="155733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Connector 54"/>
          <p:cNvCxnSpPr/>
          <p:nvPr/>
        </p:nvCxnSpPr>
        <p:spPr>
          <a:xfrm>
            <a:off x="381000" y="7112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00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/>
      <p:bldP spid="35" grpId="0"/>
      <p:bldP spid="39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3467100" y="6096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75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>
                <a:latin typeface="Times New Roman" panose="02020603050405020304" pitchFamily="18" charset="0"/>
              </a:rPr>
              <a:t>BÀI TẬP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557338"/>
            <a:ext cx="8763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838200" y="1671637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75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 Cho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đơn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latin typeface="Times New Roman" panose="02020603050405020304" pitchFamily="18" charset="0"/>
              </a:rPr>
              <a:t> : </a:t>
            </a: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800100" y="2286000"/>
            <a:ext cx="708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75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Hãy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hạng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tử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đều</a:t>
            </a:r>
            <a:r>
              <a:rPr lang="en-US" altLang="en-US" sz="2400" dirty="0">
                <a:latin typeface="Times New Roman" panose="02020603050405020304" pitchFamily="18" charset="0"/>
              </a:rPr>
              <a:t> chia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2138363"/>
            <a:ext cx="865187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800100" y="2967038"/>
            <a:ext cx="480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75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- Chia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hạng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tử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874963"/>
            <a:ext cx="8001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800100" y="3576638"/>
            <a:ext cx="541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75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- Cộng các kết quả vừa tìm được với nhau</a:t>
            </a:r>
          </a:p>
        </p:txBody>
      </p:sp>
    </p:spTree>
    <p:extLst>
      <p:ext uri="{BB962C8B-B14F-4D97-AF65-F5344CB8AC3E}">
        <p14:creationId xmlns:p14="http://schemas.microsoft.com/office/powerpoint/2010/main" val="1619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9906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latin typeface="VNI-Times" pitchFamily="2" charset="0"/>
              </a:rPr>
              <a:t>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b="1" dirty="0">
                <a:latin typeface="VNI-Times" pitchFamily="2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b="1" dirty="0">
                <a:latin typeface="VNI-Times" pitchFamily="2" charset="0"/>
              </a:rPr>
              <a:t>),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VNI-Times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35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lvl="0" indent="0" algn="just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 err="1" smtClean="0">
                <a:latin typeface="Times New Roman" panose="02020603050405020304" pitchFamily="18" charset="0"/>
              </a:rPr>
              <a:t>Ví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dụ</a:t>
            </a:r>
            <a:r>
              <a:rPr lang="en-US" altLang="en-US" dirty="0" smtClean="0">
                <a:latin typeface="Times New Roman" panose="02020603050405020304" pitchFamily="18" charset="0"/>
              </a:rPr>
              <a:t> :Thực </a:t>
            </a:r>
            <a:r>
              <a:rPr lang="en-US" altLang="en-US" dirty="0" err="1">
                <a:latin typeface="Times New Roman" panose="02020603050405020304" pitchFamily="18" charset="0"/>
              </a:rPr>
              <a:t>hiện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phép</a:t>
            </a:r>
            <a:r>
              <a:rPr lang="en-US" altLang="en-US" dirty="0" smtClean="0">
                <a:latin typeface="Times New Roman" panose="02020603050405020304" pitchFamily="18" charset="0"/>
              </a:rPr>
              <a:t> chia </a:t>
            </a:r>
            <a:r>
              <a:rPr lang="en-US" altLang="en-US" dirty="0" err="1">
                <a:latin typeface="Times New Roman" panose="02020603050405020304" pitchFamily="18" charset="0"/>
              </a:rPr>
              <a:t>đa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thức</a:t>
            </a:r>
            <a:r>
              <a:rPr lang="en-US" altLang="en-US" dirty="0" smtClean="0">
                <a:latin typeface="Times New Roman" panose="02020603050405020304" pitchFamily="18" charset="0"/>
              </a:rPr>
              <a:t>  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260475" y="2286000"/>
          <a:ext cx="61182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3" imgW="2070000" imgH="228600" progId="Equation.DSMT4">
                  <p:embed/>
                </p:oleObj>
              </mc:Choice>
              <mc:Fallback>
                <p:oleObj name="Equation" r:id="rId3" imgW="207000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286000"/>
                        <a:ext cx="61182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586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120615"/>
              </p:ext>
            </p:extLst>
          </p:nvPr>
        </p:nvGraphicFramePr>
        <p:xfrm>
          <a:off x="1447800" y="2362200"/>
          <a:ext cx="1993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3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1993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886690" y="3048000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4443" y="2466110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a)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936259"/>
              </p:ext>
            </p:extLst>
          </p:nvPr>
        </p:nvGraphicFramePr>
        <p:xfrm>
          <a:off x="1371600" y="2971800"/>
          <a:ext cx="24320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4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24320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46282"/>
              </p:ext>
            </p:extLst>
          </p:nvPr>
        </p:nvGraphicFramePr>
        <p:xfrm>
          <a:off x="1335087" y="3581400"/>
          <a:ext cx="25511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5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7" y="3581400"/>
                        <a:ext cx="25511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914400" y="3657600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72835" y="1629569"/>
            <a:ext cx="4793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u="sng" dirty="0" err="1"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2800" i="1" u="sng" dirty="0">
                <a:latin typeface="Times" panose="02020603050405020304" pitchFamily="18" charset="0"/>
                <a:cs typeface="Times" panose="02020603050405020304" pitchFamily="18" charset="0"/>
              </a:rPr>
              <a:t> 60 </a:t>
            </a:r>
            <a:r>
              <a:rPr lang="en-US" altLang="en-US" sz="2800" i="1" u="sng" dirty="0" smtClean="0">
                <a:latin typeface="Times" panose="02020603050405020304" pitchFamily="18" charset="0"/>
                <a:cs typeface="Times" panose="02020603050405020304" pitchFamily="18" charset="0"/>
              </a:rPr>
              <a:t>SGK/27</a:t>
            </a:r>
            <a:r>
              <a:rPr lang="en-US" altLang="en-US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:  </a:t>
            </a:r>
            <a:r>
              <a:rPr lang="en-US" altLang="en-US" sz="2800" i="1" dirty="0" err="1" smtClean="0">
                <a:latin typeface="Times" panose="02020603050405020304" pitchFamily="18" charset="0"/>
                <a:cs typeface="Times" panose="02020603050405020304" pitchFamily="18" charset="0"/>
              </a:rPr>
              <a:t>Làm</a:t>
            </a:r>
            <a:r>
              <a:rPr lang="en-US" altLang="en-US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tính</a:t>
            </a:r>
            <a:r>
              <a:rPr lang="en-US" alt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chia</a:t>
            </a:r>
          </a:p>
        </p:txBody>
      </p:sp>
    </p:spTree>
    <p:extLst>
      <p:ext uri="{BB962C8B-B14F-4D97-AF65-F5344CB8AC3E}">
        <p14:creationId xmlns:p14="http://schemas.microsoft.com/office/powerpoint/2010/main" val="347309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914400" y="304800"/>
            <a:ext cx="491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64: SGK/28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479317"/>
              </p:ext>
            </p:extLst>
          </p:nvPr>
        </p:nvGraphicFramePr>
        <p:xfrm>
          <a:off x="1331912" y="990600"/>
          <a:ext cx="43068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8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2" y="990600"/>
                        <a:ext cx="430688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886690" y="2022043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4443" y="1094510"/>
            <a:ext cx="553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endParaRPr lang="en-US" sz="2800">
              <a:solidFill>
                <a:prstClr val="black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66404"/>
              </p:ext>
            </p:extLst>
          </p:nvPr>
        </p:nvGraphicFramePr>
        <p:xfrm>
          <a:off x="5562600" y="828020"/>
          <a:ext cx="27527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89" name="Equation" r:id="rId5" imgW="876240" imgH="393480" progId="Equation.DSMT4">
                  <p:embed/>
                </p:oleObj>
              </mc:Choice>
              <mc:Fallback>
                <p:oleObj name="Equation" r:id="rId5" imgW="87624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828020"/>
                        <a:ext cx="2752725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-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962664"/>
              </p:ext>
            </p:extLst>
          </p:nvPr>
        </p:nvGraphicFramePr>
        <p:xfrm>
          <a:off x="1163638" y="1676400"/>
          <a:ext cx="5064125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90" name="Equation" r:id="rId7" imgW="1612800" imgH="431640" progId="Equation.DSMT4">
                  <p:embed/>
                </p:oleObj>
              </mc:Choice>
              <mc:Fallback>
                <p:oleObj name="Equation" r:id="rId7" imgW="16128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1676400"/>
                        <a:ext cx="5064125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424001"/>
              </p:ext>
            </p:extLst>
          </p:nvPr>
        </p:nvGraphicFramePr>
        <p:xfrm>
          <a:off x="2405063" y="2846388"/>
          <a:ext cx="35083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91" name="Equation" r:id="rId9" imgW="1117440" imgH="228600" progId="Equation.DSMT4">
                  <p:embed/>
                </p:oleObj>
              </mc:Choice>
              <mc:Fallback>
                <p:oleObj name="Equation" r:id="rId9" imgW="111744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846388"/>
                        <a:ext cx="35083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248652"/>
              </p:ext>
            </p:extLst>
          </p:nvPr>
        </p:nvGraphicFramePr>
        <p:xfrm>
          <a:off x="1371600" y="3505200"/>
          <a:ext cx="48244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92" name="Equation" r:id="rId11" imgW="1536480" imgH="228600" progId="Equation.DSMT4">
                  <p:embed/>
                </p:oleObj>
              </mc:Choice>
              <mc:Fallback>
                <p:oleObj name="Equation" r:id="rId11" imgW="153648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48244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31333"/>
              </p:ext>
            </p:extLst>
          </p:nvPr>
        </p:nvGraphicFramePr>
        <p:xfrm>
          <a:off x="2306780" y="4089290"/>
          <a:ext cx="28305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93" name="Equation" r:id="rId13" imgW="901440" imgH="228600" progId="Equation.DSMT4">
                  <p:embed/>
                </p:oleObj>
              </mc:Choice>
              <mc:Fallback>
                <p:oleObj name="Equation" r:id="rId13" imgW="90144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780" y="4089290"/>
                        <a:ext cx="28305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914400" y="357299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endParaRPr 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4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9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087166" y="836615"/>
            <a:ext cx="5023247" cy="57943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HƯỚNG DẪN VỀ NHÀ</a:t>
            </a:r>
            <a:endParaRPr lang="en-US" sz="3200" b="1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7467600" cy="397031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fr-FR" sz="2800" dirty="0"/>
              <a:t>+ </a:t>
            </a:r>
            <a:r>
              <a:rPr lang="fr-FR" sz="2800" dirty="0" err="1"/>
              <a:t>Nắm</a:t>
            </a:r>
            <a:r>
              <a:rPr lang="fr-FR" sz="2800" dirty="0"/>
              <a:t> </a:t>
            </a:r>
            <a:r>
              <a:rPr lang="fr-FR" sz="2800" dirty="0" err="1"/>
              <a:t>vững</a:t>
            </a:r>
            <a:r>
              <a:rPr lang="fr-FR" sz="2800" dirty="0"/>
              <a:t> </a:t>
            </a:r>
            <a:r>
              <a:rPr lang="fr-FR" sz="2800" dirty="0" err="1"/>
              <a:t>khái</a:t>
            </a:r>
            <a:r>
              <a:rPr lang="fr-FR" sz="2800" dirty="0"/>
              <a:t> </a:t>
            </a:r>
            <a:r>
              <a:rPr lang="fr-FR" sz="2800" dirty="0" err="1"/>
              <a:t>niệm</a:t>
            </a:r>
            <a:r>
              <a:rPr lang="fr-FR" sz="2800" dirty="0"/>
              <a:t> khi </a:t>
            </a:r>
            <a:r>
              <a:rPr lang="fr-FR" sz="2800" dirty="0" err="1"/>
              <a:t>nào</a:t>
            </a:r>
            <a:r>
              <a:rPr lang="fr-FR" sz="2800" dirty="0"/>
              <a:t> </a:t>
            </a:r>
            <a:r>
              <a:rPr lang="fr-FR" sz="2800" dirty="0" err="1"/>
              <a:t>đơn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A chia </a:t>
            </a:r>
            <a:r>
              <a:rPr lang="fr-FR" sz="2800" dirty="0" err="1"/>
              <a:t>hết</a:t>
            </a:r>
            <a:r>
              <a:rPr lang="fr-FR" sz="2800" dirty="0"/>
              <a:t> </a:t>
            </a:r>
            <a:r>
              <a:rPr lang="fr-FR" sz="2800" dirty="0" err="1"/>
              <a:t>cho</a:t>
            </a:r>
            <a:r>
              <a:rPr lang="fr-FR" sz="2800" dirty="0"/>
              <a:t> </a:t>
            </a:r>
            <a:r>
              <a:rPr lang="fr-FR" sz="2800" dirty="0" err="1"/>
              <a:t>đa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</a:t>
            </a:r>
            <a:r>
              <a:rPr lang="fr-FR" sz="2800" dirty="0" smtClean="0"/>
              <a:t>B. Khi </a:t>
            </a:r>
            <a:r>
              <a:rPr lang="fr-FR" sz="2800" dirty="0" err="1"/>
              <a:t>nào</a:t>
            </a:r>
            <a:r>
              <a:rPr lang="fr-FR" sz="2800" dirty="0"/>
              <a:t> </a:t>
            </a:r>
            <a:r>
              <a:rPr lang="fr-FR" sz="2800" dirty="0" err="1"/>
              <a:t>đơn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A chia </a:t>
            </a:r>
            <a:r>
              <a:rPr lang="fr-FR" sz="2800" dirty="0" err="1"/>
              <a:t>hết</a:t>
            </a:r>
            <a:r>
              <a:rPr lang="fr-FR" sz="2800" dirty="0"/>
              <a:t> </a:t>
            </a:r>
            <a:r>
              <a:rPr lang="fr-FR" sz="2800" dirty="0" err="1"/>
              <a:t>cho</a:t>
            </a:r>
            <a:r>
              <a:rPr lang="fr-FR" sz="2800" dirty="0"/>
              <a:t> </a:t>
            </a:r>
            <a:r>
              <a:rPr lang="fr-FR" sz="2800" dirty="0" err="1"/>
              <a:t>đơn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B. </a:t>
            </a:r>
            <a:r>
              <a:rPr lang="fr-FR" sz="2800" dirty="0" err="1"/>
              <a:t>Quy</a:t>
            </a:r>
            <a:r>
              <a:rPr lang="fr-FR" sz="2800" dirty="0"/>
              <a:t> </a:t>
            </a:r>
            <a:r>
              <a:rPr lang="fr-FR" sz="2800" dirty="0" err="1"/>
              <a:t>tắc</a:t>
            </a:r>
            <a:r>
              <a:rPr lang="fr-FR" sz="2800" dirty="0"/>
              <a:t> chia </a:t>
            </a:r>
            <a:r>
              <a:rPr lang="fr-FR" sz="2800" dirty="0" err="1"/>
              <a:t>đa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</a:t>
            </a:r>
            <a:r>
              <a:rPr lang="fr-FR" sz="2800" dirty="0" err="1"/>
              <a:t>cho</a:t>
            </a:r>
            <a:r>
              <a:rPr lang="fr-FR" sz="2800" dirty="0"/>
              <a:t> </a:t>
            </a:r>
            <a:r>
              <a:rPr lang="fr-FR" sz="2800" dirty="0" err="1"/>
              <a:t>đơn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. Khi </a:t>
            </a:r>
            <a:r>
              <a:rPr lang="fr-FR" sz="2800" dirty="0" err="1"/>
              <a:t>nào</a:t>
            </a:r>
            <a:r>
              <a:rPr lang="fr-FR" sz="2800" dirty="0"/>
              <a:t> </a:t>
            </a:r>
            <a:r>
              <a:rPr lang="fr-FR" sz="2800" dirty="0" err="1"/>
              <a:t>thì</a:t>
            </a:r>
            <a:r>
              <a:rPr lang="fr-FR" sz="2800" dirty="0"/>
              <a:t> </a:t>
            </a:r>
            <a:r>
              <a:rPr lang="fr-FR" sz="2800" dirty="0" err="1"/>
              <a:t>đa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A chia </a:t>
            </a:r>
            <a:r>
              <a:rPr lang="fr-FR" sz="2800" dirty="0" err="1"/>
              <a:t>hết</a:t>
            </a:r>
            <a:r>
              <a:rPr lang="fr-FR" sz="2800" dirty="0"/>
              <a:t> </a:t>
            </a:r>
            <a:r>
              <a:rPr lang="fr-FR" sz="2800" dirty="0" err="1"/>
              <a:t>cho</a:t>
            </a:r>
            <a:r>
              <a:rPr lang="fr-FR" sz="2800" dirty="0"/>
              <a:t> </a:t>
            </a:r>
            <a:r>
              <a:rPr lang="fr-FR" sz="2800" dirty="0" err="1"/>
              <a:t>đơn</a:t>
            </a:r>
            <a:r>
              <a:rPr lang="fr-FR" sz="2800" dirty="0"/>
              <a:t> </a:t>
            </a:r>
            <a:r>
              <a:rPr lang="fr-FR" sz="2800" dirty="0" err="1"/>
              <a:t>thức</a:t>
            </a:r>
            <a:r>
              <a:rPr lang="fr-FR" sz="2800" dirty="0"/>
              <a:t> B.</a:t>
            </a:r>
            <a:endParaRPr lang="en-US" sz="2800" dirty="0"/>
          </a:p>
          <a:p>
            <a:r>
              <a:rPr lang="fr-FR" sz="2800" dirty="0"/>
              <a:t>+ BTVN:  60, 61, 62 SGK </a:t>
            </a:r>
            <a:r>
              <a:rPr lang="fr-FR" sz="2800" dirty="0" err="1"/>
              <a:t>trang</a:t>
            </a:r>
            <a:r>
              <a:rPr lang="fr-FR" sz="2800" dirty="0"/>
              <a:t> 26, 27 </a:t>
            </a:r>
            <a:endParaRPr lang="en-US" sz="2800" dirty="0"/>
          </a:p>
          <a:p>
            <a:r>
              <a:rPr lang="fr-FR" sz="2800" dirty="0"/>
              <a:t>+ </a:t>
            </a:r>
            <a:r>
              <a:rPr lang="fr-FR" sz="2800" dirty="0" err="1"/>
              <a:t>Xem</a:t>
            </a:r>
            <a:r>
              <a:rPr lang="fr-FR" sz="2800" dirty="0"/>
              <a:t> </a:t>
            </a:r>
            <a:r>
              <a:rPr lang="fr-FR" sz="2800" dirty="0" err="1"/>
              <a:t>kĩ</a:t>
            </a:r>
            <a:r>
              <a:rPr lang="fr-FR" sz="2800" dirty="0"/>
              <a:t>  </a:t>
            </a:r>
            <a:r>
              <a:rPr lang="fr-FR" sz="2800" dirty="0" err="1"/>
              <a:t>các</a:t>
            </a:r>
            <a:r>
              <a:rPr lang="fr-FR" sz="2800" dirty="0"/>
              <a:t> </a:t>
            </a:r>
            <a:r>
              <a:rPr lang="fr-FR" sz="2800" dirty="0" err="1"/>
              <a:t>bài</a:t>
            </a:r>
            <a:r>
              <a:rPr lang="fr-FR" sz="2800" dirty="0"/>
              <a:t> </a:t>
            </a:r>
            <a:r>
              <a:rPr lang="fr-FR" sz="2800" dirty="0" err="1"/>
              <a:t>tập</a:t>
            </a:r>
            <a:r>
              <a:rPr lang="fr-FR" sz="2800" dirty="0"/>
              <a:t> </a:t>
            </a:r>
            <a:r>
              <a:rPr lang="fr-FR" sz="2800" dirty="0" err="1"/>
              <a:t>đã</a:t>
            </a:r>
            <a:r>
              <a:rPr lang="fr-FR" sz="2800" dirty="0"/>
              <a:t> </a:t>
            </a:r>
            <a:r>
              <a:rPr lang="fr-FR" sz="2800" dirty="0" err="1"/>
              <a:t>chữa</a:t>
            </a:r>
            <a:r>
              <a:rPr lang="fr-FR" sz="2800" dirty="0"/>
              <a:t> </a:t>
            </a:r>
            <a:r>
              <a:rPr lang="fr-FR" sz="2800" dirty="0" err="1"/>
              <a:t>trên</a:t>
            </a:r>
            <a:r>
              <a:rPr lang="fr-FR" sz="2800" dirty="0"/>
              <a:t> </a:t>
            </a:r>
            <a:r>
              <a:rPr lang="fr-FR" sz="2800" dirty="0" err="1"/>
              <a:t>lớp</a:t>
            </a:r>
            <a:r>
              <a:rPr lang="fr-FR" sz="2800" dirty="0"/>
              <a:t>.</a:t>
            </a:r>
            <a:endParaRPr lang="en-US" sz="2800" dirty="0"/>
          </a:p>
          <a:p>
            <a:r>
              <a:rPr lang="fr-FR" sz="2800" dirty="0"/>
              <a:t>+ </a:t>
            </a:r>
            <a:r>
              <a:rPr lang="fr-FR" sz="2800" dirty="0" err="1"/>
              <a:t>Về</a:t>
            </a:r>
            <a:r>
              <a:rPr lang="fr-FR" sz="2800" dirty="0"/>
              <a:t> </a:t>
            </a:r>
            <a:r>
              <a:rPr lang="fr-FR" sz="2800" dirty="0" err="1"/>
              <a:t>nhà</a:t>
            </a:r>
            <a:r>
              <a:rPr lang="fr-FR" sz="2800" dirty="0"/>
              <a:t> </a:t>
            </a:r>
            <a:r>
              <a:rPr lang="fr-FR" sz="2800" dirty="0" err="1" smtClean="0"/>
              <a:t>xem</a:t>
            </a:r>
            <a:r>
              <a:rPr lang="fr-FR" sz="2800" dirty="0" smtClean="0"/>
              <a:t> </a:t>
            </a:r>
            <a:r>
              <a:rPr lang="fr-FR" sz="2800" dirty="0" err="1" smtClean="0"/>
              <a:t>lại</a:t>
            </a:r>
            <a:r>
              <a:rPr lang="fr-FR" sz="2800" dirty="0" smtClean="0"/>
              <a:t> </a:t>
            </a:r>
            <a:r>
              <a:rPr lang="fr-FR" sz="2800" dirty="0" err="1" smtClean="0"/>
              <a:t>quy</a:t>
            </a:r>
            <a:r>
              <a:rPr lang="fr-FR" sz="2800" dirty="0" smtClean="0"/>
              <a:t> </a:t>
            </a:r>
            <a:r>
              <a:rPr lang="fr-FR" sz="2800" dirty="0" err="1" smtClean="0"/>
              <a:t>tắc</a:t>
            </a:r>
            <a:r>
              <a:rPr lang="fr-FR" sz="2800" dirty="0" smtClean="0"/>
              <a:t> chia </a:t>
            </a:r>
            <a:r>
              <a:rPr lang="fr-FR" sz="2800" dirty="0" err="1" smtClean="0"/>
              <a:t>đơn</a:t>
            </a:r>
            <a:r>
              <a:rPr lang="fr-FR" sz="2800" dirty="0" smtClean="0"/>
              <a:t> </a:t>
            </a:r>
            <a:r>
              <a:rPr lang="fr-FR" sz="2800" dirty="0" err="1" smtClean="0"/>
              <a:t>thức</a:t>
            </a:r>
            <a:r>
              <a:rPr lang="fr-FR" sz="2800" dirty="0" smtClean="0"/>
              <a:t> </a:t>
            </a:r>
            <a:r>
              <a:rPr lang="fr-FR" sz="2800" dirty="0" err="1" smtClean="0"/>
              <a:t>cho</a:t>
            </a:r>
            <a:r>
              <a:rPr lang="fr-FR" sz="2800" dirty="0" smtClean="0"/>
              <a:t> </a:t>
            </a:r>
            <a:r>
              <a:rPr lang="fr-FR" sz="2800" dirty="0" err="1" smtClean="0"/>
              <a:t>đơn</a:t>
            </a:r>
            <a:r>
              <a:rPr lang="fr-FR" sz="2800" dirty="0" smtClean="0"/>
              <a:t> </a:t>
            </a:r>
            <a:r>
              <a:rPr lang="fr-FR" sz="2800" dirty="0" err="1" smtClean="0"/>
              <a:t>thức</a:t>
            </a:r>
            <a:r>
              <a:rPr lang="fr-FR" sz="2800" dirty="0" smtClean="0"/>
              <a:t> </a:t>
            </a:r>
            <a:r>
              <a:rPr lang="fr-FR" sz="2800" dirty="0" err="1" smtClean="0"/>
              <a:t>và</a:t>
            </a:r>
            <a:r>
              <a:rPr lang="fr-FR" sz="2800" dirty="0" smtClean="0"/>
              <a:t> </a:t>
            </a:r>
            <a:r>
              <a:rPr lang="fr-FR" sz="2800" dirty="0" err="1" smtClean="0"/>
              <a:t>chuia</a:t>
            </a:r>
            <a:r>
              <a:rPr lang="fr-FR" sz="2800" dirty="0" smtClean="0"/>
              <a:t> </a:t>
            </a:r>
            <a:r>
              <a:rPr lang="fr-FR" sz="2800" dirty="0" err="1" smtClean="0"/>
              <a:t>đa</a:t>
            </a:r>
            <a:r>
              <a:rPr lang="fr-FR" sz="2800" dirty="0" smtClean="0"/>
              <a:t> </a:t>
            </a:r>
            <a:r>
              <a:rPr lang="fr-FR" sz="2800" dirty="0" err="1" smtClean="0"/>
              <a:t>thức</a:t>
            </a:r>
            <a:r>
              <a:rPr lang="fr-FR" sz="2800" dirty="0" smtClean="0"/>
              <a:t> </a:t>
            </a:r>
            <a:r>
              <a:rPr lang="fr-FR" sz="2800" dirty="0" err="1" smtClean="0"/>
              <a:t>cho</a:t>
            </a:r>
            <a:r>
              <a:rPr lang="fr-FR" sz="2800" dirty="0" smtClean="0"/>
              <a:t> </a:t>
            </a:r>
            <a:r>
              <a:rPr lang="fr-FR" sz="2800" dirty="0" err="1" smtClean="0"/>
              <a:t>đơn</a:t>
            </a:r>
            <a:r>
              <a:rPr lang="fr-FR" sz="2800" dirty="0" smtClean="0"/>
              <a:t> </a:t>
            </a:r>
            <a:r>
              <a:rPr lang="fr-FR" sz="2800" dirty="0" err="1" smtClean="0"/>
              <a:t>thức</a:t>
            </a:r>
            <a:r>
              <a:rPr lang="fr-FR" sz="2800" dirty="0" smtClean="0"/>
              <a:t>, </a:t>
            </a:r>
            <a:r>
              <a:rPr lang="fr-FR" sz="2800" dirty="0" err="1" smtClean="0"/>
              <a:t>giờ</a:t>
            </a:r>
            <a:r>
              <a:rPr lang="fr-FR" sz="2800" dirty="0" smtClean="0"/>
              <a:t> </a:t>
            </a:r>
            <a:r>
              <a:rPr lang="fr-FR" sz="2800" dirty="0" err="1" smtClean="0"/>
              <a:t>sau</a:t>
            </a:r>
            <a:r>
              <a:rPr lang="fr-FR" sz="2800" dirty="0" smtClean="0"/>
              <a:t> </a:t>
            </a:r>
            <a:r>
              <a:rPr lang="fr-FR" sz="2800" dirty="0" err="1" smtClean="0"/>
              <a:t>Luyện</a:t>
            </a:r>
            <a:r>
              <a:rPr lang="fr-FR" sz="2800" dirty="0" smtClean="0"/>
              <a:t> </a:t>
            </a:r>
            <a:r>
              <a:rPr lang="fr-FR" sz="2800" dirty="0" err="1" smtClean="0"/>
              <a:t>tập</a:t>
            </a:r>
            <a:r>
              <a:rPr lang="fr-FR" sz="2800" dirty="0" smtClean="0"/>
              <a:t>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179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J1450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838200" y="2362200"/>
            <a:ext cx="8025595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CÁM ƠN QUÝ THẦY CÔ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VÀ CÁC EM</a:t>
            </a:r>
            <a:endParaRPr kumimoji="0" lang="en-US" sz="4800" b="1" i="0" u="none" strike="noStrike" kern="1200" cap="none" spc="0" normalizeH="0" baseline="0" noProof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10" descr="1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572000"/>
            <a:ext cx="12954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3-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03028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R3-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187450" y="6096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84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59 -0.10833 C 0.19792 -0.10648 0.18125 -0.10463 0.16667 -0.09167 C 0.15209 -0.0787 0.1382 -0.05139 0.12709 -0.03056 C 0.11598 -0.00972 0.12118 0.02824 0.1 0.03333 C 0.07882 0.03842 0.01667 0.00555 -1.11111E-6 -7.40741E-7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21 0.08786 C -0.21996 0.08416 -0.21406 0.09086 -0.18854 0.06636 C -0.16267 0.04208 -0.11128 -0.05526 -0.07187 -0.0585 C -0.03212 -0.06174 0.03611 0.00578 0.04896 0.04693 C 0.06181 0.08809 0.02344 0.14381 0.00538 0.18867 C -0.01267 0.23352 -0.0618 0.27745 -0.05937 0.31653 C -0.05694 0.35537 0.0033 0.4 0.01997 0.42196 " pathEditMode="relative" rAng="0" ptsTypes="aaaaaaa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505200" y="228600"/>
            <a:ext cx="3810000" cy="53340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 TRA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2462" y="2208212"/>
            <a:ext cx="841533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           - </a:t>
            </a:r>
            <a:r>
              <a:rPr lang="en-US" sz="2800" b="1" dirty="0" err="1" smtClean="0"/>
              <a:t>Áp</a:t>
            </a:r>
            <a:r>
              <a:rPr lang="en-US" sz="2800" b="1" dirty="0" smtClean="0"/>
              <a:t> </a:t>
            </a:r>
            <a:r>
              <a:rPr lang="en-US" sz="2800" b="1" dirty="0" err="1"/>
              <a:t>dụng</a:t>
            </a:r>
            <a:r>
              <a:rPr lang="en-US" sz="2800" b="1" dirty="0"/>
              <a:t> </a:t>
            </a:r>
            <a:r>
              <a:rPr lang="en-US" sz="2800" b="1" dirty="0" err="1"/>
              <a:t>tính</a:t>
            </a:r>
            <a:r>
              <a:rPr lang="en-US" sz="2800" b="1" dirty="0" smtClean="0"/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  HS 2: </a:t>
            </a:r>
            <a:r>
              <a:rPr lang="en-US" sz="2800" b="1" dirty="0" err="1" smtClean="0"/>
              <a:t>Thực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hiện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nhân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thức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thức</a:t>
            </a:r>
            <a:r>
              <a:rPr lang="en-US" sz="2800" b="1" dirty="0" smtClean="0"/>
              <a:t> : 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          - </a:t>
            </a:r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nguyên</a:t>
            </a:r>
            <a:r>
              <a:rPr lang="en-US" sz="2800" b="1" dirty="0" smtClean="0"/>
              <a:t> a chia </a:t>
            </a:r>
            <a:r>
              <a:rPr lang="en-US" sz="2800" b="1" dirty="0" err="1" smtClean="0"/>
              <a:t>hết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nguyên</a:t>
            </a:r>
            <a:r>
              <a:rPr lang="en-US" sz="2800" b="1" dirty="0" smtClean="0"/>
              <a:t> b.  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20576"/>
              </p:ext>
            </p:extLst>
          </p:nvPr>
        </p:nvGraphicFramePr>
        <p:xfrm>
          <a:off x="1771506" y="2802725"/>
          <a:ext cx="1357312" cy="59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1" name="Equation" r:id="rId5" imgW="545760" imgH="241200" progId="Equation.DSMT4">
                  <p:embed/>
                </p:oleObj>
              </mc:Choice>
              <mc:Fallback>
                <p:oleObj name="Equation" r:id="rId5" imgW="54576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506" y="2802725"/>
                        <a:ext cx="1357312" cy="5953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729674"/>
              </p:ext>
            </p:extLst>
          </p:nvPr>
        </p:nvGraphicFramePr>
        <p:xfrm>
          <a:off x="3286663" y="2802725"/>
          <a:ext cx="1514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2" name="Equation" r:id="rId7" imgW="609480" imgH="241200" progId="Equation.DSMT4">
                  <p:embed/>
                </p:oleObj>
              </mc:Choice>
              <mc:Fallback>
                <p:oleObj name="Equation" r:id="rId7" imgW="6094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663" y="2802725"/>
                        <a:ext cx="15144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715947"/>
              </p:ext>
            </p:extLst>
          </p:nvPr>
        </p:nvGraphicFramePr>
        <p:xfrm>
          <a:off x="4958983" y="2756753"/>
          <a:ext cx="11684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3" name="Equation" r:id="rId9" imgW="469800" imgH="253800" progId="Equation.DSMT4">
                  <p:embed/>
                </p:oleObj>
              </mc:Choice>
              <mc:Fallback>
                <p:oleObj name="Equation" r:id="rId9" imgW="4698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8983" y="2756753"/>
                        <a:ext cx="11684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59985"/>
              </p:ext>
            </p:extLst>
          </p:nvPr>
        </p:nvGraphicFramePr>
        <p:xfrm>
          <a:off x="1661968" y="4057667"/>
          <a:ext cx="1576388" cy="50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4" name="Equation" r:id="rId11" imgW="634680" imgH="215640" progId="Equation.DSMT4">
                  <p:embed/>
                </p:oleObj>
              </mc:Choice>
              <mc:Fallback>
                <p:oleObj name="Equation" r:id="rId11" imgW="634680" imgH="215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968" y="4057667"/>
                        <a:ext cx="1576388" cy="502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856953"/>
              </p:ext>
            </p:extLst>
          </p:nvPr>
        </p:nvGraphicFramePr>
        <p:xfrm>
          <a:off x="838740" y="5279011"/>
          <a:ext cx="13509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5" name="Equation" r:id="rId13" imgW="457200" imgH="203040" progId="Equation.DSMT4">
                  <p:embed/>
                </p:oleObj>
              </mc:Choice>
              <mc:Fallback>
                <p:oleObj name="Equation" r:id="rId13" imgW="45720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740" y="5279011"/>
                        <a:ext cx="1350962" cy="4873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17958" y="1828800"/>
            <a:ext cx="80974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/>
              <a:t>HS 1 - </a:t>
            </a:r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thức</a:t>
            </a:r>
            <a:r>
              <a:rPr lang="en-US" sz="2800" b="1" dirty="0"/>
              <a:t> chia </a:t>
            </a:r>
            <a:r>
              <a:rPr lang="en-US" sz="2800" b="1" dirty="0" err="1"/>
              <a:t>hai</a:t>
            </a:r>
            <a:r>
              <a:rPr lang="en-US" sz="2800" b="1" dirty="0"/>
              <a:t> </a:t>
            </a:r>
            <a:r>
              <a:rPr lang="en-US" sz="2800" b="1" dirty="0" err="1"/>
              <a:t>lũy</a:t>
            </a:r>
            <a:r>
              <a:rPr lang="en-US" sz="2800" b="1" dirty="0"/>
              <a:t> </a:t>
            </a:r>
            <a:r>
              <a:rPr lang="en-US" sz="2800" b="1" dirty="0" err="1"/>
              <a:t>thừa</a:t>
            </a:r>
            <a:r>
              <a:rPr lang="en-US" sz="2800" b="1" dirty="0"/>
              <a:t> </a:t>
            </a:r>
            <a:r>
              <a:rPr lang="en-US" sz="2800" b="1" dirty="0" err="1"/>
              <a:t>cùng</a:t>
            </a:r>
            <a:r>
              <a:rPr lang="en-US" sz="2800" b="1" dirty="0"/>
              <a:t> </a:t>
            </a:r>
            <a:r>
              <a:rPr lang="en-US" sz="2800" b="1" dirty="0" err="1"/>
              <a:t>cơ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09600" y="2057400"/>
            <a:ext cx="8229600" cy="1384995"/>
            <a:chOff x="533400" y="2895600"/>
            <a:chExt cx="8229600" cy="1384995"/>
          </a:xfrm>
        </p:grpSpPr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8229600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 smtClean="0"/>
                <a:t>- </a:t>
              </a:r>
              <a:r>
                <a:rPr lang="en-US" sz="2800" dirty="0"/>
                <a:t>C</a:t>
              </a:r>
              <a:r>
                <a:rPr lang="en-US" sz="2800" dirty="0" smtClean="0"/>
                <a:t>ho </a:t>
              </a:r>
              <a:r>
                <a:rPr lang="en-US" sz="2800" dirty="0" smtClean="0">
                  <a:solidFill>
                    <a:srgbClr val="FF0000"/>
                  </a:solidFill>
                </a:rPr>
                <a:t>A </a:t>
              </a:r>
              <a:r>
                <a:rPr lang="en-US" sz="2800" dirty="0" err="1" smtClean="0"/>
                <a:t>và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là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hai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thức</a:t>
              </a:r>
              <a:r>
                <a:rPr lang="en-US" sz="2800" dirty="0" smtClean="0"/>
                <a:t>, </a:t>
              </a:r>
              <a:br>
                <a:rPr lang="en-US" sz="2800" dirty="0" smtClean="0"/>
              </a:br>
              <a:r>
                <a:rPr lang="en-US" sz="2800" dirty="0" smtClean="0"/>
                <a:t>Ta </a:t>
              </a:r>
              <a:r>
                <a:rPr lang="en-US" sz="2800" dirty="0" err="1" smtClean="0"/>
                <a:t>nói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thức</a:t>
              </a:r>
              <a:r>
                <a:rPr lang="en-US" sz="2800" dirty="0" smtClean="0">
                  <a:solidFill>
                    <a:srgbClr val="FF0000"/>
                  </a:solidFill>
                </a:rPr>
                <a:t> A </a:t>
              </a:r>
              <a:r>
                <a:rPr lang="en-US" sz="2800" dirty="0" smtClean="0"/>
                <a:t>chia </a:t>
              </a:r>
              <a:r>
                <a:rPr lang="en-US" sz="2800" dirty="0" err="1" smtClean="0"/>
                <a:t>hết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cho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thức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nếu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tìm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được</a:t>
              </a:r>
              <a:r>
                <a:rPr lang="en-US" sz="2800" dirty="0" smtClean="0"/>
                <a:t>  </a:t>
              </a:r>
              <a:r>
                <a:rPr lang="en-US" sz="2800" dirty="0" err="1" smtClean="0"/>
                <a:t>một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đa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thức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Q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sao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cho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A = B.Q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5215577"/>
                </p:ext>
              </p:extLst>
            </p:nvPr>
          </p:nvGraphicFramePr>
          <p:xfrm>
            <a:off x="4648200" y="2941637"/>
            <a:ext cx="946150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4" name="Equation" r:id="rId4" imgW="380880" imgH="177480" progId="Equation.DSMT4">
                    <p:embed/>
                  </p:oleObj>
                </mc:Choice>
                <mc:Fallback>
                  <p:oleObj name="Equation" r:id="rId4" imgW="380880" imgH="177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200" y="2941637"/>
                          <a:ext cx="946150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20"/>
          <p:cNvSpPr/>
          <p:nvPr/>
        </p:nvSpPr>
        <p:spPr>
          <a:xfrm>
            <a:off x="685800" y="3581400"/>
            <a:ext cx="3924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</a:t>
            </a:r>
            <a:r>
              <a:rPr lang="pt-BR" sz="28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pt-BR" sz="28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gọi </a:t>
            </a:r>
            <a:r>
              <a:rPr lang="pt-BR" sz="28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là đa thức bị chia   </a:t>
            </a:r>
            <a:br>
              <a:rPr lang="pt-BR" sz="280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t-BR" sz="280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</a:t>
            </a:r>
            <a:r>
              <a:rPr lang="pt-BR" sz="28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pt-BR" sz="28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gọi là đa thức chia</a:t>
            </a:r>
            <a:br>
              <a:rPr lang="pt-BR" sz="280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pt-BR" sz="280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</a:t>
            </a:r>
            <a:r>
              <a:rPr lang="pt-BR" sz="28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pt-BR" sz="28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gọi là đa thức thương</a:t>
            </a:r>
            <a:endParaRPr lang="en-US" sz="280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67300" y="3571220"/>
            <a:ext cx="3924300" cy="1649759"/>
            <a:chOff x="4991100" y="4409420"/>
            <a:chExt cx="3924300" cy="1649759"/>
          </a:xfrm>
        </p:grpSpPr>
        <p:sp>
          <p:nvSpPr>
            <p:cNvPr id="23" name="Rectangle 22"/>
            <p:cNvSpPr/>
            <p:nvPr/>
          </p:nvSpPr>
          <p:spPr>
            <a:xfrm>
              <a:off x="4991100" y="4409420"/>
              <a:ext cx="39243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KH:</a:t>
              </a:r>
            </a:p>
            <a:p>
              <a:endParaRPr lang="en-US" sz="2800" smtClean="0"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  <a:p>
              <a:r>
                <a:rPr lang="en-US" sz="2800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hay  </a:t>
              </a:r>
              <a:endParaRPr lang="en-US" sz="2800"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9457521"/>
                </p:ext>
              </p:extLst>
            </p:nvPr>
          </p:nvGraphicFramePr>
          <p:xfrm>
            <a:off x="5753100" y="4438650"/>
            <a:ext cx="1514475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5" name="Equation" r:id="rId6" imgW="609480" imgH="203040" progId="Equation.DSMT4">
                    <p:embed/>
                  </p:oleObj>
                </mc:Choice>
                <mc:Fallback>
                  <p:oleObj name="Equation" r:id="rId6" imgW="609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3100" y="4438650"/>
                          <a:ext cx="1514475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965165"/>
                </p:ext>
              </p:extLst>
            </p:nvPr>
          </p:nvGraphicFramePr>
          <p:xfrm>
            <a:off x="5848350" y="5063817"/>
            <a:ext cx="1104900" cy="995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6" name="Equation" r:id="rId8" imgW="444240" imgH="393480" progId="Equation.DSMT4">
                    <p:embed/>
                  </p:oleObj>
                </mc:Choice>
                <mc:Fallback>
                  <p:oleObj name="Equation" r:id="rId8" imgW="444240" imgH="39348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8350" y="5063817"/>
                          <a:ext cx="1104900" cy="995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3092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9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381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381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2157" y="1965980"/>
            <a:ext cx="7851765" cy="954107"/>
            <a:chOff x="552157" y="2346980"/>
            <a:chExt cx="7851765" cy="954107"/>
          </a:xfrm>
        </p:grpSpPr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552157" y="2346980"/>
              <a:ext cx="7851765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Ở lớp 7 ta đã biết: Với mọi                                     thì:</a:t>
              </a:r>
            </a:p>
            <a:p>
              <a:pPr eaLnBrk="1" hangingPunct="1"/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4911223"/>
                </p:ext>
              </p:extLst>
            </p:nvPr>
          </p:nvGraphicFramePr>
          <p:xfrm>
            <a:off x="4481512" y="2408237"/>
            <a:ext cx="3214688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57" name="Equation" r:id="rId3" imgW="1295280" imgH="177480" progId="Equation.DSMT4">
                    <p:embed/>
                  </p:oleObj>
                </mc:Choice>
                <mc:Fallback>
                  <p:oleObj name="Equation" r:id="rId3" imgW="1295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1512" y="2408237"/>
                          <a:ext cx="3214688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2859088" y="2581949"/>
            <a:ext cx="4411662" cy="1304251"/>
            <a:chOff x="2859088" y="2962949"/>
            <a:chExt cx="4411662" cy="1304251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9107327"/>
                </p:ext>
              </p:extLst>
            </p:nvPr>
          </p:nvGraphicFramePr>
          <p:xfrm>
            <a:off x="2895600" y="2962949"/>
            <a:ext cx="2476500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58" name="Equation" r:id="rId5" imgW="838080" imgH="203040" progId="Equation.DSMT4">
                    <p:embed/>
                  </p:oleObj>
                </mc:Choice>
                <mc:Fallback>
                  <p:oleObj name="Equation" r:id="rId5" imgW="838080" imgH="2030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2962949"/>
                          <a:ext cx="2476500" cy="600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24"/>
            <p:cNvSpPr txBox="1">
              <a:spLocks noChangeArrowheads="1"/>
            </p:cNvSpPr>
            <p:nvPr/>
          </p:nvSpPr>
          <p:spPr bwMode="auto">
            <a:xfrm>
              <a:off x="5638800" y="2971800"/>
              <a:ext cx="7024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nếu</a:t>
              </a:r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5638800" y="3743980"/>
              <a:ext cx="7024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nếu</a:t>
              </a:r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2876764"/>
                </p:ext>
              </p:extLst>
            </p:nvPr>
          </p:nvGraphicFramePr>
          <p:xfrm>
            <a:off x="6324600" y="3870325"/>
            <a:ext cx="94615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59" name="Equation" r:id="rId7" imgW="380880" imgH="126720" progId="Equation.DSMT4">
                    <p:embed/>
                  </p:oleObj>
                </mc:Choice>
                <mc:Fallback>
                  <p:oleObj name="Equation" r:id="rId7" imgW="380880" imgH="12672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3870325"/>
                          <a:ext cx="946150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899714"/>
                </p:ext>
              </p:extLst>
            </p:nvPr>
          </p:nvGraphicFramePr>
          <p:xfrm>
            <a:off x="6324600" y="3108325"/>
            <a:ext cx="94615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60" name="Equation" r:id="rId9" imgW="380880" imgH="126720" progId="Equation.DSMT4">
                    <p:embed/>
                  </p:oleObj>
                </mc:Choice>
                <mc:Fallback>
                  <p:oleObj name="Equation" r:id="rId9" imgW="380880" imgH="12672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3108325"/>
                          <a:ext cx="946150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5426563"/>
                </p:ext>
              </p:extLst>
            </p:nvPr>
          </p:nvGraphicFramePr>
          <p:xfrm>
            <a:off x="2859088" y="3667125"/>
            <a:ext cx="1838325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261" name="Equation" r:id="rId11" imgW="622080" imgH="203040" progId="Equation.DSMT4">
                    <p:embed/>
                  </p:oleObj>
                </mc:Choice>
                <mc:Fallback>
                  <p:oleObj name="Equation" r:id="rId11" imgW="622080" imgH="20304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9088" y="3667125"/>
                          <a:ext cx="1838325" cy="600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3" name="Straight Connector 12"/>
          <p:cNvCxnSpPr/>
          <p:nvPr/>
        </p:nvCxnSpPr>
        <p:spPr>
          <a:xfrm>
            <a:off x="381000" y="10922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6096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6096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620100" y="1676400"/>
            <a:ext cx="5229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802102"/>
              </p:ext>
            </p:extLst>
          </p:nvPr>
        </p:nvGraphicFramePr>
        <p:xfrm>
          <a:off x="3551238" y="2352675"/>
          <a:ext cx="11636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1" name="Equation" r:id="rId3" imgW="393480" imgH="203040" progId="Equation.DSMT4">
                  <p:embed/>
                </p:oleObj>
              </mc:Choice>
              <mc:Fallback>
                <p:oleObj name="Equation" r:id="rId3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352675"/>
                        <a:ext cx="116363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819400" y="2451100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1295400" y="1686580"/>
            <a:ext cx="2274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149116"/>
              </p:ext>
            </p:extLst>
          </p:nvPr>
        </p:nvGraphicFramePr>
        <p:xfrm>
          <a:off x="3416300" y="3276600"/>
          <a:ext cx="1689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2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3276600"/>
                        <a:ext cx="16891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2794000" y="3375025"/>
            <a:ext cx="484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216576"/>
              </p:ext>
            </p:extLst>
          </p:nvPr>
        </p:nvGraphicFramePr>
        <p:xfrm>
          <a:off x="3455988" y="4178300"/>
          <a:ext cx="1727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3" name="Equation" r:id="rId7" imgW="583920" imgH="203040" progId="Equation.DSMT4">
                  <p:embed/>
                </p:oleObj>
              </mc:Choice>
              <mc:Fallback>
                <p:oleObj name="Equation" r:id="rId7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4178300"/>
                        <a:ext cx="17272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832100" y="4277380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81000" y="8636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/>
      <p:bldP spid="17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9906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9906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1598599" y="685800"/>
            <a:ext cx="5229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3235287" y="1348884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3844"/>
              </p:ext>
            </p:extLst>
          </p:nvPr>
        </p:nvGraphicFramePr>
        <p:xfrm>
          <a:off x="3643313" y="1981200"/>
          <a:ext cx="16906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5" name="Equation" r:id="rId3" imgW="571320" imgH="228600" progId="Equation.DSMT4">
                  <p:embed/>
                </p:oleObj>
              </mc:Choice>
              <mc:Fallback>
                <p:oleObj name="Equation" r:id="rId3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981200"/>
                        <a:ext cx="169068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252910" y="1661292"/>
            <a:ext cx="12866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b)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3259837" y="2753052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3259837" y="3352799"/>
            <a:ext cx="774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81000" y="4826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Action Button: Forward or Next 9">
            <a:hlinkClick r:id="rId5" action="ppaction://hlinksldjump" highlightClick="1"/>
          </p:cNvPr>
          <p:cNvSpPr/>
          <p:nvPr/>
        </p:nvSpPr>
        <p:spPr>
          <a:xfrm>
            <a:off x="8229600" y="4953000"/>
            <a:ext cx="609600" cy="6096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236942"/>
              </p:ext>
            </p:extLst>
          </p:nvPr>
        </p:nvGraphicFramePr>
        <p:xfrm>
          <a:off x="3727450" y="2676525"/>
          <a:ext cx="22923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6" name="Equation" r:id="rId6" imgW="774360" imgH="228600" progId="Equation.DSMT4">
                  <p:embed/>
                </p:oleObj>
              </mc:Choice>
              <mc:Fallback>
                <p:oleObj name="Equation" r:id="rId6" imgW="774360" imgH="2286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2676525"/>
                        <a:ext cx="22923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56632"/>
              </p:ext>
            </p:extLst>
          </p:nvPr>
        </p:nvGraphicFramePr>
        <p:xfrm>
          <a:off x="3698875" y="3316288"/>
          <a:ext cx="30067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7" name="Equation" r:id="rId8" imgW="1015920" imgH="228600" progId="Equation.DSMT4">
                  <p:embed/>
                </p:oleObj>
              </mc:Choice>
              <mc:Fallback>
                <p:oleObj name="Equation" r:id="rId8" imgW="1015920" imgH="2286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3316288"/>
                        <a:ext cx="30067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926736"/>
              </p:ext>
            </p:extLst>
          </p:nvPr>
        </p:nvGraphicFramePr>
        <p:xfrm>
          <a:off x="3588327" y="1229052"/>
          <a:ext cx="22177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8" name="Equation" r:id="rId10" imgW="749160" imgH="228600" progId="Equation.DSMT4">
                  <p:embed/>
                </p:oleObj>
              </mc:Choice>
              <mc:Fallback>
                <p:oleObj name="Equation" r:id="rId10" imgW="749160" imgH="2286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327" y="1229052"/>
                        <a:ext cx="22177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2246190" y="655360"/>
            <a:ext cx="23471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5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7" grpId="0"/>
      <p:bldP spid="32" grpId="0"/>
      <p:bldP spid="33" grpId="0"/>
      <p:bldP spid="3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79437"/>
            <a:ext cx="8229600" cy="4525963"/>
          </a:xfrm>
        </p:spPr>
        <p:txBody>
          <a:bodyPr/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3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4525963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25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(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ta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Chia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  <a:p>
            <a:pPr marL="0" lvl="0" indent="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Chia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luỹ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luỹ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  <a:p>
            <a:pPr marL="0" lvl="0" indent="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4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537</Words>
  <Application>Microsoft Office PowerPoint</Application>
  <PresentationFormat>On-screen Show (4:3)</PresentationFormat>
  <Paragraphs>71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Tahoma</vt:lpstr>
      <vt:lpstr>Times</vt:lpstr>
      <vt:lpstr>Times New Roman</vt:lpstr>
      <vt:lpstr>VNI-Times</vt:lpstr>
      <vt:lpstr>Office Theme</vt:lpstr>
      <vt:lpstr>1_Office Theme</vt:lpstr>
      <vt:lpstr>4_Office Theme</vt:lpstr>
      <vt:lpstr>Equation</vt:lpstr>
      <vt:lpstr>NHIỆT LIỆT CHÀO MỪNG QUÝ THẦY CÔ  CÙNG CÁC EM HỌC SINH 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AutoBVT</cp:lastModifiedBy>
  <cp:revision>94</cp:revision>
  <dcterms:created xsi:type="dcterms:W3CDTF">2014-09-28T11:56:05Z</dcterms:created>
  <dcterms:modified xsi:type="dcterms:W3CDTF">2020-10-28T12:54:03Z</dcterms:modified>
</cp:coreProperties>
</file>