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mp3" ContentType="audio/unknown"/>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12"/>
  </p:notesMasterIdLst>
  <p:sldIdLst>
    <p:sldId id="363" r:id="rId2"/>
    <p:sldId id="374" r:id="rId3"/>
    <p:sldId id="373" r:id="rId4"/>
    <p:sldId id="340" r:id="rId5"/>
    <p:sldId id="339" r:id="rId6"/>
    <p:sldId id="338" r:id="rId7"/>
    <p:sldId id="342" r:id="rId8"/>
    <p:sldId id="343" r:id="rId9"/>
    <p:sldId id="312" r:id="rId10"/>
    <p:sldId id="275" r:id="rId11"/>
  </p:sldIdLst>
  <p:sldSz cx="9144000" cy="6858000" type="screen4x3"/>
  <p:notesSz cx="6858000" cy="9144000"/>
  <p:custDataLst>
    <p:tags r:id="rId13"/>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99"/>
    <a:srgbClr val="975219"/>
    <a:srgbClr val="3366FF"/>
    <a:srgbClr val="0000FF"/>
    <a:srgbClr val="FF0066"/>
    <a:srgbClr val="3399FF"/>
    <a:srgbClr val="FF0000"/>
    <a:srgbClr val="66FF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887" autoAdjust="0"/>
    <p:restoredTop sz="94660"/>
  </p:normalViewPr>
  <p:slideViewPr>
    <p:cSldViewPr>
      <p:cViewPr>
        <p:scale>
          <a:sx n="76" d="100"/>
          <a:sy n="76" d="100"/>
        </p:scale>
        <p:origin x="-1782" y="-3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9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22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vl1pPr>
          </a:lstStyle>
          <a:p>
            <a:pPr>
              <a:defRPr/>
            </a:pPr>
            <a:fld id="{FC121366-1D1A-4CE0-AA65-9BC5A91EC04C}" type="slidenum">
              <a:rPr lang="en-US"/>
              <a:pPr>
                <a:defRPr/>
              </a:pPr>
              <a:t>‹#›</a:t>
            </a:fld>
            <a:endParaRPr lang="en-US"/>
          </a:p>
        </p:txBody>
      </p:sp>
    </p:spTree>
    <p:extLst>
      <p:ext uri="{BB962C8B-B14F-4D97-AF65-F5344CB8AC3E}">
        <p14:creationId xmlns:p14="http://schemas.microsoft.com/office/powerpoint/2010/main" xmlns="" val="3511453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BB7AB0-9C21-473B-B7FA-ECA1DB30A92C}" type="slidenum">
              <a:rPr lang="en-US"/>
              <a:pPr>
                <a:defRPr/>
              </a:pPr>
              <a:t>‹#›</a:t>
            </a:fld>
            <a:endParaRPr lang="en-US"/>
          </a:p>
        </p:txBody>
      </p:sp>
    </p:spTree>
    <p:extLst>
      <p:ext uri="{BB962C8B-B14F-4D97-AF65-F5344CB8AC3E}">
        <p14:creationId xmlns:p14="http://schemas.microsoft.com/office/powerpoint/2010/main" xmlns="" val="9577802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7FC42F-8F38-494E-957D-73D9FE9D13BB}" type="slidenum">
              <a:rPr lang="en-US"/>
              <a:pPr>
                <a:defRPr/>
              </a:pPr>
              <a:t>‹#›</a:t>
            </a:fld>
            <a:endParaRPr lang="en-US"/>
          </a:p>
        </p:txBody>
      </p:sp>
    </p:spTree>
    <p:extLst>
      <p:ext uri="{BB962C8B-B14F-4D97-AF65-F5344CB8AC3E}">
        <p14:creationId xmlns:p14="http://schemas.microsoft.com/office/powerpoint/2010/main" xmlns="" val="1139113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23DD1B-C869-4E6C-87A6-9D4D372EABD8}" type="slidenum">
              <a:rPr lang="en-US"/>
              <a:pPr>
                <a:defRPr/>
              </a:pPr>
              <a:t>‹#›</a:t>
            </a:fld>
            <a:endParaRPr lang="en-US"/>
          </a:p>
        </p:txBody>
      </p:sp>
    </p:spTree>
    <p:extLst>
      <p:ext uri="{BB962C8B-B14F-4D97-AF65-F5344CB8AC3E}">
        <p14:creationId xmlns:p14="http://schemas.microsoft.com/office/powerpoint/2010/main" xmlns="" val="6733703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11E54CE-CC5C-4DA0-819D-C1E9E63FDA23}" type="slidenum">
              <a:rPr lang="en-US"/>
              <a:pPr>
                <a:defRPr/>
              </a:pPr>
              <a:t>‹#›</a:t>
            </a:fld>
            <a:endParaRPr lang="en-US"/>
          </a:p>
        </p:txBody>
      </p:sp>
    </p:spTree>
    <p:extLst>
      <p:ext uri="{BB962C8B-B14F-4D97-AF65-F5344CB8AC3E}">
        <p14:creationId xmlns:p14="http://schemas.microsoft.com/office/powerpoint/2010/main" xmlns="" val="2962487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7373633-6304-453F-AC3F-BF5CB7732E83}" type="slidenum">
              <a:rPr lang="en-US"/>
              <a:pPr>
                <a:defRPr/>
              </a:pPr>
              <a:t>‹#›</a:t>
            </a:fld>
            <a:endParaRPr lang="en-US"/>
          </a:p>
        </p:txBody>
      </p:sp>
    </p:spTree>
    <p:extLst>
      <p:ext uri="{BB962C8B-B14F-4D97-AF65-F5344CB8AC3E}">
        <p14:creationId xmlns:p14="http://schemas.microsoft.com/office/powerpoint/2010/main" xmlns="" val="1713465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A63B9C-E255-467E-BD9C-14335C473729}" type="slidenum">
              <a:rPr lang="en-US"/>
              <a:pPr>
                <a:defRPr/>
              </a:pPr>
              <a:t>‹#›</a:t>
            </a:fld>
            <a:endParaRPr lang="en-US"/>
          </a:p>
        </p:txBody>
      </p:sp>
    </p:spTree>
    <p:extLst>
      <p:ext uri="{BB962C8B-B14F-4D97-AF65-F5344CB8AC3E}">
        <p14:creationId xmlns:p14="http://schemas.microsoft.com/office/powerpoint/2010/main" xmlns="" val="2011951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E7575B5-6B3A-4388-B312-D5970867C437}" type="slidenum">
              <a:rPr lang="en-US"/>
              <a:pPr>
                <a:defRPr/>
              </a:pPr>
              <a:t>‹#›</a:t>
            </a:fld>
            <a:endParaRPr lang="en-US"/>
          </a:p>
        </p:txBody>
      </p:sp>
    </p:spTree>
    <p:extLst>
      <p:ext uri="{BB962C8B-B14F-4D97-AF65-F5344CB8AC3E}">
        <p14:creationId xmlns:p14="http://schemas.microsoft.com/office/powerpoint/2010/main" xmlns="" val="2542971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90A210D-CFE4-491A-B6C4-F95BFAF6EF1C}" type="slidenum">
              <a:rPr lang="en-US"/>
              <a:pPr>
                <a:defRPr/>
              </a:pPr>
              <a:t>‹#›</a:t>
            </a:fld>
            <a:endParaRPr lang="en-US"/>
          </a:p>
        </p:txBody>
      </p:sp>
    </p:spTree>
    <p:extLst>
      <p:ext uri="{BB962C8B-B14F-4D97-AF65-F5344CB8AC3E}">
        <p14:creationId xmlns:p14="http://schemas.microsoft.com/office/powerpoint/2010/main" xmlns="" val="3469093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56576D5-8F78-431D-9ED8-DF7D4B2941ED}" type="slidenum">
              <a:rPr lang="en-US"/>
              <a:pPr>
                <a:defRPr/>
              </a:pPr>
              <a:t>‹#›</a:t>
            </a:fld>
            <a:endParaRPr lang="en-US"/>
          </a:p>
        </p:txBody>
      </p:sp>
    </p:spTree>
    <p:extLst>
      <p:ext uri="{BB962C8B-B14F-4D97-AF65-F5344CB8AC3E}">
        <p14:creationId xmlns:p14="http://schemas.microsoft.com/office/powerpoint/2010/main" xmlns="" val="3719471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82545A3-B3BF-4307-932A-69F1292C0109}" type="slidenum">
              <a:rPr lang="en-US"/>
              <a:pPr>
                <a:defRPr/>
              </a:pPr>
              <a:t>‹#›</a:t>
            </a:fld>
            <a:endParaRPr lang="en-US"/>
          </a:p>
        </p:txBody>
      </p:sp>
    </p:spTree>
    <p:extLst>
      <p:ext uri="{BB962C8B-B14F-4D97-AF65-F5344CB8AC3E}">
        <p14:creationId xmlns:p14="http://schemas.microsoft.com/office/powerpoint/2010/main" xmlns="" val="3569040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3F3A3AA-8D7B-4531-99F8-2BB852797EB0}" type="slidenum">
              <a:rPr lang="en-US"/>
              <a:pPr>
                <a:defRPr/>
              </a:pPr>
              <a:t>‹#›</a:t>
            </a:fld>
            <a:endParaRPr lang="en-US"/>
          </a:p>
        </p:txBody>
      </p:sp>
    </p:spTree>
    <p:extLst>
      <p:ext uri="{BB962C8B-B14F-4D97-AF65-F5344CB8AC3E}">
        <p14:creationId xmlns:p14="http://schemas.microsoft.com/office/powerpoint/2010/main" xmlns="" val="3634487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9333716-3BC6-4926-820C-BC4B4A6EE844}" type="slidenum">
              <a:rPr lang="en-US"/>
              <a:pPr>
                <a:defRPr/>
              </a:pPr>
              <a:t>‹#›</a:t>
            </a:fld>
            <a:endParaRPr lang="en-US"/>
          </a:p>
        </p:txBody>
      </p:sp>
    </p:spTree>
    <p:extLst>
      <p:ext uri="{BB962C8B-B14F-4D97-AF65-F5344CB8AC3E}">
        <p14:creationId xmlns:p14="http://schemas.microsoft.com/office/powerpoint/2010/main" xmlns="" val="410789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0420"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60421"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60422"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vl1pPr>
          </a:lstStyle>
          <a:p>
            <a:pPr>
              <a:defRPr/>
            </a:pPr>
            <a:fld id="{CC739735-34C9-4B28-A4BE-A2209910D93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microsoft.com/office/2007/relationships/media" Target="../media/media1.mp3"/><Relationship Id="rId2" Type="http://schemas.openxmlformats.org/officeDocument/2006/relationships/slideLayout" Target="../slideLayouts/slideLayout2.xml"/><Relationship Id="rId1" Type="http://schemas.openxmlformats.org/officeDocument/2006/relationships/video" Target="NULL" TargetMode="Externa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media" Target="../media/media2.mp3"/><Relationship Id="rId2" Type="http://schemas.openxmlformats.org/officeDocument/2006/relationships/slideLayout" Target="../slideLayouts/slideLayout2.xml"/><Relationship Id="rId1" Type="http://schemas.openxmlformats.org/officeDocument/2006/relationships/video" Target="NULL" TargetMode="Externa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33"/>
          <p:cNvPicPr>
            <a:picLocks noChangeAspect="1" noChangeArrowheads="1" noCrop="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5029200"/>
            <a:ext cx="1447800" cy="198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1" name="Picture 4" descr="33"/>
          <p:cNvPicPr>
            <a:picLocks noChangeAspect="1" noChangeArrowheads="1" noCrop="1"/>
          </p:cNvPicPr>
          <p:nvPr/>
        </p:nvPicPr>
        <p:blipFill>
          <a:blip r:embed="rId2">
            <a:extLst>
              <a:ext uri="{28A0092B-C50C-407E-A947-70E740481C1C}">
                <a14:useLocalDpi xmlns:a14="http://schemas.microsoft.com/office/drawing/2010/main" xmlns="" val="0"/>
              </a:ext>
            </a:extLst>
          </a:blip>
          <a:srcRect/>
          <a:stretch>
            <a:fillRect/>
          </a:stretch>
        </p:blipFill>
        <p:spPr bwMode="auto">
          <a:xfrm>
            <a:off x="990600" y="5029200"/>
            <a:ext cx="1752600" cy="198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2" name="Picture 5" descr="33"/>
          <p:cNvPicPr>
            <a:picLocks noChangeAspect="1" noChangeArrowheads="1" noCrop="1"/>
          </p:cNvPicPr>
          <p:nvPr/>
        </p:nvPicPr>
        <p:blipFill>
          <a:blip r:embed="rId2">
            <a:extLst>
              <a:ext uri="{28A0092B-C50C-407E-A947-70E740481C1C}">
                <a14:useLocalDpi xmlns:a14="http://schemas.microsoft.com/office/drawing/2010/main" xmlns="" val="0"/>
              </a:ext>
            </a:extLst>
          </a:blip>
          <a:srcRect/>
          <a:stretch>
            <a:fillRect/>
          </a:stretch>
        </p:blipFill>
        <p:spPr bwMode="auto">
          <a:xfrm>
            <a:off x="2286000" y="5029200"/>
            <a:ext cx="1295400" cy="198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3" name="Picture 6" descr="33"/>
          <p:cNvPicPr>
            <a:picLocks noChangeAspect="1" noChangeArrowheads="1" noCrop="1"/>
          </p:cNvPicPr>
          <p:nvPr/>
        </p:nvPicPr>
        <p:blipFill>
          <a:blip r:embed="rId2">
            <a:extLst>
              <a:ext uri="{28A0092B-C50C-407E-A947-70E740481C1C}">
                <a14:useLocalDpi xmlns:a14="http://schemas.microsoft.com/office/drawing/2010/main" xmlns="" val="0"/>
              </a:ext>
            </a:extLst>
          </a:blip>
          <a:srcRect/>
          <a:stretch>
            <a:fillRect/>
          </a:stretch>
        </p:blipFill>
        <p:spPr bwMode="auto">
          <a:xfrm>
            <a:off x="3200400" y="5029200"/>
            <a:ext cx="1295400" cy="198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4" name="Picture 7" descr="33"/>
          <p:cNvPicPr>
            <a:picLocks noChangeAspect="1" noChangeArrowheads="1" noCrop="1"/>
          </p:cNvPicPr>
          <p:nvPr/>
        </p:nvPicPr>
        <p:blipFill>
          <a:blip r:embed="rId2">
            <a:extLst>
              <a:ext uri="{28A0092B-C50C-407E-A947-70E740481C1C}">
                <a14:useLocalDpi xmlns:a14="http://schemas.microsoft.com/office/drawing/2010/main" xmlns="" val="0"/>
              </a:ext>
            </a:extLst>
          </a:blip>
          <a:srcRect/>
          <a:stretch>
            <a:fillRect/>
          </a:stretch>
        </p:blipFill>
        <p:spPr bwMode="auto">
          <a:xfrm>
            <a:off x="4114800" y="5029200"/>
            <a:ext cx="1295400" cy="198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5" name="Picture 8" descr="33"/>
          <p:cNvPicPr>
            <a:picLocks noChangeAspect="1" noChangeArrowheads="1" noCrop="1"/>
          </p:cNvPicPr>
          <p:nvPr/>
        </p:nvPicPr>
        <p:blipFill>
          <a:blip r:embed="rId2">
            <a:extLst>
              <a:ext uri="{28A0092B-C50C-407E-A947-70E740481C1C}">
                <a14:useLocalDpi xmlns:a14="http://schemas.microsoft.com/office/drawing/2010/main" xmlns="" val="0"/>
              </a:ext>
            </a:extLst>
          </a:blip>
          <a:srcRect/>
          <a:stretch>
            <a:fillRect/>
          </a:stretch>
        </p:blipFill>
        <p:spPr bwMode="auto">
          <a:xfrm>
            <a:off x="4953000" y="5029200"/>
            <a:ext cx="1295400" cy="198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6" name="Picture 9" descr="33"/>
          <p:cNvPicPr>
            <a:picLocks noChangeAspect="1" noChangeArrowheads="1" noCrop="1"/>
          </p:cNvPicPr>
          <p:nvPr/>
        </p:nvPicPr>
        <p:blipFill>
          <a:blip r:embed="rId2">
            <a:extLst>
              <a:ext uri="{28A0092B-C50C-407E-A947-70E740481C1C}">
                <a14:useLocalDpi xmlns:a14="http://schemas.microsoft.com/office/drawing/2010/main" xmlns="" val="0"/>
              </a:ext>
            </a:extLst>
          </a:blip>
          <a:srcRect/>
          <a:stretch>
            <a:fillRect/>
          </a:stretch>
        </p:blipFill>
        <p:spPr bwMode="auto">
          <a:xfrm>
            <a:off x="5867400" y="5029200"/>
            <a:ext cx="1295400" cy="198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7" name="Picture 10" descr="33"/>
          <p:cNvPicPr>
            <a:picLocks noChangeAspect="1" noChangeArrowheads="1" noCrop="1"/>
          </p:cNvPicPr>
          <p:nvPr/>
        </p:nvPicPr>
        <p:blipFill>
          <a:blip r:embed="rId2">
            <a:extLst>
              <a:ext uri="{28A0092B-C50C-407E-A947-70E740481C1C}">
                <a14:useLocalDpi xmlns:a14="http://schemas.microsoft.com/office/drawing/2010/main" xmlns="" val="0"/>
              </a:ext>
            </a:extLst>
          </a:blip>
          <a:srcRect/>
          <a:stretch>
            <a:fillRect/>
          </a:stretch>
        </p:blipFill>
        <p:spPr bwMode="auto">
          <a:xfrm>
            <a:off x="6781800" y="5029200"/>
            <a:ext cx="1295400" cy="198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8" name="Picture 11" descr="33"/>
          <p:cNvPicPr>
            <a:picLocks noChangeAspect="1" noChangeArrowheads="1" noCrop="1"/>
          </p:cNvPicPr>
          <p:nvPr/>
        </p:nvPicPr>
        <p:blipFill>
          <a:blip r:embed="rId2">
            <a:extLst>
              <a:ext uri="{28A0092B-C50C-407E-A947-70E740481C1C}">
                <a14:useLocalDpi xmlns:a14="http://schemas.microsoft.com/office/drawing/2010/main" xmlns="" val="0"/>
              </a:ext>
            </a:extLst>
          </a:blip>
          <a:srcRect/>
          <a:stretch>
            <a:fillRect/>
          </a:stretch>
        </p:blipFill>
        <p:spPr bwMode="auto">
          <a:xfrm>
            <a:off x="7620000" y="5029200"/>
            <a:ext cx="1295400" cy="198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Rectangle 14"/>
          <p:cNvSpPr/>
          <p:nvPr/>
        </p:nvSpPr>
        <p:spPr>
          <a:xfrm>
            <a:off x="1200625" y="3343870"/>
            <a:ext cx="6647975" cy="923330"/>
          </a:xfrm>
          <a:prstGeom prst="rect">
            <a:avLst/>
          </a:prstGeom>
          <a:noFill/>
        </p:spPr>
        <p:txBody>
          <a:bodyPr wrap="none">
            <a:spAutoFit/>
          </a:bodyPr>
          <a:lstStyle/>
          <a:p>
            <a:pPr algn="ctr">
              <a:defRPr/>
            </a:pPr>
            <a: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Lesson 5: SKILLS 1</a:t>
            </a:r>
          </a:p>
        </p:txBody>
      </p:sp>
      <p:sp>
        <p:nvSpPr>
          <p:cNvPr id="4" name="TextBox 3"/>
          <p:cNvSpPr txBox="1"/>
          <p:nvPr/>
        </p:nvSpPr>
        <p:spPr>
          <a:xfrm>
            <a:off x="381000" y="1447800"/>
            <a:ext cx="8763000" cy="1754326"/>
          </a:xfrm>
          <a:prstGeom prst="rect">
            <a:avLst/>
          </a:prstGeom>
          <a:noFill/>
        </p:spPr>
        <p:txBody>
          <a:bodyPr wrap="square" rtlCol="0">
            <a:spAutoFit/>
          </a:bodyPr>
          <a:lstStyle/>
          <a:p>
            <a:r>
              <a:rPr lang="en-US" sz="5400" b="1" dirty="0" smtClean="0">
                <a:solidFill>
                  <a:srgbClr val="C00000"/>
                </a:solidFill>
              </a:rPr>
              <a:t>UNIT 3:  TEENAGER </a:t>
            </a:r>
          </a:p>
          <a:p>
            <a:pPr algn="ctr"/>
            <a:r>
              <a:rPr lang="en-US" sz="5400" b="1" dirty="0" smtClean="0">
                <a:solidFill>
                  <a:srgbClr val="C00000"/>
                </a:solidFill>
              </a:rPr>
              <a:t>STRESS AND PRESURE</a:t>
            </a:r>
            <a:endParaRPr lang="en-US" sz="5400" b="1" dirty="0">
              <a:solidFill>
                <a:srgbClr val="C0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WordArt 3"/>
          <p:cNvSpPr>
            <a:spLocks noChangeArrowheads="1" noChangeShapeType="1" noTextEdit="1"/>
          </p:cNvSpPr>
          <p:nvPr/>
        </p:nvSpPr>
        <p:spPr bwMode="auto">
          <a:xfrm>
            <a:off x="695325" y="1905000"/>
            <a:ext cx="7524750" cy="1447800"/>
          </a:xfrm>
          <a:prstGeom prst="rect">
            <a:avLst/>
          </a:prstGeom>
        </p:spPr>
        <p:txBody>
          <a:bodyPr wrap="none" fromWordArt="1">
            <a:prstTxWarp prst="textPlain">
              <a:avLst>
                <a:gd name="adj" fmla="val 50000"/>
              </a:avLst>
            </a:prstTxWarp>
          </a:bodyPr>
          <a:lstStyle/>
          <a:p>
            <a:pPr algn="ctr"/>
            <a:r>
              <a:rPr lang="en-US" sz="3600" b="1" kern="10" dirty="0">
                <a:ln w="12700">
                  <a:solidFill>
                    <a:srgbClr val="EAEAEA"/>
                  </a:solidFill>
                  <a:round/>
                  <a:headEnd/>
                  <a:tailEnd/>
                </a:ln>
                <a:solidFill>
                  <a:srgbClr val="C00000"/>
                </a:solidFill>
                <a:effectLst>
                  <a:outerShdw dist="35921" dir="2700000" sy="50000" kx="2115830" algn="bl" rotWithShape="0">
                    <a:srgbClr val="C0C0C0">
                      <a:alpha val="79999"/>
                    </a:srgbClr>
                  </a:outerShdw>
                </a:effectLst>
                <a:latin typeface="Arial Black"/>
              </a:rPr>
              <a:t>Thank you for your attention!</a:t>
            </a:r>
          </a:p>
        </p:txBody>
      </p:sp>
      <p:sp>
        <p:nvSpPr>
          <p:cNvPr id="23558" name="WordArt 6"/>
          <p:cNvSpPr>
            <a:spLocks noChangeArrowheads="1" noChangeShapeType="1" noTextEdit="1"/>
          </p:cNvSpPr>
          <p:nvPr/>
        </p:nvSpPr>
        <p:spPr bwMode="auto">
          <a:xfrm>
            <a:off x="1905000" y="3886200"/>
            <a:ext cx="5562600" cy="1444625"/>
          </a:xfrm>
          <a:prstGeom prst="rect">
            <a:avLst/>
          </a:prstGeom>
        </p:spPr>
        <p:txBody>
          <a:bodyPr wrap="none" fromWordArt="1">
            <a:prstTxWarp prst="textDeflate">
              <a:avLst>
                <a:gd name="adj" fmla="val 26227"/>
              </a:avLst>
            </a:prstTxWarp>
          </a:bodyPr>
          <a:lstStyle/>
          <a:p>
            <a:pPr algn="ctr"/>
            <a:r>
              <a:rPr lang="en-US" sz="3600" b="1" kern="10" dirty="0">
                <a:ln w="9525">
                  <a:solidFill>
                    <a:srgbClr val="33CC33"/>
                  </a:solidFill>
                  <a:round/>
                  <a:headEnd/>
                  <a:tailEnd/>
                </a:ln>
                <a:solidFill>
                  <a:srgbClr val="002060"/>
                </a:solidFill>
                <a:latin typeface="Algerian" pitchFamily="82" charset="0"/>
              </a:rPr>
              <a:t>Good bye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3555"/>
                                        </p:tgtEl>
                                        <p:attrNameLst>
                                          <p:attrName>style.visibility</p:attrName>
                                        </p:attrNameLst>
                                      </p:cBhvr>
                                      <p:to>
                                        <p:strVal val="visible"/>
                                      </p:to>
                                    </p:set>
                                    <p:anim calcmode="lin" valueType="num">
                                      <p:cBhvr>
                                        <p:cTn id="7" dur="500" fill="hold"/>
                                        <p:tgtEl>
                                          <p:spTgt spid="23555"/>
                                        </p:tgtEl>
                                        <p:attrNameLst>
                                          <p:attrName>ppt_w</p:attrName>
                                        </p:attrNameLst>
                                      </p:cBhvr>
                                      <p:tavLst>
                                        <p:tav tm="0">
                                          <p:val>
                                            <p:fltVal val="0"/>
                                          </p:val>
                                        </p:tav>
                                        <p:tav tm="100000">
                                          <p:val>
                                            <p:strVal val="#ppt_w"/>
                                          </p:val>
                                        </p:tav>
                                      </p:tavLst>
                                    </p:anim>
                                    <p:anim calcmode="lin" valueType="num">
                                      <p:cBhvr>
                                        <p:cTn id="8" dur="500" fill="hold"/>
                                        <p:tgtEl>
                                          <p:spTgt spid="23555"/>
                                        </p:tgtEl>
                                        <p:attrNameLst>
                                          <p:attrName>ppt_h</p:attrName>
                                        </p:attrNameLst>
                                      </p:cBhvr>
                                      <p:tavLst>
                                        <p:tav tm="0">
                                          <p:val>
                                            <p:fltVal val="0"/>
                                          </p:val>
                                        </p:tav>
                                        <p:tav tm="100000">
                                          <p:val>
                                            <p:strVal val="#ppt_h"/>
                                          </p:val>
                                        </p:tav>
                                      </p:tavLst>
                                    </p:anim>
                                    <p:animEffect transition="in" filter="fade">
                                      <p:cBhvr>
                                        <p:cTn id="9" dur="500"/>
                                        <p:tgtEl>
                                          <p:spTgt spid="23555"/>
                                        </p:tgtEl>
                                      </p:cBhvr>
                                    </p:animEffect>
                                  </p:childTnLst>
                                </p:cTn>
                              </p:par>
                            </p:childTnLst>
                          </p:cTn>
                        </p:par>
                        <p:par>
                          <p:cTn id="10" fill="hold" nodeType="afterGroup">
                            <p:stCondLst>
                              <p:cond delay="500"/>
                            </p:stCondLst>
                            <p:childTnLst>
                              <p:par>
                                <p:cTn id="11" presetID="4" presetClass="entr" presetSubtype="16" fill="hold" grpId="1" nodeType="afterEffect">
                                  <p:stCondLst>
                                    <p:cond delay="0"/>
                                  </p:stCondLst>
                                  <p:childTnLst>
                                    <p:set>
                                      <p:cBhvr>
                                        <p:cTn id="12" dur="1" fill="hold">
                                          <p:stCondLst>
                                            <p:cond delay="0"/>
                                          </p:stCondLst>
                                        </p:cTn>
                                        <p:tgtEl>
                                          <p:spTgt spid="23555"/>
                                        </p:tgtEl>
                                        <p:attrNameLst>
                                          <p:attrName>style.visibility</p:attrName>
                                        </p:attrNameLst>
                                      </p:cBhvr>
                                      <p:to>
                                        <p:strVal val="visible"/>
                                      </p:to>
                                    </p:set>
                                    <p:animEffect transition="in" filter="box(in)">
                                      <p:cBhvr>
                                        <p:cTn id="13" dur="500"/>
                                        <p:tgtEl>
                                          <p:spTgt spid="23555"/>
                                        </p:tgtEl>
                                      </p:cBhvr>
                                    </p:animEffect>
                                  </p:childTnLst>
                                </p:cTn>
                              </p:par>
                            </p:childTnLst>
                          </p:cTn>
                        </p:par>
                        <p:par>
                          <p:cTn id="14" fill="hold" nodeType="afterGroup">
                            <p:stCondLst>
                              <p:cond delay="1000"/>
                            </p:stCondLst>
                            <p:childTnLst>
                              <p:par>
                                <p:cTn id="15" presetID="5" presetClass="entr" presetSubtype="10" fill="hold" grpId="2" nodeType="afterEffect">
                                  <p:stCondLst>
                                    <p:cond delay="0"/>
                                  </p:stCondLst>
                                  <p:childTnLst>
                                    <p:set>
                                      <p:cBhvr>
                                        <p:cTn id="16" dur="1" fill="hold">
                                          <p:stCondLst>
                                            <p:cond delay="0"/>
                                          </p:stCondLst>
                                        </p:cTn>
                                        <p:tgtEl>
                                          <p:spTgt spid="23555"/>
                                        </p:tgtEl>
                                        <p:attrNameLst>
                                          <p:attrName>style.visibility</p:attrName>
                                        </p:attrNameLst>
                                      </p:cBhvr>
                                      <p:to>
                                        <p:strVal val="visible"/>
                                      </p:to>
                                    </p:set>
                                    <p:animEffect transition="in" filter="checkerboard(across)">
                                      <p:cBhvr>
                                        <p:cTn id="17" dur="500"/>
                                        <p:tgtEl>
                                          <p:spTgt spid="23555"/>
                                        </p:tgtEl>
                                      </p:cBhvr>
                                    </p:animEffect>
                                  </p:childTnLst>
                                </p:cTn>
                              </p:par>
                            </p:childTnLst>
                          </p:cTn>
                        </p:par>
                        <p:par>
                          <p:cTn id="18" fill="hold" nodeType="afterGroup">
                            <p:stCondLst>
                              <p:cond delay="1500"/>
                            </p:stCondLst>
                            <p:childTnLst>
                              <p:par>
                                <p:cTn id="19" presetID="4" presetClass="entr" presetSubtype="16" fill="hold" grpId="3" nodeType="afterEffect">
                                  <p:stCondLst>
                                    <p:cond delay="0"/>
                                  </p:stCondLst>
                                  <p:childTnLst>
                                    <p:set>
                                      <p:cBhvr>
                                        <p:cTn id="20" dur="1" fill="hold">
                                          <p:stCondLst>
                                            <p:cond delay="0"/>
                                          </p:stCondLst>
                                        </p:cTn>
                                        <p:tgtEl>
                                          <p:spTgt spid="23555"/>
                                        </p:tgtEl>
                                        <p:attrNameLst>
                                          <p:attrName>style.visibility</p:attrName>
                                        </p:attrNameLst>
                                      </p:cBhvr>
                                      <p:to>
                                        <p:strVal val="visible"/>
                                      </p:to>
                                    </p:set>
                                    <p:animEffect transition="in" filter="box(in)">
                                      <p:cBhvr>
                                        <p:cTn id="21" dur="500"/>
                                        <p:tgtEl>
                                          <p:spTgt spid="23555"/>
                                        </p:tgtEl>
                                      </p:cBhvr>
                                    </p:animEffect>
                                  </p:childTnLst>
                                </p:cTn>
                              </p:par>
                            </p:childTnLst>
                          </p:cTn>
                        </p:par>
                        <p:par>
                          <p:cTn id="22" fill="hold" nodeType="afterGroup">
                            <p:stCondLst>
                              <p:cond delay="2000"/>
                            </p:stCondLst>
                            <p:childTnLst>
                              <p:par>
                                <p:cTn id="23" presetID="53" presetClass="entr" presetSubtype="0" fill="hold" grpId="4" nodeType="afterEffect">
                                  <p:stCondLst>
                                    <p:cond delay="0"/>
                                  </p:stCondLst>
                                  <p:childTnLst>
                                    <p:set>
                                      <p:cBhvr>
                                        <p:cTn id="24" dur="1" fill="hold">
                                          <p:stCondLst>
                                            <p:cond delay="0"/>
                                          </p:stCondLst>
                                        </p:cTn>
                                        <p:tgtEl>
                                          <p:spTgt spid="23555"/>
                                        </p:tgtEl>
                                        <p:attrNameLst>
                                          <p:attrName>style.visibility</p:attrName>
                                        </p:attrNameLst>
                                      </p:cBhvr>
                                      <p:to>
                                        <p:strVal val="visible"/>
                                      </p:to>
                                    </p:set>
                                    <p:anim calcmode="lin" valueType="num">
                                      <p:cBhvr>
                                        <p:cTn id="25" dur="500" fill="hold"/>
                                        <p:tgtEl>
                                          <p:spTgt spid="23555"/>
                                        </p:tgtEl>
                                        <p:attrNameLst>
                                          <p:attrName>ppt_w</p:attrName>
                                        </p:attrNameLst>
                                      </p:cBhvr>
                                      <p:tavLst>
                                        <p:tav tm="0">
                                          <p:val>
                                            <p:fltVal val="0"/>
                                          </p:val>
                                        </p:tav>
                                        <p:tav tm="100000">
                                          <p:val>
                                            <p:strVal val="#ppt_w"/>
                                          </p:val>
                                        </p:tav>
                                      </p:tavLst>
                                    </p:anim>
                                    <p:anim calcmode="lin" valueType="num">
                                      <p:cBhvr>
                                        <p:cTn id="26" dur="500" fill="hold"/>
                                        <p:tgtEl>
                                          <p:spTgt spid="23555"/>
                                        </p:tgtEl>
                                        <p:attrNameLst>
                                          <p:attrName>ppt_h</p:attrName>
                                        </p:attrNameLst>
                                      </p:cBhvr>
                                      <p:tavLst>
                                        <p:tav tm="0">
                                          <p:val>
                                            <p:fltVal val="0"/>
                                          </p:val>
                                        </p:tav>
                                        <p:tav tm="100000">
                                          <p:val>
                                            <p:strVal val="#ppt_h"/>
                                          </p:val>
                                        </p:tav>
                                      </p:tavLst>
                                    </p:anim>
                                    <p:animEffect transition="in" filter="fade">
                                      <p:cBhvr>
                                        <p:cTn id="27" dur="500"/>
                                        <p:tgtEl>
                                          <p:spTgt spid="23555"/>
                                        </p:tgtEl>
                                      </p:cBhvr>
                                    </p:animEffect>
                                  </p:childTnLst>
                                </p:cTn>
                              </p:par>
                            </p:childTnLst>
                          </p:cTn>
                        </p:par>
                        <p:par>
                          <p:cTn id="28" fill="hold" nodeType="afterGroup">
                            <p:stCondLst>
                              <p:cond delay="2500"/>
                            </p:stCondLst>
                            <p:childTnLst>
                              <p:par>
                                <p:cTn id="29" presetID="9" presetClass="entr" presetSubtype="0" fill="hold" grpId="5" nodeType="afterEffect">
                                  <p:stCondLst>
                                    <p:cond delay="0"/>
                                  </p:stCondLst>
                                  <p:childTnLst>
                                    <p:set>
                                      <p:cBhvr>
                                        <p:cTn id="30" dur="1" fill="hold">
                                          <p:stCondLst>
                                            <p:cond delay="0"/>
                                          </p:stCondLst>
                                        </p:cTn>
                                        <p:tgtEl>
                                          <p:spTgt spid="23555"/>
                                        </p:tgtEl>
                                        <p:attrNameLst>
                                          <p:attrName>style.visibility</p:attrName>
                                        </p:attrNameLst>
                                      </p:cBhvr>
                                      <p:to>
                                        <p:strVal val="visible"/>
                                      </p:to>
                                    </p:set>
                                    <p:animEffect transition="in" filter="dissolve">
                                      <p:cBhvr>
                                        <p:cTn id="31" dur="500"/>
                                        <p:tgtEl>
                                          <p:spTgt spid="23555"/>
                                        </p:tgtEl>
                                      </p:cBhvr>
                                    </p:animEffect>
                                  </p:childTnLst>
                                </p:cTn>
                              </p:par>
                            </p:childTnLst>
                          </p:cTn>
                        </p:par>
                        <p:par>
                          <p:cTn id="32" fill="hold" nodeType="afterGroup">
                            <p:stCondLst>
                              <p:cond delay="3000"/>
                            </p:stCondLst>
                            <p:childTnLst>
                              <p:par>
                                <p:cTn id="33" presetID="6" presetClass="entr" presetSubtype="16" fill="hold" grpId="0" nodeType="afterEffect">
                                  <p:stCondLst>
                                    <p:cond delay="0"/>
                                  </p:stCondLst>
                                  <p:childTnLst>
                                    <p:set>
                                      <p:cBhvr>
                                        <p:cTn id="34" dur="1" fill="hold">
                                          <p:stCondLst>
                                            <p:cond delay="0"/>
                                          </p:stCondLst>
                                        </p:cTn>
                                        <p:tgtEl>
                                          <p:spTgt spid="23558"/>
                                        </p:tgtEl>
                                        <p:attrNameLst>
                                          <p:attrName>style.visibility</p:attrName>
                                        </p:attrNameLst>
                                      </p:cBhvr>
                                      <p:to>
                                        <p:strVal val="visible"/>
                                      </p:to>
                                    </p:set>
                                    <p:animEffect transition="in" filter="circle(in)">
                                      <p:cBhvr>
                                        <p:cTn id="35" dur="2000"/>
                                        <p:tgtEl>
                                          <p:spTgt spid="235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p:bldP spid="23555" grpId="1"/>
      <p:bldP spid="23555" grpId="2"/>
      <p:bldP spid="23555" grpId="3"/>
      <p:bldP spid="23555" grpId="4"/>
      <p:bldP spid="23555" grpId="5"/>
      <p:bldP spid="2355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Kết quả hình ảnh cho child helpline"/>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09600" y="990600"/>
            <a:ext cx="3806825" cy="272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5" name="AutoShape 6" descr="Kết quả hình ảnh cho child helpline"/>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3076" name="AutoShape 8" descr="Kết quả hình ảnh cho child helpline"/>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3077" name="AutoShape 10" descr="Kết quả hình ảnh cho child helpline"/>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3078" name="AutoShape 12" descr="Kết quả hình ảnh cho child helpline"/>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3079" name="AutoShape 14" descr="Kết quả hình ảnh cho child helpline"/>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pic>
        <p:nvPicPr>
          <p:cNvPr id="3080" name="Picture 16" descr="Kết quả hình ảnh cho child helpline"/>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648200" y="990600"/>
            <a:ext cx="3733800" cy="272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81" name="Picture 2" descr="https://s.sachmem.vn/public/images/TA9T1SHS/U3-L5-1-3-52b855884fe883430c78dbba85e591f0.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786063" y="3865563"/>
            <a:ext cx="3700462" cy="276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0" y="169277"/>
            <a:ext cx="9144000" cy="6771084"/>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tIns="0" bIns="0" anchor="ctr">
            <a:spAutoFit/>
          </a:bodyPr>
          <a:lstStyle/>
          <a:p>
            <a:pPr eaLnBrk="0" hangingPunct="0">
              <a:defRPr/>
            </a:pPr>
            <a:r>
              <a:rPr lang="en-US" sz="2200" dirty="0">
                <a:solidFill>
                  <a:srgbClr val="002060"/>
                </a:solidFill>
                <a:latin typeface="+mn-lt"/>
              </a:rPr>
              <a:t>			</a:t>
            </a:r>
            <a:r>
              <a:rPr lang="en-US" sz="2200" b="1" dirty="0">
                <a:solidFill>
                  <a:srgbClr val="FF0000"/>
                </a:solidFill>
                <a:latin typeface="+mn-lt"/>
              </a:rPr>
              <a:t>The Magic Number</a:t>
            </a:r>
          </a:p>
          <a:p>
            <a:pPr eaLnBrk="0" hangingPunct="0">
              <a:defRPr/>
            </a:pPr>
            <a:r>
              <a:rPr lang="en-US" sz="2200" i="1" dirty="0" smtClean="0">
                <a:solidFill>
                  <a:srgbClr val="002060"/>
                </a:solidFill>
                <a:latin typeface="+mn-lt"/>
              </a:rPr>
              <a:t>Magic </a:t>
            </a:r>
            <a:r>
              <a:rPr lang="en-US" sz="2200" i="1" dirty="0">
                <a:solidFill>
                  <a:srgbClr val="002060"/>
                </a:solidFill>
                <a:latin typeface="+mn-lt"/>
              </a:rPr>
              <a:t>Number</a:t>
            </a:r>
            <a:r>
              <a:rPr lang="en-US" sz="2200" dirty="0">
                <a:solidFill>
                  <a:srgbClr val="002060"/>
                </a:solidFill>
                <a:latin typeface="+mn-lt"/>
              </a:rPr>
              <a:t> </a:t>
            </a:r>
            <a:r>
              <a:rPr lang="en-US" sz="2200" i="1" dirty="0">
                <a:solidFill>
                  <a:srgbClr val="FF0000"/>
                </a:solidFill>
                <a:latin typeface="+mn-lt"/>
              </a:rPr>
              <a:t>18001567</a:t>
            </a:r>
            <a:r>
              <a:rPr lang="en-US" sz="2200" dirty="0">
                <a:solidFill>
                  <a:srgbClr val="002060"/>
                </a:solidFill>
                <a:latin typeface="+mn-lt"/>
              </a:rPr>
              <a:t> is a 24-hour toll-free service for </a:t>
            </a:r>
            <a:r>
              <a:rPr lang="en-US" sz="2200" dirty="0" err="1">
                <a:solidFill>
                  <a:srgbClr val="002060"/>
                </a:solidFill>
                <a:latin typeface="+mn-lt"/>
              </a:rPr>
              <a:t>counselling</a:t>
            </a:r>
            <a:r>
              <a:rPr lang="en-US" sz="2200" dirty="0">
                <a:solidFill>
                  <a:srgbClr val="002060"/>
                </a:solidFill>
                <a:latin typeface="+mn-lt"/>
              </a:rPr>
              <a:t> and protecting children and young adults in Viet Nam. The helpline was set up in 2004 by the government with support from Plan Vietnam, an international children’s development </a:t>
            </a:r>
            <a:r>
              <a:rPr lang="en-US" sz="2200" dirty="0" err="1">
                <a:solidFill>
                  <a:srgbClr val="002060"/>
                </a:solidFill>
                <a:latin typeface="+mn-lt"/>
              </a:rPr>
              <a:t>organisation</a:t>
            </a:r>
            <a:r>
              <a:rPr lang="en-US" sz="2200" dirty="0">
                <a:solidFill>
                  <a:srgbClr val="002060"/>
                </a:solidFill>
                <a:latin typeface="+mn-lt"/>
              </a:rPr>
              <a:t>. </a:t>
            </a:r>
            <a:br>
              <a:rPr lang="en-US" sz="2200" dirty="0">
                <a:solidFill>
                  <a:srgbClr val="002060"/>
                </a:solidFill>
                <a:latin typeface="+mn-lt"/>
              </a:rPr>
            </a:br>
            <a:r>
              <a:rPr lang="en-US" sz="2200" dirty="0">
                <a:solidFill>
                  <a:srgbClr val="002060"/>
                </a:solidFill>
                <a:latin typeface="+mn-lt"/>
              </a:rPr>
              <a:t>By 2014, the helpline had received over 1.5 million calls from children and adults nationwide. Sixty-nine per cent of the calls came from children and most child callers were in the 11-14 year old and 15-18 year old groups. The calls were mostly questions about family relationships, friendships, and physical and mental health. Moreover, nearly 3,000 cases of missing or abandoned children, or children who were suffering from violence, trafficking, or sexual abuse received emergency support. The helpline promotes child participation in its operations by involving children as peer communicators and decision makers.</a:t>
            </a:r>
            <a:br>
              <a:rPr lang="en-US" sz="2200" dirty="0">
                <a:solidFill>
                  <a:srgbClr val="002060"/>
                </a:solidFill>
                <a:latin typeface="+mn-lt"/>
              </a:rPr>
            </a:br>
            <a:r>
              <a:rPr lang="en-US" sz="2200" dirty="0">
                <a:solidFill>
                  <a:srgbClr val="002060"/>
                </a:solidFill>
                <a:latin typeface="+mn-lt"/>
              </a:rPr>
              <a:t>A member of Child Helpline International, </a:t>
            </a:r>
            <a:r>
              <a:rPr lang="en-US" sz="2200" i="1" dirty="0">
                <a:solidFill>
                  <a:srgbClr val="002060"/>
                </a:solidFill>
                <a:latin typeface="+mn-lt"/>
              </a:rPr>
              <a:t>Magic Number</a:t>
            </a:r>
            <a:r>
              <a:rPr lang="en-US" sz="2200" dirty="0">
                <a:solidFill>
                  <a:srgbClr val="002060"/>
                </a:solidFill>
                <a:latin typeface="+mn-lt"/>
              </a:rPr>
              <a:t> aims to create </a:t>
            </a:r>
            <a:r>
              <a:rPr lang="en-US" sz="2200" dirty="0" err="1">
                <a:solidFill>
                  <a:srgbClr val="002060"/>
                </a:solidFill>
                <a:latin typeface="+mn-lt"/>
              </a:rPr>
              <a:t>favourable</a:t>
            </a:r>
            <a:r>
              <a:rPr lang="en-US" sz="2200" dirty="0">
                <a:solidFill>
                  <a:srgbClr val="002060"/>
                </a:solidFill>
                <a:latin typeface="+mn-lt"/>
              </a:rPr>
              <a:t> conditions for children to develop physically and mentally. If you need support or advice, or know of someone who does, just dial 18001567! </a:t>
            </a:r>
            <a:br>
              <a:rPr lang="en-US" sz="2200" dirty="0">
                <a:solidFill>
                  <a:srgbClr val="002060"/>
                </a:solidFill>
                <a:latin typeface="+mn-lt"/>
              </a:rPr>
            </a:br>
            <a:r>
              <a:rPr lang="en-US" sz="2200" i="1" dirty="0">
                <a:solidFill>
                  <a:srgbClr val="002060"/>
                </a:solidFill>
                <a:latin typeface="+mn-lt"/>
              </a:rPr>
              <a:t>(The facts, figures, and photos in this text are provided by Plan Vietnam)</a:t>
            </a:r>
            <a:r>
              <a:rPr lang="en-US" sz="2200" dirty="0">
                <a:solidFill>
                  <a:srgbClr val="002060"/>
                </a:solidFill>
                <a:latin typeface="+mn-lt"/>
              </a:rPr>
              <a:t> </a:t>
            </a:r>
          </a:p>
        </p:txBody>
      </p:sp>
      <p:pic>
        <p:nvPicPr>
          <p:cNvPr id="2" name="u3-reading.mp3">
            <a:hlinkClick r:id="" action="ppaction://media"/>
          </p:cNvPr>
          <p:cNvPicPr>
            <a:picLocks noChangeAspect="1"/>
          </p:cNvPicPr>
          <p:nvPr>
            <a:videoFile r:link="rId1"/>
            <p:extLst>
              <p:ext uri="{DAA4B4D4-6D71-4841-9C94-3DE7FCFB9230}">
                <p14:media xmlns:p14="http://schemas.microsoft.com/office/powerpoint/2010/main" xmlns="" r:embed="rId3"/>
              </p:ext>
            </p:extLst>
          </p:nvPr>
        </p:nvPicPr>
        <p:blipFill>
          <a:blip r:embed="rId4" cstate="print"/>
          <a:stretch>
            <a:fillRect/>
          </a:stretch>
        </p:blipFill>
        <p:spPr>
          <a:xfrm>
            <a:off x="7467600" y="46973"/>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5324"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endCondLst>
                    <p:cond evt="onStopAudio" delay="0">
                      <p:tgtEl>
                        <p:sldTgt/>
                      </p:tgtEl>
                    </p:cond>
                  </p:endCondLst>
                </p:cTn>
                <p:tgtEl>
                  <p:spTgt spid="2"/>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3"/>
          <p:cNvSpPr txBox="1">
            <a:spLocks noChangeArrowheads="1"/>
          </p:cNvSpPr>
          <p:nvPr/>
        </p:nvSpPr>
        <p:spPr bwMode="auto">
          <a:xfrm>
            <a:off x="76200" y="76200"/>
            <a:ext cx="4040204"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solidFill>
                  <a:srgbClr val="C00000"/>
                </a:solidFill>
              </a:rPr>
              <a:t>2. Answer the questions.</a:t>
            </a:r>
          </a:p>
        </p:txBody>
      </p:sp>
      <p:sp>
        <p:nvSpPr>
          <p:cNvPr id="5123" name="Rectangle 1"/>
          <p:cNvSpPr>
            <a:spLocks noChangeArrowheads="1"/>
          </p:cNvSpPr>
          <p:nvPr/>
        </p:nvSpPr>
        <p:spPr bwMode="auto">
          <a:xfrm>
            <a:off x="76200" y="533400"/>
            <a:ext cx="8915399" cy="58477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457200" indent="-457200">
              <a:buFontTx/>
              <a:buAutoNum type="arabicPeriod"/>
            </a:pPr>
            <a:r>
              <a:rPr lang="en-US" sz="2200" dirty="0">
                <a:solidFill>
                  <a:srgbClr val="002060"/>
                </a:solidFill>
              </a:rPr>
              <a:t>What is </a:t>
            </a:r>
            <a:r>
              <a:rPr lang="en-US" sz="2200" i="1" dirty="0">
                <a:solidFill>
                  <a:srgbClr val="002060"/>
                </a:solidFill>
              </a:rPr>
              <a:t>Magic Number </a:t>
            </a:r>
            <a:r>
              <a:rPr lang="en-US" sz="2200" dirty="0">
                <a:solidFill>
                  <a:srgbClr val="002060"/>
                </a:solidFill>
              </a:rPr>
              <a:t>18001567?</a:t>
            </a:r>
          </a:p>
          <a:p>
            <a:pPr marL="457200" indent="-457200">
              <a:buFontTx/>
              <a:buAutoNum type="arabicPeriod"/>
            </a:pPr>
            <a:endParaRPr lang="en-US" sz="2200" dirty="0">
              <a:solidFill>
                <a:srgbClr val="002060"/>
              </a:solidFill>
            </a:endParaRPr>
          </a:p>
          <a:p>
            <a:pPr marL="457200" indent="-457200"/>
            <a:endParaRPr lang="en-US" sz="2200" dirty="0">
              <a:solidFill>
                <a:srgbClr val="002060"/>
              </a:solidFill>
            </a:endParaRPr>
          </a:p>
          <a:p>
            <a:pPr marL="457200" indent="-457200"/>
            <a:r>
              <a:rPr lang="en-US" sz="2200" dirty="0">
                <a:solidFill>
                  <a:srgbClr val="002060"/>
                </a:solidFill>
              </a:rPr>
              <a:t>2. Which age groups have called the helpline most?</a:t>
            </a:r>
          </a:p>
          <a:p>
            <a:pPr marL="457200" indent="-457200">
              <a:buFontTx/>
              <a:buChar char="-"/>
            </a:pPr>
            <a:endParaRPr lang="en-US" sz="2200" dirty="0">
              <a:solidFill>
                <a:srgbClr val="002060"/>
              </a:solidFill>
            </a:endParaRPr>
          </a:p>
          <a:p>
            <a:pPr marL="457200" indent="-457200"/>
            <a:r>
              <a:rPr lang="en-US" sz="2200" dirty="0">
                <a:solidFill>
                  <a:srgbClr val="002060"/>
                </a:solidFill>
              </a:rPr>
              <a:t>3. What were the calls mostly about?</a:t>
            </a:r>
          </a:p>
          <a:p>
            <a:pPr marL="457200" indent="-457200"/>
            <a:endParaRPr lang="en-US" sz="2200" dirty="0">
              <a:solidFill>
                <a:srgbClr val="002060"/>
              </a:solidFill>
            </a:endParaRPr>
          </a:p>
          <a:p>
            <a:pPr marL="457200" indent="-457200"/>
            <a:endParaRPr lang="en-US" sz="2200" dirty="0">
              <a:solidFill>
                <a:srgbClr val="002060"/>
              </a:solidFill>
            </a:endParaRPr>
          </a:p>
          <a:p>
            <a:pPr marL="457200" indent="-457200"/>
            <a:r>
              <a:rPr lang="en-US" sz="2200" dirty="0">
                <a:solidFill>
                  <a:srgbClr val="002060"/>
                </a:solidFill>
              </a:rPr>
              <a:t>4. Why have 3,000 calls received emergency support</a:t>
            </a:r>
            <a:r>
              <a:rPr lang="en-US" sz="2200" dirty="0" smtClean="0">
                <a:solidFill>
                  <a:srgbClr val="002060"/>
                </a:solidFill>
              </a:rPr>
              <a:t>?</a:t>
            </a:r>
          </a:p>
          <a:p>
            <a:pPr marL="457200" indent="-457200"/>
            <a:endParaRPr lang="en-US" sz="2200" dirty="0">
              <a:solidFill>
                <a:srgbClr val="002060"/>
              </a:solidFill>
            </a:endParaRPr>
          </a:p>
          <a:p>
            <a:pPr marL="457200" indent="-457200">
              <a:buFontTx/>
              <a:buChar char="-"/>
            </a:pPr>
            <a:endParaRPr lang="en-US" sz="2200" dirty="0">
              <a:solidFill>
                <a:srgbClr val="002060"/>
              </a:solidFill>
            </a:endParaRPr>
          </a:p>
          <a:p>
            <a:pPr marL="457200" indent="-457200"/>
            <a:r>
              <a:rPr lang="en-US" sz="2200" dirty="0" smtClean="0">
                <a:solidFill>
                  <a:srgbClr val="002060"/>
                </a:solidFill>
              </a:rPr>
              <a:t>5</a:t>
            </a:r>
            <a:r>
              <a:rPr lang="en-US" sz="2200" dirty="0">
                <a:solidFill>
                  <a:srgbClr val="002060"/>
                </a:solidFill>
              </a:rPr>
              <a:t>. How does </a:t>
            </a:r>
            <a:r>
              <a:rPr lang="en-US" sz="2200" i="1" dirty="0">
                <a:solidFill>
                  <a:srgbClr val="002060"/>
                </a:solidFill>
              </a:rPr>
              <a:t>Magic Number </a:t>
            </a:r>
            <a:r>
              <a:rPr lang="en-US" sz="2200" dirty="0">
                <a:solidFill>
                  <a:srgbClr val="002060"/>
                </a:solidFill>
              </a:rPr>
              <a:t>promote child participation </a:t>
            </a:r>
            <a:r>
              <a:rPr lang="en-US" sz="2200" dirty="0" smtClean="0">
                <a:solidFill>
                  <a:srgbClr val="002060"/>
                </a:solidFill>
              </a:rPr>
              <a:t>in its operations</a:t>
            </a:r>
            <a:r>
              <a:rPr lang="en-US" sz="2200" dirty="0">
                <a:solidFill>
                  <a:srgbClr val="002060"/>
                </a:solidFill>
              </a:rPr>
              <a:t>?</a:t>
            </a:r>
            <a:br>
              <a:rPr lang="en-US" sz="2200" dirty="0">
                <a:solidFill>
                  <a:srgbClr val="002060"/>
                </a:solidFill>
              </a:rPr>
            </a:br>
            <a:endParaRPr lang="en-US" sz="2200" dirty="0">
              <a:solidFill>
                <a:srgbClr val="002060"/>
              </a:solidFill>
            </a:endParaRPr>
          </a:p>
          <a:p>
            <a:pPr marL="457200" indent="-457200"/>
            <a:endParaRPr lang="en-US" sz="2200" dirty="0">
              <a:solidFill>
                <a:srgbClr val="002060"/>
              </a:solidFill>
            </a:endParaRPr>
          </a:p>
          <a:p>
            <a:pPr marL="457200" indent="-457200"/>
            <a:r>
              <a:rPr lang="en-US" sz="2200" dirty="0">
                <a:solidFill>
                  <a:srgbClr val="002060"/>
                </a:solidFill>
              </a:rPr>
              <a:t>6. What is the aim of the helpline?</a:t>
            </a:r>
            <a:br>
              <a:rPr lang="en-US" sz="2200" dirty="0">
                <a:solidFill>
                  <a:srgbClr val="002060"/>
                </a:solidFill>
              </a:rPr>
            </a:br>
            <a:endParaRPr lang="en-US" sz="2200" dirty="0">
              <a:solidFill>
                <a:srgbClr val="002060"/>
              </a:solidFill>
            </a:endParaRPr>
          </a:p>
        </p:txBody>
      </p:sp>
      <p:sp>
        <p:nvSpPr>
          <p:cNvPr id="4" name="TextBox 3"/>
          <p:cNvSpPr txBox="1">
            <a:spLocks noChangeArrowheads="1"/>
          </p:cNvSpPr>
          <p:nvPr/>
        </p:nvSpPr>
        <p:spPr bwMode="auto">
          <a:xfrm>
            <a:off x="152400" y="914400"/>
            <a:ext cx="88391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200" dirty="0">
                <a:solidFill>
                  <a:srgbClr val="FF0000"/>
                </a:solidFill>
              </a:rPr>
              <a:t>It's a free service for </a:t>
            </a:r>
            <a:r>
              <a:rPr lang="en-US" sz="2200" dirty="0" err="1">
                <a:solidFill>
                  <a:srgbClr val="FF0000"/>
                </a:solidFill>
              </a:rPr>
              <a:t>counselling</a:t>
            </a:r>
            <a:r>
              <a:rPr lang="en-US" sz="2200" dirty="0">
                <a:solidFill>
                  <a:srgbClr val="FF0000"/>
                </a:solidFill>
              </a:rPr>
              <a:t> and protecting children and young adults in Viet Nam.</a:t>
            </a:r>
          </a:p>
        </p:txBody>
      </p:sp>
      <p:sp>
        <p:nvSpPr>
          <p:cNvPr id="5" name="TextBox 4"/>
          <p:cNvSpPr txBox="1">
            <a:spLocks noChangeArrowheads="1"/>
          </p:cNvSpPr>
          <p:nvPr/>
        </p:nvSpPr>
        <p:spPr bwMode="auto">
          <a:xfrm>
            <a:off x="76200" y="1905000"/>
            <a:ext cx="9220200"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200" dirty="0">
                <a:solidFill>
                  <a:srgbClr val="FF0000"/>
                </a:solidFill>
              </a:rPr>
              <a:t>They were callers in the 11-14 year old and 15-18 year old groups.</a:t>
            </a:r>
          </a:p>
        </p:txBody>
      </p:sp>
      <p:sp>
        <p:nvSpPr>
          <p:cNvPr id="6" name="TextBox 5"/>
          <p:cNvSpPr txBox="1">
            <a:spLocks noChangeArrowheads="1"/>
          </p:cNvSpPr>
          <p:nvPr/>
        </p:nvSpPr>
        <p:spPr bwMode="auto">
          <a:xfrm>
            <a:off x="152400" y="2590800"/>
            <a:ext cx="8781305"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200" dirty="0">
                <a:solidFill>
                  <a:srgbClr val="FF0000"/>
                </a:solidFill>
              </a:rPr>
              <a:t>The calls were mostly questions about family relationships, friendships, and physical and mental health.</a:t>
            </a:r>
          </a:p>
        </p:txBody>
      </p:sp>
      <p:sp>
        <p:nvSpPr>
          <p:cNvPr id="7" name="TextBox 6"/>
          <p:cNvSpPr txBox="1">
            <a:spLocks noChangeArrowheads="1"/>
          </p:cNvSpPr>
          <p:nvPr/>
        </p:nvSpPr>
        <p:spPr bwMode="auto">
          <a:xfrm>
            <a:off x="152399" y="3581400"/>
            <a:ext cx="9144001"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200" dirty="0">
                <a:solidFill>
                  <a:srgbClr val="FF0000"/>
                </a:solidFill>
              </a:rPr>
              <a:t>Because they were cases of missing or abandoned children, or children who were suffering from violence, trafficking, or sexual abuse.</a:t>
            </a:r>
          </a:p>
        </p:txBody>
      </p:sp>
      <p:sp>
        <p:nvSpPr>
          <p:cNvPr id="8" name="TextBox 7"/>
          <p:cNvSpPr txBox="1">
            <a:spLocks noChangeArrowheads="1"/>
          </p:cNvSpPr>
          <p:nvPr/>
        </p:nvSpPr>
        <p:spPr bwMode="auto">
          <a:xfrm>
            <a:off x="152399" y="4953000"/>
            <a:ext cx="8991601"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200" dirty="0">
                <a:solidFill>
                  <a:srgbClr val="FF0000"/>
                </a:solidFill>
              </a:rPr>
              <a:t>The helpline promotes child participation in its operations by involving children as peer communicators and decision makers.</a:t>
            </a:r>
          </a:p>
        </p:txBody>
      </p:sp>
      <p:sp>
        <p:nvSpPr>
          <p:cNvPr id="9" name="TextBox 8"/>
          <p:cNvSpPr txBox="1">
            <a:spLocks noChangeArrowheads="1"/>
          </p:cNvSpPr>
          <p:nvPr/>
        </p:nvSpPr>
        <p:spPr bwMode="auto">
          <a:xfrm>
            <a:off x="152400" y="5943600"/>
            <a:ext cx="899160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200" dirty="0">
                <a:solidFill>
                  <a:srgbClr val="FF0000"/>
                </a:solidFill>
              </a:rPr>
              <a:t>It aims to create </a:t>
            </a:r>
            <a:r>
              <a:rPr lang="en-US" sz="2200" dirty="0" err="1">
                <a:solidFill>
                  <a:srgbClr val="FF0000"/>
                </a:solidFill>
              </a:rPr>
              <a:t>favourable</a:t>
            </a:r>
            <a:r>
              <a:rPr lang="en-US" sz="2200" dirty="0">
                <a:solidFill>
                  <a:srgbClr val="FF0000"/>
                </a:solidFill>
              </a:rPr>
              <a:t> conditions for children to develop physically and mentally.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Horizontal)">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Horizontal)">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Horizontal)">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Horizontal)">
                                      <p:cBhvr>
                                        <p:cTn id="27" dur="50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6"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Horizont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3"/>
          <p:cNvSpPr txBox="1">
            <a:spLocks noChangeArrowheads="1"/>
          </p:cNvSpPr>
          <p:nvPr/>
        </p:nvSpPr>
        <p:spPr bwMode="auto">
          <a:xfrm>
            <a:off x="228600" y="0"/>
            <a:ext cx="8686800"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b="1">
                <a:solidFill>
                  <a:srgbClr val="C00000"/>
                </a:solidFill>
              </a:rPr>
              <a:t>3. Read the text again and decide if the following</a:t>
            </a:r>
            <a:br>
              <a:rPr lang="en-US" sz="2800" b="1">
                <a:solidFill>
                  <a:srgbClr val="C00000"/>
                </a:solidFill>
              </a:rPr>
            </a:br>
            <a:r>
              <a:rPr lang="en-US" sz="2800" b="1">
                <a:solidFill>
                  <a:srgbClr val="C00000"/>
                </a:solidFill>
              </a:rPr>
              <a:t>statements are true (T) or false (F).</a:t>
            </a:r>
          </a:p>
        </p:txBody>
      </p:sp>
      <p:sp>
        <p:nvSpPr>
          <p:cNvPr id="6147" name="Rectangle 1"/>
          <p:cNvSpPr>
            <a:spLocks noChangeArrowheads="1"/>
          </p:cNvSpPr>
          <p:nvPr/>
        </p:nvSpPr>
        <p:spPr bwMode="auto">
          <a:xfrm>
            <a:off x="119063" y="1066800"/>
            <a:ext cx="8915400" cy="1446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2200"/>
              <a:t/>
            </a:r>
            <a:br>
              <a:rPr lang="en-US" sz="2200"/>
            </a:br>
            <a:r>
              <a:rPr lang="en-US" sz="2200"/>
              <a:t/>
            </a:r>
            <a:br>
              <a:rPr lang="en-US" sz="2200"/>
            </a:br>
            <a:r>
              <a:rPr lang="en-US" sz="2200"/>
              <a:t/>
            </a:r>
            <a:br>
              <a:rPr lang="en-US" sz="2200"/>
            </a:br>
            <a:endParaRPr lang="en-US" sz="2200"/>
          </a:p>
        </p:txBody>
      </p:sp>
      <p:graphicFrame>
        <p:nvGraphicFramePr>
          <p:cNvPr id="5" name="Table 4"/>
          <p:cNvGraphicFramePr>
            <a:graphicFrameLocks noGrp="1"/>
          </p:cNvGraphicFramePr>
          <p:nvPr/>
        </p:nvGraphicFramePr>
        <p:xfrm>
          <a:off x="206375" y="1371600"/>
          <a:ext cx="8763000" cy="4664072"/>
        </p:xfrm>
        <a:graphic>
          <a:graphicData uri="http://schemas.openxmlformats.org/drawingml/2006/table">
            <a:tbl>
              <a:tblPr firstRow="1" bandRow="1">
                <a:tableStyleId>{5C22544A-7EE6-4342-B048-85BDC9FD1C3A}</a:tableStyleId>
              </a:tblPr>
              <a:tblGrid>
                <a:gridCol w="6804025"/>
                <a:gridCol w="914400"/>
                <a:gridCol w="1044575"/>
              </a:tblGrid>
              <a:tr h="457260">
                <a:tc>
                  <a:txBody>
                    <a:bodyPr/>
                    <a:lstStyle/>
                    <a:p>
                      <a:pPr algn="ctr"/>
                      <a:r>
                        <a:rPr lang="en-US" sz="2400" dirty="0" smtClean="0">
                          <a:solidFill>
                            <a:srgbClr val="002060"/>
                          </a:solidFill>
                        </a:rPr>
                        <a:t>Statements</a:t>
                      </a:r>
                      <a:endParaRPr lang="en-US" sz="2400" dirty="0">
                        <a:solidFill>
                          <a:srgbClr val="002060"/>
                        </a:solidFill>
                      </a:endParaRPr>
                    </a:p>
                  </a:txBody>
                  <a:tcPr marT="45724" marB="45724">
                    <a:solidFill>
                      <a:schemeClr val="accent6">
                        <a:lumMod val="40000"/>
                        <a:lumOff val="60000"/>
                      </a:schemeClr>
                    </a:solidFill>
                  </a:tcPr>
                </a:tc>
                <a:tc>
                  <a:txBody>
                    <a:bodyPr/>
                    <a:lstStyle/>
                    <a:p>
                      <a:pPr algn="ctr"/>
                      <a:r>
                        <a:rPr lang="en-US" sz="2400" dirty="0" smtClean="0">
                          <a:solidFill>
                            <a:srgbClr val="002060"/>
                          </a:solidFill>
                        </a:rPr>
                        <a:t>True</a:t>
                      </a:r>
                      <a:endParaRPr lang="en-US" sz="2400" dirty="0">
                        <a:solidFill>
                          <a:srgbClr val="002060"/>
                        </a:solidFill>
                      </a:endParaRPr>
                    </a:p>
                  </a:txBody>
                  <a:tcPr marT="45724" marB="45724">
                    <a:solidFill>
                      <a:schemeClr val="accent6">
                        <a:lumMod val="40000"/>
                        <a:lumOff val="60000"/>
                      </a:schemeClr>
                    </a:solidFill>
                  </a:tcPr>
                </a:tc>
                <a:tc>
                  <a:txBody>
                    <a:bodyPr/>
                    <a:lstStyle/>
                    <a:p>
                      <a:pPr algn="ctr"/>
                      <a:r>
                        <a:rPr lang="en-US" sz="2400" dirty="0" smtClean="0">
                          <a:solidFill>
                            <a:srgbClr val="002060"/>
                          </a:solidFill>
                        </a:rPr>
                        <a:t>False</a:t>
                      </a:r>
                      <a:endParaRPr lang="en-US" sz="2400" dirty="0">
                        <a:solidFill>
                          <a:srgbClr val="002060"/>
                        </a:solidFill>
                      </a:endParaRPr>
                    </a:p>
                  </a:txBody>
                  <a:tcPr marT="45724" marB="45724">
                    <a:solidFill>
                      <a:schemeClr val="accent6">
                        <a:lumMod val="40000"/>
                        <a:lumOff val="60000"/>
                      </a:schemeClr>
                    </a:solidFill>
                  </a:tcPr>
                </a:tc>
              </a:tr>
              <a:tr h="823073">
                <a:tc>
                  <a:txBody>
                    <a:bodyPr/>
                    <a:lstStyle/>
                    <a:p>
                      <a:r>
                        <a:rPr lang="en-US" sz="2400" dirty="0" smtClean="0">
                          <a:solidFill>
                            <a:srgbClr val="002060"/>
                          </a:solidFill>
                        </a:rPr>
                        <a:t>1. You can call </a:t>
                      </a:r>
                      <a:r>
                        <a:rPr lang="en-US" sz="2400" i="1" dirty="0" smtClean="0">
                          <a:solidFill>
                            <a:srgbClr val="002060"/>
                          </a:solidFill>
                        </a:rPr>
                        <a:t>Magic Number </a:t>
                      </a:r>
                      <a:r>
                        <a:rPr lang="en-US" sz="2400" dirty="0" smtClean="0">
                          <a:solidFill>
                            <a:srgbClr val="002060"/>
                          </a:solidFill>
                        </a:rPr>
                        <a:t>anytime during the day or night.</a:t>
                      </a:r>
                      <a:endParaRPr lang="en-US" sz="2400" dirty="0">
                        <a:solidFill>
                          <a:srgbClr val="002060"/>
                        </a:solidFill>
                      </a:endParaRPr>
                    </a:p>
                  </a:txBody>
                  <a:tcPr marT="45724" marB="45724"/>
                </a:tc>
                <a:tc>
                  <a:txBody>
                    <a:bodyPr/>
                    <a:lstStyle/>
                    <a:p>
                      <a:endParaRPr lang="en-US" sz="1800" dirty="0"/>
                    </a:p>
                  </a:txBody>
                  <a:tcPr marT="45724" marB="45724"/>
                </a:tc>
                <a:tc>
                  <a:txBody>
                    <a:bodyPr/>
                    <a:lstStyle/>
                    <a:p>
                      <a:endParaRPr lang="en-US" sz="1800"/>
                    </a:p>
                  </a:txBody>
                  <a:tcPr marT="45724" marB="45724"/>
                </a:tc>
              </a:tr>
              <a:tr h="457260">
                <a:tc>
                  <a:txBody>
                    <a:bodyPr/>
                    <a:lstStyle/>
                    <a:p>
                      <a:r>
                        <a:rPr lang="en-US" sz="2400" dirty="0" smtClean="0">
                          <a:solidFill>
                            <a:srgbClr val="002060"/>
                          </a:solidFill>
                        </a:rPr>
                        <a:t>2. The service and the telephone calls are free.</a:t>
                      </a:r>
                      <a:endParaRPr lang="en-US" sz="2400" dirty="0">
                        <a:solidFill>
                          <a:srgbClr val="002060"/>
                        </a:solidFill>
                      </a:endParaRPr>
                    </a:p>
                  </a:txBody>
                  <a:tcPr marT="45724" marB="45724"/>
                </a:tc>
                <a:tc>
                  <a:txBody>
                    <a:bodyPr/>
                    <a:lstStyle/>
                    <a:p>
                      <a:endParaRPr lang="en-US" sz="1800"/>
                    </a:p>
                  </a:txBody>
                  <a:tcPr marT="45724" marB="45724"/>
                </a:tc>
                <a:tc>
                  <a:txBody>
                    <a:bodyPr/>
                    <a:lstStyle/>
                    <a:p>
                      <a:endParaRPr lang="en-US" sz="1800"/>
                    </a:p>
                  </a:txBody>
                  <a:tcPr marT="45724" marB="45724"/>
                </a:tc>
              </a:tr>
              <a:tr h="457260">
                <a:tc>
                  <a:txBody>
                    <a:bodyPr/>
                    <a:lstStyle/>
                    <a:p>
                      <a:r>
                        <a:rPr lang="en-US" sz="2400" dirty="0" smtClean="0">
                          <a:solidFill>
                            <a:srgbClr val="002060"/>
                          </a:solidFill>
                        </a:rPr>
                        <a:t>3. Only children can call the helpline.</a:t>
                      </a:r>
                      <a:endParaRPr lang="en-US" sz="2400" dirty="0">
                        <a:solidFill>
                          <a:srgbClr val="002060"/>
                        </a:solidFill>
                      </a:endParaRPr>
                    </a:p>
                  </a:txBody>
                  <a:tcPr marT="45724" marB="45724"/>
                </a:tc>
                <a:tc>
                  <a:txBody>
                    <a:bodyPr/>
                    <a:lstStyle/>
                    <a:p>
                      <a:endParaRPr lang="en-US" sz="1800"/>
                    </a:p>
                  </a:txBody>
                  <a:tcPr marT="45724" marB="45724"/>
                </a:tc>
                <a:tc>
                  <a:txBody>
                    <a:bodyPr/>
                    <a:lstStyle/>
                    <a:p>
                      <a:endParaRPr lang="en-US" sz="1800"/>
                    </a:p>
                  </a:txBody>
                  <a:tcPr marT="45724" marB="45724"/>
                </a:tc>
              </a:tr>
              <a:tr h="823073">
                <a:tc>
                  <a:txBody>
                    <a:bodyPr/>
                    <a:lstStyle/>
                    <a:p>
                      <a:r>
                        <a:rPr lang="en-US" sz="2400" dirty="0" smtClean="0">
                          <a:solidFill>
                            <a:srgbClr val="002060"/>
                          </a:solidFill>
                        </a:rPr>
                        <a:t>4. The typical caller to </a:t>
                      </a:r>
                      <a:r>
                        <a:rPr lang="en-US" sz="2400" i="1" dirty="0" smtClean="0">
                          <a:solidFill>
                            <a:srgbClr val="002060"/>
                          </a:solidFill>
                        </a:rPr>
                        <a:t>Magic Number </a:t>
                      </a:r>
                      <a:r>
                        <a:rPr lang="en-US" sz="2400" dirty="0" smtClean="0">
                          <a:solidFill>
                            <a:srgbClr val="002060"/>
                          </a:solidFill>
                        </a:rPr>
                        <a:t>is a nine-year-old child.</a:t>
                      </a:r>
                      <a:endParaRPr lang="en-US" sz="2400" dirty="0">
                        <a:solidFill>
                          <a:srgbClr val="002060"/>
                        </a:solidFill>
                      </a:endParaRPr>
                    </a:p>
                  </a:txBody>
                  <a:tcPr marT="45724" marB="45724"/>
                </a:tc>
                <a:tc>
                  <a:txBody>
                    <a:bodyPr/>
                    <a:lstStyle/>
                    <a:p>
                      <a:endParaRPr lang="en-US" sz="1800" dirty="0"/>
                    </a:p>
                  </a:txBody>
                  <a:tcPr marT="45724" marB="45724"/>
                </a:tc>
                <a:tc>
                  <a:txBody>
                    <a:bodyPr/>
                    <a:lstStyle/>
                    <a:p>
                      <a:endParaRPr lang="en-US" sz="1800"/>
                    </a:p>
                  </a:txBody>
                  <a:tcPr marT="45724" marB="45724"/>
                </a:tc>
              </a:tr>
              <a:tr h="823073">
                <a:tc>
                  <a:txBody>
                    <a:bodyPr/>
                    <a:lstStyle/>
                    <a:p>
                      <a:r>
                        <a:rPr lang="en-US" sz="2400" dirty="0" smtClean="0">
                          <a:solidFill>
                            <a:srgbClr val="002060"/>
                          </a:solidFill>
                        </a:rPr>
                        <a:t>5. All decisions about the operation of the helpline are made by adults.</a:t>
                      </a:r>
                      <a:endParaRPr lang="en-US" sz="2400" dirty="0">
                        <a:solidFill>
                          <a:srgbClr val="002060"/>
                        </a:solidFill>
                      </a:endParaRPr>
                    </a:p>
                  </a:txBody>
                  <a:tcPr marT="45724" marB="45724"/>
                </a:tc>
                <a:tc>
                  <a:txBody>
                    <a:bodyPr/>
                    <a:lstStyle/>
                    <a:p>
                      <a:endParaRPr lang="en-US" sz="1800"/>
                    </a:p>
                  </a:txBody>
                  <a:tcPr marT="45724" marB="45724"/>
                </a:tc>
                <a:tc>
                  <a:txBody>
                    <a:bodyPr/>
                    <a:lstStyle/>
                    <a:p>
                      <a:endParaRPr lang="en-US" sz="1800"/>
                    </a:p>
                  </a:txBody>
                  <a:tcPr marT="45724" marB="45724"/>
                </a:tc>
              </a:tr>
              <a:tr h="8230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rgbClr val="002060"/>
                          </a:solidFill>
                        </a:rPr>
                        <a:t>6. The service is available in all cities and provinces in Viet Nam.</a:t>
                      </a:r>
                      <a:endParaRPr lang="en-US" sz="2400" dirty="0">
                        <a:solidFill>
                          <a:srgbClr val="002060"/>
                        </a:solidFill>
                      </a:endParaRPr>
                    </a:p>
                  </a:txBody>
                  <a:tcPr marT="45724" marB="45724"/>
                </a:tc>
                <a:tc>
                  <a:txBody>
                    <a:bodyPr/>
                    <a:lstStyle/>
                    <a:p>
                      <a:endParaRPr lang="en-US" sz="1800"/>
                    </a:p>
                  </a:txBody>
                  <a:tcPr marT="45724" marB="45724"/>
                </a:tc>
                <a:tc>
                  <a:txBody>
                    <a:bodyPr/>
                    <a:lstStyle/>
                    <a:p>
                      <a:endParaRPr lang="en-US" sz="1800" dirty="0"/>
                    </a:p>
                  </a:txBody>
                  <a:tcPr marT="45724" marB="45724"/>
                </a:tc>
              </a:tr>
            </a:tbl>
          </a:graphicData>
        </a:graphic>
      </p:graphicFrame>
      <p:sp>
        <p:nvSpPr>
          <p:cNvPr id="6" name="TextBox 5"/>
          <p:cNvSpPr txBox="1">
            <a:spLocks noChangeArrowheads="1"/>
          </p:cNvSpPr>
          <p:nvPr/>
        </p:nvSpPr>
        <p:spPr bwMode="auto">
          <a:xfrm>
            <a:off x="7369175" y="1949450"/>
            <a:ext cx="533400" cy="369888"/>
          </a:xfrm>
          <a:prstGeom prst="rect">
            <a:avLst/>
          </a:prstGeom>
          <a:noFill/>
          <a:ln w="381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solidFill>
                  <a:srgbClr val="FF0000"/>
                </a:solidFill>
              </a:rPr>
              <a:t>√</a:t>
            </a:r>
          </a:p>
        </p:txBody>
      </p:sp>
      <p:sp>
        <p:nvSpPr>
          <p:cNvPr id="7" name="TextBox 6"/>
          <p:cNvSpPr txBox="1">
            <a:spLocks noChangeArrowheads="1"/>
          </p:cNvSpPr>
          <p:nvPr/>
        </p:nvSpPr>
        <p:spPr bwMode="auto">
          <a:xfrm>
            <a:off x="7369175" y="2601913"/>
            <a:ext cx="533400" cy="369887"/>
          </a:xfrm>
          <a:prstGeom prst="rect">
            <a:avLst/>
          </a:prstGeom>
          <a:noFill/>
          <a:ln w="381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solidFill>
                  <a:srgbClr val="FF0000"/>
                </a:solidFill>
              </a:rPr>
              <a:t>√</a:t>
            </a:r>
          </a:p>
        </p:txBody>
      </p:sp>
      <p:sp>
        <p:nvSpPr>
          <p:cNvPr id="8" name="TextBox 7"/>
          <p:cNvSpPr txBox="1">
            <a:spLocks noChangeArrowheads="1"/>
          </p:cNvSpPr>
          <p:nvPr/>
        </p:nvSpPr>
        <p:spPr bwMode="auto">
          <a:xfrm>
            <a:off x="8274050" y="3081338"/>
            <a:ext cx="533400" cy="369887"/>
          </a:xfrm>
          <a:prstGeom prst="rect">
            <a:avLst/>
          </a:prstGeom>
          <a:noFill/>
          <a:ln w="381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solidFill>
                  <a:srgbClr val="FF0000"/>
                </a:solidFill>
              </a:rPr>
              <a:t>√</a:t>
            </a:r>
          </a:p>
        </p:txBody>
      </p:sp>
      <p:sp>
        <p:nvSpPr>
          <p:cNvPr id="9" name="TextBox 8"/>
          <p:cNvSpPr txBox="1">
            <a:spLocks noChangeArrowheads="1"/>
          </p:cNvSpPr>
          <p:nvPr/>
        </p:nvSpPr>
        <p:spPr bwMode="auto">
          <a:xfrm>
            <a:off x="8262938" y="3690938"/>
            <a:ext cx="533400" cy="369887"/>
          </a:xfrm>
          <a:prstGeom prst="rect">
            <a:avLst/>
          </a:prstGeom>
          <a:noFill/>
          <a:ln w="381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solidFill>
                  <a:srgbClr val="FF0000"/>
                </a:solidFill>
              </a:rPr>
              <a:t>√</a:t>
            </a:r>
          </a:p>
        </p:txBody>
      </p:sp>
      <p:sp>
        <p:nvSpPr>
          <p:cNvPr id="10" name="TextBox 9"/>
          <p:cNvSpPr txBox="1">
            <a:spLocks noChangeArrowheads="1"/>
          </p:cNvSpPr>
          <p:nvPr/>
        </p:nvSpPr>
        <p:spPr bwMode="auto">
          <a:xfrm>
            <a:off x="8251825" y="4518025"/>
            <a:ext cx="533400" cy="369888"/>
          </a:xfrm>
          <a:prstGeom prst="rect">
            <a:avLst/>
          </a:prstGeom>
          <a:noFill/>
          <a:ln w="381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solidFill>
                  <a:srgbClr val="FF0000"/>
                </a:solidFill>
              </a:rPr>
              <a:t>√</a:t>
            </a:r>
          </a:p>
        </p:txBody>
      </p:sp>
      <p:sp>
        <p:nvSpPr>
          <p:cNvPr id="11" name="TextBox 10"/>
          <p:cNvSpPr txBox="1">
            <a:spLocks noChangeArrowheads="1"/>
          </p:cNvSpPr>
          <p:nvPr/>
        </p:nvSpPr>
        <p:spPr bwMode="auto">
          <a:xfrm>
            <a:off x="7326313" y="5313363"/>
            <a:ext cx="533400" cy="369887"/>
          </a:xfrm>
          <a:prstGeom prst="rect">
            <a:avLst/>
          </a:prstGeom>
          <a:noFill/>
          <a:ln w="381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solidFill>
                  <a:srgbClr val="FF00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in)">
                                      <p:cBhvr>
                                        <p:cTn id="17" dur="5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ox(in)">
                                      <p:cBhvr>
                                        <p:cTn id="22" dur="500"/>
                                        <p:tgtEl>
                                          <p:spTgt spid="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ox(in)">
                                      <p:cBhvr>
                                        <p:cTn id="27" dur="500"/>
                                        <p:tgtEl>
                                          <p:spTgt spid="1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ox(in)">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2971800" y="0"/>
            <a:ext cx="36576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600" b="1" dirty="0">
                <a:solidFill>
                  <a:srgbClr val="C00000"/>
                </a:solidFill>
              </a:rPr>
              <a:t>SPEAKING</a:t>
            </a:r>
          </a:p>
        </p:txBody>
      </p:sp>
      <p:sp>
        <p:nvSpPr>
          <p:cNvPr id="7171" name="Rectangle 4"/>
          <p:cNvSpPr>
            <a:spLocks noChangeArrowheads="1"/>
          </p:cNvSpPr>
          <p:nvPr/>
        </p:nvSpPr>
        <p:spPr bwMode="auto">
          <a:xfrm>
            <a:off x="762000" y="914400"/>
            <a:ext cx="7391400" cy="3970338"/>
          </a:xfrm>
          <a:prstGeom prst="rect">
            <a:avLst/>
          </a:prstGeom>
          <a:solidFill>
            <a:srgbClr val="FFFF99"/>
          </a:solidFill>
          <a:ln w="9525">
            <a:solidFill>
              <a:srgbClr val="0000FF"/>
            </a:solidFill>
            <a:miter lim="800000"/>
            <a:headEnd/>
            <a:tailEnd/>
          </a:ln>
        </p:spPr>
        <p:txBody>
          <a:bodyPr>
            <a:spAutoFit/>
          </a:bodyPr>
          <a:lstStyle/>
          <a:p>
            <a:r>
              <a:rPr lang="en-US" sz="2800" b="1">
                <a:solidFill>
                  <a:srgbClr val="FF0000"/>
                </a:solidFill>
              </a:rPr>
              <a:t>Study skill: Asking for advice</a:t>
            </a:r>
          </a:p>
          <a:p>
            <a:r>
              <a:rPr lang="en-US" sz="2800" b="1">
                <a:solidFill>
                  <a:srgbClr val="002060"/>
                </a:solidFill>
              </a:rPr>
              <a:t/>
            </a:r>
            <a:br>
              <a:rPr lang="en-US" sz="2800" b="1">
                <a:solidFill>
                  <a:srgbClr val="002060"/>
                </a:solidFill>
              </a:rPr>
            </a:br>
            <a:r>
              <a:rPr lang="en-US" sz="2800" i="1">
                <a:solidFill>
                  <a:srgbClr val="002060"/>
                </a:solidFill>
              </a:rPr>
              <a:t>What do you think I should do (about...)?</a:t>
            </a:r>
            <a:br>
              <a:rPr lang="en-US" sz="2800" i="1">
                <a:solidFill>
                  <a:srgbClr val="002060"/>
                </a:solidFill>
              </a:rPr>
            </a:br>
            <a:r>
              <a:rPr lang="en-US" sz="2800" i="1">
                <a:solidFill>
                  <a:srgbClr val="002060"/>
                </a:solidFill>
              </a:rPr>
              <a:t>What should I do?</a:t>
            </a:r>
            <a:br>
              <a:rPr lang="en-US" sz="2800" i="1">
                <a:solidFill>
                  <a:srgbClr val="002060"/>
                </a:solidFill>
              </a:rPr>
            </a:br>
            <a:r>
              <a:rPr lang="en-US" sz="2800" i="1">
                <a:solidFill>
                  <a:srgbClr val="002060"/>
                </a:solidFill>
              </a:rPr>
              <a:t>What would you do in this situation?</a:t>
            </a:r>
            <a:br>
              <a:rPr lang="en-US" sz="2800" i="1">
                <a:solidFill>
                  <a:srgbClr val="002060"/>
                </a:solidFill>
              </a:rPr>
            </a:br>
            <a:r>
              <a:rPr lang="en-US" sz="2800" i="1">
                <a:solidFill>
                  <a:srgbClr val="002060"/>
                </a:solidFill>
              </a:rPr>
              <a:t>Could you give me some advice (about...)?</a:t>
            </a:r>
            <a:br>
              <a:rPr lang="en-US" sz="2800" i="1">
                <a:solidFill>
                  <a:srgbClr val="002060"/>
                </a:solidFill>
              </a:rPr>
            </a:br>
            <a:r>
              <a:rPr lang="en-US" sz="2800" i="1">
                <a:solidFill>
                  <a:srgbClr val="002060"/>
                </a:solidFill>
              </a:rPr>
              <a:t>If you were me, what would you do?</a:t>
            </a:r>
            <a:br>
              <a:rPr lang="en-US" sz="2800" i="1">
                <a:solidFill>
                  <a:srgbClr val="002060"/>
                </a:solidFill>
              </a:rPr>
            </a:br>
            <a:r>
              <a:rPr lang="en-US" sz="2800" i="1">
                <a:solidFill>
                  <a:srgbClr val="002060"/>
                </a:solidFill>
              </a:rPr>
              <a:t>I wonder whether to... or...</a:t>
            </a:r>
            <a:br>
              <a:rPr lang="en-US" sz="2800" i="1">
                <a:solidFill>
                  <a:srgbClr val="002060"/>
                </a:solidFill>
              </a:rPr>
            </a:br>
            <a:r>
              <a:rPr lang="en-US" sz="2800" i="1">
                <a:solidFill>
                  <a:srgbClr val="002060"/>
                </a:solidFill>
              </a:rPr>
              <a:t>Do you know who to speak to about this?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112713" y="25400"/>
            <a:ext cx="8686800" cy="1384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dirty="0">
                <a:solidFill>
                  <a:srgbClr val="C00000"/>
                </a:solidFill>
              </a:rPr>
              <a:t>4. Listen to two students calling a child helpline and complete the notes. Then use the notes to role-play the callers.</a:t>
            </a:r>
          </a:p>
        </p:txBody>
      </p:sp>
      <p:sp>
        <p:nvSpPr>
          <p:cNvPr id="3" name="Rounded Rectangle 2"/>
          <p:cNvSpPr/>
          <p:nvPr/>
        </p:nvSpPr>
        <p:spPr>
          <a:xfrm>
            <a:off x="417513" y="1524000"/>
            <a:ext cx="8077200" cy="5181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dirty="0"/>
          </a:p>
        </p:txBody>
      </p:sp>
      <p:sp>
        <p:nvSpPr>
          <p:cNvPr id="8196" name="TextBox 4"/>
          <p:cNvSpPr txBox="1">
            <a:spLocks noChangeArrowheads="1"/>
          </p:cNvSpPr>
          <p:nvPr/>
        </p:nvSpPr>
        <p:spPr bwMode="auto">
          <a:xfrm>
            <a:off x="784225" y="1752600"/>
            <a:ext cx="7216775" cy="4832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a:t>Caller 1 	</a:t>
            </a:r>
          </a:p>
          <a:p>
            <a:pPr eaLnBrk="1" hangingPunct="1"/>
            <a:r>
              <a:rPr lang="en-US" sz="2800"/>
              <a:t>	Caller	  __________________	Feeling now __________________	Problem 	___________________</a:t>
            </a:r>
          </a:p>
          <a:p>
            <a:pPr eaLnBrk="1" hangingPunct="1"/>
            <a:r>
              <a:rPr lang="en-US" sz="2800"/>
              <a:t>	Question    ___________________</a:t>
            </a:r>
          </a:p>
          <a:p>
            <a:pPr eaLnBrk="1" hangingPunct="1"/>
            <a:r>
              <a:rPr lang="en-US" sz="2800"/>
              <a:t>Caller 2</a:t>
            </a:r>
          </a:p>
          <a:p>
            <a:pPr eaLnBrk="1" hangingPunct="1"/>
            <a:r>
              <a:rPr lang="en-US" sz="2800"/>
              <a:t>	Caller	  __________________	Feeling now __________________	Problem 	  __________________</a:t>
            </a:r>
          </a:p>
          <a:p>
            <a:pPr eaLnBrk="1" hangingPunct="1"/>
            <a:r>
              <a:rPr lang="en-US" sz="2800"/>
              <a:t>	Question  	  __________________</a:t>
            </a:r>
          </a:p>
          <a:p>
            <a:pPr eaLnBrk="1" hangingPunct="1"/>
            <a:endParaRPr lang="en-US" sz="2800"/>
          </a:p>
        </p:txBody>
      </p:sp>
      <p:pic>
        <p:nvPicPr>
          <p:cNvPr id="5" name="19 Track 19.mp3">
            <a:hlinkClick r:id="" action="ppaction://media"/>
          </p:cNvPr>
          <p:cNvPicPr>
            <a:picLocks noChangeAspect="1"/>
          </p:cNvPicPr>
          <p:nvPr>
            <a:videoFile r:link="rId1"/>
            <p:extLst>
              <p:ext uri="{DAA4B4D4-6D71-4841-9C94-3DE7FCFB9230}">
                <p14:media xmlns:p14="http://schemas.microsoft.com/office/powerpoint/2010/main" xmlns="" r:embed="rId3"/>
              </p:ext>
            </p:extLst>
          </p:nvPr>
        </p:nvPicPr>
        <p:blipFill>
          <a:blip r:embed="rId4" cstate="print"/>
          <a:stretch>
            <a:fillRect/>
          </a:stretch>
        </p:blipFill>
        <p:spPr>
          <a:xfrm>
            <a:off x="7696200" y="9144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98551" fill="hold"/>
                                        <p:tgtEl>
                                          <p:spTgt spid="5"/>
                                        </p:tgtEl>
                                      </p:cBhvr>
                                    </p:cmd>
                                  </p:childTnLst>
                                </p:cTn>
                              </p:par>
                            </p:childTnLst>
                          </p:cTn>
                        </p:par>
                      </p:childTnLst>
                    </p:cTn>
                  </p:par>
                </p:childTnLst>
              </p:cTn>
              <p:nextCondLst>
                <p:cond evt="onClick" delay="0">
                  <p:tgtEl>
                    <p:spTgt spid="5"/>
                  </p:tgtEl>
                </p:cond>
              </p:nextCondLst>
            </p:seq>
            <p:video>
              <p:cMediaNode vol="80000">
                <p:cTn id="13" fill="hold" display="0">
                  <p:stCondLst>
                    <p:cond delay="indefinite"/>
                  </p:stCondLst>
                  <p:endCondLst>
                    <p:cond evt="onStopAudio" delay="0">
                      <p:tgtEl>
                        <p:sldTgt/>
                      </p:tgtEl>
                    </p:cond>
                  </p:endCondLst>
                </p:cTn>
                <p:tgtEl>
                  <p:spTgt spid="5"/>
                </p:tgtEl>
              </p:cMediaNode>
            </p:video>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3"/>
          <p:cNvSpPr txBox="1">
            <a:spLocks noChangeArrowheads="1"/>
          </p:cNvSpPr>
          <p:nvPr/>
        </p:nvSpPr>
        <p:spPr bwMode="auto">
          <a:xfrm>
            <a:off x="11113" y="152400"/>
            <a:ext cx="8686800" cy="2246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solidFill>
                  <a:srgbClr val="C00000"/>
                </a:solidFill>
              </a:rPr>
              <a:t>5. Look at 2 A CLOSER LOOK 1. </a:t>
            </a:r>
          </a:p>
          <a:p>
            <a:pPr eaLnBrk="1" hangingPunct="1"/>
            <a:r>
              <a:rPr lang="en-US" sz="2800" b="1">
                <a:solidFill>
                  <a:srgbClr val="C00000"/>
                </a:solidFill>
              </a:rPr>
              <a:t>Imagine you are one of these students. You want to call the </a:t>
            </a:r>
            <a:r>
              <a:rPr lang="en-US" sz="2800" b="1" i="1">
                <a:solidFill>
                  <a:srgbClr val="C00000"/>
                </a:solidFill>
              </a:rPr>
              <a:t>Magic Number </a:t>
            </a:r>
            <a:r>
              <a:rPr lang="en-US" sz="2800" b="1">
                <a:solidFill>
                  <a:srgbClr val="C00000"/>
                </a:solidFill>
              </a:rPr>
              <a:t>helpline to ask for help. What do you say? Your partner listens and takes notes.</a:t>
            </a:r>
          </a:p>
        </p:txBody>
      </p:sp>
      <p:sp>
        <p:nvSpPr>
          <p:cNvPr id="9219" name="Rectangle 1"/>
          <p:cNvSpPr>
            <a:spLocks noChangeArrowheads="1"/>
          </p:cNvSpPr>
          <p:nvPr/>
        </p:nvSpPr>
        <p:spPr bwMode="auto">
          <a:xfrm>
            <a:off x="228600" y="2743200"/>
            <a:ext cx="8610600" cy="2246313"/>
          </a:xfrm>
          <a:prstGeom prst="rect">
            <a:avLst/>
          </a:prstGeom>
          <a:solidFill>
            <a:srgbClr val="FFFF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2800" dirty="0">
                <a:solidFill>
                  <a:srgbClr val="FF0000"/>
                </a:solidFill>
              </a:rPr>
              <a:t>Remember to:</a:t>
            </a:r>
            <a:br>
              <a:rPr lang="en-US" sz="2800" dirty="0">
                <a:solidFill>
                  <a:srgbClr val="FF0000"/>
                </a:solidFill>
              </a:rPr>
            </a:br>
            <a:r>
              <a:rPr lang="en-US" sz="2800" dirty="0"/>
              <a:t>• briefly introduce yourself (you can choose</a:t>
            </a:r>
            <a:br>
              <a:rPr lang="en-US" sz="2800" dirty="0"/>
            </a:br>
            <a:r>
              <a:rPr lang="en-US" sz="2800" dirty="0"/>
              <a:t>whether to say your name and address or not)</a:t>
            </a:r>
            <a:br>
              <a:rPr lang="en-US" sz="2800" dirty="0"/>
            </a:br>
            <a:r>
              <a:rPr lang="en-US" sz="2800" dirty="0"/>
              <a:t>• describe your problem/dilemma</a:t>
            </a:r>
            <a:br>
              <a:rPr lang="en-US" sz="2800" dirty="0"/>
            </a:br>
            <a:r>
              <a:rPr lang="en-US" sz="2800" dirty="0"/>
              <a:t>• ask for help</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2590800" y="914400"/>
            <a:ext cx="36576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600" b="1" dirty="0" smtClean="0">
                <a:solidFill>
                  <a:srgbClr val="C00000"/>
                </a:solidFill>
              </a:rPr>
              <a:t>HOMEWORK</a:t>
            </a:r>
            <a:endParaRPr lang="en-US" sz="3600" b="1" dirty="0">
              <a:solidFill>
                <a:srgbClr val="C00000"/>
              </a:solidFill>
            </a:endParaRPr>
          </a:p>
        </p:txBody>
      </p:sp>
      <p:sp>
        <p:nvSpPr>
          <p:cNvPr id="2" name="TextBox 1"/>
          <p:cNvSpPr txBox="1"/>
          <p:nvPr/>
        </p:nvSpPr>
        <p:spPr>
          <a:xfrm>
            <a:off x="529423" y="1905000"/>
            <a:ext cx="8690777" cy="3046988"/>
          </a:xfrm>
          <a:prstGeom prst="rect">
            <a:avLst/>
          </a:prstGeom>
          <a:noFill/>
        </p:spPr>
        <p:txBody>
          <a:bodyPr wrap="none" rtlCol="0">
            <a:spAutoFit/>
          </a:bodyPr>
          <a:lstStyle/>
          <a:p>
            <a:r>
              <a:rPr lang="en-US" sz="3200" dirty="0" smtClean="0">
                <a:solidFill>
                  <a:srgbClr val="002060"/>
                </a:solidFill>
              </a:rPr>
              <a:t>- Prepare Skills 2</a:t>
            </a:r>
          </a:p>
          <a:p>
            <a:r>
              <a:rPr lang="en-US" sz="3200" dirty="0" smtClean="0">
                <a:solidFill>
                  <a:srgbClr val="002060"/>
                </a:solidFill>
              </a:rPr>
              <a:t>- Write a short </a:t>
            </a:r>
            <a:r>
              <a:rPr lang="en-US" sz="3200" dirty="0" err="1" smtClean="0">
                <a:solidFill>
                  <a:srgbClr val="002060"/>
                </a:solidFill>
              </a:rPr>
              <a:t>paragraphabout</a:t>
            </a:r>
            <a:r>
              <a:rPr lang="en-US" sz="3200" dirty="0" smtClean="0">
                <a:solidFill>
                  <a:srgbClr val="002060"/>
                </a:solidFill>
              </a:rPr>
              <a:t> your problems: </a:t>
            </a:r>
          </a:p>
          <a:p>
            <a:r>
              <a:rPr lang="en-US" sz="3200" dirty="0" smtClean="0"/>
              <a:t>+ </a:t>
            </a:r>
            <a:r>
              <a:rPr lang="en-US" sz="3200" dirty="0"/>
              <a:t>briefly introduce yourself </a:t>
            </a:r>
            <a:endParaRPr lang="en-US" sz="3200" dirty="0" smtClean="0"/>
          </a:p>
          <a:p>
            <a:r>
              <a:rPr lang="en-US" sz="3200" dirty="0" smtClean="0"/>
              <a:t>+ </a:t>
            </a:r>
            <a:r>
              <a:rPr lang="en-US" sz="3200" dirty="0"/>
              <a:t>describe your problem/dilemma</a:t>
            </a:r>
            <a:br>
              <a:rPr lang="en-US" sz="3200" dirty="0"/>
            </a:br>
            <a:r>
              <a:rPr lang="en-US" sz="3200" dirty="0" smtClean="0"/>
              <a:t>+ </a:t>
            </a:r>
            <a:r>
              <a:rPr lang="en-US" sz="3200" dirty="0"/>
              <a:t>ask for help</a:t>
            </a:r>
          </a:p>
          <a:p>
            <a:endParaRPr lang="en-US" sz="32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6&quot;&gt;&lt;property id=&quot;20148&quot; value=&quot;5&quot;/&gt;&lt;property id=&quot;20300&quot; value=&quot;Slide 7&quot;/&gt;&lt;property id=&quot;20307&quot; value=&quot;259&quot;/&gt;&lt;/object&gt;&lt;object type=&quot;3&quot; unique_id=&quot;10011&quot;&gt;&lt;property id=&quot;20148&quot; value=&quot;5&quot;/&gt;&lt;property id=&quot;20300&quot; value=&quot;Slide 9&quot;/&gt;&lt;property id=&quot;20307&quot; value=&quot;264&quot;/&gt;&lt;/object&gt;&lt;object type=&quot;3&quot; unique_id=&quot;10024&quot;&gt;&lt;property id=&quot;20148&quot; value=&quot;5&quot;/&gt;&lt;property id=&quot;20300&quot; value=&quot;Slide 24&quot;/&gt;&lt;property id=&quot;20307&quot; value=&quot;275&quot;/&gt;&lt;/object&gt;&lt;object type=&quot;3&quot; unique_id=&quot;10140&quot;&gt;&lt;property id=&quot;20148&quot; value=&quot;5&quot;/&gt;&lt;property id=&quot;20300&quot; value=&quot;Slide 1&quot;/&gt;&lt;property id=&quot;20307&quot; value=&quot;280&quot;/&gt;&lt;/object&gt;&lt;object type=&quot;3&quot; unique_id=&quot;10366&quot;&gt;&lt;property id=&quot;20148&quot; value=&quot;5&quot;/&gt;&lt;property id=&quot;20300&quot; value=&quot;Slide 2&quot;/&gt;&lt;property id=&quot;20307&quot; value=&quot;284&quot;/&gt;&lt;/object&gt;&lt;object type=&quot;3&quot; unique_id=&quot;10368&quot;&gt;&lt;property id=&quot;20148&quot; value=&quot;5&quot;/&gt;&lt;property id=&quot;20300&quot; value=&quot;Slide 4&quot;/&gt;&lt;property id=&quot;20307&quot; value=&quot;286&quot;/&gt;&lt;/object&gt;&lt;object type=&quot;3&quot; unique_id=&quot;10369&quot;&gt;&lt;property id=&quot;20148&quot; value=&quot;5&quot;/&gt;&lt;property id=&quot;20300&quot; value=&quot;Slide 3&quot;/&gt;&lt;property id=&quot;20307&quot; value=&quot;289&quot;/&gt;&lt;/object&gt;&lt;object type=&quot;3&quot; unique_id=&quot;10371&quot;&gt;&lt;property id=&quot;20148&quot; value=&quot;5&quot;/&gt;&lt;property id=&quot;20300&quot; value=&quot;Slide 5&quot;/&gt;&lt;property id=&quot;20307&quot; value=&quot;293&quot;/&gt;&lt;/object&gt;&lt;object type=&quot;3&quot; unique_id=&quot;10372&quot;&gt;&lt;property id=&quot;20148&quot; value=&quot;5&quot;/&gt;&lt;property id=&quot;20300&quot; value=&quot;Slide 6&quot;/&gt;&lt;property id=&quot;20307&quot; value=&quot;294&quot;/&gt;&lt;/object&gt;&lt;object type=&quot;3&quot; unique_id=&quot;10699&quot;&gt;&lt;property id=&quot;20148&quot; value=&quot;5&quot;/&gt;&lt;property id=&quot;20300&quot; value=&quot;Slide 8&quot;/&gt;&lt;property id=&quot;20307&quot; value=&quot;295&quot;/&gt;&lt;/object&gt;&lt;object type=&quot;3&quot; unique_id=&quot;10973&quot;&gt;&lt;property id=&quot;20148&quot; value=&quot;5&quot;/&gt;&lt;property id=&quot;20300&quot; value=&quot;Slide 10&quot;/&gt;&lt;property id=&quot;20307&quot; value=&quot;296&quot;/&gt;&lt;/object&gt;&lt;object type=&quot;3&quot; unique_id=&quot;10974&quot;&gt;&lt;property id=&quot;20148&quot; value=&quot;5&quot;/&gt;&lt;property id=&quot;20300&quot; value=&quot;Slide 12&quot;/&gt;&lt;property id=&quot;20307&quot; value=&quot;297&quot;/&gt;&lt;/object&gt;&lt;object type=&quot;3&quot; unique_id=&quot;10975&quot;&gt;&lt;property id=&quot;20148&quot; value=&quot;5&quot;/&gt;&lt;property id=&quot;20300&quot; value=&quot;Slide 13&quot;/&gt;&lt;property id=&quot;20307&quot; value=&quot;302&quot;/&gt;&lt;/object&gt;&lt;object type=&quot;3&quot; unique_id=&quot;10976&quot;&gt;&lt;property id=&quot;20148&quot; value=&quot;5&quot;/&gt;&lt;property id=&quot;20300&quot; value=&quot;Slide 14&quot;/&gt;&lt;property id=&quot;20307&quot; value=&quot;301&quot;/&gt;&lt;/object&gt;&lt;object type=&quot;3&quot; unique_id=&quot;10977&quot;&gt;&lt;property id=&quot;20148&quot; value=&quot;5&quot;/&gt;&lt;property id=&quot;20300&quot; value=&quot;Slide 15&quot;/&gt;&lt;property id=&quot;20307&quot; value=&quot;300&quot;/&gt;&lt;/object&gt;&lt;object type=&quot;3&quot; unique_id=&quot;10978&quot;&gt;&lt;property id=&quot;20148&quot; value=&quot;5&quot;/&gt;&lt;property id=&quot;20300&quot; value=&quot;Slide 16&quot;/&gt;&lt;property id=&quot;20307&quot; value=&quot;303&quot;/&gt;&lt;/object&gt;&lt;object type=&quot;3&quot; unique_id=&quot;10979&quot;&gt;&lt;property id=&quot;20148&quot; value=&quot;5&quot;/&gt;&lt;property id=&quot;20300&quot; value=&quot;Slide 17&quot;/&gt;&lt;property id=&quot;20307&quot; value=&quot;304&quot;/&gt;&lt;/object&gt;&lt;object type=&quot;3&quot; unique_id=&quot;10980&quot;&gt;&lt;property id=&quot;20148&quot; value=&quot;5&quot;/&gt;&lt;property id=&quot;20300&quot; value=&quot;Slide 18&quot;/&gt;&lt;property id=&quot;20307&quot; value=&quot;305&quot;/&gt;&lt;/object&gt;&lt;object type=&quot;3&quot; unique_id=&quot;10981&quot;&gt;&lt;property id=&quot;20148&quot; value=&quot;5&quot;/&gt;&lt;property id=&quot;20300&quot; value=&quot;Slide 19&quot;/&gt;&lt;property id=&quot;20307&quot; value=&quot;306&quot;/&gt;&lt;/object&gt;&lt;object type=&quot;3&quot; unique_id=&quot;10982&quot;&gt;&lt;property id=&quot;20148&quot; value=&quot;5&quot;/&gt;&lt;property id=&quot;20300&quot; value=&quot;Slide 20&quot;/&gt;&lt;property id=&quot;20307&quot; value=&quot;307&quot;/&gt;&lt;/object&gt;&lt;object type=&quot;3&quot; unique_id=&quot;10983&quot;&gt;&lt;property id=&quot;20148&quot; value=&quot;5&quot;/&gt;&lt;property id=&quot;20300&quot; value=&quot;Slide 21&quot;/&gt;&lt;property id=&quot;20307&quot; value=&quot;308&quot;/&gt;&lt;/object&gt;&lt;object type=&quot;3&quot; unique_id=&quot;11015&quot;&gt;&lt;property id=&quot;20148&quot; value=&quot;5&quot;/&gt;&lt;property id=&quot;20300&quot; value=&quot;Slide 22&quot;/&gt;&lt;property id=&quot;20307&quot; value=&quot;309&quot;/&gt;&lt;/object&gt;&lt;object type=&quot;3&quot; unique_id=&quot;11040&quot;&gt;&lt;property id=&quot;20148&quot; value=&quot;5&quot;/&gt;&lt;property id=&quot;20300&quot; value=&quot;Slide 11&quot;/&gt;&lt;property id=&quot;20307&quot; value=&quot;310&quot;/&gt;&lt;/object&gt;&lt;object type=&quot;3&quot; unique_id=&quot;11091&quot;&gt;&lt;property id=&quot;20148&quot; value=&quot;5&quot;/&gt;&lt;property id=&quot;20300&quot; value=&quot;Slide 23&quot;/&gt;&lt;property id=&quot;20307&quot; value=&quot;312&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6133</TotalTime>
  <Words>375</Words>
  <Application>Microsoft Office PowerPoint</Application>
  <PresentationFormat>On-screen Show (4:3)</PresentationFormat>
  <Paragraphs>63</Paragraphs>
  <Slides>10</Slides>
  <Notes>0</Notes>
  <HiddenSlides>0</HiddenSlides>
  <MMClips>2</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Default Design</vt:lpstr>
      <vt:lpstr>Slide 1</vt:lpstr>
      <vt:lpstr>Slide 2</vt:lpstr>
      <vt:lpstr>Slide 3</vt:lpstr>
      <vt:lpstr>Slide 4</vt:lpstr>
      <vt:lpstr>Slide 5</vt:lpstr>
      <vt:lpstr>Slide 6</vt:lpstr>
      <vt:lpstr>Slide 7</vt:lpstr>
      <vt:lpstr>Slide 8</vt:lpstr>
      <vt:lpstr>Slide 9</vt:lpstr>
      <vt:lpstr>Slide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Ghostviet.com</dc:creator>
  <cp:lastModifiedBy>AD</cp:lastModifiedBy>
  <cp:revision>278</cp:revision>
  <dcterms:created xsi:type="dcterms:W3CDTF">2014-02-28T07:53:54Z</dcterms:created>
  <dcterms:modified xsi:type="dcterms:W3CDTF">2020-02-03T14:43:25Z</dcterms:modified>
</cp:coreProperties>
</file>