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1" r:id="rId2"/>
    <p:sldId id="636" r:id="rId3"/>
    <p:sldId id="722" r:id="rId4"/>
    <p:sldId id="436" r:id="rId5"/>
    <p:sldId id="599" r:id="rId6"/>
    <p:sldId id="627" r:id="rId7"/>
    <p:sldId id="707" r:id="rId8"/>
    <p:sldId id="724" r:id="rId9"/>
    <p:sldId id="708" r:id="rId10"/>
    <p:sldId id="725" r:id="rId11"/>
    <p:sldId id="726" r:id="rId12"/>
    <p:sldId id="727" r:id="rId13"/>
    <p:sldId id="457" r:id="rId14"/>
    <p:sldId id="712" r:id="rId15"/>
    <p:sldId id="729" r:id="rId16"/>
    <p:sldId id="314" r:id="rId17"/>
    <p:sldId id="330" r:id="rId18"/>
    <p:sldId id="3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A6"/>
    <a:srgbClr val="FF9130"/>
    <a:srgbClr val="FF5B22"/>
    <a:srgbClr val="B0926A"/>
    <a:srgbClr val="E1C78F"/>
    <a:srgbClr val="FAE7C9"/>
    <a:srgbClr val="687EFF"/>
    <a:srgbClr val="B6FFFA"/>
    <a:srgbClr val="EC5858"/>
    <a:srgbClr val="FD8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085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1190" y="1972945"/>
            <a:ext cx="11214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The dirtier the air gets, more difficult it is for people to breathe.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7850" y="3310255"/>
            <a:ext cx="11214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My brother likes to get up the city by bike, but I prefer using public transport.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36270" y="4930140"/>
            <a:ext cx="11214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3.</a:t>
            </a:r>
            <a:r>
              <a:rPr lang="en-US" sz="3600"/>
              <a:t> Nearer the school is, the more convenient it is for the students.</a:t>
            </a:r>
          </a:p>
        </p:txBody>
      </p:sp>
      <p:sp>
        <p:nvSpPr>
          <p:cNvPr id="9" name="Multiply 8"/>
          <p:cNvSpPr/>
          <p:nvPr/>
        </p:nvSpPr>
        <p:spPr>
          <a:xfrm>
            <a:off x="5348605" y="1981200"/>
            <a:ext cx="343344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4815840" y="1551305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more difficult		</a:t>
            </a:r>
          </a:p>
        </p:txBody>
      </p:sp>
      <p:sp>
        <p:nvSpPr>
          <p:cNvPr id="10" name="Multiply 9"/>
          <p:cNvSpPr/>
          <p:nvPr/>
        </p:nvSpPr>
        <p:spPr>
          <a:xfrm>
            <a:off x="5494655" y="3418205"/>
            <a:ext cx="114998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513840" y="4471670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nearer</a:t>
            </a:r>
          </a:p>
        </p:txBody>
      </p:sp>
      <p:sp>
        <p:nvSpPr>
          <p:cNvPr id="14" name="Multiply 13"/>
          <p:cNvSpPr/>
          <p:nvPr/>
        </p:nvSpPr>
        <p:spPr>
          <a:xfrm>
            <a:off x="1099185" y="4972685"/>
            <a:ext cx="114998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4921885" y="2944495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3" grpId="0"/>
      <p:bldP spid="13" grpId="1"/>
      <p:bldP spid="14" grpId="0" bldLvl="0" animBg="1"/>
      <p:bldP spid="14" grpId="1" animBg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850" y="2480945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/>
              <a:t>4.</a:t>
            </a:r>
            <a:r>
              <a:rPr lang="en-US" sz="4000"/>
              <a:t> She came up with a cold after walking in the heavy rain.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7850" y="4044315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5.</a:t>
            </a:r>
            <a:r>
              <a:rPr lang="en-US" sz="4000" dirty="0"/>
              <a:t> The more slow the Internet is, the angrier the users get.</a:t>
            </a:r>
          </a:p>
        </p:txBody>
      </p:sp>
      <p:sp>
        <p:nvSpPr>
          <p:cNvPr id="9" name="Multiply 8"/>
          <p:cNvSpPr/>
          <p:nvPr/>
        </p:nvSpPr>
        <p:spPr>
          <a:xfrm>
            <a:off x="1711960" y="2531110"/>
            <a:ext cx="3992880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4386580" y="1762760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 down with</a:t>
            </a:r>
          </a:p>
        </p:txBody>
      </p:sp>
      <p:sp>
        <p:nvSpPr>
          <p:cNvPr id="10" name="Multiply 9"/>
          <p:cNvSpPr/>
          <p:nvPr/>
        </p:nvSpPr>
        <p:spPr>
          <a:xfrm>
            <a:off x="1986915" y="4156075"/>
            <a:ext cx="323024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3434715" y="3568065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slower</a:t>
            </a:r>
          </a:p>
        </p:txBody>
      </p:sp>
      <p:sp>
        <p:nvSpPr>
          <p:cNvPr id="12" name="Flowchart: Off-page Connector 11"/>
          <p:cNvSpPr/>
          <p:nvPr/>
        </p:nvSpPr>
        <p:spPr>
          <a:xfrm>
            <a:off x="636270" y="-2220595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6300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655695" y="2354580"/>
            <a:ext cx="745744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= turn round in a circle</a:t>
            </a:r>
          </a:p>
          <a:p>
            <a:pPr marL="635" indent="-635"/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(to) = visit sb / a place that is near</a:t>
            </a:r>
          </a:p>
          <a:p>
            <a:pPr marL="635" indent="-635"/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get around = to go to a lot of different places</a:t>
            </a:r>
          </a:p>
        </p:txBody>
      </p:sp>
      <p:sp>
        <p:nvSpPr>
          <p:cNvPr id="6" name="Flowchart: Off-page Connector 5"/>
          <p:cNvSpPr/>
          <p:nvPr/>
        </p:nvSpPr>
        <p:spPr>
          <a:xfrm>
            <a:off x="836295" y="967740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325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02995"/>
            <a:ext cx="12191365" cy="60960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38200" y="1494790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</a:rPr>
              <a:t>A city in the future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11760" y="1414145"/>
            <a:ext cx="119075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242021"/>
                </a:solidFill>
                <a:latin typeface="Times New Roman" panose="02020603050405020304" charset="0"/>
              </a:rPr>
              <a:t>- Work in groups. You have a few minutes to prepare for the presentation (which you prepare from lesson 1).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68910" y="2694940"/>
            <a:ext cx="1185100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Times New Roman" panose="02020603050405020304" charset="0"/>
              </a:rPr>
              <a:t>- Tick appropriate items while listening to your  classmates’ presentations and write comments if you have any in checklists.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17475" y="4558030"/>
            <a:ext cx="1188339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Times New Roman" panose="02020603050405020304" charset="0"/>
              </a:rPr>
              <a:t>- The presenters should complete their self-assessment checklists after completing their presentation.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645" y="793750"/>
            <a:ext cx="570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B4C82-3A35-FAD2-99AB-4AFE4E41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3" y="1453567"/>
            <a:ext cx="10235977" cy="4600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2;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seoul_-_21985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5315" y="18415"/>
            <a:ext cx="9105900" cy="68637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684395" y="-123190"/>
            <a:ext cx="7543165" cy="7004685"/>
          </a:xfrm>
          <a:custGeom>
            <a:avLst/>
            <a:gdLst>
              <a:gd name="connsiteX0" fmla="*/ 0 w 11879"/>
              <a:gd name="connsiteY0" fmla="*/ 0 h 11031"/>
              <a:gd name="connsiteX1" fmla="*/ 11879 w 11879"/>
              <a:gd name="connsiteY1" fmla="*/ 0 h 11031"/>
              <a:gd name="connsiteX2" fmla="*/ 11879 w 11879"/>
              <a:gd name="connsiteY2" fmla="*/ 11031 h 11031"/>
              <a:gd name="connsiteX3" fmla="*/ 0 w 11879"/>
              <a:gd name="connsiteY3" fmla="*/ 11031 h 11031"/>
              <a:gd name="connsiteX4" fmla="*/ 3960 w 11879"/>
              <a:gd name="connsiteY4" fmla="*/ 9605 h 11031"/>
              <a:gd name="connsiteX5" fmla="*/ 4112 w 11879"/>
              <a:gd name="connsiteY5" fmla="*/ 2484 h 11031"/>
              <a:gd name="connsiteX6" fmla="*/ 0 w 11879"/>
              <a:gd name="connsiteY6" fmla="*/ 0 h 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9" h="11031">
                <a:moveTo>
                  <a:pt x="0" y="0"/>
                </a:moveTo>
                <a:lnTo>
                  <a:pt x="11879" y="0"/>
                </a:lnTo>
                <a:lnTo>
                  <a:pt x="11879" y="11031"/>
                </a:lnTo>
                <a:lnTo>
                  <a:pt x="0" y="11031"/>
                </a:lnTo>
                <a:lnTo>
                  <a:pt x="3960" y="9605"/>
                </a:lnTo>
                <a:lnTo>
                  <a:pt x="4112" y="24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307656" y="894096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5011420" y="1934210"/>
            <a:ext cx="606933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5457190" y="2022475"/>
            <a:ext cx="55619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67225" y="1765112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4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repeatCount="indefinite" fill="remove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the correct answer to complete each sentence below.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Fill in each gap with a word from the box to complete the passage.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with the particles in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a grammar mistake in each sentence and correct it.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about city as possible in .................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842645" y="416052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Choose the correct answer to complete each sentence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76300" y="1821180"/>
            <a:ext cx="10870565" cy="101473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1.</a:t>
            </a:r>
            <a:r>
              <a:rPr lang="en-US" sz="3000"/>
              <a:t> It takes Jane 30 minutes to travel from her house in the </a:t>
            </a:r>
            <a:r>
              <a:rPr lang="en-US" sz="3000" b="1"/>
              <a:t>suburbs / downtown </a:t>
            </a:r>
            <a:r>
              <a:rPr lang="en-US" sz="3000"/>
              <a:t>to her office in the city centre.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6300" y="2826385"/>
            <a:ext cx="10870565" cy="1014730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2.</a:t>
            </a:r>
            <a:r>
              <a:rPr lang="en-US" sz="3000"/>
              <a:t> Minh prefers the </a:t>
            </a:r>
            <a:r>
              <a:rPr lang="en-US" sz="3000" b="1"/>
              <a:t>metro / sky train</a:t>
            </a:r>
            <a:r>
              <a:rPr lang="en-US" sz="3000"/>
              <a:t>. He finds it more comfortable to go underground than above the ground.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76300" y="3801110"/>
            <a:ext cx="10870565" cy="101473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3.</a:t>
            </a:r>
            <a:r>
              <a:rPr lang="en-US" sz="3000"/>
              <a:t> The city centre is now packed with high buildings. It looks like an ugly </a:t>
            </a:r>
            <a:r>
              <a:rPr lang="en-US" sz="3000" b="1"/>
              <a:t>public amenity / concrete jungle.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76300" y="4822190"/>
            <a:ext cx="10870565" cy="553085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4.</a:t>
            </a:r>
            <a:r>
              <a:rPr lang="en-US" sz="3000" dirty="0"/>
              <a:t> He loves the nightlife of his city. He thinks that it is </a:t>
            </a:r>
            <a:r>
              <a:rPr lang="en-US" sz="3000" b="1" dirty="0"/>
              <a:t>lively / noisy.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76300" y="5379720"/>
            <a:ext cx="10870565" cy="101473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5.</a:t>
            </a:r>
            <a:r>
              <a:rPr lang="en-US" sz="3000"/>
              <a:t> Ho Chi Minh City is a </a:t>
            </a:r>
            <a:r>
              <a:rPr lang="en-US" sz="3000" b="1"/>
              <a:t>slow / bustling</a:t>
            </a:r>
            <a:r>
              <a:rPr lang="en-US" sz="3000"/>
              <a:t> city. It is always full of activities.</a:t>
            </a:r>
          </a:p>
        </p:txBody>
      </p:sp>
      <p:sp>
        <p:nvSpPr>
          <p:cNvPr id="25" name="Oval 24"/>
          <p:cNvSpPr/>
          <p:nvPr/>
        </p:nvSpPr>
        <p:spPr>
          <a:xfrm>
            <a:off x="10065720" y="1815783"/>
            <a:ext cx="1419546" cy="541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023360" y="2826385"/>
            <a:ext cx="118745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10050" y="4309745"/>
            <a:ext cx="2761615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985250" y="4815840"/>
            <a:ext cx="1287145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0607" y="5379720"/>
            <a:ext cx="1507252" cy="553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gap with a word from the box to complete the passage.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72640" y="1807210"/>
            <a:ext cx="804672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congestion    peaceful   safe    liveable     itch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0670" y="2531745"/>
            <a:ext cx="11647170" cy="3969385"/>
          </a:xfrm>
          <a:prstGeom prst="rect">
            <a:avLst/>
          </a:prstGeom>
          <a:solidFill>
            <a:srgbClr val="FAE7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/>
              <a:t>Mia lives in a small town. In the past, there were not many people living in the town, so it was rather quiet and</a:t>
            </a:r>
            <a:r>
              <a:rPr lang="en-US" sz="2800" b="1"/>
              <a:t> (1) </a:t>
            </a:r>
            <a:r>
              <a:rPr lang="en-US" sz="2800"/>
              <a:t>_______________. Nowadays, it is totally different. The more crowded the town is, the less </a:t>
            </a:r>
            <a:r>
              <a:rPr lang="en-US" sz="2800" b="1"/>
              <a:t>(2)</a:t>
            </a:r>
            <a:r>
              <a:rPr lang="en-US" sz="2800"/>
              <a:t> ___________ it becomes. Crime rates are increasing quickly. Moreover, many car drivers don’t obey traffic rules, so they indirectly cause traffic </a:t>
            </a:r>
            <a:r>
              <a:rPr lang="en-US" sz="2800" b="1"/>
              <a:t>(3)</a:t>
            </a:r>
            <a:r>
              <a:rPr lang="en-US" sz="2800"/>
              <a:t> ______________. Construction sites are everywhere in the town.</a:t>
            </a:r>
          </a:p>
          <a:p>
            <a:pPr algn="just"/>
            <a:r>
              <a:rPr lang="en-US" sz="2800"/>
              <a:t>The dust and dirt from these sites have caused many problems for people’s health, for example </a:t>
            </a:r>
            <a:r>
              <a:rPr lang="en-US" sz="2800" b="1"/>
              <a:t>(4) </a:t>
            </a:r>
            <a:r>
              <a:rPr lang="en-US" sz="2800"/>
              <a:t>_________ eyes, runny noses, and acne. All these things make Mia feel that her town is not as </a:t>
            </a:r>
            <a:r>
              <a:rPr lang="en-US" sz="2800" b="1"/>
              <a:t>(5) </a:t>
            </a:r>
            <a:r>
              <a:rPr lang="en-US" sz="2800"/>
              <a:t>__________ as before.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52795" y="287591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18855" y="3321050"/>
            <a:ext cx="11252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496175" y="409702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congestion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274185" y="538988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itchy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135495" y="5823585"/>
            <a:ext cx="20897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81405" y="1623695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out (x2)      down with           down on          away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23265" y="2373630"/>
            <a:ext cx="10870565" cy="1076325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People are throwing __________ tons of food each year. This is such a waste!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23265" y="3378835"/>
            <a:ext cx="10870565" cy="1568450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Shopping mall is a popular place for teens to hang _____________ with one another these days. </a:t>
            </a:r>
          </a:p>
          <a:p>
            <a:pPr algn="just"/>
            <a:r>
              <a:rPr lang="en-US" sz="3200" dirty="0"/>
              <a:t>these days.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23265" y="4353560"/>
            <a:ext cx="10870565" cy="1076325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The city council wants to cut ___________construction noise by 20% in the next five years.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66715" y="237363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544955" y="387159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05575" y="432308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4" grpId="0" bldLvl="0" animBg="1"/>
      <p:bldP spid="14" grpId="1" animBg="1"/>
      <p:bldP spid="10" grpId="0" bldLvl="0" animBg="1"/>
      <p:bldP spid="10" grpId="1" animBg="1"/>
      <p:bldP spid="11" grpId="0"/>
      <p:bldP spid="11" grpId="1"/>
      <p:bldP spid="13" grpId="0"/>
      <p:bldP spid="13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81405" y="1684655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out (x2)       down with            down on          away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730250" y="2690495"/>
            <a:ext cx="10870565" cy="1198880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4.</a:t>
            </a:r>
            <a:r>
              <a:rPr lang="en-US" sz="3600"/>
              <a:t> The researchers carried _________ a study about people’s attitudes towards their cities.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54380" y="3889375"/>
            <a:ext cx="10870565" cy="64516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5.</a:t>
            </a:r>
            <a:r>
              <a:rPr lang="en-US" sz="3600" dirty="0"/>
              <a:t> Many people come ____________ the flu in winter.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770370" y="268605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40680" y="390080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with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4" grpId="0" bldLvl="0" animBg="1"/>
      <p:bldP spid="24" grpId="1" animBg="1"/>
      <p:bldP spid="18" grpId="0"/>
      <p:bldP spid="18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68985" y="2289810"/>
            <a:ext cx="10886440" cy="1322070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>
                <a:latin typeface="Calibri" panose="020F0502020204030204" pitchFamily="34" charset="0"/>
                <a:cs typeface="Calibri" panose="020F0502020204030204" pitchFamily="34" charset="0"/>
              </a:rPr>
              <a:t>The + comparative adj 1 + clause 1, the + comparative adj 2 + clause 2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Double Comparative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58825" y="3943985"/>
            <a:ext cx="1098232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just"/>
            <a:r>
              <a:rPr lang="en-US" sz="4000" b="1" dirty="0">
                <a:latin typeface="Comic Sans MS" panose="030F0702030302020204" charset="0"/>
                <a:cs typeface="Comic Sans MS" panose="030F0702030302020204" charset="0"/>
              </a:rPr>
              <a:t>E.g. </a:t>
            </a:r>
            <a:r>
              <a:rPr lang="en-US" sz="4000" b="1" u="sng" dirty="0">
                <a:latin typeface="Comic Sans MS" panose="030F0702030302020204" charset="0"/>
                <a:cs typeface="Comic Sans MS" panose="030F0702030302020204" charset="0"/>
              </a:rPr>
              <a:t>The more expensive</a:t>
            </a:r>
            <a:r>
              <a:rPr lang="en-US" sz="4000" b="0" dirty="0">
                <a:latin typeface="Comic Sans MS" panose="030F0702030302020204" charset="0"/>
                <a:cs typeface="Comic Sans MS" panose="030F0702030302020204" charset="0"/>
              </a:rPr>
              <a:t> the rent in the city is, </a:t>
            </a:r>
            <a:r>
              <a:rPr lang="en-US" sz="4000" b="1" u="sng" dirty="0">
                <a:latin typeface="Comic Sans MS" panose="030F0702030302020204" charset="0"/>
                <a:cs typeface="Comic Sans MS" panose="030F0702030302020204" charset="0"/>
              </a:rPr>
              <a:t>the fewer</a:t>
            </a:r>
            <a:r>
              <a:rPr lang="en-US" sz="4000" b="0" dirty="0">
                <a:latin typeface="Comic Sans MS" panose="030F0702030302020204" charset="0"/>
                <a:cs typeface="Comic Sans MS" panose="030F0702030302020204" charset="0"/>
              </a:rPr>
              <a:t> people can afford to live there.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100" grpId="0"/>
      <p:bldP spid="10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890</Words>
  <PresentationFormat>Widescreen</PresentationFormat>
  <Paragraphs>128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2024-01-09T01:37:08Z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