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61" r:id="rId2"/>
    <p:sldId id="265" r:id="rId3"/>
    <p:sldId id="266" r:id="rId4"/>
    <p:sldId id="342" r:id="rId5"/>
    <p:sldId id="343" r:id="rId6"/>
    <p:sldId id="301" r:id="rId7"/>
    <p:sldId id="349" r:id="rId8"/>
  </p:sldIdLst>
  <p:sldSz cx="18288000" cy="10287000"/>
  <p:notesSz cx="6858000" cy="9144000"/>
  <p:embeddedFontLst>
    <p:embeddedFont>
      <p:font typeface="Cambria Math" panose="02040503050406030204" pitchFamily="18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C6"/>
    <a:srgbClr val="DD6909"/>
    <a:srgbClr val="768732"/>
    <a:srgbClr val="FCD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274-2923-4036-8835-FBB858BB1B4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F0727-E281-4DFF-BBAF-1A9BA1EAD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F0727-E281-4DFF-BBAF-1A9BA1EADB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1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Kích</a:t>
            </a:r>
            <a:r>
              <a:rPr lang="en-US" baseline="0"/>
              <a:t> trực tiếp vào từng ô để chọn đáp án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F0727-E281-4DFF-BBAF-1A9BA1EAD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0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5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3.png"/><Relationship Id="rId5" Type="http://schemas.openxmlformats.org/officeDocument/2006/relationships/image" Target="../media/image48.png"/><Relationship Id="rId10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72451" y="229055"/>
            <a:ext cx="15032577" cy="6209845"/>
            <a:chOff x="2133686" y="580655"/>
            <a:chExt cx="14017142" cy="6209845"/>
          </a:xfrm>
        </p:grpSpPr>
        <p:grpSp>
          <p:nvGrpSpPr>
            <p:cNvPr id="11" name="Group 11"/>
            <p:cNvGrpSpPr/>
            <p:nvPr/>
          </p:nvGrpSpPr>
          <p:grpSpPr>
            <a:xfrm>
              <a:off x="2133686" y="580655"/>
              <a:ext cx="14017142" cy="6209845"/>
              <a:chOff x="-53218" y="-47625"/>
              <a:chExt cx="1446317" cy="313737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53218" y="2961"/>
                <a:ext cx="1446317" cy="263151"/>
              </a:xfrm>
              <a:custGeom>
                <a:avLst/>
                <a:gdLst/>
                <a:ahLst/>
                <a:cxnLst/>
                <a:rect l="l" t="t" r="r" b="b"/>
                <a:pathLst>
                  <a:path w="1339882" h="263151">
                    <a:moveTo>
                      <a:pt x="77611" y="0"/>
                    </a:moveTo>
                    <a:lnTo>
                      <a:pt x="1262270" y="0"/>
                    </a:lnTo>
                    <a:cubicBezTo>
                      <a:pt x="1282854" y="0"/>
                      <a:pt x="1302595" y="8177"/>
                      <a:pt x="1317150" y="22732"/>
                    </a:cubicBezTo>
                    <a:cubicBezTo>
                      <a:pt x="1331705" y="37287"/>
                      <a:pt x="1339882" y="57028"/>
                      <a:pt x="1339882" y="77611"/>
                    </a:cubicBezTo>
                    <a:lnTo>
                      <a:pt x="1339882" y="185539"/>
                    </a:lnTo>
                    <a:cubicBezTo>
                      <a:pt x="1339882" y="206123"/>
                      <a:pt x="1331705" y="225864"/>
                      <a:pt x="1317150" y="240419"/>
                    </a:cubicBezTo>
                    <a:cubicBezTo>
                      <a:pt x="1302595" y="254974"/>
                      <a:pt x="1282854" y="263151"/>
                      <a:pt x="1262270" y="263151"/>
                    </a:cubicBezTo>
                    <a:lnTo>
                      <a:pt x="77611" y="263151"/>
                    </a:lnTo>
                    <a:cubicBezTo>
                      <a:pt x="57028" y="263151"/>
                      <a:pt x="37287" y="254974"/>
                      <a:pt x="22732" y="240419"/>
                    </a:cubicBezTo>
                    <a:cubicBezTo>
                      <a:pt x="8177" y="225864"/>
                      <a:pt x="0" y="206123"/>
                      <a:pt x="0" y="185539"/>
                    </a:cubicBezTo>
                    <a:lnTo>
                      <a:pt x="0" y="77611"/>
                    </a:lnTo>
                    <a:cubicBezTo>
                      <a:pt x="0" y="57028"/>
                      <a:pt x="8177" y="37287"/>
                      <a:pt x="22732" y="22732"/>
                    </a:cubicBezTo>
                    <a:cubicBezTo>
                      <a:pt x="37287" y="8177"/>
                      <a:pt x="57028" y="0"/>
                      <a:pt x="77611" y="0"/>
                    </a:cubicBezTo>
                    <a:close/>
                  </a:path>
                </a:pathLst>
              </a:custGeom>
              <a:solidFill>
                <a:srgbClr val="768732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339882" cy="310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2624935" y="2185811"/>
              <a:ext cx="12985616" cy="3634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8000" b="1">
                  <a:solidFill>
                    <a:srgbClr val="FEF3C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1. Công thức nhân xác suất cho hai biến cố độc lập</a:t>
              </a:r>
            </a:p>
          </p:txBody>
        </p:sp>
      </p:grpSp>
      <p:sp>
        <p:nvSpPr>
          <p:cNvPr id="26" name="Freeform 26"/>
          <p:cNvSpPr/>
          <p:nvPr/>
        </p:nvSpPr>
        <p:spPr>
          <a:xfrm rot="-1333878">
            <a:off x="14981474" y="5982320"/>
            <a:ext cx="929705" cy="1065564"/>
          </a:xfrm>
          <a:custGeom>
            <a:avLst/>
            <a:gdLst/>
            <a:ahLst/>
            <a:cxnLst/>
            <a:rect l="l" t="t" r="r" b="b"/>
            <a:pathLst>
              <a:path w="929705" h="1065564">
                <a:moveTo>
                  <a:pt x="0" y="0"/>
                </a:moveTo>
                <a:lnTo>
                  <a:pt x="929705" y="0"/>
                </a:lnTo>
                <a:lnTo>
                  <a:pt x="929705" y="1065564"/>
                </a:lnTo>
                <a:lnTo>
                  <a:pt x="0" y="1065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333878">
            <a:off x="1471307" y="1382539"/>
            <a:ext cx="702822" cy="805526"/>
          </a:xfrm>
          <a:custGeom>
            <a:avLst/>
            <a:gdLst/>
            <a:ahLst/>
            <a:cxnLst/>
            <a:rect l="l" t="t" r="r" b="b"/>
            <a:pathLst>
              <a:path w="702822" h="805526">
                <a:moveTo>
                  <a:pt x="0" y="0"/>
                </a:moveTo>
                <a:lnTo>
                  <a:pt x="702822" y="0"/>
                </a:lnTo>
                <a:lnTo>
                  <a:pt x="702822" y="805526"/>
                </a:lnTo>
                <a:lnTo>
                  <a:pt x="0" y="805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98" y="8191500"/>
            <a:ext cx="6423285" cy="159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5970647" y="800100"/>
            <a:ext cx="6248400" cy="1305877"/>
            <a:chOff x="5966088" y="918783"/>
            <a:chExt cx="6537007" cy="1305877"/>
          </a:xfrm>
        </p:grpSpPr>
        <p:grpSp>
          <p:nvGrpSpPr>
            <p:cNvPr id="10" name="Group 10"/>
            <p:cNvGrpSpPr/>
            <p:nvPr/>
          </p:nvGrpSpPr>
          <p:grpSpPr>
            <a:xfrm>
              <a:off x="5966088" y="918783"/>
              <a:ext cx="6537007" cy="1305877"/>
              <a:chOff x="0" y="0"/>
              <a:chExt cx="1721681" cy="34393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1681" cy="343935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615171" y="1298385"/>
              <a:ext cx="5233543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6000" b="1">
                  <a:solidFill>
                    <a:srgbClr val="FEF3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6284" y="2667272"/>
            <a:ext cx="16717128" cy="5372446"/>
            <a:chOff x="1330196" y="2956216"/>
            <a:chExt cx="15914105" cy="5372446"/>
          </a:xfrm>
        </p:grpSpPr>
        <p:grpSp>
          <p:nvGrpSpPr>
            <p:cNvPr id="7" name="Group 7"/>
            <p:cNvGrpSpPr/>
            <p:nvPr/>
          </p:nvGrpSpPr>
          <p:grpSpPr>
            <a:xfrm>
              <a:off x="1330196" y="2956216"/>
              <a:ext cx="15914105" cy="5372446"/>
              <a:chOff x="-75663" y="-47625"/>
              <a:chExt cx="1655807" cy="154154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75663" y="-25568"/>
                <a:ext cx="1655807" cy="1519491"/>
              </a:xfrm>
              <a:custGeom>
                <a:avLst/>
                <a:gdLst/>
                <a:ahLst/>
                <a:cxnLst/>
                <a:rect l="l" t="t" r="r" b="b"/>
                <a:pathLst>
                  <a:path w="1522242" h="1493923">
                    <a:moveTo>
                      <a:pt x="68314" y="0"/>
                    </a:moveTo>
                    <a:lnTo>
                      <a:pt x="1453928" y="0"/>
                    </a:lnTo>
                    <a:cubicBezTo>
                      <a:pt x="1491657" y="0"/>
                      <a:pt x="1522242" y="30585"/>
                      <a:pt x="1522242" y="68314"/>
                    </a:cubicBezTo>
                    <a:lnTo>
                      <a:pt x="1522242" y="1425610"/>
                    </a:lnTo>
                    <a:cubicBezTo>
                      <a:pt x="1522242" y="1463338"/>
                      <a:pt x="1491657" y="1493923"/>
                      <a:pt x="1453928" y="1493923"/>
                    </a:cubicBezTo>
                    <a:lnTo>
                      <a:pt x="68314" y="1493923"/>
                    </a:lnTo>
                    <a:cubicBezTo>
                      <a:pt x="30585" y="1493923"/>
                      <a:pt x="0" y="1463338"/>
                      <a:pt x="0" y="1425610"/>
                    </a:cubicBezTo>
                    <a:lnTo>
                      <a:pt x="0" y="68314"/>
                    </a:lnTo>
                    <a:cubicBezTo>
                      <a:pt x="0" y="30585"/>
                      <a:pt x="30585" y="0"/>
                      <a:pt x="68314" y="0"/>
                    </a:cubicBezTo>
                    <a:close/>
                  </a:path>
                </a:pathLst>
              </a:custGeom>
              <a:solidFill>
                <a:srgbClr val="495324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1522242" cy="154154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2059147" y="3321349"/>
                  <a:ext cx="14586126" cy="463203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>
                    <a:lnSpc>
                      <a:spcPct val="175000"/>
                    </a:lnSpc>
                  </a:pPr>
                  <a:r>
                    <a:rPr lang="en-US" sz="4300" kern="100">
                      <a:solidFill>
                        <a:srgbClr val="FEF3C6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Nếu hai biến cố </a:t>
                  </a:r>
                  <a14:m>
                    <m:oMath xmlns:m="http://schemas.openxmlformats.org/officeDocument/2006/math">
                      <m:r>
                        <a:rPr lang="en-US" sz="4300" i="1" kern="100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en-US" sz="4300" kern="1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4300" i="1" kern="100">
                          <a:solidFill>
                            <a:srgbClr val="FEF3C6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</m:oMath>
                  </a14:m>
                  <a:r>
                    <a:rPr lang="en-US" sz="4300" kern="1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độc lập với nhau thì</a:t>
                  </a:r>
                </a:p>
                <a:p>
                  <a:pPr>
                    <a:lnSpc>
                      <a:spcPct val="175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)⋅</m:t>
                        </m:r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300" i="1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300" kern="100">
                            <a:solidFill>
                              <a:srgbClr val="FEF3C6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4300" kern="1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75000"/>
                    </a:lnSpc>
                  </a:pPr>
                  <a:r>
                    <a:rPr lang="en-US" sz="4300" kern="100">
                      <a:solidFill>
                        <a:srgbClr val="FEF3C6"/>
                      </a:solidFill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Công thức này gọi là công thức nhân xác suất cho hai biến cố độc lập.</a:t>
                  </a:r>
                  <a:endParaRPr lang="en-US" sz="4300" kern="100">
                    <a:solidFill>
                      <a:srgbClr val="FEF3C6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147" y="3321349"/>
                  <a:ext cx="14586126" cy="4632037"/>
                </a:xfrm>
                <a:prstGeom prst="rect">
                  <a:avLst/>
                </a:prstGeom>
                <a:blipFill>
                  <a:blip r:embed="rId2"/>
                  <a:stretch>
                    <a:fillRect l="-2148" r="-994" b="-27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Freeform 15"/>
          <p:cNvSpPr/>
          <p:nvPr/>
        </p:nvSpPr>
        <p:spPr>
          <a:xfrm>
            <a:off x="680002" y="9029700"/>
            <a:ext cx="1640360" cy="650179"/>
          </a:xfrm>
          <a:custGeom>
            <a:avLst/>
            <a:gdLst/>
            <a:ahLst/>
            <a:cxnLst/>
            <a:rect l="l" t="t" r="r" b="b"/>
            <a:pathLst>
              <a:path w="1640360" h="650179">
                <a:moveTo>
                  <a:pt x="0" y="0"/>
                </a:moveTo>
                <a:lnTo>
                  <a:pt x="1640361" y="0"/>
                </a:lnTo>
                <a:lnTo>
                  <a:pt x="1640361" y="650179"/>
                </a:lnTo>
                <a:lnTo>
                  <a:pt x="0" y="650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96596" y="7150461"/>
            <a:ext cx="2756816" cy="266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1135" y="913598"/>
            <a:ext cx="6537007" cy="1486702"/>
            <a:chOff x="6019800" y="466874"/>
            <a:chExt cx="6537007" cy="1486702"/>
          </a:xfrm>
        </p:grpSpPr>
        <p:grpSp>
          <p:nvGrpSpPr>
            <p:cNvPr id="14" name="Group 5"/>
            <p:cNvGrpSpPr/>
            <p:nvPr/>
          </p:nvGrpSpPr>
          <p:grpSpPr>
            <a:xfrm>
              <a:off x="6019800" y="466874"/>
              <a:ext cx="6537007" cy="1486702"/>
              <a:chOff x="0" y="-47625"/>
              <a:chExt cx="1721681" cy="391560"/>
            </a:xfrm>
          </p:grpSpPr>
          <p:sp>
            <p:nvSpPr>
              <p:cNvPr id="24" name="Freeform 6"/>
              <p:cNvSpPr/>
              <p:nvPr/>
            </p:nvSpPr>
            <p:spPr>
              <a:xfrm>
                <a:off x="202785" y="27003"/>
                <a:ext cx="1224217" cy="316907"/>
              </a:xfrm>
              <a:custGeom>
                <a:avLst/>
                <a:gdLst/>
                <a:ahLst/>
                <a:cxnLst/>
                <a:rect l="l" t="t" r="r" b="b"/>
                <a:pathLst>
                  <a:path w="1721681" h="343935">
                    <a:moveTo>
                      <a:pt x="60400" y="0"/>
                    </a:moveTo>
                    <a:lnTo>
                      <a:pt x="1661281" y="0"/>
                    </a:lnTo>
                    <a:cubicBezTo>
                      <a:pt x="1694639" y="0"/>
                      <a:pt x="1721681" y="27042"/>
                      <a:pt x="1721681" y="60400"/>
                    </a:cubicBezTo>
                    <a:lnTo>
                      <a:pt x="1721681" y="283534"/>
                    </a:lnTo>
                    <a:cubicBezTo>
                      <a:pt x="1721681" y="316893"/>
                      <a:pt x="1694639" y="343935"/>
                      <a:pt x="1661281" y="343935"/>
                    </a:cubicBezTo>
                    <a:lnTo>
                      <a:pt x="60400" y="343935"/>
                    </a:lnTo>
                    <a:cubicBezTo>
                      <a:pt x="27042" y="343935"/>
                      <a:pt x="0" y="316893"/>
                      <a:pt x="0" y="283534"/>
                    </a:cubicBezTo>
                    <a:lnTo>
                      <a:pt x="0" y="60400"/>
                    </a:lnTo>
                    <a:cubicBezTo>
                      <a:pt x="0" y="27042"/>
                      <a:pt x="27042" y="0"/>
                      <a:pt x="60400" y="0"/>
                    </a:cubicBezTo>
                    <a:close/>
                  </a:path>
                </a:pathLst>
              </a:custGeom>
              <a:solidFill>
                <a:srgbClr val="FEF3C6"/>
              </a:solidFill>
              <a:ln w="38100" cap="rnd">
                <a:solidFill>
                  <a:srgbClr val="495324"/>
                </a:solidFill>
                <a:prstDash val="solid"/>
                <a:round/>
              </a:ln>
            </p:spPr>
          </p:sp>
          <p:sp>
            <p:nvSpPr>
              <p:cNvPr id="25" name="TextBox 7"/>
              <p:cNvSpPr txBox="1"/>
              <p:nvPr/>
            </p:nvSpPr>
            <p:spPr>
              <a:xfrm>
                <a:off x="0" y="-47625"/>
                <a:ext cx="1721681" cy="391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>
              <a:off x="6569881" y="1018581"/>
              <a:ext cx="5244340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15"/>
                </a:lnSpc>
              </a:pPr>
              <a:r>
                <a:rPr lang="en-US" sz="5500" b="1">
                  <a:solidFill>
                    <a:srgbClr val="495324"/>
                  </a:solidFill>
                  <a:latin typeface="Arial" panose="020B0604020202020204" pitchFamily="34" charset="0"/>
                  <a:ea typeface="More Sugar Bold"/>
                  <a:cs typeface="Arial" panose="020B0604020202020204" pitchFamily="34" charset="0"/>
                </a:rPr>
                <a:t>Luyện tập 1</a:t>
              </a: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8302" y="2609270"/>
            <a:ext cx="15910498" cy="643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5000"/>
              </a:lnSpc>
            </a:pPr>
            <a:r>
              <a:rPr lang="vi-VN" altLang="en-US" sz="3800">
                <a:solidFill>
                  <a:srgbClr val="000000"/>
                </a:solidFill>
                <a:ea typeface="Open Sans"/>
              </a:rPr>
              <a:t>Các học sinh lớp 11D làm thí nghiệm gieo hai loại hạt giống A và B. Xác suất để hai loại hạt giống A và B nảy mầm tương ứng là 0,92 và 0,88. Giả sử việc nảy mầm của hạt A và hạt B là độc lập với nhau. Dùng sơ đồ hình cây</a:t>
            </a:r>
            <a:r>
              <a:rPr lang="en-US" altLang="en-US" sz="3800">
                <a:solidFill>
                  <a:srgbClr val="000000"/>
                </a:solidFill>
                <a:ea typeface="Open Sans"/>
              </a:rPr>
              <a:t>,</a:t>
            </a:r>
            <a:r>
              <a:rPr lang="vi-VN" altLang="en-US" sz="3800">
                <a:solidFill>
                  <a:srgbClr val="000000"/>
                </a:solidFill>
                <a:ea typeface="Open Sans"/>
              </a:rPr>
              <a:t> tính xác suất để:</a:t>
            </a:r>
          </a:p>
          <a:p>
            <a:pPr lvl="0" algn="just">
              <a:lnSpc>
                <a:spcPct val="155000"/>
              </a:lnSpc>
            </a:pPr>
            <a:r>
              <a:rPr lang="vi-VN" altLang="en-US" sz="3800">
                <a:solidFill>
                  <a:srgbClr val="000000"/>
                </a:solidFill>
                <a:ea typeface="Open Sans"/>
              </a:rPr>
              <a:t>a) Hạt giống A nảy mầm còn hạt giống B không nảy mầm;</a:t>
            </a:r>
          </a:p>
          <a:p>
            <a:pPr lvl="0" algn="just">
              <a:lnSpc>
                <a:spcPct val="155000"/>
              </a:lnSpc>
            </a:pPr>
            <a:r>
              <a:rPr lang="vi-VN" altLang="en-US" sz="3800">
                <a:solidFill>
                  <a:srgbClr val="000000"/>
                </a:solidFill>
                <a:ea typeface="Open Sans"/>
              </a:rPr>
              <a:t>b) Hạt giống A không nảy mầm còn hạt giống B nảy mầm;</a:t>
            </a:r>
          </a:p>
          <a:p>
            <a:pPr lvl="0" algn="just">
              <a:lnSpc>
                <a:spcPct val="155000"/>
              </a:lnSpc>
            </a:pPr>
            <a:r>
              <a:rPr lang="vi-VN" altLang="en-US" sz="3800">
                <a:solidFill>
                  <a:srgbClr val="000000"/>
                </a:solidFill>
                <a:ea typeface="Open Sans"/>
              </a:rPr>
              <a:t>c) Ít nhất có một trong hai loại hạt giống nảy mầm.</a:t>
            </a:r>
            <a:endParaRPr kumimoji="0" lang="en-US" alt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003" y="7536895"/>
            <a:ext cx="1660797" cy="1949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87" y="1074302"/>
            <a:ext cx="1774628" cy="10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490098" y="859698"/>
            <a:ext cx="1297669" cy="7786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03627" y="930414"/>
            <a:ext cx="10807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788348"/>
                <a:ext cx="11734800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900"/>
                  </a:spcAft>
                </a:pPr>
                <a:r>
                  <a:rPr lang="nl-NL" sz="3600" kern="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biến cố </a:t>
                </a:r>
                <a14:m>
                  <m:oMath xmlns:m="http://schemas.openxmlformats.org/officeDocument/2006/math">
                    <m:r>
                      <a:rPr lang="nl-NL" sz="360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3600" kern="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“Hạt A nảy mầm”;</a:t>
                </a:r>
                <a:r>
                  <a:rPr lang="en-US" sz="36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3600" kern="1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“Hạt B nảy mầm”.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88348"/>
                <a:ext cx="11734800" cy="820674"/>
              </a:xfrm>
              <a:prstGeom prst="rect">
                <a:avLst/>
              </a:prstGeom>
              <a:blipFill>
                <a:blip r:embed="rId3"/>
                <a:stretch>
                  <a:fillRect l="-15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966233"/>
            <a:ext cx="5011049" cy="6063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773779" y="2781300"/>
                <a:ext cx="10447421" cy="6744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6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=0,92;</m:t>
                    </m:r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=0,88</m:t>
                    </m:r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biến cố </a:t>
                </a:r>
                <a14:m>
                  <m:oMath xmlns:m="http://schemas.openxmlformats.org/officeDocument/2006/math">
                    <m:r>
                      <a:rPr lang="nl-NL" sz="36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kern="1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độc lập.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Biến cố</a:t>
                </a:r>
                <a14:m>
                  <m:oMath xmlns:m="http://schemas.openxmlformats.org/officeDocument/2006/math"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“Hạt A nảy mầm, hạt B không nảy mầm” là biến cố </a:t>
                </a:r>
                <a14:m>
                  <m:oMath xmlns:m="http://schemas.openxmlformats.org/officeDocument/2006/math"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acc>
                            <m:accPr>
                              <m:chr m:val="̅"/>
                              <m:ctrlP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3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nl-NL" sz="36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=0,92.0,12=0,1104</m:t>
                      </m:r>
                    </m:oMath>
                  </m:oMathPara>
                </a14:m>
                <a:endParaRPr lang="nl-NL" sz="3600" kern="10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600" kern="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Biến cố: “Hạt A không nảy mầm còn hạt giống B nảy mầm” là biến cố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36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nl-NL" sz="3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3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l-NL" sz="36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nl-NL" sz="36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nl-NL" sz="36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=0,08.0,88=0,0704.</m:t>
                      </m:r>
                    </m:oMath>
                  </m:oMathPara>
                </a14:m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779" y="2781300"/>
                <a:ext cx="10447421" cy="6744154"/>
              </a:xfrm>
              <a:prstGeom prst="rect">
                <a:avLst/>
              </a:prstGeom>
              <a:blipFill>
                <a:blip r:embed="rId6"/>
                <a:stretch>
                  <a:fillRect l="-1750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5484" y="574696"/>
            <a:ext cx="17197032" cy="9137608"/>
            <a:chOff x="0" y="0"/>
            <a:chExt cx="4529259" cy="2406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9259" cy="2406613"/>
            </a:xfrm>
            <a:custGeom>
              <a:avLst/>
              <a:gdLst/>
              <a:ahLst/>
              <a:cxnLst/>
              <a:rect l="l" t="t" r="r" b="b"/>
              <a:pathLst>
                <a:path w="4529259" h="2406613">
                  <a:moveTo>
                    <a:pt x="0" y="0"/>
                  </a:moveTo>
                  <a:lnTo>
                    <a:pt x="4529259" y="0"/>
                  </a:lnTo>
                  <a:lnTo>
                    <a:pt x="4529259" y="2406613"/>
                  </a:lnTo>
                  <a:lnTo>
                    <a:pt x="0" y="2406613"/>
                  </a:lnTo>
                  <a:close/>
                </a:path>
              </a:pathLst>
            </a:custGeom>
            <a:solidFill>
              <a:srgbClr val="FEF3C6"/>
            </a:solidFill>
            <a:ln w="123825" cap="sq">
              <a:solidFill>
                <a:srgbClr val="495324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9259" cy="24542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490098" y="859698"/>
            <a:ext cx="1297669" cy="77860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603627" y="930414"/>
            <a:ext cx="108074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7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37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14400" y="1788348"/>
                <a:ext cx="11734800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9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biến cố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“Hạt A nảy mầm”;</a:t>
                </a:r>
                <a:r>
                  <a:rPr kumimoji="0" lang="en-US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“Hạt B nảy mầm”.</a:t>
                </a:r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788348"/>
                <a:ext cx="11734800" cy="820674"/>
              </a:xfrm>
              <a:prstGeom prst="rect">
                <a:avLst/>
              </a:prstGeom>
              <a:blipFill>
                <a:blip r:embed="rId3"/>
                <a:stretch>
                  <a:fillRect l="-155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966233"/>
            <a:ext cx="5011049" cy="6063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10272" y="2967990"/>
                <a:ext cx="10447421" cy="590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Biến cố: “Có ít nhất một trong hai hạt nảy mầm” là biến cố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∪</m:t>
                          </m:r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nl-NL" sz="3600" b="0" i="1" u="none" strike="noStrike" kern="1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kumimoji="0" lang="en-US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nl-NL" sz="3600" b="0" i="1" u="none" strike="noStrike" kern="1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d>
                    </m:oMath>
                  </m:oMathPara>
                </a14:m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kumimoji="0" lang="nl-NL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kumimoji="0" lang="en-US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nl-NL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kumimoji="0" lang="en-US" sz="36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=0,92+0,88−0,92.0,88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3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         </a:t>
                </a:r>
                <a14:m>
                  <m:oMath xmlns:m="http://schemas.openxmlformats.org/officeDocument/2006/math">
                    <m:r>
                      <a:rPr kumimoji="0" lang="nl-NL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=0,9904.</m:t>
                    </m:r>
                  </m:oMath>
                </a14:m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272" y="2967990"/>
                <a:ext cx="10447421" cy="5909310"/>
              </a:xfrm>
              <a:prstGeom prst="rect">
                <a:avLst/>
              </a:prstGeom>
              <a:blipFill>
                <a:blip r:embed="rId6"/>
                <a:stretch>
                  <a:fillRect l="-1750" r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9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exagon 4"/>
              <p:cNvSpPr/>
              <p:nvPr/>
            </p:nvSpPr>
            <p:spPr>
              <a:xfrm>
                <a:off x="10782903" y="5657228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lvl="0" algn="ctr"/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5657228"/>
                <a:ext cx="5893635" cy="1445604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exagon 6"/>
              <p:cNvSpPr/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9" y="8155422"/>
                <a:ext cx="5893635" cy="1445604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/>
              <p:cNvSpPr/>
              <p:nvPr/>
            </p:nvSpPr>
            <p:spPr>
              <a:xfrm>
                <a:off x="1929128" y="570342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kumimoji="0" lang="vi-VN" sz="3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exago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28" y="5703421"/>
                <a:ext cx="5893635" cy="1445604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/>
              <p:cNvSpPr/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30480" algn="ctr"/>
                <a:r>
                  <a:rPr lang="vi-VN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vi-VN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exago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903" y="8013881"/>
                <a:ext cx="5893635" cy="1445604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 rot="21156679">
            <a:off x="10823742" y="3321578"/>
            <a:ext cx="391119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7338" y="3702946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99842" y="3842692"/>
            <a:ext cx="1676006" cy="1676006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5809" y="3441724"/>
            <a:ext cx="1732670" cy="1732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787" y="5657228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0664" y="5657228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348916" y="390531"/>
            <a:ext cx="17602200" cy="2287913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</a:pPr>
            <a:r>
              <a:rPr lang="fr-FR" sz="45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4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Gieo một con xúc sắc 4 lần. Tìm xác suất của biến cố         A: "Mặt 4 chấm xuất hiện ít nhất một lần"</a:t>
            </a:r>
            <a:endParaRPr lang="en-US" sz="45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38100"/>
            <a:ext cx="18364200" cy="10325100"/>
          </a:xfrm>
          <a:prstGeom prst="rect">
            <a:avLst/>
          </a:prstGeom>
        </p:spPr>
      </p:pic>
      <p:sp>
        <p:nvSpPr>
          <p:cNvPr id="5" name="Hexagon 4"/>
          <p:cNvSpPr/>
          <p:nvPr/>
        </p:nvSpPr>
        <p:spPr>
          <a:xfrm>
            <a:off x="2082830" y="8013881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P(X)=0,94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082830" y="6014943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P(X)=0,42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0782903" y="6013903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P(X)=0,234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10782903" y="8013881"/>
            <a:ext cx="5893635" cy="1445604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ctr"/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P(X)=0,9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924300"/>
            <a:ext cx="387234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Yeah,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giỏi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45941" y="3985592"/>
            <a:ext cx="4071966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Ồ,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vi-VN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egg-2151891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7372" y="3873336"/>
            <a:ext cx="1571324" cy="1571324"/>
          </a:xfrm>
          <a:prstGeom prst="rect">
            <a:avLst/>
          </a:prstGeom>
        </p:spPr>
      </p:pic>
      <p:pic>
        <p:nvPicPr>
          <p:cNvPr id="16" name="Picture 15" descr="egg-2151896__340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6797" y="3802517"/>
            <a:ext cx="1628034" cy="16280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7" y="5967710"/>
            <a:ext cx="1118812" cy="15379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76" y="8013881"/>
            <a:ext cx="1118812" cy="15379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0664" y="5967710"/>
            <a:ext cx="1118812" cy="15379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06" y="8013881"/>
            <a:ext cx="1118812" cy="15379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76538" y="9410700"/>
            <a:ext cx="1313541" cy="70493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47700" y="455532"/>
            <a:ext cx="16916400" cy="2974624"/>
          </a:xfrm>
          <a:prstGeom prst="roundRect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R="30480" lvl="0" algn="just">
              <a:lnSpc>
                <a:spcPct val="150000"/>
              </a:lnSpc>
            </a:pPr>
            <a:r>
              <a:rPr lang="vi-VN" sz="4000" b="1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vi-VN" sz="400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Hai cầu thủ sút phạt đền. Mỗi người đá 1 lần với xác suất đá vào gôn tương ứng là 0,8 và 0,7 .Tính xác suất để có ít nhất 1 cầu thủ đá vào gôn.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8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4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4960</TotalTime>
  <Words>531</Words>
  <PresentationFormat>Custom</PresentationFormat>
  <Paragraphs>46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Open Sans</vt:lpstr>
      <vt:lpstr>Calibri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2024-09-11T02:33:46Z</dcterms:modified>
  <dc:identifier>DAF1cscCFCQ</dc:identifier>
</cp:coreProperties>
</file>