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3" r:id="rId2"/>
    <p:sldId id="274" r:id="rId3"/>
    <p:sldId id="275" r:id="rId4"/>
    <p:sldId id="276" r:id="rId5"/>
    <p:sldId id="277" r:id="rId6"/>
    <p:sldId id="278" r:id="rId7"/>
    <p:sldId id="279" r:id="rId8"/>
    <p:sldId id="280" r:id="rId9"/>
    <p:sldId id="281" r:id="rId10"/>
    <p:sldId id="282" r:id="rId11"/>
    <p:sldId id="283" r:id="rId12"/>
    <p:sldId id="284" r:id="rId13"/>
    <p:sldId id="288" r:id="rId14"/>
    <p:sldId id="271" r:id="rId15"/>
    <p:sldId id="256" r:id="rId16"/>
    <p:sldId id="262" r:id="rId17"/>
    <p:sldId id="257" r:id="rId18"/>
    <p:sldId id="259" r:id="rId19"/>
    <p:sldId id="260" r:id="rId20"/>
    <p:sldId id="263" r:id="rId21"/>
    <p:sldId id="269" r:id="rId22"/>
    <p:sldId id="286" r:id="rId23"/>
    <p:sldId id="287" r:id="rId24"/>
  </p:sldIdLst>
  <p:sldSz cx="12192000" cy="6858000"/>
  <p:notesSz cx="6858000" cy="9144000"/>
  <p:embeddedFontLst>
    <p:embeddedFont>
      <p:font typeface="#9Slide03 HelveBold" panose="02040603050506020204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E86189"/>
    <a:srgbClr val="FCDC22"/>
    <a:srgbClr val="FBDA21"/>
    <a:srgbClr val="FBE230"/>
    <a:srgbClr val="FF0300"/>
    <a:srgbClr val="FF0000"/>
    <a:srgbClr val="4B731F"/>
    <a:srgbClr val="86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6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F1061-24DB-44E9-A611-BE071088AEA6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5F096-71BE-43CD-BFCA-0A98E268F4C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http://redsvn.net/ken-ken-cho-doi-bi-kich-phia-sau-mot-buc-anh/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F6DD7-7E94-4C5F-8F73-C661240C0C6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54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pPr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slide" Target="slide17.xml"/><Relationship Id="rId3" Type="http://schemas.openxmlformats.org/officeDocument/2006/relationships/image" Target="../media/image9.png"/><Relationship Id="rId7" Type="http://schemas.openxmlformats.org/officeDocument/2006/relationships/slide" Target="slide19.xml"/><Relationship Id="rId12" Type="http://schemas.openxmlformats.org/officeDocument/2006/relationships/image" Target="../media/image19.jpeg"/><Relationship Id="rId17" Type="http://schemas.openxmlformats.org/officeDocument/2006/relationships/image" Target="../media/image21.png"/><Relationship Id="rId2" Type="http://schemas.openxmlformats.org/officeDocument/2006/relationships/image" Target="../media/image12.png"/><Relationship Id="rId16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slide" Target="slide20.xml"/><Relationship Id="rId5" Type="http://schemas.openxmlformats.org/officeDocument/2006/relationships/slide" Target="slide16.xml"/><Relationship Id="rId1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18.xml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slide" Target="slide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cacnuoc.vn/tin/top-10-quoc-gia-ngheo-nhat-the-gioi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ền kền chờ đợi – bi kịch phía sau một bức ảnh">
            <a:extLst>
              <a:ext uri="{FF2B5EF4-FFF2-40B4-BE49-F238E27FC236}">
                <a16:creationId xmlns:a16="http://schemas.microsoft.com/office/drawing/2014/main" id="{D0AFFCF0-F0AA-4EAC-AB34-01DC2675BB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" t="9091" r="13139"/>
          <a:stretch/>
        </p:blipFill>
        <p:spPr bwMode="auto">
          <a:xfrm>
            <a:off x="2562726" y="1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820929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8"/>
            <a:ext cx="6012496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A6887-0720-44BC-9817-D76BAEB35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150" y="4686300"/>
            <a:ext cx="4245754" cy="1533526"/>
          </a:xfrm>
        </p:spPr>
        <p:txBody>
          <a:bodyPr anchor="t">
            <a:normAutofit/>
          </a:bodyPr>
          <a:lstStyle/>
          <a:p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Em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hãy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đặt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tên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cho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bức</a:t>
            </a:r>
            <a:r>
              <a:rPr lang="en-US" sz="5000" b="1" i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chemeClr val="bg1"/>
                </a:solidFill>
                <a:latin typeface="+mn-lt"/>
              </a:rPr>
              <a:t>ảnh</a:t>
            </a:r>
            <a:endParaRPr lang="en-US" sz="50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6693B-A048-4C19-A048-4D86B4840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601" y="2171699"/>
            <a:ext cx="4018910" cy="1921999"/>
          </a:xfrm>
        </p:spPr>
        <p:txBody>
          <a:bodyPr anchor="ctr">
            <a:noAutofit/>
          </a:bodyPr>
          <a:lstStyle/>
          <a:p>
            <a:pPr>
              <a:lnSpc>
                <a:spcPct val="120000"/>
              </a:lnSpc>
            </a:pPr>
            <a:r>
              <a:rPr lang="vi-VN" sz="2500" b="1" i="0" dirty="0">
                <a:solidFill>
                  <a:srgbClr val="FFFF00"/>
                </a:solidFill>
                <a:effectLst/>
                <a:cs typeface="Calibri" pitchFamily="34" charset="0"/>
              </a:rPr>
              <a:t>“Kền kền chờ đợi”, Kevin Carter – phóng viên ảnh người Nam Phi </a:t>
            </a:r>
            <a:endParaRPr lang="en-US" sz="2500" dirty="0">
              <a:solidFill>
                <a:srgbClr val="FFFF00"/>
              </a:solidFill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35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53219" y="1235269"/>
            <a:ext cx="11401752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* </a:t>
            </a: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Cơ cấu dân số:</a:t>
            </a:r>
            <a:endParaRPr lang="en-US" sz="28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Cơ cấu dân số trẻ, số dân trong và dưới tuổi lao động chiểm tỉ lệ cao.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216192" y="2147679"/>
            <a:ext cx="11066097" cy="1214499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   *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Ảnh hưởng của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dân số tăng nhanh đối với</a:t>
            </a:r>
            <a:r>
              <a:rPr lang="vi-VN" sz="2800" b="1" i="1">
                <a:solidFill>
                  <a:srgbClr val="0000FF"/>
                </a:solidFill>
                <a:cs typeface="Arial" pitchFamily="34" charset="0"/>
              </a:rPr>
              <a:t>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sự phát triển kinh tế - xã hội củ</a:t>
            </a:r>
            <a:r>
              <a:rPr lang="vi-VN" sz="2800" b="1" i="1">
                <a:solidFill>
                  <a:srgbClr val="0000FF"/>
                </a:solidFill>
                <a:cs typeface="Arial" pitchFamily="34" charset="0"/>
              </a:rPr>
              <a:t>a</a:t>
            </a:r>
            <a:r>
              <a:rPr lang="en-US" sz="2800" b="1" i="1">
                <a:solidFill>
                  <a:srgbClr val="0000FF"/>
                </a:solidFill>
                <a:cs typeface="Arial" pitchFamily="34" charset="0"/>
              </a:rPr>
              <a:t> châu Phi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như thế nào?</a:t>
            </a:r>
            <a:endParaRPr lang="en-US" sz="2800" b="1" i="1" dirty="0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25000" b="66628" l="6977" r="44186">
                        <a14:foregroundMark x1="16744" y1="32558" x2="16744" y2="32558"/>
                        <a14:foregroundMark x1="9767" y1="33605" x2="9767" y2="33605"/>
                        <a14:foregroundMark x1="7093" y1="34535" x2="7093" y2="34535"/>
                        <a14:foregroundMark x1="31395" y1="28605" x2="31395" y2="28605"/>
                        <a14:foregroundMark x1="40930" y1="29070" x2="40930" y2="29070"/>
                        <a14:foregroundMark x1="32558" y1="25000" x2="32558" y2="25000"/>
                        <a14:foregroundMark x1="34419" y1="36163" x2="34419" y2="36163"/>
                        <a14:foregroundMark x1="31163" y1="64070" x2="31163" y2="64070"/>
                        <a14:foregroundMark x1="21163" y1="64186" x2="21163" y2="64186"/>
                        <a14:foregroundMark x1="22209" y1="66628" x2="22209" y2="66628"/>
                        <a14:foregroundMark x1="35930" y1="46395" x2="35930" y2="46395"/>
                        <a14:foregroundMark x1="44186" y1="41279" x2="44186" y2="41279"/>
                        <a14:foregroundMark x1="38256" y1="43488" x2="38256" y2="43488"/>
                        <a14:foregroundMark x1="24535" y1="48256" x2="24535" y2="48256"/>
                      </a14:backgroundRemoval>
                    </a14:imgEffect>
                  </a14:imgLayer>
                </a14:imgProps>
              </a:ext>
            </a:extLst>
          </a:blip>
          <a:srcRect l="5192" t="22288" r="52690" b="31973"/>
          <a:stretch/>
        </p:blipFill>
        <p:spPr>
          <a:xfrm>
            <a:off x="0" y="1729935"/>
            <a:ext cx="1000545" cy="10866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PTS\Desktop\GADT ĐL7 (KNTTCS, kì 1)\tre-em-do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4" y="3516923"/>
            <a:ext cx="5978769" cy="3298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7" descr="C:\Users\PTS\Desktop\GADT ĐL7 (KNTTCS, kì 1)\download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1649" y="3540575"/>
            <a:ext cx="5960011" cy="3247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8" descr="C:\Users\PTS\Desktop\GADT ĐL7 (KNTTCS, kì 1)\download 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7603" y="56272"/>
            <a:ext cx="5958126" cy="33903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C:\Users\PTS\Desktop\GADT ĐL7 (KNTTCS, kì 1)\download (4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204" y="42204"/>
            <a:ext cx="5978769" cy="3418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899138" y="3010486"/>
            <a:ext cx="25040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Bệnh tật hoành hành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04424" y="6373482"/>
            <a:ext cx="25040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Nạn đói hoành hành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57625" y="6345346"/>
            <a:ext cx="2504050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Thiếu nước ngọt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84012" y="3003452"/>
            <a:ext cx="3516923" cy="400110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0000FF"/>
                </a:solidFill>
              </a:rPr>
              <a:t>Điều kiện sống không đảm bảo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39156" y="1249701"/>
            <a:ext cx="116480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Hậu quả: Dân số đông, tăng nhanh và trong độ tuổi lao động lớn =&gt; tạo ra nhiều áp lực về kinh tế - xã hội như giải quyết việc làm, đói nghèo...</a:t>
            </a:r>
            <a:endParaRPr lang="en-US" sz="28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549706-548A-3AAC-6F55-504B08FBB2FC}"/>
              </a:ext>
            </a:extLst>
          </p:cNvPr>
          <p:cNvSpPr txBox="1"/>
          <p:nvPr/>
        </p:nvSpPr>
        <p:spPr>
          <a:xfrm>
            <a:off x="355600" y="5243035"/>
            <a:ext cx="6096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  <a:p>
            <a:r>
              <a:rPr lang="en-US"/>
              <a:t>Một sản phẩm của cộng đồng facebook Thư Viện VnTeach.Com</a:t>
            </a:r>
          </a:p>
          <a:p>
            <a:r>
              <a:rPr lang="en-US"/>
              <a:t>https://www.facebook.com/groups/vnteach/</a:t>
            </a:r>
          </a:p>
          <a:p>
            <a:r>
              <a:rPr lang="en-US"/>
              <a:t>https://www.facebook.com/groups/thuvienvnteach/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7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7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9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1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3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16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961384" y="4336099"/>
              <a:ext cx="1327607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Thứ hai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025572" y="4242315"/>
              <a:ext cx="1239442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Thứ ba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29324" y="4336099"/>
              <a:ext cx="1189749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Thứ tư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73406" y="4265761"/>
              <a:ext cx="1531188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Thứ năm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Câu 1. Châu Phi có số dân đông thứ mấy thế giới?</a:t>
              </a:r>
              <a:endParaRPr lang="en-US" sz="3000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43072" y="4254038"/>
              <a:ext cx="965329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giảm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dần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185589" y="4224817"/>
              <a:ext cx="901016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2700" b="1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tăng</a:t>
              </a:r>
              <a:r>
                <a:rPr lang="en-US" sz="2700" b="1">
                  <a:solidFill>
                    <a:srgbClr val="0000FF"/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dần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223009" y="4267859"/>
              <a:ext cx="917239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biến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động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043159" y="4267859"/>
              <a:ext cx="1151277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không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đổi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	Câu 2. Tuổi thọ người dân châu Phi ngày càng</a:t>
              </a:r>
            </a:p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           được cải thiện theo hướng</a:t>
              </a:r>
              <a:endParaRPr lang="en-US" sz="3000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39305" y="4336099"/>
              <a:ext cx="394660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Á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8881723" y="3744059"/>
            <a:ext cx="1995316" cy="2017486"/>
            <a:chOff x="659524" y="3429000"/>
            <a:chExt cx="1995316" cy="2017486"/>
          </a:xfrm>
          <a:solidFill>
            <a:schemeClr val="bg1"/>
          </a:solidFill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524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326661" y="4363049"/>
              <a:ext cx="673313" cy="5078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Âu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80573" y="4240563"/>
              <a:ext cx="1196161" cy="92333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Đại </a:t>
              </a:r>
            </a:p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Dương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30383" y="4336099"/>
              <a:ext cx="651140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 Mĩ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	Câu 3. Phần lớn người dân châu Phi di cư đến</a:t>
              </a:r>
            </a:p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           châu lục nào?</a:t>
              </a:r>
              <a:endParaRPr lang="en-US" sz="3000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76184" y="4336099"/>
              <a:ext cx="798616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72,7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258191" y="4336099"/>
              <a:ext cx="798617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62,7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	Câu 4. Tuổi thọ trung bình của người dân châu</a:t>
              </a:r>
            </a:p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            Phi giai đoạn 2015 - 2020 là</a:t>
              </a:r>
              <a:endParaRPr lang="en-US" sz="3000" b="1" dirty="0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252328" y="4336099"/>
              <a:ext cx="798617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82,7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66140" y="4336099"/>
              <a:ext cx="534121" cy="5078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7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67</a:t>
              </a:r>
              <a:endParaRPr lang="en-US" sz="2700" b="1" dirty="0">
                <a:solidFill>
                  <a:srgbClr val="0000FF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A3E65-AD46-4A4F-BC02-126E321D4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56914" y="1055913"/>
            <a:ext cx="2558143" cy="830489"/>
          </a:xfrm>
          <a:solidFill>
            <a:schemeClr val="accent4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NGHÈO ĐÓI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D096717-7FB1-4853-9012-1216E0B70BD5}"/>
              </a:ext>
            </a:extLst>
          </p:cNvPr>
          <p:cNvSpPr txBox="1">
            <a:spLocks/>
          </p:cNvSpPr>
          <p:nvPr/>
        </p:nvSpPr>
        <p:spPr>
          <a:xfrm>
            <a:off x="0" y="103414"/>
            <a:ext cx="12191999" cy="83048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Hãy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nêu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lên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1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điều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em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ấn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tượng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về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5000" b="1" i="1" dirty="0" err="1">
                <a:solidFill>
                  <a:srgbClr val="FFFF00"/>
                </a:solidFill>
                <a:latin typeface="+mn-lt"/>
              </a:rPr>
              <a:t>châu</a:t>
            </a:r>
            <a:r>
              <a:rPr lang="en-US" sz="5000" b="1" i="1" dirty="0">
                <a:solidFill>
                  <a:srgbClr val="FFFF00"/>
                </a:solidFill>
                <a:latin typeface="+mn-lt"/>
              </a:rPr>
              <a:t> Phi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AF9DF0-FE85-4E61-A937-050F8099933F}"/>
              </a:ext>
            </a:extLst>
          </p:cNvPr>
          <p:cNvSpPr txBox="1">
            <a:spLocks/>
          </p:cNvSpPr>
          <p:nvPr/>
        </p:nvSpPr>
        <p:spPr>
          <a:xfrm>
            <a:off x="1268184" y="1055913"/>
            <a:ext cx="2558143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DỊCH BỆNH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EC6CDFD-B738-404B-A5C3-35BBEA6B4BB8}"/>
              </a:ext>
            </a:extLst>
          </p:cNvPr>
          <p:cNvSpPr txBox="1">
            <a:spLocks/>
          </p:cNvSpPr>
          <p:nvPr/>
        </p:nvSpPr>
        <p:spPr>
          <a:xfrm>
            <a:off x="5181599" y="1055913"/>
            <a:ext cx="2884714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CHIẾN TRANH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C42A8A-9123-450F-A286-66E1CC0BD95E}"/>
              </a:ext>
            </a:extLst>
          </p:cNvPr>
          <p:cNvSpPr txBox="1">
            <a:spLocks/>
          </p:cNvSpPr>
          <p:nvPr/>
        </p:nvSpPr>
        <p:spPr>
          <a:xfrm>
            <a:off x="108856" y="2407328"/>
            <a:ext cx="2558143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NỢ NẦN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CBA294E-8AAD-428A-A88F-88062649CBAA}"/>
              </a:ext>
            </a:extLst>
          </p:cNvPr>
          <p:cNvSpPr txBox="1">
            <a:spLocks/>
          </p:cNvSpPr>
          <p:nvPr/>
        </p:nvSpPr>
        <p:spPr>
          <a:xfrm>
            <a:off x="3537856" y="2407326"/>
            <a:ext cx="2558143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NÓNG, KHÔ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A175180-137B-4CEC-8210-FA2D3C6FCE09}"/>
              </a:ext>
            </a:extLst>
          </p:cNvPr>
          <p:cNvSpPr txBox="1">
            <a:spLocks/>
          </p:cNvSpPr>
          <p:nvPr/>
        </p:nvSpPr>
        <p:spPr>
          <a:xfrm>
            <a:off x="6977742" y="2407327"/>
            <a:ext cx="2177142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SA MẠC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2141211-E083-4C15-B532-B9848DBEB872}"/>
              </a:ext>
            </a:extLst>
          </p:cNvPr>
          <p:cNvSpPr txBox="1">
            <a:spLocks/>
          </p:cNvSpPr>
          <p:nvPr/>
        </p:nvSpPr>
        <p:spPr>
          <a:xfrm>
            <a:off x="9851572" y="2407328"/>
            <a:ext cx="2264229" cy="83048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/>
              <a:t>THIÊN TAI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CBA21F-5C31-4A70-87FF-4F872FB81BC7}"/>
              </a:ext>
            </a:extLst>
          </p:cNvPr>
          <p:cNvSpPr txBox="1"/>
          <p:nvPr/>
        </p:nvSpPr>
        <p:spPr>
          <a:xfrm>
            <a:off x="108856" y="3507640"/>
            <a:ext cx="11919858" cy="309315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Hiện nay, </a:t>
            </a:r>
            <a:r>
              <a:rPr lang="vi-VN" sz="2600" b="1" i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Burundi</a:t>
            </a:r>
            <a:r>
              <a:rPr lang="vi-VN" sz="2600" b="1" i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 </a:t>
            </a:r>
            <a:r>
              <a:rPr lang="vi-VN" sz="2600" b="0" i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là </a:t>
            </a: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quốc gia nghèo nhất thế giới với mức GDP bình quân đầu người chỉ có </a:t>
            </a:r>
            <a:r>
              <a:rPr lang="vi-VN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727 USD </a:t>
            </a: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trong năm 2018. Hai quốc gia nghèo đói kế tiếp là </a:t>
            </a:r>
            <a:r>
              <a:rPr lang="vi-VN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Cộng hòa Trung Phi </a:t>
            </a: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và </a:t>
            </a:r>
            <a:r>
              <a:rPr lang="vi-VN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C</a:t>
            </a:r>
            <a:r>
              <a:rPr lang="en-US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ộ</a:t>
            </a:r>
            <a:r>
              <a:rPr lang="vi-VN" sz="2600" b="1" i="0" dirty="0">
                <a:solidFill>
                  <a:srgbClr val="FF0000"/>
                </a:solidFill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ng hòa dân chủ Congo </a:t>
            </a:r>
            <a:r>
              <a:rPr lang="vi-VN" sz="2600" b="0" i="0" dirty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cũng chỉ có mức GDP bình quần đầu người tương ứng 746 và 791 </a:t>
            </a:r>
            <a:r>
              <a:rPr lang="vi-VN" sz="2600" b="0" i="0">
                <a:effectLst/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USD/người/năm.</a:t>
            </a:r>
            <a:endParaRPr lang="en-US" sz="2600" b="0" i="0" dirty="0">
              <a:effectLst/>
              <a:latin typeface="Calibri" pitchFamily="34" charset="0"/>
              <a:ea typeface="Tahoma" panose="020B0604030504040204" pitchFamily="34" charset="0"/>
              <a:cs typeface="Calibri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2600" b="0" i="0">
                <a:effectLst/>
                <a:latin typeface="Calibri" pitchFamily="34" charset="0"/>
                <a:cs typeface="Calibri" pitchFamily="34" charset="0"/>
              </a:rPr>
              <a:t>Nguồn </a:t>
            </a:r>
            <a:r>
              <a:rPr lang="vi-VN" sz="2600" b="0" i="0" dirty="0">
                <a:effectLst/>
                <a:latin typeface="Calibri" pitchFamily="34" charset="0"/>
                <a:cs typeface="Calibri" pitchFamily="34" charset="0"/>
              </a:rPr>
              <a:t>bài viết: </a:t>
            </a:r>
            <a:r>
              <a:rPr lang="vi-VN" sz="2600" b="0" i="0" u="none" strike="noStrike" dirty="0">
                <a:effectLst/>
                <a:latin typeface="Calibri" pitchFamily="34" charset="0"/>
                <a:cs typeface="Calibri" pitchFamily="34" charset="0"/>
                <a:hlinkClick r:id="rId2"/>
              </a:rPr>
              <a:t>https://cacnuoc.vn/tin/top-10-quoc-gia-ngheo-nhat-the-gioi/</a:t>
            </a:r>
            <a:endParaRPr lang="en-US" sz="2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4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FFFF00"/>
                </a:solidFill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	Câu 5. Dân số đông, tăng nhanh ở châu Phi đã</a:t>
              </a:r>
            </a:p>
            <a:p>
              <a:pPr algn="just"/>
              <a:r>
                <a:rPr lang="en-US" sz="3000" b="1">
                  <a:solidFill>
                    <a:srgbClr val="FFFF00"/>
                  </a:solidFill>
                  <a:cs typeface="Times New Roman" pitchFamily="18" charset="0"/>
                </a:rPr>
                <a:t>           gây ra hậu quả là 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17961" y="4199619"/>
              <a:ext cx="1119116" cy="12464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A. thiên tai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71706"/>
            <a:chOff x="700467" y="3429000"/>
            <a:chExt cx="1995316" cy="2071706"/>
          </a:xfrm>
          <a:solidFill>
            <a:schemeClr val="bg1"/>
          </a:solidFill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147611" y="4254211"/>
              <a:ext cx="1064525" cy="124649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B.</a:t>
              </a:r>
            </a:p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đói nghèo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75938" y="4336099"/>
              <a:ext cx="1052197" cy="8617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C.hạn hán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  <a:solidFill>
            <a:schemeClr val="bg1"/>
          </a:solidFill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  <a:grp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89586" y="4281507"/>
              <a:ext cx="1092927" cy="8617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D.dịch </a:t>
              </a:r>
            </a:p>
            <a:p>
              <a:pPr algn="ctr"/>
              <a:r>
                <a:rPr lang="en-US" sz="2500" b="1">
                  <a:solidFill>
                    <a:srgbClr val="0000FF"/>
                  </a:solidFill>
                  <a:cs typeface="Times New Roman" panose="02020603050405020304" pitchFamily="18" charset="0"/>
                </a:rPr>
                <a:t>bệnh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3378162" y="3117238"/>
            <a:ext cx="62151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 m</a:t>
            </a:r>
            <a:r>
              <a:rPr lang="en-US" sz="54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ừng năm mới</a:t>
            </a:r>
            <a:endParaRPr lang="en-US" sz="5400" b="1" cap="none" spc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7">
            <a:extLst>
              <a:ext uri="{FF2B5EF4-FFF2-40B4-BE49-F238E27FC236}">
                <a16:creationId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570022" y="1498602"/>
            <a:ext cx="11210300" cy="1483750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50000"/>
              </a:lnSpc>
            </a:pPr>
            <a:r>
              <a:rPr lang="en-US" sz="2900" b="1" i="1">
                <a:solidFill>
                  <a:srgbClr val="0000FF"/>
                </a:solidFill>
                <a:cs typeface="Arial" pitchFamily="34" charset="0"/>
              </a:rPr>
              <a:t> 		HS về nhà viết 1 bài báo cáo/sản phẩm sáng tạo về hậu quả của việc di cư ồ ạt từ châu Phi sang châu Âu và các châu lục khác.</a:t>
            </a:r>
          </a:p>
        </p:txBody>
      </p:sp>
      <p:pic>
        <p:nvPicPr>
          <p:cNvPr id="4" name="Picture 11" descr="question_pop_up_from_box_rotate_hg_clr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0350" y="728354"/>
            <a:ext cx="1675732" cy="152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24457" y="4886717"/>
            <a:ext cx="1250868" cy="197128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F2071E-DF8C-495C-8676-8F839E06F04F}"/>
              </a:ext>
            </a:extLst>
          </p:cNvPr>
          <p:cNvSpPr/>
          <p:nvPr/>
        </p:nvSpPr>
        <p:spPr>
          <a:xfrm>
            <a:off x="3689264" y="47500"/>
            <a:ext cx="4202443" cy="841256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700" b="1" u="sng">
                <a:ln w="11430"/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VỀ NHÀ</a:t>
            </a:r>
            <a:endParaRPr lang="en-US" sz="4700" b="1" u="sng" dirty="0">
              <a:ln w="11430"/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3">
            <a:extLst>
              <a:ext uri="{FF2B5EF4-FFF2-40B4-BE49-F238E27FC236}">
                <a16:creationId xmlns:a16="http://schemas.microsoft.com/office/drawing/2014/main" id="{070F9AC1-A134-4015-890E-BCE47C0E71BD}"/>
              </a:ext>
            </a:extLst>
          </p:cNvPr>
          <p:cNvCxnSpPr/>
          <p:nvPr/>
        </p:nvCxnSpPr>
        <p:spPr>
          <a:xfrm>
            <a:off x="1658104" y="241526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4" name="直接连接符 4">
            <a:extLst>
              <a:ext uri="{FF2B5EF4-FFF2-40B4-BE49-F238E27FC236}">
                <a16:creationId xmlns:a16="http://schemas.microsoft.com/office/drawing/2014/main" id="{58FA28A4-92B4-4719-B30A-C60BD62C75B6}"/>
              </a:ext>
            </a:extLst>
          </p:cNvPr>
          <p:cNvCxnSpPr/>
          <p:nvPr/>
        </p:nvCxnSpPr>
        <p:spPr>
          <a:xfrm>
            <a:off x="1658104" y="2472452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5" name="矩形 69">
            <a:extLst>
              <a:ext uri="{FF2B5EF4-FFF2-40B4-BE49-F238E27FC236}">
                <a16:creationId xmlns:a16="http://schemas.microsoft.com/office/drawing/2014/main" id="{51DAC5B5-D1F2-4AF2-B9DE-7C9FD4DEC017}"/>
              </a:ext>
            </a:extLst>
          </p:cNvPr>
          <p:cNvSpPr/>
          <p:nvPr/>
        </p:nvSpPr>
        <p:spPr>
          <a:xfrm>
            <a:off x="1326878" y="2647132"/>
            <a:ext cx="10072913" cy="185691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en-US" altLang="zh-CN" sz="11500" b="1">
                <a:solidFill>
                  <a:srgbClr val="2DB2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HelveBold" panose="02040603050506020204" pitchFamily="18" charset="0"/>
                <a:ea typeface="微软雅黑" panose="020B0503020204020204" charset="-122"/>
                <a:sym typeface="微软雅黑" panose="020B0503020204020204" charset="-122"/>
              </a:rPr>
              <a:t>THANKYOU</a:t>
            </a:r>
            <a:endParaRPr lang="zh-CN" altLang="en-US" sz="11500" b="1" dirty="0">
              <a:solidFill>
                <a:srgbClr val="F77A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HelveBold" panose="02040603050506020204" pitchFamily="18" charset="0"/>
              <a:ea typeface="微软雅黑" panose="020B0503020204020204" charset="-122"/>
              <a:sym typeface="微软雅黑" panose="020B0503020204020204" charset="-122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CDE5F29A-6A3D-41AC-AA05-6D8A47A59ABE}"/>
              </a:ext>
            </a:extLst>
          </p:cNvPr>
          <p:cNvCxnSpPr/>
          <p:nvPr/>
        </p:nvCxnSpPr>
        <p:spPr>
          <a:xfrm>
            <a:off x="1640443" y="5005551"/>
            <a:ext cx="9445781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68015D8C-5956-4EA0-BDC2-63B80968E610}"/>
              </a:ext>
            </a:extLst>
          </p:cNvPr>
          <p:cNvCxnSpPr/>
          <p:nvPr/>
        </p:nvCxnSpPr>
        <p:spPr>
          <a:xfrm>
            <a:off x="1640443" y="5062739"/>
            <a:ext cx="9445781" cy="0"/>
          </a:xfrm>
          <a:prstGeom prst="line">
            <a:avLst/>
          </a:prstGeom>
          <a:noFill/>
          <a:ln w="5715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grpSp>
        <p:nvGrpSpPr>
          <p:cNvPr id="2" name="组合 7">
            <a:extLst>
              <a:ext uri="{FF2B5EF4-FFF2-40B4-BE49-F238E27FC236}">
                <a16:creationId xmlns:a16="http://schemas.microsoft.com/office/drawing/2014/main" id="{8C4CF950-2111-4A2D-B821-8FCBB101C030}"/>
              </a:ext>
            </a:extLst>
          </p:cNvPr>
          <p:cNvGrpSpPr/>
          <p:nvPr/>
        </p:nvGrpSpPr>
        <p:grpSpPr>
          <a:xfrm>
            <a:off x="1658104" y="4807847"/>
            <a:ext cx="9413149" cy="338554"/>
            <a:chOff x="2992618" y="3469364"/>
            <a:chExt cx="6358413" cy="17898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4D582E20-C076-411F-B834-5DA32047A9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8035" y="3469364"/>
              <a:ext cx="4395930" cy="178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dist">
                <a:defRPr/>
              </a:pPr>
              <a:endParaRPr lang="zh-CN" altLang="en-US" sz="1600" kern="0" dirty="0">
                <a:solidFill>
                  <a:srgbClr val="00B050"/>
                </a:solidFill>
                <a:latin typeface="Impact MT Std" pitchFamily="34" charset="0"/>
              </a:endParaRPr>
            </a:p>
          </p:txBody>
        </p: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A26F6027-9197-455E-82BC-F17D342916F3}"/>
                </a:ext>
              </a:extLst>
            </p:cNvPr>
            <p:cNvCxnSpPr/>
            <p:nvPr/>
          </p:nvCxnSpPr>
          <p:spPr bwMode="auto">
            <a:xfrm>
              <a:off x="2992618" y="3609064"/>
              <a:ext cx="1769599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4DA958C-619A-4EDD-86E9-6AC60A3CC64B}"/>
                </a:ext>
              </a:extLst>
            </p:cNvPr>
            <p:cNvCxnSpPr/>
            <p:nvPr/>
          </p:nvCxnSpPr>
          <p:spPr bwMode="auto">
            <a:xfrm>
              <a:off x="7581433" y="3609064"/>
              <a:ext cx="1769598" cy="0"/>
            </a:xfrm>
            <a:prstGeom prst="line">
              <a:avLst/>
            </a:prstGeom>
            <a:noFill/>
            <a:ln w="1270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</p:spPr>
        </p:cxnSp>
      </p:grpSp>
      <p:grpSp>
        <p:nvGrpSpPr>
          <p:cNvPr id="8" name="组合 126">
            <a:extLst>
              <a:ext uri="{FF2B5EF4-FFF2-40B4-BE49-F238E27FC236}">
                <a16:creationId xmlns:a16="http://schemas.microsoft.com/office/drawing/2014/main" id="{3FF08DA2-E210-4732-9C41-8FF48024E0C0}"/>
              </a:ext>
            </a:extLst>
          </p:cNvPr>
          <p:cNvGrpSpPr/>
          <p:nvPr/>
        </p:nvGrpSpPr>
        <p:grpSpPr>
          <a:xfrm>
            <a:off x="9121739" y="367999"/>
            <a:ext cx="769231" cy="895773"/>
            <a:chOff x="4570413" y="1616075"/>
            <a:chExt cx="3059113" cy="3562350"/>
          </a:xfrm>
        </p:grpSpPr>
        <p:sp>
          <p:nvSpPr>
            <p:cNvPr id="22" name="Freeform 89">
              <a:extLst>
                <a:ext uri="{FF2B5EF4-FFF2-40B4-BE49-F238E27FC236}">
                  <a16:creationId xmlns:a16="http://schemas.microsoft.com/office/drawing/2014/main" id="{FDB401E1-98FD-4952-95F1-82E8CEF10B9A}"/>
                </a:ext>
              </a:extLst>
            </p:cNvPr>
            <p:cNvSpPr/>
            <p:nvPr/>
          </p:nvSpPr>
          <p:spPr bwMode="auto">
            <a:xfrm>
              <a:off x="4570413" y="1616075"/>
              <a:ext cx="1530350" cy="2957513"/>
            </a:xfrm>
            <a:custGeom>
              <a:avLst/>
              <a:gdLst>
                <a:gd name="T0" fmla="*/ 360 w 360"/>
                <a:gd name="T1" fmla="*/ 14 h 695"/>
                <a:gd name="T2" fmla="*/ 360 w 360"/>
                <a:gd name="T3" fmla="*/ 14 h 695"/>
                <a:gd name="T4" fmla="*/ 37 w 360"/>
                <a:gd name="T5" fmla="*/ 243 h 695"/>
                <a:gd name="T6" fmla="*/ 266 w 360"/>
                <a:gd name="T7" fmla="*/ 670 h 695"/>
                <a:gd name="T8" fmla="*/ 280 w 360"/>
                <a:gd name="T9" fmla="*/ 686 h 695"/>
                <a:gd name="T10" fmla="*/ 289 w 360"/>
                <a:gd name="T11" fmla="*/ 695 h 695"/>
                <a:gd name="T12" fmla="*/ 340 w 360"/>
                <a:gd name="T13" fmla="*/ 695 h 695"/>
                <a:gd name="T14" fmla="*/ 360 w 360"/>
                <a:gd name="T15" fmla="*/ 14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0" h="695">
                  <a:moveTo>
                    <a:pt x="360" y="14"/>
                  </a:moveTo>
                  <a:cubicBezTo>
                    <a:pt x="360" y="14"/>
                    <a:pt x="360" y="14"/>
                    <a:pt x="360" y="14"/>
                  </a:cubicBezTo>
                  <a:cubicBezTo>
                    <a:pt x="360" y="14"/>
                    <a:pt x="89" y="0"/>
                    <a:pt x="37" y="243"/>
                  </a:cubicBezTo>
                  <a:cubicBezTo>
                    <a:pt x="37" y="243"/>
                    <a:pt x="0" y="413"/>
                    <a:pt x="266" y="670"/>
                  </a:cubicBezTo>
                  <a:cubicBezTo>
                    <a:pt x="280" y="686"/>
                    <a:pt x="280" y="686"/>
                    <a:pt x="280" y="686"/>
                  </a:cubicBezTo>
                  <a:cubicBezTo>
                    <a:pt x="280" y="686"/>
                    <a:pt x="284" y="689"/>
                    <a:pt x="289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126" y="91"/>
                    <a:pt x="360" y="14"/>
                    <a:pt x="360" y="14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90">
              <a:extLst>
                <a:ext uri="{FF2B5EF4-FFF2-40B4-BE49-F238E27FC236}">
                  <a16:creationId xmlns:a16="http://schemas.microsoft.com/office/drawing/2014/main" id="{494AAFB9-2D52-448E-B63B-3CA06138873F}"/>
                </a:ext>
              </a:extLst>
            </p:cNvPr>
            <p:cNvSpPr/>
            <p:nvPr/>
          </p:nvSpPr>
          <p:spPr bwMode="auto">
            <a:xfrm>
              <a:off x="5105401" y="1674813"/>
              <a:ext cx="2120900" cy="2984500"/>
            </a:xfrm>
            <a:custGeom>
              <a:avLst/>
              <a:gdLst>
                <a:gd name="T0" fmla="*/ 234 w 499"/>
                <a:gd name="T1" fmla="*/ 0 h 701"/>
                <a:gd name="T2" fmla="*/ 234 w 499"/>
                <a:gd name="T3" fmla="*/ 0 h 701"/>
                <a:gd name="T4" fmla="*/ 234 w 499"/>
                <a:gd name="T5" fmla="*/ 0 h 701"/>
                <a:gd name="T6" fmla="*/ 214 w 499"/>
                <a:gd name="T7" fmla="*/ 681 h 701"/>
                <a:gd name="T8" fmla="*/ 163 w 499"/>
                <a:gd name="T9" fmla="*/ 681 h 701"/>
                <a:gd name="T10" fmla="*/ 172 w 499"/>
                <a:gd name="T11" fmla="*/ 701 h 701"/>
                <a:gd name="T12" fmla="*/ 208 w 499"/>
                <a:gd name="T13" fmla="*/ 701 h 701"/>
                <a:gd name="T14" fmla="*/ 234 w 499"/>
                <a:gd name="T15" fmla="*/ 701 h 701"/>
                <a:gd name="T16" fmla="*/ 296 w 499"/>
                <a:gd name="T17" fmla="*/ 701 h 701"/>
                <a:gd name="T18" fmla="*/ 305 w 499"/>
                <a:gd name="T19" fmla="*/ 681 h 701"/>
                <a:gd name="T20" fmla="*/ 269 w 499"/>
                <a:gd name="T21" fmla="*/ 681 h 701"/>
                <a:gd name="T22" fmla="*/ 234 w 499"/>
                <a:gd name="T23" fmla="*/ 0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99" h="701">
                  <a:moveTo>
                    <a:pt x="234" y="0"/>
                  </a:move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4" y="0"/>
                    <a:pt x="0" y="77"/>
                    <a:pt x="214" y="681"/>
                  </a:cubicBezTo>
                  <a:cubicBezTo>
                    <a:pt x="163" y="681"/>
                    <a:pt x="163" y="681"/>
                    <a:pt x="163" y="681"/>
                  </a:cubicBezTo>
                  <a:cubicBezTo>
                    <a:pt x="167" y="686"/>
                    <a:pt x="171" y="693"/>
                    <a:pt x="172" y="701"/>
                  </a:cubicBezTo>
                  <a:cubicBezTo>
                    <a:pt x="208" y="701"/>
                    <a:pt x="208" y="701"/>
                    <a:pt x="208" y="701"/>
                  </a:cubicBezTo>
                  <a:cubicBezTo>
                    <a:pt x="234" y="701"/>
                    <a:pt x="234" y="701"/>
                    <a:pt x="234" y="701"/>
                  </a:cubicBezTo>
                  <a:cubicBezTo>
                    <a:pt x="296" y="701"/>
                    <a:pt x="296" y="701"/>
                    <a:pt x="296" y="701"/>
                  </a:cubicBezTo>
                  <a:cubicBezTo>
                    <a:pt x="297" y="693"/>
                    <a:pt x="301" y="686"/>
                    <a:pt x="305" y="681"/>
                  </a:cubicBezTo>
                  <a:cubicBezTo>
                    <a:pt x="269" y="681"/>
                    <a:pt x="269" y="681"/>
                    <a:pt x="269" y="681"/>
                  </a:cubicBezTo>
                  <a:cubicBezTo>
                    <a:pt x="499" y="108"/>
                    <a:pt x="234" y="0"/>
                    <a:pt x="234" y="0"/>
                  </a:cubicBezTo>
                  <a:close/>
                </a:path>
              </a:pathLst>
            </a:cu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Rectangle 91">
              <a:extLst>
                <a:ext uri="{FF2B5EF4-FFF2-40B4-BE49-F238E27FC236}">
                  <a16:creationId xmlns:a16="http://schemas.microsoft.com/office/drawing/2014/main" id="{CBBC9C28-E654-46F8-8D2C-E40CA98C2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Rectangle 92">
              <a:extLst>
                <a:ext uri="{FF2B5EF4-FFF2-40B4-BE49-F238E27FC236}">
                  <a16:creationId xmlns:a16="http://schemas.microsoft.com/office/drawing/2014/main" id="{087A2235-EB78-4A5C-A41C-790C5276C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0763" y="1674813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93">
              <a:extLst>
                <a:ext uri="{FF2B5EF4-FFF2-40B4-BE49-F238E27FC236}">
                  <a16:creationId xmlns:a16="http://schemas.microsoft.com/office/drawing/2014/main" id="{32A5D30C-EDD1-4DB2-B2BE-80D707A52B97}"/>
                </a:ext>
              </a:extLst>
            </p:cNvPr>
            <p:cNvSpPr/>
            <p:nvPr/>
          </p:nvSpPr>
          <p:spPr bwMode="auto">
            <a:xfrm>
              <a:off x="6100763" y="1616075"/>
              <a:ext cx="1528763" cy="2957513"/>
            </a:xfrm>
            <a:custGeom>
              <a:avLst/>
              <a:gdLst>
                <a:gd name="T0" fmla="*/ 79 w 360"/>
                <a:gd name="T1" fmla="*/ 686 h 695"/>
                <a:gd name="T2" fmla="*/ 93 w 360"/>
                <a:gd name="T3" fmla="*/ 670 h 695"/>
                <a:gd name="T4" fmla="*/ 322 w 360"/>
                <a:gd name="T5" fmla="*/ 243 h 695"/>
                <a:gd name="T6" fmla="*/ 0 w 360"/>
                <a:gd name="T7" fmla="*/ 14 h 695"/>
                <a:gd name="T8" fmla="*/ 0 w 360"/>
                <a:gd name="T9" fmla="*/ 14 h 695"/>
                <a:gd name="T10" fmla="*/ 0 w 360"/>
                <a:gd name="T11" fmla="*/ 14 h 695"/>
                <a:gd name="T12" fmla="*/ 35 w 360"/>
                <a:gd name="T13" fmla="*/ 695 h 695"/>
                <a:gd name="T14" fmla="*/ 71 w 360"/>
                <a:gd name="T15" fmla="*/ 695 h 695"/>
                <a:gd name="T16" fmla="*/ 79 w 360"/>
                <a:gd name="T17" fmla="*/ 686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0" h="695">
                  <a:moveTo>
                    <a:pt x="79" y="686"/>
                  </a:moveTo>
                  <a:cubicBezTo>
                    <a:pt x="93" y="670"/>
                    <a:pt x="93" y="670"/>
                    <a:pt x="93" y="670"/>
                  </a:cubicBezTo>
                  <a:cubicBezTo>
                    <a:pt x="360" y="413"/>
                    <a:pt x="322" y="243"/>
                    <a:pt x="322" y="243"/>
                  </a:cubicBezTo>
                  <a:cubicBezTo>
                    <a:pt x="271" y="0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265" y="122"/>
                    <a:pt x="35" y="695"/>
                  </a:cubicBezTo>
                  <a:cubicBezTo>
                    <a:pt x="71" y="695"/>
                    <a:pt x="71" y="695"/>
                    <a:pt x="71" y="695"/>
                  </a:cubicBezTo>
                  <a:cubicBezTo>
                    <a:pt x="75" y="689"/>
                    <a:pt x="79" y="686"/>
                    <a:pt x="79" y="686"/>
                  </a:cubicBezTo>
                  <a:close/>
                </a:path>
              </a:pathLst>
            </a:custGeom>
            <a:solidFill>
              <a:srgbClr val="0094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94">
              <a:extLst>
                <a:ext uri="{FF2B5EF4-FFF2-40B4-BE49-F238E27FC236}">
                  <a16:creationId xmlns:a16="http://schemas.microsoft.com/office/drawing/2014/main" id="{4113280E-6925-42EA-A163-3AF752E62B84}"/>
                </a:ext>
              </a:extLst>
            </p:cNvPr>
            <p:cNvSpPr/>
            <p:nvPr/>
          </p:nvSpPr>
          <p:spPr bwMode="auto">
            <a:xfrm>
              <a:off x="5840413" y="4638675"/>
              <a:ext cx="209550" cy="238125"/>
            </a:xfrm>
            <a:custGeom>
              <a:avLst/>
              <a:gdLst>
                <a:gd name="T0" fmla="*/ 0 w 132"/>
                <a:gd name="T1" fmla="*/ 5 h 150"/>
                <a:gd name="T2" fmla="*/ 124 w 132"/>
                <a:gd name="T3" fmla="*/ 150 h 150"/>
                <a:gd name="T4" fmla="*/ 132 w 132"/>
                <a:gd name="T5" fmla="*/ 142 h 150"/>
                <a:gd name="T6" fmla="*/ 11 w 132"/>
                <a:gd name="T7" fmla="*/ 0 h 150"/>
                <a:gd name="T8" fmla="*/ 0 w 132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150">
                  <a:moveTo>
                    <a:pt x="0" y="5"/>
                  </a:moveTo>
                  <a:lnTo>
                    <a:pt x="124" y="150"/>
                  </a:lnTo>
                  <a:lnTo>
                    <a:pt x="132" y="142"/>
                  </a:lnTo>
                  <a:lnTo>
                    <a:pt x="11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95">
              <a:extLst>
                <a:ext uri="{FF2B5EF4-FFF2-40B4-BE49-F238E27FC236}">
                  <a16:creationId xmlns:a16="http://schemas.microsoft.com/office/drawing/2014/main" id="{7869A67F-C69C-453D-B20D-CD819D6D01AF}"/>
                </a:ext>
              </a:extLst>
            </p:cNvPr>
            <p:cNvSpPr/>
            <p:nvPr/>
          </p:nvSpPr>
          <p:spPr bwMode="auto">
            <a:xfrm>
              <a:off x="5943601" y="4638675"/>
              <a:ext cx="127000" cy="238125"/>
            </a:xfrm>
            <a:custGeom>
              <a:avLst/>
              <a:gdLst>
                <a:gd name="T0" fmla="*/ 0 w 80"/>
                <a:gd name="T1" fmla="*/ 5 h 150"/>
                <a:gd name="T2" fmla="*/ 72 w 80"/>
                <a:gd name="T3" fmla="*/ 150 h 150"/>
                <a:gd name="T4" fmla="*/ 80 w 80"/>
                <a:gd name="T5" fmla="*/ 144 h 150"/>
                <a:gd name="T6" fmla="*/ 8 w 80"/>
                <a:gd name="T7" fmla="*/ 0 h 150"/>
                <a:gd name="T8" fmla="*/ 0 w 80"/>
                <a:gd name="T9" fmla="*/ 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50">
                  <a:moveTo>
                    <a:pt x="0" y="5"/>
                  </a:moveTo>
                  <a:lnTo>
                    <a:pt x="72" y="150"/>
                  </a:lnTo>
                  <a:lnTo>
                    <a:pt x="80" y="144"/>
                  </a:lnTo>
                  <a:lnTo>
                    <a:pt x="8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96">
              <a:extLst>
                <a:ext uri="{FF2B5EF4-FFF2-40B4-BE49-F238E27FC236}">
                  <a16:creationId xmlns:a16="http://schemas.microsoft.com/office/drawing/2014/main" id="{1CBD9A42-0E21-437C-8DC5-4D8F13EF7703}"/>
                </a:ext>
              </a:extLst>
            </p:cNvPr>
            <p:cNvSpPr/>
            <p:nvPr/>
          </p:nvSpPr>
          <p:spPr bwMode="auto">
            <a:xfrm>
              <a:off x="6040438" y="4638675"/>
              <a:ext cx="55563" cy="233363"/>
            </a:xfrm>
            <a:custGeom>
              <a:avLst/>
              <a:gdLst>
                <a:gd name="T0" fmla="*/ 0 w 35"/>
                <a:gd name="T1" fmla="*/ 2 h 147"/>
                <a:gd name="T2" fmla="*/ 24 w 35"/>
                <a:gd name="T3" fmla="*/ 147 h 147"/>
                <a:gd name="T4" fmla="*/ 35 w 35"/>
                <a:gd name="T5" fmla="*/ 144 h 147"/>
                <a:gd name="T6" fmla="*/ 11 w 35"/>
                <a:gd name="T7" fmla="*/ 0 h 147"/>
                <a:gd name="T8" fmla="*/ 0 w 35"/>
                <a:gd name="T9" fmla="*/ 2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47">
                  <a:moveTo>
                    <a:pt x="0" y="2"/>
                  </a:moveTo>
                  <a:lnTo>
                    <a:pt x="24" y="147"/>
                  </a:lnTo>
                  <a:lnTo>
                    <a:pt x="35" y="144"/>
                  </a:lnTo>
                  <a:lnTo>
                    <a:pt x="1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97">
              <a:extLst>
                <a:ext uri="{FF2B5EF4-FFF2-40B4-BE49-F238E27FC236}">
                  <a16:creationId xmlns:a16="http://schemas.microsoft.com/office/drawing/2014/main" id="{97D6333D-F247-4359-82F3-191FED404A82}"/>
                </a:ext>
              </a:extLst>
            </p:cNvPr>
            <p:cNvSpPr/>
            <p:nvPr/>
          </p:nvSpPr>
          <p:spPr bwMode="auto">
            <a:xfrm>
              <a:off x="6100763" y="4638675"/>
              <a:ext cx="53975" cy="233363"/>
            </a:xfrm>
            <a:custGeom>
              <a:avLst/>
              <a:gdLst>
                <a:gd name="T0" fmla="*/ 24 w 34"/>
                <a:gd name="T1" fmla="*/ 0 h 147"/>
                <a:gd name="T2" fmla="*/ 0 w 34"/>
                <a:gd name="T3" fmla="*/ 144 h 147"/>
                <a:gd name="T4" fmla="*/ 10 w 34"/>
                <a:gd name="T5" fmla="*/ 147 h 147"/>
                <a:gd name="T6" fmla="*/ 34 w 34"/>
                <a:gd name="T7" fmla="*/ 2 h 147"/>
                <a:gd name="T8" fmla="*/ 24 w 34"/>
                <a:gd name="T9" fmla="*/ 0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47">
                  <a:moveTo>
                    <a:pt x="24" y="0"/>
                  </a:moveTo>
                  <a:lnTo>
                    <a:pt x="0" y="144"/>
                  </a:lnTo>
                  <a:lnTo>
                    <a:pt x="10" y="147"/>
                  </a:lnTo>
                  <a:lnTo>
                    <a:pt x="34" y="2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98">
              <a:extLst>
                <a:ext uri="{FF2B5EF4-FFF2-40B4-BE49-F238E27FC236}">
                  <a16:creationId xmlns:a16="http://schemas.microsoft.com/office/drawing/2014/main" id="{A9D43D9B-8CE8-4DCC-9ED0-BA9F95027C22}"/>
                </a:ext>
              </a:extLst>
            </p:cNvPr>
            <p:cNvSpPr/>
            <p:nvPr/>
          </p:nvSpPr>
          <p:spPr bwMode="auto">
            <a:xfrm>
              <a:off x="6121401" y="4638675"/>
              <a:ext cx="131763" cy="238125"/>
            </a:xfrm>
            <a:custGeom>
              <a:avLst/>
              <a:gdLst>
                <a:gd name="T0" fmla="*/ 75 w 83"/>
                <a:gd name="T1" fmla="*/ 0 h 150"/>
                <a:gd name="T2" fmla="*/ 0 w 83"/>
                <a:gd name="T3" fmla="*/ 144 h 150"/>
                <a:gd name="T4" fmla="*/ 11 w 83"/>
                <a:gd name="T5" fmla="*/ 150 h 150"/>
                <a:gd name="T6" fmla="*/ 83 w 83"/>
                <a:gd name="T7" fmla="*/ 5 h 150"/>
                <a:gd name="T8" fmla="*/ 75 w 83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0">
                  <a:moveTo>
                    <a:pt x="75" y="0"/>
                  </a:moveTo>
                  <a:lnTo>
                    <a:pt x="0" y="144"/>
                  </a:lnTo>
                  <a:lnTo>
                    <a:pt x="11" y="150"/>
                  </a:lnTo>
                  <a:lnTo>
                    <a:pt x="83" y="5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99">
              <a:extLst>
                <a:ext uri="{FF2B5EF4-FFF2-40B4-BE49-F238E27FC236}">
                  <a16:creationId xmlns:a16="http://schemas.microsoft.com/office/drawing/2014/main" id="{17F1DB68-677E-481D-9901-9BA55809F532}"/>
                </a:ext>
              </a:extLst>
            </p:cNvPr>
            <p:cNvSpPr/>
            <p:nvPr/>
          </p:nvSpPr>
          <p:spPr bwMode="auto">
            <a:xfrm>
              <a:off x="6146801" y="4638675"/>
              <a:ext cx="204788" cy="238125"/>
            </a:xfrm>
            <a:custGeom>
              <a:avLst/>
              <a:gdLst>
                <a:gd name="T0" fmla="*/ 121 w 129"/>
                <a:gd name="T1" fmla="*/ 0 h 150"/>
                <a:gd name="T2" fmla="*/ 0 w 129"/>
                <a:gd name="T3" fmla="*/ 142 h 150"/>
                <a:gd name="T4" fmla="*/ 8 w 129"/>
                <a:gd name="T5" fmla="*/ 150 h 150"/>
                <a:gd name="T6" fmla="*/ 129 w 129"/>
                <a:gd name="T7" fmla="*/ 5 h 150"/>
                <a:gd name="T8" fmla="*/ 121 w 129"/>
                <a:gd name="T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50">
                  <a:moveTo>
                    <a:pt x="121" y="0"/>
                  </a:moveTo>
                  <a:lnTo>
                    <a:pt x="0" y="142"/>
                  </a:lnTo>
                  <a:lnTo>
                    <a:pt x="8" y="150"/>
                  </a:lnTo>
                  <a:lnTo>
                    <a:pt x="129" y="5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100">
              <a:extLst>
                <a:ext uri="{FF2B5EF4-FFF2-40B4-BE49-F238E27FC236}">
                  <a16:creationId xmlns:a16="http://schemas.microsoft.com/office/drawing/2014/main" id="{3DB34298-2D45-470F-AA9C-6444CEA61E14}"/>
                </a:ext>
              </a:extLst>
            </p:cNvPr>
            <p:cNvSpPr/>
            <p:nvPr/>
          </p:nvSpPr>
          <p:spPr bwMode="auto">
            <a:xfrm>
              <a:off x="5799138" y="4573588"/>
              <a:ext cx="603250" cy="85725"/>
            </a:xfrm>
            <a:custGeom>
              <a:avLst/>
              <a:gdLst>
                <a:gd name="T0" fmla="*/ 380 w 380"/>
                <a:gd name="T1" fmla="*/ 0 h 54"/>
                <a:gd name="T2" fmla="*/ 0 w 380"/>
                <a:gd name="T3" fmla="*/ 0 h 54"/>
                <a:gd name="T4" fmla="*/ 24 w 380"/>
                <a:gd name="T5" fmla="*/ 54 h 54"/>
                <a:gd name="T6" fmla="*/ 358 w 380"/>
                <a:gd name="T7" fmla="*/ 54 h 54"/>
                <a:gd name="T8" fmla="*/ 380 w 380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54">
                  <a:moveTo>
                    <a:pt x="380" y="0"/>
                  </a:moveTo>
                  <a:lnTo>
                    <a:pt x="0" y="0"/>
                  </a:lnTo>
                  <a:lnTo>
                    <a:pt x="24" y="54"/>
                  </a:lnTo>
                  <a:lnTo>
                    <a:pt x="358" y="54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Rectangle 101">
              <a:extLst>
                <a:ext uri="{FF2B5EF4-FFF2-40B4-BE49-F238E27FC236}">
                  <a16:creationId xmlns:a16="http://schemas.microsoft.com/office/drawing/2014/main" id="{F38E534F-E137-4E44-9169-82322CF7A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5038" y="4841875"/>
              <a:ext cx="169863" cy="47625"/>
            </a:xfrm>
            <a:prstGeom prst="rect">
              <a:avLst/>
            </a:pr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102">
              <a:extLst>
                <a:ext uri="{FF2B5EF4-FFF2-40B4-BE49-F238E27FC236}">
                  <a16:creationId xmlns:a16="http://schemas.microsoft.com/office/drawing/2014/main" id="{4B59AAC2-DE66-4CA7-8A0E-F49B3FB60689}"/>
                </a:ext>
              </a:extLst>
            </p:cNvPr>
            <p:cNvSpPr/>
            <p:nvPr/>
          </p:nvSpPr>
          <p:spPr bwMode="auto">
            <a:xfrm>
              <a:off x="6007101" y="4876800"/>
              <a:ext cx="38100" cy="139700"/>
            </a:xfrm>
            <a:custGeom>
              <a:avLst/>
              <a:gdLst>
                <a:gd name="T0" fmla="*/ 24 w 24"/>
                <a:gd name="T1" fmla="*/ 0 h 88"/>
                <a:gd name="T2" fmla="*/ 13 w 24"/>
                <a:gd name="T3" fmla="*/ 0 h 88"/>
                <a:gd name="T4" fmla="*/ 0 w 24"/>
                <a:gd name="T5" fmla="*/ 88 h 88"/>
                <a:gd name="T6" fmla="*/ 10 w 24"/>
                <a:gd name="T7" fmla="*/ 88 h 88"/>
                <a:gd name="T8" fmla="*/ 24 w 24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8">
                  <a:moveTo>
                    <a:pt x="24" y="0"/>
                  </a:moveTo>
                  <a:lnTo>
                    <a:pt x="13" y="0"/>
                  </a:lnTo>
                  <a:lnTo>
                    <a:pt x="0" y="88"/>
                  </a:lnTo>
                  <a:lnTo>
                    <a:pt x="10" y="8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103">
              <a:extLst>
                <a:ext uri="{FF2B5EF4-FFF2-40B4-BE49-F238E27FC236}">
                  <a16:creationId xmlns:a16="http://schemas.microsoft.com/office/drawing/2014/main" id="{3F5F4601-C1A2-468C-9BD8-ACA99A541184}"/>
                </a:ext>
              </a:extLst>
            </p:cNvPr>
            <p:cNvSpPr/>
            <p:nvPr/>
          </p:nvSpPr>
          <p:spPr bwMode="auto">
            <a:xfrm>
              <a:off x="6154738" y="4876800"/>
              <a:ext cx="34925" cy="139700"/>
            </a:xfrm>
            <a:custGeom>
              <a:avLst/>
              <a:gdLst>
                <a:gd name="T0" fmla="*/ 11 w 22"/>
                <a:gd name="T1" fmla="*/ 0 h 88"/>
                <a:gd name="T2" fmla="*/ 0 w 22"/>
                <a:gd name="T3" fmla="*/ 0 h 88"/>
                <a:gd name="T4" fmla="*/ 11 w 22"/>
                <a:gd name="T5" fmla="*/ 88 h 88"/>
                <a:gd name="T6" fmla="*/ 22 w 22"/>
                <a:gd name="T7" fmla="*/ 88 h 88"/>
                <a:gd name="T8" fmla="*/ 11 w 22"/>
                <a:gd name="T9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88">
                  <a:moveTo>
                    <a:pt x="11" y="0"/>
                  </a:moveTo>
                  <a:lnTo>
                    <a:pt x="0" y="0"/>
                  </a:lnTo>
                  <a:lnTo>
                    <a:pt x="11" y="88"/>
                  </a:lnTo>
                  <a:lnTo>
                    <a:pt x="22" y="88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45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104">
              <a:extLst>
                <a:ext uri="{FF2B5EF4-FFF2-40B4-BE49-F238E27FC236}">
                  <a16:creationId xmlns:a16="http://schemas.microsoft.com/office/drawing/2014/main" id="{5E5B9A3A-7603-4E0C-BC6E-668319F375AE}"/>
                </a:ext>
              </a:extLst>
            </p:cNvPr>
            <p:cNvSpPr/>
            <p:nvPr/>
          </p:nvSpPr>
          <p:spPr bwMode="auto">
            <a:xfrm>
              <a:off x="5994401" y="5016500"/>
              <a:ext cx="203200" cy="161925"/>
            </a:xfrm>
            <a:custGeom>
              <a:avLst/>
              <a:gdLst>
                <a:gd name="T0" fmla="*/ 123 w 128"/>
                <a:gd name="T1" fmla="*/ 0 h 102"/>
                <a:gd name="T2" fmla="*/ 112 w 128"/>
                <a:gd name="T3" fmla="*/ 0 h 102"/>
                <a:gd name="T4" fmla="*/ 18 w 128"/>
                <a:gd name="T5" fmla="*/ 0 h 102"/>
                <a:gd name="T6" fmla="*/ 8 w 128"/>
                <a:gd name="T7" fmla="*/ 0 h 102"/>
                <a:gd name="T8" fmla="*/ 0 w 128"/>
                <a:gd name="T9" fmla="*/ 0 h 102"/>
                <a:gd name="T10" fmla="*/ 0 w 128"/>
                <a:gd name="T11" fmla="*/ 102 h 102"/>
                <a:gd name="T12" fmla="*/ 128 w 128"/>
                <a:gd name="T13" fmla="*/ 102 h 102"/>
                <a:gd name="T14" fmla="*/ 128 w 128"/>
                <a:gd name="T15" fmla="*/ 0 h 102"/>
                <a:gd name="T16" fmla="*/ 123 w 128"/>
                <a:gd name="T17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8" h="102">
                  <a:moveTo>
                    <a:pt x="123" y="0"/>
                  </a:moveTo>
                  <a:lnTo>
                    <a:pt x="112" y="0"/>
                  </a:lnTo>
                  <a:lnTo>
                    <a:pt x="18" y="0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102"/>
                  </a:lnTo>
                  <a:lnTo>
                    <a:pt x="128" y="102"/>
                  </a:lnTo>
                  <a:lnTo>
                    <a:pt x="128" y="0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064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46">
            <a:extLst>
              <a:ext uri="{FF2B5EF4-FFF2-40B4-BE49-F238E27FC236}">
                <a16:creationId xmlns:a16="http://schemas.microsoft.com/office/drawing/2014/main" id="{62C68ED9-2BF4-48D8-86A2-F349B0C0DBD2}"/>
              </a:ext>
            </a:extLst>
          </p:cNvPr>
          <p:cNvGrpSpPr/>
          <p:nvPr/>
        </p:nvGrpSpPr>
        <p:grpSpPr>
          <a:xfrm>
            <a:off x="2699427" y="504737"/>
            <a:ext cx="1358560" cy="1414152"/>
            <a:chOff x="5295900" y="2478088"/>
            <a:chExt cx="1609726" cy="1871663"/>
          </a:xfrm>
        </p:grpSpPr>
        <p:sp>
          <p:nvSpPr>
            <p:cNvPr id="39" name="Freeform 108">
              <a:extLst>
                <a:ext uri="{FF2B5EF4-FFF2-40B4-BE49-F238E27FC236}">
                  <a16:creationId xmlns:a16="http://schemas.microsoft.com/office/drawing/2014/main" id="{4C104980-26EC-45E3-AF7C-16B82C5059EF}"/>
                </a:ext>
              </a:extLst>
            </p:cNvPr>
            <p:cNvSpPr/>
            <p:nvPr/>
          </p:nvSpPr>
          <p:spPr bwMode="auto">
            <a:xfrm>
              <a:off x="5295900" y="2478088"/>
              <a:ext cx="801688" cy="1555750"/>
            </a:xfrm>
            <a:custGeom>
              <a:avLst/>
              <a:gdLst>
                <a:gd name="T0" fmla="*/ 188 w 188"/>
                <a:gd name="T1" fmla="*/ 7 h 364"/>
                <a:gd name="T2" fmla="*/ 188 w 188"/>
                <a:gd name="T3" fmla="*/ 7 h 364"/>
                <a:gd name="T4" fmla="*/ 19 w 188"/>
                <a:gd name="T5" fmla="*/ 127 h 364"/>
                <a:gd name="T6" fmla="*/ 139 w 188"/>
                <a:gd name="T7" fmla="*/ 351 h 364"/>
                <a:gd name="T8" fmla="*/ 147 w 188"/>
                <a:gd name="T9" fmla="*/ 359 h 364"/>
                <a:gd name="T10" fmla="*/ 151 w 188"/>
                <a:gd name="T11" fmla="*/ 364 h 364"/>
                <a:gd name="T12" fmla="*/ 178 w 188"/>
                <a:gd name="T13" fmla="*/ 364 h 364"/>
                <a:gd name="T14" fmla="*/ 188 w 188"/>
                <a:gd name="T15" fmla="*/ 7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8" h="364">
                  <a:moveTo>
                    <a:pt x="188" y="7"/>
                  </a:moveTo>
                  <a:cubicBezTo>
                    <a:pt x="188" y="7"/>
                    <a:pt x="188" y="7"/>
                    <a:pt x="188" y="7"/>
                  </a:cubicBezTo>
                  <a:cubicBezTo>
                    <a:pt x="188" y="7"/>
                    <a:pt x="46" y="0"/>
                    <a:pt x="19" y="127"/>
                  </a:cubicBezTo>
                  <a:cubicBezTo>
                    <a:pt x="19" y="127"/>
                    <a:pt x="0" y="216"/>
                    <a:pt x="139" y="351"/>
                  </a:cubicBezTo>
                  <a:cubicBezTo>
                    <a:pt x="147" y="359"/>
                    <a:pt x="147" y="359"/>
                    <a:pt x="147" y="359"/>
                  </a:cubicBezTo>
                  <a:cubicBezTo>
                    <a:pt x="147" y="359"/>
                    <a:pt x="149" y="361"/>
                    <a:pt x="151" y="364"/>
                  </a:cubicBezTo>
                  <a:cubicBezTo>
                    <a:pt x="178" y="364"/>
                    <a:pt x="178" y="364"/>
                    <a:pt x="178" y="364"/>
                  </a:cubicBezTo>
                  <a:cubicBezTo>
                    <a:pt x="66" y="47"/>
                    <a:pt x="188" y="7"/>
                    <a:pt x="188" y="7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109">
              <a:extLst>
                <a:ext uri="{FF2B5EF4-FFF2-40B4-BE49-F238E27FC236}">
                  <a16:creationId xmlns:a16="http://schemas.microsoft.com/office/drawing/2014/main" id="{98BCC565-F8F5-4A33-BDD5-95ECDA7353CE}"/>
                </a:ext>
              </a:extLst>
            </p:cNvPr>
            <p:cNvSpPr/>
            <p:nvPr/>
          </p:nvSpPr>
          <p:spPr bwMode="auto">
            <a:xfrm>
              <a:off x="5576888" y="2508251"/>
              <a:ext cx="1114425" cy="1566863"/>
            </a:xfrm>
            <a:custGeom>
              <a:avLst/>
              <a:gdLst>
                <a:gd name="T0" fmla="*/ 122 w 261"/>
                <a:gd name="T1" fmla="*/ 0 h 367"/>
                <a:gd name="T2" fmla="*/ 122 w 261"/>
                <a:gd name="T3" fmla="*/ 0 h 367"/>
                <a:gd name="T4" fmla="*/ 122 w 261"/>
                <a:gd name="T5" fmla="*/ 0 h 367"/>
                <a:gd name="T6" fmla="*/ 112 w 261"/>
                <a:gd name="T7" fmla="*/ 357 h 367"/>
                <a:gd name="T8" fmla="*/ 85 w 261"/>
                <a:gd name="T9" fmla="*/ 357 h 367"/>
                <a:gd name="T10" fmla="*/ 90 w 261"/>
                <a:gd name="T11" fmla="*/ 367 h 367"/>
                <a:gd name="T12" fmla="*/ 109 w 261"/>
                <a:gd name="T13" fmla="*/ 367 h 367"/>
                <a:gd name="T14" fmla="*/ 122 w 261"/>
                <a:gd name="T15" fmla="*/ 367 h 367"/>
                <a:gd name="T16" fmla="*/ 155 w 261"/>
                <a:gd name="T17" fmla="*/ 367 h 367"/>
                <a:gd name="T18" fmla="*/ 160 w 261"/>
                <a:gd name="T19" fmla="*/ 357 h 367"/>
                <a:gd name="T20" fmla="*/ 141 w 261"/>
                <a:gd name="T21" fmla="*/ 357 h 367"/>
                <a:gd name="T22" fmla="*/ 122 w 261"/>
                <a:gd name="T23" fmla="*/ 0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1" h="367"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0" y="40"/>
                    <a:pt x="112" y="357"/>
                  </a:cubicBezTo>
                  <a:cubicBezTo>
                    <a:pt x="85" y="357"/>
                    <a:pt x="85" y="357"/>
                    <a:pt x="85" y="357"/>
                  </a:cubicBezTo>
                  <a:cubicBezTo>
                    <a:pt x="87" y="360"/>
                    <a:pt x="89" y="363"/>
                    <a:pt x="90" y="367"/>
                  </a:cubicBezTo>
                  <a:cubicBezTo>
                    <a:pt x="109" y="367"/>
                    <a:pt x="109" y="367"/>
                    <a:pt x="109" y="367"/>
                  </a:cubicBezTo>
                  <a:cubicBezTo>
                    <a:pt x="122" y="367"/>
                    <a:pt x="122" y="367"/>
                    <a:pt x="122" y="367"/>
                  </a:cubicBezTo>
                  <a:cubicBezTo>
                    <a:pt x="155" y="367"/>
                    <a:pt x="155" y="367"/>
                    <a:pt x="155" y="367"/>
                  </a:cubicBezTo>
                  <a:cubicBezTo>
                    <a:pt x="155" y="363"/>
                    <a:pt x="157" y="360"/>
                    <a:pt x="160" y="357"/>
                  </a:cubicBezTo>
                  <a:cubicBezTo>
                    <a:pt x="141" y="357"/>
                    <a:pt x="141" y="357"/>
                    <a:pt x="141" y="357"/>
                  </a:cubicBezTo>
                  <a:cubicBezTo>
                    <a:pt x="261" y="57"/>
                    <a:pt x="122" y="0"/>
                    <a:pt x="122" y="0"/>
                  </a:cubicBezTo>
                  <a:close/>
                </a:path>
              </a:pathLst>
            </a:custGeom>
            <a:solidFill>
              <a:srgbClr val="EBC8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Rectangle 110">
              <a:extLst>
                <a:ext uri="{FF2B5EF4-FFF2-40B4-BE49-F238E27FC236}">
                  <a16:creationId xmlns:a16="http://schemas.microsoft.com/office/drawing/2014/main" id="{5FC4B856-814F-45D4-854D-42C32A686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Rectangle 111">
              <a:extLst>
                <a:ext uri="{FF2B5EF4-FFF2-40B4-BE49-F238E27FC236}">
                  <a16:creationId xmlns:a16="http://schemas.microsoft.com/office/drawing/2014/main" id="{AB793700-9473-406F-BD7A-6DFE3214C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7588" y="2508251"/>
              <a:ext cx="1588" cy="1588"/>
            </a:xfrm>
            <a:prstGeom prst="rect">
              <a:avLst/>
            </a:prstGeom>
            <a:solidFill>
              <a:srgbClr val="38B2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112">
              <a:extLst>
                <a:ext uri="{FF2B5EF4-FFF2-40B4-BE49-F238E27FC236}">
                  <a16:creationId xmlns:a16="http://schemas.microsoft.com/office/drawing/2014/main" id="{6A5D2C0B-BF41-401E-B450-78188065D0BD}"/>
                </a:ext>
              </a:extLst>
            </p:cNvPr>
            <p:cNvSpPr/>
            <p:nvPr/>
          </p:nvSpPr>
          <p:spPr bwMode="auto">
            <a:xfrm>
              <a:off x="6097588" y="2478088"/>
              <a:ext cx="808038" cy="1555750"/>
            </a:xfrm>
            <a:custGeom>
              <a:avLst/>
              <a:gdLst>
                <a:gd name="T0" fmla="*/ 42 w 189"/>
                <a:gd name="T1" fmla="*/ 359 h 364"/>
                <a:gd name="T2" fmla="*/ 49 w 189"/>
                <a:gd name="T3" fmla="*/ 351 h 364"/>
                <a:gd name="T4" fmla="*/ 169 w 189"/>
                <a:gd name="T5" fmla="*/ 127 h 364"/>
                <a:gd name="T6" fmla="*/ 0 w 189"/>
                <a:gd name="T7" fmla="*/ 7 h 364"/>
                <a:gd name="T8" fmla="*/ 0 w 189"/>
                <a:gd name="T9" fmla="*/ 7 h 364"/>
                <a:gd name="T10" fmla="*/ 0 w 189"/>
                <a:gd name="T11" fmla="*/ 7 h 364"/>
                <a:gd name="T12" fmla="*/ 19 w 189"/>
                <a:gd name="T13" fmla="*/ 364 h 364"/>
                <a:gd name="T14" fmla="*/ 38 w 189"/>
                <a:gd name="T15" fmla="*/ 364 h 364"/>
                <a:gd name="T16" fmla="*/ 42 w 189"/>
                <a:gd name="T17" fmla="*/ 359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64">
                  <a:moveTo>
                    <a:pt x="42" y="359"/>
                  </a:moveTo>
                  <a:cubicBezTo>
                    <a:pt x="49" y="351"/>
                    <a:pt x="49" y="351"/>
                    <a:pt x="49" y="351"/>
                  </a:cubicBezTo>
                  <a:cubicBezTo>
                    <a:pt x="189" y="216"/>
                    <a:pt x="169" y="127"/>
                    <a:pt x="169" y="127"/>
                  </a:cubicBezTo>
                  <a:cubicBezTo>
                    <a:pt x="142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139" y="64"/>
                    <a:pt x="19" y="364"/>
                  </a:cubicBezTo>
                  <a:cubicBezTo>
                    <a:pt x="38" y="364"/>
                    <a:pt x="38" y="364"/>
                    <a:pt x="38" y="364"/>
                  </a:cubicBezTo>
                  <a:cubicBezTo>
                    <a:pt x="40" y="361"/>
                    <a:pt x="42" y="359"/>
                    <a:pt x="42" y="359"/>
                  </a:cubicBezTo>
                  <a:close/>
                </a:path>
              </a:pathLst>
            </a:custGeom>
            <a:solidFill>
              <a:srgbClr val="FFE6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113">
              <a:extLst>
                <a:ext uri="{FF2B5EF4-FFF2-40B4-BE49-F238E27FC236}">
                  <a16:creationId xmlns:a16="http://schemas.microsoft.com/office/drawing/2014/main" id="{76EA8A99-1493-410B-81D4-B34D056007E7}"/>
                </a:ext>
              </a:extLst>
            </p:cNvPr>
            <p:cNvSpPr/>
            <p:nvPr/>
          </p:nvSpPr>
          <p:spPr bwMode="auto">
            <a:xfrm>
              <a:off x="5961063" y="4067176"/>
              <a:ext cx="111125" cy="123825"/>
            </a:xfrm>
            <a:custGeom>
              <a:avLst/>
              <a:gdLst>
                <a:gd name="T0" fmla="*/ 0 w 70"/>
                <a:gd name="T1" fmla="*/ 3 h 78"/>
                <a:gd name="T2" fmla="*/ 65 w 70"/>
                <a:gd name="T3" fmla="*/ 78 h 78"/>
                <a:gd name="T4" fmla="*/ 70 w 70"/>
                <a:gd name="T5" fmla="*/ 75 h 78"/>
                <a:gd name="T6" fmla="*/ 6 w 70"/>
                <a:gd name="T7" fmla="*/ 0 h 78"/>
                <a:gd name="T8" fmla="*/ 0 w 70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78">
                  <a:moveTo>
                    <a:pt x="0" y="3"/>
                  </a:moveTo>
                  <a:lnTo>
                    <a:pt x="65" y="78"/>
                  </a:lnTo>
                  <a:lnTo>
                    <a:pt x="70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114">
              <a:extLst>
                <a:ext uri="{FF2B5EF4-FFF2-40B4-BE49-F238E27FC236}">
                  <a16:creationId xmlns:a16="http://schemas.microsoft.com/office/drawing/2014/main" id="{E61D62E0-122B-42C7-9FA5-F869F2C69C99}"/>
                </a:ext>
              </a:extLst>
            </p:cNvPr>
            <p:cNvSpPr/>
            <p:nvPr/>
          </p:nvSpPr>
          <p:spPr bwMode="auto">
            <a:xfrm>
              <a:off x="6016625" y="4067176"/>
              <a:ext cx="68263" cy="123825"/>
            </a:xfrm>
            <a:custGeom>
              <a:avLst/>
              <a:gdLst>
                <a:gd name="T0" fmla="*/ 0 w 43"/>
                <a:gd name="T1" fmla="*/ 3 h 78"/>
                <a:gd name="T2" fmla="*/ 38 w 43"/>
                <a:gd name="T3" fmla="*/ 78 h 78"/>
                <a:gd name="T4" fmla="*/ 43 w 43"/>
                <a:gd name="T5" fmla="*/ 75 h 78"/>
                <a:gd name="T6" fmla="*/ 6 w 43"/>
                <a:gd name="T7" fmla="*/ 0 h 78"/>
                <a:gd name="T8" fmla="*/ 0 w 43"/>
                <a:gd name="T9" fmla="*/ 3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0" y="3"/>
                  </a:moveTo>
                  <a:lnTo>
                    <a:pt x="38" y="78"/>
                  </a:lnTo>
                  <a:lnTo>
                    <a:pt x="43" y="75"/>
                  </a:lnTo>
                  <a:lnTo>
                    <a:pt x="6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115">
              <a:extLst>
                <a:ext uri="{FF2B5EF4-FFF2-40B4-BE49-F238E27FC236}">
                  <a16:creationId xmlns:a16="http://schemas.microsoft.com/office/drawing/2014/main" id="{D5AB0DCA-EC7B-4BAC-A027-CABBEDEF0FF4}"/>
                </a:ext>
              </a:extLst>
            </p:cNvPr>
            <p:cNvSpPr/>
            <p:nvPr/>
          </p:nvSpPr>
          <p:spPr bwMode="auto">
            <a:xfrm>
              <a:off x="6067425" y="4067176"/>
              <a:ext cx="30163" cy="123825"/>
            </a:xfrm>
            <a:custGeom>
              <a:avLst/>
              <a:gdLst>
                <a:gd name="T0" fmla="*/ 0 w 19"/>
                <a:gd name="T1" fmla="*/ 0 h 78"/>
                <a:gd name="T2" fmla="*/ 11 w 19"/>
                <a:gd name="T3" fmla="*/ 78 h 78"/>
                <a:gd name="T4" fmla="*/ 19 w 19"/>
                <a:gd name="T5" fmla="*/ 75 h 78"/>
                <a:gd name="T6" fmla="*/ 6 w 19"/>
                <a:gd name="T7" fmla="*/ 0 h 78"/>
                <a:gd name="T8" fmla="*/ 0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0" y="0"/>
                  </a:moveTo>
                  <a:lnTo>
                    <a:pt x="11" y="78"/>
                  </a:lnTo>
                  <a:lnTo>
                    <a:pt x="19" y="75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116">
              <a:extLst>
                <a:ext uri="{FF2B5EF4-FFF2-40B4-BE49-F238E27FC236}">
                  <a16:creationId xmlns:a16="http://schemas.microsoft.com/office/drawing/2014/main" id="{59065784-4178-4731-892D-686A01C0FEA2}"/>
                </a:ext>
              </a:extLst>
            </p:cNvPr>
            <p:cNvSpPr/>
            <p:nvPr/>
          </p:nvSpPr>
          <p:spPr bwMode="auto">
            <a:xfrm>
              <a:off x="6097588" y="4067176"/>
              <a:ext cx="30163" cy="123825"/>
            </a:xfrm>
            <a:custGeom>
              <a:avLst/>
              <a:gdLst>
                <a:gd name="T0" fmla="*/ 14 w 19"/>
                <a:gd name="T1" fmla="*/ 0 h 78"/>
                <a:gd name="T2" fmla="*/ 0 w 19"/>
                <a:gd name="T3" fmla="*/ 75 h 78"/>
                <a:gd name="T4" fmla="*/ 6 w 19"/>
                <a:gd name="T5" fmla="*/ 78 h 78"/>
                <a:gd name="T6" fmla="*/ 19 w 19"/>
                <a:gd name="T7" fmla="*/ 0 h 78"/>
                <a:gd name="T8" fmla="*/ 14 w 19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78">
                  <a:moveTo>
                    <a:pt x="14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19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117">
              <a:extLst>
                <a:ext uri="{FF2B5EF4-FFF2-40B4-BE49-F238E27FC236}">
                  <a16:creationId xmlns:a16="http://schemas.microsoft.com/office/drawing/2014/main" id="{B953765F-86BD-4338-AF36-94AA8711B179}"/>
                </a:ext>
              </a:extLst>
            </p:cNvPr>
            <p:cNvSpPr/>
            <p:nvPr/>
          </p:nvSpPr>
          <p:spPr bwMode="auto">
            <a:xfrm>
              <a:off x="6110288" y="4067176"/>
              <a:ext cx="68263" cy="123825"/>
            </a:xfrm>
            <a:custGeom>
              <a:avLst/>
              <a:gdLst>
                <a:gd name="T0" fmla="*/ 38 w 43"/>
                <a:gd name="T1" fmla="*/ 0 h 78"/>
                <a:gd name="T2" fmla="*/ 0 w 43"/>
                <a:gd name="T3" fmla="*/ 75 h 78"/>
                <a:gd name="T4" fmla="*/ 6 w 43"/>
                <a:gd name="T5" fmla="*/ 78 h 78"/>
                <a:gd name="T6" fmla="*/ 43 w 43"/>
                <a:gd name="T7" fmla="*/ 3 h 78"/>
                <a:gd name="T8" fmla="*/ 38 w 43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78">
                  <a:moveTo>
                    <a:pt x="38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43" y="3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118">
              <a:extLst>
                <a:ext uri="{FF2B5EF4-FFF2-40B4-BE49-F238E27FC236}">
                  <a16:creationId xmlns:a16="http://schemas.microsoft.com/office/drawing/2014/main" id="{9880D674-D6F3-45B1-B5FB-ED0D4BF59CD2}"/>
                </a:ext>
              </a:extLst>
            </p:cNvPr>
            <p:cNvSpPr/>
            <p:nvPr/>
          </p:nvSpPr>
          <p:spPr bwMode="auto">
            <a:xfrm>
              <a:off x="6122988" y="4067176"/>
              <a:ext cx="107950" cy="123825"/>
            </a:xfrm>
            <a:custGeom>
              <a:avLst/>
              <a:gdLst>
                <a:gd name="T0" fmla="*/ 65 w 68"/>
                <a:gd name="T1" fmla="*/ 0 h 78"/>
                <a:gd name="T2" fmla="*/ 0 w 68"/>
                <a:gd name="T3" fmla="*/ 75 h 78"/>
                <a:gd name="T4" fmla="*/ 6 w 68"/>
                <a:gd name="T5" fmla="*/ 78 h 78"/>
                <a:gd name="T6" fmla="*/ 68 w 68"/>
                <a:gd name="T7" fmla="*/ 3 h 78"/>
                <a:gd name="T8" fmla="*/ 65 w 68"/>
                <a:gd name="T9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8">
                  <a:moveTo>
                    <a:pt x="65" y="0"/>
                  </a:moveTo>
                  <a:lnTo>
                    <a:pt x="0" y="75"/>
                  </a:lnTo>
                  <a:lnTo>
                    <a:pt x="6" y="78"/>
                  </a:lnTo>
                  <a:lnTo>
                    <a:pt x="68" y="3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119">
              <a:extLst>
                <a:ext uri="{FF2B5EF4-FFF2-40B4-BE49-F238E27FC236}">
                  <a16:creationId xmlns:a16="http://schemas.microsoft.com/office/drawing/2014/main" id="{32F75396-C1DE-4074-A3FD-DE86150768D0}"/>
                </a:ext>
              </a:extLst>
            </p:cNvPr>
            <p:cNvSpPr/>
            <p:nvPr/>
          </p:nvSpPr>
          <p:spPr bwMode="auto">
            <a:xfrm>
              <a:off x="5940425" y="4033838"/>
              <a:ext cx="315913" cy="41275"/>
            </a:xfrm>
            <a:custGeom>
              <a:avLst/>
              <a:gdLst>
                <a:gd name="T0" fmla="*/ 199 w 199"/>
                <a:gd name="T1" fmla="*/ 0 h 26"/>
                <a:gd name="T2" fmla="*/ 0 w 199"/>
                <a:gd name="T3" fmla="*/ 0 h 26"/>
                <a:gd name="T4" fmla="*/ 13 w 199"/>
                <a:gd name="T5" fmla="*/ 26 h 26"/>
                <a:gd name="T6" fmla="*/ 188 w 199"/>
                <a:gd name="T7" fmla="*/ 26 h 26"/>
                <a:gd name="T8" fmla="*/ 199 w 199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9" h="26">
                  <a:moveTo>
                    <a:pt x="199" y="0"/>
                  </a:moveTo>
                  <a:lnTo>
                    <a:pt x="0" y="0"/>
                  </a:lnTo>
                  <a:lnTo>
                    <a:pt x="13" y="26"/>
                  </a:lnTo>
                  <a:lnTo>
                    <a:pt x="188" y="26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Rectangle 120">
              <a:extLst>
                <a:ext uri="{FF2B5EF4-FFF2-40B4-BE49-F238E27FC236}">
                  <a16:creationId xmlns:a16="http://schemas.microsoft.com/office/drawing/2014/main" id="{2AFF539A-5CEE-4B8B-BC22-607D238745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54725" y="4173538"/>
              <a:ext cx="90488" cy="25400"/>
            </a:xfrm>
            <a:prstGeom prst="rect">
              <a:avLst/>
            </a:pr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121">
              <a:extLst>
                <a:ext uri="{FF2B5EF4-FFF2-40B4-BE49-F238E27FC236}">
                  <a16:creationId xmlns:a16="http://schemas.microsoft.com/office/drawing/2014/main" id="{2FB10702-2797-44E0-859D-069D62C98A19}"/>
                </a:ext>
              </a:extLst>
            </p:cNvPr>
            <p:cNvSpPr/>
            <p:nvPr/>
          </p:nvSpPr>
          <p:spPr bwMode="auto">
            <a:xfrm>
              <a:off x="6051550" y="4191001"/>
              <a:ext cx="20638" cy="77788"/>
            </a:xfrm>
            <a:custGeom>
              <a:avLst/>
              <a:gdLst>
                <a:gd name="T0" fmla="*/ 13 w 13"/>
                <a:gd name="T1" fmla="*/ 0 h 49"/>
                <a:gd name="T2" fmla="*/ 5 w 13"/>
                <a:gd name="T3" fmla="*/ 0 h 49"/>
                <a:gd name="T4" fmla="*/ 0 w 13"/>
                <a:gd name="T5" fmla="*/ 49 h 49"/>
                <a:gd name="T6" fmla="*/ 5 w 13"/>
                <a:gd name="T7" fmla="*/ 49 h 49"/>
                <a:gd name="T8" fmla="*/ 13 w 1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9">
                  <a:moveTo>
                    <a:pt x="13" y="0"/>
                  </a:moveTo>
                  <a:lnTo>
                    <a:pt x="5" y="0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122">
              <a:extLst>
                <a:ext uri="{FF2B5EF4-FFF2-40B4-BE49-F238E27FC236}">
                  <a16:creationId xmlns:a16="http://schemas.microsoft.com/office/drawing/2014/main" id="{CBA63B01-0E13-4E29-AEEC-3EAC869C21C1}"/>
                </a:ext>
              </a:extLst>
            </p:cNvPr>
            <p:cNvSpPr/>
            <p:nvPr/>
          </p:nvSpPr>
          <p:spPr bwMode="auto">
            <a:xfrm>
              <a:off x="6127750" y="4191001"/>
              <a:ext cx="17463" cy="77788"/>
            </a:xfrm>
            <a:custGeom>
              <a:avLst/>
              <a:gdLst>
                <a:gd name="T0" fmla="*/ 5 w 11"/>
                <a:gd name="T1" fmla="*/ 0 h 49"/>
                <a:gd name="T2" fmla="*/ 0 w 11"/>
                <a:gd name="T3" fmla="*/ 0 h 49"/>
                <a:gd name="T4" fmla="*/ 5 w 11"/>
                <a:gd name="T5" fmla="*/ 49 h 49"/>
                <a:gd name="T6" fmla="*/ 11 w 11"/>
                <a:gd name="T7" fmla="*/ 49 h 49"/>
                <a:gd name="T8" fmla="*/ 5 w 11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49">
                  <a:moveTo>
                    <a:pt x="5" y="0"/>
                  </a:moveTo>
                  <a:lnTo>
                    <a:pt x="0" y="0"/>
                  </a:lnTo>
                  <a:lnTo>
                    <a:pt x="5" y="49"/>
                  </a:lnTo>
                  <a:lnTo>
                    <a:pt x="11" y="4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924B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123">
              <a:extLst>
                <a:ext uri="{FF2B5EF4-FFF2-40B4-BE49-F238E27FC236}">
                  <a16:creationId xmlns:a16="http://schemas.microsoft.com/office/drawing/2014/main" id="{87827C31-BD91-4DA6-B348-A76E3AE4064F}"/>
                </a:ext>
              </a:extLst>
            </p:cNvPr>
            <p:cNvSpPr/>
            <p:nvPr/>
          </p:nvSpPr>
          <p:spPr bwMode="auto">
            <a:xfrm>
              <a:off x="6042025" y="4268788"/>
              <a:ext cx="107950" cy="80963"/>
            </a:xfrm>
            <a:custGeom>
              <a:avLst/>
              <a:gdLst>
                <a:gd name="T0" fmla="*/ 65 w 68"/>
                <a:gd name="T1" fmla="*/ 0 h 51"/>
                <a:gd name="T2" fmla="*/ 59 w 68"/>
                <a:gd name="T3" fmla="*/ 0 h 51"/>
                <a:gd name="T4" fmla="*/ 11 w 68"/>
                <a:gd name="T5" fmla="*/ 0 h 51"/>
                <a:gd name="T6" fmla="*/ 6 w 68"/>
                <a:gd name="T7" fmla="*/ 0 h 51"/>
                <a:gd name="T8" fmla="*/ 0 w 68"/>
                <a:gd name="T9" fmla="*/ 0 h 51"/>
                <a:gd name="T10" fmla="*/ 0 w 68"/>
                <a:gd name="T11" fmla="*/ 51 h 51"/>
                <a:gd name="T12" fmla="*/ 68 w 68"/>
                <a:gd name="T13" fmla="*/ 51 h 51"/>
                <a:gd name="T14" fmla="*/ 68 w 68"/>
                <a:gd name="T15" fmla="*/ 0 h 51"/>
                <a:gd name="T16" fmla="*/ 65 w 68"/>
                <a:gd name="T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51">
                  <a:moveTo>
                    <a:pt x="65" y="0"/>
                  </a:moveTo>
                  <a:lnTo>
                    <a:pt x="59" y="0"/>
                  </a:lnTo>
                  <a:lnTo>
                    <a:pt x="11" y="0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51"/>
                  </a:lnTo>
                  <a:lnTo>
                    <a:pt x="68" y="51"/>
                  </a:lnTo>
                  <a:lnTo>
                    <a:pt x="68" y="0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CCA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zh-CN" altLang="en-US">
                <a:solidFill>
                  <a:prstClr val="black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5" name="PA_图片 28">
            <a:extLst>
              <a:ext uri="{FF2B5EF4-FFF2-40B4-BE49-F238E27FC236}">
                <a16:creationId xmlns:a16="http://schemas.microsoft.com/office/drawing/2014/main" id="{F26C7C1C-38BF-4A21-BF3D-EC74F07104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7"/>
          <a:stretch/>
        </p:blipFill>
        <p:spPr>
          <a:xfrm>
            <a:off x="45721" y="5165463"/>
            <a:ext cx="1110039" cy="1692541"/>
          </a:xfrm>
          <a:prstGeom prst="rect">
            <a:avLst/>
          </a:prstGeom>
        </p:spPr>
      </p:pic>
      <p:pic>
        <p:nvPicPr>
          <p:cNvPr id="56" name="PA_图片 25">
            <a:extLst>
              <a:ext uri="{FF2B5EF4-FFF2-40B4-BE49-F238E27FC236}">
                <a16:creationId xmlns:a16="http://schemas.microsoft.com/office/drawing/2014/main" id="{313DA177-6CE2-4DAB-A705-A8F37F6F553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008" y="4807861"/>
            <a:ext cx="1020141" cy="120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7" y="1283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/>
              <a:stretch>
                <a:fillRect/>
              </a:stretch>
            </p:blipFill>
            <p:spPr>
              <a:xfrm>
                <a:off x="194553" y="4597881"/>
                <a:ext cx="2071755" cy="2071756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461092"/>
            <a:ext cx="9707880" cy="209287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10. </a:t>
            </a:r>
          </a:p>
          <a:p>
            <a:pPr algn="ctr"/>
            <a:r>
              <a:rPr lang="en-US" sz="65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Dân cư, xã hội châu Phi</a:t>
            </a: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336039" y="1987523"/>
            <a:ext cx="11565228" cy="134895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indent="601118" algn="just">
              <a:lnSpc>
                <a:spcPct val="150000"/>
              </a:lnSpc>
            </a:pPr>
            <a:r>
              <a:rPr lang="en-US" sz="2800" b="1" i="1" u="sng" dirty="0">
                <a:solidFill>
                  <a:srgbClr val="FF0000"/>
                </a:solidFill>
                <a:cs typeface="Tahoma" pitchFamily="34" charset="0"/>
              </a:rPr>
              <a:t>Yêu cầu</a:t>
            </a:r>
            <a:r>
              <a:rPr lang="en-US" sz="2800" b="1" i="1" u="sng">
                <a:solidFill>
                  <a:srgbClr val="FF0000"/>
                </a:solidFill>
                <a:cs typeface="Tahoma" pitchFamily="34" charset="0"/>
              </a:rPr>
              <a:t>:</a:t>
            </a:r>
            <a:r>
              <a:rPr lang="en-US" sz="2800" b="1" i="1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vi-VN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Khai thác thông tin mục </a:t>
            </a:r>
            <a:r>
              <a:rPr lang="en-US" sz="2800" b="1" i="1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1</a:t>
            </a:r>
            <a:r>
              <a:rPr lang="en-US" sz="2800" b="1" i="1">
                <a:solidFill>
                  <a:srgbClr val="0000FF"/>
                </a:solidFill>
              </a:rPr>
              <a:t>, quan sát các bảng sau: tìm hiểu tình hình dân cư châu Phi.</a:t>
            </a:r>
            <a:endParaRPr lang="en-US" sz="2800" b="1" i="1" dirty="0">
              <a:solidFill>
                <a:srgbClr val="0000FF"/>
              </a:solidFill>
              <a:cs typeface="Tahoma" pitchFamily="34" charset="0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478924" y="3575517"/>
            <a:ext cx="3019141" cy="2523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3000" b="1">
                <a:solidFill>
                  <a:srgbClr val="0070C0"/>
                </a:solidFill>
              </a:rPr>
              <a:t>Nhóm 2,5: </a:t>
            </a:r>
          </a:p>
          <a:p>
            <a:pPr algn="ctr">
              <a:lnSpc>
                <a:spcPct val="130000"/>
              </a:lnSpc>
            </a:pPr>
            <a:r>
              <a:rPr lang="it-IT" sz="3000" b="1">
                <a:solidFill>
                  <a:srgbClr val="0070C0"/>
                </a:solidFill>
              </a:rPr>
              <a:t>Nhận xét sự gia tăng qui mô số dân châu Phi.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19" name="WordArt 5"/>
          <p:cNvSpPr>
            <a:spLocks noChangeArrowheads="1" noChangeShapeType="1" noTextEdit="1"/>
          </p:cNvSpPr>
          <p:nvPr/>
        </p:nvSpPr>
        <p:spPr bwMode="auto">
          <a:xfrm>
            <a:off x="5992837" y="872196"/>
            <a:ext cx="4278475" cy="608382"/>
          </a:xfrm>
          <a:prstGeom prst="rect">
            <a:avLst/>
          </a:prstGeom>
          <a:solidFill>
            <a:schemeClr val="bg1"/>
          </a:solidFill>
        </p:spPr>
        <p:txBody>
          <a:bodyPr wrap="none" lIns="121917" tIns="60958" rIns="121917" bIns="60958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300" kern="10" dirty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THẢO </a:t>
            </a:r>
            <a:r>
              <a:rPr lang="en-US" sz="43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LUẬN NHÓM</a:t>
            </a:r>
            <a:endParaRPr lang="en-US" sz="4300" kern="10" dirty="0">
              <a:ln w="19050">
                <a:solidFill>
                  <a:srgbClr val="FF00FF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8424040" y="3454045"/>
            <a:ext cx="2894917" cy="2523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3000" b="1">
                <a:solidFill>
                  <a:srgbClr val="FF0000"/>
                </a:solidFill>
              </a:rPr>
              <a:t>Nhóm 3,6: Nhận xét tỉ lệ gia tăng tự nhiên của châu Phi.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792926" y="3598351"/>
            <a:ext cx="2960913" cy="2523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>
              <a:lnSpc>
                <a:spcPct val="130000"/>
              </a:lnSpc>
            </a:pPr>
            <a:r>
              <a:rPr lang="it-IT" sz="3000" b="1">
                <a:solidFill>
                  <a:srgbClr val="0000FF"/>
                </a:solidFill>
              </a:rPr>
              <a:t>Nhóm 1,4: Nhận xét qui mô dân số châu Phi so với các châu lục.</a:t>
            </a:r>
            <a:endParaRPr lang="en-US" sz="30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2" grpId="0" animBg="1"/>
      <p:bldP spid="14" grpId="0" animBg="1"/>
      <p:bldP spid="19" grpId="0" animBg="1"/>
      <p:bldP spid="22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281360" y="3070746"/>
            <a:ext cx="5936565" cy="3287947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u="sng" dirty="0">
                <a:solidFill>
                  <a:srgbClr val="0000FF"/>
                </a:solidFill>
                <a:cs typeface="Tahoma" pitchFamily="34" charset="0"/>
              </a:rPr>
              <a:t>Yêu </a:t>
            </a:r>
            <a:r>
              <a:rPr lang="en-US" sz="2800" b="1" i="1" u="sng">
                <a:solidFill>
                  <a:srgbClr val="0000FF"/>
                </a:solidFill>
                <a:cs typeface="Tahoma" pitchFamily="34" charset="0"/>
              </a:rPr>
              <a:t>cầu: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sz="2800" b="1" i="1">
                <a:solidFill>
                  <a:srgbClr val="0000FF"/>
                </a:solidFill>
              </a:rPr>
              <a:t>- Dân số châu Phi đứng thứ mấy thế giới?</a:t>
            </a:r>
          </a:p>
          <a:p>
            <a:pPr algn="just">
              <a:lnSpc>
                <a:spcPct val="150000"/>
              </a:lnSpc>
            </a:pPr>
            <a:r>
              <a:rPr lang="it-IT" sz="2800" b="1" i="1">
                <a:solidFill>
                  <a:srgbClr val="0000FF"/>
                </a:solidFill>
              </a:rPr>
              <a:t>- Chiếm khoảng bao nhiêu %  thế giới?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it-IT" sz="2800" b="1" i="1">
                <a:solidFill>
                  <a:srgbClr val="0000FF"/>
                </a:solidFill>
              </a:rPr>
              <a:t>- Kết luận về quy mô dân số châu Phi.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365760" y="1689029"/>
            <a:ext cx="5824025" cy="9848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/>
            <a:r>
              <a:rPr lang="it-IT" sz="2800" b="1">
                <a:solidFill>
                  <a:srgbClr val="0000FF"/>
                </a:solidFill>
              </a:rPr>
              <a:t>Nhóm 1,4: Nhận xét qui mô dân số châu Phi.</a:t>
            </a:r>
            <a:endParaRPr lang="en-US" sz="2800" b="1">
              <a:solidFill>
                <a:srgbClr val="0000FF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212114" y="1418108"/>
            <a:ext cx="5979886" cy="798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BẢNG DÂN</a:t>
            </a:r>
            <a:r>
              <a:rPr kumimoji="0" lang="en-US" sz="2000" b="1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SỐ THẾ GIỚI </a:t>
            </a:r>
          </a:p>
          <a:p>
            <a:pPr marL="0" marR="0" lvl="0" indent="0" algn="ctr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VÀ CÁC CHÂU LỤC NĂM</a:t>
            </a: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2020</a:t>
            </a:r>
            <a:endParaRPr kumimoji="0" lang="en-US" sz="2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569611" y="2227754"/>
          <a:ext cx="5401995" cy="4077208"/>
        </p:xfrm>
        <a:graphic>
          <a:graphicData uri="http://schemas.openxmlformats.org/drawingml/2006/table">
            <a:tbl>
              <a:tblPr/>
              <a:tblGrid>
                <a:gridCol w="739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52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STT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lục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 b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Số dân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 i="1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(triệu người)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1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Thế giới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7798,2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2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Âu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747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3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Á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4641,1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4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Phi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1340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5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Mĩ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1027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6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Đại Dương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43,1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7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Châu Nam Cực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it-IT" sz="2300">
                          <a:solidFill>
                            <a:srgbClr val="000000"/>
                          </a:solidFill>
                          <a:latin typeface="+mn-lt"/>
                          <a:ea typeface="Calibri"/>
                        </a:rPr>
                        <a:t>-</a:t>
                      </a:r>
                      <a:endParaRPr lang="en-US" sz="2300">
                        <a:solidFill>
                          <a:srgbClr val="000000"/>
                        </a:solidFill>
                        <a:latin typeface="+mn-lt"/>
                        <a:ea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82884" y="1237944"/>
            <a:ext cx="9256541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* Qui mô: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Đông dân thứ</a:t>
            </a:r>
            <a:r>
              <a:rPr kumimoji="0" lang="pt-BR" sz="2800" b="1" i="0" u="none" strike="noStrike" cap="none" normalizeH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hai</a:t>
            </a: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 thế giới: 1,3 tỉ người.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Chiếm gần 17% dân số thế giới.</a:t>
            </a:r>
            <a:endParaRPr kumimoji="0" lang="pt-BR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</p:txBody>
      </p:sp>
      <p:pic>
        <p:nvPicPr>
          <p:cNvPr id="44034" name="Picture 2" descr="C:\Users\PTS\Desktop\GADT ĐL7 (KNTTCS, kì 1)\ban-do-dan-so-the-gio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7575" y="3035508"/>
            <a:ext cx="5018071" cy="360644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40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40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40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3155" y="2254815"/>
            <a:ext cx="6078833" cy="4044180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u="sng" dirty="0">
                <a:solidFill>
                  <a:srgbClr val="FF0000"/>
                </a:solidFill>
                <a:cs typeface="Tahoma" pitchFamily="34" charset="0"/>
              </a:rPr>
              <a:t>Yêu cầu</a:t>
            </a:r>
            <a:r>
              <a:rPr lang="en-US" sz="2800" b="1" i="1" u="sng">
                <a:solidFill>
                  <a:srgbClr val="FF0000"/>
                </a:solidFill>
                <a:cs typeface="Tahoma" pitchFamily="34" charset="0"/>
              </a:rPr>
              <a:t>:</a:t>
            </a:r>
            <a:r>
              <a:rPr lang="en-US" sz="2800" b="1" i="1">
                <a:solidFill>
                  <a:srgbClr val="FF0000"/>
                </a:solidFill>
                <a:cs typeface="Tahoma" pitchFamily="34" charset="0"/>
              </a:rPr>
              <a:t> </a:t>
            </a:r>
            <a:r>
              <a:rPr lang="en-US" sz="2800" b="1" i="1">
                <a:solidFill>
                  <a:srgbClr val="0000FF"/>
                </a:solidFill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vi-VN" sz="2800" b="1" i="1">
                <a:solidFill>
                  <a:srgbClr val="0000FF"/>
                </a:solidFill>
              </a:rPr>
              <a:t>- </a:t>
            </a:r>
            <a:r>
              <a:rPr lang="en-US" sz="2800" b="1" i="1">
                <a:solidFill>
                  <a:srgbClr val="0000FF"/>
                </a:solidFill>
              </a:rPr>
              <a:t>Nhận xét sự thay đổi qui mô dân số châu Phi giai đoạn trên.</a:t>
            </a: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- Dân số tăng bao nhiêu lần?</a:t>
            </a: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- Cho biết tỉ lệ gia tăng dân số.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- Để hạn chế sự gia tăng dân số, hiện nay nhiều nước châu Phi đã làm gì?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6378481" y="1057314"/>
            <a:ext cx="5522787" cy="10464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/>
            <a:r>
              <a:rPr lang="it-IT" sz="3000" b="1">
                <a:solidFill>
                  <a:srgbClr val="0070C0"/>
                </a:solidFill>
              </a:rPr>
              <a:t>Nhóm 2,5: Nhận xét sự gia tăng qui mô số dân châu Phi.</a:t>
            </a:r>
            <a:endParaRPr lang="en-US" sz="3000" b="1">
              <a:solidFill>
                <a:srgbClr val="0070C0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6212114" y="2416965"/>
            <a:ext cx="59798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BẢNG DÂN SỐ CHÂU PHI, </a:t>
            </a:r>
          </a:p>
          <a:p>
            <a:pPr algn="ctr"/>
            <a:r>
              <a:rPr lang="en-US" sz="2000" b="1">
                <a:solidFill>
                  <a:srgbClr val="000000"/>
                </a:solidFill>
                <a:latin typeface="Times New Roman" pitchFamily="18" charset="0"/>
                <a:ea typeface="Cambria" pitchFamily="18" charset="0"/>
                <a:cs typeface="Times New Roman" pitchFamily="18" charset="0"/>
              </a:rPr>
              <a:t>GIAI ĐOẠN 1960 - 2020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6513342" y="3259371"/>
          <a:ext cx="5263319" cy="1844040"/>
        </p:xfrm>
        <a:graphic>
          <a:graphicData uri="http://schemas.openxmlformats.org/drawingml/2006/table">
            <a:tbl>
              <a:tblPr/>
              <a:tblGrid>
                <a:gridCol w="126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0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4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70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09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Năm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1960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1980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2000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2020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Dân số </a:t>
                      </a: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i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(triệu người)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283,4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476,4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811,0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1340,0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1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53155" y="1621755"/>
            <a:ext cx="5361380" cy="4559065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u="sng">
                <a:solidFill>
                  <a:srgbClr val="0000FF"/>
                </a:solidFill>
                <a:cs typeface="Tahoma" pitchFamily="34" charset="0"/>
              </a:rPr>
              <a:t>Yêu cầu:</a:t>
            </a:r>
            <a:r>
              <a:rPr lang="en-US" sz="2800" b="1" i="1">
                <a:solidFill>
                  <a:srgbClr val="0000FF"/>
                </a:solidFill>
                <a:cs typeface="Tahoma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- Nhận xét tỉ lệ tăng dân số của châu Phi và thế giới theo gợi ý sau: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+ Tỉ lệ tăng dân số tự nhiên của châu Phi như thế nào?</a:t>
            </a:r>
            <a:endParaRPr lang="en-US" sz="2800" b="1" i="1">
              <a:solidFill>
                <a:srgbClr val="0000FF"/>
              </a:solidFill>
            </a:endParaRPr>
          </a:p>
          <a:p>
            <a:pPr algn="just">
              <a:lnSpc>
                <a:spcPct val="130000"/>
              </a:lnSpc>
            </a:pPr>
            <a:r>
              <a:rPr lang="it-IT" sz="2800" b="1" i="1">
                <a:solidFill>
                  <a:srgbClr val="0000FF"/>
                </a:solidFill>
              </a:rPr>
              <a:t>+ So sánh với thế giới qua từng giai đoạn.</a:t>
            </a:r>
            <a:endParaRPr lang="en-US" sz="2800" b="1" i="1">
              <a:solidFill>
                <a:srgbClr val="0000FF"/>
              </a:solidFill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5781822" y="984552"/>
            <a:ext cx="6217920" cy="98488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21917" tIns="60958" rIns="121917" bIns="60958">
            <a:spAutoFit/>
          </a:bodyPr>
          <a:lstStyle/>
          <a:p>
            <a:pPr algn="ctr"/>
            <a:r>
              <a:rPr lang="it-IT" sz="2800" b="1">
                <a:solidFill>
                  <a:srgbClr val="FF0000"/>
                </a:solidFill>
              </a:rPr>
              <a:t>Nhóm 3,6: Nhận xét tỉ lệ gia tăng tự nhiên của châu Phi.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5972963" y="2416960"/>
            <a:ext cx="597988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Times New Roman" pitchFamily="18" charset="0"/>
                <a:cs typeface="Times New Roman" pitchFamily="18" charset="0"/>
              </a:rPr>
              <a:t>BẢNG TỈ LỆ TĂNG DÂN SỐ TỰ NHIÊN CỦA THẾ GIỚI VÀ CHÂU PHI, GIAI ĐOẠN 1950 - 2020 </a:t>
            </a:r>
            <a:r>
              <a:rPr lang="en-US" sz="2000" b="1" i="1">
                <a:latin typeface="Times New Roman" pitchFamily="18" charset="0"/>
                <a:cs typeface="Times New Roman" pitchFamily="18" charset="0"/>
              </a:rPr>
              <a:t>(Đơn vị: %)</a:t>
            </a:r>
            <a:endParaRPr lang="en-US" sz="2000" b="1" i="1">
              <a:solidFill>
                <a:srgbClr val="000000"/>
              </a:solidFill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6006906" y="3589722"/>
          <a:ext cx="5845052" cy="2108835"/>
        </p:xfrm>
        <a:graphic>
          <a:graphicData uri="http://schemas.openxmlformats.org/drawingml/2006/table">
            <a:tbl>
              <a:tblPr/>
              <a:tblGrid>
                <a:gridCol w="139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07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1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53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Năm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1950 - 1955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1970 - 1975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1990 - 1995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 b="1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2015 - 2020</a:t>
                      </a:r>
                      <a:endParaRPr lang="en-US" sz="2500">
                        <a:solidFill>
                          <a:srgbClr val="000000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C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Thế giới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1,09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Châu Phi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2,13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2,73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2,62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500">
                          <a:solidFill>
                            <a:srgbClr val="000000"/>
                          </a:solidFill>
                          <a:latin typeface="+mn-lt"/>
                          <a:ea typeface="Calibri"/>
                          <a:cs typeface="Times New Roman"/>
                        </a:rPr>
                        <a:t>2,54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9" name="Rectangle 8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61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89" y="717193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253219" y="1235269"/>
            <a:ext cx="11254491" cy="3257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* Gia tăng dân số:</a:t>
            </a:r>
            <a:endParaRPr kumimoji="0" lang="en-US" sz="2800" b="1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ea typeface="Calibri" pitchFamily="34" charset="0"/>
                <a:cs typeface="Times New Roman" pitchFamily="18" charset="0"/>
              </a:rPr>
              <a:t>- </a:t>
            </a: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Dân số châu Phi vẫn còn tăng nhanh.</a:t>
            </a:r>
            <a:endParaRPr lang="en-US" sz="28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Tỉ lệ tăng dân số tự nhiên cao nhất thế giới: nhiều nước trên 3,0%.</a:t>
            </a: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Tuổi thọ trung bình của người dân được cải thiện, tăng dần qua các năm.</a:t>
            </a:r>
            <a:endParaRPr lang="en-US" sz="2800" b="1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800" b="1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- Châu Phi có số người xuất cư nhiều hơn nhập cư.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76203"/>
            <a:ext cx="11719560" cy="6001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3300" b="1">
                <a:solidFill>
                  <a:srgbClr val="007A37"/>
                </a:solidFill>
                <a:latin typeface="Arial" pitchFamily="34" charset="0"/>
                <a:cs typeface="Arial" pitchFamily="34" charset="0"/>
              </a:rPr>
              <a:t>Bài 10. DÂN CƯ, XÃ HỘI CHÂU PHI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595" y="805937"/>
            <a:ext cx="4191593" cy="523218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sz="2800" b="1" u="sng">
                <a:solidFill>
                  <a:srgbClr val="002060"/>
                </a:solidFill>
                <a:cs typeface="Arial" pitchFamily="34" charset="0"/>
              </a:rPr>
              <a:t>1. Những vấn đề về dân cư</a:t>
            </a:r>
            <a:endParaRPr lang="en-US" sz="2800" u="sng"/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9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419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419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419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</TotalTime>
  <Words>1132</Words>
  <Application>Microsoft Office PowerPoint</Application>
  <PresentationFormat>Widescreen</PresentationFormat>
  <Paragraphs>183</Paragraphs>
  <Slides>23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#9Slide03 HelveBold</vt:lpstr>
      <vt:lpstr>Calibri Light</vt:lpstr>
      <vt:lpstr>Impact MT Std</vt:lpstr>
      <vt:lpstr>Calibri</vt:lpstr>
      <vt:lpstr>Times New Roman</vt:lpstr>
      <vt:lpstr>Arial</vt:lpstr>
      <vt:lpstr>Office Theme</vt:lpstr>
      <vt:lpstr>Em hãy đặt tên cho bức ảnh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hãy đặt tên cho bức ảnh</dc:title>
  <dc:creator>VnTeach.Com</dc:creator>
  <cp:keywords>VnTeach.Com</cp:keywords>
  <cp:lastModifiedBy>Admin</cp:lastModifiedBy>
  <cp:revision>1</cp:revision>
  <dcterms:created xsi:type="dcterms:W3CDTF">2018-01-28T07:11:08Z</dcterms:created>
  <dcterms:modified xsi:type="dcterms:W3CDTF">2023-08-19T02:24:25Z</dcterms:modified>
</cp:coreProperties>
</file>