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2"/>
  </p:notesMasterIdLst>
  <p:sldIdLst>
    <p:sldId id="313" r:id="rId3"/>
    <p:sldId id="301" r:id="rId4"/>
    <p:sldId id="308" r:id="rId5"/>
    <p:sldId id="309" r:id="rId6"/>
    <p:sldId id="310" r:id="rId7"/>
    <p:sldId id="312" r:id="rId8"/>
    <p:sldId id="315" r:id="rId9"/>
    <p:sldId id="317" r:id="rId10"/>
    <p:sldId id="341" r:id="rId11"/>
    <p:sldId id="355" r:id="rId12"/>
    <p:sldId id="356" r:id="rId13"/>
    <p:sldId id="357" r:id="rId14"/>
    <p:sldId id="358" r:id="rId15"/>
    <p:sldId id="359" r:id="rId16"/>
    <p:sldId id="349" r:id="rId17"/>
    <p:sldId id="350" r:id="rId18"/>
    <p:sldId id="351" r:id="rId19"/>
    <p:sldId id="352" r:id="rId20"/>
    <p:sldId id="353" r:id="rId21"/>
  </p:sldIdLst>
  <p:sldSz cx="24384000" cy="13716000"/>
  <p:notesSz cx="6858000" cy="9144000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4139" autoAdjust="0"/>
  </p:normalViewPr>
  <p:slideViewPr>
    <p:cSldViewPr>
      <p:cViewPr varScale="1">
        <p:scale>
          <a:sx n="51" d="100"/>
          <a:sy n="51" d="100"/>
        </p:scale>
        <p:origin x="168" y="27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</a:t>
            </a:r>
            <a:r>
              <a:rPr lang="en-US" sz="4800" b="1" kern="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32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37.wmf"/><Relationship Id="rId3" Type="http://schemas.openxmlformats.org/officeDocument/2006/relationships/image" Target="../media/image38.png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2138354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55924" y="2691490"/>
            <a:ext cx="135163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vi-VN" sz="4800" b="1" dirty="0" smtClean="0">
                <a:solidFill>
                  <a:srgbClr val="FFFF00"/>
                </a:solidFill>
                <a:latin typeface="+mj-lt"/>
              </a:rPr>
              <a:t>I</a:t>
            </a:r>
            <a:r>
              <a:rPr lang="en-US" sz="4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V</a:t>
            </a:r>
            <a:r>
              <a:rPr lang="vi-VN" sz="4800" dirty="0" smtClean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THỨC LƯỢNG TRONG TAM GIÁC. VECTƠ</a:t>
            </a:r>
            <a:endParaRPr lang="vi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9138" y="4010240"/>
            <a:ext cx="13683198" cy="94408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§1.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</a:t>
            </a:r>
            <a:r>
              <a:rPr lang="en-US" sz="4600" b="1" baseline="30000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180</a:t>
            </a:r>
            <a:r>
              <a:rPr lang="en-US" sz="4600" b="1" baseline="30000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Côsin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§2.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§3.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Khái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niệm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§4.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§5.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§6. </a:t>
            </a:r>
            <a:r>
              <a:rPr lang="en-US" sz="46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6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89728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0314" y="2118255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EC5E8753-ACA0-4276-AE94-0FBFFA37E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461177"/>
            <a:ext cx="21384498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BC45CA-C4B3-476C-8FBD-190553FC3BF8}"/>
              </a:ext>
            </a:extLst>
          </p:cNvPr>
          <p:cNvSpPr/>
          <p:nvPr/>
        </p:nvSpPr>
        <p:spPr>
          <a:xfrm>
            <a:off x="5943600" y="9844220"/>
            <a:ext cx="2880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A.</a:t>
            </a:r>
            <a:endParaRPr lang="en-US" sz="6000" dirty="0"/>
          </a:p>
        </p:txBody>
      </p:sp>
      <p:sp>
        <p:nvSpPr>
          <p:cNvPr id="18" name="Rectangle 44">
            <a:extLst>
              <a:ext uri="{FF2B5EF4-FFF2-40B4-BE49-F238E27FC236}">
                <a16:creationId xmlns:a16="http://schemas.microsoft.com/office/drawing/2014/main" id="{FB1E20A6-C0FD-4A6C-A320-5BF72630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654" y="10856459"/>
            <a:ext cx="20784746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 đoạn thẳng tạo ra 2 vectơ khác vectơ- không. Mà 4 điểm tạo ra 6 đoạn thẳng. Do đó có 12 vectơ .</a:t>
            </a:r>
            <a:endParaRPr kumimoji="0" lang="nl-NL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117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85057" y="9062655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EC5E8753-ACA0-4276-AE94-0FBFFA37E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149" y="3540730"/>
            <a:ext cx="21384498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N, 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027EAF4-75D7-4E00-8552-4911A6786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210792"/>
              </p:ext>
            </p:extLst>
          </p:nvPr>
        </p:nvGraphicFramePr>
        <p:xfrm>
          <a:off x="4769411" y="5312604"/>
          <a:ext cx="367665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tion" r:id="rId3" imgW="799920" imgH="241200" progId="Equation.DSMT4">
                  <p:embed/>
                </p:oleObj>
              </mc:Choice>
              <mc:Fallback>
                <p:oleObj name="Equation" r:id="rId3" imgW="79992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027EAF4-75D7-4E00-8552-4911A6786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9411" y="5312604"/>
                        <a:ext cx="3676650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A763313-7995-4F28-BA5C-3B0C47CC2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675513"/>
              </p:ext>
            </p:extLst>
          </p:nvPr>
        </p:nvGraphicFramePr>
        <p:xfrm>
          <a:off x="14998700" y="5308600"/>
          <a:ext cx="3675063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tion" r:id="rId5" imgW="799920" imgH="241200" progId="Equation.DSMT4">
                  <p:embed/>
                </p:oleObj>
              </mc:Choice>
              <mc:Fallback>
                <p:oleObj name="Equation" r:id="rId5" imgW="79992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A763313-7995-4F28-BA5C-3B0C47CC25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98700" y="5308600"/>
                        <a:ext cx="3675063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1C6CEF2-C24B-4B91-9F71-8FC6ADA43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37594"/>
              </p:ext>
            </p:extLst>
          </p:nvPr>
        </p:nvGraphicFramePr>
        <p:xfrm>
          <a:off x="4769411" y="6933127"/>
          <a:ext cx="355917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7" imgW="774360" imgH="241200" progId="Equation.DSMT4">
                  <p:embed/>
                </p:oleObj>
              </mc:Choice>
              <mc:Fallback>
                <p:oleObj name="Equation" r:id="rId7" imgW="77436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1C6CEF2-C24B-4B91-9F71-8FC6ADA43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9411" y="6933127"/>
                        <a:ext cx="3559175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2D384C1-E725-45C5-8DEB-BBDF7C70D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038832"/>
              </p:ext>
            </p:extLst>
          </p:nvPr>
        </p:nvGraphicFramePr>
        <p:xfrm>
          <a:off x="14977940" y="7048065"/>
          <a:ext cx="3678238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9" imgW="799920" imgH="241200" progId="Equation.DSMT4">
                  <p:embed/>
                </p:oleObj>
              </mc:Choice>
              <mc:Fallback>
                <p:oleObj name="Equation" r:id="rId9" imgW="799920" imgH="241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2D384C1-E725-45C5-8DEB-BBDF7C70D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977940" y="7048065"/>
                        <a:ext cx="3678238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0BC45CA-C4B3-476C-8FBD-190553FC3BF8}"/>
              </a:ext>
            </a:extLst>
          </p:cNvPr>
          <p:cNvSpPr/>
          <p:nvPr/>
        </p:nvSpPr>
        <p:spPr>
          <a:xfrm>
            <a:off x="5943600" y="9844220"/>
            <a:ext cx="2879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</a:t>
            </a:r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nl-NL" sz="6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664083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1036021" y="9047070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57768" y="2057400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giải</a:t>
              </a:r>
              <a:r>
                <a:rPr lang="vi-VN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5">
                <a:extLst>
                  <a:ext uri="{FF2B5EF4-FFF2-40B4-BE49-F238E27FC236}">
                    <a16:creationId xmlns:a16="http://schemas.microsoft.com/office/drawing/2014/main" id="{EC5E8753-ACA0-4276-AE94-0FBFFA37E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6149" y="3664302"/>
                <a:ext cx="21384498" cy="784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lục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ABCDEF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0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kumimoji="0" lang="nl-NL" altLang="en-US" sz="6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35">
                <a:extLst>
                  <a:ext uri="{FF2B5EF4-FFF2-40B4-BE49-F238E27FC236}">
                    <a16:creationId xmlns:a16="http://schemas.microsoft.com/office/drawing/2014/main" id="{EC5E8753-ACA0-4276-AE94-0FBFFA37E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6149" y="3664302"/>
                <a:ext cx="21384498" cy="784317"/>
              </a:xfrm>
              <a:prstGeom prst="rect">
                <a:avLst/>
              </a:prstGeom>
              <a:blipFill>
                <a:blip r:embed="rId3"/>
                <a:stretch>
                  <a:fillRect l="-1140" t="-10853" b="-364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027EAF4-75D7-4E00-8552-4911A6786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138592"/>
              </p:ext>
            </p:extLst>
          </p:nvPr>
        </p:nvGraphicFramePr>
        <p:xfrm>
          <a:off x="4700588" y="5346700"/>
          <a:ext cx="4786312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Equation" r:id="rId4" imgW="1041120" imgH="241200" progId="Equation.DSMT4">
                  <p:embed/>
                </p:oleObj>
              </mc:Choice>
              <mc:Fallback>
                <p:oleObj name="Equation" r:id="rId4" imgW="104112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027EAF4-75D7-4E00-8552-4911A6786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0588" y="5346700"/>
                        <a:ext cx="4786312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A763313-7995-4F28-BA5C-3B0C47CC2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021959"/>
              </p:ext>
            </p:extLst>
          </p:nvPr>
        </p:nvGraphicFramePr>
        <p:xfrm>
          <a:off x="14473238" y="5308600"/>
          <a:ext cx="472598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6" imgW="1028520" imgH="241200" progId="Equation.DSMT4">
                  <p:embed/>
                </p:oleObj>
              </mc:Choice>
              <mc:Fallback>
                <p:oleObj name="Equation" r:id="rId6" imgW="102852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A763313-7995-4F28-BA5C-3B0C47CC25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73238" y="5308600"/>
                        <a:ext cx="4725987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1C6CEF2-C24B-4B91-9F71-8FC6ADA43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26213"/>
              </p:ext>
            </p:extLst>
          </p:nvPr>
        </p:nvGraphicFramePr>
        <p:xfrm>
          <a:off x="4760119" y="6874750"/>
          <a:ext cx="466725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8" imgW="1015920" imgH="241200" progId="Equation.DSMT4">
                  <p:embed/>
                </p:oleObj>
              </mc:Choice>
              <mc:Fallback>
                <p:oleObj name="Equation" r:id="rId8" imgW="101592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1C6CEF2-C24B-4B91-9F71-8FC6ADA43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60119" y="6874750"/>
                        <a:ext cx="4667250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2D384C1-E725-45C5-8DEB-BBDF7C70D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777202"/>
              </p:ext>
            </p:extLst>
          </p:nvPr>
        </p:nvGraphicFramePr>
        <p:xfrm>
          <a:off x="14512925" y="6875463"/>
          <a:ext cx="44926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10" imgW="977760" imgH="241200" progId="Equation.DSMT4">
                  <p:embed/>
                </p:oleObj>
              </mc:Choice>
              <mc:Fallback>
                <p:oleObj name="Equation" r:id="rId10" imgW="977760" imgH="241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2D384C1-E725-45C5-8DEB-BBDF7C70D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512925" y="6875463"/>
                        <a:ext cx="4492625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0BC45CA-C4B3-476C-8FBD-190553FC3BF8}"/>
              </a:ext>
            </a:extLst>
          </p:cNvPr>
          <p:cNvSpPr/>
          <p:nvPr/>
        </p:nvSpPr>
        <p:spPr>
          <a:xfrm>
            <a:off x="5943600" y="9920227"/>
            <a:ext cx="29225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</a:t>
            </a:r>
            <a:r>
              <a:rPr lang="nl-NL" sz="6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39528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89728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0314" y="2105489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5">
                <a:extLst>
                  <a:ext uri="{FF2B5EF4-FFF2-40B4-BE49-F238E27FC236}">
                    <a16:creationId xmlns:a16="http://schemas.microsoft.com/office/drawing/2014/main" id="{EC5E8753-ACA0-4276-AE94-0FBFFA37E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6149" y="3831770"/>
                <a:ext cx="21384498" cy="833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3, BC = 5.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000" b="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3" name="Rectangle 35">
                <a:extLst>
                  <a:ext uri="{FF2B5EF4-FFF2-40B4-BE49-F238E27FC236}">
                    <a16:creationId xmlns:a16="http://schemas.microsoft.com/office/drawing/2014/main" id="{EC5E8753-ACA0-4276-AE94-0FBFFA37E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6149" y="3831770"/>
                <a:ext cx="21384498" cy="833690"/>
              </a:xfrm>
              <a:prstGeom prst="rect">
                <a:avLst/>
              </a:prstGeom>
              <a:blipFill>
                <a:blip r:embed="rId3"/>
                <a:stretch>
                  <a:fillRect l="-1140" t="-9559" b="-301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027EAF4-75D7-4E00-8552-4911A6786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833416"/>
              </p:ext>
            </p:extLst>
          </p:nvPr>
        </p:nvGraphicFramePr>
        <p:xfrm>
          <a:off x="6364288" y="5492750"/>
          <a:ext cx="1458912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4" imgW="317160" imgH="177480" progId="Equation.DSMT4">
                  <p:embed/>
                </p:oleObj>
              </mc:Choice>
              <mc:Fallback>
                <p:oleObj name="Equation" r:id="rId4" imgW="31716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027EAF4-75D7-4E00-8552-4911A6786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4288" y="5492750"/>
                        <a:ext cx="1458912" cy="81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A763313-7995-4F28-BA5C-3B0C47CC2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822030"/>
              </p:ext>
            </p:extLst>
          </p:nvPr>
        </p:nvGraphicFramePr>
        <p:xfrm>
          <a:off x="15611475" y="5337175"/>
          <a:ext cx="24511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6" imgW="533160" imgH="228600" progId="Equation.DSMT4">
                  <p:embed/>
                </p:oleObj>
              </mc:Choice>
              <mc:Fallback>
                <p:oleObj name="Equation" r:id="rId6" imgW="53316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A763313-7995-4F28-BA5C-3B0C47CC25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611475" y="5337175"/>
                        <a:ext cx="2451100" cy="105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1C6CEF2-C24B-4B91-9F71-8FC6ADA43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321491"/>
              </p:ext>
            </p:extLst>
          </p:nvPr>
        </p:nvGraphicFramePr>
        <p:xfrm>
          <a:off x="6457950" y="7008813"/>
          <a:ext cx="150177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8" imgW="304560" imgH="177480" progId="Equation.DSMT4">
                  <p:embed/>
                </p:oleObj>
              </mc:Choice>
              <mc:Fallback>
                <p:oleObj name="Equation" r:id="rId8" imgW="30456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1C6CEF2-C24B-4B91-9F71-8FC6ADA43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57950" y="7008813"/>
                        <a:ext cx="1501775" cy="81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2D384C1-E725-45C5-8DEB-BBDF7C70D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435523"/>
              </p:ext>
            </p:extLst>
          </p:nvPr>
        </p:nvGraphicFramePr>
        <p:xfrm>
          <a:off x="15625763" y="7024688"/>
          <a:ext cx="157638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10" imgW="342720" imgH="177480" progId="Equation.DSMT4">
                  <p:embed/>
                </p:oleObj>
              </mc:Choice>
              <mc:Fallback>
                <p:oleObj name="Equation" r:id="rId10" imgW="3427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2D384C1-E725-45C5-8DEB-BBDF7C70D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625763" y="7024688"/>
                        <a:ext cx="1576387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0BC45CA-C4B3-476C-8FBD-190553FC3BF8}"/>
              </a:ext>
            </a:extLst>
          </p:cNvPr>
          <p:cNvSpPr/>
          <p:nvPr/>
        </p:nvSpPr>
        <p:spPr>
          <a:xfrm>
            <a:off x="5943600" y="9844220"/>
            <a:ext cx="2880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A.</a:t>
            </a:r>
            <a:endParaRPr lang="en-US" sz="6000" dirty="0"/>
          </a:p>
        </p:txBody>
      </p:sp>
      <p:sp>
        <p:nvSpPr>
          <p:cNvPr id="18" name="Rectangle 44">
            <a:extLst>
              <a:ext uri="{FF2B5EF4-FFF2-40B4-BE49-F238E27FC236}">
                <a16:creationId xmlns:a16="http://schemas.microsoft.com/office/drawing/2014/main" id="{FB1E20A6-C0FD-4A6C-A320-5BF72630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1056513"/>
            <a:ext cx="54483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nl-NL" altLang="en-US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có</a:t>
            </a:r>
            <a:r>
              <a:rPr kumimoji="0" lang="nl-NL" altLang="en-US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8A7C206-4F3C-48CC-A935-E4C462476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88478"/>
              </p:ext>
            </p:extLst>
          </p:nvPr>
        </p:nvGraphicFramePr>
        <p:xfrm>
          <a:off x="7823200" y="10727413"/>
          <a:ext cx="11234737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12" imgW="2197080" imgH="279360" progId="Equation.DSMT4">
                  <p:embed/>
                </p:oleObj>
              </mc:Choice>
              <mc:Fallback>
                <p:oleObj name="Equation" r:id="rId12" imgW="2197080" imgH="2793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F8A7C206-4F3C-48CC-A935-E4C462476C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3200" y="10727413"/>
                        <a:ext cx="11234737" cy="1389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76443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89728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09600" y="2057400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giải</a:t>
              </a:r>
              <a:r>
                <a:rPr lang="vi-VN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EC5E8753-ACA0-4276-AE94-0FBFFA37E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523" y="3079503"/>
            <a:ext cx="21384498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BC45CA-C4B3-476C-8FBD-190553FC3BF8}"/>
              </a:ext>
            </a:extLst>
          </p:cNvPr>
          <p:cNvSpPr/>
          <p:nvPr/>
        </p:nvSpPr>
        <p:spPr>
          <a:xfrm>
            <a:off x="5943600" y="9844220"/>
            <a:ext cx="29225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</a:t>
            </a:r>
            <a:r>
              <a:rPr lang="nl-NL" sz="6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542248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21474" y="1752600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6" y="1848439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5690075" y="3576599"/>
                <a:ext cx="14935201" cy="2162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075" y="3576599"/>
                <a:ext cx="14935201" cy="2162195"/>
              </a:xfrm>
              <a:prstGeom prst="rect">
                <a:avLst/>
              </a:prstGeom>
              <a:blipFill>
                <a:blip r:embed="rId2"/>
                <a:stretch>
                  <a:fillRect l="-1592" t="-5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0515600" y="6266447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2302442" y="7634973"/>
                <a:ext cx="11494429" cy="1821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vectơ cùng hướng: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m:rPr>
                        <m:nor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dirty="0"/>
                      <m:t> </m:t>
                    </m:r>
                  </m:oMath>
                </a14:m>
                <a:endParaRPr lang="en-US" sz="4400" dirty="0"/>
              </a:p>
              <a:p>
                <a:pPr>
                  <a:lnSpc>
                    <a:spcPct val="120000"/>
                  </a:lnSpc>
                </a:pP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42" y="7634973"/>
                <a:ext cx="11494429" cy="1821332"/>
              </a:xfrm>
              <a:prstGeom prst="rect">
                <a:avLst/>
              </a:prstGeom>
              <a:blipFill>
                <a:blip r:embed="rId3"/>
                <a:stretch>
                  <a:fillRect l="-2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136165B-0723-4975-8E25-822158A6B163}"/>
                  </a:ext>
                </a:extLst>
              </p:cNvPr>
              <p:cNvSpPr/>
              <p:nvPr/>
            </p:nvSpPr>
            <p:spPr>
              <a:xfrm>
                <a:off x="2302442" y="9263416"/>
                <a:ext cx="16261183" cy="1734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nl-NL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</a:t>
                </a:r>
                <a:r>
                  <a:rPr lang="nl-NL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 </a:t>
                </a:r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𝑛𝑔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ượ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ướ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𝑛𝑔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ớ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𝐶𝐵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r>
                  <a:rPr lang="en-US" sz="4400" dirty="0"/>
                  <a:t> </a:t>
                </a: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136165B-0723-4975-8E25-822158A6B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42" y="9263416"/>
                <a:ext cx="16261183" cy="1734064"/>
              </a:xfrm>
              <a:prstGeom prst="rect">
                <a:avLst/>
              </a:prstGeom>
              <a:blipFill>
                <a:blip r:embed="rId4"/>
                <a:stretch>
                  <a:fillRect l="-1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/>
          <p:nvPr/>
        </p:nvPicPr>
        <p:blipFill rotWithShape="1">
          <a:blip r:embed="rId5"/>
          <a:srcRect l="23558" t="32175" r="26785" b="53695"/>
          <a:stretch/>
        </p:blipFill>
        <p:spPr bwMode="auto">
          <a:xfrm>
            <a:off x="12884492" y="5168185"/>
            <a:ext cx="8684077" cy="1139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27760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8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8" y="1905000"/>
            <a:ext cx="23110482" cy="11734800"/>
            <a:chOff x="1523540" y="3480127"/>
            <a:chExt cx="21684885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23540" y="3486537"/>
              <a:ext cx="21684885" cy="10505347"/>
              <a:chOff x="1523540" y="3486537"/>
              <a:chExt cx="21684885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523540" y="3696072"/>
                <a:ext cx="21684885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678236"/>
                <a:ext cx="7227597" cy="68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7"/>
            <a:ext cx="4327643" cy="1632949"/>
            <a:chOff x="534987" y="1647869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50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9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3"/>
              <a:ext cx="582199" cy="537962"/>
              <a:chOff x="7440266" y="3398551"/>
              <a:chExt cx="757238" cy="76518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63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85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3" y="3717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51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7" y="1848443"/>
              <a:ext cx="2012657" cy="55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2/82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/>
              <p:nvPr/>
            </p:nvSpPr>
            <p:spPr>
              <a:xfrm>
                <a:off x="2191146" y="4722143"/>
                <a:ext cx="22228023" cy="2157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146" y="4722143"/>
                <a:ext cx="22228023" cy="2157898"/>
              </a:xfrm>
              <a:prstGeom prst="rect">
                <a:avLst/>
              </a:prstGeom>
              <a:blipFill>
                <a:blip r:embed="rId2"/>
                <a:stretch>
                  <a:fillRect l="-1069" t="-5650" b="-1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9B15718F-0221-4A4C-9F63-D852C334C7D2}"/>
              </a:ext>
            </a:extLst>
          </p:cNvPr>
          <p:cNvSpPr/>
          <p:nvPr/>
        </p:nvSpPr>
        <p:spPr>
          <a:xfrm>
            <a:off x="11028905" y="6727923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A8FF50-AAC6-40CC-877A-80D0291B6595}"/>
                  </a:ext>
                </a:extLst>
              </p:cNvPr>
              <p:cNvSpPr/>
              <p:nvPr/>
            </p:nvSpPr>
            <p:spPr>
              <a:xfrm>
                <a:off x="1940382" y="7461365"/>
                <a:ext cx="10091289" cy="1496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A8FF50-AAC6-40CC-877A-80D0291B6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382" y="7461365"/>
                <a:ext cx="10091289" cy="1496179"/>
              </a:xfrm>
              <a:prstGeom prst="rect">
                <a:avLst/>
              </a:prstGeom>
              <a:blipFill>
                <a:blip r:embed="rId3"/>
                <a:stretch>
                  <a:fillRect l="-2114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A201543-340A-45A1-B438-89574CA580E8}"/>
                  </a:ext>
                </a:extLst>
              </p:cNvPr>
              <p:cNvSpPr/>
              <p:nvPr/>
            </p:nvSpPr>
            <p:spPr>
              <a:xfrm>
                <a:off x="1946244" y="8584376"/>
                <a:ext cx="21370956" cy="3909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𝐼𝑁</m:t>
                            </m:r>
                          </m:e>
                        </m:acc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𝐼𝑁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𝑀𝐼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𝑀𝐼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⟹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+)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𝐼𝑀</m:t>
                            </m:r>
                          </m:e>
                        </m:acc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𝐼𝑀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𝑁𝐼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𝑁𝐼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⟹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A201543-340A-45A1-B438-89574CA58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244" y="8584376"/>
                <a:ext cx="21370956" cy="3909019"/>
              </a:xfrm>
              <a:prstGeom prst="rect">
                <a:avLst/>
              </a:prstGeom>
              <a:blipFill>
                <a:blip r:embed="rId4"/>
                <a:stretch>
                  <a:fillRect l="-1141" t="-1092" b="-6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69839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9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4560" y="2057400"/>
            <a:ext cx="22848600" cy="10968957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7"/>
              <a:ext cx="21868726" cy="10505347"/>
              <a:chOff x="1339699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543554"/>
                <a:ext cx="9017137" cy="884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200398"/>
            <a:ext cx="4327643" cy="1534330"/>
            <a:chOff x="534987" y="1451890"/>
            <a:chExt cx="3113447" cy="1105293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33572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51890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6" y="1652464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3/82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/>
              <p:nvPr/>
            </p:nvSpPr>
            <p:spPr>
              <a:xfrm>
                <a:off x="1783359" y="4754259"/>
                <a:ext cx="20650200" cy="2246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359" y="4754259"/>
                <a:ext cx="20650200" cy="2246897"/>
              </a:xfrm>
              <a:prstGeom prst="rect">
                <a:avLst/>
              </a:prstGeom>
              <a:blipFill>
                <a:blip r:embed="rId2"/>
                <a:stretch>
                  <a:fillRect l="-1181" t="-5435" b="-1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AFFA63D-52A6-4458-9C79-BAE1F3C560D1}"/>
                  </a:ext>
                </a:extLst>
              </p:cNvPr>
              <p:cNvSpPr/>
              <p:nvPr/>
            </p:nvSpPr>
            <p:spPr>
              <a:xfrm>
                <a:off x="1570588" y="8767632"/>
                <a:ext cx="7644529" cy="838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AFFA63D-52A6-4458-9C79-BAE1F3C56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588" y="8767632"/>
                <a:ext cx="7644529" cy="838756"/>
              </a:xfrm>
              <a:prstGeom prst="rect">
                <a:avLst/>
              </a:prstGeom>
              <a:blipFill>
                <a:blip r:embed="rId3"/>
                <a:stretch>
                  <a:fillRect l="-1356" t="-507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F68F778-0011-411A-96B8-555F0A6B4DA5}"/>
                  </a:ext>
                </a:extLst>
              </p:cNvPr>
              <p:cNvSpPr/>
              <p:nvPr/>
            </p:nvSpPr>
            <p:spPr>
              <a:xfrm>
                <a:off x="1783359" y="9685964"/>
                <a:ext cx="8045023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F68F778-0011-411A-96B8-555F0A6B4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359" y="9685964"/>
                <a:ext cx="8045023" cy="856068"/>
              </a:xfrm>
              <a:prstGeom prst="rect">
                <a:avLst/>
              </a:prstGeom>
              <a:blipFill>
                <a:blip r:embed="rId4"/>
                <a:stretch>
                  <a:fillRect l="-3108" t="-4286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/>
          <p:nvPr/>
        </p:nvPicPr>
        <p:blipFill rotWithShape="1">
          <a:blip r:embed="rId5"/>
          <a:srcRect l="20187" t="21848" r="27540" b="40435"/>
          <a:stretch/>
        </p:blipFill>
        <p:spPr bwMode="auto">
          <a:xfrm>
            <a:off x="15697200" y="4752313"/>
            <a:ext cx="6736359" cy="3020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B15718F-0221-4A4C-9F63-D852C334C7D2}"/>
              </a:ext>
            </a:extLst>
          </p:cNvPr>
          <p:cNvSpPr/>
          <p:nvPr/>
        </p:nvSpPr>
        <p:spPr>
          <a:xfrm>
            <a:off x="9845967" y="7737231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324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4022" y="2019300"/>
            <a:ext cx="22819947" cy="11506200"/>
            <a:chOff x="1435586" y="3480127"/>
            <a:chExt cx="21772839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35586" y="3486537"/>
              <a:ext cx="21772839" cy="10505347"/>
              <a:chOff x="1435586" y="3486537"/>
              <a:chExt cx="21772839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35586" y="3696072"/>
                <a:ext cx="21772839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08461" y="3635887"/>
                <a:ext cx="8390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9" y="1848439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4/82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65C1760-78DA-4E78-9F88-9D7728792D47}"/>
                  </a:ext>
                </a:extLst>
              </p:cNvPr>
              <p:cNvSpPr/>
              <p:nvPr/>
            </p:nvSpPr>
            <p:spPr>
              <a:xfrm>
                <a:off x="2977662" y="8406638"/>
                <a:ext cx="21787383" cy="2417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65C1760-78DA-4E78-9F88-9D7728792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662" y="8406638"/>
                <a:ext cx="21787383" cy="2417393"/>
              </a:xfrm>
              <a:prstGeom prst="rect">
                <a:avLst/>
              </a:prstGeom>
              <a:blipFill>
                <a:blip r:embed="rId2"/>
                <a:stretch>
                  <a:fillRect l="-1091" t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D5139E0-A6E4-44A3-A536-10C0974883B4}"/>
                  </a:ext>
                </a:extLst>
              </p:cNvPr>
              <p:cNvSpPr/>
              <p:nvPr/>
            </p:nvSpPr>
            <p:spPr>
              <a:xfrm>
                <a:off x="2971800" y="4979059"/>
                <a:ext cx="13183403" cy="1500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D5139E0-A6E4-44A3-A536-10C0974883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979059"/>
                <a:ext cx="13183403" cy="1500475"/>
              </a:xfrm>
              <a:prstGeom prst="rect">
                <a:avLst/>
              </a:prstGeom>
              <a:blipFill>
                <a:blip r:embed="rId3"/>
                <a:stretch>
                  <a:fillRect l="-1850" t="-8130" b="-1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/>
          <p:nvPr/>
        </p:nvPicPr>
        <p:blipFill rotWithShape="1">
          <a:blip r:embed="rId4"/>
          <a:srcRect l="28342" t="26447" r="33556" b="31926"/>
          <a:stretch/>
        </p:blipFill>
        <p:spPr bwMode="auto">
          <a:xfrm>
            <a:off x="16503869" y="5157476"/>
            <a:ext cx="6732590" cy="3788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B15718F-0221-4A4C-9F63-D852C334C7D2}"/>
              </a:ext>
            </a:extLst>
          </p:cNvPr>
          <p:cNvSpPr/>
          <p:nvPr/>
        </p:nvSpPr>
        <p:spPr>
          <a:xfrm>
            <a:off x="9652930" y="7419175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9478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0044" y="2209800"/>
            <a:ext cx="22819947" cy="11506200"/>
            <a:chOff x="1435586" y="3480127"/>
            <a:chExt cx="21772839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35586" y="3486537"/>
              <a:ext cx="21772839" cy="10505347"/>
              <a:chOff x="1435586" y="3486537"/>
              <a:chExt cx="21772839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35586" y="3696072"/>
                <a:ext cx="21772839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08461" y="3635887"/>
                <a:ext cx="8390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903423" y="298850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9" y="1848439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5/82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EBA0DA2-BD46-43C8-8ACA-135A92AA975D}"/>
                  </a:ext>
                </a:extLst>
              </p:cNvPr>
              <p:cNvSpPr/>
              <p:nvPr/>
            </p:nvSpPr>
            <p:spPr>
              <a:xfrm>
                <a:off x="5420191" y="3235439"/>
                <a:ext cx="11724810" cy="4160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ròng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rọc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kéo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ròng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rọc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tả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47)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EBA0DA2-BD46-43C8-8ACA-135A92AA9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191" y="3235439"/>
                <a:ext cx="11724810" cy="4160563"/>
              </a:xfrm>
              <a:prstGeom prst="rect">
                <a:avLst/>
              </a:prstGeom>
              <a:blipFill>
                <a:blip r:embed="rId2"/>
                <a:stretch>
                  <a:fillRect l="-2027" t="-2933" b="-6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B5E5538-8DE8-4EC3-9C70-746BF33A093D}"/>
                  </a:ext>
                </a:extLst>
              </p:cNvPr>
              <p:cNvSpPr/>
              <p:nvPr/>
            </p:nvSpPr>
            <p:spPr>
              <a:xfrm>
                <a:off x="1418447" y="8227656"/>
                <a:ext cx="17748783" cy="2273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Dễ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//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//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B5E5538-8DE8-4EC3-9C70-746BF33A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47" y="8227656"/>
                <a:ext cx="17748783" cy="2273315"/>
              </a:xfrm>
              <a:prstGeom prst="rect">
                <a:avLst/>
              </a:prstGeom>
              <a:blipFill>
                <a:blip r:embed="rId3"/>
                <a:stretch>
                  <a:fillRect l="-1374" t="-5362" b="-1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488FDF7-E101-4E23-B317-62436D0692BB}"/>
                  </a:ext>
                </a:extLst>
              </p:cNvPr>
              <p:cNvSpPr/>
              <p:nvPr/>
            </p:nvSpPr>
            <p:spPr>
              <a:xfrm>
                <a:off x="1418447" y="10896600"/>
                <a:ext cx="21457271" cy="1646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488FDF7-E101-4E23-B317-62436D069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47" y="10896600"/>
                <a:ext cx="21457271" cy="1646861"/>
              </a:xfrm>
              <a:prstGeom prst="rect">
                <a:avLst/>
              </a:prstGeom>
              <a:blipFill>
                <a:blip r:embed="rId4"/>
                <a:stretch>
                  <a:fillRect l="-1165" t="-148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Bài 5 trang 82 Toán lớp 10 Tập 1 I Cánh diều (ảnh 1)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" b="9578"/>
          <a:stretch/>
        </p:blipFill>
        <p:spPr bwMode="auto">
          <a:xfrm>
            <a:off x="16763999" y="3288112"/>
            <a:ext cx="6400801" cy="74775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B15718F-0221-4A4C-9F63-D852C334C7D2}"/>
              </a:ext>
            </a:extLst>
          </p:cNvPr>
          <p:cNvSpPr/>
          <p:nvPr/>
        </p:nvSpPr>
        <p:spPr>
          <a:xfrm>
            <a:off x="9525000" y="7309112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7401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638377" y="1892522"/>
            <a:ext cx="21564599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7803" y="5264647"/>
            <a:ext cx="7650591" cy="907184"/>
            <a:chOff x="7459670" y="7086600"/>
            <a:chExt cx="7651477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601869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 NIỆM VECTƠ.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799" y="6451690"/>
            <a:ext cx="15123792" cy="929775"/>
            <a:chOff x="7459670" y="8524495"/>
            <a:chExt cx="15125530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349274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 CÙNG PHƯƠNG</a:t>
              </a:r>
              <a:r>
                <a:rPr lang="en-US" sz="4700" b="1" spc="-15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VECTƠ CÙNG </a:t>
              </a: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HƯỚNG.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447798" y="9012453"/>
            <a:ext cx="6727718" cy="914832"/>
            <a:chOff x="7459670" y="9982200"/>
            <a:chExt cx="6728498" cy="914938"/>
          </a:xfrm>
        </p:grpSpPr>
        <p:sp>
          <p:nvSpPr>
            <p:cNvPr id="82" name="Rectangle 81"/>
            <p:cNvSpPr/>
            <p:nvPr/>
          </p:nvSpPr>
          <p:spPr>
            <a:xfrm>
              <a:off x="8900530" y="10081435"/>
              <a:ext cx="5287638" cy="815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 - KHÔNG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826047" y="7688759"/>
                  <a:ext cx="77303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468727" y="7710501"/>
            <a:ext cx="8690024" cy="956919"/>
            <a:chOff x="7459670" y="8524495"/>
            <a:chExt cx="11235493" cy="957029"/>
          </a:xfrm>
        </p:grpSpPr>
        <p:sp>
          <p:nvSpPr>
            <p:cNvPr id="48" name="Rectangle 47"/>
            <p:cNvSpPr/>
            <p:nvPr/>
          </p:nvSpPr>
          <p:spPr>
            <a:xfrm>
              <a:off x="9529922" y="8665822"/>
              <a:ext cx="916524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 VECTƠ BẰNG NHAU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54" name="Group 74"/>
          <p:cNvGrpSpPr/>
          <p:nvPr/>
        </p:nvGrpSpPr>
        <p:grpSpPr>
          <a:xfrm>
            <a:off x="1387657" y="10280015"/>
            <a:ext cx="18809549" cy="962527"/>
            <a:chOff x="7459670" y="9982200"/>
            <a:chExt cx="18811727" cy="962638"/>
          </a:xfrm>
        </p:grpSpPr>
        <p:sp>
          <p:nvSpPr>
            <p:cNvPr id="55" name="Rectangle 54"/>
            <p:cNvSpPr/>
            <p:nvPr/>
          </p:nvSpPr>
          <p:spPr>
            <a:xfrm>
              <a:off x="8900529" y="10129136"/>
              <a:ext cx="173708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 THỊ MỘT SỐ ĐẠI LƯỢNG CÓ HƯỚNG BẰNG VECTƠ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7" name="Round Same Side Corner Rectangle 6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7949269" y="7688759"/>
                  <a:ext cx="52659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:a16="http://schemas.microsoft.com/office/drawing/2014/main" id="{6F2C5CD0-4105-41B5-AFEE-D88C0083FA70}"/>
              </a:ext>
            </a:extLst>
          </p:cNvPr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C23DE1C-E8E6-4B22-ABFD-8475D2948CC7}"/>
              </a:ext>
            </a:extLst>
          </p:cNvPr>
          <p:cNvGrpSpPr/>
          <p:nvPr/>
        </p:nvGrpSpPr>
        <p:grpSpPr>
          <a:xfrm>
            <a:off x="6119867" y="2018709"/>
            <a:ext cx="13632085" cy="1866040"/>
            <a:chOff x="394026" y="139419"/>
            <a:chExt cx="11228423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1228423" cy="1866040"/>
              <a:chOff x="814648" y="4231655"/>
              <a:chExt cx="11228423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1172825" cy="653260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7D03E0F1-35C6-4608-AD0C-020FD28E3E4F}"/>
                  </a:ext>
                </a:extLst>
              </p:cNvPr>
              <p:cNvGrpSpPr/>
              <p:nvPr/>
            </p:nvGrpSpPr>
            <p:grpSpPr>
              <a:xfrm>
                <a:off x="1382150" y="4821034"/>
                <a:ext cx="8911512" cy="1080999"/>
                <a:chOff x="2217673" y="4788029"/>
                <a:chExt cx="8911512" cy="1080999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1A11BCDE-0B85-451B-96C0-5D38A0F575DC}"/>
                    </a:ext>
                  </a:extLst>
                </p:cNvPr>
                <p:cNvGrpSpPr/>
                <p:nvPr/>
              </p:nvGrpSpPr>
              <p:grpSpPr>
                <a:xfrm>
                  <a:off x="2217673" y="4788029"/>
                  <a:ext cx="7841621" cy="1080999"/>
                  <a:chOff x="2151171" y="4731333"/>
                  <a:chExt cx="7841621" cy="1080999"/>
                </a:xfrm>
              </p:grpSpPr>
              <p:sp>
                <p:nvSpPr>
                  <p:cNvPr id="112" name="Arrow: Pentagon 111">
                    <a:extLst>
                      <a:ext uri="{FF2B5EF4-FFF2-40B4-BE49-F238E27FC236}">
                        <a16:creationId xmlns:a16="http://schemas.microsoft.com/office/drawing/2014/main" id="{1EAE05B5-4025-4CEE-9AC7-1AB6177A996B}"/>
                      </a:ext>
                    </a:extLst>
                  </p:cNvPr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id="{CAB9DD1D-19B6-46EF-B106-2089127B3A37}"/>
                      </a:ext>
                    </a:extLst>
                  </p:cNvPr>
                  <p:cNvGrpSpPr/>
                  <p:nvPr/>
                </p:nvGrpSpPr>
                <p:grpSpPr>
                  <a:xfrm>
                    <a:off x="2151171" y="4769642"/>
                    <a:ext cx="1377331" cy="1042690"/>
                    <a:chOff x="2830740" y="5063236"/>
                    <a:chExt cx="1377331" cy="104269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id="{1ED8F30B-B3D2-46F4-AF2A-7D023C964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30740" y="5063236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0FB7A7CB-AE6C-404F-903F-A20A7BA3A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01248" y="5193344"/>
                      <a:ext cx="120682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 smtClean="0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§3</a:t>
                      </a:r>
                      <a:endParaRPr lang="en-US" sz="4000" b="1" dirty="0">
                        <a:solidFill>
                          <a:srgbClr val="D60093"/>
                        </a:solidFill>
                        <a:latin typeface="Britannic Bold" panose="020B0903060703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41BC9EEA-67FE-4025-88C5-13279157F75A}"/>
                    </a:ext>
                  </a:extLst>
                </p:cNvPr>
                <p:cNvSpPr txBox="1"/>
                <p:nvPr/>
              </p:nvSpPr>
              <p:spPr>
                <a:xfrm>
                  <a:off x="3517912" y="4956010"/>
                  <a:ext cx="761127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KHÁI NIỆM VECTƠ</a:t>
                  </a:r>
                  <a:endParaRPr lang="en-US" sz="4800" b="1" dirty="0">
                    <a:solidFill>
                      <a:schemeClr val="accent4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5DA27644-2C46-47CA-A457-16B35E614217}"/>
              </a:ext>
            </a:extLst>
          </p:cNvPr>
          <p:cNvSpPr txBox="1"/>
          <p:nvPr/>
        </p:nvSpPr>
        <p:spPr>
          <a:xfrm>
            <a:off x="7070276" y="1969595"/>
            <a:ext cx="17313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THỨC LƯỢNG TRONG TAM GIÁC. VECTƠ</a:t>
            </a:r>
            <a:endParaRPr lang="vi-VN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3369427B-44A0-401C-8EEB-49304BD021F0}"/>
              </a:ext>
            </a:extLst>
          </p:cNvPr>
          <p:cNvSpPr/>
          <p:nvPr/>
        </p:nvSpPr>
        <p:spPr>
          <a:xfrm>
            <a:off x="12106485" y="4716941"/>
            <a:ext cx="11178562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874550" y="4830610"/>
            <a:ext cx="11178562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2272064" y="5651620"/>
            <a:ext cx="10928589" cy="157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9" tIns="108855" rIns="217709" bIns="108855" anchor="ctr">
            <a:spAutoFit/>
          </a:bodyPr>
          <a:lstStyle/>
          <a:p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 Cho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biết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h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ướng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đi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từ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A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đến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B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với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điểm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đàu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là A,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điểm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cuối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là B.</a:t>
            </a:r>
            <a:endParaRPr lang="fr-F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12441417" y="8611363"/>
            <a:ext cx="10096499" cy="91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 anchor="ctr">
            <a:spAutoFit/>
          </a:bodyPr>
          <a:lstStyle/>
          <a:p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 Cho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biết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độ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dài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quãng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đường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AB. </a:t>
            </a:r>
            <a:endParaRPr lang="fr-F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>
            <a:off x="5638800" y="11201400"/>
            <a:ext cx="705092" cy="1346944"/>
          </a:xfrm>
          <a:prstGeom prst="downArrow">
            <a:avLst>
              <a:gd name="adj1" fmla="val 50000"/>
              <a:gd name="adj2" fmla="val 25044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214281" tIns="111426" rIns="214281" bIns="111426" anchor="ctr"/>
          <a:lstStyle/>
          <a:p>
            <a:pPr eaLnBrk="0" hangingPunct="0"/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683699" y="2936405"/>
            <a:ext cx="22699730" cy="2355788"/>
            <a:chOff x="721799" y="1603075"/>
            <a:chExt cx="22602713" cy="2355788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780536"/>
              <a:chOff x="1268078" y="3405486"/>
              <a:chExt cx="22602713" cy="178053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60662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5217589" y="1881371"/>
              <a:ext cx="17265024" cy="2077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b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Mũi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r>
                <a:rPr lang="en-US" b="1" dirty="0"/>
                <a:t> 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47273" y="12683785"/>
            <a:ext cx="8402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VECTƠ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78" name="Picture 77"/>
          <p:cNvPicPr/>
          <p:nvPr/>
        </p:nvPicPr>
        <p:blipFill>
          <a:blip r:embed="rId3"/>
          <a:stretch>
            <a:fillRect/>
          </a:stretch>
        </p:blipFill>
        <p:spPr>
          <a:xfrm>
            <a:off x="927923" y="4904905"/>
            <a:ext cx="5601831" cy="5686029"/>
          </a:xfrm>
          <a:prstGeom prst="rect">
            <a:avLst/>
          </a:prstGeom>
        </p:spPr>
      </p:pic>
      <p:pic>
        <p:nvPicPr>
          <p:cNvPr id="79" name="Picture 78"/>
          <p:cNvPicPr/>
          <p:nvPr/>
        </p:nvPicPr>
        <p:blipFill>
          <a:blip r:embed="rId4"/>
          <a:stretch>
            <a:fillRect/>
          </a:stretch>
        </p:blipFill>
        <p:spPr>
          <a:xfrm>
            <a:off x="6529754" y="4830610"/>
            <a:ext cx="5576731" cy="57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6" grpId="0"/>
      <p:bldP spid="3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143001" y="2312700"/>
            <a:ext cx="22707599" cy="6162159"/>
            <a:chOff x="1076414" y="4334859"/>
            <a:chExt cx="22325581" cy="3568169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  <a:grpFill/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480166" cy="80021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28600" y="1486801"/>
            <a:ext cx="19202401" cy="830997"/>
            <a:chOff x="168274" y="1892298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8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VECTƠ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901900" y="2580553"/>
                <a:ext cx="18224248" cy="5894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buFont typeface="Arial" charset="0"/>
                  <a:buChar char="•"/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200000"/>
                  </a:lnSpc>
                  <a:buFont typeface="Arial" charset="0"/>
                  <a:buChar char="•"/>
                </a:pP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A,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buFont typeface="Arial" charset="0"/>
                  <a:buChar char="•"/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qua 2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A, B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buFont typeface="Arial" charset="0"/>
                  <a:buChar char="•"/>
                </a:pP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</m:oMath>
                </a14:m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900" y="2580553"/>
                <a:ext cx="18224248" cy="5894306"/>
              </a:xfrm>
              <a:prstGeom prst="rect">
                <a:avLst/>
              </a:prstGeom>
              <a:blipFill>
                <a:blip r:embed="rId3"/>
                <a:stretch>
                  <a:fillRect l="-1204" b="-3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66" y="8509105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8474860"/>
            <a:ext cx="16459200" cy="524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192589" y="8914697"/>
            <a:ext cx="18247811" cy="1821601"/>
            <a:chOff x="1268078" y="3405486"/>
            <a:chExt cx="21871149" cy="1821601"/>
          </a:xfrm>
        </p:grpSpPr>
        <p:sp>
          <p:nvSpPr>
            <p:cNvPr id="95" name="Rounded Rectangle 94"/>
            <p:cNvSpPr/>
            <p:nvPr/>
          </p:nvSpPr>
          <p:spPr>
            <a:xfrm>
              <a:off x="1532362" y="3579402"/>
              <a:ext cx="21606865" cy="164768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3726166" cy="1143705"/>
              <a:chOff x="1311958" y="3405486"/>
              <a:chExt cx="3726166" cy="1143705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040700" y="2551766"/>
                <a:ext cx="1029398" cy="296545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203120" y="3599638"/>
                <a:ext cx="240322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28600" y="145157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CÙNG PHƯƠNG, VECTƠ CÙNG HƯỚNG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2" name="Group 54"/>
          <p:cNvGrpSpPr/>
          <p:nvPr/>
        </p:nvGrpSpPr>
        <p:grpSpPr>
          <a:xfrm>
            <a:off x="227757" y="2331378"/>
            <a:ext cx="20803444" cy="1283371"/>
            <a:chOff x="1268078" y="3402660"/>
            <a:chExt cx="22106109" cy="1824427"/>
          </a:xfrm>
        </p:grpSpPr>
        <p:sp>
          <p:nvSpPr>
            <p:cNvPr id="54" name="Rounded Rectangle 53"/>
            <p:cNvSpPr/>
            <p:nvPr/>
          </p:nvSpPr>
          <p:spPr>
            <a:xfrm>
              <a:off x="1532360" y="3579402"/>
              <a:ext cx="21841827" cy="164768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67"/>
            <p:cNvGrpSpPr/>
            <p:nvPr/>
          </p:nvGrpSpPr>
          <p:grpSpPr>
            <a:xfrm>
              <a:off x="1268078" y="3402660"/>
              <a:ext cx="3573382" cy="1235394"/>
              <a:chOff x="1311958" y="3402660"/>
              <a:chExt cx="3573382" cy="1235394"/>
            </a:xfrm>
          </p:grpSpPr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 rot="5400000">
                <a:off x="2919876" y="2672590"/>
                <a:ext cx="1118264" cy="2812664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039860" y="3402660"/>
                <a:ext cx="2403222" cy="800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8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1" name="TextBox 90"/>
          <p:cNvSpPr txBox="1"/>
          <p:nvPr/>
        </p:nvSpPr>
        <p:spPr>
          <a:xfrm>
            <a:off x="369061" y="8231468"/>
            <a:ext cx="2271921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54" y="2443080"/>
            <a:ext cx="17662556" cy="5837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202" y="9029004"/>
            <a:ext cx="15094332" cy="434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7778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3796A5A-EE14-49FF-A523-9EC574614AE5}"/>
              </a:ext>
            </a:extLst>
          </p:cNvPr>
          <p:cNvSpPr/>
          <p:nvPr/>
        </p:nvSpPr>
        <p:spPr>
          <a:xfrm>
            <a:off x="475211" y="7008520"/>
            <a:ext cx="21972024" cy="25477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54"/>
          <p:cNvGrpSpPr/>
          <p:nvPr/>
        </p:nvGrpSpPr>
        <p:grpSpPr>
          <a:xfrm>
            <a:off x="381000" y="2979463"/>
            <a:ext cx="22936200" cy="3810000"/>
            <a:chOff x="1268078" y="3405486"/>
            <a:chExt cx="22106109" cy="3810000"/>
          </a:xfrm>
        </p:grpSpPr>
        <p:sp>
          <p:nvSpPr>
            <p:cNvPr id="95" name="Rounded Rectangle 94"/>
            <p:cNvSpPr/>
            <p:nvPr/>
          </p:nvSpPr>
          <p:spPr>
            <a:xfrm>
              <a:off x="1532360" y="3579402"/>
              <a:ext cx="21841827" cy="36360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3486057" cy="940513"/>
              <a:chOff x="1311958" y="3405486"/>
              <a:chExt cx="348605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038648" y="2553820"/>
                <a:ext cx="793395" cy="272533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250671" y="3527166"/>
                <a:ext cx="240322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73593"/>
            <a:ext cx="19117104" cy="850389"/>
            <a:chOff x="168274" y="1905000"/>
            <a:chExt cx="19117104" cy="850387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9864" y="1913523"/>
              <a:ext cx="1769197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02264" y="1924392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VECTƠ BẰNG NHAU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1575168" y="4190743"/>
                <a:ext cx="12874219" cy="15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Quan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𝑪𝑫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43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vi-VN" sz="4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168" y="4190743"/>
                <a:ext cx="12874219" cy="1533177"/>
              </a:xfrm>
              <a:prstGeom prst="rect">
                <a:avLst/>
              </a:prstGeom>
              <a:blipFill>
                <a:blip r:embed="rId3"/>
                <a:stretch>
                  <a:fillRect l="-1894" t="-1984" r="-852" b="-18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/>
              <p:cNvSpPr txBox="1"/>
              <p:nvPr/>
            </p:nvSpPr>
            <p:spPr>
              <a:xfrm>
                <a:off x="906591" y="6501603"/>
                <a:ext cx="21540644" cy="2896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𝑪𝑫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𝑪𝑫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vi-VN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91" y="6501603"/>
                <a:ext cx="21540644" cy="2896499"/>
              </a:xfrm>
              <a:prstGeom prst="rect">
                <a:avLst/>
              </a:prstGeom>
              <a:blipFill>
                <a:blip r:embed="rId4"/>
                <a:stretch>
                  <a:fillRect l="-1160" b="-9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/>
          <p:cNvPicPr/>
          <p:nvPr/>
        </p:nvPicPr>
        <p:blipFill>
          <a:blip r:embed="rId5"/>
          <a:stretch>
            <a:fillRect/>
          </a:stretch>
        </p:blipFill>
        <p:spPr>
          <a:xfrm>
            <a:off x="15163800" y="3333379"/>
            <a:ext cx="6858000" cy="3075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061" y="9848699"/>
            <a:ext cx="18488169" cy="3823573"/>
          </a:xfrm>
          <a:prstGeom prst="rect">
            <a:avLst/>
          </a:prstGeom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98828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8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73593"/>
            <a:ext cx="11791858" cy="839520"/>
            <a:chOff x="168274" y="1905000"/>
            <a:chExt cx="11791858" cy="839518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- KHÔNG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609600" y="3048000"/>
            <a:ext cx="22106109" cy="5236022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090860" cy="940513"/>
              <a:chOff x="1311958" y="3405486"/>
              <a:chExt cx="3090860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841050" y="2751419"/>
                <a:ext cx="793395" cy="233014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184731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182051" y="2514600"/>
                <a:ext cx="14427794" cy="4297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            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fr-FR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fr-F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fr-F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r>
                  <a:rPr lang="fr-F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51" y="2514600"/>
                <a:ext cx="14427794" cy="4297458"/>
              </a:xfrm>
              <a:prstGeom prst="rect">
                <a:avLst/>
              </a:prstGeom>
              <a:blipFill>
                <a:blip r:embed="rId2"/>
                <a:stretch>
                  <a:fillRect l="-1690" r="-1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1028064" y="8903806"/>
                <a:ext cx="17896480" cy="3063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</a:b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0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𝐴𝐴</m:t>
                        </m:r>
                      </m:e>
                    </m:acc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𝐵𝐵</m:t>
                        </m:r>
                      </m:e>
                    </m:acc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=…</a:t>
                </a:r>
                <a:endParaRPr lang="en-US" sz="44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064" y="8903806"/>
                <a:ext cx="17896480" cy="3063852"/>
              </a:xfrm>
              <a:prstGeom prst="rect">
                <a:avLst/>
              </a:prstGeom>
              <a:blipFill>
                <a:blip r:embed="rId3"/>
                <a:stretch>
                  <a:fillRect l="-1397" t="-3984" b="-5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5557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6115" y="1911933"/>
            <a:ext cx="22369488" cy="830997"/>
            <a:chOff x="635824" y="1897293"/>
            <a:chExt cx="903830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35824" y="1905000"/>
              <a:ext cx="57151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5554" y="1969243"/>
              <a:ext cx="297848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27073" y="1897293"/>
              <a:ext cx="8347059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THỊ MỘT SỐ ĐẠI LƯỢNG CÓ HƯỚNG BẰNG VECTƠ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4"/>
          <p:cNvGrpSpPr/>
          <p:nvPr/>
        </p:nvGrpSpPr>
        <p:grpSpPr>
          <a:xfrm>
            <a:off x="678594" y="2791889"/>
            <a:ext cx="22486206" cy="8790511"/>
            <a:chOff x="1268078" y="3405486"/>
            <a:chExt cx="22486206" cy="4134265"/>
          </a:xfrm>
        </p:grpSpPr>
        <p:sp>
          <p:nvSpPr>
            <p:cNvPr id="7" name="Rounded Rectangle 6"/>
            <p:cNvSpPr/>
            <p:nvPr/>
          </p:nvSpPr>
          <p:spPr>
            <a:xfrm>
              <a:off x="1532360" y="3579402"/>
              <a:ext cx="22221924" cy="39603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50671" y="3527166"/>
                <a:ext cx="2029723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" name="TextBox 36"/>
          <p:cNvSpPr txBox="1"/>
          <p:nvPr/>
        </p:nvSpPr>
        <p:spPr>
          <a:xfrm>
            <a:off x="1853201" y="4015499"/>
            <a:ext cx="1193899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        </a:t>
            </a:r>
            <a:endParaRPr lang="en-US" sz="4400" b="1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8" name="Picture 67"/>
          <p:cNvPicPr/>
          <p:nvPr/>
        </p:nvPicPr>
        <p:blipFill rotWithShape="1">
          <a:blip r:embed="rId2"/>
          <a:srcRect l="36096" t="18603" r="29279" b="34560"/>
          <a:stretch/>
        </p:blipFill>
        <p:spPr bwMode="auto">
          <a:xfrm>
            <a:off x="13762892" y="3610290"/>
            <a:ext cx="9020908" cy="7591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81000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C91E81-285C-4F21-BD02-2BB035A9FE1D}"/>
              </a:ext>
            </a:extLst>
          </p:cNvPr>
          <p:cNvSpPr/>
          <p:nvPr/>
        </p:nvSpPr>
        <p:spPr>
          <a:xfrm>
            <a:off x="84137" y="140494"/>
            <a:ext cx="24384000" cy="137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8710613" y="0"/>
            <a:ext cx="6962774" cy="960438"/>
            <a:chOff x="13477876" y="4114800"/>
            <a:chExt cx="6962774" cy="960438"/>
          </a:xfrm>
        </p:grpSpPr>
        <p:sp>
          <p:nvSpPr>
            <p:cNvPr id="48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9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362868"/>
            <a:ext cx="22127747" cy="1136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773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2825</TotalTime>
  <Words>855</Words>
  <PresentationFormat>Custom</PresentationFormat>
  <Paragraphs>151</Paragraphs>
  <Slides>19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Yu Gothic UI Semilight</vt:lpstr>
      <vt:lpstr>Arial</vt:lpstr>
      <vt:lpstr>Britannic Bold</vt:lpstr>
      <vt:lpstr>Calibri</vt:lpstr>
      <vt:lpstr>Calibri Light</vt:lpstr>
      <vt:lpstr>Cambria Math</vt:lpstr>
      <vt:lpstr>Symbol</vt:lpstr>
      <vt:lpstr>Tahoma</vt:lpstr>
      <vt:lpstr>Times New Roman</vt:lpstr>
      <vt:lpstr>Office Theme</vt:lpstr>
      <vt:lpstr>1_Office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2022-08-11T02:10:45Z</dcterms:modified>
</cp:coreProperties>
</file>