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sldIdLst>
    <p:sldId id="256" r:id="rId2"/>
    <p:sldId id="264" r:id="rId3"/>
    <p:sldId id="274" r:id="rId4"/>
    <p:sldId id="263" r:id="rId5"/>
    <p:sldId id="257" r:id="rId6"/>
    <p:sldId id="258" r:id="rId7"/>
    <p:sldId id="268" r:id="rId8"/>
    <p:sldId id="269" r:id="rId9"/>
    <p:sldId id="270" r:id="rId10"/>
    <p:sldId id="271" r:id="rId11"/>
    <p:sldId id="266" r:id="rId12"/>
    <p:sldId id="272" r:id="rId13"/>
    <p:sldId id="273" r:id="rId14"/>
    <p:sldId id="267" r:id="rId15"/>
    <p:sldId id="259" r:id="rId16"/>
    <p:sldId id="262" r:id="rId17"/>
    <p:sldId id="260" r:id="rId18"/>
  </p:sldIdLst>
  <p:sldSz cx="18288000" cy="10287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Sensei" panose="020B0604020202020204" charset="0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5" d="100"/>
          <a:sy n="45" d="100"/>
        </p:scale>
        <p:origin x="548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5E8302-36FF-4C03-B00F-7AA555C89468}" type="datetimeFigureOut">
              <a:rPr lang="vi-VN" smtClean="0"/>
              <a:t>29/08/2023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96DB41-A555-4C5B-A114-29F3CC5088D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06842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96DB41-A555-4C5B-A114-29F3CC5088D0}" type="slidenum">
              <a:rPr lang="vi-VN" smtClean="0"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295080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96DB41-A555-4C5B-A114-29F3CC5088D0}" type="slidenum">
              <a:rPr lang="vi-VN" smtClean="0"/>
              <a:t>11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021284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96DB41-A555-4C5B-A114-29F3CC5088D0}" type="slidenum">
              <a:rPr lang="vi-VN" smtClean="0"/>
              <a:t>13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77830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96DB41-A555-4C5B-A114-29F3CC5088D0}" type="slidenum">
              <a:rPr lang="vi-VN" smtClean="0"/>
              <a:t>14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637716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96DB41-A555-4C5B-A114-29F3CC5088D0}" type="slidenum">
              <a:rPr lang="vi-VN" smtClean="0"/>
              <a:t>17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71261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svg"/><Relationship Id="rId7" Type="http://schemas.openxmlformats.org/officeDocument/2006/relationships/image" Target="../media/image65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jpeg"/><Relationship Id="rId5" Type="http://schemas.openxmlformats.org/officeDocument/2006/relationships/image" Target="../media/image42.svg"/><Relationship Id="rId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13" Type="http://schemas.openxmlformats.org/officeDocument/2006/relationships/image" Target="../media/image45.png"/><Relationship Id="rId18" Type="http://schemas.openxmlformats.org/officeDocument/2006/relationships/image" Target="../media/image50.sv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44.svg"/><Relationship Id="rId17" Type="http://schemas.openxmlformats.org/officeDocument/2006/relationships/image" Target="../media/image49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48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sv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5" Type="http://schemas.openxmlformats.org/officeDocument/2006/relationships/image" Target="../media/image47.png"/><Relationship Id="rId10" Type="http://schemas.openxmlformats.org/officeDocument/2006/relationships/image" Target="../media/image42.svg"/><Relationship Id="rId4" Type="http://schemas.openxmlformats.org/officeDocument/2006/relationships/image" Target="../media/image36.svg"/><Relationship Id="rId9" Type="http://schemas.openxmlformats.org/officeDocument/2006/relationships/image" Target="../media/image41.png"/><Relationship Id="rId14" Type="http://schemas.openxmlformats.org/officeDocument/2006/relationships/image" Target="../media/image46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svg"/><Relationship Id="rId7" Type="http://schemas.openxmlformats.org/officeDocument/2006/relationships/image" Target="../media/image54.sv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42.svg"/><Relationship Id="rId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svg"/><Relationship Id="rId5" Type="http://schemas.openxmlformats.org/officeDocument/2006/relationships/image" Target="../media/image41.png"/><Relationship Id="rId4" Type="http://schemas.openxmlformats.org/officeDocument/2006/relationships/image" Target="../media/image52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13" Type="http://schemas.openxmlformats.org/officeDocument/2006/relationships/image" Target="../media/image45.png"/><Relationship Id="rId18" Type="http://schemas.openxmlformats.org/officeDocument/2006/relationships/image" Target="../media/image50.sv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44.svg"/><Relationship Id="rId17" Type="http://schemas.openxmlformats.org/officeDocument/2006/relationships/image" Target="../media/image49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48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sv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5" Type="http://schemas.openxmlformats.org/officeDocument/2006/relationships/image" Target="../media/image47.png"/><Relationship Id="rId10" Type="http://schemas.openxmlformats.org/officeDocument/2006/relationships/image" Target="../media/image42.svg"/><Relationship Id="rId4" Type="http://schemas.openxmlformats.org/officeDocument/2006/relationships/image" Target="../media/image36.svg"/><Relationship Id="rId9" Type="http://schemas.openxmlformats.org/officeDocument/2006/relationships/image" Target="../media/image41.png"/><Relationship Id="rId14" Type="http://schemas.openxmlformats.org/officeDocument/2006/relationships/image" Target="../media/image46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7.svg"/><Relationship Id="rId7" Type="http://schemas.openxmlformats.org/officeDocument/2006/relationships/image" Target="../media/image42.sv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73.svg"/><Relationship Id="rId5" Type="http://schemas.openxmlformats.org/officeDocument/2006/relationships/image" Target="../media/image69.svg"/><Relationship Id="rId10" Type="http://schemas.openxmlformats.org/officeDocument/2006/relationships/image" Target="../media/image72.png"/><Relationship Id="rId4" Type="http://schemas.openxmlformats.org/officeDocument/2006/relationships/image" Target="../media/image68.png"/><Relationship Id="rId9" Type="http://schemas.openxmlformats.org/officeDocument/2006/relationships/image" Target="../media/image71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svg"/><Relationship Id="rId7" Type="http://schemas.openxmlformats.org/officeDocument/2006/relationships/image" Target="../media/image79.sv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.png"/><Relationship Id="rId5" Type="http://schemas.openxmlformats.org/officeDocument/2006/relationships/image" Target="../media/image77.svg"/><Relationship Id="rId4" Type="http://schemas.openxmlformats.org/officeDocument/2006/relationships/image" Target="../media/image7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svg"/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svg"/><Relationship Id="rId5" Type="http://schemas.openxmlformats.org/officeDocument/2006/relationships/image" Target="../media/image82.png"/><Relationship Id="rId4" Type="http://schemas.openxmlformats.org/officeDocument/2006/relationships/image" Target="../media/image81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Relationship Id="rId9" Type="http://schemas.openxmlformats.org/officeDocument/2006/relationships/image" Target="../media/image2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8.svg"/><Relationship Id="rId7" Type="http://schemas.openxmlformats.org/officeDocument/2006/relationships/image" Target="../media/image30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34.svg"/><Relationship Id="rId5" Type="http://schemas.openxmlformats.org/officeDocument/2006/relationships/image" Target="../media/image12.svg"/><Relationship Id="rId10" Type="http://schemas.openxmlformats.org/officeDocument/2006/relationships/image" Target="../media/image33.png"/><Relationship Id="rId4" Type="http://schemas.openxmlformats.org/officeDocument/2006/relationships/image" Target="../media/image11.png"/><Relationship Id="rId9" Type="http://schemas.openxmlformats.org/officeDocument/2006/relationships/image" Target="../media/image32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13" Type="http://schemas.openxmlformats.org/officeDocument/2006/relationships/image" Target="../media/image45.png"/><Relationship Id="rId18" Type="http://schemas.openxmlformats.org/officeDocument/2006/relationships/image" Target="../media/image50.sv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44.svg"/><Relationship Id="rId17" Type="http://schemas.openxmlformats.org/officeDocument/2006/relationships/image" Target="../media/image49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48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sv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5" Type="http://schemas.openxmlformats.org/officeDocument/2006/relationships/image" Target="../media/image47.png"/><Relationship Id="rId10" Type="http://schemas.openxmlformats.org/officeDocument/2006/relationships/image" Target="../media/image42.svg"/><Relationship Id="rId4" Type="http://schemas.openxmlformats.org/officeDocument/2006/relationships/image" Target="../media/image36.svg"/><Relationship Id="rId9" Type="http://schemas.openxmlformats.org/officeDocument/2006/relationships/image" Target="../media/image41.png"/><Relationship Id="rId14" Type="http://schemas.openxmlformats.org/officeDocument/2006/relationships/image" Target="../media/image46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svg"/><Relationship Id="rId7" Type="http://schemas.openxmlformats.org/officeDocument/2006/relationships/image" Target="../media/image54.sv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42.svg"/><Relationship Id="rId4" Type="http://schemas.openxmlformats.org/officeDocument/2006/relationships/image" Target="../media/image4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52.svg"/><Relationship Id="rId7" Type="http://schemas.openxmlformats.org/officeDocument/2006/relationships/image" Target="../media/image56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eg"/><Relationship Id="rId5" Type="http://schemas.openxmlformats.org/officeDocument/2006/relationships/image" Target="../media/image42.svg"/><Relationship Id="rId4" Type="http://schemas.openxmlformats.org/officeDocument/2006/relationships/image" Target="../media/image4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image" Target="../media/image52.svg"/><Relationship Id="rId7" Type="http://schemas.openxmlformats.org/officeDocument/2006/relationships/image" Target="../media/image59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jpeg"/><Relationship Id="rId5" Type="http://schemas.openxmlformats.org/officeDocument/2006/relationships/image" Target="../media/image42.svg"/><Relationship Id="rId4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3" Type="http://schemas.openxmlformats.org/officeDocument/2006/relationships/image" Target="../media/image52.svg"/><Relationship Id="rId7" Type="http://schemas.openxmlformats.org/officeDocument/2006/relationships/image" Target="../media/image62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jpeg"/><Relationship Id="rId5" Type="http://schemas.openxmlformats.org/officeDocument/2006/relationships/image" Target="../media/image42.svg"/><Relationship Id="rId4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78276" y="6720308"/>
            <a:ext cx="5866824" cy="5866824"/>
          </a:xfrm>
          <a:custGeom>
            <a:avLst/>
            <a:gdLst/>
            <a:ahLst/>
            <a:cxnLst/>
            <a:rect l="l" t="t" r="r" b="b"/>
            <a:pathLst>
              <a:path w="5866824" h="5866824">
                <a:moveTo>
                  <a:pt x="0" y="0"/>
                </a:moveTo>
                <a:lnTo>
                  <a:pt x="5866824" y="0"/>
                </a:lnTo>
                <a:lnTo>
                  <a:pt x="5866824" y="5866824"/>
                </a:lnTo>
                <a:lnTo>
                  <a:pt x="0" y="58668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731029">
            <a:off x="12714313" y="-1704874"/>
            <a:ext cx="8038001" cy="5576363"/>
          </a:xfrm>
          <a:custGeom>
            <a:avLst/>
            <a:gdLst/>
            <a:ahLst/>
            <a:cxnLst/>
            <a:rect l="l" t="t" r="r" b="b"/>
            <a:pathLst>
              <a:path w="8038001" h="5576363">
                <a:moveTo>
                  <a:pt x="0" y="0"/>
                </a:moveTo>
                <a:lnTo>
                  <a:pt x="8038000" y="0"/>
                </a:lnTo>
                <a:lnTo>
                  <a:pt x="8038000" y="5576363"/>
                </a:lnTo>
                <a:lnTo>
                  <a:pt x="0" y="557636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3311120" y="-1028700"/>
            <a:ext cx="4754496" cy="4114800"/>
          </a:xfrm>
          <a:custGeom>
            <a:avLst/>
            <a:gdLst/>
            <a:ahLst/>
            <a:cxnLst/>
            <a:rect l="l" t="t" r="r" b="b"/>
            <a:pathLst>
              <a:path w="4754496" h="4114800">
                <a:moveTo>
                  <a:pt x="0" y="0"/>
                </a:moveTo>
                <a:lnTo>
                  <a:pt x="4754496" y="0"/>
                </a:lnTo>
                <a:lnTo>
                  <a:pt x="475449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-1178276" y="7457983"/>
            <a:ext cx="4292845" cy="3434276"/>
          </a:xfrm>
          <a:custGeom>
            <a:avLst/>
            <a:gdLst/>
            <a:ahLst/>
            <a:cxnLst/>
            <a:rect l="l" t="t" r="r" b="b"/>
            <a:pathLst>
              <a:path w="4292845" h="3434276">
                <a:moveTo>
                  <a:pt x="0" y="0"/>
                </a:moveTo>
                <a:lnTo>
                  <a:pt x="4292844" y="0"/>
                </a:lnTo>
                <a:lnTo>
                  <a:pt x="4292844" y="3434275"/>
                </a:lnTo>
                <a:lnTo>
                  <a:pt x="0" y="343427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3364268" y="6720308"/>
            <a:ext cx="4457700" cy="3947091"/>
          </a:xfrm>
          <a:custGeom>
            <a:avLst/>
            <a:gdLst/>
            <a:ahLst/>
            <a:cxnLst/>
            <a:rect l="l" t="t" r="r" b="b"/>
            <a:pathLst>
              <a:path w="4457700" h="3947091">
                <a:moveTo>
                  <a:pt x="0" y="0"/>
                </a:moveTo>
                <a:lnTo>
                  <a:pt x="4457700" y="0"/>
                </a:lnTo>
                <a:lnTo>
                  <a:pt x="4457700" y="3947091"/>
                </a:lnTo>
                <a:lnTo>
                  <a:pt x="0" y="394709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rot="2408758">
            <a:off x="8206072" y="9054085"/>
            <a:ext cx="1640672" cy="1431859"/>
          </a:xfrm>
          <a:custGeom>
            <a:avLst/>
            <a:gdLst/>
            <a:ahLst/>
            <a:cxnLst/>
            <a:rect l="l" t="t" r="r" b="b"/>
            <a:pathLst>
              <a:path w="1640672" h="1431859">
                <a:moveTo>
                  <a:pt x="0" y="0"/>
                </a:moveTo>
                <a:lnTo>
                  <a:pt x="1640672" y="0"/>
                </a:lnTo>
                <a:lnTo>
                  <a:pt x="1640672" y="1431859"/>
                </a:lnTo>
                <a:lnTo>
                  <a:pt x="0" y="143185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rot="2408758">
            <a:off x="17001632" y="4833333"/>
            <a:ext cx="1640672" cy="1431859"/>
          </a:xfrm>
          <a:custGeom>
            <a:avLst/>
            <a:gdLst/>
            <a:ahLst/>
            <a:cxnLst/>
            <a:rect l="l" t="t" r="r" b="b"/>
            <a:pathLst>
              <a:path w="1640672" h="1431859">
                <a:moveTo>
                  <a:pt x="0" y="0"/>
                </a:moveTo>
                <a:lnTo>
                  <a:pt x="1640672" y="0"/>
                </a:lnTo>
                <a:lnTo>
                  <a:pt x="1640672" y="1431860"/>
                </a:lnTo>
                <a:lnTo>
                  <a:pt x="0" y="143186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682311" y="5655215"/>
            <a:ext cx="4286250" cy="4114800"/>
          </a:xfrm>
          <a:custGeom>
            <a:avLst/>
            <a:gdLst/>
            <a:ahLst/>
            <a:cxnLst/>
            <a:rect l="l" t="t" r="r" b="b"/>
            <a:pathLst>
              <a:path w="4286250" h="4114800">
                <a:moveTo>
                  <a:pt x="0" y="0"/>
                </a:moveTo>
                <a:lnTo>
                  <a:pt x="4286250" y="0"/>
                </a:lnTo>
                <a:lnTo>
                  <a:pt x="428625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-3292421">
            <a:off x="407648" y="335832"/>
            <a:ext cx="3630358" cy="2881597"/>
          </a:xfrm>
          <a:custGeom>
            <a:avLst/>
            <a:gdLst/>
            <a:ahLst/>
            <a:cxnLst/>
            <a:rect l="l" t="t" r="r" b="b"/>
            <a:pathLst>
              <a:path w="3630358" h="2881597">
                <a:moveTo>
                  <a:pt x="0" y="0"/>
                </a:moveTo>
                <a:lnTo>
                  <a:pt x="3630358" y="0"/>
                </a:lnTo>
                <a:lnTo>
                  <a:pt x="3630358" y="2881596"/>
                </a:lnTo>
                <a:lnTo>
                  <a:pt x="0" y="2881596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TextBox 10">
            <a:extLst>
              <a:ext uri="{FF2B5EF4-FFF2-40B4-BE49-F238E27FC236}">
                <a16:creationId xmlns:a16="http://schemas.microsoft.com/office/drawing/2014/main" id="{9BFEFF6D-830D-42F8-AF17-15D270854630}"/>
              </a:ext>
            </a:extLst>
          </p:cNvPr>
          <p:cNvSpPr txBox="1"/>
          <p:nvPr/>
        </p:nvSpPr>
        <p:spPr>
          <a:xfrm>
            <a:off x="2171700" y="3313395"/>
            <a:ext cx="13944600" cy="31186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7200" b="1" dirty="0">
                <a:solidFill>
                  <a:srgbClr val="C00000"/>
                </a:solidFill>
              </a:rPr>
              <a:t>VUI MỪNG CHÀO ĐÓN CÁC EM ĐẾN </a:t>
            </a:r>
            <a:r>
              <a:rPr lang="vi-VN" sz="7200" b="1">
                <a:solidFill>
                  <a:srgbClr val="C00000"/>
                </a:solidFill>
              </a:rPr>
              <a:t>VỚI BÀI HỌC MỚI</a:t>
            </a:r>
            <a:endParaRPr lang="vi-VN" sz="7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63020" y="656714"/>
            <a:ext cx="16561959" cy="8973571"/>
          </a:xfrm>
          <a:custGeom>
            <a:avLst/>
            <a:gdLst/>
            <a:ahLst/>
            <a:cxnLst/>
            <a:rect l="l" t="t" r="r" b="b"/>
            <a:pathLst>
              <a:path w="16561959" h="8973571">
                <a:moveTo>
                  <a:pt x="0" y="0"/>
                </a:moveTo>
                <a:lnTo>
                  <a:pt x="16561960" y="0"/>
                </a:lnTo>
                <a:lnTo>
                  <a:pt x="16561960" y="8973570"/>
                </a:lnTo>
                <a:lnTo>
                  <a:pt x="0" y="89735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5089937" y="995653"/>
            <a:ext cx="8363494" cy="8901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GỢI Ý</a:t>
            </a:r>
          </a:p>
        </p:txBody>
      </p:sp>
      <p:sp>
        <p:nvSpPr>
          <p:cNvPr id="5" name="Freeform 5"/>
          <p:cNvSpPr/>
          <p:nvPr/>
        </p:nvSpPr>
        <p:spPr>
          <a:xfrm>
            <a:off x="15655908" y="2515288"/>
            <a:ext cx="3347642" cy="887125"/>
          </a:xfrm>
          <a:custGeom>
            <a:avLst/>
            <a:gdLst/>
            <a:ahLst/>
            <a:cxnLst/>
            <a:rect l="l" t="t" r="r" b="b"/>
            <a:pathLst>
              <a:path w="3347642" h="887125">
                <a:moveTo>
                  <a:pt x="0" y="0"/>
                </a:moveTo>
                <a:lnTo>
                  <a:pt x="3347643" y="0"/>
                </a:lnTo>
                <a:lnTo>
                  <a:pt x="3347643" y="887125"/>
                </a:lnTo>
                <a:lnTo>
                  <a:pt x="0" y="8871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325885" y="1028700"/>
            <a:ext cx="3347642" cy="887125"/>
          </a:xfrm>
          <a:custGeom>
            <a:avLst/>
            <a:gdLst/>
            <a:ahLst/>
            <a:cxnLst/>
            <a:rect l="l" t="t" r="r" b="b"/>
            <a:pathLst>
              <a:path w="3347642" h="887125">
                <a:moveTo>
                  <a:pt x="0" y="0"/>
                </a:moveTo>
                <a:lnTo>
                  <a:pt x="3347642" y="0"/>
                </a:lnTo>
                <a:lnTo>
                  <a:pt x="3347642" y="887125"/>
                </a:lnTo>
                <a:lnTo>
                  <a:pt x="0" y="8871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3095436" y="2357664"/>
            <a:ext cx="6810564" cy="8092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d) </a:t>
            </a:r>
            <a:r>
              <a:rPr lang="vi-VN" sz="4000" b="1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lang="vi-VN" sz="40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phổ</a:t>
            </a:r>
            <a:r>
              <a:rPr lang="vi-VN" sz="40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biến</a:t>
            </a:r>
            <a:r>
              <a:rPr lang="vi-VN" sz="40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vi-VN" sz="40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endParaRPr lang="vi-VN" sz="4000" b="1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Sách Mười Vạn Câu Hỏi Vì Sao? (Tái Bản 2018) - FAHASA.COM">
            <a:extLst>
              <a:ext uri="{FF2B5EF4-FFF2-40B4-BE49-F238E27FC236}">
                <a16:creationId xmlns:a16="http://schemas.microsoft.com/office/drawing/2014/main" id="{DFD867F5-DB75-483C-9662-B66D9C8CC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8161" y="3953383"/>
            <a:ext cx="4205113" cy="5676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Atlas đại dương - Nhiều Tác Giả | NetaBooks">
            <a:extLst>
              <a:ext uri="{FF2B5EF4-FFF2-40B4-BE49-F238E27FC236}">
                <a16:creationId xmlns:a16="http://schemas.microsoft.com/office/drawing/2014/main" id="{13694DFC-EB3E-4679-A66F-B14604AD34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0409" y="3930271"/>
            <a:ext cx="4423191" cy="5718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16747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33229" y="7750766"/>
            <a:ext cx="1171171" cy="1217664"/>
          </a:xfrm>
          <a:custGeom>
            <a:avLst/>
            <a:gdLst/>
            <a:ahLst/>
            <a:cxnLst/>
            <a:rect l="l" t="t" r="r" b="b"/>
            <a:pathLst>
              <a:path w="1171171" h="1217664">
                <a:moveTo>
                  <a:pt x="0" y="0"/>
                </a:moveTo>
                <a:lnTo>
                  <a:pt x="1171172" y="0"/>
                </a:lnTo>
                <a:lnTo>
                  <a:pt x="1171172" y="1217664"/>
                </a:lnTo>
                <a:lnTo>
                  <a:pt x="0" y="121766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flipH="1">
            <a:off x="609600" y="342900"/>
            <a:ext cx="11718072" cy="6807708"/>
          </a:xfrm>
          <a:custGeom>
            <a:avLst/>
            <a:gdLst/>
            <a:ahLst/>
            <a:cxnLst/>
            <a:rect l="l" t="t" r="r" b="b"/>
            <a:pathLst>
              <a:path w="11156097" h="6121908">
                <a:moveTo>
                  <a:pt x="11156097" y="0"/>
                </a:moveTo>
                <a:lnTo>
                  <a:pt x="0" y="0"/>
                </a:lnTo>
                <a:lnTo>
                  <a:pt x="0" y="6121908"/>
                </a:lnTo>
                <a:lnTo>
                  <a:pt x="11156097" y="6121908"/>
                </a:lnTo>
                <a:lnTo>
                  <a:pt x="11156097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0702861" y="3640325"/>
            <a:ext cx="6413564" cy="9091392"/>
          </a:xfrm>
          <a:custGeom>
            <a:avLst/>
            <a:gdLst/>
            <a:ahLst/>
            <a:cxnLst/>
            <a:rect l="l" t="t" r="r" b="b"/>
            <a:pathLst>
              <a:path w="6413564" h="9091392">
                <a:moveTo>
                  <a:pt x="0" y="0"/>
                </a:moveTo>
                <a:lnTo>
                  <a:pt x="6413564" y="0"/>
                </a:lnTo>
                <a:lnTo>
                  <a:pt x="6413564" y="9091392"/>
                </a:lnTo>
                <a:lnTo>
                  <a:pt x="0" y="909139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-760407" y="5235861"/>
            <a:ext cx="3347642" cy="887125"/>
          </a:xfrm>
          <a:custGeom>
            <a:avLst/>
            <a:gdLst/>
            <a:ahLst/>
            <a:cxnLst/>
            <a:rect l="l" t="t" r="r" b="b"/>
            <a:pathLst>
              <a:path w="3347642" h="887125">
                <a:moveTo>
                  <a:pt x="0" y="0"/>
                </a:moveTo>
                <a:lnTo>
                  <a:pt x="3347642" y="0"/>
                </a:lnTo>
                <a:lnTo>
                  <a:pt x="3347642" y="887125"/>
                </a:lnTo>
                <a:lnTo>
                  <a:pt x="0" y="88712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3635528" y="8564666"/>
            <a:ext cx="4262034" cy="4114800"/>
          </a:xfrm>
          <a:custGeom>
            <a:avLst/>
            <a:gdLst/>
            <a:ahLst/>
            <a:cxnLst/>
            <a:rect l="l" t="t" r="r" b="b"/>
            <a:pathLst>
              <a:path w="4262034" h="4114800">
                <a:moveTo>
                  <a:pt x="0" y="0"/>
                </a:moveTo>
                <a:lnTo>
                  <a:pt x="4262034" y="0"/>
                </a:lnTo>
                <a:lnTo>
                  <a:pt x="426203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-10800000">
            <a:off x="5853262" y="8186021"/>
            <a:ext cx="2044300" cy="1564819"/>
          </a:xfrm>
          <a:custGeom>
            <a:avLst/>
            <a:gdLst/>
            <a:ahLst/>
            <a:cxnLst/>
            <a:rect l="l" t="t" r="r" b="b"/>
            <a:pathLst>
              <a:path w="2044300" h="1564819">
                <a:moveTo>
                  <a:pt x="0" y="0"/>
                </a:moveTo>
                <a:lnTo>
                  <a:pt x="2044300" y="0"/>
                </a:lnTo>
                <a:lnTo>
                  <a:pt x="2044300" y="1564819"/>
                </a:lnTo>
                <a:lnTo>
                  <a:pt x="0" y="1564819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flipV="1">
            <a:off x="16445633" y="575671"/>
            <a:ext cx="3639719" cy="3513983"/>
          </a:xfrm>
          <a:custGeom>
            <a:avLst/>
            <a:gdLst/>
            <a:ahLst/>
            <a:cxnLst/>
            <a:rect l="l" t="t" r="r" b="b"/>
            <a:pathLst>
              <a:path w="3639719" h="3513983">
                <a:moveTo>
                  <a:pt x="0" y="3513983"/>
                </a:moveTo>
                <a:lnTo>
                  <a:pt x="3639719" y="3513983"/>
                </a:lnTo>
                <a:lnTo>
                  <a:pt x="3639719" y="0"/>
                </a:lnTo>
                <a:lnTo>
                  <a:pt x="0" y="0"/>
                </a:lnTo>
                <a:lnTo>
                  <a:pt x="0" y="3513983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5845848" y="1028700"/>
            <a:ext cx="3017405" cy="1053349"/>
          </a:xfrm>
          <a:custGeom>
            <a:avLst/>
            <a:gdLst/>
            <a:ahLst/>
            <a:cxnLst/>
            <a:rect l="l" t="t" r="r" b="b"/>
            <a:pathLst>
              <a:path w="3017405" h="1053349">
                <a:moveTo>
                  <a:pt x="0" y="0"/>
                </a:moveTo>
                <a:lnTo>
                  <a:pt x="3017404" y="0"/>
                </a:lnTo>
                <a:lnTo>
                  <a:pt x="3017404" y="1053349"/>
                </a:lnTo>
                <a:lnTo>
                  <a:pt x="0" y="1053349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1380590" y="8267638"/>
            <a:ext cx="823225" cy="407122"/>
          </a:xfrm>
          <a:custGeom>
            <a:avLst/>
            <a:gdLst/>
            <a:ahLst/>
            <a:cxnLst/>
            <a:rect l="l" t="t" r="r" b="b"/>
            <a:pathLst>
              <a:path w="823225" h="407122">
                <a:moveTo>
                  <a:pt x="0" y="0"/>
                </a:moveTo>
                <a:lnTo>
                  <a:pt x="823225" y="0"/>
                </a:lnTo>
                <a:lnTo>
                  <a:pt x="823225" y="407122"/>
                </a:lnTo>
                <a:lnTo>
                  <a:pt x="0" y="407122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12738472" y="864385"/>
            <a:ext cx="1171171" cy="1217664"/>
          </a:xfrm>
          <a:custGeom>
            <a:avLst/>
            <a:gdLst/>
            <a:ahLst/>
            <a:cxnLst/>
            <a:rect l="l" t="t" r="r" b="b"/>
            <a:pathLst>
              <a:path w="1171171" h="1217664">
                <a:moveTo>
                  <a:pt x="0" y="0"/>
                </a:moveTo>
                <a:lnTo>
                  <a:pt x="1171171" y="0"/>
                </a:lnTo>
                <a:lnTo>
                  <a:pt x="1171171" y="1217664"/>
                </a:lnTo>
                <a:lnTo>
                  <a:pt x="0" y="121766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12585833" y="1381256"/>
            <a:ext cx="823225" cy="407122"/>
          </a:xfrm>
          <a:custGeom>
            <a:avLst/>
            <a:gdLst/>
            <a:ahLst/>
            <a:cxnLst/>
            <a:rect l="l" t="t" r="r" b="b"/>
            <a:pathLst>
              <a:path w="823225" h="407122">
                <a:moveTo>
                  <a:pt x="0" y="0"/>
                </a:moveTo>
                <a:lnTo>
                  <a:pt x="823225" y="0"/>
                </a:lnTo>
                <a:lnTo>
                  <a:pt x="823225" y="407122"/>
                </a:lnTo>
                <a:lnTo>
                  <a:pt x="0" y="407122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16278629" y="5402554"/>
            <a:ext cx="1171171" cy="1217664"/>
          </a:xfrm>
          <a:custGeom>
            <a:avLst/>
            <a:gdLst/>
            <a:ahLst/>
            <a:cxnLst/>
            <a:rect l="l" t="t" r="r" b="b"/>
            <a:pathLst>
              <a:path w="1171171" h="1217664">
                <a:moveTo>
                  <a:pt x="0" y="0"/>
                </a:moveTo>
                <a:lnTo>
                  <a:pt x="1171171" y="0"/>
                </a:lnTo>
                <a:lnTo>
                  <a:pt x="1171171" y="1217664"/>
                </a:lnTo>
                <a:lnTo>
                  <a:pt x="0" y="121766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16125989" y="5919425"/>
            <a:ext cx="823225" cy="407122"/>
          </a:xfrm>
          <a:custGeom>
            <a:avLst/>
            <a:gdLst/>
            <a:ahLst/>
            <a:cxnLst/>
            <a:rect l="l" t="t" r="r" b="b"/>
            <a:pathLst>
              <a:path w="823225" h="407122">
                <a:moveTo>
                  <a:pt x="0" y="0"/>
                </a:moveTo>
                <a:lnTo>
                  <a:pt x="823226" y="0"/>
                </a:lnTo>
                <a:lnTo>
                  <a:pt x="823226" y="407123"/>
                </a:lnTo>
                <a:lnTo>
                  <a:pt x="0" y="407123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TextBox 7">
            <a:extLst>
              <a:ext uri="{FF2B5EF4-FFF2-40B4-BE49-F238E27FC236}">
                <a16:creationId xmlns:a16="http://schemas.microsoft.com/office/drawing/2014/main" id="{5BF1AC76-7EA0-4BEF-8D19-617CEB3CDC25}"/>
              </a:ext>
            </a:extLst>
          </p:cNvPr>
          <p:cNvSpPr txBox="1"/>
          <p:nvPr/>
        </p:nvSpPr>
        <p:spPr>
          <a:xfrm>
            <a:off x="2118814" y="1555184"/>
            <a:ext cx="8139380" cy="43822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66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HOẠT ĐỘNG 2: </a:t>
            </a:r>
          </a:p>
          <a:p>
            <a:pPr algn="ctr">
              <a:lnSpc>
                <a:spcPct val="150000"/>
              </a:lnSpc>
            </a:pPr>
            <a:r>
              <a:rPr lang="vi-VN" sz="6600" b="1" dirty="0">
                <a:solidFill>
                  <a:srgbClr val="C00000"/>
                </a:solidFill>
              </a:rPr>
              <a:t>XẾP TỪ NGỮ VÀO NHÓM THÍCH HỢP</a:t>
            </a:r>
            <a:endParaRPr lang="vi-VN" sz="6600" b="1" dirty="0">
              <a:solidFill>
                <a:srgbClr val="C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95363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72378" y="656714"/>
            <a:ext cx="16561959" cy="8973571"/>
          </a:xfrm>
          <a:custGeom>
            <a:avLst/>
            <a:gdLst/>
            <a:ahLst/>
            <a:cxnLst/>
            <a:rect l="l" t="t" r="r" b="b"/>
            <a:pathLst>
              <a:path w="16561959" h="8973571">
                <a:moveTo>
                  <a:pt x="0" y="0"/>
                </a:moveTo>
                <a:lnTo>
                  <a:pt x="16561960" y="0"/>
                </a:lnTo>
                <a:lnTo>
                  <a:pt x="16561960" y="8973570"/>
                </a:lnTo>
                <a:lnTo>
                  <a:pt x="0" y="89735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5089937" y="771584"/>
            <a:ext cx="8363494" cy="8901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THẢO LUẬN NHÓM ĐÔI</a:t>
            </a:r>
          </a:p>
        </p:txBody>
      </p:sp>
      <p:sp>
        <p:nvSpPr>
          <p:cNvPr id="5" name="Freeform 5"/>
          <p:cNvSpPr/>
          <p:nvPr/>
        </p:nvSpPr>
        <p:spPr>
          <a:xfrm>
            <a:off x="15655908" y="2515288"/>
            <a:ext cx="3347642" cy="887125"/>
          </a:xfrm>
          <a:custGeom>
            <a:avLst/>
            <a:gdLst/>
            <a:ahLst/>
            <a:cxnLst/>
            <a:rect l="l" t="t" r="r" b="b"/>
            <a:pathLst>
              <a:path w="3347642" h="887125">
                <a:moveTo>
                  <a:pt x="0" y="0"/>
                </a:moveTo>
                <a:lnTo>
                  <a:pt x="3347643" y="0"/>
                </a:lnTo>
                <a:lnTo>
                  <a:pt x="3347643" y="887125"/>
                </a:lnTo>
                <a:lnTo>
                  <a:pt x="0" y="8871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325885" y="1028700"/>
            <a:ext cx="3347642" cy="887125"/>
          </a:xfrm>
          <a:custGeom>
            <a:avLst/>
            <a:gdLst/>
            <a:ahLst/>
            <a:cxnLst/>
            <a:rect l="l" t="t" r="r" b="b"/>
            <a:pathLst>
              <a:path w="3347642" h="887125">
                <a:moveTo>
                  <a:pt x="0" y="0"/>
                </a:moveTo>
                <a:lnTo>
                  <a:pt x="3347642" y="0"/>
                </a:lnTo>
                <a:lnTo>
                  <a:pt x="3347642" y="887125"/>
                </a:lnTo>
                <a:lnTo>
                  <a:pt x="0" y="8871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4343400" y="1792690"/>
            <a:ext cx="11609000" cy="7283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vi-VN" sz="36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Xếp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sau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vi-VN" sz="3600" i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14">
            <a:extLst>
              <a:ext uri="{FF2B5EF4-FFF2-40B4-BE49-F238E27FC236}">
                <a16:creationId xmlns:a16="http://schemas.microsoft.com/office/drawing/2014/main" id="{3F07335E-6989-4434-AC40-46B2853EA7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237356" y="6530758"/>
            <a:ext cx="3682078" cy="401018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E0BB8C6-ED86-47DC-ABBD-6E592E3BFA0B}"/>
              </a:ext>
            </a:extLst>
          </p:cNvPr>
          <p:cNvSpPr/>
          <p:nvPr/>
        </p:nvSpPr>
        <p:spPr>
          <a:xfrm>
            <a:off x="2133600" y="2826482"/>
            <a:ext cx="14731316" cy="201680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hay,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thú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mượn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trưng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bày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thiệu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hấp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dẫn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bảo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quản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phân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bổ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ích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cho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mượn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endParaRPr lang="vi-VN" sz="3600" i="1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D9E11D1-6236-44C2-8CF7-1F2D16050AE1}"/>
              </a:ext>
            </a:extLst>
          </p:cNvPr>
          <p:cNvSpPr/>
          <p:nvPr/>
        </p:nvSpPr>
        <p:spPr>
          <a:xfrm>
            <a:off x="2641759" y="5169288"/>
            <a:ext cx="5046288" cy="1946911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3600" dirty="0" err="1">
                <a:solidFill>
                  <a:schemeClr val="tx1"/>
                </a:solidFill>
              </a:rPr>
              <a:t>Hoạt</a:t>
            </a:r>
            <a:r>
              <a:rPr lang="vi-VN" sz="3600" dirty="0">
                <a:solidFill>
                  <a:schemeClr val="tx1"/>
                </a:solidFill>
              </a:rPr>
              <a:t> </a:t>
            </a:r>
            <a:r>
              <a:rPr lang="vi-VN" sz="3600" dirty="0" err="1">
                <a:solidFill>
                  <a:schemeClr val="tx1"/>
                </a:solidFill>
              </a:rPr>
              <a:t>động</a:t>
            </a:r>
            <a:r>
              <a:rPr lang="vi-VN" sz="3600" dirty="0">
                <a:solidFill>
                  <a:schemeClr val="tx1"/>
                </a:solidFill>
              </a:rPr>
              <a:t> </a:t>
            </a:r>
            <a:r>
              <a:rPr lang="vi-VN" sz="3600" dirty="0" err="1">
                <a:solidFill>
                  <a:schemeClr val="tx1"/>
                </a:solidFill>
              </a:rPr>
              <a:t>của</a:t>
            </a:r>
            <a:r>
              <a:rPr lang="vi-VN" sz="3600" dirty="0">
                <a:solidFill>
                  <a:schemeClr val="tx1"/>
                </a:solidFill>
              </a:rPr>
              <a:t> thư </a:t>
            </a:r>
            <a:r>
              <a:rPr lang="vi-VN" sz="3600" dirty="0" err="1">
                <a:solidFill>
                  <a:schemeClr val="tx1"/>
                </a:solidFill>
              </a:rPr>
              <a:t>viện</a:t>
            </a:r>
            <a:endParaRPr lang="vi-VN" sz="3600" dirty="0">
              <a:solidFill>
                <a:schemeClr val="tx1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82FDE72-DDAD-4FA1-92E8-AEA405AB23DD}"/>
              </a:ext>
            </a:extLst>
          </p:cNvPr>
          <p:cNvSpPr/>
          <p:nvPr/>
        </p:nvSpPr>
        <p:spPr>
          <a:xfrm>
            <a:off x="10889179" y="5204328"/>
            <a:ext cx="5046288" cy="1946911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3600" dirty="0" err="1">
                <a:solidFill>
                  <a:schemeClr val="tx1"/>
                </a:solidFill>
              </a:rPr>
              <a:t>Hoạt</a:t>
            </a:r>
            <a:r>
              <a:rPr lang="vi-VN" sz="3600" dirty="0">
                <a:solidFill>
                  <a:schemeClr val="tx1"/>
                </a:solidFill>
              </a:rPr>
              <a:t> </a:t>
            </a:r>
            <a:r>
              <a:rPr lang="vi-VN" sz="3600" dirty="0" err="1">
                <a:solidFill>
                  <a:schemeClr val="tx1"/>
                </a:solidFill>
              </a:rPr>
              <a:t>động</a:t>
            </a:r>
            <a:r>
              <a:rPr lang="vi-VN" sz="3600" dirty="0">
                <a:solidFill>
                  <a:schemeClr val="tx1"/>
                </a:solidFill>
              </a:rPr>
              <a:t> </a:t>
            </a:r>
            <a:r>
              <a:rPr lang="vi-VN" sz="3600" dirty="0" err="1">
                <a:solidFill>
                  <a:schemeClr val="tx1"/>
                </a:solidFill>
              </a:rPr>
              <a:t>của</a:t>
            </a:r>
            <a:r>
              <a:rPr lang="vi-VN" sz="3600" dirty="0">
                <a:solidFill>
                  <a:schemeClr val="tx1"/>
                </a:solidFill>
              </a:rPr>
              <a:t> em ở thư </a:t>
            </a:r>
            <a:r>
              <a:rPr lang="vi-VN" sz="3600" dirty="0" err="1">
                <a:solidFill>
                  <a:schemeClr val="tx1"/>
                </a:solidFill>
              </a:rPr>
              <a:t>viện</a:t>
            </a:r>
            <a:endParaRPr lang="vi-VN" sz="3600" dirty="0">
              <a:solidFill>
                <a:schemeClr val="tx1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72E1946-28AF-441B-8DDE-F033D768F99F}"/>
              </a:ext>
            </a:extLst>
          </p:cNvPr>
          <p:cNvSpPr/>
          <p:nvPr/>
        </p:nvSpPr>
        <p:spPr>
          <a:xfrm>
            <a:off x="6995866" y="6947162"/>
            <a:ext cx="5046288" cy="1946911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3600" dirty="0" err="1">
                <a:solidFill>
                  <a:schemeClr val="tx1"/>
                </a:solidFill>
              </a:rPr>
              <a:t>Nhận</a:t>
            </a:r>
            <a:r>
              <a:rPr lang="vi-VN" sz="3600" dirty="0">
                <a:solidFill>
                  <a:schemeClr val="tx1"/>
                </a:solidFill>
              </a:rPr>
              <a:t> </a:t>
            </a:r>
            <a:r>
              <a:rPr lang="vi-VN" sz="3600" dirty="0" err="1">
                <a:solidFill>
                  <a:schemeClr val="tx1"/>
                </a:solidFill>
              </a:rPr>
              <a:t>xét</a:t>
            </a:r>
            <a:r>
              <a:rPr lang="vi-VN" sz="3600" dirty="0">
                <a:solidFill>
                  <a:schemeClr val="tx1"/>
                </a:solidFill>
              </a:rPr>
              <a:t> </a:t>
            </a:r>
            <a:r>
              <a:rPr lang="vi-VN" sz="3600" dirty="0" err="1">
                <a:solidFill>
                  <a:schemeClr val="tx1"/>
                </a:solidFill>
              </a:rPr>
              <a:t>của</a:t>
            </a:r>
            <a:r>
              <a:rPr lang="vi-VN" sz="3600" dirty="0">
                <a:solidFill>
                  <a:schemeClr val="tx1"/>
                </a:solidFill>
              </a:rPr>
              <a:t> em </a:t>
            </a:r>
            <a:r>
              <a:rPr lang="vi-VN" sz="3600" dirty="0" err="1">
                <a:solidFill>
                  <a:schemeClr val="tx1"/>
                </a:solidFill>
              </a:rPr>
              <a:t>về</a:t>
            </a:r>
            <a:r>
              <a:rPr lang="vi-VN" sz="3600" dirty="0">
                <a:solidFill>
                  <a:schemeClr val="tx1"/>
                </a:solidFill>
              </a:rPr>
              <a:t> </a:t>
            </a:r>
            <a:r>
              <a:rPr lang="vi-VN" sz="3600" dirty="0" err="1">
                <a:solidFill>
                  <a:schemeClr val="tx1"/>
                </a:solidFill>
              </a:rPr>
              <a:t>sách</a:t>
            </a:r>
            <a:endParaRPr lang="vi-VN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6737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 animBg="1"/>
      <p:bldP spid="7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72378" y="656714"/>
            <a:ext cx="16561959" cy="8973571"/>
          </a:xfrm>
          <a:custGeom>
            <a:avLst/>
            <a:gdLst/>
            <a:ahLst/>
            <a:cxnLst/>
            <a:rect l="l" t="t" r="r" b="b"/>
            <a:pathLst>
              <a:path w="16561959" h="8973571">
                <a:moveTo>
                  <a:pt x="0" y="0"/>
                </a:moveTo>
                <a:lnTo>
                  <a:pt x="16561960" y="0"/>
                </a:lnTo>
                <a:lnTo>
                  <a:pt x="16561960" y="8973570"/>
                </a:lnTo>
                <a:lnTo>
                  <a:pt x="0" y="897357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4971610" y="1625108"/>
            <a:ext cx="8363494" cy="8901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ĐÁP ÁN</a:t>
            </a:r>
          </a:p>
        </p:txBody>
      </p:sp>
      <p:sp>
        <p:nvSpPr>
          <p:cNvPr id="5" name="Freeform 5"/>
          <p:cNvSpPr/>
          <p:nvPr/>
        </p:nvSpPr>
        <p:spPr>
          <a:xfrm>
            <a:off x="15655908" y="2515288"/>
            <a:ext cx="3347642" cy="887125"/>
          </a:xfrm>
          <a:custGeom>
            <a:avLst/>
            <a:gdLst/>
            <a:ahLst/>
            <a:cxnLst/>
            <a:rect l="l" t="t" r="r" b="b"/>
            <a:pathLst>
              <a:path w="3347642" h="887125">
                <a:moveTo>
                  <a:pt x="0" y="0"/>
                </a:moveTo>
                <a:lnTo>
                  <a:pt x="3347643" y="0"/>
                </a:lnTo>
                <a:lnTo>
                  <a:pt x="3347643" y="887125"/>
                </a:lnTo>
                <a:lnTo>
                  <a:pt x="0" y="88712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325885" y="1028700"/>
            <a:ext cx="3347642" cy="887125"/>
          </a:xfrm>
          <a:custGeom>
            <a:avLst/>
            <a:gdLst/>
            <a:ahLst/>
            <a:cxnLst/>
            <a:rect l="l" t="t" r="r" b="b"/>
            <a:pathLst>
              <a:path w="3347642" h="887125">
                <a:moveTo>
                  <a:pt x="0" y="0"/>
                </a:moveTo>
                <a:lnTo>
                  <a:pt x="3347642" y="0"/>
                </a:lnTo>
                <a:lnTo>
                  <a:pt x="3347642" y="887125"/>
                </a:lnTo>
                <a:lnTo>
                  <a:pt x="0" y="88712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aphicFrame>
        <p:nvGraphicFramePr>
          <p:cNvPr id="9" name="Table 12">
            <a:extLst>
              <a:ext uri="{FF2B5EF4-FFF2-40B4-BE49-F238E27FC236}">
                <a16:creationId xmlns:a16="http://schemas.microsoft.com/office/drawing/2014/main" id="{97ADCDDA-3A25-45D9-9D9B-2B19195D45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2577947"/>
              </p:ext>
            </p:extLst>
          </p:nvPr>
        </p:nvGraphicFramePr>
        <p:xfrm>
          <a:off x="2362200" y="3069728"/>
          <a:ext cx="14055709" cy="543045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248400">
                  <a:extLst>
                    <a:ext uri="{9D8B030D-6E8A-4147-A177-3AD203B41FA5}">
                      <a16:colId xmlns:a16="http://schemas.microsoft.com/office/drawing/2014/main" val="3768009018"/>
                    </a:ext>
                  </a:extLst>
                </a:gridCol>
                <a:gridCol w="7807309">
                  <a:extLst>
                    <a:ext uri="{9D8B030D-6E8A-4147-A177-3AD203B41FA5}">
                      <a16:colId xmlns:a16="http://schemas.microsoft.com/office/drawing/2014/main" val="1141136830"/>
                    </a:ext>
                  </a:extLst>
                </a:gridCol>
              </a:tblGrid>
              <a:tr h="9906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3600" dirty="0" err="1">
                          <a:solidFill>
                            <a:schemeClr val="tx1"/>
                          </a:solidFill>
                        </a:rPr>
                        <a:t>Nhóm</a:t>
                      </a:r>
                      <a:endParaRPr lang="vi-VN" sz="3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3600" dirty="0" err="1">
                          <a:solidFill>
                            <a:schemeClr val="tx1"/>
                          </a:solidFill>
                        </a:rPr>
                        <a:t>Từ</a:t>
                      </a:r>
                      <a:r>
                        <a:rPr lang="vi-VN" sz="36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vi-VN" sz="3600" dirty="0" err="1">
                          <a:solidFill>
                            <a:schemeClr val="tx1"/>
                          </a:solidFill>
                        </a:rPr>
                        <a:t>ngữ</a:t>
                      </a:r>
                      <a:endParaRPr lang="vi-VN" sz="3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9373190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3600" dirty="0" err="1">
                          <a:solidFill>
                            <a:schemeClr val="tx1"/>
                          </a:solidFill>
                        </a:rPr>
                        <a:t>Hoạt</a:t>
                      </a:r>
                      <a:r>
                        <a:rPr lang="vi-VN" sz="36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vi-VN" sz="3600" dirty="0" err="1">
                          <a:solidFill>
                            <a:schemeClr val="tx1"/>
                          </a:solidFill>
                        </a:rPr>
                        <a:t>động</a:t>
                      </a:r>
                      <a:r>
                        <a:rPr lang="vi-VN" sz="36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vi-VN" sz="3600" dirty="0" err="1">
                          <a:solidFill>
                            <a:schemeClr val="tx1"/>
                          </a:solidFill>
                        </a:rPr>
                        <a:t>của</a:t>
                      </a:r>
                      <a:r>
                        <a:rPr lang="vi-VN" sz="3600" dirty="0">
                          <a:solidFill>
                            <a:schemeClr val="tx1"/>
                          </a:solidFill>
                        </a:rPr>
                        <a:t> thư </a:t>
                      </a:r>
                      <a:r>
                        <a:rPr lang="vi-VN" sz="3600" dirty="0" err="1">
                          <a:solidFill>
                            <a:schemeClr val="tx1"/>
                          </a:solidFill>
                        </a:rPr>
                        <a:t>viện</a:t>
                      </a:r>
                      <a:endParaRPr lang="vi-VN" sz="3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vi-VN" sz="3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trưng </a:t>
                      </a:r>
                      <a:r>
                        <a:rPr lang="vi-VN" sz="36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bày</a:t>
                      </a:r>
                      <a:r>
                        <a:rPr lang="vi-VN" sz="3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36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sách</a:t>
                      </a:r>
                      <a:r>
                        <a:rPr lang="vi-VN" sz="3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vi-VN" sz="36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giới</a:t>
                      </a:r>
                      <a:r>
                        <a:rPr lang="vi-VN" sz="3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36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thiệu</a:t>
                      </a:r>
                      <a:r>
                        <a:rPr lang="vi-VN" sz="3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36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sách</a:t>
                      </a:r>
                      <a:r>
                        <a:rPr lang="vi-VN" sz="3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vi-VN" sz="36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bảo</a:t>
                      </a:r>
                      <a:r>
                        <a:rPr lang="vi-VN" sz="3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36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quản</a:t>
                      </a:r>
                      <a:r>
                        <a:rPr lang="vi-VN" sz="3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36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sách</a:t>
                      </a:r>
                      <a:r>
                        <a:rPr lang="vi-VN" sz="3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phân </a:t>
                      </a:r>
                      <a:r>
                        <a:rPr lang="vi-VN" sz="36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loại</a:t>
                      </a:r>
                      <a:r>
                        <a:rPr lang="vi-VN" sz="3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36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sách</a:t>
                      </a:r>
                      <a:r>
                        <a:rPr lang="vi-VN" sz="3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cho </a:t>
                      </a:r>
                      <a:r>
                        <a:rPr lang="vi-VN" sz="36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mượn</a:t>
                      </a:r>
                      <a:r>
                        <a:rPr lang="vi-VN" sz="3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36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sách</a:t>
                      </a:r>
                      <a:r>
                        <a:rPr lang="vi-VN" sz="3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6900909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3600" dirty="0" err="1">
                          <a:solidFill>
                            <a:schemeClr val="tx1"/>
                          </a:solidFill>
                        </a:rPr>
                        <a:t>Hoạt</a:t>
                      </a:r>
                      <a:r>
                        <a:rPr lang="vi-VN" sz="36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vi-VN" sz="3600" dirty="0" err="1">
                          <a:solidFill>
                            <a:schemeClr val="tx1"/>
                          </a:solidFill>
                        </a:rPr>
                        <a:t>động</a:t>
                      </a:r>
                      <a:r>
                        <a:rPr lang="vi-VN" sz="36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vi-VN" sz="3600" dirty="0" err="1">
                          <a:solidFill>
                            <a:schemeClr val="tx1"/>
                          </a:solidFill>
                        </a:rPr>
                        <a:t>của</a:t>
                      </a:r>
                      <a:r>
                        <a:rPr lang="vi-VN" sz="3600" dirty="0">
                          <a:solidFill>
                            <a:schemeClr val="tx1"/>
                          </a:solidFill>
                        </a:rPr>
                        <a:t> em ở thư </a:t>
                      </a:r>
                      <a:r>
                        <a:rPr lang="vi-VN" sz="3600" dirty="0" err="1">
                          <a:solidFill>
                            <a:schemeClr val="tx1"/>
                          </a:solidFill>
                        </a:rPr>
                        <a:t>viện</a:t>
                      </a:r>
                      <a:endParaRPr lang="vi-VN" sz="3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36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đọc</a:t>
                      </a:r>
                      <a:r>
                        <a:rPr lang="vi-VN" sz="3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36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sách</a:t>
                      </a:r>
                      <a:r>
                        <a:rPr lang="vi-VN" sz="3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vi-VN" sz="36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mượn</a:t>
                      </a:r>
                      <a:r>
                        <a:rPr lang="vi-VN" sz="3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36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sách</a:t>
                      </a:r>
                      <a:r>
                        <a:rPr lang="vi-VN" sz="3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vi-VN" sz="36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trả</a:t>
                      </a:r>
                      <a:r>
                        <a:rPr lang="vi-VN" sz="3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36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sách</a:t>
                      </a:r>
                      <a:r>
                        <a:rPr lang="vi-VN" sz="3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8710686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3600" dirty="0" err="1">
                          <a:solidFill>
                            <a:schemeClr val="tx1"/>
                          </a:solidFill>
                        </a:rPr>
                        <a:t>Nhận</a:t>
                      </a:r>
                      <a:r>
                        <a:rPr lang="vi-VN" sz="36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vi-VN" sz="3600" dirty="0" err="1">
                          <a:solidFill>
                            <a:schemeClr val="tx1"/>
                          </a:solidFill>
                        </a:rPr>
                        <a:t>xét</a:t>
                      </a:r>
                      <a:r>
                        <a:rPr lang="vi-VN" sz="36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vi-VN" sz="3600" dirty="0" err="1">
                          <a:solidFill>
                            <a:schemeClr val="tx1"/>
                          </a:solidFill>
                        </a:rPr>
                        <a:t>của</a:t>
                      </a:r>
                      <a:r>
                        <a:rPr lang="vi-VN" sz="3600" dirty="0">
                          <a:solidFill>
                            <a:schemeClr val="tx1"/>
                          </a:solidFill>
                        </a:rPr>
                        <a:t> em </a:t>
                      </a:r>
                      <a:r>
                        <a:rPr lang="vi-VN" sz="3600" dirty="0" err="1">
                          <a:solidFill>
                            <a:schemeClr val="tx1"/>
                          </a:solidFill>
                        </a:rPr>
                        <a:t>về</a:t>
                      </a:r>
                      <a:r>
                        <a:rPr lang="vi-VN" sz="36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vi-VN" sz="3600" dirty="0" err="1">
                          <a:solidFill>
                            <a:schemeClr val="tx1"/>
                          </a:solidFill>
                        </a:rPr>
                        <a:t>sách</a:t>
                      </a:r>
                      <a:endParaRPr lang="vi-VN" sz="3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vi-VN" sz="3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hay, </a:t>
                      </a:r>
                      <a:r>
                        <a:rPr lang="vi-VN" sz="36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thú</a:t>
                      </a:r>
                      <a:r>
                        <a:rPr lang="vi-VN" sz="3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36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vị</a:t>
                      </a:r>
                      <a:r>
                        <a:rPr lang="vi-VN" sz="3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vi-VN" sz="36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hấp</a:t>
                      </a:r>
                      <a:r>
                        <a:rPr lang="vi-VN" sz="3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36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dẫn</a:t>
                      </a:r>
                      <a:r>
                        <a:rPr lang="vi-VN" sz="3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vi-VN" sz="36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bổ</a:t>
                      </a:r>
                      <a:r>
                        <a:rPr lang="vi-VN" sz="3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36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ích</a:t>
                      </a:r>
                      <a:r>
                        <a:rPr lang="vi-VN" sz="3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82920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17211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33229" y="7750766"/>
            <a:ext cx="1171171" cy="1217664"/>
          </a:xfrm>
          <a:custGeom>
            <a:avLst/>
            <a:gdLst/>
            <a:ahLst/>
            <a:cxnLst/>
            <a:rect l="l" t="t" r="r" b="b"/>
            <a:pathLst>
              <a:path w="1171171" h="1217664">
                <a:moveTo>
                  <a:pt x="0" y="0"/>
                </a:moveTo>
                <a:lnTo>
                  <a:pt x="1171172" y="0"/>
                </a:lnTo>
                <a:lnTo>
                  <a:pt x="1171172" y="1217664"/>
                </a:lnTo>
                <a:lnTo>
                  <a:pt x="0" y="121766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flipH="1">
            <a:off x="609600" y="342900"/>
            <a:ext cx="11718072" cy="6807708"/>
          </a:xfrm>
          <a:custGeom>
            <a:avLst/>
            <a:gdLst/>
            <a:ahLst/>
            <a:cxnLst/>
            <a:rect l="l" t="t" r="r" b="b"/>
            <a:pathLst>
              <a:path w="11156097" h="6121908">
                <a:moveTo>
                  <a:pt x="11156097" y="0"/>
                </a:moveTo>
                <a:lnTo>
                  <a:pt x="0" y="0"/>
                </a:lnTo>
                <a:lnTo>
                  <a:pt x="0" y="6121908"/>
                </a:lnTo>
                <a:lnTo>
                  <a:pt x="11156097" y="6121908"/>
                </a:lnTo>
                <a:lnTo>
                  <a:pt x="11156097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0702861" y="3640325"/>
            <a:ext cx="6413564" cy="9091392"/>
          </a:xfrm>
          <a:custGeom>
            <a:avLst/>
            <a:gdLst/>
            <a:ahLst/>
            <a:cxnLst/>
            <a:rect l="l" t="t" r="r" b="b"/>
            <a:pathLst>
              <a:path w="6413564" h="9091392">
                <a:moveTo>
                  <a:pt x="0" y="0"/>
                </a:moveTo>
                <a:lnTo>
                  <a:pt x="6413564" y="0"/>
                </a:lnTo>
                <a:lnTo>
                  <a:pt x="6413564" y="9091392"/>
                </a:lnTo>
                <a:lnTo>
                  <a:pt x="0" y="909139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-760407" y="5235861"/>
            <a:ext cx="3347642" cy="887125"/>
          </a:xfrm>
          <a:custGeom>
            <a:avLst/>
            <a:gdLst/>
            <a:ahLst/>
            <a:cxnLst/>
            <a:rect l="l" t="t" r="r" b="b"/>
            <a:pathLst>
              <a:path w="3347642" h="887125">
                <a:moveTo>
                  <a:pt x="0" y="0"/>
                </a:moveTo>
                <a:lnTo>
                  <a:pt x="3347642" y="0"/>
                </a:lnTo>
                <a:lnTo>
                  <a:pt x="3347642" y="887125"/>
                </a:lnTo>
                <a:lnTo>
                  <a:pt x="0" y="88712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3635528" y="8564666"/>
            <a:ext cx="4262034" cy="4114800"/>
          </a:xfrm>
          <a:custGeom>
            <a:avLst/>
            <a:gdLst/>
            <a:ahLst/>
            <a:cxnLst/>
            <a:rect l="l" t="t" r="r" b="b"/>
            <a:pathLst>
              <a:path w="4262034" h="4114800">
                <a:moveTo>
                  <a:pt x="0" y="0"/>
                </a:moveTo>
                <a:lnTo>
                  <a:pt x="4262034" y="0"/>
                </a:lnTo>
                <a:lnTo>
                  <a:pt x="426203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-10800000">
            <a:off x="5853262" y="8186021"/>
            <a:ext cx="2044300" cy="1564819"/>
          </a:xfrm>
          <a:custGeom>
            <a:avLst/>
            <a:gdLst/>
            <a:ahLst/>
            <a:cxnLst/>
            <a:rect l="l" t="t" r="r" b="b"/>
            <a:pathLst>
              <a:path w="2044300" h="1564819">
                <a:moveTo>
                  <a:pt x="0" y="0"/>
                </a:moveTo>
                <a:lnTo>
                  <a:pt x="2044300" y="0"/>
                </a:lnTo>
                <a:lnTo>
                  <a:pt x="2044300" y="1564819"/>
                </a:lnTo>
                <a:lnTo>
                  <a:pt x="0" y="1564819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flipV="1">
            <a:off x="16445633" y="575671"/>
            <a:ext cx="3639719" cy="3513983"/>
          </a:xfrm>
          <a:custGeom>
            <a:avLst/>
            <a:gdLst/>
            <a:ahLst/>
            <a:cxnLst/>
            <a:rect l="l" t="t" r="r" b="b"/>
            <a:pathLst>
              <a:path w="3639719" h="3513983">
                <a:moveTo>
                  <a:pt x="0" y="3513983"/>
                </a:moveTo>
                <a:lnTo>
                  <a:pt x="3639719" y="3513983"/>
                </a:lnTo>
                <a:lnTo>
                  <a:pt x="3639719" y="0"/>
                </a:lnTo>
                <a:lnTo>
                  <a:pt x="0" y="0"/>
                </a:lnTo>
                <a:lnTo>
                  <a:pt x="0" y="3513983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5845848" y="1028700"/>
            <a:ext cx="3017405" cy="1053349"/>
          </a:xfrm>
          <a:custGeom>
            <a:avLst/>
            <a:gdLst/>
            <a:ahLst/>
            <a:cxnLst/>
            <a:rect l="l" t="t" r="r" b="b"/>
            <a:pathLst>
              <a:path w="3017405" h="1053349">
                <a:moveTo>
                  <a:pt x="0" y="0"/>
                </a:moveTo>
                <a:lnTo>
                  <a:pt x="3017404" y="0"/>
                </a:lnTo>
                <a:lnTo>
                  <a:pt x="3017404" y="1053349"/>
                </a:lnTo>
                <a:lnTo>
                  <a:pt x="0" y="1053349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1380590" y="8267638"/>
            <a:ext cx="823225" cy="407122"/>
          </a:xfrm>
          <a:custGeom>
            <a:avLst/>
            <a:gdLst/>
            <a:ahLst/>
            <a:cxnLst/>
            <a:rect l="l" t="t" r="r" b="b"/>
            <a:pathLst>
              <a:path w="823225" h="407122">
                <a:moveTo>
                  <a:pt x="0" y="0"/>
                </a:moveTo>
                <a:lnTo>
                  <a:pt x="823225" y="0"/>
                </a:lnTo>
                <a:lnTo>
                  <a:pt x="823225" y="407122"/>
                </a:lnTo>
                <a:lnTo>
                  <a:pt x="0" y="407122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12738472" y="864385"/>
            <a:ext cx="1171171" cy="1217664"/>
          </a:xfrm>
          <a:custGeom>
            <a:avLst/>
            <a:gdLst/>
            <a:ahLst/>
            <a:cxnLst/>
            <a:rect l="l" t="t" r="r" b="b"/>
            <a:pathLst>
              <a:path w="1171171" h="1217664">
                <a:moveTo>
                  <a:pt x="0" y="0"/>
                </a:moveTo>
                <a:lnTo>
                  <a:pt x="1171171" y="0"/>
                </a:lnTo>
                <a:lnTo>
                  <a:pt x="1171171" y="1217664"/>
                </a:lnTo>
                <a:lnTo>
                  <a:pt x="0" y="121766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12585833" y="1381256"/>
            <a:ext cx="823225" cy="407122"/>
          </a:xfrm>
          <a:custGeom>
            <a:avLst/>
            <a:gdLst/>
            <a:ahLst/>
            <a:cxnLst/>
            <a:rect l="l" t="t" r="r" b="b"/>
            <a:pathLst>
              <a:path w="823225" h="407122">
                <a:moveTo>
                  <a:pt x="0" y="0"/>
                </a:moveTo>
                <a:lnTo>
                  <a:pt x="823225" y="0"/>
                </a:lnTo>
                <a:lnTo>
                  <a:pt x="823225" y="407122"/>
                </a:lnTo>
                <a:lnTo>
                  <a:pt x="0" y="407122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16278629" y="5402554"/>
            <a:ext cx="1171171" cy="1217664"/>
          </a:xfrm>
          <a:custGeom>
            <a:avLst/>
            <a:gdLst/>
            <a:ahLst/>
            <a:cxnLst/>
            <a:rect l="l" t="t" r="r" b="b"/>
            <a:pathLst>
              <a:path w="1171171" h="1217664">
                <a:moveTo>
                  <a:pt x="0" y="0"/>
                </a:moveTo>
                <a:lnTo>
                  <a:pt x="1171171" y="0"/>
                </a:lnTo>
                <a:lnTo>
                  <a:pt x="1171171" y="1217664"/>
                </a:lnTo>
                <a:lnTo>
                  <a:pt x="0" y="121766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16125989" y="5919425"/>
            <a:ext cx="823225" cy="407122"/>
          </a:xfrm>
          <a:custGeom>
            <a:avLst/>
            <a:gdLst/>
            <a:ahLst/>
            <a:cxnLst/>
            <a:rect l="l" t="t" r="r" b="b"/>
            <a:pathLst>
              <a:path w="823225" h="407122">
                <a:moveTo>
                  <a:pt x="0" y="0"/>
                </a:moveTo>
                <a:lnTo>
                  <a:pt x="823226" y="0"/>
                </a:lnTo>
                <a:lnTo>
                  <a:pt x="823226" y="407123"/>
                </a:lnTo>
                <a:lnTo>
                  <a:pt x="0" y="407123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TextBox 7">
            <a:extLst>
              <a:ext uri="{FF2B5EF4-FFF2-40B4-BE49-F238E27FC236}">
                <a16:creationId xmlns:a16="http://schemas.microsoft.com/office/drawing/2014/main" id="{5BF1AC76-7EA0-4BEF-8D19-617CEB3CDC25}"/>
              </a:ext>
            </a:extLst>
          </p:cNvPr>
          <p:cNvSpPr txBox="1"/>
          <p:nvPr/>
        </p:nvSpPr>
        <p:spPr>
          <a:xfrm>
            <a:off x="2017761" y="2172409"/>
            <a:ext cx="8139380" cy="28587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66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HOẠT ĐỘNG 3: VIẾT ĐOẠN VĂN</a:t>
            </a:r>
          </a:p>
        </p:txBody>
      </p:sp>
    </p:spTree>
    <p:extLst>
      <p:ext uri="{BB962C8B-B14F-4D97-AF65-F5344CB8AC3E}">
        <p14:creationId xmlns:p14="http://schemas.microsoft.com/office/powerpoint/2010/main" val="14994140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447800" y="3056270"/>
            <a:ext cx="20924237" cy="7677311"/>
          </a:xfrm>
          <a:custGeom>
            <a:avLst/>
            <a:gdLst/>
            <a:ahLst/>
            <a:cxnLst/>
            <a:rect l="l" t="t" r="r" b="b"/>
            <a:pathLst>
              <a:path w="20924237" h="5832631">
                <a:moveTo>
                  <a:pt x="0" y="0"/>
                </a:moveTo>
                <a:lnTo>
                  <a:pt x="20924236" y="0"/>
                </a:lnTo>
                <a:lnTo>
                  <a:pt x="20924236" y="5832631"/>
                </a:lnTo>
                <a:lnTo>
                  <a:pt x="0" y="58326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flipH="1" flipV="1">
            <a:off x="-1034424" y="-569659"/>
            <a:ext cx="20924237" cy="3348794"/>
          </a:xfrm>
          <a:custGeom>
            <a:avLst/>
            <a:gdLst/>
            <a:ahLst/>
            <a:cxnLst/>
            <a:rect l="l" t="t" r="r" b="b"/>
            <a:pathLst>
              <a:path w="20924237" h="5832631">
                <a:moveTo>
                  <a:pt x="20924236" y="5832631"/>
                </a:moveTo>
                <a:lnTo>
                  <a:pt x="0" y="5832631"/>
                </a:lnTo>
                <a:lnTo>
                  <a:pt x="0" y="0"/>
                </a:lnTo>
                <a:lnTo>
                  <a:pt x="20924236" y="0"/>
                </a:lnTo>
                <a:lnTo>
                  <a:pt x="20924236" y="5832631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6542171" y="3257388"/>
            <a:ext cx="3347642" cy="887125"/>
          </a:xfrm>
          <a:custGeom>
            <a:avLst/>
            <a:gdLst/>
            <a:ahLst/>
            <a:cxnLst/>
            <a:rect l="l" t="t" r="r" b="b"/>
            <a:pathLst>
              <a:path w="3347642" h="887125">
                <a:moveTo>
                  <a:pt x="0" y="0"/>
                </a:moveTo>
                <a:lnTo>
                  <a:pt x="3347642" y="0"/>
                </a:lnTo>
                <a:lnTo>
                  <a:pt x="3347642" y="887125"/>
                </a:lnTo>
                <a:lnTo>
                  <a:pt x="0" y="88712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-633609" y="1104738"/>
            <a:ext cx="2118301" cy="2057400"/>
          </a:xfrm>
          <a:custGeom>
            <a:avLst/>
            <a:gdLst/>
            <a:ahLst/>
            <a:cxnLst/>
            <a:rect l="l" t="t" r="r" b="b"/>
            <a:pathLst>
              <a:path w="2118301" h="2057400">
                <a:moveTo>
                  <a:pt x="0" y="0"/>
                </a:moveTo>
                <a:lnTo>
                  <a:pt x="2118301" y="0"/>
                </a:lnTo>
                <a:lnTo>
                  <a:pt x="2118301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73019" y="-271357"/>
            <a:ext cx="1711362" cy="2752190"/>
          </a:xfrm>
          <a:custGeom>
            <a:avLst/>
            <a:gdLst/>
            <a:ahLst/>
            <a:cxnLst/>
            <a:rect l="l" t="t" r="r" b="b"/>
            <a:pathLst>
              <a:path w="1711362" h="2752190">
                <a:moveTo>
                  <a:pt x="0" y="0"/>
                </a:moveTo>
                <a:lnTo>
                  <a:pt x="1711362" y="0"/>
                </a:lnTo>
                <a:lnTo>
                  <a:pt x="1711362" y="2752190"/>
                </a:lnTo>
                <a:lnTo>
                  <a:pt x="0" y="275219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2691009" y="251784"/>
            <a:ext cx="13830118" cy="20165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399"/>
              </a:lnSpc>
            </a:pPr>
            <a:r>
              <a:rPr lang="vi-VN" sz="4000" b="1" dirty="0" err="1">
                <a:effectLst/>
                <a:ea typeface="Calibri" panose="020F0502020204030204" pitchFamily="34" charset="0"/>
              </a:rPr>
              <a:t>Viết</a:t>
            </a:r>
            <a:r>
              <a:rPr lang="vi-VN" sz="4000" b="1" dirty="0">
                <a:effectLst/>
                <a:ea typeface="Calibri" panose="020F0502020204030204" pitchFamily="34" charset="0"/>
              </a:rPr>
              <a:t> </a:t>
            </a:r>
            <a:r>
              <a:rPr lang="vi-VN" sz="4000" b="1" dirty="0" err="1">
                <a:effectLst/>
                <a:ea typeface="Calibri" panose="020F0502020204030204" pitchFamily="34" charset="0"/>
              </a:rPr>
              <a:t>một</a:t>
            </a:r>
            <a:r>
              <a:rPr lang="vi-VN" sz="4000" b="1" dirty="0">
                <a:effectLst/>
                <a:ea typeface="Calibri" panose="020F0502020204030204" pitchFamily="34" charset="0"/>
              </a:rPr>
              <a:t> </a:t>
            </a:r>
            <a:r>
              <a:rPr lang="vi-VN" sz="4000" b="1" dirty="0" err="1">
                <a:effectLst/>
                <a:ea typeface="Calibri" panose="020F0502020204030204" pitchFamily="34" charset="0"/>
              </a:rPr>
              <a:t>đoạn</a:t>
            </a:r>
            <a:r>
              <a:rPr lang="vi-VN" sz="4000" b="1" dirty="0">
                <a:effectLst/>
                <a:ea typeface="Calibri" panose="020F0502020204030204" pitchFamily="34" charset="0"/>
              </a:rPr>
              <a:t> văn </a:t>
            </a:r>
            <a:r>
              <a:rPr lang="vi-VN" sz="4000" b="1" dirty="0" err="1">
                <a:effectLst/>
                <a:ea typeface="Calibri" panose="020F0502020204030204" pitchFamily="34" charset="0"/>
              </a:rPr>
              <a:t>ngắn</a:t>
            </a:r>
            <a:r>
              <a:rPr lang="vi-VN" sz="4000" b="1" dirty="0">
                <a:effectLst/>
                <a:ea typeface="Calibri" panose="020F0502020204030204" pitchFamily="34" charset="0"/>
              </a:rPr>
              <a:t> (4 – 5 câu) </a:t>
            </a:r>
            <a:r>
              <a:rPr lang="vi-VN" sz="4000" b="1" dirty="0" err="1">
                <a:effectLst/>
                <a:ea typeface="Calibri" panose="020F0502020204030204" pitchFamily="34" charset="0"/>
              </a:rPr>
              <a:t>kể</a:t>
            </a:r>
            <a:r>
              <a:rPr lang="vi-VN" sz="4000" b="1" dirty="0">
                <a:effectLst/>
                <a:ea typeface="Calibri" panose="020F0502020204030204" pitchFamily="34" charset="0"/>
              </a:rPr>
              <a:t> </a:t>
            </a:r>
            <a:r>
              <a:rPr lang="vi-VN" sz="4000" b="1" dirty="0" err="1">
                <a:effectLst/>
                <a:ea typeface="Calibri" panose="020F0502020204030204" pitchFamily="34" charset="0"/>
              </a:rPr>
              <a:t>chuyện</a:t>
            </a:r>
            <a:r>
              <a:rPr lang="vi-VN" sz="4000" b="1" dirty="0">
                <a:effectLst/>
                <a:ea typeface="Calibri" panose="020F0502020204030204" pitchFamily="34" charset="0"/>
              </a:rPr>
              <a:t> em </a:t>
            </a:r>
            <a:r>
              <a:rPr lang="vi-VN" sz="4000" b="1" dirty="0" err="1">
                <a:effectLst/>
                <a:ea typeface="Calibri" panose="020F0502020204030204" pitchFamily="34" charset="0"/>
              </a:rPr>
              <a:t>đến</a:t>
            </a:r>
            <a:r>
              <a:rPr lang="vi-VN" sz="4000" b="1" dirty="0">
                <a:effectLst/>
                <a:ea typeface="Calibri" panose="020F0502020204030204" pitchFamily="34" charset="0"/>
              </a:rPr>
              <a:t> </a:t>
            </a:r>
            <a:r>
              <a:rPr lang="vi-VN" sz="4000" b="1" dirty="0" err="1">
                <a:effectLst/>
                <a:ea typeface="Calibri" panose="020F0502020204030204" pitchFamily="34" charset="0"/>
              </a:rPr>
              <a:t>đọc</a:t>
            </a:r>
            <a:r>
              <a:rPr lang="vi-VN" sz="4000" b="1" dirty="0">
                <a:effectLst/>
                <a:ea typeface="Calibri" panose="020F0502020204030204" pitchFamily="34" charset="0"/>
              </a:rPr>
              <a:t> </a:t>
            </a:r>
            <a:r>
              <a:rPr lang="vi-VN" sz="4000" b="1" dirty="0" err="1">
                <a:effectLst/>
                <a:ea typeface="Calibri" panose="020F0502020204030204" pitchFamily="34" charset="0"/>
              </a:rPr>
              <a:t>sách</a:t>
            </a:r>
            <a:r>
              <a:rPr lang="vi-VN" sz="4000" b="1" dirty="0">
                <a:effectLst/>
                <a:ea typeface="Calibri" panose="020F0502020204030204" pitchFamily="34" charset="0"/>
              </a:rPr>
              <a:t> (</a:t>
            </a:r>
            <a:r>
              <a:rPr lang="vi-VN" sz="4000" b="1" dirty="0" err="1">
                <a:effectLst/>
                <a:ea typeface="Calibri" panose="020F0502020204030204" pitchFamily="34" charset="0"/>
              </a:rPr>
              <a:t>hoặc</a:t>
            </a:r>
            <a:r>
              <a:rPr lang="vi-VN" sz="4000" b="1" dirty="0">
                <a:effectLst/>
                <a:ea typeface="Calibri" panose="020F0502020204030204" pitchFamily="34" charset="0"/>
              </a:rPr>
              <a:t> </a:t>
            </a:r>
            <a:r>
              <a:rPr lang="vi-VN" sz="4000" b="1" dirty="0" err="1">
                <a:effectLst/>
                <a:ea typeface="Calibri" panose="020F0502020204030204" pitchFamily="34" charset="0"/>
              </a:rPr>
              <a:t>muộn</a:t>
            </a:r>
            <a:r>
              <a:rPr lang="vi-VN" sz="4000" b="1" dirty="0">
                <a:effectLst/>
                <a:ea typeface="Calibri" panose="020F0502020204030204" pitchFamily="34" charset="0"/>
              </a:rPr>
              <a:t> </a:t>
            </a:r>
            <a:r>
              <a:rPr lang="vi-VN" sz="4000" b="1" dirty="0" err="1">
                <a:effectLst/>
                <a:ea typeface="Calibri" panose="020F0502020204030204" pitchFamily="34" charset="0"/>
              </a:rPr>
              <a:t>sách</a:t>
            </a:r>
            <a:r>
              <a:rPr lang="vi-VN" sz="4000" b="1" dirty="0">
                <a:effectLst/>
                <a:ea typeface="Calibri" panose="020F0502020204030204" pitchFamily="34" charset="0"/>
              </a:rPr>
              <a:t>, </a:t>
            </a:r>
            <a:r>
              <a:rPr lang="vi-VN" sz="4000" b="1" dirty="0" err="1">
                <a:effectLst/>
                <a:ea typeface="Calibri" panose="020F0502020204030204" pitchFamily="34" charset="0"/>
              </a:rPr>
              <a:t>trả</a:t>
            </a:r>
            <a:r>
              <a:rPr lang="vi-VN" sz="4000" b="1" dirty="0">
                <a:effectLst/>
                <a:ea typeface="Calibri" panose="020F0502020204030204" pitchFamily="34" charset="0"/>
              </a:rPr>
              <a:t> </a:t>
            </a:r>
            <a:r>
              <a:rPr lang="vi-VN" sz="4000" b="1" dirty="0" err="1">
                <a:effectLst/>
                <a:ea typeface="Calibri" panose="020F0502020204030204" pitchFamily="34" charset="0"/>
              </a:rPr>
              <a:t>sách</a:t>
            </a:r>
            <a:r>
              <a:rPr lang="vi-VN" sz="4000" b="1" dirty="0">
                <a:effectLst/>
                <a:ea typeface="Calibri" panose="020F0502020204030204" pitchFamily="34" charset="0"/>
              </a:rPr>
              <a:t>) ở thư </a:t>
            </a:r>
            <a:r>
              <a:rPr lang="vi-VN" sz="4000" b="1" dirty="0" err="1">
                <a:effectLst/>
                <a:ea typeface="Calibri" panose="020F0502020204030204" pitchFamily="34" charset="0"/>
              </a:rPr>
              <a:t>viện</a:t>
            </a:r>
            <a:r>
              <a:rPr lang="vi-VN" sz="4000" b="1" dirty="0">
                <a:effectLst/>
                <a:ea typeface="Calibri" panose="020F0502020204030204" pitchFamily="34" charset="0"/>
              </a:rPr>
              <a:t>.</a:t>
            </a:r>
            <a:endParaRPr lang="en-US" sz="4000" b="1" spc="349" dirty="0"/>
          </a:p>
        </p:txBody>
      </p:sp>
      <p:sp>
        <p:nvSpPr>
          <p:cNvPr id="12" name="TextBox 12"/>
          <p:cNvSpPr txBox="1"/>
          <p:nvPr/>
        </p:nvSpPr>
        <p:spPr>
          <a:xfrm>
            <a:off x="3153711" y="3185183"/>
            <a:ext cx="13396927" cy="65535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b="1" i="1" dirty="0" err="1"/>
              <a:t>Gợi</a:t>
            </a:r>
            <a:r>
              <a:rPr lang="vi-VN" sz="3600" b="1" i="1" dirty="0"/>
              <a:t> ý:</a:t>
            </a:r>
          </a:p>
          <a:p>
            <a:pPr algn="just">
              <a:lnSpc>
                <a:spcPct val="150000"/>
              </a:lnSpc>
            </a:pPr>
            <a:r>
              <a:rPr lang="vi-VN" sz="3600" dirty="0" err="1"/>
              <a:t>Vào</a:t>
            </a:r>
            <a:r>
              <a:rPr lang="vi-VN" sz="3600" dirty="0"/>
              <a:t> </a:t>
            </a:r>
            <a:r>
              <a:rPr lang="vi-VN" sz="3600" dirty="0" err="1"/>
              <a:t>chủ</a:t>
            </a:r>
            <a:r>
              <a:rPr lang="vi-VN" sz="3600" dirty="0"/>
              <a:t> </a:t>
            </a:r>
            <a:r>
              <a:rPr lang="vi-VN" sz="3600" dirty="0" err="1"/>
              <a:t>nhật</a:t>
            </a:r>
            <a:r>
              <a:rPr lang="vi-VN" sz="3600" dirty="0"/>
              <a:t> </a:t>
            </a:r>
            <a:r>
              <a:rPr lang="vi-VN" sz="3600" dirty="0" err="1"/>
              <a:t>tuần</a:t>
            </a:r>
            <a:r>
              <a:rPr lang="vi-VN" sz="3600" dirty="0"/>
              <a:t> </a:t>
            </a:r>
            <a:r>
              <a:rPr lang="vi-VN" sz="3600" dirty="0" err="1"/>
              <a:t>trước</a:t>
            </a:r>
            <a:r>
              <a:rPr lang="vi-VN" sz="3600" dirty="0"/>
              <a:t>, em </a:t>
            </a:r>
            <a:r>
              <a:rPr lang="vi-VN" sz="3600" dirty="0" err="1"/>
              <a:t>đã</a:t>
            </a:r>
            <a:r>
              <a:rPr lang="vi-VN" sz="3600" dirty="0"/>
              <a:t> </a:t>
            </a:r>
            <a:r>
              <a:rPr lang="vi-VN" sz="3600" dirty="0" err="1"/>
              <a:t>được</a:t>
            </a:r>
            <a:r>
              <a:rPr lang="vi-VN" sz="3600" dirty="0"/>
              <a:t> </a:t>
            </a:r>
            <a:r>
              <a:rPr lang="vi-VN" sz="3600" dirty="0" err="1"/>
              <a:t>chị</a:t>
            </a:r>
            <a:r>
              <a:rPr lang="vi-VN" sz="3600" dirty="0"/>
              <a:t> </a:t>
            </a:r>
            <a:r>
              <a:rPr lang="vi-VN" sz="3600" dirty="0" err="1"/>
              <a:t>gái</a:t>
            </a:r>
            <a:r>
              <a:rPr lang="vi-VN" sz="3600" dirty="0"/>
              <a:t> đưa </a:t>
            </a:r>
            <a:r>
              <a:rPr lang="vi-VN" sz="3600" dirty="0" err="1"/>
              <a:t>đến</a:t>
            </a:r>
            <a:r>
              <a:rPr lang="vi-VN" sz="3600" dirty="0"/>
              <a:t> tham quan </a:t>
            </a:r>
            <a:r>
              <a:rPr lang="vi-VN" sz="3600" dirty="0" err="1"/>
              <a:t>và</a:t>
            </a:r>
            <a:r>
              <a:rPr lang="vi-VN" sz="3600" dirty="0"/>
              <a:t> </a:t>
            </a:r>
            <a:r>
              <a:rPr lang="vi-VN" sz="3600" dirty="0" err="1"/>
              <a:t>làm</a:t>
            </a:r>
            <a:r>
              <a:rPr lang="vi-VN" sz="3600" dirty="0"/>
              <a:t> </a:t>
            </a:r>
            <a:r>
              <a:rPr lang="vi-VN" sz="3600" dirty="0" err="1"/>
              <a:t>thẻ</a:t>
            </a:r>
            <a:r>
              <a:rPr lang="vi-VN" sz="3600" dirty="0"/>
              <a:t> </a:t>
            </a:r>
            <a:r>
              <a:rPr lang="vi-VN" sz="3600" dirty="0" err="1"/>
              <a:t>thành</a:t>
            </a:r>
            <a:r>
              <a:rPr lang="vi-VN" sz="3600" dirty="0"/>
              <a:t> viên ở thư </a:t>
            </a:r>
            <a:r>
              <a:rPr lang="vi-VN" sz="3600" dirty="0" err="1"/>
              <a:t>viện</a:t>
            </a:r>
            <a:r>
              <a:rPr lang="vi-VN" sz="3600" dirty="0"/>
              <a:t> </a:t>
            </a:r>
            <a:r>
              <a:rPr lang="vi-VN" sz="3600" dirty="0" err="1"/>
              <a:t>tỉnh</a:t>
            </a:r>
            <a:r>
              <a:rPr lang="vi-VN" sz="3600" dirty="0"/>
              <a:t>. Nơi đây </a:t>
            </a:r>
            <a:r>
              <a:rPr lang="vi-VN" sz="3600" dirty="0" err="1"/>
              <a:t>được</a:t>
            </a:r>
            <a:r>
              <a:rPr lang="vi-VN" sz="3600" dirty="0"/>
              <a:t> </a:t>
            </a:r>
            <a:r>
              <a:rPr lang="vi-VN" sz="3600" dirty="0" err="1"/>
              <a:t>bầy</a:t>
            </a:r>
            <a:r>
              <a:rPr lang="vi-VN" sz="3600" dirty="0"/>
              <a:t> </a:t>
            </a:r>
            <a:r>
              <a:rPr lang="vi-VN" sz="3600" dirty="0" err="1"/>
              <a:t>trí</a:t>
            </a:r>
            <a:r>
              <a:rPr lang="vi-VN" sz="3600" dirty="0"/>
              <a:t> </a:t>
            </a:r>
            <a:r>
              <a:rPr lang="vi-VN" sz="3600" dirty="0" err="1"/>
              <a:t>rất</a:t>
            </a:r>
            <a:r>
              <a:rPr lang="vi-VN" sz="3600" dirty="0"/>
              <a:t> </a:t>
            </a:r>
            <a:r>
              <a:rPr lang="vi-VN" sz="3600" dirty="0" err="1"/>
              <a:t>gọn</a:t>
            </a:r>
            <a:r>
              <a:rPr lang="vi-VN" sz="3600" dirty="0"/>
              <a:t> </a:t>
            </a:r>
            <a:r>
              <a:rPr lang="vi-VN" sz="3600" dirty="0" err="1"/>
              <a:t>gàng</a:t>
            </a:r>
            <a:r>
              <a:rPr lang="vi-VN" sz="3600" dirty="0"/>
              <a:t> </a:t>
            </a:r>
            <a:r>
              <a:rPr lang="vi-VN" sz="3600" dirty="0" err="1"/>
              <a:t>và</a:t>
            </a:r>
            <a:r>
              <a:rPr lang="vi-VN" sz="3600" dirty="0"/>
              <a:t> ngăn </a:t>
            </a:r>
            <a:r>
              <a:rPr lang="vi-VN" sz="3600" dirty="0" err="1"/>
              <a:t>nắp</a:t>
            </a:r>
            <a:r>
              <a:rPr lang="vi-VN" sz="3600" dirty="0"/>
              <a:t>, </a:t>
            </a:r>
            <a:r>
              <a:rPr lang="vi-VN" sz="3600" dirty="0" err="1"/>
              <a:t>những</a:t>
            </a:r>
            <a:r>
              <a:rPr lang="vi-VN" sz="3600" dirty="0"/>
              <a:t> </a:t>
            </a:r>
            <a:r>
              <a:rPr lang="vi-VN" sz="3600" dirty="0" err="1"/>
              <a:t>cuốn</a:t>
            </a:r>
            <a:r>
              <a:rPr lang="vi-VN" sz="3600" dirty="0"/>
              <a:t> </a:t>
            </a:r>
            <a:r>
              <a:rPr lang="vi-VN" sz="3600" dirty="0" err="1"/>
              <a:t>sách</a:t>
            </a:r>
            <a:r>
              <a:rPr lang="vi-VN" sz="3600" dirty="0"/>
              <a:t>, </a:t>
            </a:r>
            <a:r>
              <a:rPr lang="vi-VN" sz="3600" dirty="0" err="1"/>
              <a:t>truyện</a:t>
            </a:r>
            <a:r>
              <a:rPr lang="vi-VN" sz="3600" dirty="0"/>
              <a:t> </a:t>
            </a:r>
            <a:r>
              <a:rPr lang="vi-VN" sz="3600" dirty="0" err="1"/>
              <a:t>được</a:t>
            </a:r>
            <a:r>
              <a:rPr lang="vi-VN" sz="3600" dirty="0"/>
              <a:t> phân ra theo </a:t>
            </a:r>
            <a:r>
              <a:rPr lang="vi-VN" sz="3600" dirty="0" err="1"/>
              <a:t>từng</a:t>
            </a:r>
            <a:r>
              <a:rPr lang="vi-VN" sz="3600" dirty="0"/>
              <a:t> </a:t>
            </a:r>
            <a:r>
              <a:rPr lang="vi-VN" sz="3600" dirty="0" err="1"/>
              <a:t>chủ</a:t>
            </a:r>
            <a:r>
              <a:rPr lang="vi-VN" sz="3600" dirty="0"/>
              <a:t> </a:t>
            </a:r>
            <a:r>
              <a:rPr lang="vi-VN" sz="3600" dirty="0" err="1"/>
              <a:t>đề</a:t>
            </a:r>
            <a:r>
              <a:rPr lang="vi-VN" sz="3600" dirty="0"/>
              <a:t> </a:t>
            </a:r>
            <a:r>
              <a:rPr lang="vi-VN" sz="3600" dirty="0" err="1"/>
              <a:t>và</a:t>
            </a:r>
            <a:r>
              <a:rPr lang="vi-VN" sz="3600" dirty="0"/>
              <a:t> </a:t>
            </a:r>
            <a:r>
              <a:rPr lang="vi-VN" sz="3600" dirty="0" err="1"/>
              <a:t>thể</a:t>
            </a:r>
            <a:r>
              <a:rPr lang="vi-VN" sz="3600" dirty="0"/>
              <a:t> </a:t>
            </a:r>
            <a:r>
              <a:rPr lang="vi-VN" sz="3600" dirty="0" err="1"/>
              <a:t>loại</a:t>
            </a:r>
            <a:r>
              <a:rPr lang="vi-VN" sz="3600" dirty="0"/>
              <a:t> </a:t>
            </a:r>
            <a:r>
              <a:rPr lang="vi-VN" sz="3600" dirty="0" err="1"/>
              <a:t>khác</a:t>
            </a:r>
            <a:r>
              <a:rPr lang="vi-VN" sz="3600" dirty="0"/>
              <a:t> nhau. Sau khi </a:t>
            </a:r>
            <a:r>
              <a:rPr lang="vi-VN" sz="3600" dirty="0" err="1"/>
              <a:t>đã</a:t>
            </a:r>
            <a:r>
              <a:rPr lang="vi-VN" sz="3600" dirty="0"/>
              <a:t> </a:t>
            </a:r>
            <a:r>
              <a:rPr lang="vi-VN" sz="3600" dirty="0" err="1"/>
              <a:t>chọn</a:t>
            </a:r>
            <a:r>
              <a:rPr lang="vi-VN" sz="3600" dirty="0"/>
              <a:t> </a:t>
            </a:r>
            <a:r>
              <a:rPr lang="vi-VN" sz="3600" dirty="0" err="1"/>
              <a:t>được</a:t>
            </a:r>
            <a:r>
              <a:rPr lang="vi-VN" sz="3600" dirty="0"/>
              <a:t> </a:t>
            </a:r>
            <a:r>
              <a:rPr lang="vi-VN" sz="3600" dirty="0" err="1"/>
              <a:t>sách</a:t>
            </a:r>
            <a:r>
              <a:rPr lang="vi-VN" sz="3600" dirty="0"/>
              <a:t> </a:t>
            </a:r>
            <a:r>
              <a:rPr lang="vi-VN" sz="3600" dirty="0" err="1"/>
              <a:t>và</a:t>
            </a:r>
            <a:r>
              <a:rPr lang="vi-VN" sz="3600" dirty="0"/>
              <a:t> </a:t>
            </a:r>
            <a:r>
              <a:rPr lang="vi-VN" sz="3600" dirty="0" err="1"/>
              <a:t>truyện</a:t>
            </a:r>
            <a:r>
              <a:rPr lang="vi-VN" sz="3600" dirty="0"/>
              <a:t> </a:t>
            </a:r>
            <a:r>
              <a:rPr lang="vi-VN" sz="3600" dirty="0" err="1"/>
              <a:t>mình</a:t>
            </a:r>
            <a:r>
              <a:rPr lang="vi-VN" sz="3600" dirty="0"/>
              <a:t> </a:t>
            </a:r>
            <a:r>
              <a:rPr lang="vi-VN" sz="3600" dirty="0" err="1"/>
              <a:t>cần</a:t>
            </a:r>
            <a:r>
              <a:rPr lang="vi-VN" sz="3600" dirty="0"/>
              <a:t>, em </a:t>
            </a:r>
            <a:r>
              <a:rPr lang="vi-VN" sz="3600" dirty="0" err="1"/>
              <a:t>và</a:t>
            </a:r>
            <a:r>
              <a:rPr lang="vi-VN" sz="3600" dirty="0"/>
              <a:t> </a:t>
            </a:r>
            <a:r>
              <a:rPr lang="vi-VN" sz="3600" dirty="0" err="1"/>
              <a:t>chị</a:t>
            </a:r>
            <a:r>
              <a:rPr lang="vi-VN" sz="3600" dirty="0"/>
              <a:t> </a:t>
            </a:r>
            <a:r>
              <a:rPr lang="vi-VN" sz="3600" dirty="0" err="1"/>
              <a:t>gái</a:t>
            </a:r>
            <a:r>
              <a:rPr lang="vi-VN" sz="3600" dirty="0"/>
              <a:t> </a:t>
            </a:r>
            <a:r>
              <a:rPr lang="vi-VN" sz="3600" dirty="0" err="1"/>
              <a:t>đã</a:t>
            </a:r>
            <a:r>
              <a:rPr lang="vi-VN" sz="3600" dirty="0"/>
              <a:t> mang ra </a:t>
            </a:r>
            <a:r>
              <a:rPr lang="vi-VN" sz="3600" dirty="0" err="1"/>
              <a:t>chỗ</a:t>
            </a:r>
            <a:r>
              <a:rPr lang="vi-VN" sz="3600" dirty="0"/>
              <a:t> cô </a:t>
            </a:r>
            <a:r>
              <a:rPr lang="vi-VN" sz="3600" dirty="0" err="1"/>
              <a:t>thủ</a:t>
            </a:r>
            <a:r>
              <a:rPr lang="vi-VN" sz="3600" dirty="0"/>
              <a:t> thư </a:t>
            </a:r>
            <a:r>
              <a:rPr lang="vi-VN" sz="3600" dirty="0" err="1"/>
              <a:t>để</a:t>
            </a:r>
            <a:r>
              <a:rPr lang="vi-VN" sz="3600" dirty="0"/>
              <a:t> đăng </a:t>
            </a:r>
            <a:r>
              <a:rPr lang="vi-VN" sz="3600" dirty="0" err="1"/>
              <a:t>kí</a:t>
            </a:r>
            <a:r>
              <a:rPr lang="vi-VN" sz="3600" dirty="0"/>
              <a:t> </a:t>
            </a:r>
            <a:r>
              <a:rPr lang="vi-VN" sz="3600" dirty="0" err="1"/>
              <a:t>mượn</a:t>
            </a:r>
            <a:r>
              <a:rPr lang="vi-VN" sz="3600" dirty="0"/>
              <a:t>. </a:t>
            </a:r>
            <a:r>
              <a:rPr lang="vi-VN" sz="3600" dirty="0" err="1"/>
              <a:t>Vậy</a:t>
            </a:r>
            <a:r>
              <a:rPr lang="vi-VN" sz="3600" dirty="0"/>
              <a:t> </a:t>
            </a:r>
            <a:r>
              <a:rPr lang="vi-VN" sz="3600" dirty="0" err="1"/>
              <a:t>là</a:t>
            </a:r>
            <a:r>
              <a:rPr lang="vi-VN" sz="3600" dirty="0"/>
              <a:t> </a:t>
            </a:r>
            <a:r>
              <a:rPr lang="vi-VN" sz="3600" dirty="0" err="1"/>
              <a:t>từ</a:t>
            </a:r>
            <a:r>
              <a:rPr lang="vi-VN" sz="3600" dirty="0"/>
              <a:t> bây </a:t>
            </a:r>
            <a:r>
              <a:rPr lang="vi-VN" sz="3600" dirty="0" err="1"/>
              <a:t>giờ</a:t>
            </a:r>
            <a:r>
              <a:rPr lang="vi-VN" sz="3600" dirty="0"/>
              <a:t>, em </a:t>
            </a:r>
            <a:r>
              <a:rPr lang="vi-VN" sz="3600" dirty="0" err="1"/>
              <a:t>sẽ</a:t>
            </a:r>
            <a:r>
              <a:rPr lang="vi-VN" sz="3600" dirty="0"/>
              <a:t> tha </a:t>
            </a:r>
            <a:r>
              <a:rPr lang="vi-VN" sz="3600" dirty="0" err="1"/>
              <a:t>hồ</a:t>
            </a:r>
            <a:r>
              <a:rPr lang="vi-VN" sz="3600" dirty="0"/>
              <a:t> </a:t>
            </a:r>
            <a:r>
              <a:rPr lang="vi-VN" sz="3600" dirty="0" err="1"/>
              <a:t>được</a:t>
            </a:r>
            <a:r>
              <a:rPr lang="vi-VN" sz="3600" dirty="0"/>
              <a:t> </a:t>
            </a:r>
            <a:r>
              <a:rPr lang="vi-VN" sz="3600" dirty="0" err="1"/>
              <a:t>đọc</a:t>
            </a:r>
            <a:r>
              <a:rPr lang="vi-VN" sz="3600" dirty="0"/>
              <a:t> </a:t>
            </a:r>
            <a:r>
              <a:rPr lang="vi-VN" sz="3600" dirty="0" err="1"/>
              <a:t>những</a:t>
            </a:r>
            <a:r>
              <a:rPr lang="vi-VN" sz="3600" dirty="0"/>
              <a:t> </a:t>
            </a:r>
            <a:r>
              <a:rPr lang="vi-VN" sz="3600" dirty="0" err="1"/>
              <a:t>cuốn</a:t>
            </a:r>
            <a:r>
              <a:rPr lang="vi-VN" sz="3600" dirty="0"/>
              <a:t> </a:t>
            </a:r>
            <a:r>
              <a:rPr lang="vi-VN" sz="3600" dirty="0" err="1"/>
              <a:t>truyện</a:t>
            </a:r>
            <a:r>
              <a:rPr lang="vi-VN" sz="3600" dirty="0"/>
              <a:t> </a:t>
            </a:r>
            <a:r>
              <a:rPr lang="vi-VN" sz="3600" dirty="0" err="1"/>
              <a:t>mà</a:t>
            </a:r>
            <a:r>
              <a:rPr lang="vi-VN" sz="3600" dirty="0"/>
              <a:t> </a:t>
            </a:r>
            <a:r>
              <a:rPr lang="vi-VN" sz="3600" dirty="0" err="1"/>
              <a:t>mình</a:t>
            </a:r>
            <a:r>
              <a:rPr lang="vi-VN" sz="3600" dirty="0"/>
              <a:t> yêu </a:t>
            </a:r>
            <a:r>
              <a:rPr lang="vi-VN" sz="3600" dirty="0" err="1"/>
              <a:t>thích</a:t>
            </a:r>
            <a:r>
              <a:rPr lang="vi-VN" sz="3600" dirty="0"/>
              <a:t>. </a:t>
            </a:r>
            <a:endParaRPr lang="en-US" sz="3600" spc="349" dirty="0">
              <a:solidFill>
                <a:srgbClr val="355377"/>
              </a:solidFill>
              <a:latin typeface="Sense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086600" y="2318250"/>
            <a:ext cx="6912519" cy="3793245"/>
          </a:xfrm>
          <a:custGeom>
            <a:avLst/>
            <a:gdLst/>
            <a:ahLst/>
            <a:cxnLst/>
            <a:rect l="l" t="t" r="r" b="b"/>
            <a:pathLst>
              <a:path w="6912519" h="3793245">
                <a:moveTo>
                  <a:pt x="0" y="0"/>
                </a:moveTo>
                <a:lnTo>
                  <a:pt x="6912519" y="0"/>
                </a:lnTo>
                <a:lnTo>
                  <a:pt x="6912519" y="3793245"/>
                </a:lnTo>
                <a:lnTo>
                  <a:pt x="0" y="37932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3505200" y="4214872"/>
            <a:ext cx="3581400" cy="6072127"/>
          </a:xfrm>
          <a:custGeom>
            <a:avLst/>
            <a:gdLst/>
            <a:ahLst/>
            <a:cxnLst/>
            <a:rect l="l" t="t" r="r" b="b"/>
            <a:pathLst>
              <a:path w="5638022" h="8936347">
                <a:moveTo>
                  <a:pt x="0" y="0"/>
                </a:moveTo>
                <a:lnTo>
                  <a:pt x="5638022" y="0"/>
                </a:lnTo>
                <a:lnTo>
                  <a:pt x="5638022" y="8936347"/>
                </a:lnTo>
                <a:lnTo>
                  <a:pt x="0" y="893634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2173421" y="1028700"/>
            <a:ext cx="905034" cy="886933"/>
          </a:xfrm>
          <a:custGeom>
            <a:avLst/>
            <a:gdLst/>
            <a:ahLst/>
            <a:cxnLst/>
            <a:rect l="l" t="t" r="r" b="b"/>
            <a:pathLst>
              <a:path w="905034" h="886933">
                <a:moveTo>
                  <a:pt x="0" y="0"/>
                </a:moveTo>
                <a:lnTo>
                  <a:pt x="905033" y="0"/>
                </a:lnTo>
                <a:lnTo>
                  <a:pt x="905033" y="886933"/>
                </a:lnTo>
                <a:lnTo>
                  <a:pt x="0" y="8869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7976776" y="2998973"/>
            <a:ext cx="5477292" cy="26706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000" dirty="0" err="1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Chuẩn</a:t>
            </a:r>
            <a:r>
              <a:rPr lang="vi-VN" sz="400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4000" dirty="0" err="1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bị</a:t>
            </a:r>
            <a:r>
              <a:rPr lang="vi-VN" sz="400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 cho </a:t>
            </a:r>
            <a:r>
              <a:rPr lang="vi-VN" sz="4000" dirty="0" err="1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tiết</a:t>
            </a:r>
            <a:r>
              <a:rPr lang="vi-VN" sz="400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4000" dirty="0" err="1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học</a:t>
            </a:r>
            <a:r>
              <a:rPr lang="vi-VN" sz="400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4000" b="1" i="1" dirty="0" err="1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Góc</a:t>
            </a:r>
            <a:r>
              <a:rPr lang="vi-VN" sz="4000" b="1" i="1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4000" b="1" i="1" dirty="0" err="1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sáng</a:t>
            </a:r>
            <a:r>
              <a:rPr lang="vi-VN" sz="4000" b="1" i="1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4000" b="1" i="1" dirty="0" err="1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tạo</a:t>
            </a:r>
            <a:r>
              <a:rPr lang="vi-VN" sz="4000" b="1" i="1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: </a:t>
            </a:r>
            <a:r>
              <a:rPr lang="vi-VN" sz="4000" b="1" i="1" dirty="0" err="1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Ngày</a:t>
            </a:r>
            <a:r>
              <a:rPr lang="vi-VN" sz="4000" b="1" i="1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4000" b="1" i="1" dirty="0" err="1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hội</a:t>
            </a:r>
            <a:r>
              <a:rPr lang="vi-VN" sz="4000" b="1" i="1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4000" b="1" i="1" dirty="0" err="1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đọc</a:t>
            </a:r>
            <a:r>
              <a:rPr lang="vi-VN" sz="4000" b="1" i="1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4000" b="1" i="1" dirty="0" err="1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sách</a:t>
            </a:r>
            <a:r>
              <a:rPr lang="vi-VN" sz="4000" b="1" i="1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.</a:t>
            </a:r>
            <a:endParaRPr lang="en-US" sz="4000" spc="319" dirty="0">
              <a:solidFill>
                <a:schemeClr val="bg1"/>
              </a:solidFill>
            </a:endParaRPr>
          </a:p>
        </p:txBody>
      </p:sp>
      <p:sp>
        <p:nvSpPr>
          <p:cNvPr id="10" name="Freeform 10"/>
          <p:cNvSpPr/>
          <p:nvPr/>
        </p:nvSpPr>
        <p:spPr>
          <a:xfrm flipH="1">
            <a:off x="12227960" y="9604292"/>
            <a:ext cx="905034" cy="886933"/>
          </a:xfrm>
          <a:custGeom>
            <a:avLst/>
            <a:gdLst/>
            <a:ahLst/>
            <a:cxnLst/>
            <a:rect l="l" t="t" r="r" b="b"/>
            <a:pathLst>
              <a:path w="905034" h="886933">
                <a:moveTo>
                  <a:pt x="905034" y="0"/>
                </a:moveTo>
                <a:lnTo>
                  <a:pt x="0" y="0"/>
                </a:lnTo>
                <a:lnTo>
                  <a:pt x="0" y="886933"/>
                </a:lnTo>
                <a:lnTo>
                  <a:pt x="905034" y="886933"/>
                </a:lnTo>
                <a:lnTo>
                  <a:pt x="905034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15839017" y="2555506"/>
            <a:ext cx="905034" cy="886933"/>
          </a:xfrm>
          <a:custGeom>
            <a:avLst/>
            <a:gdLst/>
            <a:ahLst/>
            <a:cxnLst/>
            <a:rect l="l" t="t" r="r" b="b"/>
            <a:pathLst>
              <a:path w="905034" h="886933">
                <a:moveTo>
                  <a:pt x="0" y="0"/>
                </a:moveTo>
                <a:lnTo>
                  <a:pt x="905033" y="0"/>
                </a:lnTo>
                <a:lnTo>
                  <a:pt x="905033" y="886933"/>
                </a:lnTo>
                <a:lnTo>
                  <a:pt x="0" y="8869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flipH="1">
            <a:off x="16785190" y="-252967"/>
            <a:ext cx="905034" cy="886933"/>
          </a:xfrm>
          <a:custGeom>
            <a:avLst/>
            <a:gdLst/>
            <a:ahLst/>
            <a:cxnLst/>
            <a:rect l="l" t="t" r="r" b="b"/>
            <a:pathLst>
              <a:path w="905034" h="886933">
                <a:moveTo>
                  <a:pt x="905034" y="0"/>
                </a:moveTo>
                <a:lnTo>
                  <a:pt x="0" y="0"/>
                </a:lnTo>
                <a:lnTo>
                  <a:pt x="0" y="886934"/>
                </a:lnTo>
                <a:lnTo>
                  <a:pt x="905034" y="886934"/>
                </a:lnTo>
                <a:lnTo>
                  <a:pt x="905034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TextBox 6">
            <a:extLst>
              <a:ext uri="{FF2B5EF4-FFF2-40B4-BE49-F238E27FC236}">
                <a16:creationId xmlns:a16="http://schemas.microsoft.com/office/drawing/2014/main" id="{F72C8877-DDB9-41CE-BAD9-C39368EA7AA3}"/>
              </a:ext>
            </a:extLst>
          </p:cNvPr>
          <p:cNvSpPr txBox="1"/>
          <p:nvPr/>
        </p:nvSpPr>
        <p:spPr>
          <a:xfrm>
            <a:off x="4361327" y="780611"/>
            <a:ext cx="9565346" cy="11786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961"/>
              </a:lnSpc>
            </a:pPr>
            <a:r>
              <a:rPr lang="vi-VN" sz="6600" b="1" dirty="0">
                <a:solidFill>
                  <a:srgbClr val="C00000"/>
                </a:solidFill>
              </a:rPr>
              <a:t>CỦNG CỐ - DẶN DÒ</a:t>
            </a:r>
            <a:endParaRPr lang="en-US" sz="6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 flipV="1">
            <a:off x="5511410" y="2540008"/>
            <a:ext cx="8223373" cy="19246192"/>
          </a:xfrm>
          <a:custGeom>
            <a:avLst/>
            <a:gdLst/>
            <a:ahLst/>
            <a:cxnLst/>
            <a:rect l="l" t="t" r="r" b="b"/>
            <a:pathLst>
              <a:path w="8223373" h="19246192">
                <a:moveTo>
                  <a:pt x="0" y="19246192"/>
                </a:moveTo>
                <a:lnTo>
                  <a:pt x="8223372" y="19246192"/>
                </a:lnTo>
                <a:lnTo>
                  <a:pt x="8223372" y="0"/>
                </a:lnTo>
                <a:lnTo>
                  <a:pt x="0" y="0"/>
                </a:lnTo>
                <a:lnTo>
                  <a:pt x="0" y="19246192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flipH="1">
            <a:off x="2743200" y="8051418"/>
            <a:ext cx="12801600" cy="3136392"/>
          </a:xfrm>
          <a:custGeom>
            <a:avLst/>
            <a:gdLst/>
            <a:ahLst/>
            <a:cxnLst/>
            <a:rect l="l" t="t" r="r" b="b"/>
            <a:pathLst>
              <a:path w="12801600" h="3136392">
                <a:moveTo>
                  <a:pt x="12801600" y="0"/>
                </a:moveTo>
                <a:lnTo>
                  <a:pt x="0" y="0"/>
                </a:lnTo>
                <a:lnTo>
                  <a:pt x="0" y="3136392"/>
                </a:lnTo>
                <a:lnTo>
                  <a:pt x="12801600" y="3136392"/>
                </a:lnTo>
                <a:lnTo>
                  <a:pt x="1280160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7500739" y="6066133"/>
            <a:ext cx="3286521" cy="5045094"/>
          </a:xfrm>
          <a:custGeom>
            <a:avLst/>
            <a:gdLst/>
            <a:ahLst/>
            <a:cxnLst/>
            <a:rect l="l" t="t" r="r" b="b"/>
            <a:pathLst>
              <a:path w="4439442" h="7245380">
                <a:moveTo>
                  <a:pt x="0" y="0"/>
                </a:moveTo>
                <a:lnTo>
                  <a:pt x="4439442" y="0"/>
                </a:lnTo>
                <a:lnTo>
                  <a:pt x="4439442" y="7245380"/>
                </a:lnTo>
                <a:lnTo>
                  <a:pt x="0" y="724538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315C1A2-066E-4F45-81A2-8AA43A5FB8B1}"/>
              </a:ext>
            </a:extLst>
          </p:cNvPr>
          <p:cNvSpPr txBox="1"/>
          <p:nvPr/>
        </p:nvSpPr>
        <p:spPr>
          <a:xfrm>
            <a:off x="2887203" y="1339093"/>
            <a:ext cx="12513594" cy="31243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ĐÃ CHÚ Ý LẮNG NGHE! HẸN GẶP LẠI!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5F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467" y="7509052"/>
            <a:ext cx="18288000" cy="2820010"/>
            <a:chOff x="0" y="0"/>
            <a:chExt cx="6350000" cy="979170"/>
          </a:xfrm>
        </p:grpSpPr>
        <p:sp>
          <p:nvSpPr>
            <p:cNvPr id="3" name="Freeform 3"/>
            <p:cNvSpPr/>
            <p:nvPr/>
          </p:nvSpPr>
          <p:spPr>
            <a:xfrm>
              <a:off x="0" y="-55880"/>
              <a:ext cx="6350000" cy="1035050"/>
            </a:xfrm>
            <a:custGeom>
              <a:avLst/>
              <a:gdLst/>
              <a:ahLst/>
              <a:cxnLst/>
              <a:rect l="l" t="t" r="r" b="b"/>
              <a:pathLst>
                <a:path w="6350000" h="1035050">
                  <a:moveTo>
                    <a:pt x="5628640" y="177800"/>
                  </a:moveTo>
                  <a:cubicBezTo>
                    <a:pt x="5184140" y="96520"/>
                    <a:pt x="4733290" y="29210"/>
                    <a:pt x="4279900" y="67310"/>
                  </a:cubicBezTo>
                  <a:cubicBezTo>
                    <a:pt x="3841750" y="104140"/>
                    <a:pt x="3437890" y="316230"/>
                    <a:pt x="2997200" y="331470"/>
                  </a:cubicBezTo>
                  <a:cubicBezTo>
                    <a:pt x="2550160" y="346710"/>
                    <a:pt x="2101850" y="267970"/>
                    <a:pt x="1668780" y="167640"/>
                  </a:cubicBezTo>
                  <a:cubicBezTo>
                    <a:pt x="941070" y="0"/>
                    <a:pt x="364490" y="205740"/>
                    <a:pt x="0" y="417830"/>
                  </a:cubicBezTo>
                  <a:lnTo>
                    <a:pt x="0" y="1035050"/>
                  </a:lnTo>
                  <a:lnTo>
                    <a:pt x="6350000" y="1035050"/>
                  </a:lnTo>
                  <a:lnTo>
                    <a:pt x="6350000" y="327660"/>
                  </a:lnTo>
                  <a:cubicBezTo>
                    <a:pt x="6112510" y="265430"/>
                    <a:pt x="5867400" y="220980"/>
                    <a:pt x="5628640" y="177800"/>
                  </a:cubicBezTo>
                  <a:close/>
                </a:path>
              </a:pathLst>
            </a:custGeom>
            <a:solidFill>
              <a:srgbClr val="ADD6D8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Freeform 4"/>
          <p:cNvSpPr/>
          <p:nvPr/>
        </p:nvSpPr>
        <p:spPr>
          <a:xfrm>
            <a:off x="3533835" y="6666499"/>
            <a:ext cx="4051120" cy="4141480"/>
          </a:xfrm>
          <a:custGeom>
            <a:avLst/>
            <a:gdLst/>
            <a:ahLst/>
            <a:cxnLst/>
            <a:rect l="l" t="t" r="r" b="b"/>
            <a:pathLst>
              <a:path w="4051120" h="4141480">
                <a:moveTo>
                  <a:pt x="0" y="0"/>
                </a:moveTo>
                <a:lnTo>
                  <a:pt x="4051120" y="0"/>
                </a:lnTo>
                <a:lnTo>
                  <a:pt x="4051120" y="4141480"/>
                </a:lnTo>
                <a:lnTo>
                  <a:pt x="0" y="41414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3538671" y="5600700"/>
            <a:ext cx="3608636" cy="5411962"/>
          </a:xfrm>
          <a:custGeom>
            <a:avLst/>
            <a:gdLst/>
            <a:ahLst/>
            <a:cxnLst/>
            <a:rect l="l" t="t" r="r" b="b"/>
            <a:pathLst>
              <a:path w="4015552" h="6084170">
                <a:moveTo>
                  <a:pt x="0" y="0"/>
                </a:moveTo>
                <a:lnTo>
                  <a:pt x="4015552" y="0"/>
                </a:lnTo>
                <a:lnTo>
                  <a:pt x="4015552" y="6084170"/>
                </a:lnTo>
                <a:lnTo>
                  <a:pt x="0" y="608417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918045" y="6543879"/>
            <a:ext cx="3831286" cy="3650170"/>
          </a:xfrm>
          <a:custGeom>
            <a:avLst/>
            <a:gdLst/>
            <a:ahLst/>
            <a:cxnLst/>
            <a:rect l="l" t="t" r="r" b="b"/>
            <a:pathLst>
              <a:path w="3831286" h="3650170">
                <a:moveTo>
                  <a:pt x="0" y="0"/>
                </a:moveTo>
                <a:lnTo>
                  <a:pt x="3831286" y="0"/>
                </a:lnTo>
                <a:lnTo>
                  <a:pt x="3831286" y="3650171"/>
                </a:lnTo>
                <a:lnTo>
                  <a:pt x="0" y="365017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7124323" y="6645207"/>
            <a:ext cx="3632439" cy="3447515"/>
          </a:xfrm>
          <a:custGeom>
            <a:avLst/>
            <a:gdLst/>
            <a:ahLst/>
            <a:cxnLst/>
            <a:rect l="l" t="t" r="r" b="b"/>
            <a:pathLst>
              <a:path w="3632439" h="3447515">
                <a:moveTo>
                  <a:pt x="0" y="0"/>
                </a:moveTo>
                <a:lnTo>
                  <a:pt x="3632439" y="0"/>
                </a:lnTo>
                <a:lnTo>
                  <a:pt x="3632439" y="3447515"/>
                </a:lnTo>
                <a:lnTo>
                  <a:pt x="0" y="344751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TextBox 35">
            <a:extLst>
              <a:ext uri="{FF2B5EF4-FFF2-40B4-BE49-F238E27FC236}">
                <a16:creationId xmlns:a16="http://schemas.microsoft.com/office/drawing/2014/main" id="{4F1A9299-C4E8-43B2-A2C9-F3FCE91CAF21}"/>
              </a:ext>
            </a:extLst>
          </p:cNvPr>
          <p:cNvSpPr txBox="1"/>
          <p:nvPr/>
        </p:nvSpPr>
        <p:spPr>
          <a:xfrm>
            <a:off x="241711" y="548548"/>
            <a:ext cx="18088623" cy="47806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4: KHO </a:t>
            </a:r>
            <a:r>
              <a:rPr lang="vi-VN" sz="7200" b="1" dirty="0">
                <a:solidFill>
                  <a:schemeClr val="bg1"/>
                </a:solidFill>
                <a:cs typeface="Arial" panose="020B0604020202020204" pitchFamily="34" charset="0"/>
              </a:rPr>
              <a:t>BÁU CỦA EM</a:t>
            </a:r>
          </a:p>
          <a:p>
            <a:pPr algn="ctr">
              <a:lnSpc>
                <a:spcPct val="150000"/>
              </a:lnSpc>
            </a:pPr>
            <a:r>
              <a:rPr lang="vi-VN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TỪ VÀ CÂU </a:t>
            </a:r>
          </a:p>
          <a:p>
            <a:pPr algn="ctr">
              <a:lnSpc>
                <a:spcPct val="150000"/>
              </a:lnSpc>
            </a:pPr>
            <a:r>
              <a:rPr lang="vi-VN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MỞ RỘNG VỐN TỪ: SÁCH VÀ THƯ VIỆN </a:t>
            </a:r>
            <a:endParaRPr lang="en-US" sz="7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ECCB915-0069-B222-6A9A-BEFCF446065C}"/>
              </a:ext>
            </a:extLst>
          </p:cNvPr>
          <p:cNvSpPr txBox="1"/>
          <p:nvPr/>
        </p:nvSpPr>
        <p:spPr>
          <a:xfrm>
            <a:off x="4648200" y="266700"/>
            <a:ext cx="899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 </a:t>
            </a:r>
          </a:p>
        </p:txBody>
      </p:sp>
      <p:sp>
        <p:nvSpPr>
          <p:cNvPr id="5" name="Freeform 6">
            <a:extLst>
              <a:ext uri="{FF2B5EF4-FFF2-40B4-BE49-F238E27FC236}">
                <a16:creationId xmlns:a16="http://schemas.microsoft.com/office/drawing/2014/main" id="{5D72676D-7A60-5B01-6B50-4432E2DC8A6A}"/>
              </a:ext>
            </a:extLst>
          </p:cNvPr>
          <p:cNvSpPr/>
          <p:nvPr/>
        </p:nvSpPr>
        <p:spPr>
          <a:xfrm>
            <a:off x="494756" y="4231038"/>
            <a:ext cx="5296444" cy="6055962"/>
          </a:xfrm>
          <a:custGeom>
            <a:avLst/>
            <a:gdLst/>
            <a:ahLst/>
            <a:cxnLst/>
            <a:rect l="l" t="t" r="r" b="b"/>
            <a:pathLst>
              <a:path w="3598736" h="4114800">
                <a:moveTo>
                  <a:pt x="0" y="0"/>
                </a:moveTo>
                <a:lnTo>
                  <a:pt x="3598736" y="0"/>
                </a:lnTo>
                <a:lnTo>
                  <a:pt x="359873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315BDBA-A449-1543-14C8-81E6E64EA630}"/>
              </a:ext>
            </a:extLst>
          </p:cNvPr>
          <p:cNvGrpSpPr/>
          <p:nvPr/>
        </p:nvGrpSpPr>
        <p:grpSpPr>
          <a:xfrm>
            <a:off x="5334000" y="1790700"/>
            <a:ext cx="8686800" cy="2743200"/>
            <a:chOff x="5334000" y="1790700"/>
            <a:chExt cx="8686800" cy="2743200"/>
          </a:xfrm>
        </p:grpSpPr>
        <p:sp>
          <p:nvSpPr>
            <p:cNvPr id="6" name="Speech Bubble: Rectangle with Corners Rounded 5">
              <a:extLst>
                <a:ext uri="{FF2B5EF4-FFF2-40B4-BE49-F238E27FC236}">
                  <a16:creationId xmlns:a16="http://schemas.microsoft.com/office/drawing/2014/main" id="{2AA07596-4B1D-B600-75F8-A3841B2F4FD7}"/>
                </a:ext>
              </a:extLst>
            </p:cNvPr>
            <p:cNvSpPr/>
            <p:nvPr/>
          </p:nvSpPr>
          <p:spPr>
            <a:xfrm>
              <a:off x="5334000" y="1790700"/>
              <a:ext cx="8686800" cy="2743200"/>
            </a:xfrm>
            <a:prstGeom prst="wedgeRoundRectCallout">
              <a:avLst>
                <a:gd name="adj1" fmla="val -54714"/>
                <a:gd name="adj2" fmla="val 37669"/>
                <a:gd name="adj3" fmla="val 16667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8AA2670-CC9A-2459-A8B1-C530B3BB2FDE}"/>
                </a:ext>
              </a:extLst>
            </p:cNvPr>
            <p:cNvSpPr txBox="1"/>
            <p:nvPr/>
          </p:nvSpPr>
          <p:spPr>
            <a:xfrm>
              <a:off x="5791200" y="2157496"/>
              <a:ext cx="8001000" cy="182492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4000">
                  <a:latin typeface="Arial" panose="020B0604020202020204" pitchFamily="34" charset="0"/>
                  <a:cs typeface="Arial" panose="020B0604020202020204" pitchFamily="34" charset="0"/>
                </a:rPr>
                <a:t>Em hay đọc những thể loại sách nào? Vì sao?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2F73E683-4880-16B6-3D14-E58434CEB991}"/>
              </a:ext>
            </a:extLst>
          </p:cNvPr>
          <p:cNvSpPr txBox="1"/>
          <p:nvPr/>
        </p:nvSpPr>
        <p:spPr>
          <a:xfrm>
            <a:off x="6096000" y="5338119"/>
            <a:ext cx="11277600" cy="41446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  <a:t>Thể lọai sách: </a:t>
            </a:r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âm nhạc, mĩ thuật, văn học, khoa học, truyện,...</a:t>
            </a: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  <a:t>Em đọc sách vì: </a:t>
            </a:r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em muốn tìm hiểu thêm kiến thức, phát triển tài năng, yêu thích màu sắc, thích đọc truyện giải trí,...</a:t>
            </a:r>
          </a:p>
        </p:txBody>
      </p:sp>
    </p:spTree>
    <p:extLst>
      <p:ext uri="{BB962C8B-B14F-4D97-AF65-F5344CB8AC3E}">
        <p14:creationId xmlns:p14="http://schemas.microsoft.com/office/powerpoint/2010/main" val="155357804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970861" y="-555626"/>
            <a:ext cx="11237082" cy="11393746"/>
          </a:xfrm>
          <a:custGeom>
            <a:avLst/>
            <a:gdLst/>
            <a:ahLst/>
            <a:cxnLst/>
            <a:rect l="l" t="t" r="r" b="b"/>
            <a:pathLst>
              <a:path w="11237082" h="11393746">
                <a:moveTo>
                  <a:pt x="0" y="0"/>
                </a:moveTo>
                <a:lnTo>
                  <a:pt x="11237083" y="0"/>
                </a:lnTo>
                <a:lnTo>
                  <a:pt x="11237083" y="11393746"/>
                </a:lnTo>
                <a:lnTo>
                  <a:pt x="0" y="113937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8334056" y="1191542"/>
            <a:ext cx="8925244" cy="2336845"/>
            <a:chOff x="0" y="0"/>
            <a:chExt cx="3019157" cy="79048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019157" cy="790488"/>
            </a:xfrm>
            <a:custGeom>
              <a:avLst/>
              <a:gdLst/>
              <a:ahLst/>
              <a:cxnLst/>
              <a:rect l="l" t="t" r="r" b="b"/>
              <a:pathLst>
                <a:path w="3019157" h="790488">
                  <a:moveTo>
                    <a:pt x="2894697" y="790488"/>
                  </a:moveTo>
                  <a:lnTo>
                    <a:pt x="124460" y="790488"/>
                  </a:lnTo>
                  <a:cubicBezTo>
                    <a:pt x="55880" y="790488"/>
                    <a:pt x="0" y="734608"/>
                    <a:pt x="0" y="66602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894697" y="0"/>
                  </a:lnTo>
                  <a:cubicBezTo>
                    <a:pt x="2963277" y="0"/>
                    <a:pt x="3019157" y="55880"/>
                    <a:pt x="3019157" y="124460"/>
                  </a:cubicBezTo>
                  <a:lnTo>
                    <a:pt x="3019157" y="666028"/>
                  </a:lnTo>
                  <a:cubicBezTo>
                    <a:pt x="3019157" y="734608"/>
                    <a:pt x="2963277" y="790488"/>
                    <a:pt x="2894697" y="790488"/>
                  </a:cubicBezTo>
                  <a:close/>
                </a:path>
              </a:pathLst>
            </a:custGeom>
            <a:solidFill>
              <a:srgbClr val="3D5F7B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8984832" y="1344967"/>
            <a:ext cx="7623688" cy="17325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000" b="1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vi-VN" sz="4000" b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vi-VN" sz="4000" b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1: </a:t>
            </a:r>
          </a:p>
          <a:p>
            <a:pPr algn="ctr">
              <a:lnSpc>
                <a:spcPct val="150000"/>
              </a:lnSpc>
            </a:pPr>
            <a:r>
              <a:rPr lang="vi-VN" sz="4000" b="1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lang="vi-VN" sz="4000" b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tên 1 </a:t>
            </a:r>
            <a:r>
              <a:rPr lang="vi-VN" sz="4000" b="1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quyển</a:t>
            </a:r>
            <a:r>
              <a:rPr lang="vi-VN" sz="4000" b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lang="vi-VN" sz="4000" b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vi-VN" sz="4000" b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vi-VN" sz="4000" b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40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8" name="Group 8"/>
          <p:cNvGrpSpPr/>
          <p:nvPr/>
        </p:nvGrpSpPr>
        <p:grpSpPr>
          <a:xfrm>
            <a:off x="8334056" y="3975077"/>
            <a:ext cx="8925244" cy="2332340"/>
            <a:chOff x="0" y="0"/>
            <a:chExt cx="3019157" cy="78896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019157" cy="788964"/>
            </a:xfrm>
            <a:custGeom>
              <a:avLst/>
              <a:gdLst/>
              <a:ahLst/>
              <a:cxnLst/>
              <a:rect l="l" t="t" r="r" b="b"/>
              <a:pathLst>
                <a:path w="3019157" h="788964">
                  <a:moveTo>
                    <a:pt x="2894697" y="788964"/>
                  </a:moveTo>
                  <a:lnTo>
                    <a:pt x="124460" y="788964"/>
                  </a:lnTo>
                  <a:cubicBezTo>
                    <a:pt x="55880" y="788964"/>
                    <a:pt x="0" y="733084"/>
                    <a:pt x="0" y="66450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894697" y="0"/>
                  </a:lnTo>
                  <a:cubicBezTo>
                    <a:pt x="2963277" y="0"/>
                    <a:pt x="3019157" y="55880"/>
                    <a:pt x="3019157" y="124460"/>
                  </a:cubicBezTo>
                  <a:lnTo>
                    <a:pt x="3019157" y="664504"/>
                  </a:lnTo>
                  <a:cubicBezTo>
                    <a:pt x="3019157" y="733084"/>
                    <a:pt x="2963277" y="788964"/>
                    <a:pt x="2894697" y="788964"/>
                  </a:cubicBezTo>
                  <a:close/>
                </a:path>
              </a:pathLst>
            </a:custGeom>
            <a:solidFill>
              <a:srgbClr val="3D5F7B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8683112" y="4182177"/>
            <a:ext cx="8227131" cy="1732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000" b="1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vi-VN" sz="40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vi-VN" sz="40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</a:p>
          <a:p>
            <a:pPr algn="ctr">
              <a:lnSpc>
                <a:spcPct val="150000"/>
              </a:lnSpc>
            </a:pPr>
            <a:r>
              <a:rPr lang="vi-VN" sz="4000" b="1" dirty="0" err="1">
                <a:solidFill>
                  <a:schemeClr val="bg1"/>
                </a:solidFill>
              </a:rPr>
              <a:t>Xếp</a:t>
            </a:r>
            <a:r>
              <a:rPr lang="vi-VN" sz="4000" b="1" dirty="0">
                <a:solidFill>
                  <a:schemeClr val="bg1"/>
                </a:solidFill>
              </a:rPr>
              <a:t> </a:t>
            </a:r>
            <a:r>
              <a:rPr lang="vi-VN" sz="4000" b="1" dirty="0" err="1">
                <a:solidFill>
                  <a:schemeClr val="bg1"/>
                </a:solidFill>
              </a:rPr>
              <a:t>từ</a:t>
            </a:r>
            <a:r>
              <a:rPr lang="vi-VN" sz="4000" b="1" dirty="0">
                <a:solidFill>
                  <a:schemeClr val="bg1"/>
                </a:solidFill>
              </a:rPr>
              <a:t> </a:t>
            </a:r>
            <a:r>
              <a:rPr lang="vi-VN" sz="4000" b="1" dirty="0" err="1">
                <a:solidFill>
                  <a:schemeClr val="bg1"/>
                </a:solidFill>
              </a:rPr>
              <a:t>ngữ</a:t>
            </a:r>
            <a:r>
              <a:rPr lang="vi-VN" sz="4000" b="1" dirty="0">
                <a:solidFill>
                  <a:schemeClr val="bg1"/>
                </a:solidFill>
              </a:rPr>
              <a:t> </a:t>
            </a:r>
            <a:r>
              <a:rPr lang="vi-VN" sz="4000" b="1" dirty="0" err="1">
                <a:solidFill>
                  <a:schemeClr val="bg1"/>
                </a:solidFill>
              </a:rPr>
              <a:t>vào</a:t>
            </a:r>
            <a:r>
              <a:rPr lang="vi-VN" sz="4000" b="1" dirty="0">
                <a:solidFill>
                  <a:schemeClr val="bg1"/>
                </a:solidFill>
              </a:rPr>
              <a:t> </a:t>
            </a:r>
            <a:r>
              <a:rPr lang="vi-VN" sz="4000" b="1" dirty="0" err="1">
                <a:solidFill>
                  <a:schemeClr val="bg1"/>
                </a:solidFill>
              </a:rPr>
              <a:t>nhóm</a:t>
            </a:r>
            <a:r>
              <a:rPr lang="vi-VN" sz="4000" b="1" dirty="0">
                <a:solidFill>
                  <a:schemeClr val="bg1"/>
                </a:solidFill>
              </a:rPr>
              <a:t> </a:t>
            </a:r>
            <a:r>
              <a:rPr lang="vi-VN" sz="4000" b="1" dirty="0" err="1">
                <a:solidFill>
                  <a:schemeClr val="bg1"/>
                </a:solidFill>
              </a:rPr>
              <a:t>thích</a:t>
            </a:r>
            <a:r>
              <a:rPr lang="vi-VN" sz="4000" b="1" dirty="0">
                <a:solidFill>
                  <a:schemeClr val="bg1"/>
                </a:solidFill>
              </a:rPr>
              <a:t> </a:t>
            </a:r>
            <a:r>
              <a:rPr lang="vi-VN" sz="4000" b="1" dirty="0" err="1">
                <a:solidFill>
                  <a:schemeClr val="bg1"/>
                </a:solidFill>
              </a:rPr>
              <a:t>hợp</a:t>
            </a:r>
            <a:endParaRPr lang="vi-VN" sz="4000" b="1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1"/>
          <p:cNvGrpSpPr/>
          <p:nvPr/>
        </p:nvGrpSpPr>
        <p:grpSpPr>
          <a:xfrm>
            <a:off x="8367923" y="6754107"/>
            <a:ext cx="8925244" cy="2336845"/>
            <a:chOff x="0" y="0"/>
            <a:chExt cx="3019157" cy="79048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019157" cy="790488"/>
            </a:xfrm>
            <a:custGeom>
              <a:avLst/>
              <a:gdLst/>
              <a:ahLst/>
              <a:cxnLst/>
              <a:rect l="l" t="t" r="r" b="b"/>
              <a:pathLst>
                <a:path w="3019157" h="790488">
                  <a:moveTo>
                    <a:pt x="2894697" y="790488"/>
                  </a:moveTo>
                  <a:lnTo>
                    <a:pt x="124460" y="790488"/>
                  </a:lnTo>
                  <a:cubicBezTo>
                    <a:pt x="55880" y="790488"/>
                    <a:pt x="0" y="734608"/>
                    <a:pt x="0" y="66602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894697" y="0"/>
                  </a:lnTo>
                  <a:cubicBezTo>
                    <a:pt x="2963277" y="0"/>
                    <a:pt x="3019157" y="55880"/>
                    <a:pt x="3019157" y="124460"/>
                  </a:cubicBezTo>
                  <a:lnTo>
                    <a:pt x="3019157" y="666028"/>
                  </a:lnTo>
                  <a:cubicBezTo>
                    <a:pt x="3019157" y="734608"/>
                    <a:pt x="2963277" y="790488"/>
                    <a:pt x="2894697" y="790488"/>
                  </a:cubicBezTo>
                  <a:close/>
                </a:path>
              </a:pathLst>
            </a:custGeom>
            <a:solidFill>
              <a:srgbClr val="3D5F7B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8657711" y="7327347"/>
            <a:ext cx="8227131" cy="8092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000" b="1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vi-VN" sz="40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vi-VN" sz="40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3: </a:t>
            </a:r>
            <a:r>
              <a:rPr lang="vi-VN" sz="4000" b="1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vi-VN" sz="40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vi-VN" sz="40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văn</a:t>
            </a:r>
          </a:p>
        </p:txBody>
      </p:sp>
      <p:sp>
        <p:nvSpPr>
          <p:cNvPr id="14" name="Freeform 14"/>
          <p:cNvSpPr/>
          <p:nvPr/>
        </p:nvSpPr>
        <p:spPr>
          <a:xfrm rot="2408758">
            <a:off x="6350636" y="217520"/>
            <a:ext cx="1640672" cy="1431859"/>
          </a:xfrm>
          <a:custGeom>
            <a:avLst/>
            <a:gdLst/>
            <a:ahLst/>
            <a:cxnLst/>
            <a:rect l="l" t="t" r="r" b="b"/>
            <a:pathLst>
              <a:path w="1640672" h="1431859">
                <a:moveTo>
                  <a:pt x="0" y="0"/>
                </a:moveTo>
                <a:lnTo>
                  <a:pt x="1640672" y="0"/>
                </a:lnTo>
                <a:lnTo>
                  <a:pt x="1640672" y="1431860"/>
                </a:lnTo>
                <a:lnTo>
                  <a:pt x="0" y="143186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 rot="2408758">
            <a:off x="17273812" y="4585492"/>
            <a:ext cx="1640672" cy="1431859"/>
          </a:xfrm>
          <a:custGeom>
            <a:avLst/>
            <a:gdLst/>
            <a:ahLst/>
            <a:cxnLst/>
            <a:rect l="l" t="t" r="r" b="b"/>
            <a:pathLst>
              <a:path w="1640672" h="1431859">
                <a:moveTo>
                  <a:pt x="0" y="0"/>
                </a:moveTo>
                <a:lnTo>
                  <a:pt x="1640673" y="0"/>
                </a:lnTo>
                <a:lnTo>
                  <a:pt x="1640673" y="1431859"/>
                </a:lnTo>
                <a:lnTo>
                  <a:pt x="0" y="14318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 rot="2408758">
            <a:off x="-353994" y="8749859"/>
            <a:ext cx="1640672" cy="1431859"/>
          </a:xfrm>
          <a:custGeom>
            <a:avLst/>
            <a:gdLst/>
            <a:ahLst/>
            <a:cxnLst/>
            <a:rect l="l" t="t" r="r" b="b"/>
            <a:pathLst>
              <a:path w="1640672" h="1431859">
                <a:moveTo>
                  <a:pt x="0" y="0"/>
                </a:moveTo>
                <a:lnTo>
                  <a:pt x="1640672" y="0"/>
                </a:lnTo>
                <a:lnTo>
                  <a:pt x="1640672" y="1431859"/>
                </a:lnTo>
                <a:lnTo>
                  <a:pt x="0" y="143185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15558027" y="6968386"/>
            <a:ext cx="2894931" cy="3394909"/>
          </a:xfrm>
          <a:custGeom>
            <a:avLst/>
            <a:gdLst/>
            <a:ahLst/>
            <a:cxnLst/>
            <a:rect l="l" t="t" r="r" b="b"/>
            <a:pathLst>
              <a:path w="2894931" h="3394909">
                <a:moveTo>
                  <a:pt x="0" y="0"/>
                </a:moveTo>
                <a:lnTo>
                  <a:pt x="2894931" y="0"/>
                </a:lnTo>
                <a:lnTo>
                  <a:pt x="2894931" y="3394908"/>
                </a:lnTo>
                <a:lnTo>
                  <a:pt x="0" y="339490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 flipH="1">
            <a:off x="6947083" y="6918082"/>
            <a:ext cx="2196917" cy="3462190"/>
          </a:xfrm>
          <a:custGeom>
            <a:avLst/>
            <a:gdLst/>
            <a:ahLst/>
            <a:cxnLst/>
            <a:rect l="l" t="t" r="r" b="b"/>
            <a:pathLst>
              <a:path w="2196917" h="3462190">
                <a:moveTo>
                  <a:pt x="2196917" y="0"/>
                </a:moveTo>
                <a:lnTo>
                  <a:pt x="0" y="0"/>
                </a:lnTo>
                <a:lnTo>
                  <a:pt x="0" y="3462191"/>
                </a:lnTo>
                <a:lnTo>
                  <a:pt x="2196917" y="3462191"/>
                </a:lnTo>
                <a:lnTo>
                  <a:pt x="2196917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TextBox 23">
            <a:extLst>
              <a:ext uri="{FF2B5EF4-FFF2-40B4-BE49-F238E27FC236}">
                <a16:creationId xmlns:a16="http://schemas.microsoft.com/office/drawing/2014/main" id="{C481A0D8-634F-47A5-99F7-37C8D6F66801}"/>
              </a:ext>
            </a:extLst>
          </p:cNvPr>
          <p:cNvSpPr txBox="1"/>
          <p:nvPr/>
        </p:nvSpPr>
        <p:spPr>
          <a:xfrm>
            <a:off x="2133600" y="3225491"/>
            <a:ext cx="4740327" cy="28587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r">
              <a:lnSpc>
                <a:spcPct val="150000"/>
              </a:lnSpc>
              <a:spcBef>
                <a:spcPct val="0"/>
              </a:spcBef>
            </a:pPr>
            <a:r>
              <a:rPr lang="vi-VN" sz="6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</a:t>
            </a:r>
          </a:p>
          <a:p>
            <a:pPr marL="0" lvl="0" indent="0" algn="r">
              <a:lnSpc>
                <a:spcPct val="150000"/>
              </a:lnSpc>
              <a:spcBef>
                <a:spcPct val="0"/>
              </a:spcBef>
            </a:pPr>
            <a:r>
              <a:rPr lang="vi-VN" sz="6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HỌC</a:t>
            </a:r>
            <a:endParaRPr lang="en-US" sz="6600" b="1" u="none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3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33229" y="7750766"/>
            <a:ext cx="1171171" cy="1217664"/>
          </a:xfrm>
          <a:custGeom>
            <a:avLst/>
            <a:gdLst/>
            <a:ahLst/>
            <a:cxnLst/>
            <a:rect l="l" t="t" r="r" b="b"/>
            <a:pathLst>
              <a:path w="1171171" h="1217664">
                <a:moveTo>
                  <a:pt x="0" y="0"/>
                </a:moveTo>
                <a:lnTo>
                  <a:pt x="1171172" y="0"/>
                </a:lnTo>
                <a:lnTo>
                  <a:pt x="1171172" y="1217664"/>
                </a:lnTo>
                <a:lnTo>
                  <a:pt x="0" y="121766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flipH="1">
            <a:off x="609600" y="342900"/>
            <a:ext cx="11718072" cy="6807708"/>
          </a:xfrm>
          <a:custGeom>
            <a:avLst/>
            <a:gdLst/>
            <a:ahLst/>
            <a:cxnLst/>
            <a:rect l="l" t="t" r="r" b="b"/>
            <a:pathLst>
              <a:path w="11156097" h="6121908">
                <a:moveTo>
                  <a:pt x="11156097" y="0"/>
                </a:moveTo>
                <a:lnTo>
                  <a:pt x="0" y="0"/>
                </a:lnTo>
                <a:lnTo>
                  <a:pt x="0" y="6121908"/>
                </a:lnTo>
                <a:lnTo>
                  <a:pt x="11156097" y="6121908"/>
                </a:lnTo>
                <a:lnTo>
                  <a:pt x="11156097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0702861" y="3640325"/>
            <a:ext cx="6413564" cy="9091392"/>
          </a:xfrm>
          <a:custGeom>
            <a:avLst/>
            <a:gdLst/>
            <a:ahLst/>
            <a:cxnLst/>
            <a:rect l="l" t="t" r="r" b="b"/>
            <a:pathLst>
              <a:path w="6413564" h="9091392">
                <a:moveTo>
                  <a:pt x="0" y="0"/>
                </a:moveTo>
                <a:lnTo>
                  <a:pt x="6413564" y="0"/>
                </a:lnTo>
                <a:lnTo>
                  <a:pt x="6413564" y="9091392"/>
                </a:lnTo>
                <a:lnTo>
                  <a:pt x="0" y="909139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-760407" y="5235861"/>
            <a:ext cx="3347642" cy="887125"/>
          </a:xfrm>
          <a:custGeom>
            <a:avLst/>
            <a:gdLst/>
            <a:ahLst/>
            <a:cxnLst/>
            <a:rect l="l" t="t" r="r" b="b"/>
            <a:pathLst>
              <a:path w="3347642" h="887125">
                <a:moveTo>
                  <a:pt x="0" y="0"/>
                </a:moveTo>
                <a:lnTo>
                  <a:pt x="3347642" y="0"/>
                </a:lnTo>
                <a:lnTo>
                  <a:pt x="3347642" y="887125"/>
                </a:lnTo>
                <a:lnTo>
                  <a:pt x="0" y="88712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3635528" y="8564666"/>
            <a:ext cx="4262034" cy="4114800"/>
          </a:xfrm>
          <a:custGeom>
            <a:avLst/>
            <a:gdLst/>
            <a:ahLst/>
            <a:cxnLst/>
            <a:rect l="l" t="t" r="r" b="b"/>
            <a:pathLst>
              <a:path w="4262034" h="4114800">
                <a:moveTo>
                  <a:pt x="0" y="0"/>
                </a:moveTo>
                <a:lnTo>
                  <a:pt x="4262034" y="0"/>
                </a:lnTo>
                <a:lnTo>
                  <a:pt x="426203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-10800000">
            <a:off x="5853262" y="8186021"/>
            <a:ext cx="2044300" cy="1564819"/>
          </a:xfrm>
          <a:custGeom>
            <a:avLst/>
            <a:gdLst/>
            <a:ahLst/>
            <a:cxnLst/>
            <a:rect l="l" t="t" r="r" b="b"/>
            <a:pathLst>
              <a:path w="2044300" h="1564819">
                <a:moveTo>
                  <a:pt x="0" y="0"/>
                </a:moveTo>
                <a:lnTo>
                  <a:pt x="2044300" y="0"/>
                </a:lnTo>
                <a:lnTo>
                  <a:pt x="2044300" y="1564819"/>
                </a:lnTo>
                <a:lnTo>
                  <a:pt x="0" y="1564819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flipV="1">
            <a:off x="16445633" y="575671"/>
            <a:ext cx="3639719" cy="3513983"/>
          </a:xfrm>
          <a:custGeom>
            <a:avLst/>
            <a:gdLst/>
            <a:ahLst/>
            <a:cxnLst/>
            <a:rect l="l" t="t" r="r" b="b"/>
            <a:pathLst>
              <a:path w="3639719" h="3513983">
                <a:moveTo>
                  <a:pt x="0" y="3513983"/>
                </a:moveTo>
                <a:lnTo>
                  <a:pt x="3639719" y="3513983"/>
                </a:lnTo>
                <a:lnTo>
                  <a:pt x="3639719" y="0"/>
                </a:lnTo>
                <a:lnTo>
                  <a:pt x="0" y="0"/>
                </a:lnTo>
                <a:lnTo>
                  <a:pt x="0" y="3513983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5845848" y="1028700"/>
            <a:ext cx="3017405" cy="1053349"/>
          </a:xfrm>
          <a:custGeom>
            <a:avLst/>
            <a:gdLst/>
            <a:ahLst/>
            <a:cxnLst/>
            <a:rect l="l" t="t" r="r" b="b"/>
            <a:pathLst>
              <a:path w="3017405" h="1053349">
                <a:moveTo>
                  <a:pt x="0" y="0"/>
                </a:moveTo>
                <a:lnTo>
                  <a:pt x="3017404" y="0"/>
                </a:lnTo>
                <a:lnTo>
                  <a:pt x="3017404" y="1053349"/>
                </a:lnTo>
                <a:lnTo>
                  <a:pt x="0" y="1053349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1380590" y="8267638"/>
            <a:ext cx="823225" cy="407122"/>
          </a:xfrm>
          <a:custGeom>
            <a:avLst/>
            <a:gdLst/>
            <a:ahLst/>
            <a:cxnLst/>
            <a:rect l="l" t="t" r="r" b="b"/>
            <a:pathLst>
              <a:path w="823225" h="407122">
                <a:moveTo>
                  <a:pt x="0" y="0"/>
                </a:moveTo>
                <a:lnTo>
                  <a:pt x="823225" y="0"/>
                </a:lnTo>
                <a:lnTo>
                  <a:pt x="823225" y="407122"/>
                </a:lnTo>
                <a:lnTo>
                  <a:pt x="0" y="407122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12738472" y="864385"/>
            <a:ext cx="1171171" cy="1217664"/>
          </a:xfrm>
          <a:custGeom>
            <a:avLst/>
            <a:gdLst/>
            <a:ahLst/>
            <a:cxnLst/>
            <a:rect l="l" t="t" r="r" b="b"/>
            <a:pathLst>
              <a:path w="1171171" h="1217664">
                <a:moveTo>
                  <a:pt x="0" y="0"/>
                </a:moveTo>
                <a:lnTo>
                  <a:pt x="1171171" y="0"/>
                </a:lnTo>
                <a:lnTo>
                  <a:pt x="1171171" y="1217664"/>
                </a:lnTo>
                <a:lnTo>
                  <a:pt x="0" y="121766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12585833" y="1381256"/>
            <a:ext cx="823225" cy="407122"/>
          </a:xfrm>
          <a:custGeom>
            <a:avLst/>
            <a:gdLst/>
            <a:ahLst/>
            <a:cxnLst/>
            <a:rect l="l" t="t" r="r" b="b"/>
            <a:pathLst>
              <a:path w="823225" h="407122">
                <a:moveTo>
                  <a:pt x="0" y="0"/>
                </a:moveTo>
                <a:lnTo>
                  <a:pt x="823225" y="0"/>
                </a:lnTo>
                <a:lnTo>
                  <a:pt x="823225" y="407122"/>
                </a:lnTo>
                <a:lnTo>
                  <a:pt x="0" y="407122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16278629" y="5402554"/>
            <a:ext cx="1171171" cy="1217664"/>
          </a:xfrm>
          <a:custGeom>
            <a:avLst/>
            <a:gdLst/>
            <a:ahLst/>
            <a:cxnLst/>
            <a:rect l="l" t="t" r="r" b="b"/>
            <a:pathLst>
              <a:path w="1171171" h="1217664">
                <a:moveTo>
                  <a:pt x="0" y="0"/>
                </a:moveTo>
                <a:lnTo>
                  <a:pt x="1171171" y="0"/>
                </a:lnTo>
                <a:lnTo>
                  <a:pt x="1171171" y="1217664"/>
                </a:lnTo>
                <a:lnTo>
                  <a:pt x="0" y="121766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16125989" y="5919425"/>
            <a:ext cx="823225" cy="407122"/>
          </a:xfrm>
          <a:custGeom>
            <a:avLst/>
            <a:gdLst/>
            <a:ahLst/>
            <a:cxnLst/>
            <a:rect l="l" t="t" r="r" b="b"/>
            <a:pathLst>
              <a:path w="823225" h="407122">
                <a:moveTo>
                  <a:pt x="0" y="0"/>
                </a:moveTo>
                <a:lnTo>
                  <a:pt x="823226" y="0"/>
                </a:lnTo>
                <a:lnTo>
                  <a:pt x="823226" y="407123"/>
                </a:lnTo>
                <a:lnTo>
                  <a:pt x="0" y="407123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TextBox 7">
            <a:extLst>
              <a:ext uri="{FF2B5EF4-FFF2-40B4-BE49-F238E27FC236}">
                <a16:creationId xmlns:a16="http://schemas.microsoft.com/office/drawing/2014/main" id="{5BF1AC76-7EA0-4BEF-8D19-617CEB3CDC25}"/>
              </a:ext>
            </a:extLst>
          </p:cNvPr>
          <p:cNvSpPr txBox="1"/>
          <p:nvPr/>
        </p:nvSpPr>
        <p:spPr>
          <a:xfrm>
            <a:off x="2118814" y="1555184"/>
            <a:ext cx="8139380" cy="43822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6600" b="1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HOẠT ĐỘNG 1: </a:t>
            </a:r>
          </a:p>
          <a:p>
            <a:pPr algn="ctr">
              <a:lnSpc>
                <a:spcPct val="150000"/>
              </a:lnSpc>
            </a:pPr>
            <a:r>
              <a:rPr lang="vi-VN" sz="6600" b="1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KỂ TÊN 1 QUYỂN SÁCH ĐÃ ĐỌC.</a:t>
            </a:r>
            <a:endParaRPr lang="vi-VN" sz="6600" dirty="0">
              <a:solidFill>
                <a:srgbClr val="C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72378" y="656714"/>
            <a:ext cx="16561959" cy="8973571"/>
          </a:xfrm>
          <a:custGeom>
            <a:avLst/>
            <a:gdLst/>
            <a:ahLst/>
            <a:cxnLst/>
            <a:rect l="l" t="t" r="r" b="b"/>
            <a:pathLst>
              <a:path w="16561959" h="8973571">
                <a:moveTo>
                  <a:pt x="0" y="0"/>
                </a:moveTo>
                <a:lnTo>
                  <a:pt x="16561960" y="0"/>
                </a:lnTo>
                <a:lnTo>
                  <a:pt x="16561960" y="8973570"/>
                </a:lnTo>
                <a:lnTo>
                  <a:pt x="0" y="89735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5089937" y="1413483"/>
            <a:ext cx="8363494" cy="8901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THẢO LUẬN NHÓM ĐÔI</a:t>
            </a:r>
          </a:p>
        </p:txBody>
      </p:sp>
      <p:sp>
        <p:nvSpPr>
          <p:cNvPr id="5" name="Freeform 5"/>
          <p:cNvSpPr/>
          <p:nvPr/>
        </p:nvSpPr>
        <p:spPr>
          <a:xfrm>
            <a:off x="15655908" y="2515288"/>
            <a:ext cx="3347642" cy="887125"/>
          </a:xfrm>
          <a:custGeom>
            <a:avLst/>
            <a:gdLst/>
            <a:ahLst/>
            <a:cxnLst/>
            <a:rect l="l" t="t" r="r" b="b"/>
            <a:pathLst>
              <a:path w="3347642" h="887125">
                <a:moveTo>
                  <a:pt x="0" y="0"/>
                </a:moveTo>
                <a:lnTo>
                  <a:pt x="3347643" y="0"/>
                </a:lnTo>
                <a:lnTo>
                  <a:pt x="3347643" y="887125"/>
                </a:lnTo>
                <a:lnTo>
                  <a:pt x="0" y="8871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325885" y="1028700"/>
            <a:ext cx="3347642" cy="887125"/>
          </a:xfrm>
          <a:custGeom>
            <a:avLst/>
            <a:gdLst/>
            <a:ahLst/>
            <a:cxnLst/>
            <a:rect l="l" t="t" r="r" b="b"/>
            <a:pathLst>
              <a:path w="3347642" h="887125">
                <a:moveTo>
                  <a:pt x="0" y="0"/>
                </a:moveTo>
                <a:lnTo>
                  <a:pt x="3347642" y="0"/>
                </a:lnTo>
                <a:lnTo>
                  <a:pt x="3347642" y="887125"/>
                </a:lnTo>
                <a:lnTo>
                  <a:pt x="0" y="8871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4697800" y="2892209"/>
            <a:ext cx="10060238" cy="45025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vi-VN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1: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tên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quyển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em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vi-VN" sz="4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indent="-742950" algn="just">
              <a:lnSpc>
                <a:spcPct val="150000"/>
              </a:lnSpc>
              <a:buFont typeface="+mj-lt"/>
              <a:buAutoNum type="alphaLcParenR"/>
            </a:pP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Truyện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vi-VN" sz="4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indent="-742950" algn="just">
              <a:lnSpc>
                <a:spcPct val="150000"/>
              </a:lnSpc>
              <a:buFont typeface="+mj-lt"/>
              <a:buAutoNum type="alphaLcParenR"/>
            </a:pP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Thơ </a:t>
            </a:r>
            <a:endParaRPr lang="vi-VN" sz="4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indent="-742950" algn="just">
              <a:lnSpc>
                <a:spcPct val="150000"/>
              </a:lnSpc>
              <a:buFont typeface="+mj-lt"/>
              <a:buAutoNum type="alphaLcParenR"/>
            </a:pP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khoa </a:t>
            </a:r>
            <a:endParaRPr lang="vi-VN" sz="4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indent="-742950" algn="just">
              <a:lnSpc>
                <a:spcPct val="150000"/>
              </a:lnSpc>
              <a:buFont typeface="+mj-lt"/>
              <a:buAutoNum type="alphaLcParenR"/>
            </a:pP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phổ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biến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endParaRPr lang="vi-VN" sz="4000" dirty="0">
              <a:solidFill>
                <a:srgbClr val="0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14">
            <a:extLst>
              <a:ext uri="{FF2B5EF4-FFF2-40B4-BE49-F238E27FC236}">
                <a16:creationId xmlns:a16="http://schemas.microsoft.com/office/drawing/2014/main" id="{3F07335E-6989-4434-AC40-46B2853EA7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8467" y="5372100"/>
            <a:ext cx="4512772" cy="49149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72378" y="656714"/>
            <a:ext cx="16561959" cy="8973571"/>
          </a:xfrm>
          <a:custGeom>
            <a:avLst/>
            <a:gdLst/>
            <a:ahLst/>
            <a:cxnLst/>
            <a:rect l="l" t="t" r="r" b="b"/>
            <a:pathLst>
              <a:path w="16561959" h="8973571">
                <a:moveTo>
                  <a:pt x="0" y="0"/>
                </a:moveTo>
                <a:lnTo>
                  <a:pt x="16561960" y="0"/>
                </a:lnTo>
                <a:lnTo>
                  <a:pt x="16561960" y="8973570"/>
                </a:lnTo>
                <a:lnTo>
                  <a:pt x="0" y="89735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5089937" y="995653"/>
            <a:ext cx="8363494" cy="8901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GỢI Ý</a:t>
            </a:r>
          </a:p>
        </p:txBody>
      </p:sp>
      <p:sp>
        <p:nvSpPr>
          <p:cNvPr id="5" name="Freeform 5"/>
          <p:cNvSpPr/>
          <p:nvPr/>
        </p:nvSpPr>
        <p:spPr>
          <a:xfrm>
            <a:off x="15655908" y="2515288"/>
            <a:ext cx="3347642" cy="887125"/>
          </a:xfrm>
          <a:custGeom>
            <a:avLst/>
            <a:gdLst/>
            <a:ahLst/>
            <a:cxnLst/>
            <a:rect l="l" t="t" r="r" b="b"/>
            <a:pathLst>
              <a:path w="3347642" h="887125">
                <a:moveTo>
                  <a:pt x="0" y="0"/>
                </a:moveTo>
                <a:lnTo>
                  <a:pt x="3347643" y="0"/>
                </a:lnTo>
                <a:lnTo>
                  <a:pt x="3347643" y="887125"/>
                </a:lnTo>
                <a:lnTo>
                  <a:pt x="0" y="8871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325885" y="1028700"/>
            <a:ext cx="3347642" cy="887125"/>
          </a:xfrm>
          <a:custGeom>
            <a:avLst/>
            <a:gdLst/>
            <a:ahLst/>
            <a:cxnLst/>
            <a:rect l="l" t="t" r="r" b="b"/>
            <a:pathLst>
              <a:path w="3347642" h="887125">
                <a:moveTo>
                  <a:pt x="0" y="0"/>
                </a:moveTo>
                <a:lnTo>
                  <a:pt x="3347642" y="0"/>
                </a:lnTo>
                <a:lnTo>
                  <a:pt x="3347642" y="887125"/>
                </a:lnTo>
                <a:lnTo>
                  <a:pt x="0" y="8871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3095437" y="2357664"/>
            <a:ext cx="3989000" cy="8092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42950" indent="-742950" algn="just">
              <a:lnSpc>
                <a:spcPct val="150000"/>
              </a:lnSpc>
              <a:buFont typeface="+mj-lt"/>
              <a:buAutoNum type="alphaLcParenR"/>
            </a:pPr>
            <a:r>
              <a:rPr lang="vi-VN" sz="40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Truyện</a:t>
            </a:r>
            <a:r>
              <a:rPr lang="vi-VN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vi-VN" sz="40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Tổng hợp Vẽ Bìa Truyện Tấm Cám giá rẻ, bán chạy tháng 8/2023 - BeeCost">
            <a:extLst>
              <a:ext uri="{FF2B5EF4-FFF2-40B4-BE49-F238E27FC236}">
                <a16:creationId xmlns:a16="http://schemas.microsoft.com/office/drawing/2014/main" id="{64C1E05A-6EED-4FCC-BD32-D4DE16C9EA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63" r="14409"/>
          <a:stretch/>
        </p:blipFill>
        <p:spPr bwMode="auto">
          <a:xfrm>
            <a:off x="2641064" y="3681446"/>
            <a:ext cx="3989000" cy="5576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ua Tôi Là Bêtô tại FishingBook | Tiki">
            <a:extLst>
              <a:ext uri="{FF2B5EF4-FFF2-40B4-BE49-F238E27FC236}">
                <a16:creationId xmlns:a16="http://schemas.microsoft.com/office/drawing/2014/main" id="{7962EB78-6D90-4B5D-B272-D250C22A3E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07" r="17407"/>
          <a:stretch/>
        </p:blipFill>
        <p:spPr bwMode="auto">
          <a:xfrm>
            <a:off x="7709828" y="3551219"/>
            <a:ext cx="3720172" cy="5707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ế Mèn Phiêu Lưu Ký">
            <a:extLst>
              <a:ext uri="{FF2B5EF4-FFF2-40B4-BE49-F238E27FC236}">
                <a16:creationId xmlns:a16="http://schemas.microsoft.com/office/drawing/2014/main" id="{FE9DCD03-CB7A-4406-BCC7-70201F6493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9764" y="3546986"/>
            <a:ext cx="4117377" cy="5707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06055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72378" y="656714"/>
            <a:ext cx="16561959" cy="8973571"/>
          </a:xfrm>
          <a:custGeom>
            <a:avLst/>
            <a:gdLst/>
            <a:ahLst/>
            <a:cxnLst/>
            <a:rect l="l" t="t" r="r" b="b"/>
            <a:pathLst>
              <a:path w="16561959" h="8973571">
                <a:moveTo>
                  <a:pt x="0" y="0"/>
                </a:moveTo>
                <a:lnTo>
                  <a:pt x="16561960" y="0"/>
                </a:lnTo>
                <a:lnTo>
                  <a:pt x="16561960" y="8973570"/>
                </a:lnTo>
                <a:lnTo>
                  <a:pt x="0" y="89735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5089937" y="995653"/>
            <a:ext cx="8363494" cy="8901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GỢI Ý</a:t>
            </a:r>
          </a:p>
        </p:txBody>
      </p:sp>
      <p:sp>
        <p:nvSpPr>
          <p:cNvPr id="5" name="Freeform 5"/>
          <p:cNvSpPr/>
          <p:nvPr/>
        </p:nvSpPr>
        <p:spPr>
          <a:xfrm>
            <a:off x="15655908" y="2515288"/>
            <a:ext cx="3347642" cy="887125"/>
          </a:xfrm>
          <a:custGeom>
            <a:avLst/>
            <a:gdLst/>
            <a:ahLst/>
            <a:cxnLst/>
            <a:rect l="l" t="t" r="r" b="b"/>
            <a:pathLst>
              <a:path w="3347642" h="887125">
                <a:moveTo>
                  <a:pt x="0" y="0"/>
                </a:moveTo>
                <a:lnTo>
                  <a:pt x="3347643" y="0"/>
                </a:lnTo>
                <a:lnTo>
                  <a:pt x="3347643" y="887125"/>
                </a:lnTo>
                <a:lnTo>
                  <a:pt x="0" y="8871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325885" y="1028700"/>
            <a:ext cx="3347642" cy="887125"/>
          </a:xfrm>
          <a:custGeom>
            <a:avLst/>
            <a:gdLst/>
            <a:ahLst/>
            <a:cxnLst/>
            <a:rect l="l" t="t" r="r" b="b"/>
            <a:pathLst>
              <a:path w="3347642" h="887125">
                <a:moveTo>
                  <a:pt x="0" y="0"/>
                </a:moveTo>
                <a:lnTo>
                  <a:pt x="3347642" y="0"/>
                </a:lnTo>
                <a:lnTo>
                  <a:pt x="3347642" y="887125"/>
                </a:lnTo>
                <a:lnTo>
                  <a:pt x="0" y="8871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3095437" y="2357664"/>
            <a:ext cx="3989000" cy="8092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b) Thơ</a:t>
            </a:r>
          </a:p>
        </p:txBody>
      </p:sp>
      <p:pic>
        <p:nvPicPr>
          <p:cNvPr id="2050" name="Picture 2" descr="Mua Giấc Mơ Buổi Sáng - Tuyển Tập Thơ Thiếu Nhi | Tiki">
            <a:extLst>
              <a:ext uri="{FF2B5EF4-FFF2-40B4-BE49-F238E27FC236}">
                <a16:creationId xmlns:a16="http://schemas.microsoft.com/office/drawing/2014/main" id="{E7E5475C-0E3C-4462-BEA9-52636BE2EA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076700"/>
            <a:ext cx="38100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hơ thiếu nhi chống 'bệnh sợ thơ'">
            <a:extLst>
              <a:ext uri="{FF2B5EF4-FFF2-40B4-BE49-F238E27FC236}">
                <a16:creationId xmlns:a16="http://schemas.microsoft.com/office/drawing/2014/main" id="{B50590C5-D33D-4594-8E3B-A102B9F725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454" y="4076700"/>
            <a:ext cx="3429000" cy="533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hơ hay viết cho thiếu nhi - Hai bàn tay em (Kỉ niệm 65 năm NXB Kim Đồ –  Nhà xuất bản Kim Đồng">
            <a:extLst>
              <a:ext uri="{FF2B5EF4-FFF2-40B4-BE49-F238E27FC236}">
                <a16:creationId xmlns:a16="http://schemas.microsoft.com/office/drawing/2014/main" id="{6A9CA648-B286-4BDF-AA29-9304B042D6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6108" y="4072466"/>
            <a:ext cx="4810824" cy="533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25516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63020" y="656714"/>
            <a:ext cx="16561959" cy="8973571"/>
          </a:xfrm>
          <a:custGeom>
            <a:avLst/>
            <a:gdLst/>
            <a:ahLst/>
            <a:cxnLst/>
            <a:rect l="l" t="t" r="r" b="b"/>
            <a:pathLst>
              <a:path w="16561959" h="8973571">
                <a:moveTo>
                  <a:pt x="0" y="0"/>
                </a:moveTo>
                <a:lnTo>
                  <a:pt x="16561960" y="0"/>
                </a:lnTo>
                <a:lnTo>
                  <a:pt x="16561960" y="8973570"/>
                </a:lnTo>
                <a:lnTo>
                  <a:pt x="0" y="89735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5089937" y="995653"/>
            <a:ext cx="8363494" cy="8901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GỢI Ý</a:t>
            </a:r>
          </a:p>
        </p:txBody>
      </p:sp>
      <p:sp>
        <p:nvSpPr>
          <p:cNvPr id="5" name="Freeform 5"/>
          <p:cNvSpPr/>
          <p:nvPr/>
        </p:nvSpPr>
        <p:spPr>
          <a:xfrm>
            <a:off x="15655908" y="2515288"/>
            <a:ext cx="3347642" cy="887125"/>
          </a:xfrm>
          <a:custGeom>
            <a:avLst/>
            <a:gdLst/>
            <a:ahLst/>
            <a:cxnLst/>
            <a:rect l="l" t="t" r="r" b="b"/>
            <a:pathLst>
              <a:path w="3347642" h="887125">
                <a:moveTo>
                  <a:pt x="0" y="0"/>
                </a:moveTo>
                <a:lnTo>
                  <a:pt x="3347643" y="0"/>
                </a:lnTo>
                <a:lnTo>
                  <a:pt x="3347643" y="887125"/>
                </a:lnTo>
                <a:lnTo>
                  <a:pt x="0" y="8871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325885" y="1028700"/>
            <a:ext cx="3347642" cy="887125"/>
          </a:xfrm>
          <a:custGeom>
            <a:avLst/>
            <a:gdLst/>
            <a:ahLst/>
            <a:cxnLst/>
            <a:rect l="l" t="t" r="r" b="b"/>
            <a:pathLst>
              <a:path w="3347642" h="887125">
                <a:moveTo>
                  <a:pt x="0" y="0"/>
                </a:moveTo>
                <a:lnTo>
                  <a:pt x="3347642" y="0"/>
                </a:lnTo>
                <a:lnTo>
                  <a:pt x="3347642" y="887125"/>
                </a:lnTo>
                <a:lnTo>
                  <a:pt x="0" y="8871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3095436" y="2357664"/>
            <a:ext cx="4905563" cy="8092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c) </a:t>
            </a:r>
            <a:r>
              <a:rPr lang="vi-VN" sz="40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lang="vi-VN" sz="4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vi-VN" sz="4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khoa</a:t>
            </a:r>
          </a:p>
        </p:txBody>
      </p:sp>
      <p:pic>
        <p:nvPicPr>
          <p:cNvPr id="3074" name="Picture 2" descr="Toán lớp 4 tập 1 (Bản Mẫu) | Sách Cánh Diều | Trang 0/121">
            <a:extLst>
              <a:ext uri="{FF2B5EF4-FFF2-40B4-BE49-F238E27FC236}">
                <a16:creationId xmlns:a16="http://schemas.microsoft.com/office/drawing/2014/main" id="{2513457F-BA8E-4666-A3ED-46D9A1E82A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953385"/>
            <a:ext cx="4028146" cy="567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Sách giáo khoa lớp 4 Khoa học cánh diều Full">
            <a:extLst>
              <a:ext uri="{FF2B5EF4-FFF2-40B4-BE49-F238E27FC236}">
                <a16:creationId xmlns:a16="http://schemas.microsoft.com/office/drawing/2014/main" id="{7D252D11-E463-49C1-AD1C-DEDA782F74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9178" y="3953383"/>
            <a:ext cx="4034279" cy="567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Sách giáo khoa lớp 4 Công nghệ cánh diều Full">
            <a:extLst>
              <a:ext uri="{FF2B5EF4-FFF2-40B4-BE49-F238E27FC236}">
                <a16:creationId xmlns:a16="http://schemas.microsoft.com/office/drawing/2014/main" id="{E108BA8B-8729-4C3F-974D-C1006CF64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7490" y="3849909"/>
            <a:ext cx="4028146" cy="5776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77934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516</Words>
  <PresentationFormat>Custom</PresentationFormat>
  <Paragraphs>60</Paragraphs>
  <Slides>17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Sensei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2006-08-16T00:00:00Z</dcterms:created>
  <dcterms:modified xsi:type="dcterms:W3CDTF">2023-08-29T08:28:04Z</dcterms:modified>
  <dc:identifier>DAFqohkzOfI</dc:identifier>
</cp:coreProperties>
</file>