
<file path=[Content_Types].xml><?xml version="1.0" encoding="utf-8"?>
<Types xmlns="http://schemas.openxmlformats.org/package/2006/content-types">
  <Default Extension="png" ContentType="image/png"/>
  <Default Extension="bin" ContentType="application/vnd.openxmlformats-officedocument.oleObject"/>
  <Default Extension="mp3" ContentType="audio/mpe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8" r:id="rId20"/>
    <p:sldId id="277" r:id="rId21"/>
    <p:sldId id="274" r:id="rId22"/>
    <p:sldId id="275" r:id="rId23"/>
    <p:sldId id="276" r:id="rId24"/>
    <p:sldId id="283" r:id="rId25"/>
    <p:sldId id="279" r:id="rId26"/>
    <p:sldId id="280" r:id="rId27"/>
    <p:sldId id="281" r:id="rId28"/>
    <p:sldId id="282" r:id="rId29"/>
    <p:sldId id="284" r:id="rId30"/>
    <p:sldId id="285" r:id="rId31"/>
    <p:sldId id="287" r:id="rId32"/>
    <p:sldId id="288" r:id="rId33"/>
    <p:sldId id="289" r:id="rId34"/>
    <p:sldId id="290" r:id="rId35"/>
    <p:sldId id="291" r:id="rId36"/>
    <p:sldId id="292" r:id="rId37"/>
    <p:sldId id="293" r:id="rId38"/>
    <p:sldId id="294" r:id="rId39"/>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76" autoAdjust="0"/>
    <p:restoredTop sz="94660"/>
  </p:normalViewPr>
  <p:slideViewPr>
    <p:cSldViewPr snapToGrid="0">
      <p:cViewPr varScale="1">
        <p:scale>
          <a:sx n="56" d="100"/>
          <a:sy n="56" d="100"/>
        </p:scale>
        <p:origin x="84" y="4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8.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image" Target="../media/image1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20.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3.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EE3D0-886A-4B6E-9016-C3A3208D87C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id="{2DE9DB7B-F2F4-4C68-8EA6-C1E29BE8DF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B762B443-764B-4F0A-A564-103327744373}"/>
              </a:ext>
            </a:extLst>
          </p:cNvPr>
          <p:cNvSpPr>
            <a:spLocks noGrp="1"/>
          </p:cNvSpPr>
          <p:nvPr>
            <p:ph type="dt" sz="half" idx="10"/>
          </p:nvPr>
        </p:nvSpPr>
        <p:spPr/>
        <p:txBody>
          <a:bodyPr/>
          <a:lstStyle/>
          <a:p>
            <a:fld id="{19D93CCF-7F70-4D29-A403-4552F723CD52}" type="datetimeFigureOut">
              <a:rPr lang="vi-VN" smtClean="0"/>
              <a:t>16/06/2023</a:t>
            </a:fld>
            <a:endParaRPr lang="vi-VN"/>
          </a:p>
        </p:txBody>
      </p:sp>
      <p:sp>
        <p:nvSpPr>
          <p:cNvPr id="5" name="Footer Placeholder 4">
            <a:extLst>
              <a:ext uri="{FF2B5EF4-FFF2-40B4-BE49-F238E27FC236}">
                <a16:creationId xmlns:a16="http://schemas.microsoft.com/office/drawing/2014/main" id="{A84BC08D-D45D-4B3B-AAAF-A0DC45FFE4E5}"/>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5320230A-00F3-4DE1-82ED-A11DF283BE84}"/>
              </a:ext>
            </a:extLst>
          </p:cNvPr>
          <p:cNvSpPr>
            <a:spLocks noGrp="1"/>
          </p:cNvSpPr>
          <p:nvPr>
            <p:ph type="sldNum" sz="quarter" idx="12"/>
          </p:nvPr>
        </p:nvSpPr>
        <p:spPr/>
        <p:txBody>
          <a:bodyPr/>
          <a:lstStyle/>
          <a:p>
            <a:fld id="{AFAA7323-E516-4ACF-BC8F-598317178E4B}" type="slidenum">
              <a:rPr lang="vi-VN" smtClean="0"/>
              <a:t>‹#›</a:t>
            </a:fld>
            <a:endParaRPr lang="vi-VN"/>
          </a:p>
        </p:txBody>
      </p:sp>
    </p:spTree>
    <p:extLst>
      <p:ext uri="{BB962C8B-B14F-4D97-AF65-F5344CB8AC3E}">
        <p14:creationId xmlns:p14="http://schemas.microsoft.com/office/powerpoint/2010/main" val="30042945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E5EE4-708D-46C5-8DA1-4B3C3C435D48}"/>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F0F5B2BC-B74C-45D6-AAAA-94263314535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36AD7139-5ACF-44DC-8B22-91EB66663AEE}"/>
              </a:ext>
            </a:extLst>
          </p:cNvPr>
          <p:cNvSpPr>
            <a:spLocks noGrp="1"/>
          </p:cNvSpPr>
          <p:nvPr>
            <p:ph type="dt" sz="half" idx="10"/>
          </p:nvPr>
        </p:nvSpPr>
        <p:spPr/>
        <p:txBody>
          <a:bodyPr/>
          <a:lstStyle/>
          <a:p>
            <a:fld id="{19D93CCF-7F70-4D29-A403-4552F723CD52}" type="datetimeFigureOut">
              <a:rPr lang="vi-VN" smtClean="0"/>
              <a:t>16/06/2023</a:t>
            </a:fld>
            <a:endParaRPr lang="vi-VN"/>
          </a:p>
        </p:txBody>
      </p:sp>
      <p:sp>
        <p:nvSpPr>
          <p:cNvPr id="5" name="Footer Placeholder 4">
            <a:extLst>
              <a:ext uri="{FF2B5EF4-FFF2-40B4-BE49-F238E27FC236}">
                <a16:creationId xmlns:a16="http://schemas.microsoft.com/office/drawing/2014/main" id="{75264C58-DF16-49D3-BA48-B9C6D8E45FF5}"/>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5FF8F347-629C-4892-9910-E0375182FAFC}"/>
              </a:ext>
            </a:extLst>
          </p:cNvPr>
          <p:cNvSpPr>
            <a:spLocks noGrp="1"/>
          </p:cNvSpPr>
          <p:nvPr>
            <p:ph type="sldNum" sz="quarter" idx="12"/>
          </p:nvPr>
        </p:nvSpPr>
        <p:spPr/>
        <p:txBody>
          <a:bodyPr/>
          <a:lstStyle/>
          <a:p>
            <a:fld id="{AFAA7323-E516-4ACF-BC8F-598317178E4B}" type="slidenum">
              <a:rPr lang="vi-VN" smtClean="0"/>
              <a:t>‹#›</a:t>
            </a:fld>
            <a:endParaRPr lang="vi-VN"/>
          </a:p>
        </p:txBody>
      </p:sp>
    </p:spTree>
    <p:extLst>
      <p:ext uri="{BB962C8B-B14F-4D97-AF65-F5344CB8AC3E}">
        <p14:creationId xmlns:p14="http://schemas.microsoft.com/office/powerpoint/2010/main" val="350104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E7D3F1A-BC8C-40E2-8E62-998E9673203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E11B3888-E98D-4B1B-8B6F-EC109EC1A0B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7D5EB791-72F9-42CF-9726-F65AF2F3F836}"/>
              </a:ext>
            </a:extLst>
          </p:cNvPr>
          <p:cNvSpPr>
            <a:spLocks noGrp="1"/>
          </p:cNvSpPr>
          <p:nvPr>
            <p:ph type="dt" sz="half" idx="10"/>
          </p:nvPr>
        </p:nvSpPr>
        <p:spPr/>
        <p:txBody>
          <a:bodyPr/>
          <a:lstStyle/>
          <a:p>
            <a:fld id="{19D93CCF-7F70-4D29-A403-4552F723CD52}" type="datetimeFigureOut">
              <a:rPr lang="vi-VN" smtClean="0"/>
              <a:t>16/06/2023</a:t>
            </a:fld>
            <a:endParaRPr lang="vi-VN"/>
          </a:p>
        </p:txBody>
      </p:sp>
      <p:sp>
        <p:nvSpPr>
          <p:cNvPr id="5" name="Footer Placeholder 4">
            <a:extLst>
              <a:ext uri="{FF2B5EF4-FFF2-40B4-BE49-F238E27FC236}">
                <a16:creationId xmlns:a16="http://schemas.microsoft.com/office/drawing/2014/main" id="{79DBD121-0365-4008-BD80-25235259DAA0}"/>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63B8DB7D-0369-44FA-82DE-B1CA0026A063}"/>
              </a:ext>
            </a:extLst>
          </p:cNvPr>
          <p:cNvSpPr>
            <a:spLocks noGrp="1"/>
          </p:cNvSpPr>
          <p:nvPr>
            <p:ph type="sldNum" sz="quarter" idx="12"/>
          </p:nvPr>
        </p:nvSpPr>
        <p:spPr/>
        <p:txBody>
          <a:bodyPr/>
          <a:lstStyle/>
          <a:p>
            <a:fld id="{AFAA7323-E516-4ACF-BC8F-598317178E4B}" type="slidenum">
              <a:rPr lang="vi-VN" smtClean="0"/>
              <a:t>‹#›</a:t>
            </a:fld>
            <a:endParaRPr lang="vi-VN"/>
          </a:p>
        </p:txBody>
      </p:sp>
    </p:spTree>
    <p:extLst>
      <p:ext uri="{BB962C8B-B14F-4D97-AF65-F5344CB8AC3E}">
        <p14:creationId xmlns:p14="http://schemas.microsoft.com/office/powerpoint/2010/main" val="1501130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F1108-6FC4-46C8-A4D7-89467E71CD8A}"/>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58F2865B-E756-4F44-AF8C-669BEDEA24A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89AFF93B-6619-4E39-BFCD-C937D5968004}"/>
              </a:ext>
            </a:extLst>
          </p:cNvPr>
          <p:cNvSpPr>
            <a:spLocks noGrp="1"/>
          </p:cNvSpPr>
          <p:nvPr>
            <p:ph type="dt" sz="half" idx="10"/>
          </p:nvPr>
        </p:nvSpPr>
        <p:spPr/>
        <p:txBody>
          <a:bodyPr/>
          <a:lstStyle/>
          <a:p>
            <a:fld id="{19D93CCF-7F70-4D29-A403-4552F723CD52}" type="datetimeFigureOut">
              <a:rPr lang="vi-VN" smtClean="0"/>
              <a:t>16/06/2023</a:t>
            </a:fld>
            <a:endParaRPr lang="vi-VN"/>
          </a:p>
        </p:txBody>
      </p:sp>
      <p:sp>
        <p:nvSpPr>
          <p:cNvPr id="5" name="Footer Placeholder 4">
            <a:extLst>
              <a:ext uri="{FF2B5EF4-FFF2-40B4-BE49-F238E27FC236}">
                <a16:creationId xmlns:a16="http://schemas.microsoft.com/office/drawing/2014/main" id="{DC8EFDE0-521B-440D-BA90-D18881D1699A}"/>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0DA04058-8BDF-47D7-82B4-717C94D56CEE}"/>
              </a:ext>
            </a:extLst>
          </p:cNvPr>
          <p:cNvSpPr>
            <a:spLocks noGrp="1"/>
          </p:cNvSpPr>
          <p:nvPr>
            <p:ph type="sldNum" sz="quarter" idx="12"/>
          </p:nvPr>
        </p:nvSpPr>
        <p:spPr/>
        <p:txBody>
          <a:bodyPr/>
          <a:lstStyle/>
          <a:p>
            <a:fld id="{AFAA7323-E516-4ACF-BC8F-598317178E4B}" type="slidenum">
              <a:rPr lang="vi-VN" smtClean="0"/>
              <a:t>‹#›</a:t>
            </a:fld>
            <a:endParaRPr lang="vi-VN"/>
          </a:p>
        </p:txBody>
      </p:sp>
    </p:spTree>
    <p:extLst>
      <p:ext uri="{BB962C8B-B14F-4D97-AF65-F5344CB8AC3E}">
        <p14:creationId xmlns:p14="http://schemas.microsoft.com/office/powerpoint/2010/main" val="1989957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A1EB3-1C55-4BB9-84E0-AC4CAF3B15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59CF115F-EEC8-4A57-B838-E51A41DDF59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865BB31-92F1-47D9-8BE0-50EB7846C3FD}"/>
              </a:ext>
            </a:extLst>
          </p:cNvPr>
          <p:cNvSpPr>
            <a:spLocks noGrp="1"/>
          </p:cNvSpPr>
          <p:nvPr>
            <p:ph type="dt" sz="half" idx="10"/>
          </p:nvPr>
        </p:nvSpPr>
        <p:spPr/>
        <p:txBody>
          <a:bodyPr/>
          <a:lstStyle/>
          <a:p>
            <a:fld id="{19D93CCF-7F70-4D29-A403-4552F723CD52}" type="datetimeFigureOut">
              <a:rPr lang="vi-VN" smtClean="0"/>
              <a:t>16/06/2023</a:t>
            </a:fld>
            <a:endParaRPr lang="vi-VN"/>
          </a:p>
        </p:txBody>
      </p:sp>
      <p:sp>
        <p:nvSpPr>
          <p:cNvPr id="5" name="Footer Placeholder 4">
            <a:extLst>
              <a:ext uri="{FF2B5EF4-FFF2-40B4-BE49-F238E27FC236}">
                <a16:creationId xmlns:a16="http://schemas.microsoft.com/office/drawing/2014/main" id="{C73AE458-B6F1-481C-9137-100A779A4379}"/>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8369BCD8-1D0C-4ACF-9E4D-0C60F7DF82C8}"/>
              </a:ext>
            </a:extLst>
          </p:cNvPr>
          <p:cNvSpPr>
            <a:spLocks noGrp="1"/>
          </p:cNvSpPr>
          <p:nvPr>
            <p:ph type="sldNum" sz="quarter" idx="12"/>
          </p:nvPr>
        </p:nvSpPr>
        <p:spPr/>
        <p:txBody>
          <a:bodyPr/>
          <a:lstStyle/>
          <a:p>
            <a:fld id="{AFAA7323-E516-4ACF-BC8F-598317178E4B}" type="slidenum">
              <a:rPr lang="vi-VN" smtClean="0"/>
              <a:t>‹#›</a:t>
            </a:fld>
            <a:endParaRPr lang="vi-VN"/>
          </a:p>
        </p:txBody>
      </p:sp>
    </p:spTree>
    <p:extLst>
      <p:ext uri="{BB962C8B-B14F-4D97-AF65-F5344CB8AC3E}">
        <p14:creationId xmlns:p14="http://schemas.microsoft.com/office/powerpoint/2010/main" val="1866722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03DA5-AF3F-4FA8-9A25-D8C220A77A89}"/>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3D14DF45-268A-4C54-B3E1-CCFD2FA0855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5978CBCA-64EC-4B60-B86B-780AD2EFCEF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75999FE2-4257-4080-B7EB-F7651D92D83B}"/>
              </a:ext>
            </a:extLst>
          </p:cNvPr>
          <p:cNvSpPr>
            <a:spLocks noGrp="1"/>
          </p:cNvSpPr>
          <p:nvPr>
            <p:ph type="dt" sz="half" idx="10"/>
          </p:nvPr>
        </p:nvSpPr>
        <p:spPr/>
        <p:txBody>
          <a:bodyPr/>
          <a:lstStyle/>
          <a:p>
            <a:fld id="{19D93CCF-7F70-4D29-A403-4552F723CD52}" type="datetimeFigureOut">
              <a:rPr lang="vi-VN" smtClean="0"/>
              <a:t>16/06/2023</a:t>
            </a:fld>
            <a:endParaRPr lang="vi-VN"/>
          </a:p>
        </p:txBody>
      </p:sp>
      <p:sp>
        <p:nvSpPr>
          <p:cNvPr id="6" name="Footer Placeholder 5">
            <a:extLst>
              <a:ext uri="{FF2B5EF4-FFF2-40B4-BE49-F238E27FC236}">
                <a16:creationId xmlns:a16="http://schemas.microsoft.com/office/drawing/2014/main" id="{D03B8428-FD11-4ACF-A99B-7685A487D71B}"/>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4DFD06D5-A54D-42C9-8687-65F2A9CE8C28}"/>
              </a:ext>
            </a:extLst>
          </p:cNvPr>
          <p:cNvSpPr>
            <a:spLocks noGrp="1"/>
          </p:cNvSpPr>
          <p:nvPr>
            <p:ph type="sldNum" sz="quarter" idx="12"/>
          </p:nvPr>
        </p:nvSpPr>
        <p:spPr/>
        <p:txBody>
          <a:bodyPr/>
          <a:lstStyle/>
          <a:p>
            <a:fld id="{AFAA7323-E516-4ACF-BC8F-598317178E4B}" type="slidenum">
              <a:rPr lang="vi-VN" smtClean="0"/>
              <a:t>‹#›</a:t>
            </a:fld>
            <a:endParaRPr lang="vi-VN"/>
          </a:p>
        </p:txBody>
      </p:sp>
    </p:spTree>
    <p:extLst>
      <p:ext uri="{BB962C8B-B14F-4D97-AF65-F5344CB8AC3E}">
        <p14:creationId xmlns:p14="http://schemas.microsoft.com/office/powerpoint/2010/main" val="2764965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546AB-E4D5-46A3-B98B-BEE45202EAD7}"/>
              </a:ext>
            </a:extLst>
          </p:cNvPr>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33DF228D-0AAE-4606-9328-B7991E74AA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463FEA7-422E-4CD7-A2DA-4533803B956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B79FCF4A-4EC6-4D94-B289-6B36D6C199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A25BFF8-EF47-4326-AA0D-C4175E9D60E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9234E9C2-CB4A-4BE4-904C-9668B3D5480F}"/>
              </a:ext>
            </a:extLst>
          </p:cNvPr>
          <p:cNvSpPr>
            <a:spLocks noGrp="1"/>
          </p:cNvSpPr>
          <p:nvPr>
            <p:ph type="dt" sz="half" idx="10"/>
          </p:nvPr>
        </p:nvSpPr>
        <p:spPr/>
        <p:txBody>
          <a:bodyPr/>
          <a:lstStyle/>
          <a:p>
            <a:fld id="{19D93CCF-7F70-4D29-A403-4552F723CD52}" type="datetimeFigureOut">
              <a:rPr lang="vi-VN" smtClean="0"/>
              <a:t>16/06/2023</a:t>
            </a:fld>
            <a:endParaRPr lang="vi-VN"/>
          </a:p>
        </p:txBody>
      </p:sp>
      <p:sp>
        <p:nvSpPr>
          <p:cNvPr id="8" name="Footer Placeholder 7">
            <a:extLst>
              <a:ext uri="{FF2B5EF4-FFF2-40B4-BE49-F238E27FC236}">
                <a16:creationId xmlns:a16="http://schemas.microsoft.com/office/drawing/2014/main" id="{FCFA8B79-7655-49AD-9631-475519DE2B82}"/>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a16="http://schemas.microsoft.com/office/drawing/2014/main" id="{FE7F4FD9-D4BA-439A-B4CC-DE3730AEE98A}"/>
              </a:ext>
            </a:extLst>
          </p:cNvPr>
          <p:cNvSpPr>
            <a:spLocks noGrp="1"/>
          </p:cNvSpPr>
          <p:nvPr>
            <p:ph type="sldNum" sz="quarter" idx="12"/>
          </p:nvPr>
        </p:nvSpPr>
        <p:spPr/>
        <p:txBody>
          <a:bodyPr/>
          <a:lstStyle/>
          <a:p>
            <a:fld id="{AFAA7323-E516-4ACF-BC8F-598317178E4B}" type="slidenum">
              <a:rPr lang="vi-VN" smtClean="0"/>
              <a:t>‹#›</a:t>
            </a:fld>
            <a:endParaRPr lang="vi-VN"/>
          </a:p>
        </p:txBody>
      </p:sp>
    </p:spTree>
    <p:extLst>
      <p:ext uri="{BB962C8B-B14F-4D97-AF65-F5344CB8AC3E}">
        <p14:creationId xmlns:p14="http://schemas.microsoft.com/office/powerpoint/2010/main" val="3024843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0C518-98E9-4A26-879D-A26518750FC2}"/>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9F62735C-58E8-4D69-A274-196FA9DFAE8A}"/>
              </a:ext>
            </a:extLst>
          </p:cNvPr>
          <p:cNvSpPr>
            <a:spLocks noGrp="1"/>
          </p:cNvSpPr>
          <p:nvPr>
            <p:ph type="dt" sz="half" idx="10"/>
          </p:nvPr>
        </p:nvSpPr>
        <p:spPr/>
        <p:txBody>
          <a:bodyPr/>
          <a:lstStyle/>
          <a:p>
            <a:fld id="{19D93CCF-7F70-4D29-A403-4552F723CD52}" type="datetimeFigureOut">
              <a:rPr lang="vi-VN" smtClean="0"/>
              <a:t>16/06/2023</a:t>
            </a:fld>
            <a:endParaRPr lang="vi-VN"/>
          </a:p>
        </p:txBody>
      </p:sp>
      <p:sp>
        <p:nvSpPr>
          <p:cNvPr id="4" name="Footer Placeholder 3">
            <a:extLst>
              <a:ext uri="{FF2B5EF4-FFF2-40B4-BE49-F238E27FC236}">
                <a16:creationId xmlns:a16="http://schemas.microsoft.com/office/drawing/2014/main" id="{DD2B02FC-AC04-46AD-A19B-4C47EE6640E6}"/>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a16="http://schemas.microsoft.com/office/drawing/2014/main" id="{DBC504B0-7682-451E-AF31-016AB494DB04}"/>
              </a:ext>
            </a:extLst>
          </p:cNvPr>
          <p:cNvSpPr>
            <a:spLocks noGrp="1"/>
          </p:cNvSpPr>
          <p:nvPr>
            <p:ph type="sldNum" sz="quarter" idx="12"/>
          </p:nvPr>
        </p:nvSpPr>
        <p:spPr/>
        <p:txBody>
          <a:bodyPr/>
          <a:lstStyle/>
          <a:p>
            <a:fld id="{AFAA7323-E516-4ACF-BC8F-598317178E4B}" type="slidenum">
              <a:rPr lang="vi-VN" smtClean="0"/>
              <a:t>‹#›</a:t>
            </a:fld>
            <a:endParaRPr lang="vi-VN"/>
          </a:p>
        </p:txBody>
      </p:sp>
    </p:spTree>
    <p:extLst>
      <p:ext uri="{BB962C8B-B14F-4D97-AF65-F5344CB8AC3E}">
        <p14:creationId xmlns:p14="http://schemas.microsoft.com/office/powerpoint/2010/main" val="2949017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98B609-86B1-4A0C-9861-C58D6F008D3E}"/>
              </a:ext>
            </a:extLst>
          </p:cNvPr>
          <p:cNvSpPr>
            <a:spLocks noGrp="1"/>
          </p:cNvSpPr>
          <p:nvPr>
            <p:ph type="dt" sz="half" idx="10"/>
          </p:nvPr>
        </p:nvSpPr>
        <p:spPr/>
        <p:txBody>
          <a:bodyPr/>
          <a:lstStyle/>
          <a:p>
            <a:fld id="{19D93CCF-7F70-4D29-A403-4552F723CD52}" type="datetimeFigureOut">
              <a:rPr lang="vi-VN" smtClean="0"/>
              <a:t>16/06/2023</a:t>
            </a:fld>
            <a:endParaRPr lang="vi-VN"/>
          </a:p>
        </p:txBody>
      </p:sp>
      <p:sp>
        <p:nvSpPr>
          <p:cNvPr id="3" name="Footer Placeholder 2">
            <a:extLst>
              <a:ext uri="{FF2B5EF4-FFF2-40B4-BE49-F238E27FC236}">
                <a16:creationId xmlns:a16="http://schemas.microsoft.com/office/drawing/2014/main" id="{9C03DDFD-3914-4DE2-A39D-9212948501F0}"/>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a16="http://schemas.microsoft.com/office/drawing/2014/main" id="{30504B8B-D70B-49D4-B871-06927D961B2B}"/>
              </a:ext>
            </a:extLst>
          </p:cNvPr>
          <p:cNvSpPr>
            <a:spLocks noGrp="1"/>
          </p:cNvSpPr>
          <p:nvPr>
            <p:ph type="sldNum" sz="quarter" idx="12"/>
          </p:nvPr>
        </p:nvSpPr>
        <p:spPr/>
        <p:txBody>
          <a:bodyPr/>
          <a:lstStyle/>
          <a:p>
            <a:fld id="{AFAA7323-E516-4ACF-BC8F-598317178E4B}" type="slidenum">
              <a:rPr lang="vi-VN" smtClean="0"/>
              <a:t>‹#›</a:t>
            </a:fld>
            <a:endParaRPr lang="vi-VN"/>
          </a:p>
        </p:txBody>
      </p:sp>
    </p:spTree>
    <p:extLst>
      <p:ext uri="{BB962C8B-B14F-4D97-AF65-F5344CB8AC3E}">
        <p14:creationId xmlns:p14="http://schemas.microsoft.com/office/powerpoint/2010/main" val="1640468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A5A3D-97AB-497C-BE54-23A4252C96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C5457B80-DA7F-4ACD-9D81-914A10CAAB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B9F943A2-0930-4015-8F30-82FAB05E71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B01E71B-AEDD-46D1-9295-B13FD08EFE6F}"/>
              </a:ext>
            </a:extLst>
          </p:cNvPr>
          <p:cNvSpPr>
            <a:spLocks noGrp="1"/>
          </p:cNvSpPr>
          <p:nvPr>
            <p:ph type="dt" sz="half" idx="10"/>
          </p:nvPr>
        </p:nvSpPr>
        <p:spPr/>
        <p:txBody>
          <a:bodyPr/>
          <a:lstStyle/>
          <a:p>
            <a:fld id="{19D93CCF-7F70-4D29-A403-4552F723CD52}" type="datetimeFigureOut">
              <a:rPr lang="vi-VN" smtClean="0"/>
              <a:t>16/06/2023</a:t>
            </a:fld>
            <a:endParaRPr lang="vi-VN"/>
          </a:p>
        </p:txBody>
      </p:sp>
      <p:sp>
        <p:nvSpPr>
          <p:cNvPr id="6" name="Footer Placeholder 5">
            <a:extLst>
              <a:ext uri="{FF2B5EF4-FFF2-40B4-BE49-F238E27FC236}">
                <a16:creationId xmlns:a16="http://schemas.microsoft.com/office/drawing/2014/main" id="{E7E3FA67-A25B-4662-B47F-88EF74FC0E65}"/>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77DC4ABB-B76E-41CC-9E4A-C0EB41D8B235}"/>
              </a:ext>
            </a:extLst>
          </p:cNvPr>
          <p:cNvSpPr>
            <a:spLocks noGrp="1"/>
          </p:cNvSpPr>
          <p:nvPr>
            <p:ph type="sldNum" sz="quarter" idx="12"/>
          </p:nvPr>
        </p:nvSpPr>
        <p:spPr/>
        <p:txBody>
          <a:bodyPr/>
          <a:lstStyle/>
          <a:p>
            <a:fld id="{AFAA7323-E516-4ACF-BC8F-598317178E4B}" type="slidenum">
              <a:rPr lang="vi-VN" smtClean="0"/>
              <a:t>‹#›</a:t>
            </a:fld>
            <a:endParaRPr lang="vi-VN"/>
          </a:p>
        </p:txBody>
      </p:sp>
    </p:spTree>
    <p:extLst>
      <p:ext uri="{BB962C8B-B14F-4D97-AF65-F5344CB8AC3E}">
        <p14:creationId xmlns:p14="http://schemas.microsoft.com/office/powerpoint/2010/main" val="2027630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67047-9131-4132-A3A8-03A15EBEEA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29DC841B-2AFC-4A95-8171-FC477D87FD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id="{DF90771D-2B49-476C-AE2E-FDAC65BE3A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03226FE-3359-4A0E-8AD0-FB36D0381D99}"/>
              </a:ext>
            </a:extLst>
          </p:cNvPr>
          <p:cNvSpPr>
            <a:spLocks noGrp="1"/>
          </p:cNvSpPr>
          <p:nvPr>
            <p:ph type="dt" sz="half" idx="10"/>
          </p:nvPr>
        </p:nvSpPr>
        <p:spPr/>
        <p:txBody>
          <a:bodyPr/>
          <a:lstStyle/>
          <a:p>
            <a:fld id="{19D93CCF-7F70-4D29-A403-4552F723CD52}" type="datetimeFigureOut">
              <a:rPr lang="vi-VN" smtClean="0"/>
              <a:t>16/06/2023</a:t>
            </a:fld>
            <a:endParaRPr lang="vi-VN"/>
          </a:p>
        </p:txBody>
      </p:sp>
      <p:sp>
        <p:nvSpPr>
          <p:cNvPr id="6" name="Footer Placeholder 5">
            <a:extLst>
              <a:ext uri="{FF2B5EF4-FFF2-40B4-BE49-F238E27FC236}">
                <a16:creationId xmlns:a16="http://schemas.microsoft.com/office/drawing/2014/main" id="{CDE1B6F6-B704-4EAD-895E-B15A0A96BE37}"/>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46DAE079-A46B-4A45-82E4-B6F8103354D7}"/>
              </a:ext>
            </a:extLst>
          </p:cNvPr>
          <p:cNvSpPr>
            <a:spLocks noGrp="1"/>
          </p:cNvSpPr>
          <p:nvPr>
            <p:ph type="sldNum" sz="quarter" idx="12"/>
          </p:nvPr>
        </p:nvSpPr>
        <p:spPr/>
        <p:txBody>
          <a:bodyPr/>
          <a:lstStyle/>
          <a:p>
            <a:fld id="{AFAA7323-E516-4ACF-BC8F-598317178E4B}" type="slidenum">
              <a:rPr lang="vi-VN" smtClean="0"/>
              <a:t>‹#›</a:t>
            </a:fld>
            <a:endParaRPr lang="vi-VN"/>
          </a:p>
        </p:txBody>
      </p:sp>
    </p:spTree>
    <p:extLst>
      <p:ext uri="{BB962C8B-B14F-4D97-AF65-F5344CB8AC3E}">
        <p14:creationId xmlns:p14="http://schemas.microsoft.com/office/powerpoint/2010/main" val="4879450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4C61FE6-584E-4C35-A326-8B14C789D6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id="{925DC67E-309B-43C5-BBE2-928421E0A0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68160874-3092-44AC-AA1A-60D8EE115B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D93CCF-7F70-4D29-A403-4552F723CD52}" type="datetimeFigureOut">
              <a:rPr lang="vi-VN" smtClean="0"/>
              <a:t>16/06/2023</a:t>
            </a:fld>
            <a:endParaRPr lang="vi-VN"/>
          </a:p>
        </p:txBody>
      </p:sp>
      <p:sp>
        <p:nvSpPr>
          <p:cNvPr id="5" name="Footer Placeholder 4">
            <a:extLst>
              <a:ext uri="{FF2B5EF4-FFF2-40B4-BE49-F238E27FC236}">
                <a16:creationId xmlns:a16="http://schemas.microsoft.com/office/drawing/2014/main" id="{449C5E92-98E5-45B2-BC29-8BA97961DC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a:extLst>
              <a:ext uri="{FF2B5EF4-FFF2-40B4-BE49-F238E27FC236}">
                <a16:creationId xmlns:a16="http://schemas.microsoft.com/office/drawing/2014/main" id="{6048C230-836A-4A84-ACE7-EA3ED1DBE9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AA7323-E516-4ACF-BC8F-598317178E4B}" type="slidenum">
              <a:rPr lang="vi-VN" smtClean="0"/>
              <a:t>‹#›</a:t>
            </a:fld>
            <a:endParaRPr lang="vi-VN"/>
          </a:p>
        </p:txBody>
      </p:sp>
    </p:spTree>
    <p:extLst>
      <p:ext uri="{BB962C8B-B14F-4D97-AF65-F5344CB8AC3E}">
        <p14:creationId xmlns:p14="http://schemas.microsoft.com/office/powerpoint/2010/main" val="31607058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4.png"/><Relationship Id="rId5" Type="http://schemas.openxmlformats.org/officeDocument/2006/relationships/oleObject" Target="../embeddings/oleObject4.bin"/><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7.png"/><Relationship Id="rId5" Type="http://schemas.openxmlformats.org/officeDocument/2006/relationships/image" Target="../media/image13.png"/><Relationship Id="rId4" Type="http://schemas.openxmlformats.org/officeDocument/2006/relationships/oleObject" Target="../embeddings/oleObject5.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8.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4.xml"/><Relationship Id="rId1" Type="http://schemas.openxmlformats.org/officeDocument/2006/relationships/vmlDrawing" Target="../drawings/vmlDrawing6.vml"/><Relationship Id="rId5" Type="http://schemas.openxmlformats.org/officeDocument/2006/relationships/image" Target="../media/image15.png"/><Relationship Id="rId4" Type="http://schemas.openxmlformats.org/officeDocument/2006/relationships/oleObject" Target="../embeddings/oleObject7.bin"/></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1.png"/><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oleObject" Target="../embeddings/oleObject9.bin"/><Relationship Id="rId5" Type="http://schemas.openxmlformats.org/officeDocument/2006/relationships/image" Target="../media/image20.png"/><Relationship Id="rId4" Type="http://schemas.openxmlformats.org/officeDocument/2006/relationships/oleObject" Target="../embeddings/oleObject8.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4.xml"/><Relationship Id="rId1" Type="http://schemas.openxmlformats.org/officeDocument/2006/relationships/vmlDrawing" Target="../drawings/vmlDrawing8.v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png"/><Relationship Id="rId5" Type="http://schemas.openxmlformats.org/officeDocument/2006/relationships/oleObject" Target="../embeddings/oleObject1.bin"/><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emf"/><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3.png"/><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slide" Target="slide5.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png"/><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png"/><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4.xml"/><Relationship Id="rId1" Type="http://schemas.openxmlformats.org/officeDocument/2006/relationships/vmlDrawing" Target="../drawings/vmlDrawing9.vml"/><Relationship Id="rId5" Type="http://schemas.openxmlformats.org/officeDocument/2006/relationships/image" Target="../media/image43.png"/><Relationship Id="rId4" Type="http://schemas.openxmlformats.org/officeDocument/2006/relationships/oleObject" Target="../embeddings/oleObject11.bin"/></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vmlDrawing" Target="../drawings/vmlDrawing10.vml"/><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4.xml"/><Relationship Id="rId1" Type="http://schemas.openxmlformats.org/officeDocument/2006/relationships/vmlDrawing" Target="../drawings/vmlDrawing11.vml"/><Relationship Id="rId5" Type="http://schemas.openxmlformats.org/officeDocument/2006/relationships/image" Target="../media/image48.png"/><Relationship Id="rId4" Type="http://schemas.openxmlformats.org/officeDocument/2006/relationships/oleObject" Target="../embeddings/oleObject13.bin"/></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slide" Target="slide6.xml"/><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F210126-1082-4021-B29F-BAE057C93F95}"/>
              </a:ext>
            </a:extLst>
          </p:cNvPr>
          <p:cNvSpPr/>
          <p:nvPr/>
        </p:nvSpPr>
        <p:spPr>
          <a:xfrm>
            <a:off x="2557574" y="453522"/>
            <a:ext cx="6652783" cy="612732"/>
          </a:xfrm>
          <a:prstGeom prst="rect">
            <a:avLst/>
          </a:prstGeom>
        </p:spPr>
        <p:txBody>
          <a:bodyPr wrap="none">
            <a:spAutoFit/>
          </a:bodyPr>
          <a:lstStyle/>
          <a:p>
            <a:pPr algn="just">
              <a:lnSpc>
                <a:spcPct val="115000"/>
              </a:lnSpc>
              <a:spcAft>
                <a:spcPts val="800"/>
              </a:spcAft>
            </a:pP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phát</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biẻu</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định</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lý</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ta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lét</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thuận</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và</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b="1"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đảo</a:t>
            </a:r>
            <a:r>
              <a:rPr lang="en-US" sz="3200" b="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endParaRPr lang="vi-VN" sz="3200" dirty="0">
              <a:ea typeface="Arial" panose="020B060402020202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F0B79994-3D63-44B6-9502-58FA5D7A803F}"/>
              </a:ext>
            </a:extLst>
          </p:cNvPr>
          <p:cNvSpPr/>
          <p:nvPr/>
        </p:nvSpPr>
        <p:spPr>
          <a:xfrm>
            <a:off x="225287" y="1920719"/>
            <a:ext cx="11317355" cy="3444276"/>
          </a:xfrm>
          <a:prstGeom prst="rect">
            <a:avLst/>
          </a:prstGeom>
        </p:spPr>
        <p:txBody>
          <a:bodyPr wrap="square">
            <a:spAutoFit/>
          </a:bodyPr>
          <a:lstStyle/>
          <a:p>
            <a:pPr marL="1143000" lvl="2" indent="-228600">
              <a:lnSpc>
                <a:spcPct val="115000"/>
              </a:lnSpc>
              <a:spcAft>
                <a:spcPts val="0"/>
              </a:spcAft>
              <a:buFont typeface="Times New Roman" panose="02020603050405020304" pitchFamily="18" charset="0"/>
              <a:buChar char="-"/>
            </a:pP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ĐL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thuận</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Nếu</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một</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đường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thẳng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song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song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với</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một</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cạnh</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của</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tam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giác</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và</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cắt</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hai</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cạnh</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kia</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thì</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nó</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định</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ra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Trên</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hai</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cạnh</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đó</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những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đoạn</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thẳng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tương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ứng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tỉ</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lệ</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t>
            </a:r>
            <a:endParaRPr lang="vi-VN" sz="3200" dirty="0">
              <a:ea typeface="Arial" panose="020B0604020202020204" pitchFamily="34" charset="0"/>
              <a:cs typeface="Times New Roman" panose="02020603050405020304" pitchFamily="18" charset="0"/>
            </a:endParaRPr>
          </a:p>
          <a:p>
            <a:pPr marL="1143000" lvl="2" indent="-228600">
              <a:lnSpc>
                <a:spcPct val="115000"/>
              </a:lnSpc>
              <a:spcAft>
                <a:spcPts val="800"/>
              </a:spcAft>
              <a:buFont typeface="Times New Roman" panose="02020603050405020304" pitchFamily="18" charset="0"/>
              <a:buChar char="-"/>
            </a:pP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ĐL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đảo</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Nếu</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một</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đường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thẳng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cắt</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hai</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cạnh</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của</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một</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tam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giác</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và</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định</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ra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Trên</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hai</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cạnh</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ấy</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những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đoạn</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thẳng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tương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ứng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tỉ</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lệ</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thì</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nó</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song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song</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với</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cạnh</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còn</a:t>
            </a:r>
            <a:r>
              <a:rPr lang="en-US" sz="3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lại</a:t>
            </a:r>
            <a:endParaRPr lang="vi-VN" sz="3200" dirty="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22543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6A92AA-EE72-4749-8C7A-86E80D95C4CB}"/>
              </a:ext>
            </a:extLst>
          </p:cNvPr>
          <p:cNvSpPr>
            <a:spLocks noGrp="1"/>
          </p:cNvSpPr>
          <p:nvPr>
            <p:ph idx="1"/>
          </p:nvPr>
        </p:nvSpPr>
        <p:spPr/>
        <p:txBody>
          <a:bodyPr/>
          <a:lstStyle/>
          <a:p>
            <a:pPr marL="0" indent="0">
              <a:buNone/>
            </a:pPr>
            <a:r>
              <a:rPr lang="en-US" dirty="0" err="1"/>
              <a:t>Tìm</a:t>
            </a:r>
            <a:r>
              <a:rPr lang="en-US" dirty="0"/>
              <a:t> x </a:t>
            </a:r>
            <a:r>
              <a:rPr lang="en-US" dirty="0" err="1"/>
              <a:t>trong</a:t>
            </a:r>
            <a:r>
              <a:rPr lang="en-US" dirty="0"/>
              <a:t> </a:t>
            </a:r>
            <a:r>
              <a:rPr lang="en-US" dirty="0" err="1"/>
              <a:t>các</a:t>
            </a:r>
            <a:r>
              <a:rPr lang="en-US" dirty="0"/>
              <a:t> </a:t>
            </a:r>
            <a:r>
              <a:rPr lang="en-US" dirty="0" err="1"/>
              <a:t>hình</a:t>
            </a:r>
            <a:r>
              <a:rPr lang="en-US" dirty="0"/>
              <a:t> </a:t>
            </a:r>
            <a:r>
              <a:rPr lang="en-US" dirty="0" err="1"/>
              <a:t>vẽ</a:t>
            </a:r>
            <a:r>
              <a:rPr lang="en-US" dirty="0"/>
              <a:t> </a:t>
            </a:r>
            <a:r>
              <a:rPr lang="en-US" dirty="0" err="1"/>
              <a:t>sau</a:t>
            </a:r>
            <a:r>
              <a:rPr lang="en-US" dirty="0"/>
              <a:t>:</a:t>
            </a:r>
            <a:endParaRPr lang="vi-VN" dirty="0"/>
          </a:p>
        </p:txBody>
      </p:sp>
      <p:graphicFrame>
        <p:nvGraphicFramePr>
          <p:cNvPr id="4" name="Object 3">
            <a:extLst>
              <a:ext uri="{FF2B5EF4-FFF2-40B4-BE49-F238E27FC236}">
                <a16:creationId xmlns:a16="http://schemas.microsoft.com/office/drawing/2014/main" id="{3B381AF2-ADE6-4797-971D-27A6C2DE79AA}"/>
              </a:ext>
            </a:extLst>
          </p:cNvPr>
          <p:cNvGraphicFramePr>
            <a:graphicFrameLocks noChangeAspect="1"/>
          </p:cNvGraphicFramePr>
          <p:nvPr>
            <p:extLst>
              <p:ext uri="{D42A27DB-BD31-4B8C-83A1-F6EECF244321}">
                <p14:modId xmlns:p14="http://schemas.microsoft.com/office/powerpoint/2010/main" val="4290264156"/>
              </p:ext>
            </p:extLst>
          </p:nvPr>
        </p:nvGraphicFramePr>
        <p:xfrm>
          <a:off x="569844" y="2299285"/>
          <a:ext cx="5873438" cy="2325724"/>
        </p:xfrm>
        <a:graphic>
          <a:graphicData uri="http://schemas.openxmlformats.org/presentationml/2006/ole">
            <mc:AlternateContent xmlns:mc="http://schemas.openxmlformats.org/markup-compatibility/2006">
              <mc:Choice xmlns:v="urn:schemas-microsoft-com:vml" Requires="v">
                <p:oleObj spid="_x0000_s4126" name="Bitmap Image" r:id="rId3" imgW="3000000" imgH="1190476" progId="Paint.Picture">
                  <p:embed/>
                </p:oleObj>
              </mc:Choice>
              <mc:Fallback>
                <p:oleObj name="Bitmap Image" r:id="rId3" imgW="3000000" imgH="1190476" progId="Paint.Picture">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844" y="2299285"/>
                        <a:ext cx="5873438" cy="2325724"/>
                      </a:xfrm>
                      <a:prstGeom prst="rect">
                        <a:avLst/>
                      </a:prstGeom>
                      <a:noFill/>
                    </p:spPr>
                  </p:pic>
                </p:oleObj>
              </mc:Fallback>
            </mc:AlternateContent>
          </a:graphicData>
        </a:graphic>
      </p:graphicFrame>
      <p:graphicFrame>
        <p:nvGraphicFramePr>
          <p:cNvPr id="5" name="Object 4">
            <a:extLst>
              <a:ext uri="{FF2B5EF4-FFF2-40B4-BE49-F238E27FC236}">
                <a16:creationId xmlns:a16="http://schemas.microsoft.com/office/drawing/2014/main" id="{C808C600-6A6E-4CE2-B1C7-6CFCDEA2D66F}"/>
              </a:ext>
            </a:extLst>
          </p:cNvPr>
          <p:cNvGraphicFramePr>
            <a:graphicFrameLocks noChangeAspect="1"/>
          </p:cNvGraphicFramePr>
          <p:nvPr>
            <p:extLst>
              <p:ext uri="{D42A27DB-BD31-4B8C-83A1-F6EECF244321}">
                <p14:modId xmlns:p14="http://schemas.microsoft.com/office/powerpoint/2010/main" val="3758029493"/>
              </p:ext>
            </p:extLst>
          </p:nvPr>
        </p:nvGraphicFramePr>
        <p:xfrm>
          <a:off x="7593496" y="1809750"/>
          <a:ext cx="3084112" cy="2570093"/>
        </p:xfrm>
        <a:graphic>
          <a:graphicData uri="http://schemas.openxmlformats.org/presentationml/2006/ole">
            <mc:AlternateContent xmlns:mc="http://schemas.openxmlformats.org/markup-compatibility/2006">
              <mc:Choice xmlns:v="urn:schemas-microsoft-com:vml" Requires="v">
                <p:oleObj spid="_x0000_s4127" name="Bitmap Image" r:id="rId5" imgW="1542857" imgH="1286055" progId="Paint.Picture">
                  <p:embed/>
                </p:oleObj>
              </mc:Choice>
              <mc:Fallback>
                <p:oleObj name="Bitmap Image" r:id="rId5" imgW="1542857" imgH="1286055" progId="Paint.Picture">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93496" y="1809750"/>
                        <a:ext cx="3084112" cy="2570093"/>
                      </a:xfrm>
                      <a:prstGeom prst="rect">
                        <a:avLst/>
                      </a:prstGeom>
                      <a:noFill/>
                    </p:spPr>
                  </p:pic>
                </p:oleObj>
              </mc:Fallback>
            </mc:AlternateContent>
          </a:graphicData>
        </a:graphic>
      </p:graphicFrame>
      <p:sp>
        <p:nvSpPr>
          <p:cNvPr id="6" name="Rectangle 3">
            <a:extLst>
              <a:ext uri="{FF2B5EF4-FFF2-40B4-BE49-F238E27FC236}">
                <a16:creationId xmlns:a16="http://schemas.microsoft.com/office/drawing/2014/main" id="{4955EBE6-26AC-42E8-8E22-64F3AE494506}"/>
              </a:ext>
            </a:extLst>
          </p:cNvPr>
          <p:cNvSpPr>
            <a:spLocks noChangeArrowheads="1"/>
          </p:cNvSpPr>
          <p:nvPr/>
        </p:nvSpPr>
        <p:spPr bwMode="auto">
          <a:xfrm>
            <a:off x="801757" y="1012241"/>
            <a:ext cx="1449436"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B</a:t>
            </a:r>
            <a:r>
              <a:rPr kumimoji="0" lang="en-US" altLang="vi-VN" sz="3200" b="1"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à</a:t>
            </a: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i</a:t>
            </a:r>
            <a:r>
              <a:rPr kumimoji="0" lang="en-US" altLang="vi-VN" sz="3200" b="1"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13:</a:t>
            </a:r>
            <a:endParaRPr kumimoji="0" lang="vi-VN" altLang="vi-V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vi-VN" altLang="vi-VN" sz="3200" b="0" i="0" u="none" strike="noStrike" cap="none" normalizeH="0" baseline="0" dirty="0">
              <a:ln>
                <a:noFill/>
              </a:ln>
              <a:solidFill>
                <a:schemeClr val="tx1"/>
              </a:solidFill>
              <a:effectLst/>
              <a:latin typeface="Arial" panose="020B0604020202020204" pitchFamily="34" charset="0"/>
            </a:endParaRPr>
          </a:p>
        </p:txBody>
      </p:sp>
      <p:sp>
        <p:nvSpPr>
          <p:cNvPr id="7" name="Rectangle 4">
            <a:extLst>
              <a:ext uri="{FF2B5EF4-FFF2-40B4-BE49-F238E27FC236}">
                <a16:creationId xmlns:a16="http://schemas.microsoft.com/office/drawing/2014/main" id="{FCEE0AD8-0757-496C-9915-511AC87DF15C}"/>
              </a:ext>
            </a:extLst>
          </p:cNvPr>
          <p:cNvSpPr>
            <a:spLocks noChangeArrowheads="1"/>
          </p:cNvSpPr>
          <p:nvPr/>
        </p:nvSpPr>
        <p:spPr bwMode="auto">
          <a:xfrm>
            <a:off x="0" y="15811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vi-VN"/>
          </a:p>
        </p:txBody>
      </p:sp>
      <p:sp>
        <p:nvSpPr>
          <p:cNvPr id="8" name="Rectangle 5">
            <a:extLst>
              <a:ext uri="{FF2B5EF4-FFF2-40B4-BE49-F238E27FC236}">
                <a16:creationId xmlns:a16="http://schemas.microsoft.com/office/drawing/2014/main" id="{15384F89-A975-4D7F-A2B4-0189DA55E923}"/>
              </a:ext>
            </a:extLst>
          </p:cNvPr>
          <p:cNvSpPr>
            <a:spLocks noChangeArrowheads="1"/>
          </p:cNvSpPr>
          <p:nvPr/>
        </p:nvSpPr>
        <p:spPr bwMode="auto">
          <a:xfrm>
            <a:off x="0" y="33242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vi-VN"/>
          </a:p>
        </p:txBody>
      </p:sp>
      <p:sp>
        <p:nvSpPr>
          <p:cNvPr id="9" name="Title 1">
            <a:extLst>
              <a:ext uri="{FF2B5EF4-FFF2-40B4-BE49-F238E27FC236}">
                <a16:creationId xmlns:a16="http://schemas.microsoft.com/office/drawing/2014/main" id="{FF5E7464-EAAB-4800-A0A8-7EBA000731F6}"/>
              </a:ext>
            </a:extLst>
          </p:cNvPr>
          <p:cNvSpPr>
            <a:spLocks noGrp="1"/>
          </p:cNvSpPr>
          <p:nvPr>
            <p:ph type="title"/>
          </p:nvPr>
        </p:nvSpPr>
        <p:spPr>
          <a:xfrm>
            <a:off x="838200" y="-73922"/>
            <a:ext cx="10515600" cy="1325563"/>
          </a:xfrm>
        </p:spPr>
        <p:txBody>
          <a:bodyPr/>
          <a:lstStyle/>
          <a:p>
            <a:pPr algn="ctr"/>
            <a:r>
              <a:rPr lang="en-US" dirty="0">
                <a:latin typeface="TimEes New Roman"/>
              </a:rPr>
              <a:t>TIẾT 1: BÀI TẬP CUỐI </a:t>
            </a:r>
            <a:r>
              <a:rPr lang="vi-VN" dirty="0">
                <a:latin typeface="TimEes New Roman"/>
              </a:rPr>
              <a:t>CHƯƠNG 7</a:t>
            </a:r>
          </a:p>
        </p:txBody>
      </p:sp>
    </p:spTree>
    <p:extLst>
      <p:ext uri="{BB962C8B-B14F-4D97-AF65-F5344CB8AC3E}">
        <p14:creationId xmlns:p14="http://schemas.microsoft.com/office/powerpoint/2010/main" val="149349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DF495-4215-4D8C-9577-8F828F611BB4}"/>
              </a:ext>
            </a:extLst>
          </p:cNvPr>
          <p:cNvSpPr>
            <a:spLocks noGrp="1"/>
          </p:cNvSpPr>
          <p:nvPr>
            <p:ph type="title"/>
          </p:nvPr>
        </p:nvSpPr>
        <p:spPr>
          <a:xfrm>
            <a:off x="185109" y="94621"/>
            <a:ext cx="4886739" cy="602284"/>
          </a:xfrm>
        </p:spPr>
        <p:txBody>
          <a:bodyPr>
            <a:normAutofit/>
          </a:bodyPr>
          <a:lstStyle/>
          <a:p>
            <a:pPr algn="ctr"/>
            <a:r>
              <a:rPr lang="en-US" sz="3200" dirty="0" err="1">
                <a:latin typeface="TimEes New Roman"/>
              </a:rPr>
              <a:t>Bài</a:t>
            </a:r>
            <a:r>
              <a:rPr lang="en-US" sz="3200" dirty="0">
                <a:latin typeface="TimEes New Roman"/>
              </a:rPr>
              <a:t> </a:t>
            </a:r>
            <a:r>
              <a:rPr lang="en-US" sz="3200" dirty="0" err="1">
                <a:latin typeface="TimEes New Roman"/>
              </a:rPr>
              <a:t>làm</a:t>
            </a:r>
            <a:r>
              <a:rPr lang="en-US" sz="3200" dirty="0">
                <a:latin typeface="TimEes New Roman"/>
              </a:rPr>
              <a:t>:</a:t>
            </a:r>
            <a:endParaRPr lang="vi-VN" sz="3200" dirty="0">
              <a:latin typeface="TimEes New Roman"/>
            </a:endParaRPr>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7D05E010-511E-4393-8446-AF8694152E0D}"/>
                  </a:ext>
                </a:extLst>
              </p:cNvPr>
              <p:cNvSpPr/>
              <p:nvPr/>
            </p:nvSpPr>
            <p:spPr>
              <a:xfrm>
                <a:off x="238539" y="570813"/>
                <a:ext cx="4920066" cy="3222036"/>
              </a:xfrm>
              <a:prstGeom prst="rect">
                <a:avLst/>
              </a:prstGeom>
            </p:spPr>
            <p:txBody>
              <a:bodyPr wrap="square">
                <a:spAutoFit/>
              </a:bodyPr>
              <a:lstStyle/>
              <a:p>
                <a:pPr marL="342900" lvl="0" indent="-342900">
                  <a:lnSpc>
                    <a:spcPct val="115000"/>
                  </a:lnSpc>
                  <a:spcAft>
                    <a:spcPts val="800"/>
                  </a:spcAft>
                  <a:buFont typeface="+mj-lt"/>
                  <a:buAutoNum type="alphaLcParenR"/>
                </a:pPr>
                <a:r>
                  <a:rPr lang="en-US" sz="32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Vì</a:t>
                </a:r>
                <a:r>
                  <a:rPr lang="en-US"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MN//BC </a:t>
                </a:r>
                <a:r>
                  <a:rPr lang="en-US" sz="32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nên</a:t>
                </a:r>
                <a:r>
                  <a:rPr lang="en-US"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theo</a:t>
                </a:r>
                <a:r>
                  <a:rPr lang="en-US"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định</a:t>
                </a:r>
                <a:r>
                  <a:rPr lang="en-US"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lý</a:t>
                </a:r>
                <a:r>
                  <a:rPr lang="en-US"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Ta-</a:t>
                </a:r>
                <a:r>
                  <a:rPr lang="en-US" sz="32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lét</a:t>
                </a:r>
                <a:r>
                  <a:rPr lang="en-US"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đảo</a:t>
                </a:r>
                <a:r>
                  <a:rPr lang="en-US"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ta </a:t>
                </a:r>
                <a:r>
                  <a:rPr lang="en-US" sz="320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có</a:t>
                </a:r>
                <a:r>
                  <a:rPr lang="en-US"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endParaRPr lang="vi-VN"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endParaRPr>
              </a:p>
              <a:p>
                <a:pPr lvl="0">
                  <a:lnSpc>
                    <a:spcPct val="115000"/>
                  </a:lnSpc>
                  <a:spcAft>
                    <a:spcPts val="800"/>
                  </a:spcAft>
                </a:pPr>
                <a14:m>
                  <m:oMath xmlns:m="http://schemas.openxmlformats.org/officeDocument/2006/math">
                    <m:f>
                      <m:fPr>
                        <m:ctrlPr>
                          <a:rPr lang="vi-VN"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ctrlPr>
                      </m:fPr>
                      <m:num>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𝐴𝑀</m:t>
                        </m:r>
                      </m:num>
                      <m:den>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𝐴𝐵</m:t>
                        </m:r>
                      </m:den>
                    </m:f>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f>
                      <m:fPr>
                        <m:ctrlPr>
                          <a:rPr lang="vi-VN"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ctrlPr>
                      </m:fPr>
                      <m:num>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𝐴𝑁</m:t>
                        </m:r>
                      </m:num>
                      <m:den>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𝐴𝐶</m:t>
                        </m:r>
                      </m:den>
                    </m:f>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 </m:t>
                    </m:r>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𝑠𝑢𝑦</m:t>
                    </m:r>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 </m:t>
                    </m:r>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𝑟𝑎</m:t>
                    </m:r>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 </m:t>
                    </m:r>
                    <m:f>
                      <m:fPr>
                        <m:ctrlPr>
                          <a:rPr lang="vi-VN"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ctrlPr>
                      </m:fPr>
                      <m:num>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2</m:t>
                        </m:r>
                      </m:num>
                      <m:den>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6</m:t>
                        </m:r>
                      </m:den>
                    </m:f>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f>
                      <m:fPr>
                        <m:ctrlPr>
                          <a:rPr lang="vi-VN"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ctrlPr>
                      </m:fPr>
                      <m:num>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𝑥</m:t>
                        </m:r>
                      </m:num>
                      <m:den>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𝑥</m:t>
                        </m:r>
                        <m:r>
                          <a:rPr lang="en-US" sz="3200" i="1">
                            <a:solidFill>
                              <a:srgbClr val="000000"/>
                            </a:solidFill>
                            <a:latin typeface="Cambria Math" panose="02040503050406030204" pitchFamily="18" charset="0"/>
                            <a:ea typeface="Arial" panose="020B0604020202020204" pitchFamily="34" charset="0"/>
                            <a:cs typeface="Times New Roman" panose="02020603050405020304" pitchFamily="18" charset="0"/>
                          </a:rPr>
                          <m:t>+7</m:t>
                        </m:r>
                      </m:den>
                    </m:f>
                  </m:oMath>
                </a14:m>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Giải</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phương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x=3,5</a:t>
                </a:r>
                <a:endParaRPr lang="vi-VN" sz="3200" dirty="0">
                  <a:ea typeface="Arial" panose="020B0604020202020204" pitchFamily="34" charset="0"/>
                  <a:cs typeface="Times New Roman" panose="02020603050405020304" pitchFamily="18" charset="0"/>
                </a:endParaRPr>
              </a:p>
            </p:txBody>
          </p:sp>
        </mc:Choice>
        <mc:Fallback xmlns="">
          <p:sp>
            <p:nvSpPr>
              <p:cNvPr id="4" name="Rectangle 3">
                <a:extLst>
                  <a:ext uri="{FF2B5EF4-FFF2-40B4-BE49-F238E27FC236}">
                    <a16:creationId xmlns:a16="http://schemas.microsoft.com/office/drawing/2014/main" id="{7D05E010-511E-4393-8446-AF8694152E0D}"/>
                  </a:ext>
                </a:extLst>
              </p:cNvPr>
              <p:cNvSpPr>
                <a:spLocks noRot="1" noChangeAspect="1" noMove="1" noResize="1" noEditPoints="1" noAdjustHandles="1" noChangeArrowheads="1" noChangeShapeType="1" noTextEdit="1"/>
              </p:cNvSpPr>
              <p:nvPr/>
            </p:nvSpPr>
            <p:spPr>
              <a:xfrm>
                <a:off x="238539" y="570813"/>
                <a:ext cx="4920066" cy="3222036"/>
              </a:xfrm>
              <a:prstGeom prst="rect">
                <a:avLst/>
              </a:prstGeom>
              <a:blipFill>
                <a:blip r:embed="rId3"/>
                <a:stretch>
                  <a:fillRect l="-3098" t="-1705" r="-496" b="-5303"/>
                </a:stretch>
              </a:blipFill>
            </p:spPr>
            <p:txBody>
              <a:bodyPr/>
              <a:lstStyle/>
              <a:p>
                <a:r>
                  <a:rPr lang="vi-VN">
                    <a:noFill/>
                  </a:rPr>
                  <a:t> </a:t>
                </a:r>
              </a:p>
            </p:txBody>
          </p:sp>
        </mc:Fallback>
      </mc:AlternateContent>
      <p:graphicFrame>
        <p:nvGraphicFramePr>
          <p:cNvPr id="5" name="Object 4">
            <a:extLst>
              <a:ext uri="{FF2B5EF4-FFF2-40B4-BE49-F238E27FC236}">
                <a16:creationId xmlns:a16="http://schemas.microsoft.com/office/drawing/2014/main" id="{66CF5AB3-386F-4B6A-9F10-85579C9E914C}"/>
              </a:ext>
            </a:extLst>
          </p:cNvPr>
          <p:cNvGraphicFramePr>
            <a:graphicFrameLocks noChangeAspect="1"/>
          </p:cNvGraphicFramePr>
          <p:nvPr>
            <p:extLst>
              <p:ext uri="{D42A27DB-BD31-4B8C-83A1-F6EECF244321}">
                <p14:modId xmlns:p14="http://schemas.microsoft.com/office/powerpoint/2010/main" val="2397445694"/>
              </p:ext>
            </p:extLst>
          </p:nvPr>
        </p:nvGraphicFramePr>
        <p:xfrm>
          <a:off x="5365669" y="137325"/>
          <a:ext cx="5873438" cy="2325724"/>
        </p:xfrm>
        <a:graphic>
          <a:graphicData uri="http://schemas.openxmlformats.org/presentationml/2006/ole">
            <mc:AlternateContent xmlns:mc="http://schemas.openxmlformats.org/markup-compatibility/2006">
              <mc:Choice xmlns:v="urn:schemas-microsoft-com:vml" Requires="v">
                <p:oleObj spid="_x0000_s9227" name="Bitmap Image" r:id="rId4" imgW="3000000" imgH="1190476" progId="Paint.Picture">
                  <p:embed/>
                </p:oleObj>
              </mc:Choice>
              <mc:Fallback>
                <p:oleObj name="Bitmap Image" r:id="rId4" imgW="3000000" imgH="1190476" progId="Paint.Picture">
                  <p:embed/>
                  <p:pic>
                    <p:nvPicPr>
                      <p:cNvPr id="4" name="Object 3">
                        <a:extLst>
                          <a:ext uri="{FF2B5EF4-FFF2-40B4-BE49-F238E27FC236}">
                            <a16:creationId xmlns:a16="http://schemas.microsoft.com/office/drawing/2014/main" id="{3B381AF2-ADE6-4797-971D-27A6C2DE79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5669" y="137325"/>
                        <a:ext cx="5873438" cy="2325724"/>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3D8E3C44-F5E8-4127-8F84-13AC33537782}"/>
                  </a:ext>
                </a:extLst>
              </p:cNvPr>
              <p:cNvSpPr/>
              <p:nvPr/>
            </p:nvSpPr>
            <p:spPr>
              <a:xfrm>
                <a:off x="185109" y="3894099"/>
                <a:ext cx="11768352" cy="3447098"/>
              </a:xfrm>
              <a:prstGeom prst="rect">
                <a:avLst/>
              </a:prstGeom>
            </p:spPr>
            <p:txBody>
              <a:bodyPr wrap="square">
                <a:spAutoFit/>
              </a:bodyPr>
              <a:lstStyle/>
              <a:p>
                <a:pPr lvl="0">
                  <a:lnSpc>
                    <a:spcPct val="115000"/>
                  </a:lnSpc>
                  <a:spcAft>
                    <a:spcPts val="0"/>
                  </a:spcAft>
                </a:pP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AC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BD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cùng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vuông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góc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BD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AC//BD. Theo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lét</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đảo</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b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14:m>
                  <m:oMathPara xmlns:m="http://schemas.openxmlformats.org/officeDocument/2006/math">
                    <m:oMathParaPr>
                      <m:jc m:val="centerGroup"/>
                    </m:oMathParaPr>
                    <m:oMath xmlns:m="http://schemas.openxmlformats.org/officeDocument/2006/math">
                      <m:f>
                        <m:f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m:t>
                          </m:r>
                        </m:num>
                        <m:den>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𝐵𝐷</m:t>
                          </m:r>
                        </m:den>
                      </m:f>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𝐵𝐶</m:t>
                          </m:r>
                        </m:num>
                        <m:den>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𝐵𝐸</m:t>
                          </m:r>
                        </m:den>
                      </m:f>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𝑠𝑢𝑦</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𝑟𝑎</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f>
                        <m:f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num>
                        <m:den>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den>
                      </m:f>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5</m:t>
                          </m:r>
                        </m:num>
                        <m:den>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5+3,5</m:t>
                          </m:r>
                        </m:den>
                      </m:f>
                    </m:oMath>
                  </m:oMathPara>
                </a14:m>
                <a:endParaRPr lang="vi-VN" sz="3200" dirty="0">
                  <a:ea typeface="Arial" panose="020B0604020202020204" pitchFamily="34" charset="0"/>
                  <a:cs typeface="Times New Roman" panose="02020603050405020304" pitchFamily="18" charset="0"/>
                </a:endParaRPr>
              </a:p>
              <a:p>
                <a:pPr marL="457200">
                  <a:lnSpc>
                    <a:spcPct val="115000"/>
                  </a:lnSpc>
                  <a:spcAft>
                    <a:spcPts val="0"/>
                  </a:spcAft>
                </a:pP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Giải</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phương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x= 5,1</a:t>
                </a:r>
                <a:endParaRPr lang="vi-VN" sz="3200" dirty="0">
                  <a:ea typeface="Arial" panose="020B0604020202020204" pitchFamily="34" charset="0"/>
                  <a:cs typeface="Times New Roman" panose="02020603050405020304" pitchFamily="18" charset="0"/>
                </a:endParaRPr>
              </a:p>
              <a:p>
                <a:pPr marL="457200">
                  <a:lnSpc>
                    <a:spcPct val="115000"/>
                  </a:lnSpc>
                  <a:spcAft>
                    <a:spcPts val="800"/>
                  </a:spcAft>
                </a:pP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vi-VN" sz="3200" dirty="0">
                  <a:ea typeface="Arial" panose="020B0604020202020204" pitchFamily="34" charset="0"/>
                  <a:cs typeface="Times New Roman" panose="02020603050405020304" pitchFamily="18" charset="0"/>
                </a:endParaRPr>
              </a:p>
            </p:txBody>
          </p:sp>
        </mc:Choice>
        <mc:Fallback xmlns="">
          <p:sp>
            <p:nvSpPr>
              <p:cNvPr id="6" name="Rectangle 5">
                <a:extLst>
                  <a:ext uri="{FF2B5EF4-FFF2-40B4-BE49-F238E27FC236}">
                    <a16:creationId xmlns:a16="http://schemas.microsoft.com/office/drawing/2014/main" id="{3D8E3C44-F5E8-4127-8F84-13AC33537782}"/>
                  </a:ext>
                </a:extLst>
              </p:cNvPr>
              <p:cNvSpPr>
                <a:spLocks noRot="1" noChangeAspect="1" noMove="1" noResize="1" noEditPoints="1" noAdjustHandles="1" noChangeArrowheads="1" noChangeShapeType="1" noTextEdit="1"/>
              </p:cNvSpPr>
              <p:nvPr/>
            </p:nvSpPr>
            <p:spPr>
              <a:xfrm>
                <a:off x="185109" y="3894099"/>
                <a:ext cx="11768352" cy="3447098"/>
              </a:xfrm>
              <a:prstGeom prst="rect">
                <a:avLst/>
              </a:prstGeom>
              <a:blipFill>
                <a:blip r:embed="rId6"/>
                <a:stretch>
                  <a:fillRect l="-1295" t="-1593" r="-829"/>
                </a:stretch>
              </a:blipFill>
            </p:spPr>
            <p:txBody>
              <a:bodyPr/>
              <a:lstStyle/>
              <a:p>
                <a:r>
                  <a:rPr lang="vi-VN">
                    <a:noFill/>
                  </a:rPr>
                  <a:t> </a:t>
                </a:r>
              </a:p>
            </p:txBody>
          </p:sp>
        </mc:Fallback>
      </mc:AlternateContent>
    </p:spTree>
    <p:extLst>
      <p:ext uri="{BB962C8B-B14F-4D97-AF65-F5344CB8AC3E}">
        <p14:creationId xmlns:p14="http://schemas.microsoft.com/office/powerpoint/2010/main" val="3158805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A06ADB43-D1B7-486C-926A-CF7CE40A4798}"/>
              </a:ext>
            </a:extLst>
          </p:cNvPr>
          <p:cNvGraphicFramePr>
            <a:graphicFrameLocks noGrp="1" noChangeAspect="1"/>
          </p:cNvGraphicFramePr>
          <p:nvPr>
            <p:ph idx="1"/>
            <p:extLst>
              <p:ext uri="{D42A27DB-BD31-4B8C-83A1-F6EECF244321}">
                <p14:modId xmlns:p14="http://schemas.microsoft.com/office/powerpoint/2010/main" val="20186735"/>
              </p:ext>
            </p:extLst>
          </p:nvPr>
        </p:nvGraphicFramePr>
        <p:xfrm>
          <a:off x="9037983" y="1814380"/>
          <a:ext cx="2953620" cy="2461350"/>
        </p:xfrm>
        <a:graphic>
          <a:graphicData uri="http://schemas.openxmlformats.org/presentationml/2006/ole">
            <mc:AlternateContent xmlns:mc="http://schemas.openxmlformats.org/markup-compatibility/2006">
              <mc:Choice xmlns:v="urn:schemas-microsoft-com:vml" Requires="v">
                <p:oleObj spid="_x0000_s10251" name="Bitmap Image" r:id="rId3" imgW="1542857" imgH="1286055" progId="Paint.Picture">
                  <p:embed/>
                </p:oleObj>
              </mc:Choice>
              <mc:Fallback>
                <p:oleObj name="Bitmap Image" r:id="rId3" imgW="1542857" imgH="1286055" progId="Paint.Picture">
                  <p:embed/>
                  <p:pic>
                    <p:nvPicPr>
                      <p:cNvPr id="5" name="Object 4">
                        <a:extLst>
                          <a:ext uri="{FF2B5EF4-FFF2-40B4-BE49-F238E27FC236}">
                            <a16:creationId xmlns:a16="http://schemas.microsoft.com/office/drawing/2014/main" id="{C808C600-6A6E-4CE2-B1C7-6CFCDEA2D6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37983" y="1814380"/>
                        <a:ext cx="2953620" cy="2461350"/>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786CAD97-2F37-4C8D-9287-20FF205701C5}"/>
                  </a:ext>
                </a:extLst>
              </p:cNvPr>
              <p:cNvSpPr/>
              <p:nvPr/>
            </p:nvSpPr>
            <p:spPr>
              <a:xfrm>
                <a:off x="1060173" y="1834356"/>
                <a:ext cx="8441635" cy="2441374"/>
              </a:xfrm>
              <a:prstGeom prst="rect">
                <a:avLst/>
              </a:prstGeom>
            </p:spPr>
            <p:txBody>
              <a:bodyPr wrap="square">
                <a:spAutoFit/>
              </a:bodyPr>
              <a:lstStyle/>
              <a:p>
                <a:pPr lvl="0">
                  <a:lnSpc>
                    <a:spcPct val="115000"/>
                  </a:lnSpc>
                  <a:spcAft>
                    <a:spcPts val="0"/>
                  </a:spcAft>
                </a:pPr>
                <a:r>
                  <a:rPr lang="en-US" sz="3200" dirty="0">
                    <a:latin typeface="Times New Roman" panose="02020603050405020304" pitchFamily="18" charset="0"/>
                    <a:ea typeface="Arial" panose="020B0604020202020204" pitchFamily="34" charset="0"/>
                    <a:cs typeface="Times New Roman" panose="02020603050405020304" pitchFamily="18" charset="0"/>
                  </a:rPr>
                  <a:t>c) </a:t>
                </a:r>
                <a:r>
                  <a:rPr lang="en-US" sz="3200" dirty="0" err="1">
                    <a:latin typeface="Times New Roman" panose="02020603050405020304" pitchFamily="18" charset="0"/>
                    <a:ea typeface="Arial" panose="020B0604020202020204" pitchFamily="34" charset="0"/>
                    <a:cs typeface="Times New Roman" panose="02020603050405020304" pitchFamily="18" charset="0"/>
                  </a:rPr>
                  <a:t>Vì</a:t>
                </a:r>
                <a:r>
                  <a:rPr lang="en-US" sz="3200" dirty="0">
                    <a:latin typeface="Times New Roman" panose="02020603050405020304" pitchFamily="18" charset="0"/>
                    <a:ea typeface="Arial" panose="020B0604020202020204" pitchFamily="34" charset="0"/>
                    <a:cs typeface="Times New Roman" panose="02020603050405020304" pitchFamily="18" charset="0"/>
                  </a:rPr>
                  <a:t> PQ//IK </a:t>
                </a:r>
                <a:r>
                  <a:rPr lang="en-US" sz="3200" dirty="0" err="1">
                    <a:latin typeface="Times New Roman" panose="02020603050405020304" pitchFamily="18" charset="0"/>
                    <a:ea typeface="Arial" panose="020B0604020202020204" pitchFamily="34" charset="0"/>
                    <a:cs typeface="Times New Roman" panose="02020603050405020304" pitchFamily="18" charset="0"/>
                  </a:rPr>
                  <a:t>nên</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theo</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định</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lý</a:t>
                </a:r>
                <a:r>
                  <a:rPr lang="en-US" sz="3200" dirty="0">
                    <a:latin typeface="Times New Roman" panose="02020603050405020304" pitchFamily="18" charset="0"/>
                    <a:ea typeface="Arial" panose="020B0604020202020204" pitchFamily="34" charset="0"/>
                    <a:cs typeface="Times New Roman" panose="02020603050405020304" pitchFamily="18" charset="0"/>
                  </a:rPr>
                  <a:t> ta </a:t>
                </a:r>
                <a:r>
                  <a:rPr lang="en-US" sz="3200" dirty="0" err="1">
                    <a:latin typeface="Times New Roman" panose="02020603050405020304" pitchFamily="18" charset="0"/>
                    <a:ea typeface="Arial" panose="020B0604020202020204" pitchFamily="34" charset="0"/>
                    <a:cs typeface="Times New Roman" panose="02020603050405020304" pitchFamily="18" charset="0"/>
                  </a:rPr>
                  <a:t>lét</a:t>
                </a:r>
                <a:r>
                  <a:rPr lang="en-US" sz="3200" dirty="0">
                    <a:latin typeface="Times New Roman" panose="02020603050405020304" pitchFamily="18" charset="0"/>
                    <a:ea typeface="Arial" panose="020B0604020202020204" pitchFamily="34" charset="0"/>
                    <a:cs typeface="Times New Roman" panose="02020603050405020304" pitchFamily="18" charset="0"/>
                  </a:rPr>
                  <a:t>, ta </a:t>
                </a:r>
                <a:r>
                  <a:rPr lang="en-US" sz="3200" dirty="0" err="1">
                    <a:latin typeface="Times New Roman" panose="02020603050405020304" pitchFamily="18" charset="0"/>
                    <a:ea typeface="Arial" panose="020B0604020202020204" pitchFamily="34" charset="0"/>
                    <a:cs typeface="Times New Roman" panose="02020603050405020304" pitchFamily="18" charset="0"/>
                  </a:rPr>
                  <a:t>có</a:t>
                </a:r>
                <a:r>
                  <a:rPr lang="en-US" sz="3200" dirty="0">
                    <a:latin typeface="Times New Roman" panose="02020603050405020304" pitchFamily="18" charset="0"/>
                    <a:ea typeface="Arial" panose="020B0604020202020204" pitchFamily="34" charset="0"/>
                    <a:cs typeface="Times New Roman" panose="02020603050405020304" pitchFamily="18" charset="0"/>
                  </a:rPr>
                  <a:t>:</a:t>
                </a:r>
                <a:endParaRPr lang="vi-VN" sz="3200" dirty="0">
                  <a:ea typeface="Arial" panose="020B0604020202020204" pitchFamily="34" charset="0"/>
                  <a:cs typeface="Times New Roman" panose="02020603050405020304" pitchFamily="18" charset="0"/>
                </a:endParaRPr>
              </a:p>
              <a:p>
                <a:pPr marL="457200">
                  <a:lnSpc>
                    <a:spcPct val="115000"/>
                  </a:lnSpc>
                  <a:spcAft>
                    <a:spcPts val="800"/>
                  </a:spcAft>
                </a:pPr>
                <a14:m>
                  <m:oMathPara xmlns:m="http://schemas.openxmlformats.org/officeDocument/2006/math">
                    <m:oMathParaPr>
                      <m:jc m:val="centerGroup"/>
                    </m:oMathParaPr>
                    <m:oMath xmlns:m="http://schemas.openxmlformats.org/officeDocument/2006/math">
                      <m:f>
                        <m:fPr>
                          <m:ctrlPr>
                            <a:rPr lang="vi-VN" sz="3200" i="1">
                              <a:latin typeface="Cambria Math" panose="02040503050406030204" pitchFamily="18" charset="0"/>
                              <a:ea typeface="Arial" panose="020B0604020202020204" pitchFamily="34" charset="0"/>
                              <a:cs typeface="Times New Roman" panose="02020603050405020304" pitchFamily="18" charset="0"/>
                            </a:rPr>
                          </m:ctrlPr>
                        </m:fPr>
                        <m:num>
                          <m:r>
                            <a:rPr lang="en-US" sz="3200" i="1">
                              <a:latin typeface="Cambria Math" panose="02040503050406030204" pitchFamily="18" charset="0"/>
                              <a:ea typeface="Arial" panose="020B0604020202020204" pitchFamily="34" charset="0"/>
                              <a:cs typeface="Times New Roman" panose="02020603050405020304" pitchFamily="18" charset="0"/>
                            </a:rPr>
                            <m:t>𝐻𝑃</m:t>
                          </m:r>
                        </m:num>
                        <m:den>
                          <m:r>
                            <a:rPr lang="en-US" sz="3200" i="1">
                              <a:latin typeface="Cambria Math" panose="02040503050406030204" pitchFamily="18" charset="0"/>
                              <a:ea typeface="Arial" panose="020B0604020202020204" pitchFamily="34" charset="0"/>
                              <a:cs typeface="Times New Roman" panose="02020603050405020304" pitchFamily="18" charset="0"/>
                            </a:rPr>
                            <m:t>𝑃𝐼</m:t>
                          </m:r>
                        </m:den>
                      </m:f>
                      <m:r>
                        <a:rPr lang="en-US" sz="3200" i="1">
                          <a:latin typeface="Cambria Math" panose="02040503050406030204" pitchFamily="18" charset="0"/>
                          <a:ea typeface="Arial" panose="020B0604020202020204" pitchFamily="34" charset="0"/>
                          <a:cs typeface="Times New Roman" panose="02020603050405020304" pitchFamily="18" charset="0"/>
                        </a:rPr>
                        <m:t>=</m:t>
                      </m:r>
                      <m:f>
                        <m:fPr>
                          <m:ctrlPr>
                            <a:rPr lang="vi-VN" sz="3200" i="1">
                              <a:latin typeface="Cambria Math" panose="02040503050406030204" pitchFamily="18" charset="0"/>
                              <a:ea typeface="Arial" panose="020B0604020202020204" pitchFamily="34" charset="0"/>
                              <a:cs typeface="Times New Roman" panose="02020603050405020304" pitchFamily="18" charset="0"/>
                            </a:rPr>
                          </m:ctrlPr>
                        </m:fPr>
                        <m:num>
                          <m:r>
                            <a:rPr lang="en-US" sz="3200" i="1">
                              <a:latin typeface="Cambria Math" panose="02040503050406030204" pitchFamily="18" charset="0"/>
                              <a:ea typeface="Arial" panose="020B0604020202020204" pitchFamily="34" charset="0"/>
                              <a:cs typeface="Times New Roman" panose="02020603050405020304" pitchFamily="18" charset="0"/>
                            </a:rPr>
                            <m:t>𝐻𝑄</m:t>
                          </m:r>
                        </m:num>
                        <m:den>
                          <m:r>
                            <a:rPr lang="en-US" sz="3200" i="1">
                              <a:latin typeface="Cambria Math" panose="02040503050406030204" pitchFamily="18" charset="0"/>
                              <a:ea typeface="Arial" panose="020B0604020202020204" pitchFamily="34" charset="0"/>
                              <a:cs typeface="Times New Roman" panose="02020603050405020304" pitchFamily="18" charset="0"/>
                            </a:rPr>
                            <m:t>𝑄𝐾</m:t>
                          </m:r>
                        </m:den>
                      </m:f>
                      <m:r>
                        <a:rPr lang="en-US" sz="3200" i="1">
                          <a:latin typeface="Cambria Math" panose="02040503050406030204" pitchFamily="18" charset="0"/>
                          <a:ea typeface="Arial" panose="020B0604020202020204" pitchFamily="34" charset="0"/>
                          <a:cs typeface="Times New Roman" panose="02020603050405020304" pitchFamily="18" charset="0"/>
                        </a:rPr>
                        <m:t> </m:t>
                      </m:r>
                      <m:r>
                        <a:rPr lang="en-US" sz="3200" i="1">
                          <a:latin typeface="Cambria Math" panose="02040503050406030204" pitchFamily="18" charset="0"/>
                          <a:ea typeface="Arial" panose="020B0604020202020204" pitchFamily="34" charset="0"/>
                          <a:cs typeface="Times New Roman" panose="02020603050405020304" pitchFamily="18" charset="0"/>
                        </a:rPr>
                        <m:t>𝑠𝑢𝑦</m:t>
                      </m:r>
                      <m:r>
                        <a:rPr lang="en-US" sz="3200" i="1">
                          <a:latin typeface="Cambria Math" panose="02040503050406030204" pitchFamily="18" charset="0"/>
                          <a:ea typeface="Arial" panose="020B0604020202020204" pitchFamily="34" charset="0"/>
                          <a:cs typeface="Times New Roman" panose="02020603050405020304" pitchFamily="18" charset="0"/>
                        </a:rPr>
                        <m:t> </m:t>
                      </m:r>
                      <m:r>
                        <a:rPr lang="en-US" sz="3200" i="1">
                          <a:latin typeface="Cambria Math" panose="02040503050406030204" pitchFamily="18" charset="0"/>
                          <a:ea typeface="Arial" panose="020B0604020202020204" pitchFamily="34" charset="0"/>
                          <a:cs typeface="Times New Roman" panose="02020603050405020304" pitchFamily="18" charset="0"/>
                        </a:rPr>
                        <m:t>𝑟𝑎</m:t>
                      </m:r>
                      <m:f>
                        <m:fPr>
                          <m:ctrlPr>
                            <a:rPr lang="vi-VN" sz="3200" i="1">
                              <a:latin typeface="Cambria Math" panose="02040503050406030204" pitchFamily="18" charset="0"/>
                              <a:ea typeface="Arial" panose="020B0604020202020204" pitchFamily="34" charset="0"/>
                              <a:cs typeface="Times New Roman" panose="02020603050405020304" pitchFamily="18" charset="0"/>
                            </a:rPr>
                          </m:ctrlPr>
                        </m:fPr>
                        <m:num>
                          <m:r>
                            <a:rPr lang="en-US" sz="3200" i="1">
                              <a:latin typeface="Cambria Math" panose="02040503050406030204" pitchFamily="18" charset="0"/>
                              <a:ea typeface="Arial" panose="020B0604020202020204" pitchFamily="34" charset="0"/>
                              <a:cs typeface="Times New Roman" panose="02020603050405020304" pitchFamily="18" charset="0"/>
                            </a:rPr>
                            <m:t>𝑥</m:t>
                          </m:r>
                        </m:num>
                        <m:den>
                          <m:r>
                            <a:rPr lang="en-US" sz="3200" i="1">
                              <a:latin typeface="Cambria Math" panose="02040503050406030204" pitchFamily="18" charset="0"/>
                              <a:ea typeface="Arial" panose="020B0604020202020204" pitchFamily="34" charset="0"/>
                              <a:cs typeface="Times New Roman" panose="02020603050405020304" pitchFamily="18" charset="0"/>
                            </a:rPr>
                            <m:t>8−</m:t>
                          </m:r>
                          <m:r>
                            <a:rPr lang="en-US" sz="3200" i="1">
                              <a:latin typeface="Cambria Math" panose="02040503050406030204" pitchFamily="18" charset="0"/>
                              <a:ea typeface="Arial" panose="020B0604020202020204" pitchFamily="34" charset="0"/>
                              <a:cs typeface="Times New Roman" panose="02020603050405020304" pitchFamily="18" charset="0"/>
                            </a:rPr>
                            <m:t>𝑥</m:t>
                          </m:r>
                        </m:den>
                      </m:f>
                      <m:r>
                        <a:rPr lang="en-US" sz="3200" i="1">
                          <a:latin typeface="Cambria Math" panose="02040503050406030204" pitchFamily="18" charset="0"/>
                          <a:ea typeface="Arial" panose="020B0604020202020204" pitchFamily="34" charset="0"/>
                          <a:cs typeface="Times New Roman" panose="02020603050405020304" pitchFamily="18" charset="0"/>
                        </a:rPr>
                        <m:t>=</m:t>
                      </m:r>
                      <m:f>
                        <m:fPr>
                          <m:ctrlPr>
                            <a:rPr lang="vi-VN" sz="3200" i="1">
                              <a:latin typeface="Cambria Math" panose="02040503050406030204" pitchFamily="18" charset="0"/>
                              <a:ea typeface="Arial" panose="020B0604020202020204" pitchFamily="34" charset="0"/>
                              <a:cs typeface="Times New Roman" panose="02020603050405020304" pitchFamily="18" charset="0"/>
                            </a:rPr>
                          </m:ctrlPr>
                        </m:fPr>
                        <m:num>
                          <m:r>
                            <a:rPr lang="en-US" sz="3200" i="1">
                              <a:latin typeface="Cambria Math" panose="02040503050406030204" pitchFamily="18" charset="0"/>
                              <a:ea typeface="Arial" panose="020B0604020202020204" pitchFamily="34" charset="0"/>
                              <a:cs typeface="Times New Roman" panose="02020603050405020304" pitchFamily="18" charset="0"/>
                            </a:rPr>
                            <m:t>6,5</m:t>
                          </m:r>
                        </m:num>
                        <m:den>
                          <m:r>
                            <a:rPr lang="en-US" sz="3200" i="1">
                              <a:latin typeface="Cambria Math" panose="02040503050406030204" pitchFamily="18" charset="0"/>
                              <a:ea typeface="Arial" panose="020B0604020202020204" pitchFamily="34" charset="0"/>
                              <a:cs typeface="Times New Roman" panose="02020603050405020304" pitchFamily="18" charset="0"/>
                            </a:rPr>
                            <m:t>3,5</m:t>
                          </m:r>
                        </m:den>
                      </m:f>
                    </m:oMath>
                  </m:oMathPara>
                </a14:m>
                <a:endParaRPr lang="vi-VN" sz="3200" dirty="0">
                  <a:ea typeface="Arial" panose="020B0604020202020204" pitchFamily="34" charset="0"/>
                  <a:cs typeface="Times New Roman" panose="02020603050405020304" pitchFamily="18" charset="0"/>
                </a:endParaRPr>
              </a:p>
              <a:p>
                <a:pPr marL="289560">
                  <a:lnSpc>
                    <a:spcPct val="115000"/>
                  </a:lnSpc>
                  <a:spcAft>
                    <a:spcPts val="800"/>
                  </a:spcAft>
                </a:pPr>
                <a:r>
                  <a:rPr lang="en-US" sz="3200" dirty="0" err="1">
                    <a:latin typeface="Times New Roman" panose="02020603050405020304" pitchFamily="18" charset="0"/>
                    <a:ea typeface="Arial" panose="020B0604020202020204" pitchFamily="34" charset="0"/>
                    <a:cs typeface="Times New Roman" panose="02020603050405020304" pitchFamily="18" charset="0"/>
                  </a:rPr>
                  <a:t>giải</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phương</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trình</a:t>
                </a:r>
                <a:r>
                  <a:rPr lang="en-US" sz="3200" dirty="0">
                    <a:latin typeface="Times New Roman" panose="02020603050405020304" pitchFamily="18" charset="0"/>
                    <a:ea typeface="Arial" panose="020B0604020202020204" pitchFamily="34" charset="0"/>
                    <a:cs typeface="Times New Roman" panose="02020603050405020304" pitchFamily="18" charset="0"/>
                  </a:rPr>
                  <a:t> </a:t>
                </a:r>
                <a:r>
                  <a:rPr lang="en-US" sz="3200" dirty="0" err="1">
                    <a:latin typeface="Times New Roman" panose="02020603050405020304" pitchFamily="18" charset="0"/>
                    <a:ea typeface="Arial" panose="020B0604020202020204" pitchFamily="34" charset="0"/>
                    <a:cs typeface="Times New Roman" panose="02020603050405020304" pitchFamily="18" charset="0"/>
                  </a:rPr>
                  <a:t>trên</a:t>
                </a:r>
                <a:r>
                  <a:rPr lang="en-US" sz="3200" dirty="0">
                    <a:latin typeface="Times New Roman" panose="02020603050405020304" pitchFamily="18" charset="0"/>
                    <a:ea typeface="Arial" panose="020B0604020202020204" pitchFamily="34" charset="0"/>
                    <a:cs typeface="Times New Roman" panose="02020603050405020304" pitchFamily="18" charset="0"/>
                  </a:rPr>
                  <a:t> ta </a:t>
                </a:r>
                <a:r>
                  <a:rPr lang="en-US" sz="3200" dirty="0" err="1">
                    <a:latin typeface="Times New Roman" panose="02020603050405020304" pitchFamily="18" charset="0"/>
                    <a:ea typeface="Arial" panose="020B0604020202020204" pitchFamily="34" charset="0"/>
                    <a:cs typeface="Times New Roman" panose="02020603050405020304" pitchFamily="18" charset="0"/>
                  </a:rPr>
                  <a:t>được</a:t>
                </a:r>
                <a:r>
                  <a:rPr lang="en-US" sz="3200" dirty="0">
                    <a:latin typeface="Times New Roman" panose="02020603050405020304" pitchFamily="18" charset="0"/>
                    <a:ea typeface="Arial" panose="020B0604020202020204" pitchFamily="34" charset="0"/>
                    <a:cs typeface="Times New Roman" panose="02020603050405020304" pitchFamily="18" charset="0"/>
                  </a:rPr>
                  <a:t> x= 5,2</a:t>
                </a:r>
                <a:endParaRPr lang="vi-VN" sz="3200" dirty="0">
                  <a:ea typeface="Arial" panose="020B0604020202020204" pitchFamily="34" charset="0"/>
                  <a:cs typeface="Times New Roman" panose="02020603050405020304" pitchFamily="18" charset="0"/>
                </a:endParaRPr>
              </a:p>
            </p:txBody>
          </p:sp>
        </mc:Choice>
        <mc:Fallback xmlns="">
          <p:sp>
            <p:nvSpPr>
              <p:cNvPr id="5" name="Rectangle 4">
                <a:extLst>
                  <a:ext uri="{FF2B5EF4-FFF2-40B4-BE49-F238E27FC236}">
                    <a16:creationId xmlns:a16="http://schemas.microsoft.com/office/drawing/2014/main" id="{786CAD97-2F37-4C8D-9287-20FF205701C5}"/>
                  </a:ext>
                </a:extLst>
              </p:cNvPr>
              <p:cNvSpPr>
                <a:spLocks noRot="1" noChangeAspect="1" noMove="1" noResize="1" noEditPoints="1" noAdjustHandles="1" noChangeArrowheads="1" noChangeShapeType="1" noTextEdit="1"/>
              </p:cNvSpPr>
              <p:nvPr/>
            </p:nvSpPr>
            <p:spPr>
              <a:xfrm>
                <a:off x="1060173" y="1834356"/>
                <a:ext cx="8441635" cy="2441374"/>
              </a:xfrm>
              <a:prstGeom prst="rect">
                <a:avLst/>
              </a:prstGeom>
              <a:blipFill>
                <a:blip r:embed="rId5"/>
                <a:stretch>
                  <a:fillRect l="-1877" t="-2250" b="-7250"/>
                </a:stretch>
              </a:blipFill>
            </p:spPr>
            <p:txBody>
              <a:bodyPr/>
              <a:lstStyle/>
              <a:p>
                <a:r>
                  <a:rPr lang="vi-VN">
                    <a:noFill/>
                  </a:rPr>
                  <a:t> </a:t>
                </a:r>
              </a:p>
            </p:txBody>
          </p:sp>
        </mc:Fallback>
      </mc:AlternateContent>
      <p:sp>
        <p:nvSpPr>
          <p:cNvPr id="6" name="Title 1">
            <a:extLst>
              <a:ext uri="{FF2B5EF4-FFF2-40B4-BE49-F238E27FC236}">
                <a16:creationId xmlns:a16="http://schemas.microsoft.com/office/drawing/2014/main" id="{98919D15-B16F-4B75-BEF3-525C6C555A4C}"/>
              </a:ext>
            </a:extLst>
          </p:cNvPr>
          <p:cNvSpPr>
            <a:spLocks noGrp="1"/>
          </p:cNvSpPr>
          <p:nvPr>
            <p:ph type="title"/>
          </p:nvPr>
        </p:nvSpPr>
        <p:spPr>
          <a:xfrm>
            <a:off x="838200" y="-73922"/>
            <a:ext cx="10515600" cy="1325563"/>
          </a:xfrm>
        </p:spPr>
        <p:txBody>
          <a:bodyPr/>
          <a:lstStyle/>
          <a:p>
            <a:pPr algn="ctr"/>
            <a:r>
              <a:rPr lang="en-US" dirty="0">
                <a:latin typeface="TimEes New Roman"/>
              </a:rPr>
              <a:t>TIẾT 1: BÀI TẬP CUỐI </a:t>
            </a:r>
            <a:r>
              <a:rPr lang="vi-VN" dirty="0">
                <a:latin typeface="TimEes New Roman"/>
              </a:rPr>
              <a:t>CHƯƠNG 7</a:t>
            </a:r>
          </a:p>
        </p:txBody>
      </p:sp>
    </p:spTree>
    <p:extLst>
      <p:ext uri="{BB962C8B-B14F-4D97-AF65-F5344CB8AC3E}">
        <p14:creationId xmlns:p14="http://schemas.microsoft.com/office/powerpoint/2010/main" val="3500050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Content Placeholder 3">
                <a:extLst>
                  <a:ext uri="{FF2B5EF4-FFF2-40B4-BE49-F238E27FC236}">
                    <a16:creationId xmlns:a16="http://schemas.microsoft.com/office/drawing/2014/main" id="{DAA0FEF4-2AD5-4354-B7E7-7DF652F67E35}"/>
                  </a:ext>
                </a:extLst>
              </p:cNvPr>
              <p:cNvSpPr>
                <a:spLocks noGrp="1"/>
              </p:cNvSpPr>
              <p:nvPr>
                <p:ph sz="half" idx="2"/>
              </p:nvPr>
            </p:nvSpPr>
            <p:spPr/>
            <p:txBody>
              <a:bodyPr>
                <a:normAutofit/>
              </a:bodyPr>
              <a:lstStyle/>
              <a:p>
                <a:pPr marL="0" indent="0" algn="ctr">
                  <a:buNone/>
                </a:pPr>
                <a:r>
                  <a:rPr lang="en-US" sz="3200" dirty="0" err="1">
                    <a:latin typeface="TimEes New Roman"/>
                  </a:rPr>
                  <a:t>Bài</a:t>
                </a:r>
                <a:r>
                  <a:rPr lang="en-US" sz="3200" dirty="0">
                    <a:latin typeface="TimEes New Roman"/>
                  </a:rPr>
                  <a:t> </a:t>
                </a:r>
                <a:r>
                  <a:rPr lang="en-US" sz="3200" dirty="0" err="1">
                    <a:latin typeface="TimEes New Roman"/>
                  </a:rPr>
                  <a:t>làm</a:t>
                </a:r>
                <a:r>
                  <a:rPr lang="en-US" sz="3200" dirty="0">
                    <a:latin typeface="TimEes New Roman"/>
                  </a:rPr>
                  <a:t>:</a:t>
                </a:r>
              </a:p>
              <a:p>
                <a:pPr marL="0" lvl="0" indent="0">
                  <a:buNone/>
                </a:pPr>
                <a:r>
                  <a:rPr lang="en-US" sz="3200" dirty="0" err="1">
                    <a:latin typeface="TimEes New Roman"/>
                  </a:rPr>
                  <a:t>Vì</a:t>
                </a:r>
                <a:r>
                  <a:rPr lang="en-US" sz="3200" dirty="0">
                    <a:latin typeface="TimEes New Roman"/>
                  </a:rPr>
                  <a:t> MN//BC </a:t>
                </a:r>
                <a:r>
                  <a:rPr lang="en-US" sz="3200" dirty="0" err="1">
                    <a:latin typeface="TimEes New Roman"/>
                  </a:rPr>
                  <a:t>nên</a:t>
                </a:r>
                <a:r>
                  <a:rPr lang="en-US" sz="3200" dirty="0">
                    <a:latin typeface="TimEes New Roman"/>
                  </a:rPr>
                  <a:t> </a:t>
                </a:r>
                <a:r>
                  <a:rPr lang="en-US" sz="3200" dirty="0" err="1">
                    <a:latin typeface="TimEes New Roman"/>
                  </a:rPr>
                  <a:t>suy</a:t>
                </a:r>
                <a:r>
                  <a:rPr lang="en-US" sz="3200" dirty="0">
                    <a:latin typeface="TimEes New Roman"/>
                  </a:rPr>
                  <a:t> ra </a:t>
                </a:r>
                <a14:m>
                  <m:oMath xmlns:m="http://schemas.openxmlformats.org/officeDocument/2006/math">
                    <m:f>
                      <m:fPr>
                        <m:ctrlPr>
                          <a:rPr lang="vi-VN" sz="3200" i="1">
                            <a:latin typeface="Cambria Math" panose="02040503050406030204" pitchFamily="18" charset="0"/>
                          </a:rPr>
                        </m:ctrlPr>
                      </m:fPr>
                      <m:num>
                        <m:r>
                          <a:rPr lang="en-US" sz="3200" i="1">
                            <a:latin typeface="Cambria Math" panose="02040503050406030204" pitchFamily="18" charset="0"/>
                          </a:rPr>
                          <m:t>𝐴𝐵</m:t>
                        </m:r>
                      </m:num>
                      <m:den>
                        <m:r>
                          <m:rPr>
                            <m:sty m:val="p"/>
                          </m:rPr>
                          <a:rPr lang="en-US" sz="3200">
                            <a:latin typeface="Cambria Math" panose="02040503050406030204" pitchFamily="18" charset="0"/>
                          </a:rPr>
                          <m:t>AN</m:t>
                        </m:r>
                      </m:den>
                    </m:f>
                  </m:oMath>
                </a14:m>
                <a:r>
                  <a:rPr lang="en-US" sz="3200" dirty="0">
                    <a:latin typeface="TimEes New Roman"/>
                  </a:rPr>
                  <a:t>=</a:t>
                </a:r>
                <a14:m>
                  <m:oMath xmlns:m="http://schemas.openxmlformats.org/officeDocument/2006/math">
                    <m:f>
                      <m:fPr>
                        <m:ctrlPr>
                          <a:rPr lang="vi-VN" sz="3200" i="1">
                            <a:latin typeface="Cambria Math" panose="02040503050406030204" pitchFamily="18" charset="0"/>
                          </a:rPr>
                        </m:ctrlPr>
                      </m:fPr>
                      <m:num>
                        <m:r>
                          <a:rPr lang="en-US" sz="3200" i="1">
                            <a:latin typeface="Cambria Math" panose="02040503050406030204" pitchFamily="18" charset="0"/>
                          </a:rPr>
                          <m:t>𝐴𝐶</m:t>
                        </m:r>
                      </m:num>
                      <m:den>
                        <m:r>
                          <a:rPr lang="en-US" sz="3200" i="1">
                            <a:latin typeface="Cambria Math" panose="02040503050406030204" pitchFamily="18" charset="0"/>
                          </a:rPr>
                          <m:t>𝐴𝑀</m:t>
                        </m:r>
                      </m:den>
                    </m:f>
                  </m:oMath>
                </a14:m>
                <a:r>
                  <a:rPr lang="en-US" sz="3200" dirty="0">
                    <a:latin typeface="TimEes New Roman"/>
                  </a:rPr>
                  <a:t>=</a:t>
                </a:r>
                <a14:m>
                  <m:oMath xmlns:m="http://schemas.openxmlformats.org/officeDocument/2006/math">
                    <m:f>
                      <m:fPr>
                        <m:ctrlPr>
                          <a:rPr lang="vi-VN" sz="3200" i="1">
                            <a:latin typeface="Cambria Math" panose="02040503050406030204" pitchFamily="18" charset="0"/>
                          </a:rPr>
                        </m:ctrlPr>
                      </m:fPr>
                      <m:num>
                        <m:r>
                          <a:rPr lang="en-US" sz="3200" i="1">
                            <a:latin typeface="Cambria Math" panose="02040503050406030204" pitchFamily="18" charset="0"/>
                          </a:rPr>
                          <m:t>5,3</m:t>
                        </m:r>
                      </m:num>
                      <m:den>
                        <m:r>
                          <a:rPr lang="en-US" sz="3200" i="1">
                            <a:latin typeface="Cambria Math" panose="02040503050406030204" pitchFamily="18" charset="0"/>
                          </a:rPr>
                          <m:t>2,4</m:t>
                        </m:r>
                      </m:den>
                    </m:f>
                  </m:oMath>
                </a14:m>
                <a:r>
                  <a:rPr lang="en-US" sz="3200" dirty="0">
                    <a:latin typeface="TimEes New Roman"/>
                  </a:rPr>
                  <a:t> </a:t>
                </a:r>
                <a:endParaRPr lang="vi-VN" sz="3200" dirty="0">
                  <a:latin typeface="TimEes New Roman"/>
                </a:endParaRPr>
              </a:p>
              <a:p>
                <a:pPr marL="0" indent="0">
                  <a:buNone/>
                </a:pPr>
                <a:r>
                  <a:rPr lang="en-US" sz="3200" dirty="0" err="1">
                    <a:latin typeface="TimEes New Roman"/>
                  </a:rPr>
                  <a:t>suy</a:t>
                </a:r>
                <a:r>
                  <a:rPr lang="en-US" sz="3200" dirty="0">
                    <a:latin typeface="TimEes New Roman"/>
                  </a:rPr>
                  <a:t> ra AB=</a:t>
                </a:r>
                <a14:m>
                  <m:oMath xmlns:m="http://schemas.openxmlformats.org/officeDocument/2006/math">
                    <m:f>
                      <m:fPr>
                        <m:ctrlPr>
                          <a:rPr lang="vi-VN" sz="3200" i="1">
                            <a:latin typeface="Cambria Math" panose="02040503050406030204" pitchFamily="18" charset="0"/>
                          </a:rPr>
                        </m:ctrlPr>
                      </m:fPr>
                      <m:num>
                        <m:r>
                          <a:rPr lang="en-US" sz="3200" i="1">
                            <a:latin typeface="Cambria Math" panose="02040503050406030204" pitchFamily="18" charset="0"/>
                          </a:rPr>
                          <m:t>𝐴𝑁</m:t>
                        </m:r>
                        <m:r>
                          <a:rPr lang="en-US" sz="3200" i="1">
                            <a:latin typeface="Cambria Math" panose="02040503050406030204" pitchFamily="18" charset="0"/>
                          </a:rPr>
                          <m:t>.5,3</m:t>
                        </m:r>
                      </m:num>
                      <m:den>
                        <m:r>
                          <a:rPr lang="en-US" sz="3200" i="1">
                            <a:latin typeface="Cambria Math" panose="02040503050406030204" pitchFamily="18" charset="0"/>
                          </a:rPr>
                          <m:t>2,4</m:t>
                        </m:r>
                      </m:den>
                    </m:f>
                  </m:oMath>
                </a14:m>
                <a:r>
                  <a:rPr lang="en-US" sz="3200" dirty="0">
                    <a:latin typeface="TimEes New Roman"/>
                  </a:rPr>
                  <a:t>=(1,5.5,3):2,4</a:t>
                </a:r>
                <a14:m>
                  <m:oMath xmlns:m="http://schemas.openxmlformats.org/officeDocument/2006/math">
                    <m:r>
                      <a:rPr lang="en-US" sz="3200" i="1">
                        <a:latin typeface="Cambria Math" panose="02040503050406030204" pitchFamily="18" charset="0"/>
                      </a:rPr>
                      <m:t>≈</m:t>
                    </m:r>
                  </m:oMath>
                </a14:m>
                <a:r>
                  <a:rPr lang="en-US" sz="3200" dirty="0">
                    <a:latin typeface="TimEes New Roman"/>
                  </a:rPr>
                  <a:t>3,4</a:t>
                </a:r>
                <a:endParaRPr lang="vi-VN" sz="3200" dirty="0">
                  <a:latin typeface="TimEes New Roman"/>
                </a:endParaRPr>
              </a:p>
              <a:p>
                <a:endParaRPr lang="vi-VN" sz="3200" dirty="0">
                  <a:latin typeface="TimEes New Roman"/>
                </a:endParaRPr>
              </a:p>
            </p:txBody>
          </p:sp>
        </mc:Choice>
        <mc:Fallback>
          <p:sp>
            <p:nvSpPr>
              <p:cNvPr id="4" name="Content Placeholder 3">
                <a:extLst>
                  <a:ext uri="{FF2B5EF4-FFF2-40B4-BE49-F238E27FC236}">
                    <a16:creationId xmlns:a16="http://schemas.microsoft.com/office/drawing/2014/main" id="{DAA0FEF4-2AD5-4354-B7E7-7DF652F67E35}"/>
                  </a:ext>
                </a:extLst>
              </p:cNvPr>
              <p:cNvSpPr>
                <a:spLocks noGrp="1" noRot="1" noChangeAspect="1" noMove="1" noResize="1" noEditPoints="1" noAdjustHandles="1" noChangeArrowheads="1" noChangeShapeType="1" noTextEdit="1"/>
              </p:cNvSpPr>
              <p:nvPr>
                <p:ph sz="half" idx="2"/>
              </p:nvPr>
            </p:nvSpPr>
            <p:spPr>
              <a:blipFill>
                <a:blip r:embed="rId3"/>
                <a:stretch>
                  <a:fillRect l="-3059" t="-2941"/>
                </a:stretch>
              </a:blipFill>
            </p:spPr>
            <p:txBody>
              <a:bodyPr/>
              <a:lstStyle/>
              <a:p>
                <a:r>
                  <a:rPr lang="vi-VN">
                    <a:noFill/>
                  </a:rPr>
                  <a:t> </a:t>
                </a:r>
              </a:p>
            </p:txBody>
          </p:sp>
        </mc:Fallback>
      </mc:AlternateContent>
      <p:sp>
        <p:nvSpPr>
          <p:cNvPr id="5" name="Rectangle 2">
            <a:extLst>
              <a:ext uri="{FF2B5EF4-FFF2-40B4-BE49-F238E27FC236}">
                <a16:creationId xmlns:a16="http://schemas.microsoft.com/office/drawing/2014/main" id="{578F5507-5817-4F38-95CD-56380F3AFBB0}"/>
              </a:ext>
            </a:extLst>
          </p:cNvPr>
          <p:cNvSpPr>
            <a:spLocks noChangeArrowheads="1"/>
          </p:cNvSpPr>
          <p:nvPr/>
        </p:nvSpPr>
        <p:spPr bwMode="auto">
          <a:xfrm>
            <a:off x="709684" y="1358583"/>
            <a:ext cx="4992064"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B</a:t>
            </a:r>
            <a:r>
              <a:rPr kumimoji="0" lang="en-US" altLang="vi-VN" sz="3200" b="1"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à</a:t>
            </a: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i</a:t>
            </a:r>
            <a:r>
              <a:rPr kumimoji="0" lang="en-US" altLang="vi-VN" sz="3200" b="1"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11:</a:t>
            </a:r>
            <a:r>
              <a:rPr kumimoji="0" lang="en-US" altLang="vi-VN" sz="3200" b="0"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 </a:t>
            </a:r>
            <a:endParaRPr kumimoji="0" lang="vi-VN" altLang="vi-VN" sz="32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Độ</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cao</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AN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à</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chiều</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d</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à</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i</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B</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ó</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ng</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Nắng</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của</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á</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đoạn</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thẳng</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AN, BN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trên</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mặt</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đất</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được</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ghi</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lại</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như</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h</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ì</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nh</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6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ì</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m</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chiều</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cao</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AB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của</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á</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i</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cây</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t>
            </a:r>
            <a:endParaRPr kumimoji="0" lang="en-US" altLang="vi-VN" sz="3200" b="0" i="0" u="none" strike="noStrike" cap="none" normalizeH="0" baseline="0" dirty="0">
              <a:ln>
                <a:noFill/>
              </a:ln>
              <a:solidFill>
                <a:schemeClr val="tx1"/>
              </a:solidFill>
              <a:effectLst/>
              <a:latin typeface="Arial" panose="020B0604020202020204" pitchFamily="34" charset="0"/>
            </a:endParaRPr>
          </a:p>
        </p:txBody>
      </p:sp>
      <p:graphicFrame>
        <p:nvGraphicFramePr>
          <p:cNvPr id="6" name="Object 5">
            <a:extLst>
              <a:ext uri="{FF2B5EF4-FFF2-40B4-BE49-F238E27FC236}">
                <a16:creationId xmlns:a16="http://schemas.microsoft.com/office/drawing/2014/main" id="{9B6E9AFF-95B6-4CC9-9AD4-F142C18302D4}"/>
              </a:ext>
            </a:extLst>
          </p:cNvPr>
          <p:cNvGraphicFramePr>
            <a:graphicFrameLocks noChangeAspect="1"/>
          </p:cNvGraphicFramePr>
          <p:nvPr>
            <p:extLst>
              <p:ext uri="{D42A27DB-BD31-4B8C-83A1-F6EECF244321}">
                <p14:modId xmlns:p14="http://schemas.microsoft.com/office/powerpoint/2010/main" val="1274382958"/>
              </p:ext>
            </p:extLst>
          </p:nvPr>
        </p:nvGraphicFramePr>
        <p:xfrm>
          <a:off x="838200" y="4999903"/>
          <a:ext cx="2019300" cy="1343025"/>
        </p:xfrm>
        <a:graphic>
          <a:graphicData uri="http://schemas.openxmlformats.org/presentationml/2006/ole">
            <mc:AlternateContent xmlns:mc="http://schemas.openxmlformats.org/markup-compatibility/2006">
              <mc:Choice xmlns:v="urn:schemas-microsoft-com:vml" Requires="v">
                <p:oleObj spid="_x0000_s11277" name="Bitmap Image" r:id="rId4" imgW="2019048" imgH="1343212" progId="Paint.Picture">
                  <p:embed/>
                </p:oleObj>
              </mc:Choice>
              <mc:Fallback>
                <p:oleObj name="Bitmap Image" r:id="rId4" imgW="2019048" imgH="1343212" progId="Paint.Picture">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4999903"/>
                        <a:ext cx="2019300" cy="1343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itle 1">
            <a:extLst>
              <a:ext uri="{FF2B5EF4-FFF2-40B4-BE49-F238E27FC236}">
                <a16:creationId xmlns:a16="http://schemas.microsoft.com/office/drawing/2014/main" id="{F1291505-A443-4C5D-AEF7-93429EFC68D3}"/>
              </a:ext>
            </a:extLst>
          </p:cNvPr>
          <p:cNvSpPr>
            <a:spLocks noGrp="1"/>
          </p:cNvSpPr>
          <p:nvPr>
            <p:ph type="title"/>
          </p:nvPr>
        </p:nvSpPr>
        <p:spPr>
          <a:xfrm>
            <a:off x="838200" y="-73922"/>
            <a:ext cx="10515600" cy="1325563"/>
          </a:xfrm>
        </p:spPr>
        <p:txBody>
          <a:bodyPr/>
          <a:lstStyle/>
          <a:p>
            <a:pPr algn="ctr"/>
            <a:r>
              <a:rPr lang="en-US" dirty="0">
                <a:latin typeface="TimEes New Roman"/>
              </a:rPr>
              <a:t>TIẾT 1: BÀI TẬP CUỐI </a:t>
            </a:r>
            <a:r>
              <a:rPr lang="vi-VN" dirty="0">
                <a:latin typeface="TimEes New Roman"/>
              </a:rPr>
              <a:t>CHƯƠNG 7</a:t>
            </a:r>
          </a:p>
        </p:txBody>
      </p:sp>
    </p:spTree>
    <p:extLst>
      <p:ext uri="{BB962C8B-B14F-4D97-AF65-F5344CB8AC3E}">
        <p14:creationId xmlns:p14="http://schemas.microsoft.com/office/powerpoint/2010/main" val="1634739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ipe(down)">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wipe(down)">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wipe(down)">
                                      <p:cBhvr>
                                        <p:cTn id="2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0CE3D5-7BA0-4F09-AF21-F24F3F6A591F}"/>
              </a:ext>
            </a:extLst>
          </p:cNvPr>
          <p:cNvSpPr>
            <a:spLocks noGrp="1"/>
          </p:cNvSpPr>
          <p:nvPr>
            <p:ph sz="half" idx="1"/>
          </p:nvPr>
        </p:nvSpPr>
        <p:spPr>
          <a:xfrm>
            <a:off x="838200" y="1690688"/>
            <a:ext cx="5181600" cy="4486275"/>
          </a:xfrm>
        </p:spPr>
        <p:txBody>
          <a:bodyPr/>
          <a:lstStyle/>
          <a:p>
            <a:pPr marL="0" indent="0">
              <a:buNone/>
            </a:pPr>
            <a:r>
              <a:rPr lang="en-US" altLang="vi-VN"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b) </a:t>
            </a:r>
            <a:r>
              <a:rPr lang="en-US" altLang="vi-VN" dirty="0" err="1">
                <a:solidFill>
                  <a:srgbClr val="000000"/>
                </a:solidFill>
                <a:latin typeface="TimEes New Roman"/>
                <a:ea typeface="Arial" panose="020B0604020202020204" pitchFamily="34" charset="0"/>
                <a:cs typeface="Times New Roman" panose="02020603050405020304" pitchFamily="18" charset="0"/>
              </a:rPr>
              <a:t>Một</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tòa</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nhà</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cao</a:t>
            </a:r>
            <a:r>
              <a:rPr lang="en-US" altLang="vi-VN" dirty="0">
                <a:solidFill>
                  <a:srgbClr val="000000"/>
                </a:solidFill>
                <a:latin typeface="TimEes New Roman"/>
                <a:ea typeface="Arial" panose="020B0604020202020204" pitchFamily="34" charset="0"/>
                <a:cs typeface="Times New Roman" panose="02020603050405020304" pitchFamily="18" charset="0"/>
              </a:rPr>
              <a:t> 24 m </a:t>
            </a:r>
            <a:r>
              <a:rPr lang="en-US" altLang="vi-VN" dirty="0" err="1">
                <a:solidFill>
                  <a:srgbClr val="000000"/>
                </a:solidFill>
                <a:latin typeface="TimEes New Roman"/>
                <a:ea typeface="Arial" panose="020B0604020202020204" pitchFamily="34" charset="0"/>
                <a:cs typeface="Times New Roman" panose="02020603050405020304" pitchFamily="18" charset="0"/>
              </a:rPr>
              <a:t>đổ</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bóng</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nắng</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dài</a:t>
            </a:r>
            <a:r>
              <a:rPr lang="en-US" altLang="vi-VN" dirty="0">
                <a:solidFill>
                  <a:srgbClr val="000000"/>
                </a:solidFill>
                <a:latin typeface="TimEes New Roman"/>
                <a:ea typeface="Arial" panose="020B0604020202020204" pitchFamily="34" charset="0"/>
                <a:cs typeface="Times New Roman" panose="02020603050405020304" pitchFamily="18" charset="0"/>
              </a:rPr>
              <a:t> 36 m </a:t>
            </a:r>
            <a:r>
              <a:rPr lang="en-US" altLang="vi-VN" dirty="0" err="1">
                <a:solidFill>
                  <a:srgbClr val="000000"/>
                </a:solidFill>
                <a:latin typeface="TimEes New Roman"/>
                <a:ea typeface="Arial" panose="020B0604020202020204" pitchFamily="34" charset="0"/>
                <a:cs typeface="Times New Roman" panose="02020603050405020304" pitchFamily="18" charset="0"/>
              </a:rPr>
              <a:t>trên</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đường</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như</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hình</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số</a:t>
            </a:r>
            <a:r>
              <a:rPr lang="en-US" altLang="vi-VN" dirty="0">
                <a:solidFill>
                  <a:srgbClr val="000000"/>
                </a:solidFill>
                <a:latin typeface="TimEes New Roman"/>
                <a:ea typeface="Arial" panose="020B0604020202020204" pitchFamily="34" charset="0"/>
                <a:cs typeface="Times New Roman" panose="02020603050405020304" pitchFamily="18" charset="0"/>
              </a:rPr>
              <a:t> 7. </a:t>
            </a:r>
            <a:r>
              <a:rPr lang="en-US" altLang="vi-VN" dirty="0" err="1">
                <a:solidFill>
                  <a:srgbClr val="000000"/>
                </a:solidFill>
                <a:latin typeface="TimEes New Roman"/>
                <a:ea typeface="Arial" panose="020B0604020202020204" pitchFamily="34" charset="0"/>
                <a:cs typeface="Times New Roman" panose="02020603050405020304" pitchFamily="18" charset="0"/>
              </a:rPr>
              <a:t>Một</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người</a:t>
            </a:r>
            <a:r>
              <a:rPr lang="en-US" altLang="vi-VN" dirty="0">
                <a:solidFill>
                  <a:srgbClr val="000000"/>
                </a:solidFill>
                <a:latin typeface="TimEes New Roman"/>
                <a:ea typeface="Arial" panose="020B0604020202020204" pitchFamily="34" charset="0"/>
                <a:cs typeface="Times New Roman" panose="02020603050405020304" pitchFamily="18" charset="0"/>
              </a:rPr>
              <a:t> Cao 1,6 m </a:t>
            </a:r>
            <a:r>
              <a:rPr lang="en-US" altLang="vi-VN" dirty="0" err="1">
                <a:solidFill>
                  <a:srgbClr val="000000"/>
                </a:solidFill>
                <a:latin typeface="TimEes New Roman"/>
                <a:ea typeface="Arial" panose="020B0604020202020204" pitchFamily="34" charset="0"/>
                <a:cs typeface="Times New Roman" panose="02020603050405020304" pitchFamily="18" charset="0"/>
              </a:rPr>
              <a:t>muốn</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đứng</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trong</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bóng</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râm</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của</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tòa</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nhà</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hỏi</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người</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đó</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có</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thể</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đứng</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cách</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nhà</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xa</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nhất</a:t>
            </a:r>
            <a:r>
              <a:rPr lang="en-US" altLang="vi-VN" dirty="0">
                <a:solidFill>
                  <a:srgbClr val="000000"/>
                </a:solidFill>
                <a:latin typeface="TimEes New Roman"/>
                <a:ea typeface="Arial" panose="020B0604020202020204" pitchFamily="34" charset="0"/>
                <a:cs typeface="Times New Roman" panose="02020603050405020304" pitchFamily="18" charset="0"/>
              </a:rPr>
              <a:t> bao </a:t>
            </a:r>
            <a:r>
              <a:rPr lang="en-US" altLang="vi-VN" dirty="0" err="1">
                <a:solidFill>
                  <a:srgbClr val="000000"/>
                </a:solidFill>
                <a:latin typeface="TimEes New Roman"/>
                <a:ea typeface="Arial" panose="020B0604020202020204" pitchFamily="34" charset="0"/>
                <a:cs typeface="Times New Roman" panose="02020603050405020304" pitchFamily="18" charset="0"/>
              </a:rPr>
              <a:t>nhiêu</a:t>
            </a:r>
            <a:r>
              <a:rPr lang="en-US" altLang="vi-VN" dirty="0">
                <a:solidFill>
                  <a:srgbClr val="000000"/>
                </a:solidFill>
                <a:latin typeface="TimEes New Roman"/>
                <a:ea typeface="Arial" panose="020B0604020202020204" pitchFamily="34" charset="0"/>
                <a:cs typeface="Times New Roman" panose="02020603050405020304" pitchFamily="18" charset="0"/>
              </a:rPr>
              <a:t> </a:t>
            </a:r>
            <a:r>
              <a:rPr lang="en-US" altLang="vi-VN" dirty="0" err="1">
                <a:solidFill>
                  <a:srgbClr val="000000"/>
                </a:solidFill>
                <a:latin typeface="TimEes New Roman"/>
                <a:ea typeface="Arial" panose="020B0604020202020204" pitchFamily="34" charset="0"/>
                <a:cs typeface="Times New Roman" panose="02020603050405020304" pitchFamily="18" charset="0"/>
              </a:rPr>
              <a:t>mét</a:t>
            </a:r>
            <a:r>
              <a:rPr lang="en-US" altLang="vi-VN" dirty="0">
                <a:solidFill>
                  <a:srgbClr val="000000"/>
                </a:solidFill>
                <a:latin typeface="TimEes New Roman"/>
                <a:ea typeface="Arial" panose="020B0604020202020204" pitchFamily="34" charset="0"/>
                <a:cs typeface="Times New Roman" panose="02020603050405020304" pitchFamily="18" charset="0"/>
              </a:rPr>
              <a:t>?</a:t>
            </a:r>
            <a:endParaRPr kumimoji="0" lang="en-US" altLang="vi-VN" sz="3600" b="0" i="0" u="none" strike="noStrike" cap="none" normalizeH="0" baseline="0" dirty="0">
              <a:ln>
                <a:noFill/>
              </a:ln>
              <a:solidFill>
                <a:schemeClr val="tx1"/>
              </a:solidFill>
              <a:effectLst/>
              <a:latin typeface="TimEes New Roman"/>
            </a:endParaRPr>
          </a:p>
          <a:p>
            <a:endParaRPr lang="vi-VN" dirty="0"/>
          </a:p>
        </p:txBody>
      </p:sp>
      <mc:AlternateContent xmlns:mc="http://schemas.openxmlformats.org/markup-compatibility/2006">
        <mc:Choice xmlns:a14="http://schemas.microsoft.com/office/drawing/2010/main" Requires="a14">
          <p:sp>
            <p:nvSpPr>
              <p:cNvPr id="4" name="Content Placeholder 3">
                <a:extLst>
                  <a:ext uri="{FF2B5EF4-FFF2-40B4-BE49-F238E27FC236}">
                    <a16:creationId xmlns:a16="http://schemas.microsoft.com/office/drawing/2014/main" id="{351479E9-C21F-4712-B181-3EB736F5EBE6}"/>
                  </a:ext>
                </a:extLst>
              </p:cNvPr>
              <p:cNvSpPr>
                <a:spLocks noGrp="1"/>
              </p:cNvSpPr>
              <p:nvPr>
                <p:ph sz="half" idx="2"/>
              </p:nvPr>
            </p:nvSpPr>
            <p:spPr>
              <a:xfrm>
                <a:off x="6172200" y="1690688"/>
                <a:ext cx="5181600" cy="4486275"/>
              </a:xfrm>
            </p:spPr>
            <p:txBody>
              <a:bodyPr>
                <a:normAutofit/>
              </a:bodyPr>
              <a:lstStyle/>
              <a:p>
                <a:pPr marL="0" indent="0" algn="ctr">
                  <a:buNone/>
                </a:pPr>
                <a:r>
                  <a:rPr lang="en-US" altLang="vi-VN" sz="3200" b="1" u="sng" dirty="0" err="1">
                    <a:solidFill>
                      <a:srgbClr val="000000"/>
                    </a:solidFill>
                    <a:latin typeface="TimEes New Roman"/>
                    <a:ea typeface="Times New Roman" panose="02020603050405020304" pitchFamily="18" charset="0"/>
                    <a:cs typeface="Times New Roman" panose="02020603050405020304" pitchFamily="18" charset="0"/>
                  </a:rPr>
                  <a:t>Bài</a:t>
                </a:r>
                <a:r>
                  <a:rPr lang="en-US" altLang="vi-VN" sz="3200" b="1" u="sng" dirty="0">
                    <a:solidFill>
                      <a:srgbClr val="000000"/>
                    </a:solidFill>
                    <a:latin typeface="TimEes New Roman"/>
                    <a:ea typeface="Times New Roman" panose="02020603050405020304" pitchFamily="18" charset="0"/>
                    <a:cs typeface="Times New Roman" panose="02020603050405020304" pitchFamily="18" charset="0"/>
                  </a:rPr>
                  <a:t> </a:t>
                </a:r>
                <a:r>
                  <a:rPr lang="en-US" altLang="vi-VN" sz="3200" b="1" u="sng" dirty="0" err="1">
                    <a:solidFill>
                      <a:srgbClr val="000000"/>
                    </a:solidFill>
                    <a:latin typeface="TimEes New Roman"/>
                    <a:ea typeface="Times New Roman" panose="02020603050405020304" pitchFamily="18" charset="0"/>
                    <a:cs typeface="Times New Roman" panose="02020603050405020304" pitchFamily="18" charset="0"/>
                  </a:rPr>
                  <a:t>làm</a:t>
                </a:r>
                <a:r>
                  <a:rPr lang="en-US" altLang="vi-VN" sz="3200" b="1" u="sng" dirty="0">
                    <a:solidFill>
                      <a:srgbClr val="000000"/>
                    </a:solidFill>
                    <a:latin typeface="TimEes New Roman"/>
                    <a:ea typeface="Times New Roman" panose="02020603050405020304" pitchFamily="18" charset="0"/>
                    <a:cs typeface="Times New Roman" panose="02020603050405020304" pitchFamily="18" charset="0"/>
                  </a:rPr>
                  <a:t>:</a:t>
                </a:r>
                <a:endParaRPr lang="en-US" altLang="vi-VN" sz="3200" u="sng" dirty="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marL="0" indent="0">
                  <a:buNone/>
                </a:pPr>
                <a:r>
                  <a:rPr lang="en-US" altLang="vi-VN"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Ta </a:t>
                </a:r>
                <a:r>
                  <a:rPr lang="en-US" altLang="vi-VN" sz="3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có</a:t>
                </a:r>
                <a:r>
                  <a:rPr lang="en-US" altLang="vi-VN"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endParaRPr kumimoji="0" lang="vi-VN" altLang="vi-VN" sz="3200" b="0" i="0" u="none" strike="noStrike" cap="none" normalizeH="0" baseline="0" dirty="0">
                  <a:ln>
                    <a:noFill/>
                  </a:ln>
                  <a:solidFill>
                    <a:schemeClr val="tx1"/>
                  </a:solidFill>
                  <a:effectLst/>
                </a:endParaRPr>
              </a:p>
              <a:p>
                <a:pPr marL="0" indent="0">
                  <a:buNone/>
                </a:pPr>
                <a:endParaRPr lang="vi-VN" sz="3200" dirty="0"/>
              </a:p>
              <a:p>
                <a:pPr marL="0" indent="0">
                  <a:buNone/>
                </a:pPr>
                <a:endParaRPr lang="vi-VN" sz="3200" dirty="0"/>
              </a:p>
              <a:p>
                <a:pPr marL="0" indent="0">
                  <a:buNone/>
                </a:pPr>
                <a14:m>
                  <m:oMath xmlns:m="http://schemas.openxmlformats.org/officeDocument/2006/math">
                    <m:f>
                      <m:fPr>
                        <m:ctrlPr>
                          <a:rPr lang="vi-VN" altLang="vi-VN" sz="3200" i="1" dirty="0" smtClean="0">
                            <a:solidFill>
                              <a:srgbClr val="000000"/>
                            </a:solidFill>
                            <a:latin typeface="Cambria Math" panose="02040503050406030204" pitchFamily="18" charset="0"/>
                            <a:cs typeface="Times New Roman" panose="02020603050405020304" pitchFamily="18" charset="0"/>
                          </a:rPr>
                        </m:ctrlPr>
                      </m:fPr>
                      <m:num>
                        <m:r>
                          <m:rPr>
                            <m:nor/>
                          </m:rPr>
                          <a:rPr lang="vi-VN" altLang="vi-VN"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m:t>(36-</m:t>
                        </m:r>
                        <m:r>
                          <m:rPr>
                            <m:nor/>
                          </m:rPr>
                          <a:rPr lang="vi-VN" altLang="vi-VN"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m:t>x</m:t>
                        </m:r>
                        <m:r>
                          <m:rPr>
                            <m:nor/>
                          </m:rPr>
                          <a:rPr lang="vi-VN" altLang="vi-VN"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m:t>)</m:t>
                        </m:r>
                      </m:num>
                      <m:den>
                        <m:r>
                          <m:rPr>
                            <m:nor/>
                          </m:rPr>
                          <a:rPr lang="vi-VN" altLang="vi-VN"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m:t>36</m:t>
                        </m:r>
                      </m:den>
                    </m:f>
                  </m:oMath>
                </a14:m>
                <a:r>
                  <a:rPr lang="vi-VN" altLang="vi-VN"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r>
                  <a:rPr lang="vi-VN" altLang="vi-VN" sz="3200" dirty="0">
                    <a:solidFill>
                      <a:srgbClr val="000000"/>
                    </a:solidFill>
                    <a:cs typeface="Times New Roman" panose="02020603050405020304" pitchFamily="18" charset="0"/>
                  </a:rPr>
                  <a:t> </a:t>
                </a:r>
                <a14:m>
                  <m:oMath xmlns:m="http://schemas.openxmlformats.org/officeDocument/2006/math">
                    <m:f>
                      <m:fPr>
                        <m:ctrlPr>
                          <a:rPr lang="vi-VN" altLang="vi-VN" sz="3200" i="1" dirty="0">
                            <a:solidFill>
                              <a:srgbClr val="000000"/>
                            </a:solidFill>
                            <a:latin typeface="Cambria Math" panose="02040503050406030204" pitchFamily="18" charset="0"/>
                            <a:cs typeface="Times New Roman" panose="02020603050405020304" pitchFamily="18" charset="0"/>
                          </a:rPr>
                        </m:ctrlPr>
                      </m:fPr>
                      <m:num>
                        <m:r>
                          <m:rPr>
                            <m:nor/>
                          </m:rPr>
                          <a:rPr lang="vi-VN" altLang="vi-VN"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m:t>1,6</m:t>
                        </m:r>
                      </m:num>
                      <m:den>
                        <m:r>
                          <m:rPr>
                            <m:nor/>
                          </m:rPr>
                          <a:rPr lang="vi-VN" altLang="vi-VN"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m:t>3624  </m:t>
                        </m:r>
                      </m:den>
                    </m:f>
                    <m:r>
                      <a:rPr lang="vi-VN" altLang="vi-VN" sz="3200" i="1" dirty="0" smtClean="0">
                        <a:solidFill>
                          <a:srgbClr val="000000"/>
                        </a:solidFill>
                        <a:latin typeface="Cambria Math" panose="02040503050406030204" pitchFamily="18" charset="0"/>
                        <a:ea typeface="Arial" panose="020B0604020202020204" pitchFamily="34" charset="0"/>
                        <a:cs typeface="Times New Roman" panose="02020603050405020304" pitchFamily="18" charset="0"/>
                      </a:rPr>
                      <m:t> </m:t>
                    </m:r>
                  </m:oMath>
                </a14:m>
                <a:endParaRPr lang="vi-VN" altLang="vi-VN"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endParaRPr>
              </a:p>
              <a:p>
                <a:pPr marL="0" indent="0">
                  <a:buNone/>
                </a:pPr>
                <a:r>
                  <a:rPr lang="vi-VN" altLang="vi-VN" sz="32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suy ra x=33,6 (m</a:t>
                </a:r>
                <a:r>
                  <a:rPr kumimoji="0" lang="vi-VN" altLang="vi-VN" sz="3200" b="0" i="0" u="none" strike="noStrike" cap="none" normalizeH="0" baseline="0" dirty="0">
                    <a:ln>
                      <a:noFill/>
                    </a:ln>
                    <a:solidFill>
                      <a:schemeClr val="tx1"/>
                    </a:solidFill>
                    <a:effectLst/>
                  </a:rPr>
                  <a:t> )</a:t>
                </a:r>
                <a:endParaRPr lang="vi-VN" altLang="vi-VN" sz="3200" dirty="0"/>
              </a:p>
              <a:p>
                <a:pPr marL="0" indent="0">
                  <a:buNone/>
                </a:pPr>
                <a:endParaRPr lang="vi-VN" sz="3200" dirty="0"/>
              </a:p>
            </p:txBody>
          </p:sp>
        </mc:Choice>
        <mc:Fallback>
          <p:sp>
            <p:nvSpPr>
              <p:cNvPr id="4" name="Content Placeholder 3">
                <a:extLst>
                  <a:ext uri="{FF2B5EF4-FFF2-40B4-BE49-F238E27FC236}">
                    <a16:creationId xmlns:a16="http://schemas.microsoft.com/office/drawing/2014/main" id="{351479E9-C21F-4712-B181-3EB736F5EBE6}"/>
                  </a:ext>
                </a:extLst>
              </p:cNvPr>
              <p:cNvSpPr>
                <a:spLocks noGrp="1" noRot="1" noChangeAspect="1" noMove="1" noResize="1" noEditPoints="1" noAdjustHandles="1" noChangeArrowheads="1" noChangeShapeType="1" noTextEdit="1"/>
              </p:cNvSpPr>
              <p:nvPr>
                <p:ph sz="half" idx="2"/>
              </p:nvPr>
            </p:nvSpPr>
            <p:spPr>
              <a:xfrm>
                <a:off x="6172200" y="1690688"/>
                <a:ext cx="5181600" cy="4486275"/>
              </a:xfrm>
              <a:blipFill>
                <a:blip r:embed="rId3"/>
                <a:stretch>
                  <a:fillRect l="-3059" t="-2717"/>
                </a:stretch>
              </a:blipFill>
            </p:spPr>
            <p:txBody>
              <a:bodyPr/>
              <a:lstStyle/>
              <a:p>
                <a:r>
                  <a:rPr lang="vi-VN">
                    <a:noFill/>
                  </a:rPr>
                  <a:t> </a:t>
                </a:r>
              </a:p>
            </p:txBody>
          </p:sp>
        </mc:Fallback>
      </mc:AlternateContent>
      <p:sp>
        <p:nvSpPr>
          <p:cNvPr id="5" name="Rectangle 2">
            <a:extLst>
              <a:ext uri="{FF2B5EF4-FFF2-40B4-BE49-F238E27FC236}">
                <a16:creationId xmlns:a16="http://schemas.microsoft.com/office/drawing/2014/main" id="{71F09759-C08F-4F70-BADF-D51706769962}"/>
              </a:ext>
            </a:extLst>
          </p:cNvPr>
          <p:cNvSpPr>
            <a:spLocks noChangeArrowheads="1"/>
          </p:cNvSpPr>
          <p:nvPr/>
        </p:nvSpPr>
        <p:spPr bwMode="auto">
          <a:xfrm>
            <a:off x="6003634"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vi-VN" sz="1800" b="0" i="0" u="none" strike="noStrike" cap="none" normalizeH="0" baseline="0" dirty="0">
              <a:ln>
                <a:noFill/>
              </a:ln>
              <a:solidFill>
                <a:schemeClr val="tx1"/>
              </a:solidFill>
              <a:effectLst/>
              <a:latin typeface="Arial" panose="020B0604020202020204" pitchFamily="34" charset="0"/>
            </a:endParaRPr>
          </a:p>
        </p:txBody>
      </p:sp>
      <p:graphicFrame>
        <p:nvGraphicFramePr>
          <p:cNvPr id="6" name="Object 5">
            <a:extLst>
              <a:ext uri="{FF2B5EF4-FFF2-40B4-BE49-F238E27FC236}">
                <a16:creationId xmlns:a16="http://schemas.microsoft.com/office/drawing/2014/main" id="{E6FC2003-91C4-4EFF-B419-D560A7D39449}"/>
              </a:ext>
            </a:extLst>
          </p:cNvPr>
          <p:cNvGraphicFramePr>
            <a:graphicFrameLocks noChangeAspect="1"/>
          </p:cNvGraphicFramePr>
          <p:nvPr>
            <p:extLst>
              <p:ext uri="{D42A27DB-BD31-4B8C-83A1-F6EECF244321}">
                <p14:modId xmlns:p14="http://schemas.microsoft.com/office/powerpoint/2010/main" val="1024276210"/>
              </p:ext>
            </p:extLst>
          </p:nvPr>
        </p:nvGraphicFramePr>
        <p:xfrm>
          <a:off x="1063635" y="4608925"/>
          <a:ext cx="3425588" cy="2029034"/>
        </p:xfrm>
        <a:graphic>
          <a:graphicData uri="http://schemas.openxmlformats.org/presentationml/2006/ole">
            <mc:AlternateContent xmlns:mc="http://schemas.openxmlformats.org/markup-compatibility/2006">
              <mc:Choice xmlns:v="urn:schemas-microsoft-com:vml" Requires="v">
                <p:oleObj spid="_x0000_s12322" name="Bitmap Image" r:id="rId4" imgW="2448267" imgH="1781424" progId="Paint.Picture">
                  <p:embed/>
                </p:oleObj>
              </mc:Choice>
              <mc:Fallback>
                <p:oleObj name="Bitmap Image" r:id="rId4" imgW="2448267" imgH="1781424" progId="Paint.Picture">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3635" y="4608925"/>
                        <a:ext cx="3425588" cy="2029034"/>
                      </a:xfrm>
                      <a:prstGeom prst="rect">
                        <a:avLst/>
                      </a:prstGeom>
                      <a:noFill/>
                    </p:spPr>
                  </p:pic>
                </p:oleObj>
              </mc:Fallback>
            </mc:AlternateContent>
          </a:graphicData>
        </a:graphic>
      </p:graphicFrame>
      <p:graphicFrame>
        <p:nvGraphicFramePr>
          <p:cNvPr id="10" name="Object 9">
            <a:extLst>
              <a:ext uri="{FF2B5EF4-FFF2-40B4-BE49-F238E27FC236}">
                <a16:creationId xmlns:a16="http://schemas.microsoft.com/office/drawing/2014/main" id="{E29CDF47-C898-49BE-9B28-66BE15A34447}"/>
              </a:ext>
            </a:extLst>
          </p:cNvPr>
          <p:cNvGraphicFramePr>
            <a:graphicFrameLocks noChangeAspect="1"/>
          </p:cNvGraphicFramePr>
          <p:nvPr>
            <p:extLst>
              <p:ext uri="{D42A27DB-BD31-4B8C-83A1-F6EECF244321}">
                <p14:modId xmlns:p14="http://schemas.microsoft.com/office/powerpoint/2010/main" val="4040679943"/>
              </p:ext>
            </p:extLst>
          </p:nvPr>
        </p:nvGraphicFramePr>
        <p:xfrm>
          <a:off x="6599582" y="2968558"/>
          <a:ext cx="1219199" cy="920884"/>
        </p:xfrm>
        <a:graphic>
          <a:graphicData uri="http://schemas.openxmlformats.org/presentationml/2006/ole">
            <mc:AlternateContent xmlns:mc="http://schemas.openxmlformats.org/markup-compatibility/2006">
              <mc:Choice xmlns:v="urn:schemas-microsoft-com:vml" Requires="v">
                <p:oleObj spid="_x0000_s12323" name="Bitmap Image" r:id="rId6" imgW="895238" imgH="676369" progId="Paint.Picture">
                  <p:embed/>
                </p:oleObj>
              </mc:Choice>
              <mc:Fallback>
                <p:oleObj name="Bitmap Image" r:id="rId6" imgW="895238" imgH="676369" progId="Paint.Picture">
                  <p:embed/>
                  <p:pic>
                    <p:nvPicPr>
                      <p:cNvPr id="8" name="Object 7">
                        <a:extLst>
                          <a:ext uri="{FF2B5EF4-FFF2-40B4-BE49-F238E27FC236}">
                            <a16:creationId xmlns:a16="http://schemas.microsoft.com/office/drawing/2014/main" id="{7BBAF056-8A83-425A-A974-E8632FAD58B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99582" y="2968558"/>
                        <a:ext cx="1219199" cy="920884"/>
                      </a:xfrm>
                      <a:prstGeom prst="rect">
                        <a:avLst/>
                      </a:prstGeom>
                      <a:noFill/>
                    </p:spPr>
                  </p:pic>
                </p:oleObj>
              </mc:Fallback>
            </mc:AlternateContent>
          </a:graphicData>
        </a:graphic>
      </p:graphicFrame>
      <p:sp>
        <p:nvSpPr>
          <p:cNvPr id="7" name="Title 1">
            <a:extLst>
              <a:ext uri="{FF2B5EF4-FFF2-40B4-BE49-F238E27FC236}">
                <a16:creationId xmlns:a16="http://schemas.microsoft.com/office/drawing/2014/main" id="{0A3C01C1-B843-43AF-91DF-3DC1DAF2A0AB}"/>
              </a:ext>
            </a:extLst>
          </p:cNvPr>
          <p:cNvSpPr>
            <a:spLocks noGrp="1"/>
          </p:cNvSpPr>
          <p:nvPr>
            <p:ph type="title"/>
          </p:nvPr>
        </p:nvSpPr>
        <p:spPr>
          <a:xfrm>
            <a:off x="838200" y="-73922"/>
            <a:ext cx="10515600" cy="1325563"/>
          </a:xfrm>
        </p:spPr>
        <p:txBody>
          <a:bodyPr/>
          <a:lstStyle/>
          <a:p>
            <a:pPr algn="ctr"/>
            <a:r>
              <a:rPr lang="en-US" dirty="0">
                <a:latin typeface="TimEes New Roman"/>
              </a:rPr>
              <a:t>TIẾT 1: BÀI TẬP CUỐI </a:t>
            </a:r>
            <a:r>
              <a:rPr lang="vi-VN" dirty="0">
                <a:latin typeface="TimEes New Roman"/>
              </a:rPr>
              <a:t>CHƯƠNG 7</a:t>
            </a:r>
          </a:p>
        </p:txBody>
      </p:sp>
    </p:spTree>
    <p:extLst>
      <p:ext uri="{BB962C8B-B14F-4D97-AF65-F5344CB8AC3E}">
        <p14:creationId xmlns:p14="http://schemas.microsoft.com/office/powerpoint/2010/main" val="274058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ipe(down)">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wipe(down)">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wipe(down)">
                                      <p:cBhvr>
                                        <p:cTn id="30" dur="500"/>
                                        <p:tgtEl>
                                          <p:spTgt spid="4">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wipe(down)">
                                      <p:cBhvr>
                                        <p:cTn id="35"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B2863741-62DE-4C15-9795-18438CE0B07B}"/>
              </a:ext>
            </a:extLst>
          </p:cNvPr>
          <p:cNvSpPr>
            <a:spLocks noChangeArrowheads="1"/>
          </p:cNvSpPr>
          <p:nvPr/>
        </p:nvSpPr>
        <p:spPr bwMode="auto">
          <a:xfrm>
            <a:off x="163773" y="30938"/>
            <a:ext cx="11420306" cy="5786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Hoạt</a:t>
            </a:r>
            <a:r>
              <a:rPr kumimoji="0" lang="en-US" altLang="vi-VN" sz="3200" b="1"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động</a:t>
            </a:r>
            <a:r>
              <a:rPr kumimoji="0" lang="en-US" altLang="vi-VN" sz="3200" b="1"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hướng</a:t>
            </a:r>
            <a:r>
              <a:rPr kumimoji="0" lang="en-US" altLang="vi-VN" sz="3200" b="1"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dẫn</a:t>
            </a:r>
            <a:r>
              <a:rPr kumimoji="0" lang="en-US" altLang="vi-VN" sz="3200" b="1"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về</a:t>
            </a:r>
            <a:r>
              <a:rPr kumimoji="0" lang="en-US" altLang="vi-VN" sz="3200" b="1"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nh</a:t>
            </a:r>
            <a:r>
              <a:rPr kumimoji="0" lang="en-US" altLang="vi-VN" sz="3200" b="1"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à</a:t>
            </a:r>
            <a:r>
              <a:rPr kumimoji="0" lang="en-US" altLang="vi-VN" sz="3200" b="1"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t>
            </a:r>
            <a:endParaRPr kumimoji="0" lang="vi-VN" altLang="vi-VN" sz="3200" b="0" i="0" u="none" strike="noStrike" cap="none" normalizeH="0" baseline="0" dirty="0">
              <a:ln>
                <a:noFill/>
              </a:ln>
              <a:solidFill>
                <a:schemeClr val="tx1"/>
              </a:solidFill>
              <a:effectLst/>
            </a:endParaRPr>
          </a:p>
          <a:p>
            <a:pPr marL="914400" marR="0" lvl="2"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Xem</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lại</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lý</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thuyết</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về</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đường</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trung</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b</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ì</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nh</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của</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tam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gi</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á</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a:t>
            </a:r>
            <a:endParaRPr kumimoji="0" lang="vi-VN" altLang="vi-VN" sz="3200" b="0" i="0" u="none" strike="noStrike" cap="none" normalizeH="0" baseline="0" dirty="0">
              <a:ln>
                <a:noFill/>
              </a:ln>
              <a:solidFill>
                <a:schemeClr val="tx1"/>
              </a:solidFill>
              <a:effectLst/>
            </a:endParaRPr>
          </a:p>
          <a:p>
            <a:pPr marL="914400" marR="0" lvl="2"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à</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m</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á</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b</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à</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i</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tập</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t>
            </a:r>
            <a:endParaRPr kumimoji="0" lang="vi-VN" altLang="vi-V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B</a:t>
            </a:r>
            <a:r>
              <a:rPr kumimoji="0" lang="en-US" altLang="vi-VN" sz="3200" b="1"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à</a:t>
            </a: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i</a:t>
            </a:r>
            <a:r>
              <a:rPr kumimoji="0" lang="en-US" altLang="vi-VN" sz="3200" b="1"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1</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Trong</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tam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gi</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á</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ABC, M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à</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N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lần</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lượt</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à</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trung</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điểm</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của</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AB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à</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AC.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Điểm</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P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nằm</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trên</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đoạn</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BC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sao</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cho</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MP song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song</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với</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AC.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BO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cắt</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MP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tại</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K.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Câu</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à</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o</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sau</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đây</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đ</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ú</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ng</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t>
            </a:r>
            <a:endParaRPr kumimoji="0" lang="vi-VN" altLang="vi-V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 BM = MC</a:t>
            </a:r>
            <a:endParaRPr kumimoji="0" lang="vi-VN" altLang="vi-V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b. AK = KC</a:t>
            </a:r>
            <a:endParaRPr kumimoji="0" lang="vi-VN" altLang="vi-V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 MP = PN</a:t>
            </a:r>
            <a:endParaRPr kumimoji="0" lang="vi-VN" altLang="vi-V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d. NP // AM</a:t>
            </a:r>
            <a:endParaRPr kumimoji="0" lang="vi-VN" altLang="vi-V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B</a:t>
            </a:r>
            <a:r>
              <a:rPr kumimoji="0" lang="en-US" altLang="vi-VN" sz="3200" b="1"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à</a:t>
            </a:r>
            <a:r>
              <a:rPr kumimoji="0" lang="en-US" altLang="vi-VN" sz="3200" b="1"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i</a:t>
            </a:r>
            <a:r>
              <a:rPr kumimoji="0" lang="en-US" altLang="vi-VN" sz="3200" b="1"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2</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Cho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h</a:t>
            </a:r>
            <a:r>
              <a:rPr kumimoji="0" lang="en-US" altLang="vi-VN" sz="32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cs typeface="Times New Roman" panose="02020603050405020304" pitchFamily="18" charset="0"/>
              </a:rPr>
              <a:t>ì</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nh</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vẽ</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Chứng</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minh</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rằng</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IA=IM</a:t>
            </a:r>
            <a:endParaRPr kumimoji="0" lang="vi-VN" altLang="vi-V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vi-VN" altLang="vi-VN" sz="1800" b="0" i="0" u="none" strike="noStrike" cap="none" normalizeH="0" baseline="0" dirty="0">
              <a:ln>
                <a:noFill/>
              </a:ln>
              <a:solidFill>
                <a:schemeClr val="tx1"/>
              </a:solidFill>
              <a:effectLst/>
              <a:latin typeface="Arial" panose="020B0604020202020204" pitchFamily="34" charset="0"/>
            </a:endParaRPr>
          </a:p>
        </p:txBody>
      </p:sp>
      <p:graphicFrame>
        <p:nvGraphicFramePr>
          <p:cNvPr id="6" name="Object 5">
            <a:extLst>
              <a:ext uri="{FF2B5EF4-FFF2-40B4-BE49-F238E27FC236}">
                <a16:creationId xmlns:a16="http://schemas.microsoft.com/office/drawing/2014/main" id="{A508A3DE-2B3F-41F1-8D5A-93EF151EAD1E}"/>
              </a:ext>
            </a:extLst>
          </p:cNvPr>
          <p:cNvGraphicFramePr>
            <a:graphicFrameLocks noChangeAspect="1"/>
          </p:cNvGraphicFramePr>
          <p:nvPr>
            <p:extLst>
              <p:ext uri="{D42A27DB-BD31-4B8C-83A1-F6EECF244321}">
                <p14:modId xmlns:p14="http://schemas.microsoft.com/office/powerpoint/2010/main" val="2653582531"/>
              </p:ext>
            </p:extLst>
          </p:nvPr>
        </p:nvGraphicFramePr>
        <p:xfrm>
          <a:off x="9100187" y="4205723"/>
          <a:ext cx="2483892" cy="1468378"/>
        </p:xfrm>
        <a:graphic>
          <a:graphicData uri="http://schemas.openxmlformats.org/presentationml/2006/ole">
            <mc:AlternateContent xmlns:mc="http://schemas.openxmlformats.org/markup-compatibility/2006">
              <mc:Choice xmlns:v="urn:schemas-microsoft-com:vml" Requires="v">
                <p:oleObj spid="_x0000_s13326" name="Bitmap Image" r:id="rId3" imgW="1724266" imgH="1019048" progId="Paint.Picture">
                  <p:embed/>
                </p:oleObj>
              </mc:Choice>
              <mc:Fallback>
                <p:oleObj name="Bitmap Image" r:id="rId3" imgW="1724266" imgH="1019048"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00187" y="4205723"/>
                        <a:ext cx="2483892" cy="1468378"/>
                      </a:xfrm>
                      <a:prstGeom prst="rect">
                        <a:avLst/>
                      </a:prstGeom>
                      <a:noFill/>
                    </p:spPr>
                  </p:pic>
                </p:oleObj>
              </mc:Fallback>
            </mc:AlternateContent>
          </a:graphicData>
        </a:graphic>
      </p:graphicFrame>
      <p:sp>
        <p:nvSpPr>
          <p:cNvPr id="7" name="Rectangle 3">
            <a:extLst>
              <a:ext uri="{FF2B5EF4-FFF2-40B4-BE49-F238E27FC236}">
                <a16:creationId xmlns:a16="http://schemas.microsoft.com/office/drawing/2014/main" id="{122A6F17-B400-4AC1-8C8E-363D2CAD692A}"/>
              </a:ext>
            </a:extLst>
          </p:cNvPr>
          <p:cNvSpPr>
            <a:spLocks noChangeArrowheads="1"/>
          </p:cNvSpPr>
          <p:nvPr/>
        </p:nvSpPr>
        <p:spPr bwMode="auto">
          <a:xfrm>
            <a:off x="163773" y="5674101"/>
            <a:ext cx="355898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Bài</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3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Bài</a:t>
            </a:r>
            <a:r>
              <a:rPr kumimoji="0" lang="en-US" altLang="vi-VN" sz="3200" b="0" i="0" u="none" strike="noStrike" cap="none" normalizeH="0" baseline="0" dirty="0">
                <a:ln>
                  <a:noFill/>
                </a:ln>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12 SGK)</a:t>
            </a:r>
            <a:r>
              <a:rPr kumimoji="0" lang="vi-VN" altLang="vi-VN" sz="3200" b="0" i="0" u="none" strike="noStrike" cap="none" normalizeH="0" baseline="0" dirty="0">
                <a:ln>
                  <a:noFill/>
                </a:ln>
                <a:solidFill>
                  <a:schemeClr val="tx1"/>
                </a:solidFill>
                <a:effectLst/>
              </a:rPr>
              <a:t> </a:t>
            </a:r>
            <a:endParaRPr kumimoji="0" lang="vi-VN" altLang="vi-VN" sz="3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90535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ipe(down)">
                                      <p:cBhvr>
                                        <p:cTn id="17" dur="500"/>
                                        <p:tgtEl>
                                          <p:spTgt spid="5">
                                            <p:txEl>
                                              <p:pRg st="3" end="3"/>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5">
                                            <p:txEl>
                                              <p:pRg st="4" end="4"/>
                                            </p:txEl>
                                          </p:spTgt>
                                        </p:tgtEl>
                                        <p:attrNameLst>
                                          <p:attrName>style.visibility</p:attrName>
                                        </p:attrNameLst>
                                      </p:cBhvr>
                                      <p:to>
                                        <p:strVal val="visible"/>
                                      </p:to>
                                    </p:set>
                                    <p:animEffect transition="in" filter="wipe(down)">
                                      <p:cBhvr>
                                        <p:cTn id="20" dur="500"/>
                                        <p:tgtEl>
                                          <p:spTgt spid="5">
                                            <p:txEl>
                                              <p:pRg st="4" end="4"/>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Effect transition="in" filter="wipe(down)">
                                      <p:cBhvr>
                                        <p:cTn id="23" dur="500"/>
                                        <p:tgtEl>
                                          <p:spTgt spid="5">
                                            <p:txEl>
                                              <p:pRg st="5" end="5"/>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5">
                                            <p:txEl>
                                              <p:pRg st="6" end="6"/>
                                            </p:txEl>
                                          </p:spTgt>
                                        </p:tgtEl>
                                        <p:attrNameLst>
                                          <p:attrName>style.visibility</p:attrName>
                                        </p:attrNameLst>
                                      </p:cBhvr>
                                      <p:to>
                                        <p:strVal val="visible"/>
                                      </p:to>
                                    </p:set>
                                    <p:animEffect transition="in" filter="wipe(down)">
                                      <p:cBhvr>
                                        <p:cTn id="26" dur="500"/>
                                        <p:tgtEl>
                                          <p:spTgt spid="5">
                                            <p:txEl>
                                              <p:pRg st="6" end="6"/>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5">
                                            <p:txEl>
                                              <p:pRg st="7" end="7"/>
                                            </p:txEl>
                                          </p:spTgt>
                                        </p:tgtEl>
                                        <p:attrNameLst>
                                          <p:attrName>style.visibility</p:attrName>
                                        </p:attrNameLst>
                                      </p:cBhvr>
                                      <p:to>
                                        <p:strVal val="visible"/>
                                      </p:to>
                                    </p:set>
                                    <p:animEffect transition="in" filter="wipe(down)">
                                      <p:cBhvr>
                                        <p:cTn id="29" dur="500"/>
                                        <p:tgtEl>
                                          <p:spTgt spid="5">
                                            <p:txEl>
                                              <p:pRg st="7" end="7"/>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5">
                                            <p:txEl>
                                              <p:pRg st="8" end="8"/>
                                            </p:txEl>
                                          </p:spTgt>
                                        </p:tgtEl>
                                        <p:attrNameLst>
                                          <p:attrName>style.visibility</p:attrName>
                                        </p:attrNameLst>
                                      </p:cBhvr>
                                      <p:to>
                                        <p:strVal val="visible"/>
                                      </p:to>
                                    </p:set>
                                    <p:animEffect transition="in" filter="wipe(down)">
                                      <p:cBhvr>
                                        <p:cTn id="32" dur="500"/>
                                        <p:tgtEl>
                                          <p:spTgt spid="5">
                                            <p:txEl>
                                              <p:pRg st="8" end="8"/>
                                            </p:txEl>
                                          </p:spTgt>
                                        </p:tgtEl>
                                      </p:cBhvr>
                                    </p:animEffect>
                                  </p:childTnLst>
                                </p:cTn>
                              </p:par>
                              <p:par>
                                <p:cTn id="33" presetID="22" presetClass="entr" presetSubtype="4" fill="hold" nodeType="withEffect">
                                  <p:stCondLst>
                                    <p:cond delay="0"/>
                                  </p:stCondLst>
                                  <p:childTnLst>
                                    <p:set>
                                      <p:cBhvr>
                                        <p:cTn id="34" dur="1" fill="hold">
                                          <p:stCondLst>
                                            <p:cond delay="0"/>
                                          </p:stCondLst>
                                        </p:cTn>
                                        <p:tgtEl>
                                          <p:spTgt spid="5">
                                            <p:txEl>
                                              <p:pRg st="9" end="9"/>
                                            </p:txEl>
                                          </p:spTgt>
                                        </p:tgtEl>
                                        <p:attrNameLst>
                                          <p:attrName>style.visibility</p:attrName>
                                        </p:attrNameLst>
                                      </p:cBhvr>
                                      <p:to>
                                        <p:strVal val="visible"/>
                                      </p:to>
                                    </p:set>
                                    <p:animEffect transition="in" filter="wipe(down)">
                                      <p:cBhvr>
                                        <p:cTn id="35" dur="500"/>
                                        <p:tgtEl>
                                          <p:spTgt spid="5">
                                            <p:txEl>
                                              <p:pRg st="9" end="9"/>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5">
                                            <p:txEl>
                                              <p:pRg st="10" end="10"/>
                                            </p:txEl>
                                          </p:spTgt>
                                        </p:tgtEl>
                                        <p:attrNameLst>
                                          <p:attrName>style.visibility</p:attrName>
                                        </p:attrNameLst>
                                      </p:cBhvr>
                                      <p:to>
                                        <p:strVal val="visible"/>
                                      </p:to>
                                    </p:set>
                                    <p:animEffect transition="in" filter="wipe(down)">
                                      <p:cBhvr>
                                        <p:cTn id="40" dur="500"/>
                                        <p:tgtEl>
                                          <p:spTgt spid="5">
                                            <p:txEl>
                                              <p:pRg st="10" end="1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down)">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14DEF-CE7A-4398-9FAC-DE36B0DD0448}"/>
              </a:ext>
            </a:extLst>
          </p:cNvPr>
          <p:cNvSpPr>
            <a:spLocks noGrp="1"/>
          </p:cNvSpPr>
          <p:nvPr>
            <p:ph type="title"/>
          </p:nvPr>
        </p:nvSpPr>
        <p:spPr/>
        <p:txBody>
          <a:bodyPr/>
          <a:lstStyle/>
          <a:p>
            <a:endParaRPr lang="vi-VN"/>
          </a:p>
        </p:txBody>
      </p:sp>
      <p:sp>
        <p:nvSpPr>
          <p:cNvPr id="3" name="Content Placeholder 2">
            <a:extLst>
              <a:ext uri="{FF2B5EF4-FFF2-40B4-BE49-F238E27FC236}">
                <a16:creationId xmlns:a16="http://schemas.microsoft.com/office/drawing/2014/main" id="{907D5581-C916-4846-A8EC-E60C072CD70C}"/>
              </a:ext>
            </a:extLst>
          </p:cNvPr>
          <p:cNvSpPr>
            <a:spLocks noGrp="1"/>
          </p:cNvSpPr>
          <p:nvPr>
            <p:ph sz="half" idx="1"/>
          </p:nvPr>
        </p:nvSpPr>
        <p:spPr/>
        <p:txBody>
          <a:bodyPr/>
          <a:lstStyle/>
          <a:p>
            <a:endParaRPr lang="vi-VN"/>
          </a:p>
        </p:txBody>
      </p:sp>
      <p:sp>
        <p:nvSpPr>
          <p:cNvPr id="4" name="Content Placeholder 3">
            <a:extLst>
              <a:ext uri="{FF2B5EF4-FFF2-40B4-BE49-F238E27FC236}">
                <a16:creationId xmlns:a16="http://schemas.microsoft.com/office/drawing/2014/main" id="{003E7AAE-242A-4C6C-A500-F4C62B2733C8}"/>
              </a:ext>
            </a:extLst>
          </p:cNvPr>
          <p:cNvSpPr>
            <a:spLocks noGrp="1"/>
          </p:cNvSpPr>
          <p:nvPr>
            <p:ph sz="half" idx="2"/>
          </p:nvPr>
        </p:nvSpPr>
        <p:spPr/>
        <p:txBody>
          <a:bodyPr/>
          <a:lstStyle/>
          <a:p>
            <a:endParaRPr lang="vi-VN"/>
          </a:p>
        </p:txBody>
      </p:sp>
    </p:spTree>
    <p:extLst>
      <p:ext uri="{BB962C8B-B14F-4D97-AF65-F5344CB8AC3E}">
        <p14:creationId xmlns:p14="http://schemas.microsoft.com/office/powerpoint/2010/main" val="39349940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0A2ACF-6D4E-4D5E-B440-D6DDA83C0EA0}"/>
              </a:ext>
            </a:extLst>
          </p:cNvPr>
          <p:cNvSpPr>
            <a:spLocks noGrp="1"/>
          </p:cNvSpPr>
          <p:nvPr>
            <p:ph sz="half" idx="1"/>
          </p:nvPr>
        </p:nvSpPr>
        <p:spPr>
          <a:xfrm>
            <a:off x="838200" y="1690688"/>
            <a:ext cx="11009243" cy="4351338"/>
          </a:xfrm>
        </p:spPr>
        <p:txBody>
          <a:bodyPr>
            <a:noAutofit/>
          </a:bodyPr>
          <a:lstStyle/>
          <a:p>
            <a:pPr marL="0" indent="0">
              <a:buNone/>
            </a:pPr>
            <a:r>
              <a:rPr lang="en-US" sz="3200" b="1" u="sng" dirty="0" err="1">
                <a:latin typeface="Times New Roman" panose="02020603050405020304" pitchFamily="18" charset="0"/>
                <a:cs typeface="Times New Roman" panose="02020603050405020304" pitchFamily="18" charset="0"/>
              </a:rPr>
              <a:t>Bài</a:t>
            </a:r>
            <a:r>
              <a:rPr lang="en-US" sz="3200" b="1" u="sng" dirty="0">
                <a:latin typeface="Times New Roman" panose="02020603050405020304" pitchFamily="18" charset="0"/>
                <a:cs typeface="Times New Roman" panose="02020603050405020304" pitchFamily="18" charset="0"/>
              </a:rPr>
              <a:t> 1</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Chọn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câu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đúng</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A: </a:t>
            </a:r>
            <a:r>
              <a:rPr lang="en-US" sz="3200" dirty="0" err="1">
                <a:latin typeface="Times New Roman" panose="02020603050405020304" pitchFamily="18" charset="0"/>
                <a:cs typeface="Times New Roman" panose="02020603050405020304" pitchFamily="18" charset="0"/>
              </a:rPr>
              <a:t>Đoạn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thẳng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đỉnh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trung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diện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gọi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trung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B: </a:t>
            </a:r>
            <a:r>
              <a:rPr lang="en-US" sz="3200" dirty="0" err="1">
                <a:latin typeface="Times New Roman" panose="02020603050405020304" pitchFamily="18" charset="0"/>
                <a:cs typeface="Times New Roman" panose="02020603050405020304" pitchFamily="18" charset="0"/>
              </a:rPr>
              <a:t>Đoạn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thẳng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trung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gọi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trung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trung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đó</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C: </a:t>
            </a:r>
            <a:r>
              <a:rPr lang="en-US" sz="3200" dirty="0" err="1">
                <a:latin typeface="Times New Roman" panose="02020603050405020304" pitchFamily="18" charset="0"/>
                <a:cs typeface="Times New Roman" panose="02020603050405020304" pitchFamily="18" charset="0"/>
              </a:rPr>
              <a:t>Đoạn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thẳng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nằm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giữa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kia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gọi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trung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D: </a:t>
            </a:r>
            <a:r>
              <a:rPr lang="en-US" sz="3200" dirty="0" err="1">
                <a:latin typeface="Times New Roman" panose="02020603050405020304" pitchFamily="18" charset="0"/>
                <a:cs typeface="Times New Roman" panose="02020603050405020304" pitchFamily="18" charset="0"/>
              </a:rPr>
              <a:t>Đoạn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thẳng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đỉnh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trung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diện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trung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cuat</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endParaRPr lang="vi-VN" sz="3200" dirty="0">
              <a:latin typeface="Times New Roman" panose="02020603050405020304" pitchFamily="18" charset="0"/>
              <a:cs typeface="Times New Roman" panose="02020603050405020304" pitchFamily="18" charset="0"/>
            </a:endParaRPr>
          </a:p>
        </p:txBody>
      </p:sp>
      <p:sp>
        <p:nvSpPr>
          <p:cNvPr id="5" name="Title 1">
            <a:extLst>
              <a:ext uri="{FF2B5EF4-FFF2-40B4-BE49-F238E27FC236}">
                <a16:creationId xmlns:a16="http://schemas.microsoft.com/office/drawing/2014/main" id="{3297DD3B-147E-4AD8-9F69-52CBF6E5E17B}"/>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2: BÀI TẬP CUỐI </a:t>
            </a:r>
            <a:r>
              <a:rPr lang="vi-VN" dirty="0">
                <a:latin typeface="Times New Roman" panose="02020603050405020304" pitchFamily="18" charset="0"/>
                <a:cs typeface="Times New Roman" panose="02020603050405020304" pitchFamily="18" charset="0"/>
              </a:rPr>
              <a:t>CHƯƠNG 7</a:t>
            </a:r>
          </a:p>
        </p:txBody>
      </p:sp>
      <p:sp>
        <p:nvSpPr>
          <p:cNvPr id="6" name="Oval 5">
            <a:extLst>
              <a:ext uri="{FF2B5EF4-FFF2-40B4-BE49-F238E27FC236}">
                <a16:creationId xmlns:a16="http://schemas.microsoft.com/office/drawing/2014/main" id="{272D8D4A-7E83-4362-8487-7F9E14172E6C}"/>
              </a:ext>
            </a:extLst>
          </p:cNvPr>
          <p:cNvSpPr/>
          <p:nvPr/>
        </p:nvSpPr>
        <p:spPr>
          <a:xfrm>
            <a:off x="579781" y="3351246"/>
            <a:ext cx="516835" cy="54333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TimEes New Roman"/>
              </a:rPr>
              <a:t>Đ</a:t>
            </a:r>
            <a:endParaRPr lang="vi-VN" sz="3200" dirty="0">
              <a:solidFill>
                <a:schemeClr val="tx1"/>
              </a:solidFill>
              <a:latin typeface="TimEes New Roman"/>
            </a:endParaRPr>
          </a:p>
        </p:txBody>
      </p:sp>
      <p:sp>
        <p:nvSpPr>
          <p:cNvPr id="7" name="Oval 6">
            <a:extLst>
              <a:ext uri="{FF2B5EF4-FFF2-40B4-BE49-F238E27FC236}">
                <a16:creationId xmlns:a16="http://schemas.microsoft.com/office/drawing/2014/main" id="{5129AD6D-6C07-4CBC-8909-83C2E270089F}"/>
              </a:ext>
            </a:extLst>
          </p:cNvPr>
          <p:cNvSpPr/>
          <p:nvPr/>
        </p:nvSpPr>
        <p:spPr>
          <a:xfrm>
            <a:off x="579781" y="5697915"/>
            <a:ext cx="516835" cy="54333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TimEes New Roman"/>
              </a:rPr>
              <a:t>S</a:t>
            </a:r>
            <a:endParaRPr lang="vi-VN" sz="3200" dirty="0">
              <a:solidFill>
                <a:schemeClr val="tx1"/>
              </a:solidFill>
              <a:latin typeface="TimEes New Roman"/>
            </a:endParaRPr>
          </a:p>
        </p:txBody>
      </p:sp>
      <p:sp>
        <p:nvSpPr>
          <p:cNvPr id="8" name="Oval 7">
            <a:extLst>
              <a:ext uri="{FF2B5EF4-FFF2-40B4-BE49-F238E27FC236}">
                <a16:creationId xmlns:a16="http://schemas.microsoft.com/office/drawing/2014/main" id="{64BB0EA5-915D-4797-A837-E031BC8184EB}"/>
              </a:ext>
            </a:extLst>
          </p:cNvPr>
          <p:cNvSpPr/>
          <p:nvPr/>
        </p:nvSpPr>
        <p:spPr>
          <a:xfrm>
            <a:off x="579782" y="4252911"/>
            <a:ext cx="516835" cy="54333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TimEes New Roman"/>
              </a:rPr>
              <a:t>S</a:t>
            </a:r>
            <a:endParaRPr lang="vi-VN" sz="3200" dirty="0">
              <a:solidFill>
                <a:schemeClr val="tx1"/>
              </a:solidFill>
              <a:latin typeface="TimEes New Roman"/>
            </a:endParaRPr>
          </a:p>
        </p:txBody>
      </p:sp>
      <p:sp>
        <p:nvSpPr>
          <p:cNvPr id="9" name="Oval 8">
            <a:extLst>
              <a:ext uri="{FF2B5EF4-FFF2-40B4-BE49-F238E27FC236}">
                <a16:creationId xmlns:a16="http://schemas.microsoft.com/office/drawing/2014/main" id="{246E73C8-FFA9-48D9-9F06-CAE285EF4E3F}"/>
              </a:ext>
            </a:extLst>
          </p:cNvPr>
          <p:cNvSpPr/>
          <p:nvPr/>
        </p:nvSpPr>
        <p:spPr>
          <a:xfrm>
            <a:off x="579782" y="2264568"/>
            <a:ext cx="516835" cy="54333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TimEes New Roman"/>
              </a:rPr>
              <a:t>S</a:t>
            </a:r>
            <a:endParaRPr lang="vi-VN" sz="3200" dirty="0">
              <a:solidFill>
                <a:schemeClr val="tx1"/>
              </a:solidFill>
              <a:latin typeface="TimEes New Roman"/>
            </a:endParaRPr>
          </a:p>
        </p:txBody>
      </p:sp>
    </p:spTree>
    <p:extLst>
      <p:ext uri="{BB962C8B-B14F-4D97-AF65-F5344CB8AC3E}">
        <p14:creationId xmlns:p14="http://schemas.microsoft.com/office/powerpoint/2010/main" val="3712761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00"/>
                                        <p:tgtEl>
                                          <p:spTgt spid="8"/>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animBg="1"/>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AA7487D-E4C6-4B2F-A2F8-3FA14FABDCA5}"/>
              </a:ext>
            </a:extLst>
          </p:cNvPr>
          <p:cNvSpPr>
            <a:spLocks noGrp="1"/>
          </p:cNvSpPr>
          <p:nvPr>
            <p:ph sz="half" idx="1"/>
          </p:nvPr>
        </p:nvSpPr>
        <p:spPr>
          <a:xfrm>
            <a:off x="838200" y="1825625"/>
            <a:ext cx="10515600" cy="4351338"/>
          </a:xfrm>
        </p:spPr>
        <p:txBody>
          <a:bodyPr/>
          <a:lstStyle/>
          <a:p>
            <a:pPr marL="0" indent="0">
              <a:buNone/>
            </a:pPr>
            <a:r>
              <a:rPr lang="en-US" b="1" u="sng" dirty="0" err="1">
                <a:latin typeface="Times New Roman" panose="02020603050405020304" pitchFamily="18" charset="0"/>
                <a:cs typeface="Times New Roman" panose="02020603050405020304" pitchFamily="18" charset="0"/>
              </a:rPr>
              <a:t>Bài</a:t>
            </a:r>
            <a:r>
              <a:rPr lang="en-US" b="1" u="sng" dirty="0">
                <a:latin typeface="Times New Roman" panose="02020603050405020304" pitchFamily="18" charset="0"/>
                <a:cs typeface="Times New Roman" panose="02020603050405020304" pitchFamily="18" charset="0"/>
              </a:rPr>
              <a:t> 2</a:t>
            </a:r>
            <a:r>
              <a:rPr lang="en-US" dirty="0">
                <a:latin typeface="Times New Roman" panose="02020603050405020304" pitchFamily="18" charset="0"/>
                <a:cs typeface="Times New Roman" panose="02020603050405020304" pitchFamily="18" charset="0"/>
              </a:rPr>
              <a:t>: </a:t>
            </a:r>
            <a:endParaRPr lang="vi-VN"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Cho tam </a:t>
            </a:r>
            <a:r>
              <a:rPr lang="en-US" dirty="0" err="1">
                <a:latin typeface="Times New Roman" panose="02020603050405020304" pitchFamily="18" charset="0"/>
                <a:cs typeface="Times New Roman" panose="02020603050405020304" pitchFamily="18" charset="0"/>
              </a:rPr>
              <a:t>giác</a:t>
            </a:r>
            <a:r>
              <a:rPr lang="en-US" dirty="0">
                <a:latin typeface="Times New Roman" panose="02020603050405020304" pitchFamily="18" charset="0"/>
                <a:cs typeface="Times New Roman" panose="02020603050405020304" pitchFamily="18" charset="0"/>
              </a:rPr>
              <a:t> ABC, BC=8cm, M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N </a:t>
            </a:r>
            <a:r>
              <a:rPr lang="en-US" dirty="0" err="1">
                <a:latin typeface="Times New Roman" panose="02020603050405020304" pitchFamily="18" charset="0"/>
                <a:cs typeface="Times New Roman" panose="02020603050405020304" pitchFamily="18" charset="0"/>
              </a:rPr>
              <a:t>lần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lượt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trung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điểm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AB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AC.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dài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đoạn</a:t>
            </a:r>
            <a:r>
              <a:rPr lang="en-US" dirty="0">
                <a:latin typeface="Times New Roman" panose="02020603050405020304" pitchFamily="18" charset="0"/>
                <a:cs typeface="Times New Roman" panose="02020603050405020304" pitchFamily="18" charset="0"/>
              </a:rPr>
              <a:t> MN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a:t>
            </a:r>
            <a:endParaRPr lang="vi-VN"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A: MN=12cm</a:t>
            </a:r>
            <a:endParaRPr lang="vi-VN"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B: MN=16cm</a:t>
            </a:r>
            <a:endParaRPr lang="vi-VN"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C: MN=4cm</a:t>
            </a:r>
            <a:endParaRPr lang="vi-VN"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D: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khác</a:t>
            </a:r>
            <a:r>
              <a:rPr lang="en-US" dirty="0">
                <a:latin typeface="Times New Roman" panose="02020603050405020304" pitchFamily="18" charset="0"/>
                <a:cs typeface="Times New Roman" panose="02020603050405020304" pitchFamily="18" charset="0"/>
              </a:rPr>
              <a:t>.</a:t>
            </a:r>
            <a:endParaRPr lang="vi-VN" dirty="0">
              <a:latin typeface="Times New Roman" panose="02020603050405020304" pitchFamily="18" charset="0"/>
              <a:cs typeface="Times New Roman" panose="02020603050405020304" pitchFamily="18" charset="0"/>
            </a:endParaRPr>
          </a:p>
          <a:p>
            <a:endParaRPr lang="vi-VN" dirty="0"/>
          </a:p>
        </p:txBody>
      </p:sp>
      <p:sp>
        <p:nvSpPr>
          <p:cNvPr id="5" name="Oval 4">
            <a:extLst>
              <a:ext uri="{FF2B5EF4-FFF2-40B4-BE49-F238E27FC236}">
                <a16:creationId xmlns:a16="http://schemas.microsoft.com/office/drawing/2014/main" id="{0CE539EA-43DF-4E25-B459-7AC8E778319C}"/>
              </a:ext>
            </a:extLst>
          </p:cNvPr>
          <p:cNvSpPr/>
          <p:nvPr/>
        </p:nvSpPr>
        <p:spPr>
          <a:xfrm>
            <a:off x="579781" y="4220765"/>
            <a:ext cx="516835" cy="54333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TimEes New Roman"/>
              </a:rPr>
              <a:t>Đ</a:t>
            </a:r>
            <a:endParaRPr lang="vi-VN" sz="3200" dirty="0">
              <a:solidFill>
                <a:schemeClr val="tx1"/>
              </a:solidFill>
              <a:latin typeface="TimEes New Roman"/>
            </a:endParaRPr>
          </a:p>
        </p:txBody>
      </p:sp>
      <p:sp>
        <p:nvSpPr>
          <p:cNvPr id="6" name="Oval 5">
            <a:extLst>
              <a:ext uri="{FF2B5EF4-FFF2-40B4-BE49-F238E27FC236}">
                <a16:creationId xmlns:a16="http://schemas.microsoft.com/office/drawing/2014/main" id="{459168F3-0A2C-4984-9036-9CE36CE6135C}"/>
              </a:ext>
            </a:extLst>
          </p:cNvPr>
          <p:cNvSpPr/>
          <p:nvPr/>
        </p:nvSpPr>
        <p:spPr>
          <a:xfrm>
            <a:off x="569840" y="3157330"/>
            <a:ext cx="516835" cy="54333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TimEes New Roman"/>
              </a:rPr>
              <a:t>S</a:t>
            </a:r>
            <a:endParaRPr lang="vi-VN" sz="3200" dirty="0">
              <a:solidFill>
                <a:schemeClr val="tx1"/>
              </a:solidFill>
              <a:latin typeface="TimEes New Roman"/>
            </a:endParaRPr>
          </a:p>
        </p:txBody>
      </p:sp>
      <p:sp>
        <p:nvSpPr>
          <p:cNvPr id="7" name="Oval 6">
            <a:extLst>
              <a:ext uri="{FF2B5EF4-FFF2-40B4-BE49-F238E27FC236}">
                <a16:creationId xmlns:a16="http://schemas.microsoft.com/office/drawing/2014/main" id="{FD7A012A-5789-4717-A26B-B492507B8BFB}"/>
              </a:ext>
            </a:extLst>
          </p:cNvPr>
          <p:cNvSpPr/>
          <p:nvPr/>
        </p:nvSpPr>
        <p:spPr>
          <a:xfrm>
            <a:off x="579780" y="3662560"/>
            <a:ext cx="516835" cy="54333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TimEes New Roman"/>
              </a:rPr>
              <a:t>S</a:t>
            </a:r>
            <a:endParaRPr lang="vi-VN" sz="3200" dirty="0">
              <a:solidFill>
                <a:schemeClr val="tx1"/>
              </a:solidFill>
              <a:latin typeface="TimEes New Roman"/>
            </a:endParaRPr>
          </a:p>
        </p:txBody>
      </p:sp>
      <p:sp>
        <p:nvSpPr>
          <p:cNvPr id="8" name="Oval 7">
            <a:extLst>
              <a:ext uri="{FF2B5EF4-FFF2-40B4-BE49-F238E27FC236}">
                <a16:creationId xmlns:a16="http://schemas.microsoft.com/office/drawing/2014/main" id="{EDCC5884-DDE9-4088-B4BF-D6840B54DDAE}"/>
              </a:ext>
            </a:extLst>
          </p:cNvPr>
          <p:cNvSpPr/>
          <p:nvPr/>
        </p:nvSpPr>
        <p:spPr>
          <a:xfrm>
            <a:off x="593032" y="4793835"/>
            <a:ext cx="516835" cy="54333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TimEes New Roman"/>
              </a:rPr>
              <a:t>S</a:t>
            </a:r>
            <a:endParaRPr lang="vi-VN" sz="3200" dirty="0">
              <a:solidFill>
                <a:schemeClr val="tx1"/>
              </a:solidFill>
              <a:latin typeface="TimEes New Roman"/>
            </a:endParaRPr>
          </a:p>
        </p:txBody>
      </p:sp>
      <p:sp>
        <p:nvSpPr>
          <p:cNvPr id="9" name="Title 1">
            <a:extLst>
              <a:ext uri="{FF2B5EF4-FFF2-40B4-BE49-F238E27FC236}">
                <a16:creationId xmlns:a16="http://schemas.microsoft.com/office/drawing/2014/main" id="{5C23DC1C-A2ED-420B-B209-6E1519B1C607}"/>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2: BÀI TẬP CUỐI </a:t>
            </a:r>
            <a:r>
              <a:rPr lang="vi-VN" dirty="0">
                <a:latin typeface="Times New Roman" panose="02020603050405020304" pitchFamily="18" charset="0"/>
                <a:cs typeface="Times New Roman" panose="02020603050405020304" pitchFamily="18" charset="0"/>
              </a:rPr>
              <a:t>CHƯƠNG 7</a:t>
            </a:r>
          </a:p>
        </p:txBody>
      </p:sp>
    </p:spTree>
    <p:extLst>
      <p:ext uri="{BB962C8B-B14F-4D97-AF65-F5344CB8AC3E}">
        <p14:creationId xmlns:p14="http://schemas.microsoft.com/office/powerpoint/2010/main" val="93990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00"/>
                                        <p:tgtEl>
                                          <p:spTgt spid="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down)">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48858A6-7DDE-449D-BF56-282F8282680F}"/>
              </a:ext>
            </a:extLst>
          </p:cNvPr>
          <p:cNvSpPr>
            <a:spLocks noGrp="1"/>
          </p:cNvSpPr>
          <p:nvPr>
            <p:ph sz="half" idx="1"/>
          </p:nvPr>
        </p:nvSpPr>
        <p:spPr>
          <a:xfrm>
            <a:off x="838200" y="1690688"/>
            <a:ext cx="10515600" cy="4351338"/>
          </a:xfrm>
        </p:spPr>
        <p:txBody>
          <a:bodyPr/>
          <a:lstStyle/>
          <a:p>
            <a:pPr marL="0" indent="0">
              <a:buNone/>
            </a:pPr>
            <a:r>
              <a:rPr lang="en-US" dirty="0" err="1">
                <a:latin typeface="Times New Roman" panose="02020603050405020304" pitchFamily="18" charset="0"/>
                <a:cs typeface="Times New Roman" panose="02020603050405020304" pitchFamily="18" charset="0"/>
              </a:rPr>
              <a:t>Bài</a:t>
            </a:r>
            <a:r>
              <a:rPr lang="en-US" dirty="0">
                <a:latin typeface="Times New Roman" panose="02020603050405020304" pitchFamily="18" charset="0"/>
                <a:cs typeface="Times New Roman" panose="02020603050405020304" pitchFamily="18" charset="0"/>
              </a:rPr>
              <a:t> 3: </a:t>
            </a:r>
            <a:r>
              <a:rPr lang="en-US" dirty="0" err="1">
                <a:latin typeface="Times New Roman" panose="02020603050405020304" pitchFamily="18" charset="0"/>
                <a:cs typeface="Times New Roman" panose="02020603050405020304" pitchFamily="18" charset="0"/>
              </a:rPr>
              <a:t>Bài</a:t>
            </a:r>
            <a:r>
              <a:rPr lang="en-US" dirty="0">
                <a:latin typeface="Times New Roman" panose="02020603050405020304" pitchFamily="18" charset="0"/>
                <a:cs typeface="Times New Roman" panose="02020603050405020304" pitchFamily="18" charset="0"/>
              </a:rPr>
              <a:t> 12 (SGK)-</a:t>
            </a:r>
            <a:r>
              <a:rPr lang="en-US" i="1" dirty="0">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Học</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sinh</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thực</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hiện</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theo</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nhóm</a:t>
            </a:r>
            <a:r>
              <a:rPr lang="en-US" i="1" dirty="0">
                <a:latin typeface="Times New Roman" panose="02020603050405020304" pitchFamily="18" charset="0"/>
                <a:cs typeface="Times New Roman" panose="02020603050405020304" pitchFamily="18" charset="0"/>
              </a:rPr>
              <a:t> 4)</a:t>
            </a:r>
            <a:endParaRPr lang="vi-VN"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Cho tam </a:t>
            </a:r>
            <a:r>
              <a:rPr lang="en-US" dirty="0" err="1">
                <a:latin typeface="Times New Roman" panose="02020603050405020304" pitchFamily="18" charset="0"/>
                <a:cs typeface="Times New Roman" panose="02020603050405020304" pitchFamily="18" charset="0"/>
              </a:rPr>
              <a:t>giác</a:t>
            </a:r>
            <a:r>
              <a:rPr lang="en-US" dirty="0">
                <a:latin typeface="Times New Roman" panose="02020603050405020304" pitchFamily="18" charset="0"/>
                <a:cs typeface="Times New Roman" panose="02020603050405020304" pitchFamily="18" charset="0"/>
              </a:rPr>
              <a:t> ABC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BC = 30 cm . </a:t>
            </a:r>
            <a:r>
              <a:rPr lang="en-US" dirty="0" err="1">
                <a:latin typeface="Times New Roman" panose="02020603050405020304" pitchFamily="18" charset="0"/>
                <a:cs typeface="Times New Roman" panose="02020603050405020304" pitchFamily="18" charset="0"/>
              </a:rPr>
              <a:t>trên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AH </a:t>
            </a:r>
            <a:r>
              <a:rPr lang="en-US" dirty="0" err="1">
                <a:latin typeface="Times New Roman" panose="02020603050405020304" pitchFamily="18" charset="0"/>
                <a:cs typeface="Times New Roman" panose="02020603050405020304" pitchFamily="18" charset="0"/>
              </a:rPr>
              <a:t>lấy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điểm</a:t>
            </a:r>
            <a:r>
              <a:rPr lang="en-US" dirty="0">
                <a:latin typeface="Times New Roman" panose="02020603050405020304" pitchFamily="18" charset="0"/>
                <a:cs typeface="Times New Roman" panose="02020603050405020304" pitchFamily="18" charset="0"/>
              </a:rPr>
              <a:t> K, I </a:t>
            </a:r>
            <a:r>
              <a:rPr lang="en-US" dirty="0" err="1">
                <a:latin typeface="Times New Roman" panose="02020603050405020304" pitchFamily="18" charset="0"/>
                <a:cs typeface="Times New Roman" panose="02020603050405020304" pitchFamily="18" charset="0"/>
              </a:rPr>
              <a:t>sao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cho</a:t>
            </a:r>
            <a:r>
              <a:rPr lang="en-US" dirty="0">
                <a:latin typeface="Times New Roman" panose="02020603050405020304" pitchFamily="18" charset="0"/>
                <a:cs typeface="Times New Roman" panose="02020603050405020304" pitchFamily="18" charset="0"/>
              </a:rPr>
              <a:t> AK </a:t>
            </a:r>
            <a:r>
              <a:rPr lang="en-US" dirty="0" err="1">
                <a:latin typeface="Times New Roman" panose="02020603050405020304" pitchFamily="18" charset="0"/>
                <a:cs typeface="Times New Roman" panose="02020603050405020304" pitchFamily="18" charset="0"/>
              </a:rPr>
              <a:t>bằng</a:t>
            </a:r>
            <a:r>
              <a:rPr lang="en-US" dirty="0">
                <a:latin typeface="Times New Roman" panose="02020603050405020304" pitchFamily="18" charset="0"/>
                <a:cs typeface="Times New Roman" panose="02020603050405020304" pitchFamily="18" charset="0"/>
              </a:rPr>
              <a:t> KI = IH qua I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K </a:t>
            </a:r>
            <a:r>
              <a:rPr lang="en-US" dirty="0" err="1">
                <a:latin typeface="Times New Roman" panose="02020603050405020304" pitchFamily="18" charset="0"/>
                <a:cs typeface="Times New Roman" panose="02020603050405020304" pitchFamily="18" charset="0"/>
              </a:rPr>
              <a:t>vẽ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thẳng</a:t>
            </a:r>
            <a:r>
              <a:rPr lang="en-US" dirty="0">
                <a:latin typeface="Times New Roman" panose="02020603050405020304" pitchFamily="18" charset="0"/>
                <a:cs typeface="Times New Roman" panose="02020603050405020304" pitchFamily="18" charset="0"/>
              </a:rPr>
              <a:t> EF // BC, MN // BC ( M </a:t>
            </a:r>
            <a:r>
              <a:rPr lang="en-US" dirty="0" err="1">
                <a:latin typeface="Times New Roman" panose="02020603050405020304" pitchFamily="18" charset="0"/>
                <a:cs typeface="Times New Roman" panose="02020603050405020304" pitchFamily="18" charset="0"/>
              </a:rPr>
              <a:t>thuộc</a:t>
            </a:r>
            <a:r>
              <a:rPr lang="en-US" dirty="0">
                <a:latin typeface="Times New Roman" panose="02020603050405020304" pitchFamily="18" charset="0"/>
                <a:cs typeface="Times New Roman" panose="02020603050405020304" pitchFamily="18" charset="0"/>
              </a:rPr>
              <a:t> AB; S, N </a:t>
            </a:r>
            <a:r>
              <a:rPr lang="en-US" dirty="0" err="1">
                <a:latin typeface="Times New Roman" panose="02020603050405020304" pitchFamily="18" charset="0"/>
                <a:cs typeface="Times New Roman" panose="02020603050405020304" pitchFamily="18" charset="0"/>
              </a:rPr>
              <a:t>thuộc</a:t>
            </a:r>
            <a:r>
              <a:rPr lang="en-US" dirty="0">
                <a:latin typeface="Times New Roman" panose="02020603050405020304" pitchFamily="18" charset="0"/>
                <a:cs typeface="Times New Roman" panose="02020603050405020304" pitchFamily="18" charset="0"/>
              </a:rPr>
              <a:t> AC</a:t>
            </a:r>
            <a:endParaRPr lang="vi-VN" dirty="0">
              <a:latin typeface="Times New Roman" panose="02020603050405020304" pitchFamily="18" charset="0"/>
              <a:cs typeface="Times New Roman" panose="02020603050405020304" pitchFamily="18" charset="0"/>
            </a:endParaRPr>
          </a:p>
          <a:p>
            <a:pPr marL="0" lvl="0" indent="0">
              <a:buNone/>
            </a:pPr>
            <a:r>
              <a:rPr lang="en-US" dirty="0">
                <a:latin typeface="Times New Roman" panose="02020603050405020304" pitchFamily="18" charset="0"/>
                <a:cs typeface="Times New Roman" panose="02020603050405020304" pitchFamily="18" charset="0"/>
              </a:rPr>
              <a:t>a) </a:t>
            </a:r>
            <a:r>
              <a:rPr lang="en-US" dirty="0" err="1">
                <a:latin typeface="Times New Roman" panose="02020603050405020304" pitchFamily="18" charset="0"/>
                <a:cs typeface="Times New Roman" panose="02020603050405020304" pitchFamily="18" charset="0"/>
              </a:rPr>
              <a:t>Tính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dài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đoạn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thẳng</a:t>
            </a:r>
            <a:r>
              <a:rPr lang="en-US" dirty="0">
                <a:latin typeface="Times New Roman" panose="02020603050405020304" pitchFamily="18" charset="0"/>
                <a:cs typeface="Times New Roman" panose="02020603050405020304" pitchFamily="18" charset="0"/>
              </a:rPr>
              <a:t> MN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EF .</a:t>
            </a:r>
            <a:endParaRPr lang="vi-VN" dirty="0">
              <a:latin typeface="Times New Roman" panose="02020603050405020304" pitchFamily="18" charset="0"/>
              <a:cs typeface="Times New Roman" panose="02020603050405020304" pitchFamily="18" charset="0"/>
            </a:endParaRPr>
          </a:p>
          <a:p>
            <a:pPr marL="0" lvl="0" indent="0">
              <a:buNone/>
            </a:pPr>
            <a:r>
              <a:rPr lang="en-US" dirty="0">
                <a:latin typeface="Times New Roman" panose="02020603050405020304" pitchFamily="18" charset="0"/>
                <a:cs typeface="Times New Roman" panose="02020603050405020304" pitchFamily="18" charset="0"/>
              </a:rPr>
              <a:t>b) </a:t>
            </a:r>
            <a:r>
              <a:rPr lang="en-US" dirty="0" err="1">
                <a:latin typeface="Times New Roman" panose="02020603050405020304" pitchFamily="18" charset="0"/>
                <a:cs typeface="Times New Roman" panose="02020603050405020304" pitchFamily="18" charset="0"/>
              </a:rPr>
              <a:t>Tính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tứ</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giác</a:t>
            </a:r>
            <a:r>
              <a:rPr lang="en-US" dirty="0">
                <a:latin typeface="Times New Roman" panose="02020603050405020304" pitchFamily="18" charset="0"/>
                <a:cs typeface="Times New Roman" panose="02020603050405020304" pitchFamily="18" charset="0"/>
              </a:rPr>
              <a:t> MN FE </a:t>
            </a:r>
            <a:r>
              <a:rPr lang="en-US" dirty="0" err="1">
                <a:latin typeface="Times New Roman" panose="02020603050405020304" pitchFamily="18" charset="0"/>
                <a:cs typeface="Times New Roman" panose="02020603050405020304" pitchFamily="18" charset="0"/>
              </a:rPr>
              <a:t>biết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rằng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tích</a:t>
            </a:r>
            <a:r>
              <a:rPr lang="en-US" dirty="0">
                <a:latin typeface="Times New Roman" panose="02020603050405020304" pitchFamily="18" charset="0"/>
                <a:cs typeface="Times New Roman" panose="02020603050405020304" pitchFamily="18" charset="0"/>
              </a:rPr>
              <a:t> tam </a:t>
            </a:r>
            <a:r>
              <a:rPr lang="en-US" dirty="0" err="1">
                <a:latin typeface="Times New Roman" panose="02020603050405020304" pitchFamily="18" charset="0"/>
                <a:cs typeface="Times New Roman" panose="02020603050405020304" pitchFamily="18" charset="0"/>
              </a:rPr>
              <a:t>giác</a:t>
            </a:r>
            <a:r>
              <a:rPr lang="en-US" dirty="0">
                <a:latin typeface="Times New Roman" panose="02020603050405020304" pitchFamily="18" charset="0"/>
                <a:cs typeface="Times New Roman" panose="02020603050405020304" pitchFamily="18" charset="0"/>
              </a:rPr>
              <a:t> ABC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10,8 dm²</a:t>
            </a:r>
            <a:endParaRPr lang="vi-VN" dirty="0">
              <a:latin typeface="Times New Roman" panose="02020603050405020304" pitchFamily="18" charset="0"/>
              <a:cs typeface="Times New Roman" panose="02020603050405020304" pitchFamily="18" charset="0"/>
            </a:endParaRPr>
          </a:p>
          <a:p>
            <a:pPr lvl="0"/>
            <a:endParaRPr lang="vi-VN" dirty="0"/>
          </a:p>
          <a:p>
            <a:endParaRPr lang="vi-VN" dirty="0"/>
          </a:p>
        </p:txBody>
      </p:sp>
      <p:sp>
        <p:nvSpPr>
          <p:cNvPr id="5" name="Title 1">
            <a:extLst>
              <a:ext uri="{FF2B5EF4-FFF2-40B4-BE49-F238E27FC236}">
                <a16:creationId xmlns:a16="http://schemas.microsoft.com/office/drawing/2014/main" id="{D04C3D02-45B4-49CD-997D-2722BE9EF0F0}"/>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2: BÀI TẬP CUỐI </a:t>
            </a:r>
            <a:r>
              <a:rPr lang="vi-VN" dirty="0">
                <a:latin typeface="Times New Roman" panose="02020603050405020304" pitchFamily="18" charset="0"/>
                <a:cs typeface="Times New Roman" panose="02020603050405020304" pitchFamily="18" charset="0"/>
              </a:rPr>
              <a:t>CHƯƠNG 7</a:t>
            </a:r>
          </a:p>
        </p:txBody>
      </p:sp>
    </p:spTree>
    <p:extLst>
      <p:ext uri="{BB962C8B-B14F-4D97-AF65-F5344CB8AC3E}">
        <p14:creationId xmlns:p14="http://schemas.microsoft.com/office/powerpoint/2010/main" val="280865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3E4CC-F009-4D4D-8EFB-306558F59720}"/>
              </a:ext>
            </a:extLst>
          </p:cNvPr>
          <p:cNvSpPr>
            <a:spLocks noGrp="1"/>
          </p:cNvSpPr>
          <p:nvPr>
            <p:ph type="title"/>
          </p:nvPr>
        </p:nvSpPr>
        <p:spPr/>
        <p:txBody>
          <a:bodyPr/>
          <a:lstStyle/>
          <a:p>
            <a:pPr algn="ctr"/>
            <a:r>
              <a:rPr lang="en-US" dirty="0">
                <a:latin typeface="TimEes New Roman"/>
              </a:rPr>
              <a:t>TIẾT 1: BÀI TẬP CUỐI </a:t>
            </a:r>
            <a:r>
              <a:rPr lang="vi-VN" dirty="0">
                <a:latin typeface="TimEes New Roman"/>
              </a:rPr>
              <a:t>CHƯƠNG 7</a:t>
            </a:r>
          </a:p>
        </p:txBody>
      </p:sp>
      <p:sp>
        <p:nvSpPr>
          <p:cNvPr id="3" name="Content Placeholder 2">
            <a:extLst>
              <a:ext uri="{FF2B5EF4-FFF2-40B4-BE49-F238E27FC236}">
                <a16:creationId xmlns:a16="http://schemas.microsoft.com/office/drawing/2014/main" id="{8C5922A1-A768-4500-8C72-315DD5F72BE2}"/>
              </a:ext>
            </a:extLst>
          </p:cNvPr>
          <p:cNvSpPr>
            <a:spLocks noGrp="1"/>
          </p:cNvSpPr>
          <p:nvPr>
            <p:ph idx="1"/>
          </p:nvPr>
        </p:nvSpPr>
        <p:spPr>
          <a:xfrm>
            <a:off x="838200" y="1825625"/>
            <a:ext cx="10515600" cy="2719871"/>
          </a:xfrm>
        </p:spPr>
        <p:txBody>
          <a:bodyPr/>
          <a:lstStyle/>
          <a:p>
            <a:pPr marL="0" indent="0">
              <a:buNone/>
            </a:pPr>
            <a:r>
              <a:rPr lang="en-US" dirty="0" err="1"/>
              <a:t>Bài</a:t>
            </a:r>
            <a:r>
              <a:rPr lang="en-US" dirty="0"/>
              <a:t> 1:(</a:t>
            </a:r>
            <a:r>
              <a:rPr lang="en-US" dirty="0" err="1"/>
              <a:t>làm</a:t>
            </a:r>
            <a:r>
              <a:rPr lang="en-US" dirty="0"/>
              <a:t> </a:t>
            </a:r>
            <a:r>
              <a:rPr lang="en-US" dirty="0" err="1"/>
              <a:t>theo</a:t>
            </a:r>
            <a:r>
              <a:rPr lang="en-US" dirty="0"/>
              <a:t> </a:t>
            </a:r>
            <a:r>
              <a:rPr lang="en-US" dirty="0" err="1"/>
              <a:t>nhóm</a:t>
            </a:r>
            <a:r>
              <a:rPr lang="en-US" dirty="0"/>
              <a:t> </a:t>
            </a:r>
            <a:r>
              <a:rPr lang="en-US" dirty="0" err="1"/>
              <a:t>đôi</a:t>
            </a:r>
            <a:r>
              <a:rPr lang="en-US" dirty="0"/>
              <a:t>:)</a:t>
            </a:r>
            <a:endParaRPr lang="vi-VN" dirty="0"/>
          </a:p>
          <a:p>
            <a:pPr marL="0" indent="0">
              <a:buNone/>
            </a:pPr>
            <a:r>
              <a:rPr lang="vi-VN" dirty="0"/>
              <a:t>Cho tam giác ABC biết DE </a:t>
            </a:r>
            <a:r>
              <a:rPr lang="en-US" dirty="0"/>
              <a:t>//</a:t>
            </a:r>
            <a:r>
              <a:rPr lang="vi-VN" dirty="0"/>
              <a:t> BC và AE = 6 cm</a:t>
            </a:r>
            <a:r>
              <a:rPr lang="en-US" dirty="0"/>
              <a:t>,</a:t>
            </a:r>
            <a:r>
              <a:rPr lang="vi-VN" dirty="0"/>
              <a:t> BC = 3 cm</a:t>
            </a:r>
            <a:r>
              <a:rPr lang="en-US" dirty="0"/>
              <a:t>,</a:t>
            </a:r>
            <a:r>
              <a:rPr lang="vi-VN" dirty="0"/>
              <a:t> DB = 2 cm độ dài đoạn thẳng AB là bao nhiêu? </a:t>
            </a:r>
          </a:p>
          <a:p>
            <a:pPr marL="0" indent="0">
              <a:buNone/>
            </a:pPr>
            <a:endParaRPr lang="vi-VN" dirty="0"/>
          </a:p>
        </p:txBody>
      </p:sp>
      <p:sp>
        <p:nvSpPr>
          <p:cNvPr id="4" name="Rectangle 3">
            <a:hlinkClick r:id="rId3" action="ppaction://hlinksldjump"/>
            <a:extLst>
              <a:ext uri="{FF2B5EF4-FFF2-40B4-BE49-F238E27FC236}">
                <a16:creationId xmlns:a16="http://schemas.microsoft.com/office/drawing/2014/main" id="{44A451A0-92F7-44B8-94BD-EDD18CFA335E}"/>
              </a:ext>
            </a:extLst>
          </p:cNvPr>
          <p:cNvSpPr/>
          <p:nvPr/>
        </p:nvSpPr>
        <p:spPr>
          <a:xfrm>
            <a:off x="1212095" y="3522630"/>
            <a:ext cx="1710725" cy="584775"/>
          </a:xfrm>
          <a:prstGeom prst="rect">
            <a:avLst/>
          </a:prstGeom>
        </p:spPr>
        <p:txBody>
          <a:bodyPr wrap="none">
            <a:spAutoFit/>
          </a:bodyPr>
          <a:lstStyle/>
          <a:p>
            <a:r>
              <a:rPr lang="vi-VN" sz="3200" dirty="0">
                <a:latin typeface="+mj-lt"/>
              </a:rPr>
              <a:t>A</a:t>
            </a:r>
            <a:r>
              <a:rPr lang="en-US" sz="3200" dirty="0">
                <a:latin typeface="+mj-lt"/>
              </a:rPr>
              <a:t>)</a:t>
            </a:r>
            <a:r>
              <a:rPr lang="vi-VN" sz="3200" dirty="0">
                <a:latin typeface="+mj-lt"/>
              </a:rPr>
              <a:t> 4 cm</a:t>
            </a:r>
            <a:r>
              <a:rPr lang="en-US" sz="3200" dirty="0">
                <a:latin typeface="+mj-lt"/>
              </a:rPr>
              <a:t>, </a:t>
            </a:r>
            <a:endParaRPr lang="vi-VN" sz="3200" dirty="0">
              <a:latin typeface="+mj-lt"/>
            </a:endParaRPr>
          </a:p>
        </p:txBody>
      </p:sp>
      <p:grpSp>
        <p:nvGrpSpPr>
          <p:cNvPr id="8" name="Group 7">
            <a:extLst>
              <a:ext uri="{FF2B5EF4-FFF2-40B4-BE49-F238E27FC236}">
                <a16:creationId xmlns:a16="http://schemas.microsoft.com/office/drawing/2014/main" id="{D0FEFD80-E50F-4541-84C1-CB3650DDB352}"/>
              </a:ext>
            </a:extLst>
          </p:cNvPr>
          <p:cNvGrpSpPr/>
          <p:nvPr/>
        </p:nvGrpSpPr>
        <p:grpSpPr>
          <a:xfrm>
            <a:off x="3526440" y="3522630"/>
            <a:ext cx="6868424" cy="584775"/>
            <a:chOff x="3526440" y="3522630"/>
            <a:chExt cx="6868424" cy="584775"/>
          </a:xfrm>
        </p:grpSpPr>
        <p:sp>
          <p:nvSpPr>
            <p:cNvPr id="5" name="Rectangle 4">
              <a:hlinkClick r:id="rId4" action="ppaction://hlinksldjump"/>
              <a:extLst>
                <a:ext uri="{FF2B5EF4-FFF2-40B4-BE49-F238E27FC236}">
                  <a16:creationId xmlns:a16="http://schemas.microsoft.com/office/drawing/2014/main" id="{2DDE6716-B0EB-4462-A708-BD8D22C6D981}"/>
                </a:ext>
              </a:extLst>
            </p:cNvPr>
            <p:cNvSpPr/>
            <p:nvPr/>
          </p:nvSpPr>
          <p:spPr>
            <a:xfrm>
              <a:off x="5987228" y="3522630"/>
              <a:ext cx="1494320" cy="584775"/>
            </a:xfrm>
            <a:prstGeom prst="rect">
              <a:avLst/>
            </a:prstGeom>
          </p:spPr>
          <p:txBody>
            <a:bodyPr wrap="none">
              <a:spAutoFit/>
            </a:bodyPr>
            <a:lstStyle/>
            <a:p>
              <a:r>
                <a:rPr lang="vi-VN" sz="3200" dirty="0">
                  <a:latin typeface="+mj-lt"/>
                </a:rPr>
                <a:t>C</a:t>
              </a:r>
              <a:r>
                <a:rPr lang="en-US" sz="3200" dirty="0">
                  <a:latin typeface="+mj-lt"/>
                </a:rPr>
                <a:t>)</a:t>
              </a:r>
              <a:r>
                <a:rPr lang="vi-VN" sz="3200" dirty="0">
                  <a:latin typeface="+mj-lt"/>
                </a:rPr>
                <a:t> 5 cm</a:t>
              </a:r>
            </a:p>
          </p:txBody>
        </p:sp>
        <p:sp>
          <p:nvSpPr>
            <p:cNvPr id="6" name="Rectangle 5">
              <a:hlinkClick r:id="rId4" action="ppaction://hlinksldjump"/>
              <a:extLst>
                <a:ext uri="{FF2B5EF4-FFF2-40B4-BE49-F238E27FC236}">
                  <a16:creationId xmlns:a16="http://schemas.microsoft.com/office/drawing/2014/main" id="{699590A7-0ABF-4EE3-AC00-93DB6A7EBF74}"/>
                </a:ext>
              </a:extLst>
            </p:cNvPr>
            <p:cNvSpPr/>
            <p:nvPr/>
          </p:nvSpPr>
          <p:spPr>
            <a:xfrm>
              <a:off x="3526440" y="3522630"/>
              <a:ext cx="1688283" cy="584775"/>
            </a:xfrm>
            <a:prstGeom prst="rect">
              <a:avLst/>
            </a:prstGeom>
          </p:spPr>
          <p:txBody>
            <a:bodyPr wrap="none">
              <a:spAutoFit/>
            </a:bodyPr>
            <a:lstStyle/>
            <a:p>
              <a:r>
                <a:rPr lang="vi-VN" sz="3200" dirty="0">
                  <a:latin typeface="+mj-lt"/>
                </a:rPr>
                <a:t>B</a:t>
              </a:r>
              <a:r>
                <a:rPr lang="en-US" sz="3200" dirty="0">
                  <a:latin typeface="+mj-lt"/>
                </a:rPr>
                <a:t>)</a:t>
              </a:r>
              <a:r>
                <a:rPr lang="vi-VN" sz="3200" dirty="0">
                  <a:latin typeface="+mj-lt"/>
                </a:rPr>
                <a:t> 3 cm</a:t>
              </a:r>
              <a:r>
                <a:rPr lang="en-US" sz="3200" dirty="0">
                  <a:latin typeface="+mj-lt"/>
                </a:rPr>
                <a:t>, </a:t>
              </a:r>
              <a:endParaRPr lang="vi-VN" sz="3200" dirty="0">
                <a:latin typeface="+mj-lt"/>
              </a:endParaRPr>
            </a:p>
          </p:txBody>
        </p:sp>
        <p:sp>
          <p:nvSpPr>
            <p:cNvPr id="7" name="Rectangle 6">
              <a:hlinkClick r:id="rId4" action="ppaction://hlinksldjump"/>
              <a:extLst>
                <a:ext uri="{FF2B5EF4-FFF2-40B4-BE49-F238E27FC236}">
                  <a16:creationId xmlns:a16="http://schemas.microsoft.com/office/drawing/2014/main" id="{4A3675EF-7603-40C5-AEBE-C05638521184}"/>
                </a:ext>
              </a:extLst>
            </p:cNvPr>
            <p:cNvSpPr/>
            <p:nvPr/>
          </p:nvSpPr>
          <p:spPr>
            <a:xfrm>
              <a:off x="8579944" y="3522630"/>
              <a:ext cx="1814920" cy="584775"/>
            </a:xfrm>
            <a:prstGeom prst="rect">
              <a:avLst/>
            </a:prstGeom>
          </p:spPr>
          <p:txBody>
            <a:bodyPr wrap="none">
              <a:spAutoFit/>
            </a:bodyPr>
            <a:lstStyle/>
            <a:p>
              <a:r>
                <a:rPr lang="vi-VN" sz="3200" dirty="0">
                  <a:latin typeface="+mj-lt"/>
                </a:rPr>
                <a:t>D</a:t>
              </a:r>
              <a:r>
                <a:rPr lang="en-US" sz="3200" dirty="0">
                  <a:latin typeface="+mj-lt"/>
                </a:rPr>
                <a:t>) </a:t>
              </a:r>
              <a:r>
                <a:rPr lang="vi-VN" sz="3200" dirty="0">
                  <a:latin typeface="+mj-lt"/>
                </a:rPr>
                <a:t>3,5 cm</a:t>
              </a:r>
            </a:p>
          </p:txBody>
        </p:sp>
      </p:grpSp>
      <p:sp>
        <p:nvSpPr>
          <p:cNvPr id="9" name="Rectangle 2">
            <a:extLst>
              <a:ext uri="{FF2B5EF4-FFF2-40B4-BE49-F238E27FC236}">
                <a16:creationId xmlns:a16="http://schemas.microsoft.com/office/drawing/2014/main" id="{E975A40B-B538-4CFF-B0BF-5F23D8130CBD}"/>
              </a:ext>
            </a:extLst>
          </p:cNvPr>
          <p:cNvSpPr>
            <a:spLocks noChangeArrowheads="1"/>
          </p:cNvSpPr>
          <p:nvPr/>
        </p:nvSpPr>
        <p:spPr bwMode="auto">
          <a:xfrm>
            <a:off x="6903544" y="46233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0" name="Object 9">
            <a:extLst>
              <a:ext uri="{FF2B5EF4-FFF2-40B4-BE49-F238E27FC236}">
                <a16:creationId xmlns:a16="http://schemas.microsoft.com/office/drawing/2014/main" id="{5FC410BA-ED14-4B30-8940-3B462772CA66}"/>
              </a:ext>
            </a:extLst>
          </p:cNvPr>
          <p:cNvGraphicFramePr>
            <a:graphicFrameLocks noChangeAspect="1"/>
          </p:cNvGraphicFramePr>
          <p:nvPr>
            <p:extLst>
              <p:ext uri="{D42A27DB-BD31-4B8C-83A1-F6EECF244321}">
                <p14:modId xmlns:p14="http://schemas.microsoft.com/office/powerpoint/2010/main" val="3461606381"/>
              </p:ext>
            </p:extLst>
          </p:nvPr>
        </p:nvGraphicFramePr>
        <p:xfrm>
          <a:off x="7870219" y="4214115"/>
          <a:ext cx="3234369" cy="2278760"/>
        </p:xfrm>
        <a:graphic>
          <a:graphicData uri="http://schemas.openxmlformats.org/presentationml/2006/ole">
            <mc:AlternateContent xmlns:mc="http://schemas.openxmlformats.org/markup-compatibility/2006">
              <mc:Choice xmlns:v="urn:schemas-microsoft-com:vml" Requires="v">
                <p:oleObj spid="_x0000_s3085" name="Bitmap Image" r:id="rId5" imgW="1676634" imgH="1181265" progId="Paint.Picture">
                  <p:embed/>
                </p:oleObj>
              </mc:Choice>
              <mc:Fallback>
                <p:oleObj name="Bitmap Image" r:id="rId5" imgW="1676634" imgH="1181265" progId="Paint.Picture">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70219" y="4214115"/>
                        <a:ext cx="3234369" cy="2278760"/>
                      </a:xfrm>
                      <a:prstGeom prst="rect">
                        <a:avLst/>
                      </a:prstGeom>
                      <a:noFill/>
                    </p:spPr>
                  </p:pic>
                </p:oleObj>
              </mc:Fallback>
            </mc:AlternateContent>
          </a:graphicData>
        </a:graphic>
      </p:graphicFrame>
    </p:spTree>
    <p:extLst>
      <p:ext uri="{BB962C8B-B14F-4D97-AF65-F5344CB8AC3E}">
        <p14:creationId xmlns:p14="http://schemas.microsoft.com/office/powerpoint/2010/main" val="1879757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22F77878-4517-418A-B324-8086D8F72AFD}"/>
                  </a:ext>
                </a:extLst>
              </p:cNvPr>
              <p:cNvSpPr>
                <a:spLocks noGrp="1"/>
              </p:cNvSpPr>
              <p:nvPr>
                <p:ph sz="half" idx="1"/>
              </p:nvPr>
            </p:nvSpPr>
            <p:spPr>
              <a:xfrm>
                <a:off x="626164" y="1511292"/>
                <a:ext cx="7245627" cy="4351338"/>
              </a:xfrm>
            </p:spPr>
            <p:txBody>
              <a:bodyPr/>
              <a:lstStyle/>
              <a:p>
                <a:pPr marL="0" indent="0">
                  <a:buNone/>
                </a:pPr>
                <a:r>
                  <a:rPr lang="en-US" dirty="0">
                    <a:latin typeface="Times New Roman" panose="02020603050405020304" pitchFamily="18" charset="0"/>
                    <a:cs typeface="Times New Roman" panose="02020603050405020304" pitchFamily="18" charset="0"/>
                  </a:rPr>
                  <a:t>a) </a:t>
                </a:r>
                <a:r>
                  <a:rPr lang="en-US" dirty="0" err="1">
                    <a:latin typeface="Times New Roman" panose="02020603050405020304" pitchFamily="18" charset="0"/>
                    <a:cs typeface="Times New Roman" panose="02020603050405020304" pitchFamily="18" charset="0"/>
                  </a:rPr>
                  <a:t>Vì</a:t>
                </a:r>
                <a:r>
                  <a:rPr lang="en-US" dirty="0">
                    <a:latin typeface="Times New Roman" panose="02020603050405020304" pitchFamily="18" charset="0"/>
                    <a:cs typeface="Times New Roman" panose="02020603050405020304" pitchFamily="18" charset="0"/>
                  </a:rPr>
                  <a:t> EF // BC, MN // BC </a:t>
                </a:r>
                <a:r>
                  <a:rPr lang="en-US" dirty="0" err="1">
                    <a:latin typeface="Times New Roman" panose="02020603050405020304" pitchFamily="18" charset="0"/>
                    <a:cs typeface="Times New Roman" panose="02020603050405020304" pitchFamily="18" charset="0"/>
                  </a:rPr>
                  <a:t>nên</a:t>
                </a:r>
                <a:r>
                  <a:rPr lang="en-US" dirty="0">
                    <a:latin typeface="Times New Roman" panose="02020603050405020304" pitchFamily="18" charset="0"/>
                    <a:cs typeface="Times New Roman" panose="02020603050405020304" pitchFamily="18" charset="0"/>
                  </a:rPr>
                  <a:t> </a:t>
                </a:r>
              </a:p>
              <a:p>
                <a:pPr marL="0" indent="0">
                  <a:buNone/>
                </a:pPr>
                <a14:m>
                  <m:oMath xmlns:m="http://schemas.openxmlformats.org/officeDocument/2006/math">
                    <m:f>
                      <m:fPr>
                        <m:ctrlPr>
                          <a:rPr lang="en-US" i="1" smtClean="0">
                            <a:latin typeface="Cambria Math" panose="02040503050406030204" pitchFamily="18" charset="0"/>
                          </a:rPr>
                        </m:ctrlPr>
                      </m:fPr>
                      <m:num>
                        <m:r>
                          <m:rPr>
                            <m:nor/>
                          </m:rPr>
                          <a:rPr lang="en-US" dirty="0" smtClean="0">
                            <a:latin typeface="Times New Roman" panose="02020603050405020304" pitchFamily="18" charset="0"/>
                            <a:cs typeface="Times New Roman" panose="02020603050405020304" pitchFamily="18" charset="0"/>
                          </a:rPr>
                          <m:t>MN</m:t>
                        </m:r>
                      </m:num>
                      <m:den>
                        <m:r>
                          <m:rPr>
                            <m:nor/>
                          </m:rPr>
                          <a:rPr lang="en-US" dirty="0" smtClean="0">
                            <a:latin typeface="Times New Roman" panose="02020603050405020304" pitchFamily="18" charset="0"/>
                            <a:cs typeface="Times New Roman" panose="02020603050405020304" pitchFamily="18" charset="0"/>
                          </a:rPr>
                          <m:t>BC</m:t>
                        </m:r>
                      </m:den>
                    </m:f>
                  </m:oMath>
                </a14:m>
                <a:r>
                  <a:rPr lang="en-US" dirty="0">
                    <a:latin typeface="Times New Roman" panose="02020603050405020304" pitchFamily="18" charset="0"/>
                    <a:cs typeface="Times New Roman" panose="02020603050405020304" pitchFamily="18" charset="0"/>
                  </a:rPr>
                  <a:t> = </a:t>
                </a:r>
                <a14:m>
                  <m:oMath xmlns:m="http://schemas.openxmlformats.org/officeDocument/2006/math">
                    <m:f>
                      <m:fPr>
                        <m:ctrlPr>
                          <a:rPr lang="en-US" i="1" dirty="0" smtClean="0">
                            <a:latin typeface="Cambria Math" panose="02040503050406030204" pitchFamily="18" charset="0"/>
                          </a:rPr>
                        </m:ctrlPr>
                      </m:fPr>
                      <m:num>
                        <m:r>
                          <m:rPr>
                            <m:nor/>
                          </m:rPr>
                          <a:rPr lang="en-US" dirty="0" smtClean="0">
                            <a:latin typeface="Times New Roman" panose="02020603050405020304" pitchFamily="18" charset="0"/>
                            <a:cs typeface="Times New Roman" panose="02020603050405020304" pitchFamily="18" charset="0"/>
                          </a:rPr>
                          <m:t>AK</m:t>
                        </m:r>
                      </m:num>
                      <m:den>
                        <m:r>
                          <m:rPr>
                            <m:nor/>
                          </m:rPr>
                          <a:rPr lang="en-US" dirty="0" smtClean="0">
                            <a:latin typeface="Times New Roman" panose="02020603050405020304" pitchFamily="18" charset="0"/>
                            <a:cs typeface="Times New Roman" panose="02020603050405020304" pitchFamily="18" charset="0"/>
                          </a:rPr>
                          <m:t>AH</m:t>
                        </m:r>
                      </m:den>
                    </m:f>
                  </m:oMath>
                </a14:m>
                <a:r>
                  <a:rPr lang="en-US" dirty="0">
                    <a:latin typeface="Times New Roman" panose="02020603050405020304" pitchFamily="18" charset="0"/>
                    <a:cs typeface="Times New Roman" panose="02020603050405020304" pitchFamily="18" charset="0"/>
                  </a:rPr>
                  <a:t>=</a:t>
                </a:r>
                <a14:m>
                  <m:oMath xmlns:m="http://schemas.openxmlformats.org/officeDocument/2006/math">
                    <m:f>
                      <m:fPr>
                        <m:ctrlPr>
                          <a:rPr lang="en-US" i="1" dirty="0" smtClean="0">
                            <a:latin typeface="Cambria Math" panose="02040503050406030204" pitchFamily="18" charset="0"/>
                          </a:rPr>
                        </m:ctrlPr>
                      </m:fPr>
                      <m:num>
                        <m:r>
                          <a:rPr lang="en-US" b="0" i="1" dirty="0" smtClean="0">
                            <a:latin typeface="Cambria Math" panose="02040503050406030204" pitchFamily="18" charset="0"/>
                          </a:rPr>
                          <m:t>1</m:t>
                        </m:r>
                      </m:num>
                      <m:den>
                        <m:r>
                          <a:rPr lang="en-US" b="0" i="1" dirty="0" smtClean="0">
                            <a:latin typeface="Cambria Math" panose="02040503050406030204" pitchFamily="18" charset="0"/>
                          </a:rPr>
                          <m:t>3</m:t>
                        </m:r>
                      </m:den>
                    </m:f>
                  </m:oMath>
                </a14:m>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suy</a:t>
                </a:r>
                <a:r>
                  <a:rPr lang="en-US" dirty="0">
                    <a:latin typeface="Times New Roman" panose="02020603050405020304" pitchFamily="18" charset="0"/>
                    <a:cs typeface="Times New Roman" panose="02020603050405020304" pitchFamily="18" charset="0"/>
                  </a:rPr>
                  <a:t> ra MN= </a:t>
                </a:r>
                <a14:m>
                  <m:oMath xmlns:m="http://schemas.openxmlformats.org/officeDocument/2006/math">
                    <m:f>
                      <m:fPr>
                        <m:ctrlPr>
                          <a:rPr lang="en-US" i="1" dirty="0" smtClean="0">
                            <a:latin typeface="Cambria Math" panose="02040503050406030204" pitchFamily="18" charset="0"/>
                          </a:rPr>
                        </m:ctrlPr>
                      </m:fPr>
                      <m:num>
                        <m:r>
                          <a:rPr lang="en-US" b="0" i="1" dirty="0" smtClean="0">
                            <a:latin typeface="Cambria Math" panose="02040503050406030204" pitchFamily="18" charset="0"/>
                          </a:rPr>
                          <m:t>1</m:t>
                        </m:r>
                      </m:num>
                      <m:den>
                        <m:r>
                          <a:rPr lang="en-US" b="0" i="1" dirty="0" smtClean="0">
                            <a:latin typeface="Cambria Math" panose="02040503050406030204" pitchFamily="18" charset="0"/>
                          </a:rPr>
                          <m:t>3</m:t>
                        </m:r>
                      </m:den>
                    </m:f>
                  </m:oMath>
                </a14:m>
                <a:r>
                  <a:rPr lang="en-US" dirty="0">
                    <a:latin typeface="Times New Roman" panose="02020603050405020304" pitchFamily="18" charset="0"/>
                    <a:cs typeface="Times New Roman" panose="02020603050405020304" pitchFamily="18" charset="0"/>
                  </a:rPr>
                  <a:t> BC= </a:t>
                </a:r>
                <a14:m>
                  <m:oMath xmlns:m="http://schemas.openxmlformats.org/officeDocument/2006/math">
                    <m:f>
                      <m:fPr>
                        <m:ctrlPr>
                          <a:rPr lang="en-US" i="1" dirty="0" smtClean="0">
                            <a:latin typeface="Cambria Math" panose="02040503050406030204" pitchFamily="18" charset="0"/>
                          </a:rPr>
                        </m:ctrlPr>
                      </m:fPr>
                      <m:num>
                        <m:r>
                          <a:rPr lang="en-US" b="0" i="1" dirty="0" smtClean="0">
                            <a:latin typeface="Cambria Math" panose="02040503050406030204" pitchFamily="18" charset="0"/>
                          </a:rPr>
                          <m:t>1</m:t>
                        </m:r>
                      </m:num>
                      <m:den>
                        <m:r>
                          <a:rPr lang="en-US" b="0" i="1" dirty="0" smtClean="0">
                            <a:latin typeface="Cambria Math" panose="02040503050406030204" pitchFamily="18" charset="0"/>
                          </a:rPr>
                          <m:t>3</m:t>
                        </m:r>
                      </m:den>
                    </m:f>
                  </m:oMath>
                </a14:m>
                <a:r>
                  <a:rPr lang="en-US" dirty="0">
                    <a:latin typeface="Times New Roman" panose="02020603050405020304" pitchFamily="18" charset="0"/>
                    <a:cs typeface="Times New Roman" panose="02020603050405020304" pitchFamily="18" charset="0"/>
                  </a:rPr>
                  <a:t>.30=10 cm</a:t>
                </a:r>
                <a:endParaRPr lang="vi-VN" dirty="0">
                  <a:latin typeface="Times New Roman" panose="02020603050405020304" pitchFamily="18" charset="0"/>
                  <a:cs typeface="Times New Roman" panose="02020603050405020304" pitchFamily="18" charset="0"/>
                </a:endParaRPr>
              </a:p>
              <a:p>
                <a:pPr marL="0" indent="0">
                  <a:buNone/>
                </a:pPr>
                <a14:m>
                  <m:oMath xmlns:m="http://schemas.openxmlformats.org/officeDocument/2006/math">
                    <m:f>
                      <m:fPr>
                        <m:ctrlPr>
                          <a:rPr lang="en-US" i="1" dirty="0" smtClean="0">
                            <a:latin typeface="Cambria Math" panose="02040503050406030204" pitchFamily="18" charset="0"/>
                          </a:rPr>
                        </m:ctrlPr>
                      </m:fPr>
                      <m:num>
                        <m:r>
                          <m:rPr>
                            <m:nor/>
                          </m:rPr>
                          <a:rPr lang="en-US" dirty="0" smtClean="0">
                            <a:latin typeface="Times New Roman" panose="02020603050405020304" pitchFamily="18" charset="0"/>
                            <a:cs typeface="Times New Roman" panose="02020603050405020304" pitchFamily="18" charset="0"/>
                          </a:rPr>
                          <m:t>EF</m:t>
                        </m:r>
                      </m:num>
                      <m:den>
                        <m:r>
                          <m:rPr>
                            <m:nor/>
                          </m:rPr>
                          <a:rPr lang="en-US" dirty="0" smtClean="0">
                            <a:latin typeface="Times New Roman" panose="02020603050405020304" pitchFamily="18" charset="0"/>
                            <a:cs typeface="Times New Roman" panose="02020603050405020304" pitchFamily="18" charset="0"/>
                          </a:rPr>
                          <m:t>BC</m:t>
                        </m:r>
                      </m:den>
                    </m:f>
                  </m:oMath>
                </a14:m>
                <a:r>
                  <a:rPr lang="en-US" dirty="0">
                    <a:latin typeface="Times New Roman" panose="02020603050405020304" pitchFamily="18" charset="0"/>
                    <a:cs typeface="Times New Roman" panose="02020603050405020304" pitchFamily="18" charset="0"/>
                  </a:rPr>
                  <a:t>=</a:t>
                </a:r>
                <a14:m>
                  <m:oMath xmlns:m="http://schemas.openxmlformats.org/officeDocument/2006/math">
                    <m:f>
                      <m:fPr>
                        <m:ctrlPr>
                          <a:rPr lang="en-US" i="1" smtClean="0">
                            <a:latin typeface="Cambria Math" panose="02040503050406030204" pitchFamily="18" charset="0"/>
                          </a:rPr>
                        </m:ctrlPr>
                      </m:fPr>
                      <m:num>
                        <m:r>
                          <m:rPr>
                            <m:nor/>
                          </m:rPr>
                          <a:rPr lang="en-US" dirty="0" smtClean="0">
                            <a:latin typeface="Times New Roman" panose="02020603050405020304" pitchFamily="18" charset="0"/>
                            <a:cs typeface="Times New Roman" panose="02020603050405020304" pitchFamily="18" charset="0"/>
                          </a:rPr>
                          <m:t>AI</m:t>
                        </m:r>
                      </m:num>
                      <m:den>
                        <m:r>
                          <m:rPr>
                            <m:nor/>
                          </m:rPr>
                          <a:rPr lang="en-US" dirty="0" smtClean="0">
                            <a:latin typeface="Times New Roman" panose="02020603050405020304" pitchFamily="18" charset="0"/>
                            <a:cs typeface="Times New Roman" panose="02020603050405020304" pitchFamily="18" charset="0"/>
                          </a:rPr>
                          <m:t>AH</m:t>
                        </m:r>
                      </m:den>
                    </m:f>
                  </m:oMath>
                </a14:m>
                <a:r>
                  <a:rPr lang="en-US" dirty="0">
                    <a:latin typeface="Times New Roman" panose="02020603050405020304" pitchFamily="18" charset="0"/>
                    <a:cs typeface="Times New Roman" panose="02020603050405020304" pitchFamily="18" charset="0"/>
                  </a:rPr>
                  <a:t>= </a:t>
                </a:r>
                <a14:m>
                  <m:oMath xmlns:m="http://schemas.openxmlformats.org/officeDocument/2006/math">
                    <m:f>
                      <m:fPr>
                        <m:ctrlPr>
                          <a:rPr lang="en-US" i="1" dirty="0" smtClean="0">
                            <a:latin typeface="Cambria Math" panose="02040503050406030204" pitchFamily="18" charset="0"/>
                          </a:rPr>
                        </m:ctrlPr>
                      </m:fPr>
                      <m:num>
                        <m:r>
                          <a:rPr lang="en-US" b="0" i="1" dirty="0" smtClean="0">
                            <a:latin typeface="Cambria Math" panose="02040503050406030204" pitchFamily="18" charset="0"/>
                          </a:rPr>
                          <m:t>2</m:t>
                        </m:r>
                      </m:num>
                      <m:den>
                        <m:r>
                          <a:rPr lang="en-US" b="0" i="1" dirty="0" smtClean="0">
                            <a:latin typeface="Cambria Math" panose="02040503050406030204" pitchFamily="18" charset="0"/>
                          </a:rPr>
                          <m:t>3</m:t>
                        </m:r>
                      </m:den>
                    </m:f>
                  </m:oMath>
                </a14:m>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suy</a:t>
                </a:r>
                <a:r>
                  <a:rPr lang="en-US" dirty="0">
                    <a:latin typeface="Times New Roman" panose="02020603050405020304" pitchFamily="18" charset="0"/>
                    <a:cs typeface="Times New Roman" panose="02020603050405020304" pitchFamily="18" charset="0"/>
                  </a:rPr>
                  <a:t> ra EF=(BC.2):3=30.2:3=20cm</a:t>
                </a:r>
                <a:endParaRPr lang="vi-VN" dirty="0">
                  <a:latin typeface="Times New Roman" panose="02020603050405020304" pitchFamily="18" charset="0"/>
                  <a:cs typeface="Times New Roman" panose="02020603050405020304" pitchFamily="18" charset="0"/>
                </a:endParaRPr>
              </a:p>
              <a:p>
                <a:endParaRPr lang="vi-VN" dirty="0"/>
              </a:p>
            </p:txBody>
          </p:sp>
        </mc:Choice>
        <mc:Fallback xmlns="">
          <p:sp>
            <p:nvSpPr>
              <p:cNvPr id="3" name="Content Placeholder 2">
                <a:extLst>
                  <a:ext uri="{FF2B5EF4-FFF2-40B4-BE49-F238E27FC236}">
                    <a16:creationId xmlns:a16="http://schemas.microsoft.com/office/drawing/2014/main" id="{22F77878-4517-418A-B324-8086D8F72AFD}"/>
                  </a:ext>
                </a:extLst>
              </p:cNvPr>
              <p:cNvSpPr>
                <a:spLocks noGrp="1" noRot="1" noChangeAspect="1" noMove="1" noResize="1" noEditPoints="1" noAdjustHandles="1" noChangeArrowheads="1" noChangeShapeType="1" noTextEdit="1"/>
              </p:cNvSpPr>
              <p:nvPr>
                <p:ph sz="half" idx="1"/>
              </p:nvPr>
            </p:nvSpPr>
            <p:spPr>
              <a:xfrm>
                <a:off x="626164" y="1511292"/>
                <a:ext cx="7245627" cy="4351338"/>
              </a:xfrm>
              <a:blipFill>
                <a:blip r:embed="rId2"/>
                <a:stretch>
                  <a:fillRect l="-1768" t="-2521"/>
                </a:stretch>
              </a:blipFill>
            </p:spPr>
            <p:txBody>
              <a:bodyPr/>
              <a:lstStyle/>
              <a:p>
                <a:r>
                  <a:rPr lang="vi-VN">
                    <a:noFill/>
                  </a:rPr>
                  <a:t> </a:t>
                </a:r>
              </a:p>
            </p:txBody>
          </p:sp>
        </mc:Fallback>
      </mc:AlternateContent>
      <p:sp>
        <p:nvSpPr>
          <p:cNvPr id="5" name="Title 1">
            <a:extLst>
              <a:ext uri="{FF2B5EF4-FFF2-40B4-BE49-F238E27FC236}">
                <a16:creationId xmlns:a16="http://schemas.microsoft.com/office/drawing/2014/main" id="{4A92B9E6-80B2-490E-B707-DAAF86024BCA}"/>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2: BÀI TẬP CUỐI </a:t>
            </a:r>
            <a:r>
              <a:rPr lang="vi-VN" dirty="0">
                <a:latin typeface="Times New Roman" panose="02020603050405020304" pitchFamily="18" charset="0"/>
                <a:cs typeface="Times New Roman" panose="02020603050405020304" pitchFamily="18" charset="0"/>
              </a:rPr>
              <a:t>CHƯƠNG 7</a:t>
            </a:r>
          </a:p>
        </p:txBody>
      </p:sp>
      <p:pic>
        <p:nvPicPr>
          <p:cNvPr id="6" name="Content Placeholder 5">
            <a:extLst>
              <a:ext uri="{FF2B5EF4-FFF2-40B4-BE49-F238E27FC236}">
                <a16:creationId xmlns:a16="http://schemas.microsoft.com/office/drawing/2014/main" id="{1B36C2D7-9C2A-4504-816E-1A5D6E522DDD}"/>
              </a:ext>
            </a:extLst>
          </p:cNvPr>
          <p:cNvPicPr>
            <a:picLocks noGrp="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8577263" y="1426652"/>
            <a:ext cx="3614737" cy="2260309"/>
          </a:xfrm>
          <a:prstGeom prst="rect">
            <a:avLst/>
          </a:prstGeom>
          <a:noFill/>
          <a:ln>
            <a:noFill/>
          </a:ln>
        </p:spPr>
      </p:pic>
      <p:sp>
        <p:nvSpPr>
          <p:cNvPr id="7" name="Rectangle 6">
            <a:extLst>
              <a:ext uri="{FF2B5EF4-FFF2-40B4-BE49-F238E27FC236}">
                <a16:creationId xmlns:a16="http://schemas.microsoft.com/office/drawing/2014/main" id="{C3035789-0B51-482A-967F-5B0CD0A707A8}"/>
              </a:ext>
            </a:extLst>
          </p:cNvPr>
          <p:cNvSpPr/>
          <p:nvPr/>
        </p:nvSpPr>
        <p:spPr>
          <a:xfrm>
            <a:off x="626164" y="3790266"/>
            <a:ext cx="10214114" cy="2554545"/>
          </a:xfrm>
          <a:prstGeom prst="rect">
            <a:avLst/>
          </a:prstGeom>
        </p:spPr>
        <p:txBody>
          <a:bodyPr wrap="square">
            <a:spAutoFit/>
          </a:bodyPr>
          <a:lstStyle/>
          <a:p>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diện</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tích</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tam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ABC=10,8dm</a:t>
            </a:r>
            <a:r>
              <a:rPr lang="en-US" sz="3200" baseline="30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cao</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AH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a:effectLst/>
              <a:latin typeface="Times New Roman" panose="02020603050405020304" pitchFamily="18" charset="0"/>
              <a:ea typeface="Times New Roman" panose="02020603050405020304" pitchFamily="18" charset="0"/>
            </a:endParaRPr>
          </a:p>
          <a:p>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AH=2.1080:30=72cm</a:t>
            </a:r>
            <a:endParaRPr lang="vi-VN" sz="3200" dirty="0">
              <a:effectLst/>
              <a:latin typeface="Times New Roman" panose="02020603050405020304" pitchFamily="18" charset="0"/>
              <a:ea typeface="Times New Roman" panose="02020603050405020304" pitchFamily="18" charset="0"/>
            </a:endParaRPr>
          </a:p>
          <a:p>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Suy</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ra KI=72:3=24cm</a:t>
            </a:r>
            <a:endParaRPr lang="vi-VN" sz="3200" dirty="0">
              <a:effectLst/>
              <a:latin typeface="Times New Roman" panose="02020603050405020304" pitchFamily="18" charset="0"/>
              <a:ea typeface="Times New Roman" panose="02020603050405020304" pitchFamily="18" charset="0"/>
            </a:endParaRPr>
          </a:p>
          <a:p>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Diện</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tích</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tứ</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MNFE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a:effectLst/>
              <a:latin typeface="Times New Roman" panose="02020603050405020304" pitchFamily="18" charset="0"/>
              <a:ea typeface="Times New Roman" panose="02020603050405020304" pitchFamily="18" charset="0"/>
            </a:endParaRPr>
          </a:p>
          <a:p>
            <a:pPr>
              <a:spcAft>
                <a:spcPts val="0"/>
              </a:spcAft>
            </a:pP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(MN+EF).KI:2=(10+20).24:2720 : 2 = 360 cm</a:t>
            </a:r>
            <a:r>
              <a:rPr lang="en-US" sz="3200" baseline="30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a:t>
            </a:r>
            <a:endParaRPr lang="vi-VN"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65153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down)">
                                      <p:cBhvr>
                                        <p:cTn id="15" dur="500"/>
                                        <p:tgtEl>
                                          <p:spTgt spid="3">
                                            <p:txEl>
                                              <p:pRg st="1" end="1"/>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ipe(down)">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wipe(down)">
                                      <p:cBhvr>
                                        <p:cTn id="23" dur="500"/>
                                        <p:tgtEl>
                                          <p:spTgt spid="7">
                                            <p:txEl>
                                              <p:pRg st="0" end="0"/>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7">
                                            <p:txEl>
                                              <p:pRg st="1" end="1"/>
                                            </p:txEl>
                                          </p:spTgt>
                                        </p:tgtEl>
                                        <p:attrNameLst>
                                          <p:attrName>style.visibility</p:attrName>
                                        </p:attrNameLst>
                                      </p:cBhvr>
                                      <p:to>
                                        <p:strVal val="visible"/>
                                      </p:to>
                                    </p:set>
                                    <p:animEffect transition="in" filter="wipe(down)">
                                      <p:cBhvr>
                                        <p:cTn id="26" dur="500"/>
                                        <p:tgtEl>
                                          <p:spTgt spid="7">
                                            <p:txEl>
                                              <p:pRg st="1" end="1"/>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7">
                                            <p:txEl>
                                              <p:pRg st="2" end="2"/>
                                            </p:txEl>
                                          </p:spTgt>
                                        </p:tgtEl>
                                        <p:attrNameLst>
                                          <p:attrName>style.visibility</p:attrName>
                                        </p:attrNameLst>
                                      </p:cBhvr>
                                      <p:to>
                                        <p:strVal val="visible"/>
                                      </p:to>
                                    </p:set>
                                    <p:animEffect transition="in" filter="wipe(down)">
                                      <p:cBhvr>
                                        <p:cTn id="29" dur="500"/>
                                        <p:tgtEl>
                                          <p:spTgt spid="7">
                                            <p:txEl>
                                              <p:pRg st="2" end="2"/>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7">
                                            <p:txEl>
                                              <p:pRg st="3" end="3"/>
                                            </p:txEl>
                                          </p:spTgt>
                                        </p:tgtEl>
                                        <p:attrNameLst>
                                          <p:attrName>style.visibility</p:attrName>
                                        </p:attrNameLst>
                                      </p:cBhvr>
                                      <p:to>
                                        <p:strVal val="visible"/>
                                      </p:to>
                                    </p:set>
                                    <p:animEffect transition="in" filter="wipe(down)">
                                      <p:cBhvr>
                                        <p:cTn id="32" dur="500"/>
                                        <p:tgtEl>
                                          <p:spTgt spid="7">
                                            <p:txEl>
                                              <p:pRg st="3" end="3"/>
                                            </p:txEl>
                                          </p:spTgt>
                                        </p:tgtEl>
                                      </p:cBhvr>
                                    </p:animEffect>
                                  </p:childTnLst>
                                </p:cTn>
                              </p:par>
                              <p:par>
                                <p:cTn id="33" presetID="22" presetClass="entr" presetSubtype="4" fill="hold" nodeType="with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Effect transition="in" filter="wipe(down)">
                                      <p:cBhvr>
                                        <p:cTn id="35"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73B4A3-0799-4E6C-A45A-7B6A32BD06C4}"/>
              </a:ext>
            </a:extLst>
          </p:cNvPr>
          <p:cNvSpPr>
            <a:spLocks noGrp="1"/>
          </p:cNvSpPr>
          <p:nvPr>
            <p:ph sz="half" idx="1"/>
          </p:nvPr>
        </p:nvSpPr>
        <p:spPr>
          <a:xfrm>
            <a:off x="596348" y="1825625"/>
            <a:ext cx="5423452" cy="4351338"/>
          </a:xfrm>
        </p:spPr>
        <p:txBody>
          <a:bodyPr/>
          <a:lstStyle/>
          <a:p>
            <a:pPr marL="0" indent="0">
              <a:buNone/>
            </a:pPr>
            <a:r>
              <a:rPr lang="en-US" b="1" u="sng" dirty="0" err="1">
                <a:latin typeface="Times New Roman" panose="02020603050405020304" pitchFamily="18" charset="0"/>
                <a:cs typeface="Times New Roman" panose="02020603050405020304" pitchFamily="18" charset="0"/>
              </a:rPr>
              <a:t>Bài</a:t>
            </a:r>
            <a:r>
              <a:rPr lang="en-US" b="1" u="sng" dirty="0">
                <a:latin typeface="Times New Roman" panose="02020603050405020304" pitchFamily="18" charset="0"/>
                <a:cs typeface="Times New Roman" panose="02020603050405020304" pitchFamily="18" charset="0"/>
              </a:rPr>
              <a:t> 4</a:t>
            </a:r>
            <a:r>
              <a:rPr lang="en-US" b="1" dirty="0">
                <a:latin typeface="Times New Roman" panose="02020603050405020304" pitchFamily="18" charset="0"/>
                <a:cs typeface="Times New Roman" panose="02020603050405020304" pitchFamily="18" charset="0"/>
              </a:rPr>
              <a:t>: (HS </a:t>
            </a:r>
            <a:r>
              <a:rPr lang="en-US" b="1" dirty="0" err="1">
                <a:latin typeface="Times New Roman" panose="02020603050405020304" pitchFamily="18" charset="0"/>
                <a:cs typeface="Times New Roman" panose="02020603050405020304" pitchFamily="18" charset="0"/>
              </a:rPr>
              <a:t>thực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hiện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theo</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nhóm</a:t>
            </a:r>
            <a:r>
              <a:rPr lang="en-US" b="1" dirty="0">
                <a:latin typeface="Times New Roman" panose="02020603050405020304" pitchFamily="18" charset="0"/>
                <a:cs typeface="Times New Roman" panose="02020603050405020304" pitchFamily="18" charset="0"/>
              </a:rPr>
              <a:t> 4)</a:t>
            </a:r>
            <a:endParaRPr lang="vi-VN" dirty="0">
              <a:latin typeface="Times New Roman" panose="02020603050405020304" pitchFamily="18" charset="0"/>
              <a:cs typeface="Times New Roman" panose="02020603050405020304" pitchFamily="18" charset="0"/>
            </a:endParaRPr>
          </a:p>
          <a:p>
            <a:pPr marL="0" indent="0">
              <a:buNone/>
            </a:pPr>
            <a:r>
              <a:rPr lang="vi-VN" dirty="0">
                <a:latin typeface="Times New Roman" panose="02020603050405020304" pitchFamily="18" charset="0"/>
                <a:cs typeface="Times New Roman" panose="02020603050405020304" pitchFamily="18" charset="0"/>
              </a:rPr>
              <a:t>Cho tam giác ABC</a:t>
            </a:r>
            <a:r>
              <a:rPr lang="en-US" dirty="0">
                <a:latin typeface="Times New Roman" panose="02020603050405020304" pitchFamily="18" charset="0"/>
                <a:cs typeface="Times New Roman" panose="02020603050405020304" pitchFamily="18" charset="0"/>
              </a:rPr>
              <a:t>;</a:t>
            </a:r>
            <a:r>
              <a:rPr lang="vi-VN" dirty="0">
                <a:latin typeface="Times New Roman" panose="02020603050405020304" pitchFamily="18" charset="0"/>
                <a:cs typeface="Times New Roman" panose="02020603050405020304" pitchFamily="18" charset="0"/>
              </a:rPr>
              <a:t> M</a:t>
            </a:r>
            <a:r>
              <a:rPr lang="en-US" dirty="0">
                <a:latin typeface="Times New Roman" panose="02020603050405020304" pitchFamily="18" charset="0"/>
                <a:cs typeface="Times New Roman" panose="02020603050405020304" pitchFamily="18" charset="0"/>
              </a:rPr>
              <a:t>,</a:t>
            </a:r>
            <a:r>
              <a:rPr lang="vi-VN" dirty="0">
                <a:latin typeface="Times New Roman" panose="02020603050405020304" pitchFamily="18" charset="0"/>
                <a:cs typeface="Times New Roman" panose="02020603050405020304" pitchFamily="18" charset="0"/>
              </a:rPr>
              <a:t> N </a:t>
            </a:r>
            <a:r>
              <a:rPr lang="en-US" dirty="0" err="1">
                <a:latin typeface="Times New Roman" panose="02020603050405020304" pitchFamily="18" charset="0"/>
                <a:cs typeface="Times New Roman" panose="02020603050405020304" pitchFamily="18" charset="0"/>
              </a:rPr>
              <a:t>lần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lượt</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là trung </a:t>
            </a:r>
            <a:r>
              <a:rPr lang="en-US" dirty="0" err="1">
                <a:latin typeface="Times New Roman" panose="02020603050405020304" pitchFamily="18" charset="0"/>
                <a:cs typeface="Times New Roman" panose="02020603050405020304" pitchFamily="18" charset="0"/>
              </a:rPr>
              <a:t>điểm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cạnh</a:t>
            </a:r>
            <a:r>
              <a:rPr lang="en-US" dirty="0">
                <a:latin typeface="Times New Roman" panose="02020603050405020304" pitchFamily="18" charset="0"/>
                <a:cs typeface="Times New Roman" panose="02020603050405020304" pitchFamily="18" charset="0"/>
              </a:rPr>
              <a:t> AB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BC</a:t>
            </a:r>
            <a:r>
              <a:rPr lang="vi-VN" dirty="0">
                <a:latin typeface="Times New Roman" panose="02020603050405020304" pitchFamily="18" charset="0"/>
                <a:cs typeface="Times New Roman" panose="02020603050405020304" pitchFamily="18" charset="0"/>
              </a:rPr>
              <a:t> tính tỉ số diện tích của tam giác AMN và tam giác ABC</a:t>
            </a:r>
          </a:p>
          <a:p>
            <a:pPr marL="0" indent="0">
              <a:buNone/>
            </a:pPr>
            <a:endParaRPr lang="vi-VN" dirty="0">
              <a:latin typeface="Times New Roman" panose="02020603050405020304" pitchFamily="18" charset="0"/>
              <a:cs typeface="Times New Roman" panose="02020603050405020304" pitchFamily="18" charset="0"/>
            </a:endParaRPr>
          </a:p>
          <a:p>
            <a:pPr marL="0" indent="0" algn="ctr">
              <a:buNone/>
            </a:pPr>
            <a:r>
              <a:rPr lang="vi-VN" b="1" u="sng" dirty="0">
                <a:latin typeface="Times New Roman" panose="02020603050405020304" pitchFamily="18" charset="0"/>
                <a:cs typeface="Times New Roman" panose="02020603050405020304" pitchFamily="18" charset="0"/>
              </a:rPr>
              <a:t>Bài làm:</a:t>
            </a:r>
          </a:p>
        </p:txBody>
      </p:sp>
      <p:sp>
        <p:nvSpPr>
          <p:cNvPr id="5" name="Title 1">
            <a:extLst>
              <a:ext uri="{FF2B5EF4-FFF2-40B4-BE49-F238E27FC236}">
                <a16:creationId xmlns:a16="http://schemas.microsoft.com/office/drawing/2014/main" id="{651CA41B-0327-4E78-AE2C-F95312544BF2}"/>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2: BÀI TẬP CUỐI </a:t>
            </a:r>
            <a:r>
              <a:rPr lang="vi-VN" dirty="0">
                <a:latin typeface="Times New Roman" panose="02020603050405020304" pitchFamily="18" charset="0"/>
                <a:cs typeface="Times New Roman" panose="02020603050405020304" pitchFamily="18" charset="0"/>
              </a:rPr>
              <a:t>CHƯƠNG 7</a:t>
            </a:r>
          </a:p>
        </p:txBody>
      </p:sp>
      <p:sp>
        <p:nvSpPr>
          <p:cNvPr id="8" name="Content Placeholder 7">
            <a:extLst>
              <a:ext uri="{FF2B5EF4-FFF2-40B4-BE49-F238E27FC236}">
                <a16:creationId xmlns:a16="http://schemas.microsoft.com/office/drawing/2014/main" id="{065CF4DE-3D6B-4ACA-80BF-B202EB7C8C4C}"/>
              </a:ext>
            </a:extLst>
          </p:cNvPr>
          <p:cNvSpPr>
            <a:spLocks noGrp="1"/>
          </p:cNvSpPr>
          <p:nvPr>
            <p:ph sz="half" idx="2"/>
          </p:nvPr>
        </p:nvSpPr>
        <p:spPr>
          <a:xfrm>
            <a:off x="6278217" y="1727270"/>
            <a:ext cx="5181600" cy="4351338"/>
          </a:xfrm>
        </p:spPr>
        <p:txBody>
          <a:bodyPr/>
          <a:lstStyle/>
          <a:p>
            <a:endParaRPr lang="vi-VN" dirty="0"/>
          </a:p>
        </p:txBody>
      </p:sp>
      <p:pic>
        <p:nvPicPr>
          <p:cNvPr id="9" name="Picture 8">
            <a:extLst>
              <a:ext uri="{FF2B5EF4-FFF2-40B4-BE49-F238E27FC236}">
                <a16:creationId xmlns:a16="http://schemas.microsoft.com/office/drawing/2014/main" id="{561092D0-68CA-44E0-9C88-632685144BBE}"/>
              </a:ext>
            </a:extLst>
          </p:cNvPr>
          <p:cNvPicPr>
            <a:picLocks noChangeAspect="1"/>
          </p:cNvPicPr>
          <p:nvPr/>
        </p:nvPicPr>
        <p:blipFill>
          <a:blip r:embed="rId2"/>
          <a:stretch>
            <a:fillRect/>
          </a:stretch>
        </p:blipFill>
        <p:spPr>
          <a:xfrm>
            <a:off x="6944760" y="2934494"/>
            <a:ext cx="3152775" cy="2133600"/>
          </a:xfrm>
          <a:prstGeom prst="rect">
            <a:avLst/>
          </a:prstGeom>
        </p:spPr>
      </p:pic>
    </p:spTree>
    <p:extLst>
      <p:ext uri="{BB962C8B-B14F-4D97-AF65-F5344CB8AC3E}">
        <p14:creationId xmlns:p14="http://schemas.microsoft.com/office/powerpoint/2010/main" val="97559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down)">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86E0FB-A7A1-4464-83D4-1BC80A64F5CD}"/>
              </a:ext>
            </a:extLst>
          </p:cNvPr>
          <p:cNvSpPr>
            <a:spLocks noGrp="1"/>
          </p:cNvSpPr>
          <p:nvPr>
            <p:ph sz="half" idx="1"/>
          </p:nvPr>
        </p:nvSpPr>
        <p:spPr>
          <a:xfrm>
            <a:off x="857731" y="1353015"/>
            <a:ext cx="6768548" cy="5312827"/>
          </a:xfrm>
        </p:spPr>
        <p:txBody>
          <a:bodyPr>
            <a:normAutofit/>
          </a:bodyPr>
          <a:lstStyle/>
          <a:p>
            <a:pPr marL="0" indent="0">
              <a:buNone/>
            </a:pPr>
            <a:r>
              <a:rPr lang="vi-VN" dirty="0">
                <a:latin typeface="Times  New Roman"/>
              </a:rPr>
              <a:t>Do M, N lần lượt là trung điểm của các cạnh AB và BC nên ta có:</a:t>
            </a:r>
          </a:p>
          <a:p>
            <a:pPr marL="0" indent="0">
              <a:buNone/>
            </a:pPr>
            <a:r>
              <a:rPr lang="vi-VN" dirty="0">
                <a:latin typeface="Times  New Roman"/>
              </a:rPr>
              <a:t>MN //AC và MN = AC/2</a:t>
            </a:r>
          </a:p>
          <a:p>
            <a:pPr marL="0" indent="0">
              <a:buNone/>
            </a:pPr>
            <a:r>
              <a:rPr lang="vi-VN" dirty="0">
                <a:latin typeface="Times  New Roman"/>
              </a:rPr>
              <a:t>Như vậy, tam giác BMN và tam giác BAC là hai tam có các cạnh tương ứng tỉ lệ. ( hệ quả của định lý Ta -lét)</a:t>
            </a:r>
          </a:p>
          <a:p>
            <a:pPr marL="0" indent="0">
              <a:buNone/>
            </a:pPr>
            <a:r>
              <a:rPr lang="vi-VN" dirty="0">
                <a:latin typeface="Times  New Roman"/>
              </a:rPr>
              <a:t>Theo đó, ta có:</a:t>
            </a:r>
          </a:p>
          <a:p>
            <a:pPr marL="0" lvl="0" indent="0">
              <a:buNone/>
            </a:pPr>
            <a:r>
              <a:rPr lang="vi-VN" dirty="0">
                <a:latin typeface="Times  New Roman"/>
              </a:rPr>
              <a:t>BN/CB = BM/AB = MN/AC=1/2</a:t>
            </a:r>
          </a:p>
          <a:p>
            <a:pPr marL="0" lvl="0" indent="0">
              <a:buNone/>
            </a:pPr>
            <a:r>
              <a:rPr lang="vi-VN" dirty="0">
                <a:latin typeface="Times  New Roman"/>
              </a:rPr>
              <a:t>Ta dễ dàng chứng minh được BK=1/2BH</a:t>
            </a:r>
          </a:p>
          <a:p>
            <a:pPr marL="0" indent="0">
              <a:buNone/>
            </a:pPr>
            <a:r>
              <a:rPr lang="vi-VN" dirty="0">
                <a:solidFill>
                  <a:srgbClr val="000000"/>
                </a:solidFill>
                <a:latin typeface="Times  New Roman"/>
                <a:ea typeface="Times New Roman" panose="02020603050405020304" pitchFamily="18" charset="0"/>
              </a:rPr>
              <a:t>Do đó, ta có:</a:t>
            </a:r>
            <a:r>
              <a:rPr lang="vi-VN" dirty="0">
                <a:latin typeface="Times  New Roman"/>
                <a:ea typeface="Times New Roman" panose="02020603050405020304" pitchFamily="18" charset="0"/>
              </a:rPr>
              <a:t> </a:t>
            </a:r>
            <a:r>
              <a:rPr lang="vi-VN" sz="4000" dirty="0">
                <a:solidFill>
                  <a:srgbClr val="000000"/>
                </a:solidFill>
                <a:latin typeface="Times  New Roman"/>
                <a:ea typeface="Times New Roman" panose="02020603050405020304" pitchFamily="18" charset="0"/>
              </a:rPr>
              <a:t>S</a:t>
            </a:r>
            <a:r>
              <a:rPr lang="vi-VN" dirty="0">
                <a:solidFill>
                  <a:srgbClr val="000000"/>
                </a:solidFill>
                <a:latin typeface="Times  New Roman"/>
                <a:ea typeface="Times New Roman" panose="02020603050405020304" pitchFamily="18" charset="0"/>
              </a:rPr>
              <a:t>(BMN)/</a:t>
            </a:r>
            <a:r>
              <a:rPr lang="vi-VN" sz="4400" dirty="0">
                <a:solidFill>
                  <a:srgbClr val="000000"/>
                </a:solidFill>
                <a:latin typeface="Times  New Roman"/>
                <a:ea typeface="Times New Roman" panose="02020603050405020304" pitchFamily="18" charset="0"/>
              </a:rPr>
              <a:t>S</a:t>
            </a:r>
            <a:r>
              <a:rPr lang="vi-VN" dirty="0">
                <a:solidFill>
                  <a:srgbClr val="000000"/>
                </a:solidFill>
                <a:latin typeface="Times  New Roman"/>
                <a:ea typeface="Times New Roman" panose="02020603050405020304" pitchFamily="18" charset="0"/>
              </a:rPr>
              <a:t>(BAC) =</a:t>
            </a:r>
            <a:endParaRPr lang="vi-VN" dirty="0">
              <a:latin typeface="Times  New Roman"/>
            </a:endParaRPr>
          </a:p>
          <a:p>
            <a:endParaRPr lang="vi-VN" dirty="0"/>
          </a:p>
        </p:txBody>
      </p:sp>
      <p:pic>
        <p:nvPicPr>
          <p:cNvPr id="6" name="Content Placeholder 5">
            <a:extLst>
              <a:ext uri="{FF2B5EF4-FFF2-40B4-BE49-F238E27FC236}">
                <a16:creationId xmlns:a16="http://schemas.microsoft.com/office/drawing/2014/main" id="{ED505F00-4232-4310-BAB2-E521C0B515D4}"/>
              </a:ext>
            </a:extLst>
          </p:cNvPr>
          <p:cNvPicPr>
            <a:picLocks noGrp="1" noChangeAspect="1"/>
          </p:cNvPicPr>
          <p:nvPr>
            <p:ph sz="half" idx="2"/>
          </p:nvPr>
        </p:nvPicPr>
        <p:blipFill>
          <a:blip r:embed="rId2"/>
          <a:stretch>
            <a:fillRect/>
          </a:stretch>
        </p:blipFill>
        <p:spPr>
          <a:xfrm>
            <a:off x="8362883" y="1052410"/>
            <a:ext cx="3152775" cy="2133600"/>
          </a:xfrm>
          <a:prstGeom prst="rect">
            <a:avLst/>
          </a:prstGeom>
        </p:spPr>
      </p:pic>
      <p:sp>
        <p:nvSpPr>
          <p:cNvPr id="5" name="Title 1">
            <a:extLst>
              <a:ext uri="{FF2B5EF4-FFF2-40B4-BE49-F238E27FC236}">
                <a16:creationId xmlns:a16="http://schemas.microsoft.com/office/drawing/2014/main" id="{73D853D5-1815-4F8B-821E-D75D43CA4947}"/>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2: BÀI TẬP CUỐI </a:t>
            </a:r>
            <a:r>
              <a:rPr lang="vi-VN" dirty="0">
                <a:latin typeface="Times New Roman" panose="02020603050405020304" pitchFamily="18" charset="0"/>
                <a:cs typeface="Times New Roman" panose="02020603050405020304" pitchFamily="18" charset="0"/>
              </a:rPr>
              <a:t>CHƯƠNG 7</a:t>
            </a:r>
          </a:p>
        </p:txBody>
      </p:sp>
      <p:sp>
        <p:nvSpPr>
          <p:cNvPr id="7" name="Rectangle 6">
            <a:extLst>
              <a:ext uri="{FF2B5EF4-FFF2-40B4-BE49-F238E27FC236}">
                <a16:creationId xmlns:a16="http://schemas.microsoft.com/office/drawing/2014/main" id="{18AB3BB4-4779-4E42-A1A7-89F82135852C}"/>
              </a:ext>
            </a:extLst>
          </p:cNvPr>
          <p:cNvSpPr/>
          <p:nvPr/>
        </p:nvSpPr>
        <p:spPr>
          <a:xfrm>
            <a:off x="7949996" y="3528685"/>
            <a:ext cx="3844439" cy="2677656"/>
          </a:xfrm>
          <a:prstGeom prst="rect">
            <a:avLst/>
          </a:prstGeom>
        </p:spPr>
        <p:txBody>
          <a:bodyPr wrap="square">
            <a:spAutoFit/>
          </a:bodyPr>
          <a:lstStyle/>
          <a:p>
            <a:r>
              <a:rPr lang="vi-VN" sz="2800" dirty="0">
                <a:solidFill>
                  <a:srgbClr val="000000"/>
                </a:solidFill>
                <a:latin typeface="Times  New Roman"/>
                <a:ea typeface="Times New Roman" panose="02020603050405020304" pitchFamily="18" charset="0"/>
              </a:rPr>
              <a:t>(NM.BK)/(BH.AC) = (1/2BH.1/2AC)/(BH.AC) = 1/4</a:t>
            </a:r>
            <a:endParaRPr lang="vi-VN" sz="2800" dirty="0">
              <a:effectLst/>
              <a:latin typeface="Times  New Roman"/>
              <a:ea typeface="Times New Roman" panose="02020603050405020304" pitchFamily="18" charset="0"/>
            </a:endParaRPr>
          </a:p>
          <a:p>
            <a:r>
              <a:rPr lang="vi-VN" sz="2800" dirty="0">
                <a:solidFill>
                  <a:srgbClr val="000000"/>
                </a:solidFill>
                <a:latin typeface="Times  New Roman"/>
                <a:ea typeface="Arial" panose="020B0604020202020204" pitchFamily="34" charset="0"/>
                <a:cs typeface="Times New Roman" panose="02020603050405020304" pitchFamily="18" charset="0"/>
              </a:rPr>
              <a:t>Vậy tỉ số diện tích tam giác AMN và tam giác ABC là 1/4.</a:t>
            </a:r>
            <a:endParaRPr lang="vi-VN" sz="2800" dirty="0">
              <a:latin typeface="Times  New Roman"/>
            </a:endParaRPr>
          </a:p>
        </p:txBody>
      </p:sp>
    </p:spTree>
    <p:extLst>
      <p:ext uri="{BB962C8B-B14F-4D97-AF65-F5344CB8AC3E}">
        <p14:creationId xmlns:p14="http://schemas.microsoft.com/office/powerpoint/2010/main" val="2138758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down)">
                                      <p:cBhvr>
                                        <p:cTn id="20" dur="500"/>
                                        <p:tgtEl>
                                          <p:spTgt spid="3">
                                            <p:txEl>
                                              <p:pRg st="3" end="3"/>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ipe(down)">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wipe(down)">
                                      <p:cBhvr>
                                        <p:cTn id="33" dur="5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C5D74E-622A-41B8-9366-DF6292D0D89A}"/>
              </a:ext>
            </a:extLst>
          </p:cNvPr>
          <p:cNvSpPr>
            <a:spLocks noGrp="1"/>
          </p:cNvSpPr>
          <p:nvPr>
            <p:ph sz="half" idx="1"/>
          </p:nvPr>
        </p:nvSpPr>
        <p:spPr/>
        <p:txBody>
          <a:bodyPr>
            <a:noAutofit/>
          </a:bodyPr>
          <a:lstStyle/>
          <a:p>
            <a:r>
              <a:rPr lang="en-US" sz="3200" b="1" dirty="0" err="1">
                <a:latin typeface="Times   New Roman"/>
              </a:rPr>
              <a:t>Bài</a:t>
            </a:r>
            <a:r>
              <a:rPr lang="en-US" sz="3200" b="1" dirty="0">
                <a:latin typeface="Times   New Roman"/>
              </a:rPr>
              <a:t> </a:t>
            </a:r>
            <a:r>
              <a:rPr lang="vi-VN" sz="3200" b="1" dirty="0">
                <a:latin typeface="Times   New Roman"/>
              </a:rPr>
              <a:t>5:</a:t>
            </a:r>
            <a:r>
              <a:rPr lang="vi-VN" sz="3200" dirty="0">
                <a:latin typeface="Times   New Roman"/>
              </a:rPr>
              <a:t> Một đám đất hình tam giác đều ABC có cạnh là 90 m Người ta lấy trên các cạnh của đám đất này các điểm M, N, P là trung điểm của các cạnh hỏi các điểm M, N, P cùng với các đỉnh của đám đất chia đám đất ra thành những hình tam giác gì? tính chu vi của các tam giác đó!</a:t>
            </a:r>
          </a:p>
        </p:txBody>
      </p:sp>
      <p:sp>
        <p:nvSpPr>
          <p:cNvPr id="5" name="Title 1">
            <a:extLst>
              <a:ext uri="{FF2B5EF4-FFF2-40B4-BE49-F238E27FC236}">
                <a16:creationId xmlns:a16="http://schemas.microsoft.com/office/drawing/2014/main" id="{B7C0E82E-0546-46B1-A9ED-476C84530DC3}"/>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2: BÀI TẬP CUỐI </a:t>
            </a:r>
            <a:r>
              <a:rPr lang="vi-VN" dirty="0">
                <a:latin typeface="Times New Roman" panose="02020603050405020304" pitchFamily="18" charset="0"/>
                <a:cs typeface="Times New Roman" panose="02020603050405020304" pitchFamily="18" charset="0"/>
              </a:rPr>
              <a:t>CHƯƠNG </a:t>
            </a:r>
            <a:r>
              <a:rPr lang="vi-VN" dirty="0">
                <a:latin typeface="TimEes New Roman"/>
              </a:rPr>
              <a:t>7</a:t>
            </a:r>
          </a:p>
        </p:txBody>
      </p:sp>
      <p:pic>
        <p:nvPicPr>
          <p:cNvPr id="6" name="Content Placeholder 5">
            <a:extLst>
              <a:ext uri="{FF2B5EF4-FFF2-40B4-BE49-F238E27FC236}">
                <a16:creationId xmlns:a16="http://schemas.microsoft.com/office/drawing/2014/main" id="{600DD4D3-3B4F-4526-AF5A-D9BE9C2A4163}"/>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339012" y="2672556"/>
            <a:ext cx="2847975" cy="2657475"/>
          </a:xfrm>
          <a:prstGeom prst="rect">
            <a:avLst/>
          </a:prstGeom>
          <a:noFill/>
          <a:ln>
            <a:noFill/>
          </a:ln>
        </p:spPr>
      </p:pic>
    </p:spTree>
    <p:extLst>
      <p:ext uri="{BB962C8B-B14F-4D97-AF65-F5344CB8AC3E}">
        <p14:creationId xmlns:p14="http://schemas.microsoft.com/office/powerpoint/2010/main" val="3398507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C5D74E-622A-41B8-9366-DF6292D0D89A}"/>
              </a:ext>
            </a:extLst>
          </p:cNvPr>
          <p:cNvSpPr>
            <a:spLocks noGrp="1"/>
          </p:cNvSpPr>
          <p:nvPr>
            <p:ph sz="half" idx="1"/>
          </p:nvPr>
        </p:nvSpPr>
        <p:spPr>
          <a:xfrm>
            <a:off x="838199" y="1825625"/>
            <a:ext cx="6238461" cy="4351338"/>
          </a:xfrm>
        </p:spPr>
        <p:txBody>
          <a:bodyPr>
            <a:noAutofit/>
          </a:bodyPr>
          <a:lstStyle/>
          <a:p>
            <a:pPr marL="0" indent="0" algn="ctr">
              <a:buNone/>
            </a:pPr>
            <a:r>
              <a:rPr lang="vi-VN" sz="3200" b="1" dirty="0">
                <a:latin typeface="Times   New Roman"/>
              </a:rPr>
              <a:t> bài làm</a:t>
            </a:r>
          </a:p>
          <a:p>
            <a:pPr marL="0" indent="0">
              <a:buNone/>
            </a:pPr>
            <a:r>
              <a:rPr lang="en-US" dirty="0" err="1">
                <a:latin typeface="Times  New Roman"/>
                <a:cs typeface="Times New Roman" panose="02020603050405020304" pitchFamily="18" charset="0"/>
              </a:rPr>
              <a:t>Vì</a:t>
            </a:r>
            <a:r>
              <a:rPr lang="en-US" dirty="0">
                <a:latin typeface="Times  New Roman"/>
                <a:cs typeface="Times New Roman" panose="02020603050405020304" pitchFamily="18" charset="0"/>
              </a:rPr>
              <a:t> M,N,P </a:t>
            </a:r>
            <a:r>
              <a:rPr lang="en-US" dirty="0" err="1">
                <a:latin typeface="Times  New Roman"/>
                <a:cs typeface="Times New Roman" panose="02020603050405020304" pitchFamily="18" charset="0"/>
              </a:rPr>
              <a:t>là</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trung</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điểm</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các</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cạnh</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của</a:t>
            </a:r>
            <a:r>
              <a:rPr lang="en-US" dirty="0">
                <a:latin typeface="Times  New Roman"/>
                <a:cs typeface="Times New Roman" panose="02020603050405020304" pitchFamily="18" charset="0"/>
              </a:rPr>
              <a:t> tam </a:t>
            </a:r>
            <a:r>
              <a:rPr lang="en-US" dirty="0" err="1">
                <a:latin typeface="Times  New Roman"/>
                <a:cs typeface="Times New Roman" panose="02020603050405020304" pitchFamily="18" charset="0"/>
              </a:rPr>
              <a:t>giác</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đều</a:t>
            </a:r>
            <a:r>
              <a:rPr lang="en-US" dirty="0">
                <a:latin typeface="Times  New Roman"/>
                <a:cs typeface="Times New Roman" panose="02020603050405020304" pitchFamily="18" charset="0"/>
              </a:rPr>
              <a:t> ABC </a:t>
            </a:r>
            <a:r>
              <a:rPr lang="en-US" dirty="0" err="1">
                <a:latin typeface="Times  New Roman"/>
                <a:cs typeface="Times New Roman" panose="02020603050405020304" pitchFamily="18" charset="0"/>
              </a:rPr>
              <a:t>nên</a:t>
            </a:r>
            <a:r>
              <a:rPr lang="en-US" dirty="0">
                <a:latin typeface="Times  New Roman"/>
                <a:cs typeface="Times New Roman" panose="02020603050405020304" pitchFamily="18" charset="0"/>
              </a:rPr>
              <a:t> </a:t>
            </a:r>
            <a:endParaRPr lang="vi-VN" dirty="0">
              <a:latin typeface="Times  New Roman"/>
              <a:cs typeface="Times New Roman" panose="02020603050405020304" pitchFamily="18" charset="0"/>
            </a:endParaRPr>
          </a:p>
          <a:p>
            <a:pPr marL="0" indent="0">
              <a:buNone/>
            </a:pPr>
            <a:r>
              <a:rPr lang="en-US" dirty="0">
                <a:latin typeface="Times  New Roman"/>
                <a:cs typeface="Times New Roman" panose="02020603050405020304" pitchFamily="18" charset="0"/>
              </a:rPr>
              <a:t>MN=MP=NP=1/2.AB=1/2.90=45(m)</a:t>
            </a:r>
            <a:endParaRPr lang="vi-VN" dirty="0">
              <a:latin typeface="Times  New Roman"/>
              <a:cs typeface="Times New Roman" panose="02020603050405020304" pitchFamily="18" charset="0"/>
            </a:endParaRPr>
          </a:p>
          <a:p>
            <a:pPr marL="0" indent="0">
              <a:buNone/>
            </a:pPr>
            <a:r>
              <a:rPr lang="en-US" dirty="0" err="1">
                <a:latin typeface="Times  New Roman"/>
                <a:cs typeface="Times New Roman" panose="02020603050405020304" pitchFamily="18" charset="0"/>
              </a:rPr>
              <a:t>Các</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đoạn</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thẳng</a:t>
            </a:r>
            <a:r>
              <a:rPr lang="en-US" dirty="0">
                <a:latin typeface="Times  New Roman"/>
                <a:cs typeface="Times New Roman" panose="02020603050405020304" pitchFamily="18" charset="0"/>
              </a:rPr>
              <a:t> MN,MP,NP chia </a:t>
            </a:r>
            <a:r>
              <a:rPr lang="en-US" dirty="0" err="1">
                <a:latin typeface="Times  New Roman"/>
                <a:cs typeface="Times New Roman" panose="02020603050405020304" pitchFamily="18" charset="0"/>
              </a:rPr>
              <a:t>đám</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đất</a:t>
            </a:r>
            <a:r>
              <a:rPr lang="en-US" dirty="0">
                <a:latin typeface="Times  New Roman"/>
                <a:cs typeface="Times New Roman" panose="02020603050405020304" pitchFamily="18" charset="0"/>
              </a:rPr>
              <a:t> tam </a:t>
            </a:r>
            <a:r>
              <a:rPr lang="en-US" dirty="0" err="1">
                <a:latin typeface="Times  New Roman"/>
                <a:cs typeface="Times New Roman" panose="02020603050405020304" pitchFamily="18" charset="0"/>
              </a:rPr>
              <a:t>giác</a:t>
            </a:r>
            <a:r>
              <a:rPr lang="en-US" dirty="0">
                <a:latin typeface="Times  New Roman"/>
                <a:cs typeface="Times New Roman" panose="02020603050405020304" pitchFamily="18" charset="0"/>
              </a:rPr>
              <a:t> ABC </a:t>
            </a:r>
            <a:r>
              <a:rPr lang="en-US" dirty="0" err="1">
                <a:latin typeface="Times  New Roman"/>
                <a:cs typeface="Times New Roman" panose="02020603050405020304" pitchFamily="18" charset="0"/>
              </a:rPr>
              <a:t>thành</a:t>
            </a:r>
            <a:r>
              <a:rPr lang="en-US" dirty="0">
                <a:latin typeface="Times  New Roman"/>
                <a:cs typeface="Times New Roman" panose="02020603050405020304" pitchFamily="18" charset="0"/>
              </a:rPr>
              <a:t> 4 tam </a:t>
            </a:r>
            <a:r>
              <a:rPr lang="en-US" dirty="0" err="1">
                <a:latin typeface="Times  New Roman"/>
                <a:cs typeface="Times New Roman" panose="02020603050405020304" pitchFamily="18" charset="0"/>
              </a:rPr>
              <a:t>giác</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nhỏ</a:t>
            </a:r>
            <a:r>
              <a:rPr lang="en-US" dirty="0">
                <a:latin typeface="Times  New Roman"/>
                <a:cs typeface="Times New Roman" panose="02020603050405020304" pitchFamily="18" charset="0"/>
              </a:rPr>
              <a:t>.</a:t>
            </a:r>
            <a:endParaRPr lang="vi-VN" dirty="0">
              <a:latin typeface="Times  New Roman"/>
              <a:cs typeface="Times New Roman" panose="02020603050405020304" pitchFamily="18" charset="0"/>
            </a:endParaRPr>
          </a:p>
          <a:p>
            <a:pPr marL="0" indent="0">
              <a:buNone/>
            </a:pPr>
            <a:r>
              <a:rPr lang="en-US" dirty="0" err="1">
                <a:latin typeface="Times  New Roman"/>
                <a:cs typeface="Times New Roman" panose="02020603050405020304" pitchFamily="18" charset="0"/>
              </a:rPr>
              <a:t>Mỗi</a:t>
            </a:r>
            <a:r>
              <a:rPr lang="en-US" dirty="0">
                <a:latin typeface="Times  New Roman"/>
                <a:cs typeface="Times New Roman" panose="02020603050405020304" pitchFamily="18" charset="0"/>
              </a:rPr>
              <a:t> tam </a:t>
            </a:r>
            <a:r>
              <a:rPr lang="en-US" dirty="0" err="1">
                <a:latin typeface="Times  New Roman"/>
                <a:cs typeface="Times New Roman" panose="02020603050405020304" pitchFamily="18" charset="0"/>
              </a:rPr>
              <a:t>giác</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nhỏ</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đều</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là</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các</a:t>
            </a:r>
            <a:r>
              <a:rPr lang="en-US" dirty="0">
                <a:latin typeface="Times  New Roman"/>
                <a:cs typeface="Times New Roman" panose="02020603050405020304" pitchFamily="18" charset="0"/>
              </a:rPr>
              <a:t> tam </a:t>
            </a:r>
            <a:r>
              <a:rPr lang="en-US" dirty="0" err="1">
                <a:latin typeface="Times  New Roman"/>
                <a:cs typeface="Times New Roman" panose="02020603050405020304" pitchFamily="18" charset="0"/>
              </a:rPr>
              <a:t>giác</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đều</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bằng</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nhau</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nên</a:t>
            </a:r>
            <a:r>
              <a:rPr lang="en-US" dirty="0">
                <a:latin typeface="Times  New Roman"/>
                <a:cs typeface="Times New Roman" panose="02020603050405020304" pitchFamily="18" charset="0"/>
              </a:rPr>
              <a:t>:</a:t>
            </a:r>
            <a:endParaRPr lang="vi-VN" dirty="0">
              <a:latin typeface="Times  New Roman"/>
              <a:cs typeface="Times New Roman" panose="02020603050405020304" pitchFamily="18" charset="0"/>
            </a:endParaRPr>
          </a:p>
          <a:p>
            <a:pPr marL="0" indent="0">
              <a:buNone/>
            </a:pPr>
            <a:r>
              <a:rPr lang="en-US" dirty="0">
                <a:latin typeface="Times  New Roman"/>
                <a:cs typeface="Times New Roman" panose="02020603050405020304" pitchFamily="18" charset="0"/>
              </a:rPr>
              <a:t>Chu vi </a:t>
            </a:r>
            <a:r>
              <a:rPr lang="en-US" dirty="0" err="1">
                <a:latin typeface="Times  New Roman"/>
                <a:cs typeface="Times New Roman" panose="02020603050405020304" pitchFamily="18" charset="0"/>
              </a:rPr>
              <a:t>mỗi</a:t>
            </a:r>
            <a:r>
              <a:rPr lang="en-US" dirty="0">
                <a:latin typeface="Times  New Roman"/>
                <a:cs typeface="Times New Roman" panose="02020603050405020304" pitchFamily="18" charset="0"/>
              </a:rPr>
              <a:t> tam </a:t>
            </a:r>
            <a:r>
              <a:rPr lang="en-US" dirty="0" err="1">
                <a:latin typeface="Times  New Roman"/>
                <a:cs typeface="Times New Roman" panose="02020603050405020304" pitchFamily="18" charset="0"/>
              </a:rPr>
              <a:t>giác</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nhỏ</a:t>
            </a:r>
            <a:r>
              <a:rPr lang="en-US" dirty="0">
                <a:latin typeface="Times  New Roman"/>
                <a:cs typeface="Times New Roman" panose="02020603050405020304" pitchFamily="18" charset="0"/>
              </a:rPr>
              <a:t> </a:t>
            </a:r>
            <a:r>
              <a:rPr lang="en-US" dirty="0" err="1">
                <a:latin typeface="Times  New Roman"/>
                <a:cs typeface="Times New Roman" panose="02020603050405020304" pitchFamily="18" charset="0"/>
              </a:rPr>
              <a:t>bằng</a:t>
            </a:r>
            <a:r>
              <a:rPr lang="en-US" dirty="0">
                <a:latin typeface="Times  New Roman"/>
                <a:cs typeface="Times New Roman" panose="02020603050405020304" pitchFamily="18" charset="0"/>
              </a:rPr>
              <a:t>: 3.45=135m</a:t>
            </a:r>
            <a:endParaRPr lang="vi-VN" sz="3200" dirty="0">
              <a:latin typeface="Times  New Roman"/>
              <a:cs typeface="Times New Roman" panose="02020603050405020304" pitchFamily="18" charset="0"/>
            </a:endParaRPr>
          </a:p>
        </p:txBody>
      </p:sp>
      <p:sp>
        <p:nvSpPr>
          <p:cNvPr id="5" name="Title 1">
            <a:extLst>
              <a:ext uri="{FF2B5EF4-FFF2-40B4-BE49-F238E27FC236}">
                <a16:creationId xmlns:a16="http://schemas.microsoft.com/office/drawing/2014/main" id="{B7C0E82E-0546-46B1-A9ED-476C84530DC3}"/>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2: BÀI TẬP CUỐI </a:t>
            </a:r>
            <a:r>
              <a:rPr lang="vi-VN" dirty="0">
                <a:latin typeface="Times New Roman" panose="02020603050405020304" pitchFamily="18" charset="0"/>
                <a:cs typeface="Times New Roman" panose="02020603050405020304" pitchFamily="18" charset="0"/>
              </a:rPr>
              <a:t>CHƯƠNG </a:t>
            </a:r>
            <a:r>
              <a:rPr lang="vi-VN" dirty="0">
                <a:latin typeface="TimEes New Roman"/>
              </a:rPr>
              <a:t>7</a:t>
            </a:r>
          </a:p>
        </p:txBody>
      </p:sp>
      <p:pic>
        <p:nvPicPr>
          <p:cNvPr id="6" name="Content Placeholder 5">
            <a:extLst>
              <a:ext uri="{FF2B5EF4-FFF2-40B4-BE49-F238E27FC236}">
                <a16:creationId xmlns:a16="http://schemas.microsoft.com/office/drawing/2014/main" id="{600DD4D3-3B4F-4526-AF5A-D9BE9C2A4163}"/>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339012" y="2672556"/>
            <a:ext cx="2847975" cy="2657475"/>
          </a:xfrm>
          <a:prstGeom prst="rect">
            <a:avLst/>
          </a:prstGeom>
          <a:noFill/>
          <a:ln>
            <a:noFill/>
          </a:ln>
        </p:spPr>
      </p:pic>
    </p:spTree>
    <p:extLst>
      <p:ext uri="{BB962C8B-B14F-4D97-AF65-F5344CB8AC3E}">
        <p14:creationId xmlns:p14="http://schemas.microsoft.com/office/powerpoint/2010/main" val="1995904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down)">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ipe(down)">
                                      <p:cBhvr>
                                        <p:cTn id="25" dur="500"/>
                                        <p:tgtEl>
                                          <p:spTgt spid="3">
                                            <p:txEl>
                                              <p:pRg st="4" end="4"/>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ipe(down)">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95E86-6E58-4908-9A1B-33E88ACC580B}"/>
              </a:ext>
            </a:extLst>
          </p:cNvPr>
          <p:cNvSpPr>
            <a:spLocks noGrp="1"/>
          </p:cNvSpPr>
          <p:nvPr>
            <p:ph type="title"/>
          </p:nvPr>
        </p:nvSpPr>
        <p:spPr>
          <a:xfrm>
            <a:off x="838200" y="974726"/>
            <a:ext cx="10515600" cy="3683538"/>
          </a:xfrm>
        </p:spPr>
        <p:txBody>
          <a:bodyPr>
            <a:noAutofit/>
          </a:bodyPr>
          <a:lstStyle/>
          <a:p>
            <a:pPr algn="ctr"/>
            <a:r>
              <a:rPr lang="en-US" sz="3200" b="1" u="sng" dirty="0" err="1">
                <a:latin typeface="Times New Roman" panose="02020603050405020304" pitchFamily="18" charset="0"/>
                <a:cs typeface="Times New Roman" panose="02020603050405020304" pitchFamily="18" charset="0"/>
              </a:rPr>
              <a:t>Hướng</a:t>
            </a:r>
            <a:r>
              <a:rPr lang="en-US" sz="3200" b="1" u="sng" dirty="0">
                <a:latin typeface="Times New Roman" panose="02020603050405020304" pitchFamily="18" charset="0"/>
                <a:cs typeface="Times New Roman" panose="02020603050405020304" pitchFamily="18" charset="0"/>
              </a:rPr>
              <a:t> </a:t>
            </a:r>
            <a:r>
              <a:rPr lang="en-US" sz="3200" b="1" u="sng" dirty="0" err="1">
                <a:latin typeface="Times New Roman" panose="02020603050405020304" pitchFamily="18" charset="0"/>
                <a:cs typeface="Times New Roman" panose="02020603050405020304" pitchFamily="18" charset="0"/>
              </a:rPr>
              <a:t>dẫn</a:t>
            </a:r>
            <a:r>
              <a:rPr lang="en-US" sz="3200" b="1" u="sng" dirty="0">
                <a:latin typeface="Times New Roman" panose="02020603050405020304" pitchFamily="18" charset="0"/>
                <a:cs typeface="Times New Roman" panose="02020603050405020304" pitchFamily="18" charset="0"/>
              </a:rPr>
              <a:t> </a:t>
            </a:r>
            <a:r>
              <a:rPr lang="en-US" sz="3200" b="1" u="sng" dirty="0" err="1">
                <a:latin typeface="Times New Roman" panose="02020603050405020304" pitchFamily="18" charset="0"/>
                <a:cs typeface="Times New Roman" panose="02020603050405020304" pitchFamily="18" charset="0"/>
              </a:rPr>
              <a:t>học</a:t>
            </a:r>
            <a:r>
              <a:rPr lang="en-US" sz="3200" b="1" u="sng" dirty="0">
                <a:latin typeface="Times New Roman" panose="02020603050405020304" pitchFamily="18" charset="0"/>
                <a:cs typeface="Times New Roman" panose="02020603050405020304" pitchFamily="18" charset="0"/>
              </a:rPr>
              <a:t> ở </a:t>
            </a:r>
            <a:r>
              <a:rPr lang="en-US" sz="3200" b="1" u="sng" dirty="0" err="1">
                <a:latin typeface="Times New Roman" panose="02020603050405020304" pitchFamily="18" charset="0"/>
                <a:cs typeface="Times New Roman" panose="02020603050405020304" pitchFamily="18" charset="0"/>
              </a:rPr>
              <a:t>nhà</a:t>
            </a:r>
            <a:r>
              <a:rPr lang="en-US" sz="3200" b="1" u="sng" dirty="0">
                <a:latin typeface="Times New Roman" panose="02020603050405020304" pitchFamily="18" charset="0"/>
                <a:cs typeface="Times New Roman" panose="02020603050405020304" pitchFamily="18" charset="0"/>
              </a:rPr>
              <a:t>:</a:t>
            </a:r>
            <a:br>
              <a:rPr lang="en-US" sz="3200" b="1" u="sng"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toán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diện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ABC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diện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AMN.</a:t>
            </a:r>
            <a:br>
              <a:rPr lang="vi-VN" sz="3200" dirty="0">
                <a:latin typeface="Times New Roman" panose="02020603050405020304" pitchFamily="18" charset="0"/>
                <a:cs typeface="Times New Roman" panose="02020603050405020304" pitchFamily="18" charset="0"/>
              </a:rPr>
            </a:br>
            <a:r>
              <a:rPr lang="en-US" sz="3200" dirty="0" err="1">
                <a:latin typeface="Times New Roman" panose="02020603050405020304" pitchFamily="18" charset="0"/>
                <a:cs typeface="Times New Roman" panose="02020603050405020304" pitchFamily="18" charset="0"/>
              </a:rPr>
              <a:t>Ôn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a:t>
            </a:r>
            <a:br>
              <a:rPr lang="vi-VN" sz="3200" dirty="0">
                <a:latin typeface="Times New Roman" panose="02020603050405020304" pitchFamily="18" charset="0"/>
                <a:cs typeface="Times New Roman" panose="02020603050405020304" pitchFamily="18" charset="0"/>
              </a:rPr>
            </a:br>
            <a:r>
              <a:rPr lang="en-US" sz="3200" dirty="0" err="1">
                <a:latin typeface="Times New Roman" panose="02020603050405020304" pitchFamily="18" charset="0"/>
                <a:cs typeface="Times New Roman" panose="02020603050405020304" pitchFamily="18" charset="0"/>
              </a:rPr>
              <a:t>Làm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tập</a:t>
            </a:r>
            <a:r>
              <a:rPr lang="en-US" sz="3200" dirty="0">
                <a:latin typeface="Times New Roman" panose="02020603050405020304" pitchFamily="18" charset="0"/>
                <a:cs typeface="Times New Roman" panose="02020603050405020304" pitchFamily="18" charset="0"/>
              </a:rPr>
              <a:t>: 14, 15, 17 (SGK)</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3878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83D90-B7CE-4010-A496-D480A895FE38}"/>
              </a:ext>
            </a:extLst>
          </p:cNvPr>
          <p:cNvSpPr>
            <a:spLocks noGrp="1"/>
          </p:cNvSpPr>
          <p:nvPr>
            <p:ph type="title"/>
          </p:nvPr>
        </p:nvSpPr>
        <p:spPr/>
        <p:txBody>
          <a:bodyPr/>
          <a:lstStyle/>
          <a:p>
            <a:endParaRPr lang="vi-VN"/>
          </a:p>
        </p:txBody>
      </p:sp>
      <p:sp>
        <p:nvSpPr>
          <p:cNvPr id="3" name="Content Placeholder 2">
            <a:extLst>
              <a:ext uri="{FF2B5EF4-FFF2-40B4-BE49-F238E27FC236}">
                <a16:creationId xmlns:a16="http://schemas.microsoft.com/office/drawing/2014/main" id="{E1EDF83C-50B2-4767-805A-E9FCE81FB973}"/>
              </a:ext>
            </a:extLst>
          </p:cNvPr>
          <p:cNvSpPr>
            <a:spLocks noGrp="1"/>
          </p:cNvSpPr>
          <p:nvPr>
            <p:ph sz="half" idx="1"/>
          </p:nvPr>
        </p:nvSpPr>
        <p:spPr/>
        <p:txBody>
          <a:bodyPr/>
          <a:lstStyle/>
          <a:p>
            <a:endParaRPr lang="vi-VN"/>
          </a:p>
        </p:txBody>
      </p:sp>
      <p:sp>
        <p:nvSpPr>
          <p:cNvPr id="4" name="Content Placeholder 3">
            <a:extLst>
              <a:ext uri="{FF2B5EF4-FFF2-40B4-BE49-F238E27FC236}">
                <a16:creationId xmlns:a16="http://schemas.microsoft.com/office/drawing/2014/main" id="{0AB967AC-3C7E-4E1C-9336-809189230F35}"/>
              </a:ext>
            </a:extLst>
          </p:cNvPr>
          <p:cNvSpPr>
            <a:spLocks noGrp="1"/>
          </p:cNvSpPr>
          <p:nvPr>
            <p:ph sz="half" idx="2"/>
          </p:nvPr>
        </p:nvSpPr>
        <p:spPr/>
        <p:txBody>
          <a:bodyPr/>
          <a:lstStyle/>
          <a:p>
            <a:endParaRPr lang="vi-VN"/>
          </a:p>
        </p:txBody>
      </p:sp>
    </p:spTree>
    <p:extLst>
      <p:ext uri="{BB962C8B-B14F-4D97-AF65-F5344CB8AC3E}">
        <p14:creationId xmlns:p14="http://schemas.microsoft.com/office/powerpoint/2010/main" val="28122804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6C481B-BF12-4B1F-B6CA-73E05354B18C}"/>
              </a:ext>
            </a:extLst>
          </p:cNvPr>
          <p:cNvSpPr>
            <a:spLocks noGrp="1"/>
          </p:cNvSpPr>
          <p:nvPr>
            <p:ph sz="half" idx="1"/>
          </p:nvPr>
        </p:nvSpPr>
        <p:spPr>
          <a:xfrm>
            <a:off x="838200" y="1825625"/>
            <a:ext cx="5181600" cy="1325563"/>
          </a:xfrm>
        </p:spPr>
        <p:txBody>
          <a:bodyPr>
            <a:normAutofit/>
          </a:bodyPr>
          <a:lstStyle/>
          <a:p>
            <a:pPr marL="0" indent="0">
              <a:buNone/>
            </a:pPr>
            <a:r>
              <a:rPr lang="en-US" sz="3200" dirty="0" err="1">
                <a:latin typeface="Times New Roman" panose="02020603050405020304" pitchFamily="18" charset="0"/>
                <a:cs typeface="Times New Roman" panose="02020603050405020304" pitchFamily="18" charset="0"/>
              </a:rPr>
              <a:t>Phát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biểu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0C0C85CA-4D42-42FA-9524-3481B87B862A}"/>
              </a:ext>
            </a:extLst>
          </p:cNvPr>
          <p:cNvSpPr>
            <a:spLocks noGrp="1"/>
          </p:cNvSpPr>
          <p:nvPr>
            <p:ph sz="half" idx="2"/>
          </p:nvPr>
        </p:nvSpPr>
        <p:spPr>
          <a:xfrm>
            <a:off x="6096000" y="1703514"/>
            <a:ext cx="5181600" cy="2704811"/>
          </a:xfrm>
        </p:spPr>
        <p:txBody>
          <a:bodyPr>
            <a:normAutofit/>
          </a:bodyPr>
          <a:lstStyle/>
          <a:p>
            <a:pPr marL="0" indent="0">
              <a:buNone/>
            </a:pP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góc</a:t>
            </a:r>
            <a:r>
              <a:rPr lang="en-US" sz="3200" dirty="0">
                <a:latin typeface="Times New Roman" panose="02020603050405020304" pitchFamily="18" charset="0"/>
                <a:cs typeface="Times New Roman" panose="02020603050405020304" pitchFamily="18" charset="0"/>
              </a:rPr>
              <a:t> chia </a:t>
            </a:r>
            <a:r>
              <a:rPr lang="en-US" sz="3200" dirty="0" err="1">
                <a:latin typeface="Times New Roman" panose="02020603050405020304" pitchFamily="18" charset="0"/>
                <a:cs typeface="Times New Roman" panose="02020603050405020304" pitchFamily="18" charset="0"/>
              </a:rPr>
              <a:t>cạnh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diện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thành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đoạn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thẳng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tỉ</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lệ</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kề</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đoạn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ấy</a:t>
            </a:r>
            <a:r>
              <a:rPr lang="en-US" sz="3200" dirty="0">
                <a:latin typeface="Times New Roman" panose="02020603050405020304" pitchFamily="18" charset="0"/>
                <a:cs typeface="Times New Roman" panose="02020603050405020304" pitchFamily="18" charset="0"/>
              </a:rPr>
              <a:t>.</a:t>
            </a:r>
          </a:p>
          <a:p>
            <a:pPr marL="0" indent="0">
              <a:buNone/>
            </a:pPr>
            <a:endParaRPr lang="vi-VN" sz="3200" dirty="0">
              <a:latin typeface="Times New Roman" panose="02020603050405020304" pitchFamily="18" charset="0"/>
              <a:cs typeface="Times New Roman" panose="02020603050405020304" pitchFamily="18" charset="0"/>
            </a:endParaRPr>
          </a:p>
        </p:txBody>
      </p:sp>
      <p:sp>
        <p:nvSpPr>
          <p:cNvPr id="5" name="Title 1">
            <a:extLst>
              <a:ext uri="{FF2B5EF4-FFF2-40B4-BE49-F238E27FC236}">
                <a16:creationId xmlns:a16="http://schemas.microsoft.com/office/drawing/2014/main" id="{5ADB7EF8-73CA-4C2E-97BC-9149CD341671}"/>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3: BÀI TẬP CUỐI </a:t>
            </a:r>
            <a:r>
              <a:rPr lang="vi-VN" dirty="0">
                <a:latin typeface="Times New Roman" panose="02020603050405020304" pitchFamily="18" charset="0"/>
                <a:cs typeface="Times New Roman" panose="02020603050405020304" pitchFamily="18" charset="0"/>
              </a:rPr>
              <a:t>CHƯƠNG </a:t>
            </a:r>
            <a:r>
              <a:rPr lang="vi-VN" dirty="0">
                <a:latin typeface="TimEes New Roman"/>
              </a:rPr>
              <a:t>7</a:t>
            </a:r>
          </a:p>
        </p:txBody>
      </p:sp>
      <p:pic>
        <p:nvPicPr>
          <p:cNvPr id="6" name="Picture 5">
            <a:extLst>
              <a:ext uri="{FF2B5EF4-FFF2-40B4-BE49-F238E27FC236}">
                <a16:creationId xmlns:a16="http://schemas.microsoft.com/office/drawing/2014/main" id="{6964F3B0-51E7-41E7-9FE7-498D890B2705}"/>
              </a:ext>
            </a:extLst>
          </p:cNvPr>
          <p:cNvPicPr>
            <a:picLocks noChangeAspect="1"/>
          </p:cNvPicPr>
          <p:nvPr/>
        </p:nvPicPr>
        <p:blipFill>
          <a:blip r:embed="rId2"/>
          <a:stretch>
            <a:fillRect/>
          </a:stretch>
        </p:blipFill>
        <p:spPr>
          <a:xfrm>
            <a:off x="1368136" y="3319462"/>
            <a:ext cx="3276600" cy="2352675"/>
          </a:xfrm>
          <a:prstGeom prst="rect">
            <a:avLst/>
          </a:prstGeom>
        </p:spPr>
      </p:pic>
      <mc:AlternateContent xmlns:mc="http://schemas.openxmlformats.org/markup-compatibility/2006">
        <mc:Choice xmlns:a14="http://schemas.microsoft.com/office/drawing/2010/main" Requires="a14">
          <p:sp>
            <p:nvSpPr>
              <p:cNvPr id="8" name="Content Placeholder 3">
                <a:extLst>
                  <a:ext uri="{FF2B5EF4-FFF2-40B4-BE49-F238E27FC236}">
                    <a16:creationId xmlns:a16="http://schemas.microsoft.com/office/drawing/2014/main" id="{4E93F142-957A-43C6-8399-A5B69BF5F5BD}"/>
                  </a:ext>
                </a:extLst>
              </p:cNvPr>
              <p:cNvSpPr txBox="1">
                <a:spLocks/>
              </p:cNvSpPr>
              <p:nvPr/>
            </p:nvSpPr>
            <p:spPr>
              <a:xfrm>
                <a:off x="6248400" y="5479220"/>
                <a:ext cx="3099952" cy="11833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14:m>
                  <m:oMathPara xmlns:m="http://schemas.openxmlformats.org/officeDocument/2006/math">
                    <m:oMathParaPr>
                      <m:jc m:val="centerGroup"/>
                    </m:oMathParaPr>
                    <m:oMath xmlns:m="http://schemas.openxmlformats.org/officeDocument/2006/math">
                      <m:f>
                        <m:fPr>
                          <m:ctrlPr>
                            <a:rPr lang="vi-VN" sz="3200" i="1" smtClean="0">
                              <a:latin typeface="Cambria Math" panose="02040503050406030204" pitchFamily="18" charset="0"/>
                              <a:cs typeface="Times New Roman" panose="02020603050405020304" pitchFamily="18" charset="0"/>
                            </a:rPr>
                          </m:ctrlPr>
                        </m:fPr>
                        <m:num>
                          <m:r>
                            <m:rPr>
                              <m:sty m:val="p"/>
                            </m:rPr>
                            <a:rPr lang="vi-VN" sz="3200" i="1">
                              <a:latin typeface="Cambria Math" panose="02040503050406030204" pitchFamily="18" charset="0"/>
                              <a:cs typeface="Times New Roman" panose="02020603050405020304" pitchFamily="18" charset="0"/>
                            </a:rPr>
                            <m:t>B</m:t>
                          </m:r>
                          <m:r>
                            <a:rPr lang="vi-VN" sz="3200" b="0" i="1" smtClean="0">
                              <a:latin typeface="Cambria Math" panose="02040503050406030204" pitchFamily="18" charset="0"/>
                              <a:cs typeface="Times New Roman" panose="02020603050405020304" pitchFamily="18" charset="0"/>
                            </a:rPr>
                            <m:t>𝐷</m:t>
                          </m:r>
                        </m:num>
                        <m:den>
                          <m:r>
                            <m:rPr>
                              <m:sty m:val="p"/>
                            </m:rPr>
                            <a:rPr lang="vi-VN" sz="3200" i="1">
                              <a:latin typeface="Cambria Math" panose="02040503050406030204" pitchFamily="18" charset="0"/>
                              <a:cs typeface="Times New Roman" panose="02020603050405020304" pitchFamily="18" charset="0"/>
                            </a:rPr>
                            <m:t>AB</m:t>
                          </m:r>
                        </m:den>
                      </m:f>
                      <m:r>
                        <a:rPr lang="vi-VN" sz="3200" b="0" i="1" smtClean="0">
                          <a:latin typeface="Cambria Math" panose="02040503050406030204" pitchFamily="18" charset="0"/>
                          <a:cs typeface="Times New Roman" panose="02020603050405020304" pitchFamily="18" charset="0"/>
                        </a:rPr>
                        <m:t>=</m:t>
                      </m:r>
                      <m:f>
                        <m:fPr>
                          <m:ctrlPr>
                            <a:rPr lang="vi-VN" sz="3200" b="0" i="1" smtClean="0">
                              <a:latin typeface="Cambria Math" panose="02040503050406030204" pitchFamily="18" charset="0"/>
                              <a:cs typeface="Times New Roman" panose="02020603050405020304" pitchFamily="18" charset="0"/>
                            </a:rPr>
                          </m:ctrlPr>
                        </m:fPr>
                        <m:num>
                          <m:r>
                            <m:rPr>
                              <m:sty m:val="p"/>
                            </m:rPr>
                            <a:rPr lang="vi-VN" sz="3200" i="1">
                              <a:latin typeface="Cambria Math" panose="02040503050406030204" pitchFamily="18" charset="0"/>
                              <a:cs typeface="Times New Roman" panose="02020603050405020304" pitchFamily="18" charset="0"/>
                            </a:rPr>
                            <m:t>DC</m:t>
                          </m:r>
                        </m:num>
                        <m:den>
                          <m:r>
                            <m:rPr>
                              <m:sty m:val="p"/>
                            </m:rPr>
                            <a:rPr lang="vi-VN" sz="3200" i="1">
                              <a:latin typeface="Cambria Math" panose="02040503050406030204" pitchFamily="18" charset="0"/>
                              <a:cs typeface="Times New Roman" panose="02020603050405020304" pitchFamily="18" charset="0"/>
                            </a:rPr>
                            <m:t>AC</m:t>
                          </m:r>
                        </m:den>
                      </m:f>
                    </m:oMath>
                  </m:oMathPara>
                </a14:m>
                <a:endParaRPr lang="vi-VN" sz="3200" dirty="0">
                  <a:latin typeface="Times New Roman" panose="02020603050405020304" pitchFamily="18" charset="0"/>
                  <a:cs typeface="Times New Roman" panose="02020603050405020304" pitchFamily="18" charset="0"/>
                </a:endParaRPr>
              </a:p>
            </p:txBody>
          </p:sp>
        </mc:Choice>
        <mc:Fallback>
          <p:sp>
            <p:nvSpPr>
              <p:cNvPr id="8" name="Content Placeholder 3">
                <a:extLst>
                  <a:ext uri="{FF2B5EF4-FFF2-40B4-BE49-F238E27FC236}">
                    <a16:creationId xmlns:a16="http://schemas.microsoft.com/office/drawing/2014/main" id="{4E93F142-957A-43C6-8399-A5B69BF5F5BD}"/>
                  </a:ext>
                </a:extLst>
              </p:cNvPr>
              <p:cNvSpPr txBox="1">
                <a:spLocks noRot="1" noChangeAspect="1" noMove="1" noResize="1" noEditPoints="1" noAdjustHandles="1" noChangeArrowheads="1" noChangeShapeType="1" noTextEdit="1"/>
              </p:cNvSpPr>
              <p:nvPr/>
            </p:nvSpPr>
            <p:spPr>
              <a:xfrm>
                <a:off x="6248400" y="5479220"/>
                <a:ext cx="3099952" cy="1183337"/>
              </a:xfrm>
              <a:prstGeom prst="rect">
                <a:avLst/>
              </a:prstGeom>
              <a:blipFill>
                <a:blip r:embed="rId3"/>
                <a:stretch>
                  <a:fillRect/>
                </a:stretch>
              </a:blipFill>
            </p:spPr>
            <p:txBody>
              <a:bodyPr/>
              <a:lstStyle/>
              <a:p>
                <a:r>
                  <a:rPr lang="vi-VN">
                    <a:noFill/>
                  </a:rPr>
                  <a:t> </a:t>
                </a:r>
              </a:p>
            </p:txBody>
          </p:sp>
        </mc:Fallback>
      </mc:AlternateContent>
      <mc:AlternateContent xmlns:mc="http://schemas.openxmlformats.org/markup-compatibility/2006">
        <mc:Choice xmlns:a14="http://schemas.microsoft.com/office/drawing/2010/main" Requires="a14">
          <p:sp>
            <p:nvSpPr>
              <p:cNvPr id="9" name="Content Placeholder 3">
                <a:extLst>
                  <a:ext uri="{FF2B5EF4-FFF2-40B4-BE49-F238E27FC236}">
                    <a16:creationId xmlns:a16="http://schemas.microsoft.com/office/drawing/2014/main" id="{320FCE41-6B93-4F3E-965B-19350640E22D}"/>
                  </a:ext>
                </a:extLst>
              </p:cNvPr>
              <p:cNvSpPr txBox="1">
                <a:spLocks/>
              </p:cNvSpPr>
              <p:nvPr/>
            </p:nvSpPr>
            <p:spPr>
              <a:xfrm>
                <a:off x="6248400" y="4558145"/>
                <a:ext cx="5943600" cy="68702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vi-VN" sz="3200" dirty="0">
                    <a:latin typeface="Times New Roman" panose="02020603050405020304" pitchFamily="18" charset="0"/>
                    <a:cs typeface="Times New Roman" panose="02020603050405020304" pitchFamily="18" charset="0"/>
                  </a:rPr>
                  <a:t>tam giác ABC, </a:t>
                </a:r>
                <a14:m>
                  <m:oMath xmlns:m="http://schemas.openxmlformats.org/officeDocument/2006/math">
                    <m:acc>
                      <m:accPr>
                        <m:chr m:val="̂"/>
                        <m:ctrlPr>
                          <a:rPr lang="vi-VN" sz="3200" i="1" smtClean="0">
                            <a:latin typeface="Cambria Math" panose="02040503050406030204" pitchFamily="18" charset="0"/>
                            <a:cs typeface="Times New Roman" panose="02020603050405020304" pitchFamily="18" charset="0"/>
                          </a:rPr>
                        </m:ctrlPr>
                      </m:accPr>
                      <m:e>
                        <m:r>
                          <m:rPr>
                            <m:sty m:val="p"/>
                          </m:rPr>
                          <a:rPr lang="vi-VN" sz="3200" i="1">
                            <a:latin typeface="Cambria Math" panose="02040503050406030204" pitchFamily="18" charset="0"/>
                            <a:cs typeface="Times New Roman" panose="02020603050405020304" pitchFamily="18" charset="0"/>
                          </a:rPr>
                          <m:t>BA</m:t>
                        </m:r>
                        <m:r>
                          <a:rPr lang="vi-VN" sz="3200" b="0" i="1" smtClean="0">
                            <a:latin typeface="Cambria Math" panose="02040503050406030204" pitchFamily="18" charset="0"/>
                            <a:cs typeface="Times New Roman" panose="02020603050405020304" pitchFamily="18" charset="0"/>
                          </a:rPr>
                          <m:t>𝐷</m:t>
                        </m:r>
                      </m:e>
                    </m:acc>
                    <m:r>
                      <a:rPr lang="vi-VN" sz="3200" b="0" i="1" smtClean="0">
                        <a:latin typeface="Cambria Math" panose="02040503050406030204" pitchFamily="18" charset="0"/>
                        <a:cs typeface="Times New Roman" panose="02020603050405020304" pitchFamily="18" charset="0"/>
                      </a:rPr>
                      <m:t>=</m:t>
                    </m:r>
                    <m:acc>
                      <m:accPr>
                        <m:chr m:val="̂"/>
                        <m:ctrlPr>
                          <a:rPr lang="vi-VN" sz="3200" i="1">
                            <a:latin typeface="Cambria Math" panose="02040503050406030204" pitchFamily="18" charset="0"/>
                            <a:cs typeface="Times New Roman" panose="02020603050405020304" pitchFamily="18" charset="0"/>
                          </a:rPr>
                        </m:ctrlPr>
                      </m:accPr>
                      <m:e>
                        <m:r>
                          <m:rPr>
                            <m:sty m:val="p"/>
                          </m:rPr>
                          <a:rPr lang="vi-VN" sz="3200" i="1" smtClean="0">
                            <a:latin typeface="Cambria Math" panose="02040503050406030204" pitchFamily="18" charset="0"/>
                            <a:cs typeface="Times New Roman" panose="02020603050405020304" pitchFamily="18" charset="0"/>
                          </a:rPr>
                          <m:t>C</m:t>
                        </m:r>
                        <m:r>
                          <m:rPr>
                            <m:sty m:val="p"/>
                          </m:rPr>
                          <a:rPr lang="vi-VN" sz="3200" i="1">
                            <a:latin typeface="Cambria Math" panose="02040503050406030204" pitchFamily="18" charset="0"/>
                            <a:cs typeface="Times New Roman" panose="02020603050405020304" pitchFamily="18" charset="0"/>
                          </a:rPr>
                          <m:t>A</m:t>
                        </m:r>
                        <m:r>
                          <a:rPr lang="vi-VN" sz="3200" i="1">
                            <a:latin typeface="Cambria Math" panose="02040503050406030204" pitchFamily="18" charset="0"/>
                            <a:cs typeface="Times New Roman" panose="02020603050405020304" pitchFamily="18" charset="0"/>
                          </a:rPr>
                          <m:t>𝐷</m:t>
                        </m:r>
                      </m:e>
                    </m:acc>
                  </m:oMath>
                </a14:m>
                <a:endParaRPr lang="vi-VN" sz="3200" dirty="0">
                  <a:latin typeface="Times New Roman" panose="02020603050405020304" pitchFamily="18" charset="0"/>
                  <a:cs typeface="Times New Roman" panose="02020603050405020304" pitchFamily="18" charset="0"/>
                </a:endParaRPr>
              </a:p>
            </p:txBody>
          </p:sp>
        </mc:Choice>
        <mc:Fallback>
          <p:sp>
            <p:nvSpPr>
              <p:cNvPr id="9" name="Content Placeholder 3">
                <a:extLst>
                  <a:ext uri="{FF2B5EF4-FFF2-40B4-BE49-F238E27FC236}">
                    <a16:creationId xmlns:a16="http://schemas.microsoft.com/office/drawing/2014/main" id="{320FCE41-6B93-4F3E-965B-19350640E22D}"/>
                  </a:ext>
                </a:extLst>
              </p:cNvPr>
              <p:cNvSpPr txBox="1">
                <a:spLocks noRot="1" noChangeAspect="1" noMove="1" noResize="1" noEditPoints="1" noAdjustHandles="1" noChangeArrowheads="1" noChangeShapeType="1" noTextEdit="1"/>
              </p:cNvSpPr>
              <p:nvPr/>
            </p:nvSpPr>
            <p:spPr>
              <a:xfrm>
                <a:off x="6248400" y="4558145"/>
                <a:ext cx="5943600" cy="687028"/>
              </a:xfrm>
              <a:prstGeom prst="rect">
                <a:avLst/>
              </a:prstGeom>
              <a:blipFill>
                <a:blip r:embed="rId4"/>
                <a:stretch>
                  <a:fillRect l="-2564" t="-16964" b="-8929"/>
                </a:stretch>
              </a:blipFill>
            </p:spPr>
            <p:txBody>
              <a:bodyPr/>
              <a:lstStyle/>
              <a:p>
                <a:r>
                  <a:rPr lang="vi-VN">
                    <a:noFill/>
                  </a:rPr>
                  <a:t> </a:t>
                </a:r>
              </a:p>
            </p:txBody>
          </p:sp>
        </mc:Fallback>
      </mc:AlternateContent>
      <p:cxnSp>
        <p:nvCxnSpPr>
          <p:cNvPr id="11" name="Straight Connector 10">
            <a:extLst>
              <a:ext uri="{FF2B5EF4-FFF2-40B4-BE49-F238E27FC236}">
                <a16:creationId xmlns:a16="http://schemas.microsoft.com/office/drawing/2014/main" id="{AD819EFD-EEBD-4EF2-B705-15DAED105E1A}"/>
              </a:ext>
            </a:extLst>
          </p:cNvPr>
          <p:cNvCxnSpPr/>
          <p:nvPr/>
        </p:nvCxnSpPr>
        <p:spPr>
          <a:xfrm>
            <a:off x="5718461" y="5272628"/>
            <a:ext cx="622069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C891450-BED9-4B83-B2DD-480669722F57}"/>
              </a:ext>
            </a:extLst>
          </p:cNvPr>
          <p:cNvCxnSpPr/>
          <p:nvPr/>
        </p:nvCxnSpPr>
        <p:spPr>
          <a:xfrm>
            <a:off x="6248400" y="4558145"/>
            <a:ext cx="0" cy="187036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FE346349-2134-48D7-8B1D-95BBBA60565D}"/>
              </a:ext>
            </a:extLst>
          </p:cNvPr>
          <p:cNvSpPr txBox="1"/>
          <p:nvPr/>
        </p:nvSpPr>
        <p:spPr>
          <a:xfrm>
            <a:off x="5577956" y="4660397"/>
            <a:ext cx="731290" cy="584775"/>
          </a:xfrm>
          <a:prstGeom prst="rect">
            <a:avLst/>
          </a:prstGeom>
          <a:noFill/>
        </p:spPr>
        <p:txBody>
          <a:bodyPr wrap="none" rtlCol="0">
            <a:spAutoFit/>
          </a:bodyPr>
          <a:lstStyle/>
          <a:p>
            <a:r>
              <a:rPr lang="vi-VN" sz="3200" dirty="0">
                <a:latin typeface="+mj-lt"/>
              </a:rPr>
              <a:t>GT</a:t>
            </a:r>
          </a:p>
        </p:txBody>
      </p:sp>
      <p:sp>
        <p:nvSpPr>
          <p:cNvPr id="15" name="TextBox 14">
            <a:extLst>
              <a:ext uri="{FF2B5EF4-FFF2-40B4-BE49-F238E27FC236}">
                <a16:creationId xmlns:a16="http://schemas.microsoft.com/office/drawing/2014/main" id="{F81D80E5-1479-4876-BF70-7CDE27171245}"/>
              </a:ext>
            </a:extLst>
          </p:cNvPr>
          <p:cNvSpPr txBox="1"/>
          <p:nvPr/>
        </p:nvSpPr>
        <p:spPr>
          <a:xfrm>
            <a:off x="5600398" y="5726257"/>
            <a:ext cx="731290" cy="584775"/>
          </a:xfrm>
          <a:prstGeom prst="rect">
            <a:avLst/>
          </a:prstGeom>
          <a:noFill/>
        </p:spPr>
        <p:txBody>
          <a:bodyPr wrap="none" rtlCol="0">
            <a:spAutoFit/>
          </a:bodyPr>
          <a:lstStyle/>
          <a:p>
            <a:r>
              <a:rPr lang="vi-VN" sz="3200" dirty="0">
                <a:latin typeface="+mj-lt"/>
              </a:rPr>
              <a:t>KL</a:t>
            </a:r>
          </a:p>
        </p:txBody>
      </p:sp>
    </p:spTree>
    <p:extLst>
      <p:ext uri="{BB962C8B-B14F-4D97-AF65-F5344CB8AC3E}">
        <p14:creationId xmlns:p14="http://schemas.microsoft.com/office/powerpoint/2010/main" val="2627256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down)">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par>
                                <p:cTn id="34" presetID="2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p:bldP spid="8" grpId="0"/>
      <p:bldP spid="9" grpId="0"/>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Content Placeholder 3">
                <a:extLst>
                  <a:ext uri="{FF2B5EF4-FFF2-40B4-BE49-F238E27FC236}">
                    <a16:creationId xmlns:a16="http://schemas.microsoft.com/office/drawing/2014/main" id="{8D65D181-EDC5-44EF-923F-58B34E1476F0}"/>
                  </a:ext>
                </a:extLst>
              </p:cNvPr>
              <p:cNvSpPr>
                <a:spLocks noGrp="1"/>
              </p:cNvSpPr>
              <p:nvPr>
                <p:ph sz="half" idx="2"/>
              </p:nvPr>
            </p:nvSpPr>
            <p:spPr>
              <a:xfrm>
                <a:off x="6787815" y="3949135"/>
                <a:ext cx="5181600" cy="2038660"/>
              </a:xfrm>
            </p:spPr>
            <p:txBody>
              <a:bodyPr>
                <a:normAutofit/>
              </a:bodyPr>
              <a:lstStyle/>
              <a:p>
                <a:pPr marL="0" indent="0">
                  <a:buNone/>
                </a:pPr>
                <a:r>
                  <a:rPr lang="en-US" sz="3200" b="1" dirty="0">
                    <a:latin typeface="Times New Roman" panose="02020603050405020304" pitchFamily="18" charset="0"/>
                    <a:cs typeface="Times New Roman" panose="02020603050405020304" pitchFamily="18" charset="0"/>
                  </a:rPr>
                  <a:t>Ở </a:t>
                </a:r>
                <a:r>
                  <a:rPr lang="en-US" sz="3200" b="1" dirty="0" err="1">
                    <a:latin typeface="Times New Roman" panose="02020603050405020304" pitchFamily="18" charset="0"/>
                    <a:cs typeface="Times New Roman" panose="02020603050405020304" pitchFamily="18" charset="0"/>
                  </a:rPr>
                  <a:t>Hình</a:t>
                </a:r>
                <a:r>
                  <a:rPr lang="en-US" sz="3200" b="1" dirty="0">
                    <a:latin typeface="Times New Roman" panose="02020603050405020304" pitchFamily="18" charset="0"/>
                    <a:cs typeface="Times New Roman" panose="02020603050405020304" pitchFamily="18" charset="0"/>
                  </a:rPr>
                  <a:t> H1: </a:t>
                </a:r>
                <a14:m>
                  <m:oMath xmlns:m="http://schemas.openxmlformats.org/officeDocument/2006/math">
                    <m:f>
                      <m:fPr>
                        <m:ctrlPr>
                          <a:rPr lang="vi-VN" sz="3200" b="1" i="1"/>
                        </m:ctrlPr>
                      </m:fPr>
                      <m:num>
                        <m:r>
                          <a:rPr lang="en-US" sz="3200" b="1" i="1"/>
                          <m:t>𝑨𝑩</m:t>
                        </m:r>
                      </m:num>
                      <m:den>
                        <m:r>
                          <a:rPr lang="en-US" sz="3200" b="1" i="1"/>
                          <m:t>𝑨𝑪</m:t>
                        </m:r>
                      </m:den>
                    </m:f>
                    <m:r>
                      <a:rPr lang="en-US" sz="3200" b="1" i="1"/>
                      <m:t>=</m:t>
                    </m:r>
                    <m:f>
                      <m:fPr>
                        <m:ctrlPr>
                          <a:rPr lang="vi-VN" sz="3200" b="1" i="1"/>
                        </m:ctrlPr>
                      </m:fPr>
                      <m:num>
                        <m:r>
                          <a:rPr lang="en-US" sz="3200" b="1" i="1"/>
                          <m:t>𝟑</m:t>
                        </m:r>
                      </m:num>
                      <m:den>
                        <m:r>
                          <a:rPr lang="en-US" sz="3200" b="1" i="1"/>
                          <m:t>𝟓</m:t>
                        </m:r>
                      </m:den>
                    </m:f>
                  </m:oMath>
                </a14:m>
                <a:endParaRPr lang="vi-VN" sz="3200" dirty="0">
                  <a:latin typeface="Times New Roman" panose="02020603050405020304" pitchFamily="18" charset="0"/>
                  <a:cs typeface="Times New Roman" panose="02020603050405020304" pitchFamily="18" charset="0"/>
                </a:endParaRPr>
              </a:p>
              <a:p>
                <a:pPr marL="0" indent="0">
                  <a:buNone/>
                </a:pPr>
                <a:endParaRPr lang="vi-VN" sz="3200" dirty="0">
                  <a:latin typeface="Times New Roman" panose="02020603050405020304" pitchFamily="18" charset="0"/>
                  <a:cs typeface="Times New Roman" panose="02020603050405020304" pitchFamily="18" charset="0"/>
                </a:endParaRPr>
              </a:p>
            </p:txBody>
          </p:sp>
        </mc:Choice>
        <mc:Fallback>
          <p:sp>
            <p:nvSpPr>
              <p:cNvPr id="4" name="Content Placeholder 3">
                <a:extLst>
                  <a:ext uri="{FF2B5EF4-FFF2-40B4-BE49-F238E27FC236}">
                    <a16:creationId xmlns:a16="http://schemas.microsoft.com/office/drawing/2014/main" id="{8D65D181-EDC5-44EF-923F-58B34E1476F0}"/>
                  </a:ext>
                </a:extLst>
              </p:cNvPr>
              <p:cNvSpPr>
                <a:spLocks noGrp="1" noRot="1" noChangeAspect="1" noMove="1" noResize="1" noEditPoints="1" noAdjustHandles="1" noChangeArrowheads="1" noChangeShapeType="1" noTextEdit="1"/>
              </p:cNvSpPr>
              <p:nvPr>
                <p:ph sz="half" idx="2"/>
              </p:nvPr>
            </p:nvSpPr>
            <p:spPr>
              <a:xfrm>
                <a:off x="6787815" y="3949135"/>
                <a:ext cx="5181600" cy="2038660"/>
              </a:xfrm>
              <a:blipFill>
                <a:blip r:embed="rId2"/>
                <a:stretch>
                  <a:fillRect l="-2941" t="-1497"/>
                </a:stretch>
              </a:blipFill>
            </p:spPr>
            <p:txBody>
              <a:bodyPr/>
              <a:lstStyle/>
              <a:p>
                <a:r>
                  <a:rPr lang="vi-VN">
                    <a:noFill/>
                  </a:rPr>
                  <a:t> </a:t>
                </a:r>
              </a:p>
            </p:txBody>
          </p:sp>
        </mc:Fallback>
      </mc:AlternateContent>
      <p:pic>
        <p:nvPicPr>
          <p:cNvPr id="5" name="Content Placeholder 4">
            <a:extLst>
              <a:ext uri="{FF2B5EF4-FFF2-40B4-BE49-F238E27FC236}">
                <a16:creationId xmlns:a16="http://schemas.microsoft.com/office/drawing/2014/main" id="{1D8FCA55-945E-4D14-B179-9A877B13945A}"/>
              </a:ext>
            </a:extLst>
          </p:cNvPr>
          <p:cNvPicPr>
            <a:picLocks noGrp="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652077" y="2359108"/>
            <a:ext cx="4752109" cy="2479963"/>
          </a:xfrm>
          <a:prstGeom prst="rect">
            <a:avLst/>
          </a:prstGeom>
          <a:noFill/>
          <a:ln>
            <a:noFill/>
          </a:ln>
        </p:spPr>
      </p:pic>
      <mc:AlternateContent xmlns:mc="http://schemas.openxmlformats.org/markup-compatibility/2006">
        <mc:Choice xmlns:a14="http://schemas.microsoft.com/office/drawing/2010/main" Requires="a14">
          <p:sp>
            <p:nvSpPr>
              <p:cNvPr id="6" name="Rectangle 5">
                <a:extLst>
                  <a:ext uri="{FF2B5EF4-FFF2-40B4-BE49-F238E27FC236}">
                    <a16:creationId xmlns:a16="http://schemas.microsoft.com/office/drawing/2014/main" id="{B110A0A7-0613-423E-AA12-6677157AA415}"/>
                  </a:ext>
                </a:extLst>
              </p:cNvPr>
              <p:cNvSpPr/>
              <p:nvPr/>
            </p:nvSpPr>
            <p:spPr>
              <a:xfrm>
                <a:off x="893618" y="5817040"/>
                <a:ext cx="3368423" cy="908903"/>
              </a:xfrm>
              <a:prstGeom prst="rect">
                <a:avLst/>
              </a:prstGeom>
            </p:spPr>
            <p:txBody>
              <a:bodyPr wrap="none">
                <a:spAutoFit/>
              </a:bodyPr>
              <a:lstStyle/>
              <a:p>
                <a:pPr>
                  <a:lnSpc>
                    <a:spcPct val="115000"/>
                  </a:lnSpc>
                  <a:spcAft>
                    <a:spcPts val="800"/>
                  </a:spcAft>
                </a:pP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Ở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H1: </a:t>
                </a:r>
                <a14:m>
                  <m:oMath xmlns:m="http://schemas.openxmlformats.org/officeDocument/2006/math">
                    <m:f>
                      <m:fPr>
                        <m:ctrlPr>
                          <a:rPr lang="vi-VN" sz="3200" b="1" i="1">
                            <a:solidFill>
                              <a:srgbClr val="000000"/>
                            </a:solidFill>
                            <a:latin typeface="Cambria Math" panose="02040503050406030204" pitchFamily="18" charset="0"/>
                            <a:ea typeface="Arial" panose="020B0604020202020204" pitchFamily="34" charset="0"/>
                            <a:cs typeface="Times New Roman" panose="02020603050405020304" pitchFamily="18" charset="0"/>
                          </a:rPr>
                        </m:ctrlPr>
                      </m:fPr>
                      <m:num>
                        <m:r>
                          <a:rPr lang="en-US" sz="3200" b="1" i="1">
                            <a:solidFill>
                              <a:srgbClr val="000000"/>
                            </a:solidFill>
                            <a:latin typeface="Cambria Math" panose="02040503050406030204" pitchFamily="18" charset="0"/>
                            <a:ea typeface="Arial" panose="020B0604020202020204" pitchFamily="34" charset="0"/>
                            <a:cs typeface="Times New Roman" panose="02020603050405020304" pitchFamily="18" charset="0"/>
                          </a:rPr>
                          <m:t>𝑨𝑩</m:t>
                        </m:r>
                      </m:num>
                      <m:den>
                        <m:r>
                          <a:rPr lang="en-US" sz="3200" b="1" i="1">
                            <a:solidFill>
                              <a:srgbClr val="000000"/>
                            </a:solidFill>
                            <a:latin typeface="Cambria Math" panose="02040503050406030204" pitchFamily="18" charset="0"/>
                            <a:ea typeface="Arial" panose="020B0604020202020204" pitchFamily="34" charset="0"/>
                            <a:cs typeface="Times New Roman" panose="02020603050405020304" pitchFamily="18" charset="0"/>
                          </a:rPr>
                          <m:t>𝑨𝑪</m:t>
                        </m:r>
                      </m:den>
                    </m:f>
                    <m:r>
                      <a:rPr lang="en-US" sz="3200" b="1"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oMath>
                </a14:m>
                <a:endParaRPr lang="vi-VN" sz="3200" dirty="0">
                  <a:ea typeface="Arial" panose="020B0604020202020204" pitchFamily="34" charset="0"/>
                  <a:cs typeface="Times New Roman" panose="02020603050405020304" pitchFamily="18" charset="0"/>
                </a:endParaRPr>
              </a:p>
            </p:txBody>
          </p:sp>
        </mc:Choice>
        <mc:Fallback>
          <p:sp>
            <p:nvSpPr>
              <p:cNvPr id="6" name="Rectangle 5">
                <a:extLst>
                  <a:ext uri="{FF2B5EF4-FFF2-40B4-BE49-F238E27FC236}">
                    <a16:creationId xmlns:a16="http://schemas.microsoft.com/office/drawing/2014/main" id="{B110A0A7-0613-423E-AA12-6677157AA415}"/>
                  </a:ext>
                </a:extLst>
              </p:cNvPr>
              <p:cNvSpPr>
                <a:spLocks noRot="1" noChangeAspect="1" noMove="1" noResize="1" noEditPoints="1" noAdjustHandles="1" noChangeArrowheads="1" noChangeShapeType="1" noTextEdit="1"/>
              </p:cNvSpPr>
              <p:nvPr/>
            </p:nvSpPr>
            <p:spPr>
              <a:xfrm>
                <a:off x="893618" y="5817040"/>
                <a:ext cx="3368423" cy="908903"/>
              </a:xfrm>
              <a:prstGeom prst="rect">
                <a:avLst/>
              </a:prstGeom>
              <a:blipFill>
                <a:blip r:embed="rId4"/>
                <a:stretch>
                  <a:fillRect l="-4710" b="-8725"/>
                </a:stretch>
              </a:blipFill>
            </p:spPr>
            <p:txBody>
              <a:bodyPr/>
              <a:lstStyle/>
              <a:p>
                <a:r>
                  <a:rPr lang="vi-VN">
                    <a:noFill/>
                  </a:rPr>
                  <a:t> </a:t>
                </a:r>
              </a:p>
            </p:txBody>
          </p:sp>
        </mc:Fallback>
      </mc:AlternateContent>
      <p:sp>
        <p:nvSpPr>
          <p:cNvPr id="7" name="Title 1">
            <a:extLst>
              <a:ext uri="{FF2B5EF4-FFF2-40B4-BE49-F238E27FC236}">
                <a16:creationId xmlns:a16="http://schemas.microsoft.com/office/drawing/2014/main" id="{27FB9D20-5E79-4975-A90E-DDBEC74A4C9E}"/>
              </a:ext>
            </a:extLst>
          </p:cNvPr>
          <p:cNvSpPr txBox="1">
            <a:spLocks/>
          </p:cNvSpPr>
          <p:nvPr/>
        </p:nvSpPr>
        <p:spPr>
          <a:xfrm>
            <a:off x="838200" y="5557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3: BÀI TẬP CUỐI </a:t>
            </a:r>
            <a:r>
              <a:rPr lang="vi-VN" dirty="0">
                <a:latin typeface="Times New Roman" panose="02020603050405020304" pitchFamily="18" charset="0"/>
                <a:cs typeface="Times New Roman" panose="02020603050405020304" pitchFamily="18" charset="0"/>
              </a:rPr>
              <a:t>CHƯƠNG </a:t>
            </a:r>
            <a:r>
              <a:rPr lang="vi-VN" dirty="0">
                <a:latin typeface="TimEes New Roman"/>
              </a:rPr>
              <a:t>7</a:t>
            </a:r>
          </a:p>
        </p:txBody>
      </p:sp>
      <p:sp>
        <p:nvSpPr>
          <p:cNvPr id="8" name="Rectangle 7">
            <a:extLst>
              <a:ext uri="{FF2B5EF4-FFF2-40B4-BE49-F238E27FC236}">
                <a16:creationId xmlns:a16="http://schemas.microsoft.com/office/drawing/2014/main" id="{1155AD19-9720-488B-9C59-4309FF907D4C}"/>
              </a:ext>
            </a:extLst>
          </p:cNvPr>
          <p:cNvSpPr/>
          <p:nvPr/>
        </p:nvSpPr>
        <p:spPr>
          <a:xfrm>
            <a:off x="1412158" y="4968465"/>
            <a:ext cx="1802096" cy="612732"/>
          </a:xfrm>
          <a:prstGeom prst="rect">
            <a:avLst/>
          </a:prstGeom>
        </p:spPr>
        <p:txBody>
          <a:bodyPr wrap="none">
            <a:spAutoFit/>
          </a:bodyPr>
          <a:lstStyle/>
          <a:p>
            <a:pPr>
              <a:lnSpc>
                <a:spcPct val="115000"/>
              </a:lnSpc>
              <a:spcAft>
                <a:spcPts val="800"/>
              </a:spcAft>
            </a:pP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H1</a:t>
            </a:r>
            <a:endParaRPr lang="vi-VN" sz="3200" dirty="0">
              <a:ea typeface="Arial" panose="020B0604020202020204" pitchFamily="34" charset="0"/>
              <a:cs typeface="Times New Roman" panose="02020603050405020304" pitchFamily="18" charset="0"/>
            </a:endParaRPr>
          </a:p>
        </p:txBody>
      </p:sp>
      <p:sp>
        <p:nvSpPr>
          <p:cNvPr id="10" name="Thought Bubble: Cloud 9">
            <a:extLst>
              <a:ext uri="{FF2B5EF4-FFF2-40B4-BE49-F238E27FC236}">
                <a16:creationId xmlns:a16="http://schemas.microsoft.com/office/drawing/2014/main" id="{09042D87-7824-48C4-815F-264C0F4662C1}"/>
              </a:ext>
            </a:extLst>
          </p:cNvPr>
          <p:cNvSpPr/>
          <p:nvPr/>
        </p:nvSpPr>
        <p:spPr>
          <a:xfrm>
            <a:off x="4198257" y="1212735"/>
            <a:ext cx="2915728" cy="102831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Ai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nhanh</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a:p>
        </p:txBody>
      </p:sp>
    </p:spTree>
    <p:extLst>
      <p:ext uri="{BB962C8B-B14F-4D97-AF65-F5344CB8AC3E}">
        <p14:creationId xmlns:p14="http://schemas.microsoft.com/office/powerpoint/2010/main" val="213909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wipe(down)">
                                      <p:cBhvr>
                                        <p:cTn id="23"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P spid="8" grpId="0"/>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Content Placeholder 3">
                <a:extLst>
                  <a:ext uri="{FF2B5EF4-FFF2-40B4-BE49-F238E27FC236}">
                    <a16:creationId xmlns:a16="http://schemas.microsoft.com/office/drawing/2014/main" id="{C0634EBF-4792-4D37-A096-ECD782749FE6}"/>
                  </a:ext>
                </a:extLst>
              </p:cNvPr>
              <p:cNvSpPr>
                <a:spLocks noGrp="1"/>
              </p:cNvSpPr>
              <p:nvPr>
                <p:ph sz="half" idx="2"/>
              </p:nvPr>
            </p:nvSpPr>
            <p:spPr/>
            <p:txBody>
              <a:bodyPr/>
              <a:lstStyle/>
              <a:p>
                <a:pPr marL="0" indent="0">
                  <a:buNone/>
                </a:pPr>
                <a:r>
                  <a:rPr lang="en-US" b="1" dirty="0">
                    <a:latin typeface="Times New Roman" panose="02020603050405020304" pitchFamily="18" charset="0"/>
                    <a:cs typeface="Times New Roman" panose="02020603050405020304" pitchFamily="18" charset="0"/>
                  </a:rPr>
                  <a:t>Ở </a:t>
                </a:r>
                <a:r>
                  <a:rPr lang="en-US" b="1" dirty="0" err="1">
                    <a:latin typeface="Times New Roman" panose="02020603050405020304" pitchFamily="18" charset="0"/>
                    <a:cs typeface="Times New Roman" panose="02020603050405020304" pitchFamily="18" charset="0"/>
                  </a:rPr>
                  <a:t>Hình</a:t>
                </a:r>
                <a:r>
                  <a:rPr lang="en-US" b="1" dirty="0">
                    <a:latin typeface="Times New Roman" panose="02020603050405020304" pitchFamily="18" charset="0"/>
                    <a:cs typeface="Times New Roman" panose="02020603050405020304" pitchFamily="18" charset="0"/>
                  </a:rPr>
                  <a:t> H1: </a:t>
                </a:r>
                <a14:m>
                  <m:oMath xmlns:m="http://schemas.openxmlformats.org/officeDocument/2006/math">
                    <m:f>
                      <m:fPr>
                        <m:ctrlPr>
                          <a:rPr lang="vi-VN" b="1" i="1">
                            <a:latin typeface="Cambria Math" panose="02040503050406030204" pitchFamily="18" charset="0"/>
                          </a:rPr>
                        </m:ctrlPr>
                      </m:fPr>
                      <m:num>
                        <m:r>
                          <a:rPr lang="en-US" b="1" i="1">
                            <a:latin typeface="Cambria Math" panose="02040503050406030204" pitchFamily="18" charset="0"/>
                          </a:rPr>
                          <m:t>𝑨𝑪</m:t>
                        </m:r>
                      </m:num>
                      <m:den>
                        <m:r>
                          <a:rPr lang="en-US" b="1" i="1">
                            <a:latin typeface="Cambria Math" panose="02040503050406030204" pitchFamily="18" charset="0"/>
                          </a:rPr>
                          <m:t>𝑨𝑩</m:t>
                        </m:r>
                      </m:den>
                    </m:f>
                    <m:r>
                      <a:rPr lang="en-US" b="1" i="1">
                        <a:latin typeface="Cambria Math" panose="02040503050406030204" pitchFamily="18" charset="0"/>
                      </a:rPr>
                      <m:t>=</m:t>
                    </m:r>
                    <m:f>
                      <m:fPr>
                        <m:ctrlPr>
                          <a:rPr lang="vi-VN" b="1" i="1">
                            <a:latin typeface="Cambria Math" panose="02040503050406030204" pitchFamily="18" charset="0"/>
                          </a:rPr>
                        </m:ctrlPr>
                      </m:fPr>
                      <m:num>
                        <m:r>
                          <a:rPr lang="en-US" b="1" i="1">
                            <a:latin typeface="Cambria Math" panose="02040503050406030204" pitchFamily="18" charset="0"/>
                          </a:rPr>
                          <m:t>𝟓</m:t>
                        </m:r>
                      </m:num>
                      <m:den>
                        <m:r>
                          <a:rPr lang="en-US" b="1" i="1">
                            <a:latin typeface="Cambria Math" panose="02040503050406030204" pitchFamily="18" charset="0"/>
                          </a:rPr>
                          <m:t>𝟑</m:t>
                        </m:r>
                      </m:den>
                    </m:f>
                  </m:oMath>
                </a14:m>
                <a:endParaRPr lang="vi-VN" dirty="0">
                  <a:latin typeface="Times New Roman" panose="02020603050405020304" pitchFamily="18" charset="0"/>
                  <a:cs typeface="Times New Roman" panose="02020603050405020304" pitchFamily="18" charset="0"/>
                </a:endParaRPr>
              </a:p>
              <a:p>
                <a:pPr marL="0" indent="0">
                  <a:buNone/>
                </a:pPr>
                <a:endParaRPr lang="vi-VN" dirty="0"/>
              </a:p>
            </p:txBody>
          </p:sp>
        </mc:Choice>
        <mc:Fallback>
          <p:sp>
            <p:nvSpPr>
              <p:cNvPr id="4" name="Content Placeholder 3">
                <a:extLst>
                  <a:ext uri="{FF2B5EF4-FFF2-40B4-BE49-F238E27FC236}">
                    <a16:creationId xmlns:a16="http://schemas.microsoft.com/office/drawing/2014/main" id="{C0634EBF-4792-4D37-A096-ECD782749FE6}"/>
                  </a:ext>
                </a:extLst>
              </p:cNvPr>
              <p:cNvSpPr>
                <a:spLocks noGrp="1" noRot="1" noChangeAspect="1" noMove="1" noResize="1" noEditPoints="1" noAdjustHandles="1" noChangeArrowheads="1" noChangeShapeType="1" noTextEdit="1"/>
              </p:cNvSpPr>
              <p:nvPr>
                <p:ph sz="half" idx="2"/>
              </p:nvPr>
            </p:nvSpPr>
            <p:spPr>
              <a:blipFill>
                <a:blip r:embed="rId2"/>
                <a:stretch>
                  <a:fillRect l="-2471" t="-140"/>
                </a:stretch>
              </a:blipFill>
            </p:spPr>
            <p:txBody>
              <a:bodyPr/>
              <a:lstStyle/>
              <a:p>
                <a:r>
                  <a:rPr lang="vi-VN">
                    <a:noFill/>
                  </a:rPr>
                  <a:t> </a:t>
                </a:r>
              </a:p>
            </p:txBody>
          </p:sp>
        </mc:Fallback>
      </mc:AlternateContent>
      <p:sp>
        <p:nvSpPr>
          <p:cNvPr id="5" name="Title 1">
            <a:extLst>
              <a:ext uri="{FF2B5EF4-FFF2-40B4-BE49-F238E27FC236}">
                <a16:creationId xmlns:a16="http://schemas.microsoft.com/office/drawing/2014/main" id="{5ED87ED5-C570-4119-A89C-8D7A04840CCF}"/>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3: BÀI TẬP CUỐI </a:t>
            </a:r>
            <a:r>
              <a:rPr lang="vi-VN" dirty="0">
                <a:latin typeface="Times New Roman" panose="02020603050405020304" pitchFamily="18" charset="0"/>
                <a:cs typeface="Times New Roman" panose="02020603050405020304" pitchFamily="18" charset="0"/>
              </a:rPr>
              <a:t>CHƯƠNG </a:t>
            </a:r>
            <a:r>
              <a:rPr lang="vi-VN" dirty="0">
                <a:latin typeface="TimEes New Roman"/>
              </a:rPr>
              <a:t>7</a:t>
            </a:r>
          </a:p>
        </p:txBody>
      </p:sp>
      <p:pic>
        <p:nvPicPr>
          <p:cNvPr id="6" name="Content Placeholder 4">
            <a:extLst>
              <a:ext uri="{FF2B5EF4-FFF2-40B4-BE49-F238E27FC236}">
                <a16:creationId xmlns:a16="http://schemas.microsoft.com/office/drawing/2014/main" id="{029A2F3D-9311-4065-8A55-BFF07E48240A}"/>
              </a:ext>
            </a:extLst>
          </p:cNvPr>
          <p:cNvPicPr>
            <a:picLocks noGrp="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225694" y="1710098"/>
            <a:ext cx="4066742" cy="2196884"/>
          </a:xfrm>
          <a:prstGeom prst="rect">
            <a:avLst/>
          </a:prstGeom>
          <a:noFill/>
          <a:ln>
            <a:noFill/>
          </a:ln>
        </p:spPr>
      </p:pic>
      <mc:AlternateContent xmlns:mc="http://schemas.openxmlformats.org/markup-compatibility/2006">
        <mc:Choice xmlns:a14="http://schemas.microsoft.com/office/drawing/2010/main" Requires="a14">
          <p:sp>
            <p:nvSpPr>
              <p:cNvPr id="7" name="Rectangle 6">
                <a:extLst>
                  <a:ext uri="{FF2B5EF4-FFF2-40B4-BE49-F238E27FC236}">
                    <a16:creationId xmlns:a16="http://schemas.microsoft.com/office/drawing/2014/main" id="{225CBE70-AA4E-4390-9AC6-9FD403F70E7E}"/>
                  </a:ext>
                </a:extLst>
              </p:cNvPr>
              <p:cNvSpPr/>
              <p:nvPr/>
            </p:nvSpPr>
            <p:spPr>
              <a:xfrm>
                <a:off x="1455828" y="4645713"/>
                <a:ext cx="3049425" cy="907684"/>
              </a:xfrm>
              <a:prstGeom prst="rect">
                <a:avLst/>
              </a:prstGeom>
            </p:spPr>
            <p:txBody>
              <a:bodyPr wrap="none">
                <a:spAutoFit/>
              </a:bodyPr>
              <a:lstStyle/>
              <a:p>
                <a:pPr>
                  <a:lnSpc>
                    <a:spcPct val="115000"/>
                  </a:lnSpc>
                  <a:spcAft>
                    <a:spcPts val="800"/>
                  </a:spcAft>
                </a:pP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H1: </a:t>
                </a:r>
                <a14:m>
                  <m:oMath xmlns:m="http://schemas.openxmlformats.org/officeDocument/2006/math">
                    <m:f>
                      <m:fPr>
                        <m:ctrlPr>
                          <a:rPr lang="vi-VN" sz="3200" b="1" i="1">
                            <a:solidFill>
                              <a:srgbClr val="000000"/>
                            </a:solidFill>
                            <a:latin typeface="Cambria Math" panose="02040503050406030204" pitchFamily="18" charset="0"/>
                            <a:ea typeface="Arial" panose="020B0604020202020204" pitchFamily="34" charset="0"/>
                            <a:cs typeface="Times New Roman" panose="02020603050405020304" pitchFamily="18" charset="0"/>
                          </a:rPr>
                        </m:ctrlPr>
                      </m:fPr>
                      <m:num>
                        <m:r>
                          <a:rPr lang="en-US" sz="3200" b="1" i="1">
                            <a:solidFill>
                              <a:srgbClr val="000000"/>
                            </a:solidFill>
                            <a:latin typeface="Cambria Math" panose="02040503050406030204" pitchFamily="18" charset="0"/>
                            <a:ea typeface="Arial" panose="020B0604020202020204" pitchFamily="34" charset="0"/>
                            <a:cs typeface="Times New Roman" panose="02020603050405020304" pitchFamily="18" charset="0"/>
                          </a:rPr>
                          <m:t>𝑨𝑪</m:t>
                        </m:r>
                      </m:num>
                      <m:den>
                        <m:r>
                          <a:rPr lang="en-US" sz="3200" b="1" i="1">
                            <a:solidFill>
                              <a:srgbClr val="000000"/>
                            </a:solidFill>
                            <a:latin typeface="Cambria Math" panose="02040503050406030204" pitchFamily="18" charset="0"/>
                            <a:ea typeface="Arial" panose="020B0604020202020204" pitchFamily="34" charset="0"/>
                            <a:cs typeface="Times New Roman" panose="02020603050405020304" pitchFamily="18" charset="0"/>
                          </a:rPr>
                          <m:t>𝑨𝑩</m:t>
                        </m:r>
                      </m:den>
                    </m:f>
                    <m:r>
                      <a:rPr lang="en-US" sz="3200" b="1"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oMath>
                </a14:m>
                <a:endParaRPr lang="vi-VN" sz="3200" dirty="0">
                  <a:ea typeface="Arial" panose="020B0604020202020204" pitchFamily="34" charset="0"/>
                  <a:cs typeface="Times New Roman" panose="02020603050405020304" pitchFamily="18" charset="0"/>
                </a:endParaRPr>
              </a:p>
            </p:txBody>
          </p:sp>
        </mc:Choice>
        <mc:Fallback>
          <p:sp>
            <p:nvSpPr>
              <p:cNvPr id="7" name="Rectangle 6">
                <a:extLst>
                  <a:ext uri="{FF2B5EF4-FFF2-40B4-BE49-F238E27FC236}">
                    <a16:creationId xmlns:a16="http://schemas.microsoft.com/office/drawing/2014/main" id="{225CBE70-AA4E-4390-9AC6-9FD403F70E7E}"/>
                  </a:ext>
                </a:extLst>
              </p:cNvPr>
              <p:cNvSpPr>
                <a:spLocks noRot="1" noChangeAspect="1" noMove="1" noResize="1" noEditPoints="1" noAdjustHandles="1" noChangeArrowheads="1" noChangeShapeType="1" noTextEdit="1"/>
              </p:cNvSpPr>
              <p:nvPr/>
            </p:nvSpPr>
            <p:spPr>
              <a:xfrm>
                <a:off x="1455828" y="4645713"/>
                <a:ext cx="3049425" cy="907684"/>
              </a:xfrm>
              <a:prstGeom prst="rect">
                <a:avLst/>
              </a:prstGeom>
              <a:blipFill>
                <a:blip r:embed="rId4"/>
                <a:stretch>
                  <a:fillRect l="-1800" b="-8725"/>
                </a:stretch>
              </a:blipFill>
            </p:spPr>
            <p:txBody>
              <a:bodyPr/>
              <a:lstStyle/>
              <a:p>
                <a:r>
                  <a:rPr lang="vi-VN">
                    <a:noFill/>
                  </a:rPr>
                  <a:t> </a:t>
                </a:r>
              </a:p>
            </p:txBody>
          </p:sp>
        </mc:Fallback>
      </mc:AlternateContent>
      <p:sp>
        <p:nvSpPr>
          <p:cNvPr id="8" name="Rectangle 7">
            <a:extLst>
              <a:ext uri="{FF2B5EF4-FFF2-40B4-BE49-F238E27FC236}">
                <a16:creationId xmlns:a16="http://schemas.microsoft.com/office/drawing/2014/main" id="{301CD045-A9C7-4E1F-A396-97C07844ED7B}"/>
              </a:ext>
            </a:extLst>
          </p:cNvPr>
          <p:cNvSpPr/>
          <p:nvPr/>
        </p:nvSpPr>
        <p:spPr>
          <a:xfrm>
            <a:off x="1857478" y="3703659"/>
            <a:ext cx="1802096" cy="612732"/>
          </a:xfrm>
          <a:prstGeom prst="rect">
            <a:avLst/>
          </a:prstGeom>
        </p:spPr>
        <p:txBody>
          <a:bodyPr wrap="none">
            <a:spAutoFit/>
          </a:bodyPr>
          <a:lstStyle/>
          <a:p>
            <a:pPr>
              <a:lnSpc>
                <a:spcPct val="115000"/>
              </a:lnSpc>
              <a:spcAft>
                <a:spcPts val="800"/>
              </a:spcAft>
            </a:pP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H1</a:t>
            </a:r>
            <a:endParaRPr lang="vi-VN" sz="3200" dirty="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618492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down)">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4EB7B-D5B2-4A08-877B-EAEBEE350DF6}"/>
              </a:ext>
            </a:extLst>
          </p:cNvPr>
          <p:cNvSpPr>
            <a:spLocks noGrp="1"/>
          </p:cNvSpPr>
          <p:nvPr>
            <p:ph type="title"/>
          </p:nvPr>
        </p:nvSpPr>
        <p:spPr>
          <a:xfrm>
            <a:off x="838200" y="1394886"/>
            <a:ext cx="11194774" cy="1325563"/>
          </a:xfrm>
        </p:spPr>
        <p:txBody>
          <a:bodyPr/>
          <a:lstStyle/>
          <a:p>
            <a:pPr algn="ctr"/>
            <a:r>
              <a:rPr lang="vi-VN" dirty="0"/>
              <a:t>Chúc mừng bạn, bạn đã trả lời chính xác câu hỏi.</a:t>
            </a:r>
          </a:p>
        </p:txBody>
      </p:sp>
      <p:pic>
        <p:nvPicPr>
          <p:cNvPr id="4" name="Picture 2" descr="Resultado de imagen para marciano  png">
            <a:extLst>
              <a:ext uri="{FF2B5EF4-FFF2-40B4-BE49-F238E27FC236}">
                <a16:creationId xmlns:a16="http://schemas.microsoft.com/office/drawing/2014/main" id="{05085077-B39B-4F1D-9668-2D85E7688B2E}"/>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282655" y="2720449"/>
            <a:ext cx="2800741" cy="3772426"/>
          </a:xfrm>
          <a:prstGeom prst="rect">
            <a:avLst/>
          </a:prstGeom>
          <a:noFill/>
          <a:extLst>
            <a:ext uri="{909E8E84-426E-40DD-AFC4-6F175D3DCCD1}">
              <a14:hiddenFill xmlns:a14="http://schemas.microsoft.com/office/drawing/2010/main">
                <a:solidFill>
                  <a:srgbClr val="FFFFFF"/>
                </a:solidFill>
              </a14:hiddenFill>
            </a:ext>
          </a:extLst>
        </p:spPr>
      </p:pic>
      <p:sp>
        <p:nvSpPr>
          <p:cNvPr id="5" name="Arrow: Right 4">
            <a:hlinkClick r:id="rId5" action="ppaction://hlinksldjump"/>
            <a:extLst>
              <a:ext uri="{FF2B5EF4-FFF2-40B4-BE49-F238E27FC236}">
                <a16:creationId xmlns:a16="http://schemas.microsoft.com/office/drawing/2014/main" id="{F652093C-D87B-49C6-9614-A88C9AFF9812}"/>
              </a:ext>
            </a:extLst>
          </p:cNvPr>
          <p:cNvSpPr/>
          <p:nvPr/>
        </p:nvSpPr>
        <p:spPr>
          <a:xfrm>
            <a:off x="10058400" y="6069496"/>
            <a:ext cx="1404730" cy="7885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Tiếp</a:t>
            </a:r>
            <a:r>
              <a:rPr lang="en-US" dirty="0"/>
              <a:t> </a:t>
            </a:r>
            <a:r>
              <a:rPr lang="en-US" dirty="0" err="1"/>
              <a:t>tục</a:t>
            </a:r>
            <a:endParaRPr lang="vi-VN" dirty="0"/>
          </a:p>
        </p:txBody>
      </p:sp>
      <p:sp>
        <p:nvSpPr>
          <p:cNvPr id="6" name="Title 1">
            <a:extLst>
              <a:ext uri="{FF2B5EF4-FFF2-40B4-BE49-F238E27FC236}">
                <a16:creationId xmlns:a16="http://schemas.microsoft.com/office/drawing/2014/main" id="{64B9091C-3DDE-490D-B4F3-26B7854CEBA6}"/>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es New Roman"/>
              </a:rPr>
              <a:t>TIẾT 1: BÀI TẬP CUỐI </a:t>
            </a:r>
            <a:r>
              <a:rPr lang="vi-VN" dirty="0">
                <a:latin typeface="TimEes New Roman"/>
              </a:rPr>
              <a:t>CHƯƠNG 7</a:t>
            </a:r>
          </a:p>
        </p:txBody>
      </p:sp>
      <p:pic>
        <p:nvPicPr>
          <p:cNvPr id="7" name="Tieng-vo-tay-trong-powerpoint-www_tiengdong_com">
            <a:hlinkClick r:id="" action="ppaction://media"/>
            <a:extLst>
              <a:ext uri="{FF2B5EF4-FFF2-40B4-BE49-F238E27FC236}">
                <a16:creationId xmlns:a16="http://schemas.microsoft.com/office/drawing/2014/main" id="{12DB7117-40E4-4B90-9BA4-86FD9F265A02}"/>
              </a:ext>
            </a:extLst>
          </p:cNvPr>
          <p:cNvPicPr>
            <a:picLocks noChangeAspect="1"/>
          </p:cNvPicPr>
          <p:nvPr>
            <a:audioFile r:link="rId1"/>
            <p:extLst>
              <p:ext uri="{DAA4B4D4-6D71-4841-9C94-3DE7FCFB9230}">
                <p14:media xmlns:p14="http://schemas.microsoft.com/office/powerpoint/2010/main" r:embed="rId2">
                  <p14:trim end="1774"/>
                </p14:media>
              </p:ext>
            </p:extLst>
          </p:nvPr>
        </p:nvPicPr>
        <p:blipFill>
          <a:blip r:embed="rId6"/>
          <a:stretch>
            <a:fillRect/>
          </a:stretch>
        </p:blipFill>
        <p:spPr>
          <a:xfrm>
            <a:off x="92075" y="92075"/>
            <a:ext cx="583786" cy="609600"/>
          </a:xfrm>
          <a:prstGeom prst="rect">
            <a:avLst/>
          </a:prstGeom>
        </p:spPr>
      </p:pic>
    </p:spTree>
    <p:extLst>
      <p:ext uri="{BB962C8B-B14F-4D97-AF65-F5344CB8AC3E}">
        <p14:creationId xmlns:p14="http://schemas.microsoft.com/office/powerpoint/2010/main" val="1007590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312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7"/>
                </p:tgtEl>
              </p:cMediaNode>
            </p:audio>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Content Placeholder 3">
                <a:extLst>
                  <a:ext uri="{FF2B5EF4-FFF2-40B4-BE49-F238E27FC236}">
                    <a16:creationId xmlns:a16="http://schemas.microsoft.com/office/drawing/2014/main" id="{667B41C1-50EC-4158-8917-6F1BD8AE322E}"/>
                  </a:ext>
                </a:extLst>
              </p:cNvPr>
              <p:cNvSpPr>
                <a:spLocks noGrp="1"/>
              </p:cNvSpPr>
              <p:nvPr>
                <p:ph sz="half" idx="2"/>
              </p:nvPr>
            </p:nvSpPr>
            <p:spPr>
              <a:xfrm>
                <a:off x="6172200" y="1825625"/>
                <a:ext cx="5181600" cy="751320"/>
              </a:xfrm>
            </p:spPr>
            <p:txBody>
              <a:bodyPr>
                <a:normAutofit/>
              </a:bodyPr>
              <a:lstStyle/>
              <a:p>
                <a:pPr marL="0" indent="0" algn="ctr">
                  <a:buNone/>
                </a:pPr>
                <a:r>
                  <a:rPr lang="en-US" sz="3200" b="1" dirty="0">
                    <a:latin typeface="Times New Roman" panose="02020603050405020304" pitchFamily="18" charset="0"/>
                    <a:cs typeface="Times New Roman" panose="02020603050405020304" pitchFamily="18" charset="0"/>
                  </a:rPr>
                  <a:t>Ở </a:t>
                </a:r>
                <a:r>
                  <a:rPr lang="en-US" sz="3200" b="1" dirty="0" err="1">
                    <a:latin typeface="Times New Roman" panose="02020603050405020304" pitchFamily="18" charset="0"/>
                    <a:cs typeface="Times New Roman" panose="02020603050405020304" pitchFamily="18" charset="0"/>
                  </a:rPr>
                  <a:t>Hình</a:t>
                </a:r>
                <a:r>
                  <a:rPr lang="en-US" sz="3200" b="1" dirty="0">
                    <a:latin typeface="Times New Roman" panose="02020603050405020304" pitchFamily="18" charset="0"/>
                    <a:cs typeface="Times New Roman" panose="02020603050405020304" pitchFamily="18" charset="0"/>
                  </a:rPr>
                  <a:t> H2: </a:t>
                </a:r>
                <a14:m>
                  <m:oMath xmlns:m="http://schemas.openxmlformats.org/officeDocument/2006/math">
                    <m:r>
                      <a:rPr lang="en-US" sz="3200" b="1" i="1"/>
                      <m:t>𝑨𝑩</m:t>
                    </m:r>
                    <m:r>
                      <a:rPr lang="en-US" sz="3200" b="1" i="1"/>
                      <m:t>=</m:t>
                    </m:r>
                    <m:r>
                      <a:rPr lang="en-US" sz="3200" b="1" i="1"/>
                      <m:t>𝟒</m:t>
                    </m:r>
                    <m:r>
                      <a:rPr lang="en-US" sz="3200" b="1" i="1"/>
                      <m:t>,</m:t>
                    </m:r>
                    <m:r>
                      <a:rPr lang="en-US" sz="3200" b="1" i="1"/>
                      <m:t>𝟖</m:t>
                    </m:r>
                  </m:oMath>
                </a14:m>
                <a:endParaRPr lang="vi-VN" sz="3200" dirty="0">
                  <a:latin typeface="Times New Roman" panose="02020603050405020304" pitchFamily="18" charset="0"/>
                  <a:cs typeface="Times New Roman" panose="02020603050405020304" pitchFamily="18" charset="0"/>
                </a:endParaRPr>
              </a:p>
              <a:p>
                <a:pPr algn="ctr"/>
                <a:endParaRPr lang="vi-VN" sz="3200" dirty="0">
                  <a:latin typeface="Times New Roman" panose="02020603050405020304" pitchFamily="18" charset="0"/>
                  <a:cs typeface="Times New Roman" panose="02020603050405020304" pitchFamily="18" charset="0"/>
                </a:endParaRPr>
              </a:p>
            </p:txBody>
          </p:sp>
        </mc:Choice>
        <mc:Fallback>
          <p:sp>
            <p:nvSpPr>
              <p:cNvPr id="4" name="Content Placeholder 3">
                <a:extLst>
                  <a:ext uri="{FF2B5EF4-FFF2-40B4-BE49-F238E27FC236}">
                    <a16:creationId xmlns:a16="http://schemas.microsoft.com/office/drawing/2014/main" id="{667B41C1-50EC-4158-8917-6F1BD8AE322E}"/>
                  </a:ext>
                </a:extLst>
              </p:cNvPr>
              <p:cNvSpPr>
                <a:spLocks noGrp="1" noRot="1" noChangeAspect="1" noMove="1" noResize="1" noEditPoints="1" noAdjustHandles="1" noChangeArrowheads="1" noChangeShapeType="1" noTextEdit="1"/>
              </p:cNvSpPr>
              <p:nvPr>
                <p:ph sz="half" idx="2"/>
              </p:nvPr>
            </p:nvSpPr>
            <p:spPr>
              <a:xfrm>
                <a:off x="6172200" y="1825625"/>
                <a:ext cx="5181600" cy="751320"/>
              </a:xfrm>
              <a:blipFill>
                <a:blip r:embed="rId2"/>
                <a:stretch>
                  <a:fillRect t="-17742"/>
                </a:stretch>
              </a:blipFill>
            </p:spPr>
            <p:txBody>
              <a:bodyPr/>
              <a:lstStyle/>
              <a:p>
                <a:r>
                  <a:rPr lang="vi-VN">
                    <a:noFill/>
                  </a:rPr>
                  <a:t> </a:t>
                </a:r>
              </a:p>
            </p:txBody>
          </p:sp>
        </mc:Fallback>
      </mc:AlternateContent>
      <p:pic>
        <p:nvPicPr>
          <p:cNvPr id="5" name="Content Placeholder 4">
            <a:extLst>
              <a:ext uri="{FF2B5EF4-FFF2-40B4-BE49-F238E27FC236}">
                <a16:creationId xmlns:a16="http://schemas.microsoft.com/office/drawing/2014/main" id="{69F64AC1-94D6-4BD9-B797-8C3B22F670E3}"/>
              </a:ext>
            </a:extLst>
          </p:cNvPr>
          <p:cNvPicPr>
            <a:picLocks noGrp="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932276" y="1905433"/>
            <a:ext cx="3831215" cy="2370914"/>
          </a:xfrm>
          <a:prstGeom prst="rect">
            <a:avLst/>
          </a:prstGeom>
          <a:noFill/>
          <a:ln>
            <a:noFill/>
          </a:ln>
        </p:spPr>
      </p:pic>
      <p:sp>
        <p:nvSpPr>
          <p:cNvPr id="6" name="Title 1">
            <a:extLst>
              <a:ext uri="{FF2B5EF4-FFF2-40B4-BE49-F238E27FC236}">
                <a16:creationId xmlns:a16="http://schemas.microsoft.com/office/drawing/2014/main" id="{50390F7A-55E3-4943-AA5C-E47676AD0306}"/>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3: BÀI TẬP CUỐI </a:t>
            </a:r>
            <a:r>
              <a:rPr lang="vi-VN" dirty="0">
                <a:latin typeface="Times New Roman" panose="02020603050405020304" pitchFamily="18" charset="0"/>
                <a:cs typeface="Times New Roman" panose="02020603050405020304" pitchFamily="18" charset="0"/>
              </a:rPr>
              <a:t>CHƯƠNG </a:t>
            </a:r>
            <a:r>
              <a:rPr lang="vi-VN" dirty="0">
                <a:latin typeface="TimEes New Roman"/>
              </a:rPr>
              <a:t>7</a:t>
            </a:r>
          </a:p>
        </p:txBody>
      </p:sp>
      <p:sp>
        <p:nvSpPr>
          <p:cNvPr id="7" name="Rectangle 6">
            <a:extLst>
              <a:ext uri="{FF2B5EF4-FFF2-40B4-BE49-F238E27FC236}">
                <a16:creationId xmlns:a16="http://schemas.microsoft.com/office/drawing/2014/main" id="{529D1256-03D1-43A6-9633-4D2A1FF9B0E0}"/>
              </a:ext>
            </a:extLst>
          </p:cNvPr>
          <p:cNvSpPr/>
          <p:nvPr/>
        </p:nvSpPr>
        <p:spPr>
          <a:xfrm>
            <a:off x="2612225" y="3969981"/>
            <a:ext cx="1938351" cy="612732"/>
          </a:xfrm>
          <a:prstGeom prst="rect">
            <a:avLst/>
          </a:prstGeom>
        </p:spPr>
        <p:txBody>
          <a:bodyPr wrap="none">
            <a:spAutoFit/>
          </a:bodyPr>
          <a:lstStyle/>
          <a:p>
            <a:pPr>
              <a:lnSpc>
                <a:spcPct val="115000"/>
              </a:lnSpc>
              <a:spcAft>
                <a:spcPts val="800"/>
              </a:spcAft>
            </a:pP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H2:</a:t>
            </a:r>
            <a:endParaRPr lang="vi-VN" sz="3200" dirty="0">
              <a:ea typeface="Arial" panose="020B060402020202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8" name="Rectangle 7">
                <a:extLst>
                  <a:ext uri="{FF2B5EF4-FFF2-40B4-BE49-F238E27FC236}">
                    <a16:creationId xmlns:a16="http://schemas.microsoft.com/office/drawing/2014/main" id="{953A5345-B9E9-4E7B-A66D-717863C06D1F}"/>
                  </a:ext>
                </a:extLst>
              </p:cNvPr>
              <p:cNvSpPr/>
              <p:nvPr/>
            </p:nvSpPr>
            <p:spPr>
              <a:xfrm>
                <a:off x="1932276" y="4829752"/>
                <a:ext cx="3429337" cy="612732"/>
              </a:xfrm>
              <a:prstGeom prst="rect">
                <a:avLst/>
              </a:prstGeom>
            </p:spPr>
            <p:txBody>
              <a:bodyPr wrap="none">
                <a:spAutoFit/>
              </a:bodyPr>
              <a:lstStyle/>
              <a:p>
                <a:pPr>
                  <a:lnSpc>
                    <a:spcPct val="115000"/>
                  </a:lnSpc>
                  <a:spcAft>
                    <a:spcPts val="800"/>
                  </a:spcAft>
                </a:pP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ở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H2: </a:t>
                </a:r>
                <a14:m>
                  <m:oMath xmlns:m="http://schemas.openxmlformats.org/officeDocument/2006/math">
                    <m:r>
                      <a:rPr lang="en-US" sz="3200" b="1" i="1">
                        <a:solidFill>
                          <a:srgbClr val="000000"/>
                        </a:solidFill>
                        <a:latin typeface="Cambria Math" panose="02040503050406030204" pitchFamily="18" charset="0"/>
                        <a:ea typeface="Arial" panose="020B0604020202020204" pitchFamily="34" charset="0"/>
                        <a:cs typeface="Times New Roman" panose="02020603050405020304" pitchFamily="18" charset="0"/>
                      </a:rPr>
                      <m:t>𝑨𝑩</m:t>
                    </m:r>
                    <m:r>
                      <a:rPr lang="en-US" sz="3200" b="1"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oMath>
                </a14:m>
                <a:endParaRPr lang="vi-VN" sz="3200" dirty="0">
                  <a:latin typeface="Times New Roman" panose="02020603050405020304" pitchFamily="18" charset="0"/>
                  <a:ea typeface="Arial" panose="020B0604020202020204" pitchFamily="34" charset="0"/>
                  <a:cs typeface="Times New Roman" panose="02020603050405020304" pitchFamily="18" charset="0"/>
                </a:endParaRPr>
              </a:p>
            </p:txBody>
          </p:sp>
        </mc:Choice>
        <mc:Fallback>
          <p:sp>
            <p:nvSpPr>
              <p:cNvPr id="8" name="Rectangle 7">
                <a:extLst>
                  <a:ext uri="{FF2B5EF4-FFF2-40B4-BE49-F238E27FC236}">
                    <a16:creationId xmlns:a16="http://schemas.microsoft.com/office/drawing/2014/main" id="{953A5345-B9E9-4E7B-A66D-717863C06D1F}"/>
                  </a:ext>
                </a:extLst>
              </p:cNvPr>
              <p:cNvSpPr>
                <a:spLocks noRot="1" noChangeAspect="1" noMove="1" noResize="1" noEditPoints="1" noAdjustHandles="1" noChangeArrowheads="1" noChangeShapeType="1" noTextEdit="1"/>
              </p:cNvSpPr>
              <p:nvPr/>
            </p:nvSpPr>
            <p:spPr>
              <a:xfrm>
                <a:off x="1932276" y="4829752"/>
                <a:ext cx="3429337" cy="612732"/>
              </a:xfrm>
              <a:prstGeom prst="rect">
                <a:avLst/>
              </a:prstGeom>
              <a:blipFill>
                <a:blip r:embed="rId4"/>
                <a:stretch>
                  <a:fillRect l="-4618" t="-8911" b="-30693"/>
                </a:stretch>
              </a:blipFill>
            </p:spPr>
            <p:txBody>
              <a:bodyPr/>
              <a:lstStyle/>
              <a:p>
                <a:r>
                  <a:rPr lang="vi-VN">
                    <a:noFill/>
                  </a:rPr>
                  <a:t> </a:t>
                </a:r>
              </a:p>
            </p:txBody>
          </p:sp>
        </mc:Fallback>
      </mc:AlternateContent>
    </p:spTree>
    <p:extLst>
      <p:ext uri="{BB962C8B-B14F-4D97-AF65-F5344CB8AC3E}">
        <p14:creationId xmlns:p14="http://schemas.microsoft.com/office/powerpoint/2010/main" val="1766656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down)">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Content Placeholder 3">
                <a:extLst>
                  <a:ext uri="{FF2B5EF4-FFF2-40B4-BE49-F238E27FC236}">
                    <a16:creationId xmlns:a16="http://schemas.microsoft.com/office/drawing/2014/main" id="{90D9B561-7B67-46D5-9499-FD7DE4A749C6}"/>
                  </a:ext>
                </a:extLst>
              </p:cNvPr>
              <p:cNvSpPr>
                <a:spLocks noGrp="1"/>
              </p:cNvSpPr>
              <p:nvPr>
                <p:ph sz="half" idx="2"/>
              </p:nvPr>
            </p:nvSpPr>
            <p:spPr>
              <a:xfrm>
                <a:off x="6172200" y="1825625"/>
                <a:ext cx="5181600" cy="737466"/>
              </a:xfrm>
            </p:spPr>
            <p:txBody>
              <a:bodyPr>
                <a:normAutofit/>
              </a:bodyPr>
              <a:lstStyle/>
              <a:p>
                <a:pPr marL="0" indent="0" algn="ctr">
                  <a:buNone/>
                </a:pPr>
                <a:r>
                  <a:rPr lang="en-US" sz="3200" b="1" dirty="0">
                    <a:latin typeface="Times New Roman" panose="02020603050405020304" pitchFamily="18" charset="0"/>
                    <a:cs typeface="Times New Roman" panose="02020603050405020304" pitchFamily="18" charset="0"/>
                  </a:rPr>
                  <a:t>Ở </a:t>
                </a:r>
                <a:r>
                  <a:rPr lang="en-US" sz="3200" b="1" dirty="0" err="1">
                    <a:latin typeface="Times New Roman" panose="02020603050405020304" pitchFamily="18" charset="0"/>
                    <a:cs typeface="Times New Roman" panose="02020603050405020304" pitchFamily="18" charset="0"/>
                  </a:rPr>
                  <a:t>Hình</a:t>
                </a:r>
                <a:r>
                  <a:rPr lang="en-US" sz="3200" b="1" dirty="0">
                    <a:latin typeface="Times New Roman" panose="02020603050405020304" pitchFamily="18" charset="0"/>
                    <a:cs typeface="Times New Roman" panose="02020603050405020304" pitchFamily="18" charset="0"/>
                  </a:rPr>
                  <a:t> H3: </a:t>
                </a:r>
                <a14:m>
                  <m:oMath xmlns:m="http://schemas.openxmlformats.org/officeDocument/2006/math">
                    <m:r>
                      <a:rPr lang="en-US" sz="3200" b="1" i="1"/>
                      <m:t>𝒙</m:t>
                    </m:r>
                    <m:r>
                      <a:rPr lang="en-US" sz="3200" b="1" i="1"/>
                      <m:t>=</m:t>
                    </m:r>
                    <m:r>
                      <a:rPr lang="en-US" sz="3200" b="1" i="1"/>
                      <m:t>𝟓</m:t>
                    </m:r>
                  </m:oMath>
                </a14:m>
                <a:endParaRPr lang="vi-VN" sz="3200" dirty="0">
                  <a:latin typeface="Times New Roman" panose="02020603050405020304" pitchFamily="18" charset="0"/>
                  <a:cs typeface="Times New Roman" panose="02020603050405020304" pitchFamily="18" charset="0"/>
                </a:endParaRPr>
              </a:p>
              <a:p>
                <a:pPr marL="0" indent="0" algn="ctr">
                  <a:buNone/>
                </a:pPr>
                <a:endParaRPr lang="vi-VN" sz="3200" dirty="0">
                  <a:latin typeface="Times New Roman" panose="02020603050405020304" pitchFamily="18" charset="0"/>
                  <a:cs typeface="Times New Roman" panose="02020603050405020304" pitchFamily="18" charset="0"/>
                </a:endParaRPr>
              </a:p>
            </p:txBody>
          </p:sp>
        </mc:Choice>
        <mc:Fallback>
          <p:sp>
            <p:nvSpPr>
              <p:cNvPr id="4" name="Content Placeholder 3">
                <a:extLst>
                  <a:ext uri="{FF2B5EF4-FFF2-40B4-BE49-F238E27FC236}">
                    <a16:creationId xmlns:a16="http://schemas.microsoft.com/office/drawing/2014/main" id="{90D9B561-7B67-46D5-9499-FD7DE4A749C6}"/>
                  </a:ext>
                </a:extLst>
              </p:cNvPr>
              <p:cNvSpPr>
                <a:spLocks noGrp="1" noRot="1" noChangeAspect="1" noMove="1" noResize="1" noEditPoints="1" noAdjustHandles="1" noChangeArrowheads="1" noChangeShapeType="1" noTextEdit="1"/>
              </p:cNvSpPr>
              <p:nvPr>
                <p:ph sz="half" idx="2"/>
              </p:nvPr>
            </p:nvSpPr>
            <p:spPr>
              <a:xfrm>
                <a:off x="6172200" y="1825625"/>
                <a:ext cx="5181600" cy="737466"/>
              </a:xfrm>
              <a:blipFill>
                <a:blip r:embed="rId2"/>
                <a:stretch>
                  <a:fillRect t="-18182"/>
                </a:stretch>
              </a:blipFill>
            </p:spPr>
            <p:txBody>
              <a:bodyPr/>
              <a:lstStyle/>
              <a:p>
                <a:r>
                  <a:rPr lang="vi-VN">
                    <a:noFill/>
                  </a:rPr>
                  <a:t> </a:t>
                </a:r>
              </a:p>
            </p:txBody>
          </p:sp>
        </mc:Fallback>
      </mc:AlternateContent>
      <p:sp>
        <p:nvSpPr>
          <p:cNvPr id="5" name="Title 1">
            <a:extLst>
              <a:ext uri="{FF2B5EF4-FFF2-40B4-BE49-F238E27FC236}">
                <a16:creationId xmlns:a16="http://schemas.microsoft.com/office/drawing/2014/main" id="{1A886F97-C47F-44F9-BD69-49DA71FD784C}"/>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3: BÀI TẬP CUỐI </a:t>
            </a:r>
            <a:r>
              <a:rPr lang="vi-VN" dirty="0">
                <a:latin typeface="Times New Roman" panose="02020603050405020304" pitchFamily="18" charset="0"/>
                <a:cs typeface="Times New Roman" panose="02020603050405020304" pitchFamily="18" charset="0"/>
              </a:rPr>
              <a:t>CHƯƠNG </a:t>
            </a:r>
            <a:r>
              <a:rPr lang="vi-VN" dirty="0">
                <a:latin typeface="TimEes New Roman"/>
              </a:rPr>
              <a:t>7</a:t>
            </a:r>
          </a:p>
        </p:txBody>
      </p:sp>
      <p:pic>
        <p:nvPicPr>
          <p:cNvPr id="6" name="Content Placeholder 5">
            <a:extLst>
              <a:ext uri="{FF2B5EF4-FFF2-40B4-BE49-F238E27FC236}">
                <a16:creationId xmlns:a16="http://schemas.microsoft.com/office/drawing/2014/main" id="{1105A6C7-41D3-499E-A4E3-35BD23D1AD0C}"/>
              </a:ext>
            </a:extLst>
          </p:cNvPr>
          <p:cNvPicPr>
            <a:picLocks noGrp="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990600" y="1519258"/>
            <a:ext cx="4498614" cy="2954193"/>
          </a:xfrm>
          <a:prstGeom prst="rect">
            <a:avLst/>
          </a:prstGeom>
          <a:noFill/>
          <a:ln>
            <a:noFill/>
          </a:ln>
        </p:spPr>
      </p:pic>
      <p:sp>
        <p:nvSpPr>
          <p:cNvPr id="7" name="Rectangle 6">
            <a:extLst>
              <a:ext uri="{FF2B5EF4-FFF2-40B4-BE49-F238E27FC236}">
                <a16:creationId xmlns:a16="http://schemas.microsoft.com/office/drawing/2014/main" id="{9F739251-979E-4A21-88C6-9E0C7BDFDAA0}"/>
              </a:ext>
            </a:extLst>
          </p:cNvPr>
          <p:cNvSpPr/>
          <p:nvPr/>
        </p:nvSpPr>
        <p:spPr>
          <a:xfrm>
            <a:off x="1947207" y="4473451"/>
            <a:ext cx="1938351" cy="612732"/>
          </a:xfrm>
          <a:prstGeom prst="rect">
            <a:avLst/>
          </a:prstGeom>
        </p:spPr>
        <p:txBody>
          <a:bodyPr wrap="none">
            <a:spAutoFit/>
          </a:bodyPr>
          <a:lstStyle/>
          <a:p>
            <a:pPr>
              <a:lnSpc>
                <a:spcPct val="115000"/>
              </a:lnSpc>
              <a:spcAft>
                <a:spcPts val="800"/>
              </a:spcAft>
            </a:pP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H3:</a:t>
            </a:r>
            <a:endParaRPr lang="vi-VN" sz="3200" dirty="0">
              <a:ea typeface="Arial" panose="020B060402020202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8" name="Rectangle 7">
                <a:extLst>
                  <a:ext uri="{FF2B5EF4-FFF2-40B4-BE49-F238E27FC236}">
                    <a16:creationId xmlns:a16="http://schemas.microsoft.com/office/drawing/2014/main" id="{E4909A8D-3DA7-40A9-9565-D0F0CC184419}"/>
                  </a:ext>
                </a:extLst>
              </p:cNvPr>
              <p:cNvSpPr/>
              <p:nvPr/>
            </p:nvSpPr>
            <p:spPr>
              <a:xfrm>
                <a:off x="1947207" y="5342369"/>
                <a:ext cx="3190489" cy="613245"/>
              </a:xfrm>
              <a:prstGeom prst="rect">
                <a:avLst/>
              </a:prstGeom>
            </p:spPr>
            <p:txBody>
              <a:bodyPr wrap="none">
                <a:spAutoFit/>
              </a:bodyPr>
              <a:lstStyle/>
              <a:p>
                <a:pPr>
                  <a:lnSpc>
                    <a:spcPct val="115000"/>
                  </a:lnSpc>
                  <a:spcAft>
                    <a:spcPts val="800"/>
                  </a:spcAft>
                </a:pP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Ở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H3: </a:t>
                </a:r>
                <a14:m>
                  <m:oMath xmlns:m="http://schemas.openxmlformats.org/officeDocument/2006/math">
                    <m:r>
                      <a:rPr lang="en-US" sz="3200" b="1" i="1">
                        <a:solidFill>
                          <a:srgbClr val="000000"/>
                        </a:solidFill>
                        <a:latin typeface="Cambria Math" panose="02040503050406030204" pitchFamily="18" charset="0"/>
                        <a:ea typeface="Arial" panose="020B0604020202020204" pitchFamily="34" charset="0"/>
                        <a:cs typeface="Times New Roman" panose="02020603050405020304" pitchFamily="18" charset="0"/>
                      </a:rPr>
                      <m:t>𝒙</m:t>
                    </m:r>
                    <m:r>
                      <a:rPr lang="en-US" sz="3200" b="1"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oMath>
                </a14:m>
                <a:endParaRPr lang="vi-VN" sz="3200" dirty="0">
                  <a:latin typeface="Times New Roman" panose="02020603050405020304" pitchFamily="18" charset="0"/>
                  <a:ea typeface="Arial" panose="020B0604020202020204" pitchFamily="34" charset="0"/>
                  <a:cs typeface="Times New Roman" panose="02020603050405020304" pitchFamily="18" charset="0"/>
                </a:endParaRPr>
              </a:p>
            </p:txBody>
          </p:sp>
        </mc:Choice>
        <mc:Fallback>
          <p:sp>
            <p:nvSpPr>
              <p:cNvPr id="8" name="Rectangle 7">
                <a:extLst>
                  <a:ext uri="{FF2B5EF4-FFF2-40B4-BE49-F238E27FC236}">
                    <a16:creationId xmlns:a16="http://schemas.microsoft.com/office/drawing/2014/main" id="{E4909A8D-3DA7-40A9-9565-D0F0CC184419}"/>
                  </a:ext>
                </a:extLst>
              </p:cNvPr>
              <p:cNvSpPr>
                <a:spLocks noRot="1" noChangeAspect="1" noMove="1" noResize="1" noEditPoints="1" noAdjustHandles="1" noChangeArrowheads="1" noChangeShapeType="1" noTextEdit="1"/>
              </p:cNvSpPr>
              <p:nvPr/>
            </p:nvSpPr>
            <p:spPr>
              <a:xfrm>
                <a:off x="1947207" y="5342369"/>
                <a:ext cx="3190489" cy="613245"/>
              </a:xfrm>
              <a:prstGeom prst="rect">
                <a:avLst/>
              </a:prstGeom>
              <a:blipFill>
                <a:blip r:embed="rId4"/>
                <a:stretch>
                  <a:fillRect l="-4771" t="-8911" b="-30693"/>
                </a:stretch>
              </a:blipFill>
            </p:spPr>
            <p:txBody>
              <a:bodyPr/>
              <a:lstStyle/>
              <a:p>
                <a:r>
                  <a:rPr lang="vi-VN">
                    <a:noFill/>
                  </a:rPr>
                  <a:t> </a:t>
                </a:r>
              </a:p>
            </p:txBody>
          </p:sp>
        </mc:Fallback>
      </mc:AlternateContent>
    </p:spTree>
    <p:extLst>
      <p:ext uri="{BB962C8B-B14F-4D97-AF65-F5344CB8AC3E}">
        <p14:creationId xmlns:p14="http://schemas.microsoft.com/office/powerpoint/2010/main" val="3786244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down)">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Content Placeholder 3">
                <a:extLst>
                  <a:ext uri="{FF2B5EF4-FFF2-40B4-BE49-F238E27FC236}">
                    <a16:creationId xmlns:a16="http://schemas.microsoft.com/office/drawing/2014/main" id="{124F1A1C-68B7-432F-8A0B-0273E02E240A}"/>
                  </a:ext>
                </a:extLst>
              </p:cNvPr>
              <p:cNvSpPr>
                <a:spLocks noGrp="1"/>
              </p:cNvSpPr>
              <p:nvPr>
                <p:ph sz="half" idx="2"/>
              </p:nvPr>
            </p:nvSpPr>
            <p:spPr/>
            <p:txBody>
              <a:bodyPr>
                <a:normAutofit/>
              </a:bodyPr>
              <a:lstStyle/>
              <a:p>
                <a:pPr marL="0" indent="0" algn="ctr">
                  <a:buNone/>
                </a:pPr>
                <a:r>
                  <a:rPr lang="en-US" sz="3200" b="1" u="sng" dirty="0" err="1">
                    <a:latin typeface="Times New Roman" panose="02020603050405020304" pitchFamily="18" charset="0"/>
                    <a:cs typeface="Times New Roman" panose="02020603050405020304" pitchFamily="18" charset="0"/>
                  </a:rPr>
                  <a:t>Bài</a:t>
                </a:r>
                <a:r>
                  <a:rPr lang="en-US" sz="3200" b="1" u="sng" dirty="0">
                    <a:latin typeface="Times New Roman" panose="02020603050405020304" pitchFamily="18" charset="0"/>
                    <a:cs typeface="Times New Roman" panose="02020603050405020304" pitchFamily="18" charset="0"/>
                  </a:rPr>
                  <a:t> </a:t>
                </a:r>
                <a:r>
                  <a:rPr lang="en-US" sz="3200" b="1" u="sng" dirty="0" err="1">
                    <a:latin typeface="Times New Roman" panose="02020603050405020304" pitchFamily="18" charset="0"/>
                    <a:cs typeface="Times New Roman" panose="02020603050405020304" pitchFamily="18" charset="0"/>
                  </a:rPr>
                  <a:t>làm</a:t>
                </a:r>
                <a:r>
                  <a:rPr lang="en-US" sz="3200" b="1" u="sng" dirty="0">
                    <a:latin typeface="Times New Roman" panose="02020603050405020304" pitchFamily="18" charset="0"/>
                    <a:cs typeface="Times New Roman" panose="02020603050405020304" pitchFamily="18" charset="0"/>
                  </a:rPr>
                  <a:t>:</a:t>
                </a:r>
              </a:p>
              <a:p>
                <a:pPr marL="0" lvl="0" indent="0">
                  <a:buNone/>
                </a:pPr>
                <a:r>
                  <a:rPr lang="en-US" sz="3200" dirty="0" err="1">
                    <a:latin typeface="Times New Roman" panose="02020603050405020304" pitchFamily="18" charset="0"/>
                    <a:cs typeface="Times New Roman" panose="02020603050405020304" pitchFamily="18" charset="0"/>
                  </a:rPr>
                  <a:t>Vì</a:t>
                </a:r>
                <a:r>
                  <a:rPr lang="en-US" sz="3200" dirty="0">
                    <a:latin typeface="Times New Roman" panose="02020603050405020304" pitchFamily="18" charset="0"/>
                    <a:cs typeface="Times New Roman" panose="02020603050405020304" pitchFamily="18" charset="0"/>
                  </a:rPr>
                  <a:t> AD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góc</a:t>
                </a:r>
                <a:r>
                  <a:rPr lang="en-US" sz="3200" dirty="0">
                    <a:latin typeface="Times New Roman" panose="02020603050405020304" pitchFamily="18" charset="0"/>
                    <a:cs typeface="Times New Roman" panose="02020603050405020304" pitchFamily="18" charset="0"/>
                  </a:rPr>
                  <a:t> A </a:t>
                </a:r>
                <a:r>
                  <a:rPr lang="en-US" sz="3200" dirty="0" err="1">
                    <a:latin typeface="Times New Roman" panose="02020603050405020304" pitchFamily="18" charset="0"/>
                    <a:cs typeface="Times New Roman" panose="02020603050405020304" pitchFamily="18" charset="0"/>
                  </a:rPr>
                  <a:t>nên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theo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ta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14:m>
                  <m:oMathPara xmlns:m="http://schemas.openxmlformats.org/officeDocument/2006/math">
                    <m:oMathParaPr>
                      <m:jc m:val="centerGroup"/>
                    </m:oMathParaPr>
                    <m:oMath xmlns:m="http://schemas.openxmlformats.org/officeDocument/2006/math">
                      <m:f>
                        <m:fPr>
                          <m:ctrlPr>
                            <a:rPr lang="vi-VN" sz="3200" i="1"/>
                          </m:ctrlPr>
                        </m:fPr>
                        <m:num>
                          <m:r>
                            <a:rPr lang="en-US" sz="3200" i="1"/>
                            <m:t>𝐴𝐵</m:t>
                          </m:r>
                        </m:num>
                        <m:den>
                          <m:r>
                            <a:rPr lang="en-US" sz="3200" i="1"/>
                            <m:t>𝐴𝐶</m:t>
                          </m:r>
                        </m:den>
                      </m:f>
                      <m:r>
                        <a:rPr lang="en-US" sz="3200" i="1"/>
                        <m:t>=</m:t>
                      </m:r>
                      <m:f>
                        <m:fPr>
                          <m:ctrlPr>
                            <a:rPr lang="vi-VN" sz="3200" i="1"/>
                          </m:ctrlPr>
                        </m:fPr>
                        <m:num>
                          <m:r>
                            <a:rPr lang="en-US" sz="3200" i="1"/>
                            <m:t>𝐵𝐷</m:t>
                          </m:r>
                        </m:num>
                        <m:den>
                          <m:r>
                            <a:rPr lang="en-US" sz="3200" i="1"/>
                            <m:t>𝐷𝐶</m:t>
                          </m:r>
                        </m:den>
                      </m:f>
                      <m:r>
                        <a:rPr lang="en-US" sz="3200" i="1"/>
                        <m:t> </m:t>
                      </m:r>
                      <m:r>
                        <a:rPr lang="en-US" sz="3200" i="1"/>
                        <m:t>𝑠𝑢𝑦</m:t>
                      </m:r>
                      <m:r>
                        <a:rPr lang="en-US" sz="3200" i="1"/>
                        <m:t> </m:t>
                      </m:r>
                      <m:r>
                        <a:rPr lang="en-US" sz="3200" i="1"/>
                        <m:t>𝑟𝑎</m:t>
                      </m:r>
                      <m:r>
                        <a:rPr lang="en-US" sz="3200" i="1"/>
                        <m:t> </m:t>
                      </m:r>
                      <m:f>
                        <m:fPr>
                          <m:ctrlPr>
                            <a:rPr lang="vi-VN" sz="3200" i="1"/>
                          </m:ctrlPr>
                        </m:fPr>
                        <m:num>
                          <m:r>
                            <a:rPr lang="en-US" sz="3200" i="1"/>
                            <m:t>4,5</m:t>
                          </m:r>
                        </m:num>
                        <m:den>
                          <m:r>
                            <a:rPr lang="en-US" sz="3200" i="1"/>
                            <m:t>7,2</m:t>
                          </m:r>
                        </m:den>
                      </m:f>
                      <m:r>
                        <a:rPr lang="en-US" sz="3200" i="1"/>
                        <m:t>=</m:t>
                      </m:r>
                      <m:f>
                        <m:fPr>
                          <m:ctrlPr>
                            <a:rPr lang="vi-VN" sz="3200" i="1"/>
                          </m:ctrlPr>
                        </m:fPr>
                        <m:num>
                          <m:r>
                            <a:rPr lang="en-US" sz="3200" i="1"/>
                            <m:t>𝑥</m:t>
                          </m:r>
                        </m:num>
                        <m:den>
                          <m:r>
                            <a:rPr lang="en-US" sz="3200" i="1"/>
                            <m:t>5</m:t>
                          </m:r>
                        </m:den>
                      </m:f>
                    </m:oMath>
                  </m:oMathPara>
                </a14:m>
                <a:endParaRPr lang="en-US" sz="3200" i="1" dirty="0"/>
              </a:p>
              <a:p>
                <a:pPr marL="0" indent="0">
                  <a:buNone/>
                </a:pPr>
                <a:r>
                  <a:rPr lang="en-US" sz="3200" dirty="0" err="1"/>
                  <a:t>Suy</a:t>
                </a:r>
                <a:r>
                  <a:rPr lang="en-US" sz="3200" dirty="0"/>
                  <a:t> ra </a:t>
                </a:r>
                <a14:m>
                  <m:oMath xmlns:m="http://schemas.openxmlformats.org/officeDocument/2006/math">
                    <m:r>
                      <a:rPr lang="en-US" sz="3200" i="1"/>
                      <m:t>𝑥</m:t>
                    </m:r>
                    <m:r>
                      <a:rPr lang="en-US" sz="3200" i="1"/>
                      <m:t>=4,5.5:7,2=3,125</m:t>
                    </m:r>
                  </m:oMath>
                </a14:m>
                <a:endParaRPr lang="vi-VN" sz="3200" dirty="0">
                  <a:latin typeface="Times New Roman" panose="02020603050405020304" pitchFamily="18" charset="0"/>
                  <a:cs typeface="Times New Roman" panose="02020603050405020304" pitchFamily="18" charset="0"/>
                </a:endParaRPr>
              </a:p>
              <a:p>
                <a:endParaRPr lang="vi-VN" sz="3200" dirty="0"/>
              </a:p>
            </p:txBody>
          </p:sp>
        </mc:Choice>
        <mc:Fallback>
          <p:sp>
            <p:nvSpPr>
              <p:cNvPr id="4" name="Content Placeholder 3">
                <a:extLst>
                  <a:ext uri="{FF2B5EF4-FFF2-40B4-BE49-F238E27FC236}">
                    <a16:creationId xmlns:a16="http://schemas.microsoft.com/office/drawing/2014/main" id="{124F1A1C-68B7-432F-8A0B-0273E02E240A}"/>
                  </a:ext>
                </a:extLst>
              </p:cNvPr>
              <p:cNvSpPr>
                <a:spLocks noGrp="1" noRot="1" noChangeAspect="1" noMove="1" noResize="1" noEditPoints="1" noAdjustHandles="1" noChangeArrowheads="1" noChangeShapeType="1" noTextEdit="1"/>
              </p:cNvSpPr>
              <p:nvPr>
                <p:ph sz="half" idx="2"/>
              </p:nvPr>
            </p:nvSpPr>
            <p:spPr>
              <a:blipFill>
                <a:blip r:embed="rId2"/>
                <a:stretch>
                  <a:fillRect l="-3059" t="-3081" r="-2235"/>
                </a:stretch>
              </a:blipFill>
            </p:spPr>
            <p:txBody>
              <a:bodyPr/>
              <a:lstStyle/>
              <a:p>
                <a:r>
                  <a:rPr lang="vi-VN">
                    <a:noFill/>
                  </a:rPr>
                  <a:t> </a:t>
                </a:r>
              </a:p>
            </p:txBody>
          </p:sp>
        </mc:Fallback>
      </mc:AlternateContent>
      <p:sp>
        <p:nvSpPr>
          <p:cNvPr id="5" name="Title 1">
            <a:extLst>
              <a:ext uri="{FF2B5EF4-FFF2-40B4-BE49-F238E27FC236}">
                <a16:creationId xmlns:a16="http://schemas.microsoft.com/office/drawing/2014/main" id="{115BF5F9-2E58-4A4F-A895-6A86BA3EC763}"/>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3: BÀI TẬP CUỐI </a:t>
            </a:r>
            <a:r>
              <a:rPr lang="vi-VN" dirty="0">
                <a:latin typeface="Times New Roman" panose="02020603050405020304" pitchFamily="18" charset="0"/>
                <a:cs typeface="Times New Roman" panose="02020603050405020304" pitchFamily="18" charset="0"/>
              </a:rPr>
              <a:t>CHƯƠNG </a:t>
            </a:r>
            <a:r>
              <a:rPr lang="vi-VN" dirty="0">
                <a:latin typeface="TimEes New Roman"/>
              </a:rPr>
              <a:t>7</a:t>
            </a:r>
          </a:p>
        </p:txBody>
      </p:sp>
      <p:pic>
        <p:nvPicPr>
          <p:cNvPr id="6" name="Content Placeholder 5">
            <a:extLst>
              <a:ext uri="{FF2B5EF4-FFF2-40B4-BE49-F238E27FC236}">
                <a16:creationId xmlns:a16="http://schemas.microsoft.com/office/drawing/2014/main" id="{64C8AD20-0B96-4638-82AC-2CE98AA32A68}"/>
              </a:ext>
            </a:extLst>
          </p:cNvPr>
          <p:cNvPicPr>
            <a:picLocks noGrp="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838200" y="2759184"/>
            <a:ext cx="4572433" cy="2501683"/>
          </a:xfrm>
          <a:prstGeom prst="rect">
            <a:avLst/>
          </a:prstGeom>
          <a:noFill/>
          <a:ln>
            <a:noFill/>
          </a:ln>
        </p:spPr>
      </p:pic>
      <p:sp>
        <p:nvSpPr>
          <p:cNvPr id="7" name="TextBox 6">
            <a:extLst>
              <a:ext uri="{FF2B5EF4-FFF2-40B4-BE49-F238E27FC236}">
                <a16:creationId xmlns:a16="http://schemas.microsoft.com/office/drawing/2014/main" id="{A8A9B281-1A2B-4878-BEBF-F1BF9FFA6BA8}"/>
              </a:ext>
            </a:extLst>
          </p:cNvPr>
          <p:cNvSpPr txBox="1"/>
          <p:nvPr/>
        </p:nvSpPr>
        <p:spPr>
          <a:xfrm>
            <a:off x="546488" y="1837135"/>
            <a:ext cx="1484702" cy="584775"/>
          </a:xfrm>
          <a:prstGeom prst="rect">
            <a:avLst/>
          </a:prstGeom>
          <a:noFill/>
        </p:spPr>
        <p:txBody>
          <a:bodyPr wrap="none" rtlCol="0">
            <a:spAutoFit/>
          </a:bodyPr>
          <a:lstStyle/>
          <a:p>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14:</a:t>
            </a:r>
            <a:endParaRPr lang="vi-VN" sz="320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21729E39-7A22-4875-8065-15F420076DEF}"/>
              </a:ext>
            </a:extLst>
          </p:cNvPr>
          <p:cNvSpPr txBox="1"/>
          <p:nvPr/>
        </p:nvSpPr>
        <p:spPr>
          <a:xfrm>
            <a:off x="2002623" y="1831182"/>
            <a:ext cx="3788794" cy="584775"/>
          </a:xfrm>
          <a:prstGeom prst="rect">
            <a:avLst/>
          </a:prstGeom>
          <a:noFill/>
        </p:spPr>
        <p:txBody>
          <a:bodyPr wrap="none" rtlCol="0">
            <a:spAutoFit/>
          </a:bodyPr>
          <a:lstStyle/>
          <a:p>
            <a:r>
              <a:rPr lang="en-US" sz="3200" dirty="0">
                <a:latin typeface="Times New Roman" panose="02020603050405020304" pitchFamily="18" charset="0"/>
                <a:cs typeface="Times New Roman" panose="02020603050405020304" pitchFamily="18" charset="0"/>
              </a:rPr>
              <a:t>a) </a:t>
            </a:r>
            <a:r>
              <a:rPr lang="en-US" sz="3200" dirty="0" err="1">
                <a:latin typeface="Times New Roman" panose="02020603050405020304" pitchFamily="18" charset="0"/>
                <a:cs typeface="Times New Roman" panose="02020603050405020304" pitchFamily="18" charset="0"/>
              </a:rPr>
              <a:t>Tìm</a:t>
            </a:r>
            <a:r>
              <a:rPr lang="en-US" sz="3200" dirty="0">
                <a:latin typeface="Times New Roman" panose="02020603050405020304" pitchFamily="18" charset="0"/>
                <a:cs typeface="Times New Roman" panose="02020603050405020304" pitchFamily="18" charset="0"/>
              </a:rPr>
              <a:t> x </a:t>
            </a:r>
            <a:r>
              <a:rPr lang="en-US" sz="3200" dirty="0" err="1">
                <a:latin typeface="Times New Roman" panose="02020603050405020304" pitchFamily="18" charset="0"/>
                <a:cs typeface="Times New Roman" panose="02020603050405020304" pitchFamily="18" charset="0"/>
              </a:rPr>
              <a:t>trên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vẽ</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77919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wipe(down)">
                                      <p:cBhvr>
                                        <p:cTn id="20" dur="5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wipe(down)">
                                      <p:cBhvr>
                                        <p:cTn id="25" dur="500"/>
                                        <p:tgtEl>
                                          <p:spTgt spid="4">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wipe(down)">
                                      <p:cBhvr>
                                        <p:cTn id="30" dur="500"/>
                                        <p:tgtEl>
                                          <p:spTgt spid="4">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wipe(down)">
                                      <p:cBhvr>
                                        <p:cTn id="35"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572204-9ACA-4FF3-B274-5943177A7C59}"/>
              </a:ext>
            </a:extLst>
          </p:cNvPr>
          <p:cNvSpPr>
            <a:spLocks noGrp="1"/>
          </p:cNvSpPr>
          <p:nvPr>
            <p:ph sz="half" idx="1"/>
          </p:nvPr>
        </p:nvSpPr>
        <p:spPr>
          <a:xfrm>
            <a:off x="581891" y="1966914"/>
            <a:ext cx="5181600" cy="1011813"/>
          </a:xfrm>
        </p:spPr>
        <p:txBody>
          <a:bodyPr>
            <a:normAutofit/>
          </a:bodyPr>
          <a:lstStyle/>
          <a:p>
            <a:pPr marL="0" indent="0">
              <a:buNone/>
            </a:pPr>
            <a:r>
              <a:rPr lang="en-US" sz="3200" dirty="0">
                <a:latin typeface="Times New Roman" panose="02020603050405020304" pitchFamily="18" charset="0"/>
                <a:cs typeface="Times New Roman" panose="02020603050405020304" pitchFamily="18" charset="0"/>
              </a:rPr>
              <a:t>b) </a:t>
            </a:r>
            <a:r>
              <a:rPr lang="en-US" sz="3200" dirty="0" err="1">
                <a:latin typeface="Times New Roman" panose="02020603050405020304" pitchFamily="18" charset="0"/>
                <a:cs typeface="Times New Roman" panose="02020603050405020304" pitchFamily="18" charset="0"/>
              </a:rPr>
              <a:t>Tìm</a:t>
            </a:r>
            <a:r>
              <a:rPr lang="en-US" sz="3200" dirty="0">
                <a:latin typeface="Times New Roman" panose="02020603050405020304" pitchFamily="18" charset="0"/>
                <a:cs typeface="Times New Roman" panose="02020603050405020304" pitchFamily="18" charset="0"/>
              </a:rPr>
              <a:t> x </a:t>
            </a:r>
            <a:r>
              <a:rPr lang="en-US" sz="3200" dirty="0" err="1">
                <a:latin typeface="Times New Roman" panose="02020603050405020304" pitchFamily="18" charset="0"/>
                <a:cs typeface="Times New Roman" panose="02020603050405020304" pitchFamily="18" charset="0"/>
              </a:rPr>
              <a:t>trên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vẽ</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4" name="Content Placeholder 3">
                <a:extLst>
                  <a:ext uri="{FF2B5EF4-FFF2-40B4-BE49-F238E27FC236}">
                    <a16:creationId xmlns:a16="http://schemas.microsoft.com/office/drawing/2014/main" id="{9FB202C5-5A3C-4866-A52D-90930AB08859}"/>
                  </a:ext>
                </a:extLst>
              </p:cNvPr>
              <p:cNvSpPr>
                <a:spLocks noGrp="1"/>
              </p:cNvSpPr>
              <p:nvPr>
                <p:ph sz="half" idx="2"/>
              </p:nvPr>
            </p:nvSpPr>
            <p:spPr>
              <a:xfrm>
                <a:off x="6019800" y="1843088"/>
                <a:ext cx="5437909" cy="4351338"/>
              </a:xfrm>
            </p:spPr>
            <p:txBody>
              <a:bodyPr>
                <a:normAutofit/>
              </a:bodyPr>
              <a:lstStyle/>
              <a:p>
                <a:pPr marL="0" indent="0" algn="ctr">
                  <a:buNone/>
                </a:pPr>
                <a:r>
                  <a:rPr lang="en-US" sz="3200" b="1" u="sng" dirty="0" err="1">
                    <a:latin typeface="Times New Roman" panose="02020603050405020304" pitchFamily="18" charset="0"/>
                    <a:cs typeface="Times New Roman" panose="02020603050405020304" pitchFamily="18" charset="0"/>
                  </a:rPr>
                  <a:t>Bài</a:t>
                </a:r>
                <a:r>
                  <a:rPr lang="en-US" sz="3200" b="1" u="sng" dirty="0">
                    <a:latin typeface="Times New Roman" panose="02020603050405020304" pitchFamily="18" charset="0"/>
                    <a:cs typeface="Times New Roman" panose="02020603050405020304" pitchFamily="18" charset="0"/>
                  </a:rPr>
                  <a:t> </a:t>
                </a:r>
                <a:r>
                  <a:rPr lang="en-US" sz="3200" b="1" u="sng" dirty="0" err="1">
                    <a:latin typeface="Times New Roman" panose="02020603050405020304" pitchFamily="18" charset="0"/>
                    <a:cs typeface="Times New Roman" panose="02020603050405020304" pitchFamily="18" charset="0"/>
                  </a:rPr>
                  <a:t>làm</a:t>
                </a:r>
                <a:r>
                  <a:rPr lang="en-US" sz="3200" b="1" u="sng" dirty="0">
                    <a:latin typeface="Times New Roman" panose="02020603050405020304" pitchFamily="18" charset="0"/>
                    <a:cs typeface="Times New Roman" panose="02020603050405020304" pitchFamily="18" charset="0"/>
                  </a:rPr>
                  <a:t>:</a:t>
                </a:r>
              </a:p>
              <a:p>
                <a:pPr marL="0" indent="0">
                  <a:buNone/>
                </a:pPr>
                <a:r>
                  <a:rPr lang="en-US" sz="3200" dirty="0" err="1">
                    <a:latin typeface="Times New Roman" panose="02020603050405020304" pitchFamily="18" charset="0"/>
                    <a:cs typeface="Times New Roman" panose="02020603050405020304" pitchFamily="18" charset="0"/>
                  </a:rPr>
                  <a:t>Vì</a:t>
                </a:r>
                <a:r>
                  <a:rPr lang="en-US" sz="3200" dirty="0">
                    <a:latin typeface="Times New Roman" panose="02020603050405020304" pitchFamily="18" charset="0"/>
                    <a:cs typeface="Times New Roman" panose="02020603050405020304" pitchFamily="18" charset="0"/>
                  </a:rPr>
                  <a:t> MI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góc</a:t>
                </a:r>
                <a:r>
                  <a:rPr lang="en-US" sz="3200" dirty="0">
                    <a:latin typeface="Times New Roman" panose="02020603050405020304" pitchFamily="18" charset="0"/>
                    <a:cs typeface="Times New Roman" panose="02020603050405020304" pitchFamily="18" charset="0"/>
                  </a:rPr>
                  <a:t> NMP </a:t>
                </a:r>
                <a:r>
                  <a:rPr lang="en-US" sz="3200" dirty="0" err="1">
                    <a:latin typeface="Times New Roman" panose="02020603050405020304" pitchFamily="18" charset="0"/>
                    <a:cs typeface="Times New Roman" panose="02020603050405020304" pitchFamily="18" charset="0"/>
                  </a:rPr>
                  <a:t>nên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theo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ta </a:t>
                </a:r>
                <a:r>
                  <a:rPr lang="en-US" sz="3200" dirty="0" err="1">
                    <a:latin typeface="Times New Roman" panose="02020603050405020304" pitchFamily="18" charset="0"/>
                    <a:cs typeface="Times New Roman" panose="02020603050405020304" pitchFamily="18" charset="0"/>
                  </a:rPr>
                  <a:t>có</a:t>
                </a:r>
                <a:r>
                  <a:rPr lang="en-US" sz="3200" b="1"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marL="0" indent="0">
                  <a:buNone/>
                </a:pPr>
                <a14:m>
                  <m:oMathPara xmlns:m="http://schemas.openxmlformats.org/officeDocument/2006/math">
                    <m:oMathParaPr>
                      <m:jc m:val="centerGroup"/>
                    </m:oMathParaPr>
                    <m:oMath xmlns:m="http://schemas.openxmlformats.org/officeDocument/2006/math">
                      <m:f>
                        <m:fPr>
                          <m:ctrlPr>
                            <a:rPr lang="vi-VN" sz="3200" i="1"/>
                          </m:ctrlPr>
                        </m:fPr>
                        <m:num>
                          <m:r>
                            <a:rPr lang="en-US" sz="3200" i="1"/>
                            <m:t>𝑀𝑁</m:t>
                          </m:r>
                        </m:num>
                        <m:den>
                          <m:r>
                            <a:rPr lang="en-US" sz="3200" i="1"/>
                            <m:t>𝑀𝑃</m:t>
                          </m:r>
                        </m:den>
                      </m:f>
                      <m:r>
                        <a:rPr lang="en-US" sz="3200" i="1"/>
                        <m:t>=</m:t>
                      </m:r>
                      <m:f>
                        <m:fPr>
                          <m:ctrlPr>
                            <a:rPr lang="vi-VN" sz="3200" i="1"/>
                          </m:ctrlPr>
                        </m:fPr>
                        <m:num>
                          <m:r>
                            <a:rPr lang="en-US" sz="3200" i="1"/>
                            <m:t>𝑁𝐼</m:t>
                          </m:r>
                        </m:num>
                        <m:den>
                          <m:r>
                            <a:rPr lang="en-US" sz="3200" i="1"/>
                            <m:t>𝐼𝑃</m:t>
                          </m:r>
                        </m:den>
                      </m:f>
                      <m:r>
                        <a:rPr lang="en-US" sz="3200" i="1"/>
                        <m:t> </m:t>
                      </m:r>
                      <m:r>
                        <a:rPr lang="en-US" sz="3200" i="1"/>
                        <m:t>𝑠𝑢𝑦</m:t>
                      </m:r>
                      <m:r>
                        <a:rPr lang="en-US" sz="3200" i="1"/>
                        <m:t> </m:t>
                      </m:r>
                      <m:r>
                        <a:rPr lang="en-US" sz="3200" i="1"/>
                        <m:t>𝑟𝑎</m:t>
                      </m:r>
                      <m:r>
                        <a:rPr lang="en-US" sz="3200" i="1"/>
                        <m:t> </m:t>
                      </m:r>
                      <m:f>
                        <m:fPr>
                          <m:ctrlPr>
                            <a:rPr lang="vi-VN" sz="3200" i="1"/>
                          </m:ctrlPr>
                        </m:fPr>
                        <m:num>
                          <m:r>
                            <a:rPr lang="en-US" sz="3200" i="1"/>
                            <m:t>5</m:t>
                          </m:r>
                        </m:num>
                        <m:den>
                          <m:r>
                            <a:rPr lang="en-US" sz="3200" i="1"/>
                            <m:t>8,5</m:t>
                          </m:r>
                        </m:den>
                      </m:f>
                      <m:r>
                        <a:rPr lang="en-US" sz="3200" i="1"/>
                        <m:t>=</m:t>
                      </m:r>
                      <m:f>
                        <m:fPr>
                          <m:ctrlPr>
                            <a:rPr lang="vi-VN" sz="3200" i="1"/>
                          </m:ctrlPr>
                        </m:fPr>
                        <m:num>
                          <m:r>
                            <a:rPr lang="en-US" sz="3200" i="1"/>
                            <m:t>3</m:t>
                          </m:r>
                        </m:num>
                        <m:den>
                          <m:r>
                            <a:rPr lang="en-US" sz="3200" i="1"/>
                            <m:t>𝑥</m:t>
                          </m:r>
                          <m:r>
                            <a:rPr lang="en-US" sz="3200" i="1"/>
                            <m:t>−3</m:t>
                          </m:r>
                        </m:den>
                      </m:f>
                    </m:oMath>
                  </m:oMathPara>
                </a14:m>
                <a:endParaRPr lang="vi-VN" sz="3200" dirty="0">
                  <a:latin typeface="Times New Roman" panose="02020603050405020304" pitchFamily="18" charset="0"/>
                  <a:cs typeface="Times New Roman" panose="02020603050405020304" pitchFamily="18" charset="0"/>
                </a:endParaRPr>
              </a:p>
              <a:p>
                <a:pPr marL="0" indent="0">
                  <a:buNone/>
                </a:pPr>
                <a:r>
                  <a:rPr lang="en-US" sz="3200" dirty="0" err="1">
                    <a:latin typeface="Times New Roman" panose="02020603050405020304" pitchFamily="18" charset="0"/>
                    <a:cs typeface="Times New Roman" panose="02020603050405020304" pitchFamily="18" charset="0"/>
                  </a:rPr>
                  <a:t>Giải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toán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này</a:t>
                </a:r>
                <a:r>
                  <a:rPr lang="en-US" sz="3200" dirty="0">
                    <a:latin typeface="Times New Roman" panose="02020603050405020304" pitchFamily="18" charset="0"/>
                    <a:cs typeface="Times New Roman" panose="02020603050405020304" pitchFamily="18" charset="0"/>
                  </a:rPr>
                  <a:t> ta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x=8,1.</a:t>
                </a:r>
                <a:endParaRPr lang="vi-VN" sz="3200" dirty="0">
                  <a:latin typeface="Times New Roman" panose="02020603050405020304" pitchFamily="18" charset="0"/>
                  <a:cs typeface="Times New Roman" panose="02020603050405020304" pitchFamily="18" charset="0"/>
                </a:endParaRPr>
              </a:p>
              <a:p>
                <a:endParaRPr lang="vi-VN" sz="3200" dirty="0">
                  <a:latin typeface="Times New Roman" panose="02020603050405020304" pitchFamily="18" charset="0"/>
                  <a:cs typeface="Times New Roman" panose="02020603050405020304" pitchFamily="18" charset="0"/>
                </a:endParaRPr>
              </a:p>
            </p:txBody>
          </p:sp>
        </mc:Choice>
        <mc:Fallback>
          <p:sp>
            <p:nvSpPr>
              <p:cNvPr id="4" name="Content Placeholder 3">
                <a:extLst>
                  <a:ext uri="{FF2B5EF4-FFF2-40B4-BE49-F238E27FC236}">
                    <a16:creationId xmlns:a16="http://schemas.microsoft.com/office/drawing/2014/main" id="{9FB202C5-5A3C-4866-A52D-90930AB08859}"/>
                  </a:ext>
                </a:extLst>
              </p:cNvPr>
              <p:cNvSpPr>
                <a:spLocks noGrp="1" noRot="1" noChangeAspect="1" noMove="1" noResize="1" noEditPoints="1" noAdjustHandles="1" noChangeArrowheads="1" noChangeShapeType="1" noTextEdit="1"/>
              </p:cNvSpPr>
              <p:nvPr>
                <p:ph sz="half" idx="2"/>
              </p:nvPr>
            </p:nvSpPr>
            <p:spPr>
              <a:xfrm>
                <a:off x="6019800" y="1843088"/>
                <a:ext cx="5437909" cy="4351338"/>
              </a:xfrm>
              <a:blipFill>
                <a:blip r:embed="rId3"/>
                <a:stretch>
                  <a:fillRect l="-2915" t="-3081" r="-2803"/>
                </a:stretch>
              </a:blipFill>
            </p:spPr>
            <p:txBody>
              <a:bodyPr/>
              <a:lstStyle/>
              <a:p>
                <a:r>
                  <a:rPr lang="vi-VN">
                    <a:noFill/>
                  </a:rPr>
                  <a:t> </a:t>
                </a:r>
              </a:p>
            </p:txBody>
          </p:sp>
        </mc:Fallback>
      </mc:AlternateContent>
      <p:sp>
        <p:nvSpPr>
          <p:cNvPr id="5" name="Title 1">
            <a:extLst>
              <a:ext uri="{FF2B5EF4-FFF2-40B4-BE49-F238E27FC236}">
                <a16:creationId xmlns:a16="http://schemas.microsoft.com/office/drawing/2014/main" id="{349BAC25-CBAF-4FCD-BE73-E1D8E0C9C054}"/>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3: BÀI TẬP CUỐI </a:t>
            </a:r>
            <a:r>
              <a:rPr lang="vi-VN" dirty="0">
                <a:latin typeface="Times New Roman" panose="02020603050405020304" pitchFamily="18" charset="0"/>
                <a:cs typeface="Times New Roman" panose="02020603050405020304" pitchFamily="18" charset="0"/>
              </a:rPr>
              <a:t>CHƯƠNG </a:t>
            </a:r>
            <a:r>
              <a:rPr lang="vi-VN" dirty="0">
                <a:latin typeface="TimEes New Roman"/>
              </a:rPr>
              <a:t>7</a:t>
            </a:r>
          </a:p>
        </p:txBody>
      </p:sp>
      <p:graphicFrame>
        <p:nvGraphicFramePr>
          <p:cNvPr id="7" name="Object 6">
            <a:extLst>
              <a:ext uri="{FF2B5EF4-FFF2-40B4-BE49-F238E27FC236}">
                <a16:creationId xmlns:a16="http://schemas.microsoft.com/office/drawing/2014/main" id="{584E0C16-E743-41BB-A395-22243A1CF57A}"/>
              </a:ext>
            </a:extLst>
          </p:cNvPr>
          <p:cNvGraphicFramePr>
            <a:graphicFrameLocks noChangeAspect="1"/>
          </p:cNvGraphicFramePr>
          <p:nvPr>
            <p:extLst>
              <p:ext uri="{D42A27DB-BD31-4B8C-83A1-F6EECF244321}">
                <p14:modId xmlns:p14="http://schemas.microsoft.com/office/powerpoint/2010/main" val="1931377457"/>
              </p:ext>
            </p:extLst>
          </p:nvPr>
        </p:nvGraphicFramePr>
        <p:xfrm>
          <a:off x="1177637" y="2825521"/>
          <a:ext cx="4042930" cy="2689019"/>
        </p:xfrm>
        <a:graphic>
          <a:graphicData uri="http://schemas.openxmlformats.org/presentationml/2006/ole">
            <mc:AlternateContent xmlns:mc="http://schemas.openxmlformats.org/markup-compatibility/2006">
              <mc:Choice xmlns:v="urn:schemas-microsoft-com:vml" Requires="v">
                <p:oleObj spid="_x0000_s14346" name="Bitmap Image" r:id="rId4" imgW="1676634" imgH="1114581" progId="Paint.Picture">
                  <p:embed/>
                </p:oleObj>
              </mc:Choice>
              <mc:Fallback>
                <p:oleObj name="Bitmap Image" r:id="rId4" imgW="1676634" imgH="1114581" progId="Paint.Picture">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7637" y="2825521"/>
                        <a:ext cx="4042930" cy="2689019"/>
                      </a:xfrm>
                      <a:prstGeom prst="rect">
                        <a:avLst/>
                      </a:prstGeom>
                      <a:noFill/>
                    </p:spPr>
                  </p:pic>
                </p:oleObj>
              </mc:Fallback>
            </mc:AlternateContent>
          </a:graphicData>
        </a:graphic>
      </p:graphicFrame>
    </p:spTree>
    <p:extLst>
      <p:ext uri="{BB962C8B-B14F-4D97-AF65-F5344CB8AC3E}">
        <p14:creationId xmlns:p14="http://schemas.microsoft.com/office/powerpoint/2010/main" val="180233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ipe(down)">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wipe(down)">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wipe(down)">
                                      <p:cBhvr>
                                        <p:cTn id="25" dur="500"/>
                                        <p:tgtEl>
                                          <p:spTgt spid="4">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wipe(down)">
                                      <p:cBhvr>
                                        <p:cTn id="3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952AB787-7FFA-4DA1-BB16-DFA1B57EDD1F}"/>
              </a:ext>
            </a:extLst>
          </p:cNvPr>
          <p:cNvPicPr>
            <a:picLocks noGrp="1" noChangeAspect="1"/>
          </p:cNvPicPr>
          <p:nvPr>
            <p:ph sz="half" idx="1"/>
          </p:nvPr>
        </p:nvPicPr>
        <p:blipFill>
          <a:blip r:embed="rId2"/>
          <a:stretch>
            <a:fillRect/>
          </a:stretch>
        </p:blipFill>
        <p:spPr>
          <a:xfrm>
            <a:off x="0" y="1103273"/>
            <a:ext cx="6258763" cy="2705934"/>
          </a:xfrm>
          <a:prstGeom prst="rect">
            <a:avLst/>
          </a:prstGeom>
        </p:spPr>
      </p:pic>
      <mc:AlternateContent xmlns:mc="http://schemas.openxmlformats.org/markup-compatibility/2006">
        <mc:Choice xmlns:a14="http://schemas.microsoft.com/office/drawing/2010/main" Requires="a14">
          <p:sp>
            <p:nvSpPr>
              <p:cNvPr id="4" name="Content Placeholder 3">
                <a:extLst>
                  <a:ext uri="{FF2B5EF4-FFF2-40B4-BE49-F238E27FC236}">
                    <a16:creationId xmlns:a16="http://schemas.microsoft.com/office/drawing/2014/main" id="{EDACC68C-ADF8-4A84-A755-FDA5EEBBB677}"/>
                  </a:ext>
                </a:extLst>
              </p:cNvPr>
              <p:cNvSpPr>
                <a:spLocks noGrp="1"/>
              </p:cNvSpPr>
              <p:nvPr>
                <p:ph sz="half" idx="2"/>
              </p:nvPr>
            </p:nvSpPr>
            <p:spPr>
              <a:xfrm>
                <a:off x="6393873" y="1253331"/>
                <a:ext cx="5181600" cy="4351338"/>
              </a:xfrm>
            </p:spPr>
            <p:txBody>
              <a:bodyPr>
                <a:normAutofit/>
              </a:bodyPr>
              <a:lstStyle/>
              <a:p>
                <a:pPr marL="0" indent="0" algn="ctr">
                  <a:buNone/>
                </a:pPr>
                <a:r>
                  <a:rPr lang="vi-VN" sz="3200" b="1" u="sng" dirty="0">
                    <a:latin typeface="+mj-lt"/>
                  </a:rPr>
                  <a:t>Bài làm:</a:t>
                </a:r>
              </a:p>
              <a:p>
                <a:pPr marL="0" indent="0">
                  <a:buNone/>
                </a:pPr>
                <a:r>
                  <a:rPr lang="vi-VN" sz="3200" dirty="0">
                    <a:latin typeface="+mj-lt"/>
                  </a:rPr>
                  <a:t>a) vì A</a:t>
                </a:r>
                <a:r>
                  <a:rPr lang="en-US" sz="3200" dirty="0">
                    <a:latin typeface="+mj-lt"/>
                  </a:rPr>
                  <a:t>K</a:t>
                </a:r>
                <a:r>
                  <a:rPr lang="vi-VN" sz="3200" dirty="0">
                    <a:latin typeface="+mj-lt"/>
                  </a:rPr>
                  <a:t> và DB cùng vuông góc với AH nên A</a:t>
                </a:r>
                <a:r>
                  <a:rPr lang="en-US" sz="3200" dirty="0">
                    <a:latin typeface="+mj-lt"/>
                  </a:rPr>
                  <a:t>K //</a:t>
                </a:r>
                <a:r>
                  <a:rPr lang="vi-VN" sz="3200" dirty="0">
                    <a:latin typeface="+mj-lt"/>
                  </a:rPr>
                  <a:t> BD suy </a:t>
                </a:r>
                <a:r>
                  <a:rPr lang="vi-VN" sz="3200" dirty="0">
                    <a:cs typeface="Times New Roman" panose="02020603050405020304" pitchFamily="18" charset="0"/>
                  </a:rPr>
                  <a:t>ra </a:t>
                </a:r>
                <a14:m>
                  <m:oMath xmlns:m="http://schemas.openxmlformats.org/officeDocument/2006/math">
                    <m:f>
                      <m:fPr>
                        <m:ctrlPr>
                          <a:rPr lang="en-US" sz="3200" i="1" dirty="0" smtClean="0"/>
                        </m:ctrlPr>
                      </m:fPr>
                      <m:num>
                        <m:r>
                          <m:rPr>
                            <m:nor/>
                          </m:rPr>
                          <a:rPr lang="vi-VN" sz="3200" dirty="0">
                            <a:cs typeface="Times New Roman" panose="02020603050405020304" pitchFamily="18" charset="0"/>
                          </a:rPr>
                          <m:t>KB</m:t>
                        </m:r>
                      </m:num>
                      <m:den>
                        <m:r>
                          <m:rPr>
                            <m:nor/>
                          </m:rPr>
                          <a:rPr lang="vi-VN" sz="3200" dirty="0">
                            <a:cs typeface="Times New Roman" panose="02020603050405020304" pitchFamily="18" charset="0"/>
                          </a:rPr>
                          <m:t>KC</m:t>
                        </m:r>
                      </m:den>
                    </m:f>
                  </m:oMath>
                </a14:m>
                <a:r>
                  <a:rPr lang="vi-VN" sz="3200" dirty="0">
                    <a:cs typeface="Times New Roman" panose="02020603050405020304" pitchFamily="18" charset="0"/>
                  </a:rPr>
                  <a:t>= </a:t>
                </a:r>
                <a14:m>
                  <m:oMath xmlns:m="http://schemas.openxmlformats.org/officeDocument/2006/math">
                    <m:f>
                      <m:fPr>
                        <m:ctrlPr>
                          <a:rPr lang="en-US" sz="3200" i="1" dirty="0"/>
                        </m:ctrlPr>
                      </m:fPr>
                      <m:num>
                        <m:r>
                          <m:rPr>
                            <m:nor/>
                          </m:rPr>
                          <a:rPr lang="vi-VN" sz="3200" dirty="0">
                            <a:cs typeface="Times New Roman" panose="02020603050405020304" pitchFamily="18" charset="0"/>
                          </a:rPr>
                          <m:t>AD</m:t>
                        </m:r>
                      </m:num>
                      <m:den>
                        <m:r>
                          <m:rPr>
                            <m:nor/>
                          </m:rPr>
                          <a:rPr lang="vi-VN" sz="3200" dirty="0">
                            <a:cs typeface="Times New Roman" panose="02020603050405020304" pitchFamily="18" charset="0"/>
                          </a:rPr>
                          <m:t>AC</m:t>
                        </m:r>
                      </m:den>
                    </m:f>
                    <m:r>
                      <a:rPr lang="vi-VN" sz="3200" i="1" dirty="0"/>
                      <m:t> </m:t>
                    </m:r>
                  </m:oMath>
                </a14:m>
                <a:r>
                  <a:rPr lang="vi-VN" sz="3200" dirty="0">
                    <a:cs typeface="Times New Roman" panose="02020603050405020304" pitchFamily="18" charset="0"/>
                  </a:rPr>
                  <a:t>= </a:t>
                </a:r>
                <a14:m>
                  <m:oMath xmlns:m="http://schemas.openxmlformats.org/officeDocument/2006/math">
                    <m:f>
                      <m:fPr>
                        <m:ctrlPr>
                          <a:rPr lang="en-US" sz="3600" i="1" dirty="0">
                            <a:latin typeface="Arial (Body)"/>
                          </a:rPr>
                        </m:ctrlPr>
                      </m:fPr>
                      <m:num>
                        <m:r>
                          <m:rPr>
                            <m:nor/>
                          </m:rPr>
                          <a:rPr lang="en-US" sz="3600" dirty="0">
                            <a:cs typeface="Times New Roman" panose="02020603050405020304" pitchFamily="18" charset="0"/>
                          </a:rPr>
                          <m:t>AB</m:t>
                        </m:r>
                      </m:num>
                      <m:den>
                        <m:r>
                          <m:rPr>
                            <m:nor/>
                          </m:rPr>
                          <a:rPr lang="vi-VN" sz="3600" dirty="0">
                            <a:latin typeface="Arial (Body)"/>
                            <a:cs typeface="Times New Roman" panose="02020603050405020304" pitchFamily="18" charset="0"/>
                          </a:rPr>
                          <m:t>AC</m:t>
                        </m:r>
                      </m:den>
                    </m:f>
                    <m:r>
                      <a:rPr lang="vi-VN" sz="3600" i="1" dirty="0">
                        <a:latin typeface="Cambria Math" panose="02040503050406030204" pitchFamily="18" charset="0"/>
                      </a:rPr>
                      <m:t> </m:t>
                    </m:r>
                  </m:oMath>
                </a14:m>
                <a:r>
                  <a:rPr lang="vi-VN" sz="3200" dirty="0">
                    <a:latin typeface="+mj-lt"/>
                  </a:rPr>
                  <a:t>suy ra AK là đường phân giác của góc A trong tam giác ABC </a:t>
                </a:r>
              </a:p>
              <a:p>
                <a:endParaRPr lang="vi-VN" sz="3200" dirty="0">
                  <a:latin typeface="+mj-lt"/>
                </a:endParaRPr>
              </a:p>
            </p:txBody>
          </p:sp>
        </mc:Choice>
        <mc:Fallback>
          <p:sp>
            <p:nvSpPr>
              <p:cNvPr id="4" name="Content Placeholder 3">
                <a:extLst>
                  <a:ext uri="{FF2B5EF4-FFF2-40B4-BE49-F238E27FC236}">
                    <a16:creationId xmlns:a16="http://schemas.microsoft.com/office/drawing/2014/main" id="{EDACC68C-ADF8-4A84-A755-FDA5EEBBB677}"/>
                  </a:ext>
                </a:extLst>
              </p:cNvPr>
              <p:cNvSpPr>
                <a:spLocks noGrp="1" noRot="1" noChangeAspect="1" noMove="1" noResize="1" noEditPoints="1" noAdjustHandles="1" noChangeArrowheads="1" noChangeShapeType="1" noTextEdit="1"/>
              </p:cNvSpPr>
              <p:nvPr>
                <p:ph sz="half" idx="2"/>
              </p:nvPr>
            </p:nvSpPr>
            <p:spPr>
              <a:xfrm>
                <a:off x="6393873" y="1253331"/>
                <a:ext cx="5181600" cy="4351338"/>
              </a:xfrm>
              <a:blipFill>
                <a:blip r:embed="rId3"/>
                <a:stretch>
                  <a:fillRect l="-3059" t="-3086" r="-2471"/>
                </a:stretch>
              </a:blipFill>
            </p:spPr>
            <p:txBody>
              <a:bodyPr/>
              <a:lstStyle/>
              <a:p>
                <a:r>
                  <a:rPr lang="vi-VN">
                    <a:noFill/>
                  </a:rPr>
                  <a:t> </a:t>
                </a:r>
              </a:p>
            </p:txBody>
          </p:sp>
        </mc:Fallback>
      </mc:AlternateContent>
      <p:sp>
        <p:nvSpPr>
          <p:cNvPr id="5" name="Title 1">
            <a:extLst>
              <a:ext uri="{FF2B5EF4-FFF2-40B4-BE49-F238E27FC236}">
                <a16:creationId xmlns:a16="http://schemas.microsoft.com/office/drawing/2014/main" id="{3423A8B7-063A-49AA-9FCB-5436A8F6EB51}"/>
              </a:ext>
            </a:extLst>
          </p:cNvPr>
          <p:cNvSpPr txBox="1">
            <a:spLocks/>
          </p:cNvSpPr>
          <p:nvPr/>
        </p:nvSpPr>
        <p:spPr>
          <a:xfrm>
            <a:off x="616527" y="16478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3: BÀI TẬP CUỐI </a:t>
            </a:r>
            <a:r>
              <a:rPr lang="vi-VN" dirty="0">
                <a:latin typeface="Times New Roman" panose="02020603050405020304" pitchFamily="18" charset="0"/>
                <a:cs typeface="Times New Roman" panose="02020603050405020304" pitchFamily="18" charset="0"/>
              </a:rPr>
              <a:t>CHƯƠNG </a:t>
            </a:r>
            <a:r>
              <a:rPr lang="vi-VN" dirty="0">
                <a:latin typeface="TimEes New Roman"/>
              </a:rPr>
              <a:t>7</a:t>
            </a:r>
          </a:p>
        </p:txBody>
      </p:sp>
      <p:pic>
        <p:nvPicPr>
          <p:cNvPr id="7" name="Picture 6">
            <a:extLst>
              <a:ext uri="{FF2B5EF4-FFF2-40B4-BE49-F238E27FC236}">
                <a16:creationId xmlns:a16="http://schemas.microsoft.com/office/drawing/2014/main" id="{1EB9483B-C937-42C4-9A3E-94123747C290}"/>
              </a:ext>
            </a:extLst>
          </p:cNvPr>
          <p:cNvPicPr>
            <a:picLocks noChangeAspect="1"/>
          </p:cNvPicPr>
          <p:nvPr/>
        </p:nvPicPr>
        <p:blipFill>
          <a:blip r:embed="rId4"/>
          <a:stretch>
            <a:fillRect/>
          </a:stretch>
        </p:blipFill>
        <p:spPr>
          <a:xfrm>
            <a:off x="838200" y="3733007"/>
            <a:ext cx="4246418" cy="3018992"/>
          </a:xfrm>
          <a:prstGeom prst="rect">
            <a:avLst/>
          </a:prstGeom>
        </p:spPr>
      </p:pic>
    </p:spTree>
    <p:extLst>
      <p:ext uri="{BB962C8B-B14F-4D97-AF65-F5344CB8AC3E}">
        <p14:creationId xmlns:p14="http://schemas.microsoft.com/office/powerpoint/2010/main" val="3166221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ipe(down)">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wipe(down)">
                                      <p:cBhvr>
                                        <p:cTn id="2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9845D20-902A-4446-90B0-952B5576A7E2}"/>
              </a:ext>
            </a:extLst>
          </p:cNvPr>
          <p:cNvSpPr>
            <a:spLocks noGrp="1"/>
          </p:cNvSpPr>
          <p:nvPr>
            <p:ph sz="half" idx="2"/>
          </p:nvPr>
        </p:nvSpPr>
        <p:spPr>
          <a:xfrm>
            <a:off x="3990109" y="1825625"/>
            <a:ext cx="7661564" cy="4351338"/>
          </a:xfrm>
        </p:spPr>
        <p:txBody>
          <a:bodyPr>
            <a:noAutofit/>
          </a:bodyPr>
          <a:lstStyle/>
          <a:p>
            <a:pPr marL="0" lvl="0" indent="0">
              <a:buNone/>
            </a:pPr>
            <a:r>
              <a:rPr lang="vi-VN" sz="3200" dirty="0">
                <a:latin typeface="Times New Roman" panose="02020603050405020304" pitchFamily="18" charset="0"/>
                <a:cs typeface="Times New Roman" panose="02020603050405020304" pitchFamily="18" charset="0"/>
              </a:rPr>
              <a:t>Cách vẽ đường phân giác của góc A của tam giác ABC bằng thước eke và thức thẳng </a:t>
            </a:r>
          </a:p>
          <a:p>
            <a:r>
              <a:rPr lang="vi-VN" sz="3200" dirty="0">
                <a:latin typeface="Times New Roman" panose="02020603050405020304" pitchFamily="18" charset="0"/>
                <a:cs typeface="Times New Roman" panose="02020603050405020304" pitchFamily="18" charset="0"/>
              </a:rPr>
              <a:t>Bước 1 trên tia đối của tia AC lấy điểm D sao cho AD = AB</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r>
              <a:rPr lang="vi-VN" sz="3200" dirty="0">
                <a:latin typeface="Times New Roman" panose="02020603050405020304" pitchFamily="18" charset="0"/>
                <a:cs typeface="Times New Roman" panose="02020603050405020304" pitchFamily="18" charset="0"/>
              </a:rPr>
              <a:t>Bước 2 vẽ AH vuông góc với BD </a:t>
            </a:r>
            <a:r>
              <a:rPr lang="en-US" sz="3200" dirty="0">
                <a:latin typeface="Times New Roman" panose="02020603050405020304" pitchFamily="18" charset="0"/>
                <a:cs typeface="Times New Roman" panose="02020603050405020304" pitchFamily="18" charset="0"/>
              </a:rPr>
              <a:t>(</a:t>
            </a:r>
            <a:r>
              <a:rPr lang="vi-VN" sz="3200" dirty="0">
                <a:latin typeface="Times New Roman" panose="02020603050405020304" pitchFamily="18" charset="0"/>
                <a:cs typeface="Times New Roman" panose="02020603050405020304" pitchFamily="18" charset="0"/>
              </a:rPr>
              <a:t>H thuộc BD </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Bước 3 vẽ AK vuông góc với AH </a:t>
            </a:r>
            <a:r>
              <a:rPr lang="en-US" sz="3200" dirty="0">
                <a:latin typeface="Times New Roman" panose="02020603050405020304" pitchFamily="18" charset="0"/>
                <a:cs typeface="Times New Roman" panose="02020603050405020304" pitchFamily="18" charset="0"/>
              </a:rPr>
              <a:t>(</a:t>
            </a:r>
            <a:r>
              <a:rPr lang="vi-VN" sz="3200" dirty="0">
                <a:latin typeface="Times New Roman" panose="02020603050405020304" pitchFamily="18" charset="0"/>
                <a:cs typeface="Times New Roman" panose="02020603050405020304" pitchFamily="18" charset="0"/>
              </a:rPr>
              <a:t>K thuộc BC</a:t>
            </a:r>
            <a:r>
              <a:rPr lang="en-US" sz="3200" dirty="0">
                <a:latin typeface="Times New Roman" panose="02020603050405020304" pitchFamily="18" charset="0"/>
                <a:cs typeface="Times New Roman" panose="02020603050405020304" pitchFamily="18" charset="0"/>
              </a:rPr>
              <a:t>) </a:t>
            </a:r>
            <a:endParaRPr lang="vi-VN" sz="3200" dirty="0">
              <a:latin typeface="Times New Roman" panose="02020603050405020304" pitchFamily="18" charset="0"/>
              <a:cs typeface="Times New Roman" panose="02020603050405020304" pitchFamily="18" charset="0"/>
            </a:endParaRPr>
          </a:p>
          <a:p>
            <a:pPr marL="0" indent="0">
              <a:buNone/>
            </a:pPr>
            <a:r>
              <a:rPr lang="vi-VN" sz="3200" dirty="0">
                <a:latin typeface="Times New Roman" panose="02020603050405020304" pitchFamily="18" charset="0"/>
                <a:cs typeface="Times New Roman" panose="02020603050405020304" pitchFamily="18" charset="0"/>
              </a:rPr>
              <a:t>có AK là đường phân giác của góc A</a:t>
            </a:r>
          </a:p>
        </p:txBody>
      </p:sp>
      <p:pic>
        <p:nvPicPr>
          <p:cNvPr id="5" name="Content Placeholder 4">
            <a:extLst>
              <a:ext uri="{FF2B5EF4-FFF2-40B4-BE49-F238E27FC236}">
                <a16:creationId xmlns:a16="http://schemas.microsoft.com/office/drawing/2014/main" id="{37FC3682-A1F0-4825-8969-EE63BFD11467}"/>
              </a:ext>
            </a:extLst>
          </p:cNvPr>
          <p:cNvPicPr>
            <a:picLocks noGrp="1" noChangeAspect="1"/>
          </p:cNvPicPr>
          <p:nvPr>
            <p:ph sz="half" idx="1"/>
          </p:nvPr>
        </p:nvPicPr>
        <p:blipFill>
          <a:blip r:embed="rId2"/>
          <a:stretch>
            <a:fillRect/>
          </a:stretch>
        </p:blipFill>
        <p:spPr>
          <a:xfrm>
            <a:off x="294826" y="2299855"/>
            <a:ext cx="4027792" cy="3297381"/>
          </a:xfrm>
          <a:prstGeom prst="rect">
            <a:avLst/>
          </a:prstGeom>
        </p:spPr>
      </p:pic>
      <p:sp>
        <p:nvSpPr>
          <p:cNvPr id="6" name="Title 1">
            <a:extLst>
              <a:ext uri="{FF2B5EF4-FFF2-40B4-BE49-F238E27FC236}">
                <a16:creationId xmlns:a16="http://schemas.microsoft.com/office/drawing/2014/main" id="{EA395206-E2F1-40E9-A570-6D507C98DE9A}"/>
              </a:ext>
            </a:extLst>
          </p:cNvPr>
          <p:cNvSpPr txBox="1">
            <a:spLocks/>
          </p:cNvSpPr>
          <p:nvPr/>
        </p:nvSpPr>
        <p:spPr>
          <a:xfrm>
            <a:off x="616527" y="16478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3: BÀI TẬP CUỐI </a:t>
            </a:r>
            <a:r>
              <a:rPr lang="vi-VN" dirty="0">
                <a:latin typeface="Times New Roman" panose="02020603050405020304" pitchFamily="18" charset="0"/>
                <a:cs typeface="Times New Roman" panose="02020603050405020304" pitchFamily="18" charset="0"/>
              </a:rPr>
              <a:t>CHƯƠNG </a:t>
            </a:r>
            <a:r>
              <a:rPr lang="vi-VN" dirty="0">
                <a:latin typeface="TimEes New Roman"/>
              </a:rPr>
              <a:t>7</a:t>
            </a:r>
          </a:p>
        </p:txBody>
      </p:sp>
    </p:spTree>
    <p:extLst>
      <p:ext uri="{BB962C8B-B14F-4D97-AF65-F5344CB8AC3E}">
        <p14:creationId xmlns:p14="http://schemas.microsoft.com/office/powerpoint/2010/main" val="2824491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down)">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down)">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D5A65DA-50F2-4D58-993A-EA66E03C8D8B}"/>
              </a:ext>
            </a:extLst>
          </p:cNvPr>
          <p:cNvSpPr>
            <a:spLocks noGrp="1"/>
          </p:cNvSpPr>
          <p:nvPr>
            <p:ph sz="half" idx="2"/>
          </p:nvPr>
        </p:nvSpPr>
        <p:spPr>
          <a:xfrm>
            <a:off x="5735782" y="1825625"/>
            <a:ext cx="5618018" cy="4351338"/>
          </a:xfrm>
        </p:spPr>
        <p:txBody>
          <a:bodyPr>
            <a:noAutofit/>
          </a:bodyPr>
          <a:lstStyle/>
          <a:p>
            <a:pPr marL="0" indent="0" algn="ctr">
              <a:buNone/>
            </a:pPr>
            <a:r>
              <a:rPr lang="en-US" sz="3200" b="1" dirty="0" err="1">
                <a:latin typeface="Times New Roman" panose="02020603050405020304" pitchFamily="18" charset="0"/>
                <a:cs typeface="Times New Roman" panose="02020603050405020304" pitchFamily="18" charset="0"/>
              </a:rPr>
              <a:t>Bài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tập</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vận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a:t>
            </a:r>
          </a:p>
          <a:p>
            <a:pPr marL="0" indent="0">
              <a:buNone/>
            </a:pPr>
            <a:r>
              <a:rPr lang="en-US" sz="3200" dirty="0" err="1">
                <a:latin typeface="Times New Roman" panose="02020603050405020304" pitchFamily="18" charset="0"/>
                <a:cs typeface="Times New Roman" panose="02020603050405020304" pitchFamily="18" charset="0"/>
              </a:rPr>
              <a:t>Nhà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Mai ở </a:t>
            </a:r>
            <a:r>
              <a:rPr lang="en-US" sz="3200" dirty="0" err="1">
                <a:latin typeface="Times New Roman" panose="02020603050405020304" pitchFamily="18" charset="0"/>
                <a:cs typeface="Times New Roman" panose="02020603050405020304" pitchFamily="18" charset="0"/>
              </a:rPr>
              <a:t>vị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trí</a:t>
            </a:r>
            <a:r>
              <a:rPr lang="en-US" sz="3200" dirty="0">
                <a:latin typeface="Times New Roman" panose="02020603050405020304" pitchFamily="18" charset="0"/>
                <a:cs typeface="Times New Roman" panose="02020603050405020304" pitchFamily="18" charset="0"/>
              </a:rPr>
              <a:t> M, </a:t>
            </a:r>
            <a:r>
              <a:rPr lang="en-US" sz="3200" dirty="0" err="1">
                <a:latin typeface="Times New Roman" panose="02020603050405020304" pitchFamily="18" charset="0"/>
                <a:cs typeface="Times New Roman" panose="02020603050405020304" pitchFamily="18" charset="0"/>
              </a:rPr>
              <a:t>nhà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Dung ở </a:t>
            </a:r>
            <a:r>
              <a:rPr lang="en-US" sz="3200" dirty="0" err="1">
                <a:latin typeface="Times New Roman" panose="02020603050405020304" pitchFamily="18" charset="0"/>
                <a:cs typeface="Times New Roman" panose="02020603050405020304" pitchFamily="18" charset="0"/>
              </a:rPr>
              <a:t>vị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trí</a:t>
            </a:r>
            <a:r>
              <a:rPr lang="en-US" sz="3200" dirty="0">
                <a:latin typeface="Times New Roman" panose="02020603050405020304" pitchFamily="18" charset="0"/>
                <a:cs typeface="Times New Roman" panose="02020603050405020304" pitchFamily="18" charset="0"/>
              </a:rPr>
              <a:t> D ( ABCD </a:t>
            </a:r>
            <a:r>
              <a:rPr lang="en-US" sz="3200" dirty="0" err="1">
                <a:latin typeface="Times New Roman" panose="02020603050405020304" pitchFamily="18" charset="0"/>
                <a:cs typeface="Times New Roman" panose="02020603050405020304" pitchFamily="18" charset="0"/>
              </a:rPr>
              <a:t>trên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vuông</a:t>
            </a:r>
            <a:r>
              <a:rPr lang="en-US" sz="3200" dirty="0">
                <a:latin typeface="Times New Roman" panose="02020603050405020304" pitchFamily="18" charset="0"/>
                <a:cs typeface="Times New Roman" panose="02020603050405020304" pitchFamily="18" charset="0"/>
              </a:rPr>
              <a:t>), M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trung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AB. Hai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bộ</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trên</a:t>
            </a:r>
            <a:r>
              <a:rPr lang="en-US" sz="3200" dirty="0">
                <a:latin typeface="Times New Roman" panose="02020603050405020304" pitchFamily="18" charset="0"/>
                <a:cs typeface="Times New Roman" panose="02020603050405020304" pitchFamily="18" charset="0"/>
              </a:rPr>
              <a:t> con </a:t>
            </a:r>
            <a:r>
              <a:rPr lang="en-US" sz="3200" dirty="0" err="1">
                <a:latin typeface="Times New Roman" panose="02020603050405020304" pitchFamily="18" charset="0"/>
                <a:cs typeface="Times New Roman" panose="02020603050405020304" pitchFamily="18" charset="0"/>
              </a:rPr>
              <a:t>đường</a:t>
            </a:r>
            <a:r>
              <a:rPr lang="en-US" sz="3200" dirty="0">
                <a:latin typeface="Times New Roman" panose="02020603050405020304" pitchFamily="18" charset="0"/>
                <a:cs typeface="Times New Roman" panose="02020603050405020304" pitchFamily="18" charset="0"/>
              </a:rPr>
              <a:t> MD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đến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I.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Mai </a:t>
            </a:r>
            <a:r>
              <a:rPr lang="en-US" sz="3200" dirty="0" err="1">
                <a:latin typeface="Times New Roman" panose="02020603050405020304" pitchFamily="18" charset="0"/>
                <a:cs typeface="Times New Roman" panose="02020603050405020304" pitchFamily="18" charset="0"/>
              </a:rPr>
              <a:t>xuất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lúc</a:t>
            </a:r>
            <a:r>
              <a:rPr lang="en-US" sz="3200" dirty="0">
                <a:latin typeface="Times New Roman" panose="02020603050405020304" pitchFamily="18" charset="0"/>
                <a:cs typeface="Times New Roman" panose="02020603050405020304" pitchFamily="18" charset="0"/>
              </a:rPr>
              <a:t> 7 </a:t>
            </a:r>
            <a:r>
              <a:rPr lang="en-US" sz="3200" dirty="0" err="1">
                <a:latin typeface="Times New Roman" panose="02020603050405020304" pitchFamily="18" charset="0"/>
                <a:cs typeface="Times New Roman" panose="02020603050405020304" pitchFamily="18" charset="0"/>
              </a:rPr>
              <a:t>giờ</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Hỏi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Dung </a:t>
            </a:r>
            <a:r>
              <a:rPr lang="en-US" sz="3200" dirty="0" err="1">
                <a:latin typeface="Times New Roman" panose="02020603050405020304" pitchFamily="18" charset="0"/>
                <a:cs typeface="Times New Roman" panose="02020603050405020304" pitchFamily="18" charset="0"/>
              </a:rPr>
              <a:t>phải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lúc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máy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gờ</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gặp</a:t>
            </a:r>
            <a:r>
              <a:rPr lang="en-US" sz="3200" dirty="0">
                <a:latin typeface="Times New Roman" panose="02020603050405020304" pitchFamily="18" charset="0"/>
                <a:cs typeface="Times New Roman" panose="02020603050405020304" pitchFamily="18" charset="0"/>
              </a:rPr>
              <a:t> Mai </a:t>
            </a:r>
            <a:r>
              <a:rPr lang="en-US" sz="3200" dirty="0" err="1">
                <a:latin typeface="Times New Roman" panose="02020603050405020304" pitchFamily="18" charset="0"/>
                <a:cs typeface="Times New Roman" panose="02020603050405020304" pitchFamily="18" charset="0"/>
              </a:rPr>
              <a:t>lúc</a:t>
            </a:r>
            <a:r>
              <a:rPr lang="en-US" sz="3200" dirty="0">
                <a:latin typeface="Times New Roman" panose="02020603050405020304" pitchFamily="18" charset="0"/>
                <a:cs typeface="Times New Roman" panose="02020603050405020304" pitchFamily="18" charset="0"/>
              </a:rPr>
              <a:t> 7h3o </a:t>
            </a:r>
            <a:r>
              <a:rPr lang="en-US" sz="3200" dirty="0" err="1">
                <a:latin typeface="Times New Roman" panose="02020603050405020304" pitchFamily="18" charset="0"/>
                <a:cs typeface="Times New Roman" panose="02020603050405020304" pitchFamily="18" charset="0"/>
              </a:rPr>
              <a:t>tại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điểm</a:t>
            </a:r>
            <a:r>
              <a:rPr lang="en-US" sz="3200" dirty="0">
                <a:latin typeface="Times New Roman" panose="02020603050405020304" pitchFamily="18" charset="0"/>
                <a:cs typeface="Times New Roman" panose="02020603050405020304" pitchFamily="18" charset="0"/>
              </a:rPr>
              <a:t> I?</a:t>
            </a:r>
            <a:endParaRPr lang="vi-VN" sz="3200" dirty="0">
              <a:latin typeface="Times New Roman" panose="02020603050405020304" pitchFamily="18" charset="0"/>
              <a:cs typeface="Times New Roman" panose="02020603050405020304" pitchFamily="18" charset="0"/>
            </a:endParaRPr>
          </a:p>
          <a:p>
            <a:pPr marL="0" indent="0">
              <a:buNone/>
            </a:pPr>
            <a:endParaRPr lang="vi-VN" sz="3200" dirty="0">
              <a:latin typeface="Times New Roman" panose="02020603050405020304" pitchFamily="18" charset="0"/>
              <a:cs typeface="Times New Roman" panose="02020603050405020304" pitchFamily="18" charset="0"/>
            </a:endParaRPr>
          </a:p>
        </p:txBody>
      </p:sp>
      <p:sp>
        <p:nvSpPr>
          <p:cNvPr id="5" name="Rectangle 2">
            <a:extLst>
              <a:ext uri="{FF2B5EF4-FFF2-40B4-BE49-F238E27FC236}">
                <a16:creationId xmlns:a16="http://schemas.microsoft.com/office/drawing/2014/main" id="{9880AF89-D85B-4BB4-AC56-1445559E35A2}"/>
              </a:ext>
            </a:extLst>
          </p:cNvPr>
          <p:cNvSpPr>
            <a:spLocks noChangeArrowheads="1"/>
          </p:cNvSpPr>
          <p:nvPr/>
        </p:nvSpPr>
        <p:spPr bwMode="auto">
          <a:xfrm>
            <a:off x="1440873" y="19950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6" name="Object 5">
            <a:extLst>
              <a:ext uri="{FF2B5EF4-FFF2-40B4-BE49-F238E27FC236}">
                <a16:creationId xmlns:a16="http://schemas.microsoft.com/office/drawing/2014/main" id="{2E46977C-FCFA-4445-9A7E-BEB403D43787}"/>
              </a:ext>
            </a:extLst>
          </p:cNvPr>
          <p:cNvGraphicFramePr>
            <a:graphicFrameLocks noChangeAspect="1"/>
          </p:cNvGraphicFramePr>
          <p:nvPr>
            <p:extLst>
              <p:ext uri="{D42A27DB-BD31-4B8C-83A1-F6EECF244321}">
                <p14:modId xmlns:p14="http://schemas.microsoft.com/office/powerpoint/2010/main" val="3135690214"/>
              </p:ext>
            </p:extLst>
          </p:nvPr>
        </p:nvGraphicFramePr>
        <p:xfrm>
          <a:off x="1440872" y="1995055"/>
          <a:ext cx="3782291" cy="4608792"/>
        </p:xfrm>
        <a:graphic>
          <a:graphicData uri="http://schemas.openxmlformats.org/presentationml/2006/ole">
            <mc:AlternateContent xmlns:mc="http://schemas.openxmlformats.org/markup-compatibility/2006">
              <mc:Choice xmlns:v="urn:schemas-microsoft-com:vml" Requires="v">
                <p:oleObj spid="_x0000_s15367" name="Bitmap Image" r:id="rId3" imgW="2572109" imgH="3134162" progId="Paint.Picture">
                  <p:embed/>
                </p:oleObj>
              </mc:Choice>
              <mc:Fallback>
                <p:oleObj name="Bitmap Image" r:id="rId3" imgW="2572109" imgH="3134162"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0872" y="1995055"/>
                        <a:ext cx="3782291" cy="4608792"/>
                      </a:xfrm>
                      <a:prstGeom prst="rect">
                        <a:avLst/>
                      </a:prstGeom>
                      <a:noFill/>
                    </p:spPr>
                  </p:pic>
                </p:oleObj>
              </mc:Fallback>
            </mc:AlternateContent>
          </a:graphicData>
        </a:graphic>
      </p:graphicFrame>
      <p:sp>
        <p:nvSpPr>
          <p:cNvPr id="7" name="Title 1">
            <a:extLst>
              <a:ext uri="{FF2B5EF4-FFF2-40B4-BE49-F238E27FC236}">
                <a16:creationId xmlns:a16="http://schemas.microsoft.com/office/drawing/2014/main" id="{81A3F48D-31C2-459E-A406-8DC65F5C8EB8}"/>
              </a:ext>
            </a:extLst>
          </p:cNvPr>
          <p:cNvSpPr txBox="1">
            <a:spLocks/>
          </p:cNvSpPr>
          <p:nvPr/>
        </p:nvSpPr>
        <p:spPr>
          <a:xfrm>
            <a:off x="616527" y="16478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3: BÀI TẬP CUỐI </a:t>
            </a:r>
            <a:r>
              <a:rPr lang="vi-VN" dirty="0">
                <a:latin typeface="Times New Roman" panose="02020603050405020304" pitchFamily="18" charset="0"/>
                <a:cs typeface="Times New Roman" panose="02020603050405020304" pitchFamily="18" charset="0"/>
              </a:rPr>
              <a:t>CHƯƠNG </a:t>
            </a:r>
            <a:r>
              <a:rPr lang="vi-VN" dirty="0">
                <a:latin typeface="TimEes New Roman"/>
              </a:rPr>
              <a:t>7</a:t>
            </a:r>
          </a:p>
        </p:txBody>
      </p:sp>
    </p:spTree>
    <p:extLst>
      <p:ext uri="{BB962C8B-B14F-4D97-AF65-F5344CB8AC3E}">
        <p14:creationId xmlns:p14="http://schemas.microsoft.com/office/powerpoint/2010/main" val="2472045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down)">
                                      <p:cBhvr>
                                        <p:cTn id="1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Content Placeholder 3">
                <a:extLst>
                  <a:ext uri="{FF2B5EF4-FFF2-40B4-BE49-F238E27FC236}">
                    <a16:creationId xmlns:a16="http://schemas.microsoft.com/office/drawing/2014/main" id="{8E1E88FF-7C3B-419D-A00C-1404E2A28883}"/>
                  </a:ext>
                </a:extLst>
              </p:cNvPr>
              <p:cNvSpPr>
                <a:spLocks noGrp="1"/>
              </p:cNvSpPr>
              <p:nvPr>
                <p:ph sz="half" idx="2"/>
              </p:nvPr>
            </p:nvSpPr>
            <p:spPr>
              <a:xfrm>
                <a:off x="4835236" y="1052719"/>
                <a:ext cx="6740237" cy="4351338"/>
              </a:xfrm>
            </p:spPr>
            <p:txBody>
              <a:bodyPr>
                <a:noAutofit/>
              </a:bodyPr>
              <a:lstStyle/>
              <a:p>
                <a:pPr marL="0" indent="0" algn="ctr">
                  <a:buNone/>
                </a:pPr>
                <a:r>
                  <a:rPr lang="en-US" sz="3200" b="1" u="sng" dirty="0" err="1">
                    <a:latin typeface="Times New Roman" panose="02020603050405020304" pitchFamily="18" charset="0"/>
                    <a:cs typeface="Times New Roman" panose="02020603050405020304" pitchFamily="18" charset="0"/>
                  </a:rPr>
                  <a:t>Bài</a:t>
                </a:r>
                <a:r>
                  <a:rPr lang="en-US" sz="3200" b="1" u="sng" dirty="0">
                    <a:latin typeface="Times New Roman" panose="02020603050405020304" pitchFamily="18" charset="0"/>
                    <a:cs typeface="Times New Roman" panose="02020603050405020304" pitchFamily="18" charset="0"/>
                  </a:rPr>
                  <a:t> </a:t>
                </a:r>
                <a:r>
                  <a:rPr lang="en-US" sz="3200" b="1" u="sng" dirty="0" err="1">
                    <a:latin typeface="Times New Roman" panose="02020603050405020304" pitchFamily="18" charset="0"/>
                    <a:cs typeface="Times New Roman" panose="02020603050405020304" pitchFamily="18" charset="0"/>
                  </a:rPr>
                  <a:t>làm</a:t>
                </a:r>
                <a:r>
                  <a:rPr lang="en-US" sz="3200" b="1" u="sng" dirty="0">
                    <a:latin typeface="Times New Roman" panose="02020603050405020304" pitchFamily="18" charset="0"/>
                    <a:cs typeface="Times New Roman" panose="02020603050405020304" pitchFamily="18" charset="0"/>
                  </a:rPr>
                  <a:t>:</a:t>
                </a:r>
              </a:p>
              <a:p>
                <a:pPr marL="0" indent="0">
                  <a:buNone/>
                </a:pPr>
                <a:r>
                  <a:rPr lang="en-US" sz="3200" dirty="0">
                    <a:latin typeface="Times New Roman" panose="02020603050405020304" pitchFamily="18" charset="0"/>
                    <a:cs typeface="Times New Roman" panose="02020603050405020304" pitchFamily="18" charset="0"/>
                  </a:rPr>
                  <a:t>T</a:t>
                </a:r>
                <a:r>
                  <a:rPr lang="vi-VN" sz="3200" dirty="0">
                    <a:latin typeface="Times New Roman" panose="02020603050405020304" pitchFamily="18" charset="0"/>
                    <a:cs typeface="Times New Roman" panose="02020603050405020304" pitchFamily="18" charset="0"/>
                  </a:rPr>
                  <a:t>ứ giác ABCD là hình vuông </a:t>
                </a:r>
                <a:r>
                  <a:rPr lang="en-US" sz="3200" dirty="0">
                    <a:latin typeface="Times New Roman" panose="02020603050405020304" pitchFamily="18" charset="0"/>
                    <a:cs typeface="Times New Roman" panose="02020603050405020304" pitchFamily="18" charset="0"/>
                  </a:rPr>
                  <a:t>n</a:t>
                </a:r>
                <a:r>
                  <a:rPr lang="vi-VN" sz="3200" dirty="0">
                    <a:latin typeface="Times New Roman" panose="02020603050405020304" pitchFamily="18" charset="0"/>
                    <a:cs typeface="Times New Roman" panose="02020603050405020304" pitchFamily="18" charset="0"/>
                  </a:rPr>
                  <a:t>ên AC l</a:t>
                </a:r>
                <a:r>
                  <a:rPr lang="en-US" sz="3200" dirty="0">
                    <a:latin typeface="Times New Roman" panose="02020603050405020304" pitchFamily="18" charset="0"/>
                    <a:cs typeface="Times New Roman" panose="02020603050405020304" pitchFamily="18" charset="0"/>
                  </a:rPr>
                  <a:t>à</a:t>
                </a:r>
                <a:r>
                  <a:rPr lang="vi-VN" sz="3200" dirty="0">
                    <a:latin typeface="Times New Roman" panose="02020603050405020304" pitchFamily="18" charset="0"/>
                    <a:cs typeface="Times New Roman" panose="02020603050405020304" pitchFamily="18" charset="0"/>
                  </a:rPr>
                  <a:t> phân giác của góc BAD hay AI là phân giác của góc MAD</a:t>
                </a:r>
                <a:r>
                  <a:rPr lang="en-US" sz="3200" dirty="0">
                    <a:latin typeface="Times New Roman" panose="02020603050405020304" pitchFamily="18" charset="0"/>
                    <a:cs typeface="Times New Roman" panose="02020603050405020304" pitchFamily="18" charset="0"/>
                  </a:rPr>
                  <a:t>,</a:t>
                </a:r>
                <a:r>
                  <a:rPr lang="vi-VN" sz="3200" dirty="0">
                    <a:latin typeface="Times New Roman" panose="02020603050405020304" pitchFamily="18" charset="0"/>
                    <a:cs typeface="Times New Roman" panose="02020603050405020304" pitchFamily="18" charset="0"/>
                  </a:rPr>
                  <a:t> áp dụng tính chất đường phân giác của tam giác ta có </a:t>
                </a:r>
              </a:p>
              <a:p>
                <a:pPr marL="0" indent="0">
                  <a:buNone/>
                </a:pPr>
                <a14:m>
                  <m:oMath xmlns:m="http://schemas.openxmlformats.org/officeDocument/2006/math">
                    <m:f>
                      <m:fPr>
                        <m:ctrlPr>
                          <a:rPr lang="en-US" sz="3200" i="1" dirty="0" smtClean="0">
                            <a:latin typeface="Cambria Math" panose="02040503050406030204" pitchFamily="18" charset="0"/>
                            <a:cs typeface="Times New Roman" panose="02020603050405020304" pitchFamily="18" charset="0"/>
                          </a:rPr>
                        </m:ctrlPr>
                      </m:fPr>
                      <m:num>
                        <m:r>
                          <m:rPr>
                            <m:nor/>
                          </m:rPr>
                          <a:rPr lang="vi-VN" sz="3200" dirty="0">
                            <a:latin typeface="Times New Roman" panose="02020603050405020304" pitchFamily="18" charset="0"/>
                            <a:cs typeface="Times New Roman" panose="02020603050405020304" pitchFamily="18" charset="0"/>
                          </a:rPr>
                          <m:t>IM</m:t>
                        </m:r>
                      </m:num>
                      <m:den>
                        <m:r>
                          <m:rPr>
                            <m:nor/>
                          </m:rPr>
                          <a:rPr lang="vi-VN" sz="3200" dirty="0">
                            <a:latin typeface="Times New Roman" panose="02020603050405020304" pitchFamily="18" charset="0"/>
                            <a:cs typeface="Times New Roman" panose="02020603050405020304" pitchFamily="18" charset="0"/>
                          </a:rPr>
                          <m:t>ID</m:t>
                        </m:r>
                      </m:den>
                    </m:f>
                  </m:oMath>
                </a14:m>
                <a:r>
                  <a:rPr lang="en-US" sz="3200" dirty="0">
                    <a:latin typeface="Times New Roman" panose="02020603050405020304" pitchFamily="18" charset="0"/>
                    <a:cs typeface="Times New Roman" panose="02020603050405020304" pitchFamily="18" charset="0"/>
                  </a:rPr>
                  <a:t>= </a:t>
                </a:r>
                <a14:m>
                  <m:oMath xmlns:m="http://schemas.openxmlformats.org/officeDocument/2006/math">
                    <m:f>
                      <m:fPr>
                        <m:ctrlPr>
                          <a:rPr lang="en-US" sz="3200" i="1" dirty="0">
                            <a:latin typeface="Cambria Math" panose="02040503050406030204" pitchFamily="18" charset="0"/>
                            <a:cs typeface="Times New Roman" panose="02020603050405020304" pitchFamily="18" charset="0"/>
                          </a:rPr>
                        </m:ctrlPr>
                      </m:fPr>
                      <m:num>
                        <m:r>
                          <m:rPr>
                            <m:nor/>
                          </m:rPr>
                          <a:rPr lang="vi-VN" sz="3200" dirty="0">
                            <a:latin typeface="Times New Roman" panose="02020603050405020304" pitchFamily="18" charset="0"/>
                            <a:cs typeface="Times New Roman" panose="02020603050405020304" pitchFamily="18" charset="0"/>
                          </a:rPr>
                          <m:t>MA</m:t>
                        </m:r>
                      </m:num>
                      <m:den>
                        <m:r>
                          <m:rPr>
                            <m:nor/>
                          </m:rPr>
                          <a:rPr lang="vi-VN" sz="3200" dirty="0">
                            <a:latin typeface="Times New Roman" panose="02020603050405020304" pitchFamily="18" charset="0"/>
                            <a:cs typeface="Times New Roman" panose="02020603050405020304" pitchFamily="18" charset="0"/>
                          </a:rPr>
                          <m:t>AD</m:t>
                        </m:r>
                      </m:den>
                    </m:f>
                    <m:r>
                      <a:rPr lang="vi-VN" sz="3200" i="1" dirty="0">
                        <a:latin typeface="Cambria Math" panose="02040503050406030204" pitchFamily="18" charset="0"/>
                        <a:cs typeface="Times New Roman" panose="02020603050405020304" pitchFamily="18" charset="0"/>
                      </a:rPr>
                      <m:t> </m:t>
                    </m:r>
                  </m:oMath>
                </a14:m>
                <a:r>
                  <a:rPr lang="vi-VN" sz="3200" dirty="0">
                    <a:latin typeface="Times New Roman" panose="02020603050405020304" pitchFamily="18" charset="0"/>
                    <a:cs typeface="Times New Roman" panose="02020603050405020304" pitchFamily="18" charset="0"/>
                  </a:rPr>
                  <a:t>= 1/2 do đó ID</a:t>
                </a:r>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2</a:t>
                </a:r>
                <a:r>
                  <a:rPr lang="en-US" sz="3200" dirty="0">
                    <a:latin typeface="Times New Roman" panose="02020603050405020304" pitchFamily="18" charset="0"/>
                    <a:cs typeface="Times New Roman" panose="02020603050405020304" pitchFamily="18" charset="0"/>
                  </a:rPr>
                  <a:t>I</a:t>
                </a:r>
                <a:r>
                  <a:rPr lang="vi-VN" sz="3200" dirty="0">
                    <a:latin typeface="Times New Roman" panose="02020603050405020304" pitchFamily="18" charset="0"/>
                    <a:cs typeface="Times New Roman" panose="02020603050405020304" pitchFamily="18" charset="0"/>
                  </a:rPr>
                  <a:t>M ta có </a:t>
                </a:r>
              </a:p>
              <a:p>
                <a:pPr marL="0" indent="0">
                  <a:buNone/>
                </a:pPr>
                <a:r>
                  <a:rPr lang="vi-VN" sz="3200" dirty="0">
                    <a:latin typeface="Times New Roman" panose="02020603050405020304" pitchFamily="18" charset="0"/>
                    <a:cs typeface="Times New Roman" panose="02020603050405020304" pitchFamily="18" charset="0"/>
                  </a:rPr>
                  <a:t>s </a:t>
                </a:r>
                <a:r>
                  <a:rPr lang="en-US" sz="3200" dirty="0">
                    <a:latin typeface="Times New Roman" panose="02020603050405020304" pitchFamily="18" charset="0"/>
                    <a:cs typeface="Times New Roman" panose="02020603050405020304" pitchFamily="18" charset="0"/>
                  </a:rPr>
                  <a:t>=</a:t>
                </a:r>
                <a:r>
                  <a:rPr lang="vi-VN" sz="3200" dirty="0">
                    <a:latin typeface="Times New Roman" panose="02020603050405020304" pitchFamily="18" charset="0"/>
                    <a:cs typeface="Times New Roman" panose="02020603050405020304" pitchFamily="18" charset="0"/>
                  </a:rPr>
                  <a:t>v </a:t>
                </a:r>
                <a:r>
                  <a:rPr lang="en-US" sz="3200" dirty="0">
                    <a:latin typeface="Times New Roman" panose="02020603050405020304" pitchFamily="18" charset="0"/>
                    <a:cs typeface="Times New Roman" panose="02020603050405020304" pitchFamily="18" charset="0"/>
                  </a:rPr>
                  <a:t>.</a:t>
                </a:r>
                <a:r>
                  <a:rPr lang="vi-VN" sz="3200" dirty="0">
                    <a:latin typeface="Times New Roman" panose="02020603050405020304" pitchFamily="18" charset="0"/>
                    <a:cs typeface="Times New Roman" panose="02020603050405020304" pitchFamily="18" charset="0"/>
                  </a:rPr>
                  <a:t>t</a:t>
                </a:r>
                <a:r>
                  <a:rPr lang="en-US" sz="3200" dirty="0">
                    <a:latin typeface="Times New Roman" panose="02020603050405020304" pitchFamily="18" charset="0"/>
                    <a:cs typeface="Times New Roman" panose="02020603050405020304" pitchFamily="18" charset="0"/>
                  </a:rPr>
                  <a:t>.</a:t>
                </a:r>
              </a:p>
              <a:p>
                <a:pPr marL="0" indent="0">
                  <a:buNone/>
                </a:pPr>
                <a:r>
                  <a:rPr lang="vi-VN" sz="3200" dirty="0">
                    <a:latin typeface="Times New Roman" panose="02020603050405020304" pitchFamily="18" charset="0"/>
                    <a:cs typeface="Times New Roman" panose="02020603050405020304" pitchFamily="18" charset="0"/>
                  </a:rPr>
                  <a:t>Hai bạn đi với vận tốc </a:t>
                </a:r>
                <a:r>
                  <a:rPr lang="en-US" sz="3200" dirty="0" err="1">
                    <a:latin typeface="Times New Roman" panose="02020603050405020304" pitchFamily="18" charset="0"/>
                    <a:cs typeface="Times New Roman" panose="02020603050405020304" pitchFamily="18" charset="0"/>
                  </a:rPr>
                  <a:t>như</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nhau</a:t>
                </a:r>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nên thời gian đi từ D đến I gấp hai lần thời gian đi từ M đến y vậy bạn Dung phải xuất phát lúc 6:30</a:t>
                </a:r>
              </a:p>
            </p:txBody>
          </p:sp>
        </mc:Choice>
        <mc:Fallback>
          <p:sp>
            <p:nvSpPr>
              <p:cNvPr id="4" name="Content Placeholder 3">
                <a:extLst>
                  <a:ext uri="{FF2B5EF4-FFF2-40B4-BE49-F238E27FC236}">
                    <a16:creationId xmlns:a16="http://schemas.microsoft.com/office/drawing/2014/main" id="{8E1E88FF-7C3B-419D-A00C-1404E2A28883}"/>
                  </a:ext>
                </a:extLst>
              </p:cNvPr>
              <p:cNvSpPr>
                <a:spLocks noGrp="1" noRot="1" noChangeAspect="1" noMove="1" noResize="1" noEditPoints="1" noAdjustHandles="1" noChangeArrowheads="1" noChangeShapeType="1" noTextEdit="1"/>
              </p:cNvSpPr>
              <p:nvPr>
                <p:ph sz="half" idx="2"/>
              </p:nvPr>
            </p:nvSpPr>
            <p:spPr>
              <a:xfrm>
                <a:off x="4835236" y="1052719"/>
                <a:ext cx="6740237" cy="4351338"/>
              </a:xfrm>
              <a:blipFill>
                <a:blip r:embed="rId3"/>
                <a:stretch>
                  <a:fillRect l="-2260" t="-3086" r="-1808" b="-35344"/>
                </a:stretch>
              </a:blipFill>
            </p:spPr>
            <p:txBody>
              <a:bodyPr/>
              <a:lstStyle/>
              <a:p>
                <a:r>
                  <a:rPr lang="vi-VN">
                    <a:noFill/>
                  </a:rPr>
                  <a:t> </a:t>
                </a:r>
              </a:p>
            </p:txBody>
          </p:sp>
        </mc:Fallback>
      </mc:AlternateContent>
      <p:sp>
        <p:nvSpPr>
          <p:cNvPr id="5" name="Title 1">
            <a:extLst>
              <a:ext uri="{FF2B5EF4-FFF2-40B4-BE49-F238E27FC236}">
                <a16:creationId xmlns:a16="http://schemas.microsoft.com/office/drawing/2014/main" id="{24A0577D-0BF7-47AD-A56E-944CBC71CEA6}"/>
              </a:ext>
            </a:extLst>
          </p:cNvPr>
          <p:cNvSpPr txBox="1">
            <a:spLocks/>
          </p:cNvSpPr>
          <p:nvPr/>
        </p:nvSpPr>
        <p:spPr>
          <a:xfrm>
            <a:off x="616527" y="164786"/>
            <a:ext cx="10515600" cy="10821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latin typeface="Times New Roman" panose="02020603050405020304" pitchFamily="18" charset="0"/>
                <a:cs typeface="Times New Roman" panose="02020603050405020304" pitchFamily="18" charset="0"/>
              </a:rPr>
              <a:t>TIẾT 3: BÀI TẬP CUỐI </a:t>
            </a:r>
            <a:r>
              <a:rPr lang="vi-VN" dirty="0">
                <a:latin typeface="Times New Roman" panose="02020603050405020304" pitchFamily="18" charset="0"/>
                <a:cs typeface="Times New Roman" panose="02020603050405020304" pitchFamily="18" charset="0"/>
              </a:rPr>
              <a:t>CHƯƠNG </a:t>
            </a:r>
            <a:r>
              <a:rPr lang="vi-VN" dirty="0">
                <a:latin typeface="TimEes New Roman"/>
              </a:rPr>
              <a:t>7</a:t>
            </a:r>
          </a:p>
        </p:txBody>
      </p:sp>
      <p:graphicFrame>
        <p:nvGraphicFramePr>
          <p:cNvPr id="6" name="Content Placeholder 5">
            <a:extLst>
              <a:ext uri="{FF2B5EF4-FFF2-40B4-BE49-F238E27FC236}">
                <a16:creationId xmlns:a16="http://schemas.microsoft.com/office/drawing/2014/main" id="{60F10FF9-391C-4364-BAB0-608953B90CA7}"/>
              </a:ext>
            </a:extLst>
          </p:cNvPr>
          <p:cNvGraphicFramePr>
            <a:graphicFrameLocks noGrp="1" noChangeAspect="1"/>
          </p:cNvGraphicFramePr>
          <p:nvPr>
            <p:ph sz="half" idx="1"/>
            <p:extLst>
              <p:ext uri="{D42A27DB-BD31-4B8C-83A1-F6EECF244321}">
                <p14:modId xmlns:p14="http://schemas.microsoft.com/office/powerpoint/2010/main" val="704993322"/>
              </p:ext>
            </p:extLst>
          </p:nvPr>
        </p:nvGraphicFramePr>
        <p:xfrm>
          <a:off x="1270287" y="1617013"/>
          <a:ext cx="3277815" cy="3994078"/>
        </p:xfrm>
        <a:graphic>
          <a:graphicData uri="http://schemas.openxmlformats.org/presentationml/2006/ole">
            <mc:AlternateContent xmlns:mc="http://schemas.openxmlformats.org/markup-compatibility/2006">
              <mc:Choice xmlns:v="urn:schemas-microsoft-com:vml" Requires="v">
                <p:oleObj spid="_x0000_s16392" name="Bitmap Image" r:id="rId4" imgW="2572109" imgH="3134162" progId="Paint.Picture">
                  <p:embed/>
                </p:oleObj>
              </mc:Choice>
              <mc:Fallback>
                <p:oleObj name="Bitmap Image" r:id="rId4" imgW="2572109" imgH="3134162" progId="Paint.Picture">
                  <p:embed/>
                  <p:pic>
                    <p:nvPicPr>
                      <p:cNvPr id="6" name="Object 5">
                        <a:extLst>
                          <a:ext uri="{FF2B5EF4-FFF2-40B4-BE49-F238E27FC236}">
                            <a16:creationId xmlns:a16="http://schemas.microsoft.com/office/drawing/2014/main" id="{2E46977C-FCFA-4445-9A7E-BEB403D437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0287" y="1617013"/>
                        <a:ext cx="3277815" cy="3994078"/>
                      </a:xfrm>
                      <a:prstGeom prst="rect">
                        <a:avLst/>
                      </a:prstGeom>
                      <a:noFill/>
                    </p:spPr>
                  </p:pic>
                </p:oleObj>
              </mc:Fallback>
            </mc:AlternateContent>
          </a:graphicData>
        </a:graphic>
      </p:graphicFrame>
    </p:spTree>
    <p:extLst>
      <p:ext uri="{BB962C8B-B14F-4D97-AF65-F5344CB8AC3E}">
        <p14:creationId xmlns:p14="http://schemas.microsoft.com/office/powerpoint/2010/main" val="2882102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down)">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down)">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2E833CA-A0FB-49FD-A61C-84A014C8B102}"/>
              </a:ext>
            </a:extLst>
          </p:cNvPr>
          <p:cNvSpPr>
            <a:spLocks noGrp="1"/>
          </p:cNvSpPr>
          <p:nvPr>
            <p:ph sz="half" idx="2"/>
          </p:nvPr>
        </p:nvSpPr>
        <p:spPr>
          <a:xfrm>
            <a:off x="1177636" y="1825625"/>
            <a:ext cx="10176164" cy="4351338"/>
          </a:xfrm>
        </p:spPr>
        <p:txBody>
          <a:bodyPr>
            <a:normAutofit/>
          </a:bodyPr>
          <a:lstStyle/>
          <a:p>
            <a:pPr marL="914400" lvl="2" indent="0" algn="ctr">
              <a:buNone/>
            </a:pPr>
            <a:r>
              <a:rPr lang="vi-VN" sz="3200" b="1" u="sng" dirty="0">
                <a:latin typeface="Times New Roman" panose="02020603050405020304" pitchFamily="18" charset="0"/>
                <a:cs typeface="Times New Roman" panose="02020603050405020304" pitchFamily="18" charset="0"/>
              </a:rPr>
              <a:t>Hướng dẫn học ở nhà:</a:t>
            </a:r>
            <a:endParaRPr lang="en-US" sz="3200" b="1" u="sng" dirty="0">
              <a:latin typeface="Times New Roman" panose="02020603050405020304" pitchFamily="18" charset="0"/>
              <a:cs typeface="Times New Roman" panose="02020603050405020304" pitchFamily="18" charset="0"/>
            </a:endParaRPr>
          </a:p>
          <a:p>
            <a:pPr marL="914400" lvl="2" indent="0" algn="ctr">
              <a:buNone/>
            </a:pPr>
            <a:r>
              <a:rPr lang="en-US" sz="3200" dirty="0" err="1">
                <a:latin typeface="Times New Roman" panose="02020603050405020304" pitchFamily="18" charset="0"/>
                <a:cs typeface="Times New Roman" panose="02020603050405020304" pitchFamily="18" charset="0"/>
              </a:rPr>
              <a:t>Xem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giải</a:t>
            </a:r>
            <a:endParaRPr lang="vi-VN" sz="3200" dirty="0">
              <a:latin typeface="Times New Roman" panose="02020603050405020304" pitchFamily="18" charset="0"/>
              <a:cs typeface="Times New Roman" panose="02020603050405020304" pitchFamily="18" charset="0"/>
            </a:endParaRPr>
          </a:p>
          <a:p>
            <a:pPr marL="914400" lvl="2" indent="0" algn="ctr">
              <a:buNone/>
            </a:pPr>
            <a:r>
              <a:rPr lang="en-US" sz="3200" dirty="0" err="1">
                <a:latin typeface="Times New Roman" panose="02020603050405020304" pitchFamily="18" charset="0"/>
                <a:cs typeface="Times New Roman" panose="02020603050405020304" pitchFamily="18" charset="0"/>
              </a:rPr>
              <a:t>Ôn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thuyết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chương</a:t>
            </a:r>
            <a:r>
              <a:rPr lang="en-US" sz="3200" dirty="0">
                <a:latin typeface="Times New Roman" panose="02020603050405020304" pitchFamily="18" charset="0"/>
                <a:cs typeface="Times New Roman" panose="02020603050405020304" pitchFamily="18" charset="0"/>
              </a:rPr>
              <a:t> 7, </a:t>
            </a:r>
            <a:r>
              <a:rPr lang="en-US" sz="3200" dirty="0" err="1">
                <a:latin typeface="Times New Roman" panose="02020603050405020304" pitchFamily="18" charset="0"/>
                <a:cs typeface="Times New Roman" panose="02020603050405020304" pitchFamily="18" charset="0"/>
              </a:rPr>
              <a:t>giải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tập</a:t>
            </a:r>
            <a:r>
              <a:rPr lang="en-US" sz="3200" dirty="0">
                <a:latin typeface="Times New Roman" panose="02020603050405020304" pitchFamily="18" charset="0"/>
                <a:cs typeface="Times New Roman" panose="02020603050405020304" pitchFamily="18" charset="0"/>
              </a:rPr>
              <a:t> 16</a:t>
            </a:r>
            <a:endParaRPr lang="vi-VN" sz="3200" dirty="0">
              <a:latin typeface="Times New Roman" panose="02020603050405020304" pitchFamily="18" charset="0"/>
              <a:cs typeface="Times New Roman" panose="02020603050405020304" pitchFamily="18" charset="0"/>
            </a:endParaRPr>
          </a:p>
          <a:p>
            <a:pPr marL="0" indent="0" algn="ctr">
              <a:buNone/>
            </a:pPr>
            <a:r>
              <a:rPr lang="en-US" sz="3200" dirty="0" err="1">
                <a:latin typeface="Times New Roman" panose="02020603050405020304" pitchFamily="18" charset="0"/>
                <a:cs typeface="Times New Roman" panose="02020603050405020304" pitchFamily="18" charset="0"/>
              </a:rPr>
              <a:t>Chuẩn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trước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đồng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dạng</a:t>
            </a:r>
            <a:r>
              <a:rPr lang="en-US" sz="3200" dirty="0">
                <a:latin typeface="Times New Roman" panose="02020603050405020304" pitchFamily="18" charset="0"/>
                <a:cs typeface="Times New Roman" panose="02020603050405020304" pitchFamily="18" charset="0"/>
              </a:rPr>
              <a:t> ở </a:t>
            </a:r>
            <a:r>
              <a:rPr lang="en-US" sz="3200" dirty="0" err="1">
                <a:latin typeface="Times New Roman" panose="02020603050405020304" pitchFamily="18" charset="0"/>
                <a:cs typeface="Times New Roman" panose="02020603050405020304" pitchFamily="18" charset="0"/>
              </a:rPr>
              <a:t>chương</a:t>
            </a:r>
            <a:r>
              <a:rPr lang="en-US" sz="3200" dirty="0">
                <a:latin typeface="Times New Roman" panose="02020603050405020304" pitchFamily="18" charset="0"/>
                <a:cs typeface="Times New Roman" panose="02020603050405020304" pitchFamily="18" charset="0"/>
              </a:rPr>
              <a:t> 8</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5782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down)">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1ACEC-4030-4DF8-9AE1-F2C8655425C6}"/>
              </a:ext>
            </a:extLst>
          </p:cNvPr>
          <p:cNvSpPr>
            <a:spLocks noGrp="1"/>
          </p:cNvSpPr>
          <p:nvPr>
            <p:ph type="title"/>
          </p:nvPr>
        </p:nvSpPr>
        <p:spPr>
          <a:xfrm>
            <a:off x="3859696" y="2103437"/>
            <a:ext cx="7364895" cy="1325563"/>
          </a:xfrm>
        </p:spPr>
        <p:txBody>
          <a:bodyPr>
            <a:normAutofit/>
          </a:bodyPr>
          <a:lstStyle/>
          <a:p>
            <a:pPr algn="ctr"/>
            <a:r>
              <a:rPr lang="en-US" sz="3200" dirty="0" err="1">
                <a:latin typeface="TimEes New Roman"/>
              </a:rPr>
              <a:t>Rất</a:t>
            </a:r>
            <a:r>
              <a:rPr lang="en-US" sz="3200" dirty="0">
                <a:latin typeface="TimEes New Roman"/>
              </a:rPr>
              <a:t> </a:t>
            </a:r>
            <a:r>
              <a:rPr lang="en-US" sz="3200" dirty="0" err="1">
                <a:latin typeface="TimEes New Roman"/>
              </a:rPr>
              <a:t>tiếc</a:t>
            </a:r>
            <a:r>
              <a:rPr lang="en-US" sz="3200" dirty="0">
                <a:latin typeface="TimEes New Roman"/>
              </a:rPr>
              <a:t> </a:t>
            </a:r>
            <a:r>
              <a:rPr lang="en-US" sz="3200" dirty="0" err="1">
                <a:latin typeface="TimEes New Roman"/>
              </a:rPr>
              <a:t>bạn</a:t>
            </a:r>
            <a:r>
              <a:rPr lang="en-US" sz="3200" dirty="0">
                <a:latin typeface="TimEes New Roman"/>
              </a:rPr>
              <a:t> </a:t>
            </a:r>
            <a:r>
              <a:rPr lang="en-US" sz="3200" dirty="0" err="1">
                <a:latin typeface="TimEes New Roman"/>
              </a:rPr>
              <a:t>đã</a:t>
            </a:r>
            <a:r>
              <a:rPr lang="en-US" sz="3200" dirty="0">
                <a:latin typeface="TimEes New Roman"/>
              </a:rPr>
              <a:t> </a:t>
            </a:r>
            <a:r>
              <a:rPr lang="en-US" sz="3200" dirty="0" err="1">
                <a:latin typeface="TimEes New Roman"/>
              </a:rPr>
              <a:t>trả</a:t>
            </a:r>
            <a:r>
              <a:rPr lang="en-US" sz="3200" dirty="0">
                <a:latin typeface="TimEes New Roman"/>
              </a:rPr>
              <a:t> </a:t>
            </a:r>
            <a:r>
              <a:rPr lang="en-US" sz="3200" dirty="0" err="1">
                <a:latin typeface="TimEes New Roman"/>
              </a:rPr>
              <a:t>lời</a:t>
            </a:r>
            <a:r>
              <a:rPr lang="en-US" sz="3200" dirty="0">
                <a:latin typeface="TimEes New Roman"/>
              </a:rPr>
              <a:t> </a:t>
            </a:r>
            <a:r>
              <a:rPr lang="en-US" sz="3200" dirty="0" err="1">
                <a:latin typeface="TimEes New Roman"/>
              </a:rPr>
              <a:t>sai</a:t>
            </a:r>
            <a:r>
              <a:rPr lang="en-US" sz="3200" dirty="0">
                <a:latin typeface="TimEes New Roman"/>
              </a:rPr>
              <a:t>.</a:t>
            </a:r>
            <a:br>
              <a:rPr lang="en-US" sz="3200" dirty="0">
                <a:latin typeface="TimEes New Roman"/>
              </a:rPr>
            </a:br>
            <a:r>
              <a:rPr lang="en-US" sz="3200" dirty="0" err="1">
                <a:latin typeface="TimEes New Roman"/>
              </a:rPr>
              <a:t>Phư</a:t>
            </a:r>
            <a:r>
              <a:rPr lang="vi-VN" sz="3200" dirty="0">
                <a:latin typeface="TimEes New Roman"/>
              </a:rPr>
              <a:t>ơ</a:t>
            </a:r>
            <a:r>
              <a:rPr lang="en-US" sz="3200" dirty="0">
                <a:latin typeface="TimEes New Roman"/>
              </a:rPr>
              <a:t>ng </a:t>
            </a:r>
            <a:r>
              <a:rPr lang="en-US" sz="3200" dirty="0" err="1">
                <a:latin typeface="TimEes New Roman"/>
              </a:rPr>
              <a:t>án</a:t>
            </a:r>
            <a:r>
              <a:rPr lang="en-US" sz="3200" dirty="0">
                <a:latin typeface="TimEes New Roman"/>
              </a:rPr>
              <a:t> </a:t>
            </a:r>
            <a:r>
              <a:rPr lang="en-US" sz="3200" dirty="0" err="1">
                <a:latin typeface="TimEes New Roman"/>
              </a:rPr>
              <a:t>đúng</a:t>
            </a:r>
            <a:r>
              <a:rPr lang="en-US" sz="3200" dirty="0">
                <a:latin typeface="TimEes New Roman"/>
              </a:rPr>
              <a:t> </a:t>
            </a:r>
            <a:r>
              <a:rPr lang="en-US" sz="3200" dirty="0" err="1">
                <a:latin typeface="TimEes New Roman"/>
              </a:rPr>
              <a:t>là</a:t>
            </a:r>
            <a:r>
              <a:rPr lang="en-US" sz="3200" dirty="0">
                <a:latin typeface="TimEes New Roman"/>
              </a:rPr>
              <a:t> A. 4cm</a:t>
            </a:r>
            <a:endParaRPr lang="vi-VN" sz="3200" dirty="0">
              <a:latin typeface="TimEes New Roman"/>
            </a:endParaRPr>
          </a:p>
        </p:txBody>
      </p:sp>
      <p:pic>
        <p:nvPicPr>
          <p:cNvPr id="6" name="Content Placeholder 5">
            <a:extLst>
              <a:ext uri="{FF2B5EF4-FFF2-40B4-BE49-F238E27FC236}">
                <a16:creationId xmlns:a16="http://schemas.microsoft.com/office/drawing/2014/main" id="{ADA38787-77E3-4F94-9730-A45C6299F195}"/>
              </a:ext>
            </a:extLst>
          </p:cNvPr>
          <p:cNvPicPr>
            <a:picLocks noGrp="1" noChangeAspect="1"/>
          </p:cNvPicPr>
          <p:nvPr>
            <p:ph idx="1"/>
          </p:nvPr>
        </p:nvPicPr>
        <p:blipFill>
          <a:blip r:embed="rId2"/>
          <a:stretch>
            <a:fillRect/>
          </a:stretch>
        </p:blipFill>
        <p:spPr>
          <a:xfrm>
            <a:off x="1121069" y="1441938"/>
            <a:ext cx="2523279" cy="2535163"/>
          </a:xfrm>
          <a:prstGeom prst="rect">
            <a:avLst/>
          </a:prstGeom>
        </p:spPr>
      </p:pic>
      <p:sp>
        <p:nvSpPr>
          <p:cNvPr id="8" name="Arrow: Right 7">
            <a:hlinkClick r:id="rId3" action="ppaction://hlinksldjump"/>
            <a:extLst>
              <a:ext uri="{FF2B5EF4-FFF2-40B4-BE49-F238E27FC236}">
                <a16:creationId xmlns:a16="http://schemas.microsoft.com/office/drawing/2014/main" id="{6CE13D97-303F-4C1A-9ADB-D344964F951A}"/>
              </a:ext>
            </a:extLst>
          </p:cNvPr>
          <p:cNvSpPr/>
          <p:nvPr/>
        </p:nvSpPr>
        <p:spPr>
          <a:xfrm>
            <a:off x="10058400" y="6069496"/>
            <a:ext cx="1404730" cy="7885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Tiếp</a:t>
            </a:r>
            <a:r>
              <a:rPr lang="en-US" dirty="0"/>
              <a:t> </a:t>
            </a:r>
            <a:r>
              <a:rPr lang="en-US" dirty="0" err="1"/>
              <a:t>tục</a:t>
            </a:r>
            <a:endParaRPr lang="vi-VN" dirty="0"/>
          </a:p>
        </p:txBody>
      </p:sp>
      <p:sp>
        <p:nvSpPr>
          <p:cNvPr id="9" name="Title 1">
            <a:extLst>
              <a:ext uri="{FF2B5EF4-FFF2-40B4-BE49-F238E27FC236}">
                <a16:creationId xmlns:a16="http://schemas.microsoft.com/office/drawing/2014/main" id="{820C3033-A116-41B6-8FC3-16BB660FEF32}"/>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atin typeface="TimEes New Roman"/>
              </a:rPr>
              <a:t>TIẾT 1: BÀI TẬP CUỐI </a:t>
            </a:r>
            <a:r>
              <a:rPr lang="vi-VN">
                <a:latin typeface="TimEes New Roman"/>
              </a:rPr>
              <a:t>CHƯƠNG 7</a:t>
            </a:r>
            <a:endParaRPr lang="vi-VN" dirty="0">
              <a:latin typeface="TimEes New Roman"/>
            </a:endParaRPr>
          </a:p>
        </p:txBody>
      </p:sp>
    </p:spTree>
    <p:extLst>
      <p:ext uri="{BB962C8B-B14F-4D97-AF65-F5344CB8AC3E}">
        <p14:creationId xmlns:p14="http://schemas.microsoft.com/office/powerpoint/2010/main" val="4119481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EA6D3F-8A89-4DB7-9627-A056593BC695}"/>
              </a:ext>
            </a:extLst>
          </p:cNvPr>
          <p:cNvSpPr>
            <a:spLocks noGrp="1"/>
          </p:cNvSpPr>
          <p:nvPr>
            <p:ph idx="1"/>
          </p:nvPr>
        </p:nvSpPr>
        <p:spPr>
          <a:xfrm>
            <a:off x="838200" y="3773695"/>
            <a:ext cx="10515600" cy="1603375"/>
          </a:xfrm>
        </p:spPr>
        <p:txBody>
          <a:bodyPr>
            <a:normAutofit/>
          </a:bodyPr>
          <a:lstStyle/>
          <a:p>
            <a:pPr marL="0" indent="0">
              <a:buNone/>
            </a:pPr>
            <a:r>
              <a:rPr lang="en-US" dirty="0" err="1"/>
              <a:t>Bài</a:t>
            </a:r>
            <a:r>
              <a:rPr lang="en-US" dirty="0"/>
              <a:t> 2: (</a:t>
            </a:r>
            <a:r>
              <a:rPr lang="en-US" dirty="0" err="1"/>
              <a:t>làm</a:t>
            </a:r>
            <a:r>
              <a:rPr lang="en-US" dirty="0"/>
              <a:t> </a:t>
            </a:r>
            <a:r>
              <a:rPr lang="en-US" dirty="0" err="1"/>
              <a:t>theo</a:t>
            </a:r>
            <a:r>
              <a:rPr lang="en-US" dirty="0"/>
              <a:t> </a:t>
            </a:r>
            <a:r>
              <a:rPr lang="en-US" dirty="0" err="1"/>
              <a:t>nhóm</a:t>
            </a:r>
            <a:r>
              <a:rPr lang="en-US" dirty="0"/>
              <a:t> </a:t>
            </a:r>
            <a:r>
              <a:rPr lang="en-US" dirty="0" err="1"/>
              <a:t>đôi</a:t>
            </a:r>
            <a:r>
              <a:rPr lang="en-US" dirty="0"/>
              <a:t>:)</a:t>
            </a:r>
            <a:endParaRPr lang="vi-VN" dirty="0"/>
          </a:p>
          <a:p>
            <a:pPr marL="0" indent="0">
              <a:buNone/>
            </a:pPr>
            <a:r>
              <a:rPr lang="en-US" dirty="0"/>
              <a:t>Cho tam </a:t>
            </a:r>
            <a:r>
              <a:rPr lang="en-US" dirty="0" err="1"/>
              <a:t>giác</a:t>
            </a:r>
            <a:r>
              <a:rPr lang="en-US" dirty="0"/>
              <a:t> ABC, </a:t>
            </a:r>
            <a:r>
              <a:rPr lang="en-US" dirty="0" err="1"/>
              <a:t>biết</a:t>
            </a:r>
            <a:r>
              <a:rPr lang="en-US" dirty="0"/>
              <a:t> DE song </a:t>
            </a:r>
            <a:r>
              <a:rPr lang="en-US" dirty="0" err="1"/>
              <a:t>song</a:t>
            </a:r>
            <a:r>
              <a:rPr lang="en-US" dirty="0"/>
              <a:t> </a:t>
            </a:r>
            <a:r>
              <a:rPr lang="en-US" dirty="0" err="1"/>
              <a:t>với</a:t>
            </a:r>
            <a:r>
              <a:rPr lang="en-US" dirty="0"/>
              <a:t> BC </a:t>
            </a:r>
            <a:r>
              <a:rPr lang="en-US" dirty="0" err="1"/>
              <a:t>trong</a:t>
            </a:r>
            <a:r>
              <a:rPr lang="en-US" dirty="0"/>
              <a:t> </a:t>
            </a:r>
            <a:r>
              <a:rPr lang="en-US" dirty="0" err="1"/>
              <a:t>các</a:t>
            </a:r>
            <a:r>
              <a:rPr lang="en-US" dirty="0"/>
              <a:t> </a:t>
            </a:r>
            <a:r>
              <a:rPr lang="en-US" dirty="0" err="1"/>
              <a:t>khẳng</a:t>
            </a:r>
            <a:r>
              <a:rPr lang="en-US" dirty="0"/>
              <a:t> </a:t>
            </a:r>
            <a:r>
              <a:rPr lang="en-US" dirty="0" err="1"/>
              <a:t>định</a:t>
            </a:r>
            <a:r>
              <a:rPr lang="en-US" dirty="0"/>
              <a:t> </a:t>
            </a:r>
            <a:r>
              <a:rPr lang="en-US" dirty="0" err="1"/>
              <a:t>sau</a:t>
            </a:r>
            <a:r>
              <a:rPr lang="en-US" dirty="0"/>
              <a:t> </a:t>
            </a:r>
            <a:r>
              <a:rPr lang="en-US" dirty="0" err="1"/>
              <a:t>khẳng</a:t>
            </a:r>
            <a:r>
              <a:rPr lang="en-US" dirty="0"/>
              <a:t> </a:t>
            </a:r>
            <a:r>
              <a:rPr lang="en-US" dirty="0" err="1"/>
              <a:t>định</a:t>
            </a:r>
            <a:r>
              <a:rPr lang="en-US" dirty="0"/>
              <a:t> </a:t>
            </a:r>
            <a:r>
              <a:rPr lang="en-US" dirty="0" err="1"/>
              <a:t>nào</a:t>
            </a:r>
            <a:r>
              <a:rPr lang="en-US" dirty="0"/>
              <a:t> </a:t>
            </a:r>
            <a:r>
              <a:rPr lang="en-US" dirty="0" err="1"/>
              <a:t>là</a:t>
            </a:r>
            <a:r>
              <a:rPr lang="en-US" dirty="0"/>
              <a:t> </a:t>
            </a:r>
            <a:r>
              <a:rPr lang="en-US" dirty="0" err="1"/>
              <a:t>sai</a:t>
            </a:r>
            <a:r>
              <a:rPr lang="en-US" dirty="0"/>
              <a:t>?</a:t>
            </a:r>
            <a:endParaRPr lang="vi-VN" dirty="0"/>
          </a:p>
        </p:txBody>
      </p:sp>
      <p:grpSp>
        <p:nvGrpSpPr>
          <p:cNvPr id="19" name="Group 18">
            <a:extLst>
              <a:ext uri="{FF2B5EF4-FFF2-40B4-BE49-F238E27FC236}">
                <a16:creationId xmlns:a16="http://schemas.microsoft.com/office/drawing/2014/main" id="{0EE20CAE-FE93-4230-A280-981DB00036FB}"/>
              </a:ext>
            </a:extLst>
          </p:cNvPr>
          <p:cNvGrpSpPr/>
          <p:nvPr/>
        </p:nvGrpSpPr>
        <p:grpSpPr>
          <a:xfrm>
            <a:off x="947346" y="5483709"/>
            <a:ext cx="6772435" cy="524942"/>
            <a:chOff x="947346" y="5483709"/>
            <a:chExt cx="6772435" cy="524942"/>
          </a:xfrm>
        </p:grpSpPr>
        <p:grpSp>
          <p:nvGrpSpPr>
            <p:cNvPr id="7" name="Group 6">
              <a:extLst>
                <a:ext uri="{FF2B5EF4-FFF2-40B4-BE49-F238E27FC236}">
                  <a16:creationId xmlns:a16="http://schemas.microsoft.com/office/drawing/2014/main" id="{FDD872BE-FE83-4449-A7FA-3E4CD8CFC79E}"/>
                </a:ext>
              </a:extLst>
            </p:cNvPr>
            <p:cNvGrpSpPr/>
            <p:nvPr/>
          </p:nvGrpSpPr>
          <p:grpSpPr>
            <a:xfrm>
              <a:off x="947346" y="5488252"/>
              <a:ext cx="1441741" cy="520399"/>
              <a:chOff x="5095277" y="3095062"/>
              <a:chExt cx="1441741" cy="524145"/>
            </a:xfrm>
          </p:grpSpPr>
          <p:sp>
            <p:nvSpPr>
              <p:cNvPr id="5" name="Rectangle 4">
                <a:extLst>
                  <a:ext uri="{FF2B5EF4-FFF2-40B4-BE49-F238E27FC236}">
                    <a16:creationId xmlns:a16="http://schemas.microsoft.com/office/drawing/2014/main" id="{038635F3-E46B-4142-BC89-4E4862E63193}"/>
                  </a:ext>
                </a:extLst>
              </p:cNvPr>
              <p:cNvSpPr/>
              <p:nvPr/>
            </p:nvSpPr>
            <p:spPr>
              <a:xfrm>
                <a:off x="5095277" y="3244334"/>
                <a:ext cx="494046" cy="369332"/>
              </a:xfrm>
              <a:prstGeom prst="rect">
                <a:avLst/>
              </a:prstGeom>
            </p:spPr>
            <p:txBody>
              <a:bodyPr wrap="none">
                <a:spAutoFit/>
              </a:bodyPr>
              <a:lstStyle/>
              <a:p>
                <a:r>
                  <a:rPr lang="en-US" dirty="0"/>
                  <a:t>A)  </a:t>
                </a:r>
                <a:endParaRPr lang="vi-VN" dirty="0"/>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D4BD8E1E-0316-4EAD-BE73-56DAE1BAB05B}"/>
                      </a:ext>
                    </a:extLst>
                  </p:cNvPr>
                  <p:cNvSpPr txBox="1"/>
                  <p:nvPr/>
                </p:nvSpPr>
                <p:spPr>
                  <a:xfrm>
                    <a:off x="5589323" y="3095062"/>
                    <a:ext cx="947695" cy="52414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vi-VN" i="1" smtClean="0">
                                  <a:latin typeface="Cambria Math" panose="02040503050406030204" pitchFamily="18" charset="0"/>
                                </a:rPr>
                              </m:ctrlPr>
                            </m:fPr>
                            <m:num>
                              <m:r>
                                <m:rPr>
                                  <m:sty m:val="p"/>
                                </m:rPr>
                                <a:rPr lang="vi-VN" i="1">
                                  <a:latin typeface="Cambria Math" panose="02040503050406030204" pitchFamily="18" charset="0"/>
                                </a:rPr>
                                <m:t>A</m:t>
                              </m:r>
                              <m:r>
                                <a:rPr lang="vi-VN" b="0" i="1" smtClean="0">
                                  <a:latin typeface="Cambria Math" panose="02040503050406030204" pitchFamily="18" charset="0"/>
                                </a:rPr>
                                <m:t>𝐷</m:t>
                              </m:r>
                            </m:num>
                            <m:den>
                              <m:r>
                                <m:rPr>
                                  <m:sty m:val="p"/>
                                </m:rPr>
                                <a:rPr lang="vi-VN" i="1">
                                  <a:latin typeface="Cambria Math" panose="02040503050406030204" pitchFamily="18" charset="0"/>
                                </a:rPr>
                                <m:t>DB</m:t>
                              </m:r>
                            </m:den>
                          </m:f>
                          <m:r>
                            <a:rPr lang="vi-VN" b="0" i="1" smtClean="0">
                              <a:latin typeface="Cambria Math" panose="02040503050406030204" pitchFamily="18" charset="0"/>
                            </a:rPr>
                            <m:t>=</m:t>
                          </m:r>
                          <m:f>
                            <m:fPr>
                              <m:ctrlPr>
                                <a:rPr lang="vi-VN" b="0" i="1" smtClean="0">
                                  <a:latin typeface="Cambria Math" panose="02040503050406030204" pitchFamily="18" charset="0"/>
                                </a:rPr>
                              </m:ctrlPr>
                            </m:fPr>
                            <m:num>
                              <m:r>
                                <m:rPr>
                                  <m:sty m:val="p"/>
                                </m:rPr>
                                <a:rPr lang="vi-VN" i="1">
                                  <a:latin typeface="Cambria Math" panose="02040503050406030204" pitchFamily="18" charset="0"/>
                                </a:rPr>
                                <m:t>AE</m:t>
                              </m:r>
                            </m:num>
                            <m:den>
                              <m:r>
                                <m:rPr>
                                  <m:sty m:val="p"/>
                                </m:rPr>
                                <a:rPr lang="vi-VN" i="1">
                                  <a:latin typeface="Cambria Math" panose="02040503050406030204" pitchFamily="18" charset="0"/>
                                </a:rPr>
                                <m:t>EC</m:t>
                              </m:r>
                            </m:den>
                          </m:f>
                        </m:oMath>
                      </m:oMathPara>
                    </a14:m>
                    <a:endParaRPr lang="vi-VN" dirty="0"/>
                  </a:p>
                </p:txBody>
              </p:sp>
            </mc:Choice>
            <mc:Fallback xmlns="">
              <p:sp>
                <p:nvSpPr>
                  <p:cNvPr id="6" name="TextBox 5">
                    <a:extLst>
                      <a:ext uri="{FF2B5EF4-FFF2-40B4-BE49-F238E27FC236}">
                        <a16:creationId xmlns:a16="http://schemas.microsoft.com/office/drawing/2014/main" id="{D4BD8E1E-0316-4EAD-BE73-56DAE1BAB05B}"/>
                      </a:ext>
                    </a:extLst>
                  </p:cNvPr>
                  <p:cNvSpPr txBox="1">
                    <a:spLocks noRot="1" noChangeAspect="1" noMove="1" noResize="1" noEditPoints="1" noAdjustHandles="1" noChangeArrowheads="1" noChangeShapeType="1" noTextEdit="1"/>
                  </p:cNvSpPr>
                  <p:nvPr/>
                </p:nvSpPr>
                <p:spPr>
                  <a:xfrm>
                    <a:off x="5589323" y="3095062"/>
                    <a:ext cx="947695" cy="524145"/>
                  </a:xfrm>
                  <a:prstGeom prst="rect">
                    <a:avLst/>
                  </a:prstGeom>
                  <a:blipFill>
                    <a:blip r:embed="rId3"/>
                    <a:stretch>
                      <a:fillRect/>
                    </a:stretch>
                  </a:blipFill>
                </p:spPr>
                <p:txBody>
                  <a:bodyPr/>
                  <a:lstStyle/>
                  <a:p>
                    <a:r>
                      <a:rPr lang="vi-VN">
                        <a:noFill/>
                      </a:rPr>
                      <a:t> </a:t>
                    </a:r>
                  </a:p>
                </p:txBody>
              </p:sp>
            </mc:Fallback>
          </mc:AlternateContent>
        </p:grpSp>
        <p:grpSp>
          <p:nvGrpSpPr>
            <p:cNvPr id="8" name="Group 7">
              <a:extLst>
                <a:ext uri="{FF2B5EF4-FFF2-40B4-BE49-F238E27FC236}">
                  <a16:creationId xmlns:a16="http://schemas.microsoft.com/office/drawing/2014/main" id="{38EDEFD3-ECDB-4793-949A-1D6B3056DB92}"/>
                </a:ext>
              </a:extLst>
            </p:cNvPr>
            <p:cNvGrpSpPr/>
            <p:nvPr/>
          </p:nvGrpSpPr>
          <p:grpSpPr>
            <a:xfrm>
              <a:off x="3378815" y="5485568"/>
              <a:ext cx="1441421" cy="516682"/>
              <a:chOff x="5095277" y="3095062"/>
              <a:chExt cx="1441421" cy="520399"/>
            </a:xfrm>
          </p:grpSpPr>
          <p:sp>
            <p:nvSpPr>
              <p:cNvPr id="9" name="Rectangle 8">
                <a:extLst>
                  <a:ext uri="{FF2B5EF4-FFF2-40B4-BE49-F238E27FC236}">
                    <a16:creationId xmlns:a16="http://schemas.microsoft.com/office/drawing/2014/main" id="{0D807D5F-95E0-476D-86C5-F2BDDCA8E5FC}"/>
                  </a:ext>
                </a:extLst>
              </p:cNvPr>
              <p:cNvSpPr/>
              <p:nvPr/>
            </p:nvSpPr>
            <p:spPr>
              <a:xfrm>
                <a:off x="5095277" y="3244334"/>
                <a:ext cx="486030" cy="369332"/>
              </a:xfrm>
              <a:prstGeom prst="rect">
                <a:avLst/>
              </a:prstGeom>
            </p:spPr>
            <p:txBody>
              <a:bodyPr wrap="none">
                <a:spAutoFit/>
              </a:bodyPr>
              <a:lstStyle/>
              <a:p>
                <a:r>
                  <a:rPr lang="en-US" dirty="0"/>
                  <a:t>B)  </a:t>
                </a:r>
                <a:endParaRPr lang="vi-VN" dirty="0"/>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705405DF-A78F-44FC-B052-B53F6D3BEDDA}"/>
                      </a:ext>
                    </a:extLst>
                  </p:cNvPr>
                  <p:cNvSpPr txBox="1"/>
                  <p:nvPr/>
                </p:nvSpPr>
                <p:spPr>
                  <a:xfrm>
                    <a:off x="5589323" y="3095062"/>
                    <a:ext cx="947375" cy="5203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vi-VN" i="1" smtClean="0">
                                  <a:latin typeface="Cambria Math" panose="02040503050406030204" pitchFamily="18" charset="0"/>
                                </a:rPr>
                              </m:ctrlPr>
                            </m:fPr>
                            <m:num>
                              <m:r>
                                <m:rPr>
                                  <m:sty m:val="p"/>
                                </m:rPr>
                                <a:rPr lang="vi-VN" i="1">
                                  <a:latin typeface="Cambria Math" panose="02040503050406030204" pitchFamily="18" charset="0"/>
                                </a:rPr>
                                <m:t>AD</m:t>
                              </m:r>
                            </m:num>
                            <m:den>
                              <m:r>
                                <m:rPr>
                                  <m:sty m:val="p"/>
                                </m:rPr>
                                <a:rPr lang="vi-VN" i="1">
                                  <a:latin typeface="Cambria Math" panose="02040503050406030204" pitchFamily="18" charset="0"/>
                                </a:rPr>
                                <m:t>AB</m:t>
                              </m:r>
                            </m:den>
                          </m:f>
                          <m:r>
                            <a:rPr lang="vi-VN" b="0" i="1" smtClean="0">
                              <a:latin typeface="Cambria Math" panose="02040503050406030204" pitchFamily="18" charset="0"/>
                            </a:rPr>
                            <m:t>=</m:t>
                          </m:r>
                          <m:f>
                            <m:fPr>
                              <m:ctrlPr>
                                <a:rPr lang="vi-VN" b="0" i="1" smtClean="0">
                                  <a:latin typeface="Cambria Math" panose="02040503050406030204" pitchFamily="18" charset="0"/>
                                </a:rPr>
                              </m:ctrlPr>
                            </m:fPr>
                            <m:num>
                              <m:r>
                                <m:rPr>
                                  <m:sty m:val="p"/>
                                </m:rPr>
                                <a:rPr lang="vi-VN" i="1">
                                  <a:latin typeface="Cambria Math" panose="02040503050406030204" pitchFamily="18" charset="0"/>
                                </a:rPr>
                                <m:t>AE</m:t>
                              </m:r>
                            </m:num>
                            <m:den>
                              <m:r>
                                <m:rPr>
                                  <m:sty m:val="p"/>
                                </m:rPr>
                                <a:rPr lang="vi-VN" i="1">
                                  <a:latin typeface="Cambria Math" panose="02040503050406030204" pitchFamily="18" charset="0"/>
                                </a:rPr>
                                <m:t>AC</m:t>
                              </m:r>
                            </m:den>
                          </m:f>
                        </m:oMath>
                      </m:oMathPara>
                    </a14:m>
                    <a:endParaRPr lang="vi-VN" dirty="0"/>
                  </a:p>
                </p:txBody>
              </p:sp>
            </mc:Choice>
            <mc:Fallback xmlns="">
              <p:sp>
                <p:nvSpPr>
                  <p:cNvPr id="10" name="TextBox 9">
                    <a:extLst>
                      <a:ext uri="{FF2B5EF4-FFF2-40B4-BE49-F238E27FC236}">
                        <a16:creationId xmlns:a16="http://schemas.microsoft.com/office/drawing/2014/main" id="{705405DF-A78F-44FC-B052-B53F6D3BEDDA}"/>
                      </a:ext>
                    </a:extLst>
                  </p:cNvPr>
                  <p:cNvSpPr txBox="1">
                    <a:spLocks noRot="1" noChangeAspect="1" noMove="1" noResize="1" noEditPoints="1" noAdjustHandles="1" noChangeArrowheads="1" noChangeShapeType="1" noTextEdit="1"/>
                  </p:cNvSpPr>
                  <p:nvPr/>
                </p:nvSpPr>
                <p:spPr>
                  <a:xfrm>
                    <a:off x="5589323" y="3095062"/>
                    <a:ext cx="947375" cy="520399"/>
                  </a:xfrm>
                  <a:prstGeom prst="rect">
                    <a:avLst/>
                  </a:prstGeom>
                  <a:blipFill>
                    <a:blip r:embed="rId4"/>
                    <a:stretch>
                      <a:fillRect/>
                    </a:stretch>
                  </a:blipFill>
                </p:spPr>
                <p:txBody>
                  <a:bodyPr/>
                  <a:lstStyle/>
                  <a:p>
                    <a:r>
                      <a:rPr lang="vi-VN">
                        <a:noFill/>
                      </a:rPr>
                      <a:t> </a:t>
                    </a:r>
                  </a:p>
                </p:txBody>
              </p:sp>
            </mc:Fallback>
          </mc:AlternateContent>
        </p:grpSp>
        <p:grpSp>
          <p:nvGrpSpPr>
            <p:cNvPr id="11" name="Group 10">
              <a:extLst>
                <a:ext uri="{FF2B5EF4-FFF2-40B4-BE49-F238E27FC236}">
                  <a16:creationId xmlns:a16="http://schemas.microsoft.com/office/drawing/2014/main" id="{202D7CCA-0505-4236-8D24-3E0CE788569D}"/>
                </a:ext>
              </a:extLst>
            </p:cNvPr>
            <p:cNvGrpSpPr/>
            <p:nvPr/>
          </p:nvGrpSpPr>
          <p:grpSpPr>
            <a:xfrm>
              <a:off x="6289581" y="5483709"/>
              <a:ext cx="1430200" cy="520399"/>
              <a:chOff x="5095277" y="3095062"/>
              <a:chExt cx="1430200" cy="520399"/>
            </a:xfrm>
          </p:grpSpPr>
          <p:sp>
            <p:nvSpPr>
              <p:cNvPr id="12" name="Rectangle 11">
                <a:extLst>
                  <a:ext uri="{FF2B5EF4-FFF2-40B4-BE49-F238E27FC236}">
                    <a16:creationId xmlns:a16="http://schemas.microsoft.com/office/drawing/2014/main" id="{607F215B-9760-4B85-88D7-F4D4389EC076}"/>
                  </a:ext>
                </a:extLst>
              </p:cNvPr>
              <p:cNvSpPr/>
              <p:nvPr/>
            </p:nvSpPr>
            <p:spPr>
              <a:xfrm>
                <a:off x="5095277" y="3244334"/>
                <a:ext cx="484428" cy="369332"/>
              </a:xfrm>
              <a:prstGeom prst="rect">
                <a:avLst/>
              </a:prstGeom>
            </p:spPr>
            <p:txBody>
              <a:bodyPr wrap="none">
                <a:spAutoFit/>
              </a:bodyPr>
              <a:lstStyle/>
              <a:p>
                <a:r>
                  <a:rPr lang="en-US" dirty="0"/>
                  <a:t>C)  </a:t>
                </a:r>
                <a:endParaRPr lang="vi-VN" dirty="0"/>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925DBF70-A3EC-424A-A4D5-C2FC2890A653}"/>
                      </a:ext>
                    </a:extLst>
                  </p:cNvPr>
                  <p:cNvSpPr txBox="1"/>
                  <p:nvPr/>
                </p:nvSpPr>
                <p:spPr>
                  <a:xfrm>
                    <a:off x="5589323" y="3095062"/>
                    <a:ext cx="936154" cy="5203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vi-VN" i="1" smtClean="0">
                                  <a:latin typeface="Cambria Math" panose="02040503050406030204" pitchFamily="18" charset="0"/>
                                </a:rPr>
                              </m:ctrlPr>
                            </m:fPr>
                            <m:num>
                              <m:r>
                                <m:rPr>
                                  <m:sty m:val="p"/>
                                </m:rPr>
                                <a:rPr lang="vi-VN" i="1">
                                  <a:latin typeface="Cambria Math" panose="02040503050406030204" pitchFamily="18" charset="0"/>
                                </a:rPr>
                                <m:t>AB</m:t>
                              </m:r>
                            </m:num>
                            <m:den>
                              <m:r>
                                <m:rPr>
                                  <m:sty m:val="p"/>
                                </m:rPr>
                                <a:rPr lang="vi-VN" i="1">
                                  <a:latin typeface="Cambria Math" panose="02040503050406030204" pitchFamily="18" charset="0"/>
                                </a:rPr>
                                <m:t>AC</m:t>
                              </m:r>
                            </m:den>
                          </m:f>
                          <m:r>
                            <a:rPr lang="vi-VN" b="0" i="1" smtClean="0">
                              <a:latin typeface="Cambria Math" panose="02040503050406030204" pitchFamily="18" charset="0"/>
                            </a:rPr>
                            <m:t>=</m:t>
                          </m:r>
                          <m:f>
                            <m:fPr>
                              <m:ctrlPr>
                                <a:rPr lang="vi-VN" b="0" i="1" smtClean="0">
                                  <a:latin typeface="Cambria Math" panose="02040503050406030204" pitchFamily="18" charset="0"/>
                                </a:rPr>
                              </m:ctrlPr>
                            </m:fPr>
                            <m:num>
                              <m:r>
                                <m:rPr>
                                  <m:sty m:val="p"/>
                                </m:rPr>
                                <a:rPr lang="vi-VN" i="1">
                                  <a:latin typeface="Cambria Math" panose="02040503050406030204" pitchFamily="18" charset="0"/>
                                </a:rPr>
                                <m:t>DE</m:t>
                              </m:r>
                            </m:num>
                            <m:den>
                              <m:r>
                                <m:rPr>
                                  <m:sty m:val="p"/>
                                </m:rPr>
                                <a:rPr lang="vi-VN" i="1">
                                  <a:latin typeface="Cambria Math" panose="02040503050406030204" pitchFamily="18" charset="0"/>
                                </a:rPr>
                                <m:t>BC</m:t>
                              </m:r>
                            </m:den>
                          </m:f>
                        </m:oMath>
                      </m:oMathPara>
                    </a14:m>
                    <a:endParaRPr lang="vi-VN" dirty="0"/>
                  </a:p>
                </p:txBody>
              </p:sp>
            </mc:Choice>
            <mc:Fallback xmlns="">
              <p:sp>
                <p:nvSpPr>
                  <p:cNvPr id="13" name="TextBox 12">
                    <a:extLst>
                      <a:ext uri="{FF2B5EF4-FFF2-40B4-BE49-F238E27FC236}">
                        <a16:creationId xmlns:a16="http://schemas.microsoft.com/office/drawing/2014/main" id="{925DBF70-A3EC-424A-A4D5-C2FC2890A653}"/>
                      </a:ext>
                    </a:extLst>
                  </p:cNvPr>
                  <p:cNvSpPr txBox="1">
                    <a:spLocks noRot="1" noChangeAspect="1" noMove="1" noResize="1" noEditPoints="1" noAdjustHandles="1" noChangeArrowheads="1" noChangeShapeType="1" noTextEdit="1"/>
                  </p:cNvSpPr>
                  <p:nvPr/>
                </p:nvSpPr>
                <p:spPr>
                  <a:xfrm>
                    <a:off x="5589323" y="3095062"/>
                    <a:ext cx="936154" cy="520399"/>
                  </a:xfrm>
                  <a:prstGeom prst="rect">
                    <a:avLst/>
                  </a:prstGeom>
                  <a:blipFill>
                    <a:blip r:embed="rId5"/>
                    <a:stretch>
                      <a:fillRect/>
                    </a:stretch>
                  </a:blipFill>
                </p:spPr>
                <p:txBody>
                  <a:bodyPr/>
                  <a:lstStyle/>
                  <a:p>
                    <a:r>
                      <a:rPr lang="vi-VN">
                        <a:noFill/>
                      </a:rPr>
                      <a:t> </a:t>
                    </a:r>
                  </a:p>
                </p:txBody>
              </p:sp>
            </mc:Fallback>
          </mc:AlternateContent>
        </p:grpSp>
      </p:grpSp>
      <p:grpSp>
        <p:nvGrpSpPr>
          <p:cNvPr id="14" name="Group 13">
            <a:extLst>
              <a:ext uri="{FF2B5EF4-FFF2-40B4-BE49-F238E27FC236}">
                <a16:creationId xmlns:a16="http://schemas.microsoft.com/office/drawing/2014/main" id="{EC55A0C8-66CD-446E-A9CA-7A214239E65E}"/>
              </a:ext>
            </a:extLst>
          </p:cNvPr>
          <p:cNvGrpSpPr/>
          <p:nvPr/>
        </p:nvGrpSpPr>
        <p:grpSpPr>
          <a:xfrm>
            <a:off x="8946580" y="5483709"/>
            <a:ext cx="1438215" cy="520399"/>
            <a:chOff x="5095277" y="3095062"/>
            <a:chExt cx="1438215" cy="520399"/>
          </a:xfrm>
        </p:grpSpPr>
        <p:sp>
          <p:nvSpPr>
            <p:cNvPr id="15" name="Rectangle 14">
              <a:hlinkClick r:id="rId6" action="ppaction://hlinksldjump"/>
              <a:extLst>
                <a:ext uri="{FF2B5EF4-FFF2-40B4-BE49-F238E27FC236}">
                  <a16:creationId xmlns:a16="http://schemas.microsoft.com/office/drawing/2014/main" id="{B56F218B-95E1-4E83-B04E-00D615F31326}"/>
                </a:ext>
              </a:extLst>
            </p:cNvPr>
            <p:cNvSpPr/>
            <p:nvPr/>
          </p:nvSpPr>
          <p:spPr>
            <a:xfrm>
              <a:off x="5095277" y="3244334"/>
              <a:ext cx="503664" cy="369332"/>
            </a:xfrm>
            <a:prstGeom prst="rect">
              <a:avLst/>
            </a:prstGeom>
          </p:spPr>
          <p:txBody>
            <a:bodyPr wrap="none">
              <a:spAutoFit/>
            </a:bodyPr>
            <a:lstStyle/>
            <a:p>
              <a:r>
                <a:rPr lang="en-US" dirty="0"/>
                <a:t>D)  </a:t>
              </a:r>
              <a:endParaRPr lang="vi-VN" dirty="0"/>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009CAC3C-2F71-4DD7-9470-1F3EEDFD0A71}"/>
                    </a:ext>
                  </a:extLst>
                </p:cNvPr>
                <p:cNvSpPr txBox="1"/>
                <p:nvPr/>
              </p:nvSpPr>
              <p:spPr>
                <a:xfrm>
                  <a:off x="5589323" y="3095062"/>
                  <a:ext cx="944169" cy="5203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vi-VN" i="1" smtClean="0">
                                <a:latin typeface="Cambria Math" panose="02040503050406030204" pitchFamily="18" charset="0"/>
                              </a:rPr>
                            </m:ctrlPr>
                          </m:fPr>
                          <m:num>
                            <m:r>
                              <m:rPr>
                                <m:sty m:val="p"/>
                              </m:rPr>
                              <a:rPr lang="vi-VN" i="1">
                                <a:latin typeface="Cambria Math" panose="02040503050406030204" pitchFamily="18" charset="0"/>
                              </a:rPr>
                              <m:t>DB</m:t>
                            </m:r>
                          </m:num>
                          <m:den>
                            <m:r>
                              <m:rPr>
                                <m:sty m:val="p"/>
                              </m:rPr>
                              <a:rPr lang="vi-VN" i="1">
                                <a:latin typeface="Cambria Math" panose="02040503050406030204" pitchFamily="18" charset="0"/>
                              </a:rPr>
                              <m:t>AB</m:t>
                            </m:r>
                          </m:den>
                        </m:f>
                        <m:r>
                          <a:rPr lang="vi-VN" b="0" i="1" smtClean="0">
                            <a:latin typeface="Cambria Math" panose="02040503050406030204" pitchFamily="18" charset="0"/>
                          </a:rPr>
                          <m:t>=</m:t>
                        </m:r>
                        <m:f>
                          <m:fPr>
                            <m:ctrlPr>
                              <a:rPr lang="vi-VN" b="0" i="1" smtClean="0">
                                <a:latin typeface="Cambria Math" panose="02040503050406030204" pitchFamily="18" charset="0"/>
                              </a:rPr>
                            </m:ctrlPr>
                          </m:fPr>
                          <m:num>
                            <m:r>
                              <m:rPr>
                                <m:sty m:val="p"/>
                              </m:rPr>
                              <a:rPr lang="vi-VN" i="1">
                                <a:latin typeface="Cambria Math" panose="02040503050406030204" pitchFamily="18" charset="0"/>
                              </a:rPr>
                              <m:t>AB</m:t>
                            </m:r>
                          </m:num>
                          <m:den>
                            <m:r>
                              <m:rPr>
                                <m:sty m:val="p"/>
                              </m:rPr>
                              <a:rPr lang="vi-VN" i="1">
                                <a:latin typeface="Cambria Math" panose="02040503050406030204" pitchFamily="18" charset="0"/>
                              </a:rPr>
                              <m:t>AC</m:t>
                            </m:r>
                          </m:den>
                        </m:f>
                      </m:oMath>
                    </m:oMathPara>
                  </a14:m>
                  <a:endParaRPr lang="vi-VN" dirty="0"/>
                </a:p>
              </p:txBody>
            </p:sp>
          </mc:Choice>
          <mc:Fallback xmlns="">
            <p:sp>
              <p:nvSpPr>
                <p:cNvPr id="16" name="TextBox 15">
                  <a:extLst>
                    <a:ext uri="{FF2B5EF4-FFF2-40B4-BE49-F238E27FC236}">
                      <a16:creationId xmlns:a16="http://schemas.microsoft.com/office/drawing/2014/main" id="{009CAC3C-2F71-4DD7-9470-1F3EEDFD0A71}"/>
                    </a:ext>
                  </a:extLst>
                </p:cNvPr>
                <p:cNvSpPr txBox="1">
                  <a:spLocks noRot="1" noChangeAspect="1" noMove="1" noResize="1" noEditPoints="1" noAdjustHandles="1" noChangeArrowheads="1" noChangeShapeType="1" noTextEdit="1"/>
                </p:cNvSpPr>
                <p:nvPr/>
              </p:nvSpPr>
              <p:spPr>
                <a:xfrm>
                  <a:off x="5589323" y="3095062"/>
                  <a:ext cx="944169" cy="520399"/>
                </a:xfrm>
                <a:prstGeom prst="rect">
                  <a:avLst/>
                </a:prstGeom>
                <a:blipFill>
                  <a:blip r:embed="rId7"/>
                  <a:stretch>
                    <a:fillRect/>
                  </a:stretch>
                </a:blipFill>
              </p:spPr>
              <p:txBody>
                <a:bodyPr/>
                <a:lstStyle/>
                <a:p>
                  <a:r>
                    <a:rPr lang="vi-VN">
                      <a:noFill/>
                    </a:rPr>
                    <a:t> </a:t>
                  </a:r>
                </a:p>
              </p:txBody>
            </p:sp>
          </mc:Fallback>
        </mc:AlternateContent>
      </p:grpSp>
      <p:sp>
        <p:nvSpPr>
          <p:cNvPr id="17" name="Rectangle 2">
            <a:extLst>
              <a:ext uri="{FF2B5EF4-FFF2-40B4-BE49-F238E27FC236}">
                <a16:creationId xmlns:a16="http://schemas.microsoft.com/office/drawing/2014/main" id="{38B23549-1D42-45D0-BF20-4CC1CE61335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8" name="Object 17">
            <a:extLst>
              <a:ext uri="{FF2B5EF4-FFF2-40B4-BE49-F238E27FC236}">
                <a16:creationId xmlns:a16="http://schemas.microsoft.com/office/drawing/2014/main" id="{02E83D74-9CB0-47AA-BA3F-159DBB5E983A}"/>
              </a:ext>
            </a:extLst>
          </p:cNvPr>
          <p:cNvGraphicFramePr>
            <a:graphicFrameLocks noChangeAspect="1"/>
          </p:cNvGraphicFramePr>
          <p:nvPr>
            <p:extLst>
              <p:ext uri="{D42A27DB-BD31-4B8C-83A1-F6EECF244321}">
                <p14:modId xmlns:p14="http://schemas.microsoft.com/office/powerpoint/2010/main" val="2588022469"/>
              </p:ext>
            </p:extLst>
          </p:nvPr>
        </p:nvGraphicFramePr>
        <p:xfrm>
          <a:off x="8170355" y="1839960"/>
          <a:ext cx="3076515" cy="2182179"/>
        </p:xfrm>
        <a:graphic>
          <a:graphicData uri="http://schemas.openxmlformats.org/presentationml/2006/ole">
            <mc:AlternateContent xmlns:mc="http://schemas.openxmlformats.org/markup-compatibility/2006">
              <mc:Choice xmlns:v="urn:schemas-microsoft-com:vml" Requires="v">
                <p:oleObj spid="_x0000_s2068" name="Bitmap Image" r:id="rId8" imgW="1467055" imgH="1038370" progId="Paint.Picture">
                  <p:embed/>
                </p:oleObj>
              </mc:Choice>
              <mc:Fallback>
                <p:oleObj name="Bitmap Image" r:id="rId8" imgW="1467055" imgH="1038370" progId="Paint.Picture">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70355" y="1839960"/>
                        <a:ext cx="3076515" cy="2182179"/>
                      </a:xfrm>
                      <a:prstGeom prst="rect">
                        <a:avLst/>
                      </a:prstGeom>
                      <a:noFill/>
                    </p:spPr>
                  </p:pic>
                </p:oleObj>
              </mc:Fallback>
            </mc:AlternateContent>
          </a:graphicData>
        </a:graphic>
      </p:graphicFrame>
      <p:sp>
        <p:nvSpPr>
          <p:cNvPr id="20" name="Title 1">
            <a:extLst>
              <a:ext uri="{FF2B5EF4-FFF2-40B4-BE49-F238E27FC236}">
                <a16:creationId xmlns:a16="http://schemas.microsoft.com/office/drawing/2014/main" id="{B32B8AC1-C0C0-4572-8DB1-AC6C428410A3}"/>
              </a:ext>
            </a:extLst>
          </p:cNvPr>
          <p:cNvSpPr>
            <a:spLocks noGrp="1"/>
          </p:cNvSpPr>
          <p:nvPr>
            <p:ph type="title"/>
          </p:nvPr>
        </p:nvSpPr>
        <p:spPr>
          <a:xfrm>
            <a:off x="838200" y="365125"/>
            <a:ext cx="10515600" cy="1325563"/>
          </a:xfrm>
        </p:spPr>
        <p:txBody>
          <a:bodyPr/>
          <a:lstStyle/>
          <a:p>
            <a:pPr algn="ctr"/>
            <a:r>
              <a:rPr lang="en-US" dirty="0">
                <a:latin typeface="TimEes New Roman"/>
              </a:rPr>
              <a:t>TIẾT 1: BÀI TẬP CUỐI </a:t>
            </a:r>
            <a:r>
              <a:rPr lang="vi-VN" dirty="0">
                <a:latin typeface="TimEes New Roman"/>
              </a:rPr>
              <a:t>CHƯƠNG 7</a:t>
            </a:r>
          </a:p>
        </p:txBody>
      </p:sp>
    </p:spTree>
    <p:extLst>
      <p:ext uri="{BB962C8B-B14F-4D97-AF65-F5344CB8AC3E}">
        <p14:creationId xmlns:p14="http://schemas.microsoft.com/office/powerpoint/2010/main" val="2971588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down)">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down)">
                                      <p:cBhvr>
                                        <p:cTn id="20" dur="500"/>
                                        <p:tgtEl>
                                          <p:spTgt spid="19"/>
                                        </p:tgtEl>
                                      </p:cBhvr>
                                    </p:animEffect>
                                  </p:childTnLst>
                                </p:cTn>
                              </p:par>
                              <p:par>
                                <p:cTn id="21" presetID="2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hlinkClick r:id="rId4" action="ppaction://hlinksldjump"/>
            <a:extLst>
              <a:ext uri="{FF2B5EF4-FFF2-40B4-BE49-F238E27FC236}">
                <a16:creationId xmlns:a16="http://schemas.microsoft.com/office/drawing/2014/main" id="{9FDB860B-6F61-4720-A461-AF9B5FCC7CC1}"/>
              </a:ext>
            </a:extLst>
          </p:cNvPr>
          <p:cNvPicPr>
            <a:picLocks noGrp="1" noChangeAspect="1"/>
          </p:cNvPicPr>
          <p:nvPr>
            <p:ph idx="1"/>
          </p:nvPr>
        </p:nvPicPr>
        <p:blipFill>
          <a:blip r:embed="rId5"/>
          <a:stretch>
            <a:fillRect/>
          </a:stretch>
        </p:blipFill>
        <p:spPr>
          <a:xfrm>
            <a:off x="10302311" y="5855899"/>
            <a:ext cx="1420491" cy="823031"/>
          </a:xfrm>
          <a:prstGeom prst="rect">
            <a:avLst/>
          </a:prstGeom>
        </p:spPr>
      </p:pic>
      <p:sp>
        <p:nvSpPr>
          <p:cNvPr id="4" name="Title 1">
            <a:extLst>
              <a:ext uri="{FF2B5EF4-FFF2-40B4-BE49-F238E27FC236}">
                <a16:creationId xmlns:a16="http://schemas.microsoft.com/office/drawing/2014/main" id="{D7EE26FE-91D7-458C-967C-4A7868CE8A6B}"/>
              </a:ext>
            </a:extLst>
          </p:cNvPr>
          <p:cNvSpPr txBox="1">
            <a:spLocks/>
          </p:cNvSpPr>
          <p:nvPr/>
        </p:nvSpPr>
        <p:spPr>
          <a:xfrm>
            <a:off x="2800741" y="2618998"/>
            <a:ext cx="792148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vi-VN" dirty="0"/>
              <a:t>Chúc mừng bạn, bạn đã trả lời chính xác câu hỏi.</a:t>
            </a:r>
          </a:p>
        </p:txBody>
      </p:sp>
      <p:pic>
        <p:nvPicPr>
          <p:cNvPr id="5" name="Picture 2" descr="Resultado de imagen para marciano  png">
            <a:extLst>
              <a:ext uri="{FF2B5EF4-FFF2-40B4-BE49-F238E27FC236}">
                <a16:creationId xmlns:a16="http://schemas.microsoft.com/office/drawing/2014/main" id="{B98E6C22-6574-445C-A9FD-EFDA2F96F59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027906"/>
            <a:ext cx="2800741" cy="3772426"/>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F5D4A05A-E999-4191-971B-71E7E9E64209}"/>
              </a:ext>
            </a:extLst>
          </p:cNvPr>
          <p:cNvSpPr>
            <a:spLocks noGrp="1"/>
          </p:cNvSpPr>
          <p:nvPr>
            <p:ph type="title"/>
          </p:nvPr>
        </p:nvSpPr>
        <p:spPr>
          <a:xfrm>
            <a:off x="838200" y="365125"/>
            <a:ext cx="10515600" cy="1325563"/>
          </a:xfrm>
        </p:spPr>
        <p:txBody>
          <a:bodyPr/>
          <a:lstStyle/>
          <a:p>
            <a:pPr algn="ctr"/>
            <a:r>
              <a:rPr lang="en-US" dirty="0">
                <a:latin typeface="TimEes New Roman"/>
              </a:rPr>
              <a:t>TIẾT 1: BÀI TẬP CUỐI </a:t>
            </a:r>
            <a:r>
              <a:rPr lang="vi-VN" dirty="0">
                <a:latin typeface="TimEes New Roman"/>
              </a:rPr>
              <a:t>CHƯƠNG 7</a:t>
            </a:r>
          </a:p>
        </p:txBody>
      </p:sp>
      <p:pic>
        <p:nvPicPr>
          <p:cNvPr id="8" name="Tieng-vo-tay-trong-powerpoint-www_tiengdong_com">
            <a:hlinkClick r:id="" action="ppaction://media"/>
            <a:extLst>
              <a:ext uri="{FF2B5EF4-FFF2-40B4-BE49-F238E27FC236}">
                <a16:creationId xmlns:a16="http://schemas.microsoft.com/office/drawing/2014/main" id="{0EED48B5-A7D7-46F9-A92B-64FE6DB49726}"/>
              </a:ext>
            </a:extLst>
          </p:cNvPr>
          <p:cNvPicPr>
            <a:picLocks noChangeAspect="1"/>
          </p:cNvPicPr>
          <p:nvPr>
            <a:audioFile r:link="rId1"/>
            <p:extLst>
              <p:ext uri="{DAA4B4D4-6D71-4841-9C94-3DE7FCFB9230}">
                <p14:media xmlns:p14="http://schemas.microsoft.com/office/powerpoint/2010/main" r:embed="rId2">
                  <p14:trim end="1774"/>
                </p14:media>
              </p:ext>
            </p:extLst>
          </p:nvPr>
        </p:nvPicPr>
        <p:blipFill>
          <a:blip r:embed="rId7"/>
          <a:stretch>
            <a:fillRect/>
          </a:stretch>
        </p:blipFill>
        <p:spPr>
          <a:xfrm>
            <a:off x="92075" y="92075"/>
            <a:ext cx="583786" cy="609600"/>
          </a:xfrm>
          <a:prstGeom prst="rect">
            <a:avLst/>
          </a:prstGeom>
        </p:spPr>
      </p:pic>
    </p:spTree>
    <p:extLst>
      <p:ext uri="{BB962C8B-B14F-4D97-AF65-F5344CB8AC3E}">
        <p14:creationId xmlns:p14="http://schemas.microsoft.com/office/powerpoint/2010/main" val="1866556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 fill="hold"/>
                                        <p:tgtEl>
                                          <p:spTgt spid="5"/>
                                        </p:tgtEl>
                                        <p:attrNameLst>
                                          <p:attrName>ppt_x</p:attrName>
                                        </p:attrNameLst>
                                      </p:cBhvr>
                                      <p:tavLst>
                                        <p:tav tm="0">
                                          <p:val>
                                            <p:strVal val="0-#ppt_w/2"/>
                                          </p:val>
                                        </p:tav>
                                        <p:tav tm="100000">
                                          <p:val>
                                            <p:strVal val="#ppt_x"/>
                                          </p:val>
                                        </p:tav>
                                      </p:tavLst>
                                    </p:anim>
                                    <p:anim calcmode="lin" valueType="num">
                                      <p:cBhvr additive="base">
                                        <p:cTn id="8" dur="3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12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C5E0380-12BF-4B9B-A71B-4FC533FE9B92}"/>
              </a:ext>
            </a:extLst>
          </p:cNvPr>
          <p:cNvSpPr>
            <a:spLocks noGrp="1"/>
          </p:cNvSpPr>
          <p:nvPr>
            <p:ph idx="1"/>
          </p:nvPr>
        </p:nvSpPr>
        <p:spPr/>
        <p:txBody>
          <a:bodyPr/>
          <a:lstStyle/>
          <a:p>
            <a:endParaRPr lang="vi-VN" dirty="0"/>
          </a:p>
        </p:txBody>
      </p:sp>
      <p:sp>
        <p:nvSpPr>
          <p:cNvPr id="4" name="Title 1">
            <a:extLst>
              <a:ext uri="{FF2B5EF4-FFF2-40B4-BE49-F238E27FC236}">
                <a16:creationId xmlns:a16="http://schemas.microsoft.com/office/drawing/2014/main" id="{260D7E9C-0E30-4E37-805C-3BFB688B2FE4}"/>
              </a:ext>
            </a:extLst>
          </p:cNvPr>
          <p:cNvSpPr txBox="1">
            <a:spLocks/>
          </p:cNvSpPr>
          <p:nvPr/>
        </p:nvSpPr>
        <p:spPr>
          <a:xfrm>
            <a:off x="3859696" y="2103437"/>
            <a:ext cx="736489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err="1">
                <a:latin typeface="TimEes New Roman"/>
              </a:rPr>
              <a:t>Rất</a:t>
            </a:r>
            <a:r>
              <a:rPr lang="en-US" sz="3200" dirty="0">
                <a:latin typeface="TimEes New Roman"/>
              </a:rPr>
              <a:t> </a:t>
            </a:r>
            <a:r>
              <a:rPr lang="en-US" sz="3200" dirty="0" err="1">
                <a:latin typeface="TimEes New Roman"/>
              </a:rPr>
              <a:t>tiếc</a:t>
            </a:r>
            <a:r>
              <a:rPr lang="en-US" sz="3200" dirty="0">
                <a:latin typeface="TimEes New Roman"/>
              </a:rPr>
              <a:t> </a:t>
            </a:r>
            <a:r>
              <a:rPr lang="en-US" sz="3200" dirty="0" err="1">
                <a:latin typeface="TimEes New Roman"/>
              </a:rPr>
              <a:t>bạn</a:t>
            </a:r>
            <a:r>
              <a:rPr lang="en-US" sz="3200" dirty="0">
                <a:latin typeface="TimEes New Roman"/>
              </a:rPr>
              <a:t> </a:t>
            </a:r>
            <a:r>
              <a:rPr lang="en-US" sz="3200" dirty="0" err="1">
                <a:latin typeface="TimEes New Roman"/>
              </a:rPr>
              <a:t>đã</a:t>
            </a:r>
            <a:r>
              <a:rPr lang="en-US" sz="3200" dirty="0">
                <a:latin typeface="TimEes New Roman"/>
              </a:rPr>
              <a:t> </a:t>
            </a:r>
            <a:r>
              <a:rPr lang="en-US" sz="3200" dirty="0" err="1">
                <a:latin typeface="TimEes New Roman"/>
              </a:rPr>
              <a:t>trả</a:t>
            </a:r>
            <a:r>
              <a:rPr lang="en-US" sz="3200" dirty="0">
                <a:latin typeface="TimEes New Roman"/>
              </a:rPr>
              <a:t> </a:t>
            </a:r>
            <a:r>
              <a:rPr lang="en-US" sz="3200" dirty="0" err="1">
                <a:latin typeface="TimEes New Roman"/>
              </a:rPr>
              <a:t>lời</a:t>
            </a:r>
            <a:r>
              <a:rPr lang="en-US" sz="3200" dirty="0">
                <a:latin typeface="TimEes New Roman"/>
              </a:rPr>
              <a:t> </a:t>
            </a:r>
            <a:r>
              <a:rPr lang="en-US" sz="3200" dirty="0" err="1">
                <a:latin typeface="TimEes New Roman"/>
              </a:rPr>
              <a:t>sai</a:t>
            </a:r>
            <a:r>
              <a:rPr lang="en-US" sz="3200" dirty="0">
                <a:latin typeface="TimEes New Roman"/>
              </a:rPr>
              <a:t>.</a:t>
            </a:r>
            <a:br>
              <a:rPr lang="en-US" sz="3200" dirty="0">
                <a:latin typeface="TimEes New Roman"/>
              </a:rPr>
            </a:br>
            <a:r>
              <a:rPr lang="en-US" sz="3200" dirty="0" err="1">
                <a:latin typeface="TimEes New Roman"/>
              </a:rPr>
              <a:t>Phư</a:t>
            </a:r>
            <a:r>
              <a:rPr lang="vi-VN" sz="3200" dirty="0">
                <a:latin typeface="TimEes New Roman"/>
              </a:rPr>
              <a:t>ơ</a:t>
            </a:r>
            <a:r>
              <a:rPr lang="en-US" sz="3200" dirty="0">
                <a:latin typeface="TimEes New Roman"/>
              </a:rPr>
              <a:t>ng </a:t>
            </a:r>
            <a:r>
              <a:rPr lang="en-US" sz="3200" dirty="0" err="1">
                <a:latin typeface="TimEes New Roman"/>
              </a:rPr>
              <a:t>án</a:t>
            </a:r>
            <a:r>
              <a:rPr lang="en-US" sz="3200" dirty="0">
                <a:latin typeface="TimEes New Roman"/>
              </a:rPr>
              <a:t> </a:t>
            </a:r>
            <a:r>
              <a:rPr lang="en-US" sz="3200" dirty="0" err="1">
                <a:latin typeface="TimEes New Roman"/>
              </a:rPr>
              <a:t>đúng</a:t>
            </a:r>
            <a:r>
              <a:rPr lang="en-US" sz="3200" dirty="0">
                <a:latin typeface="TimEes New Roman"/>
              </a:rPr>
              <a:t> </a:t>
            </a:r>
            <a:r>
              <a:rPr lang="en-US" sz="3200" dirty="0" err="1">
                <a:latin typeface="TimEes New Roman"/>
              </a:rPr>
              <a:t>là</a:t>
            </a:r>
            <a:r>
              <a:rPr lang="en-US" sz="3200" dirty="0">
                <a:latin typeface="TimEes New Roman"/>
              </a:rPr>
              <a:t>  </a:t>
            </a:r>
            <a:endParaRPr lang="vi-VN" sz="3200" dirty="0">
              <a:latin typeface="TimEes New Roman"/>
            </a:endParaRPr>
          </a:p>
        </p:txBody>
      </p:sp>
      <p:pic>
        <p:nvPicPr>
          <p:cNvPr id="5" name="Content Placeholder 5">
            <a:extLst>
              <a:ext uri="{FF2B5EF4-FFF2-40B4-BE49-F238E27FC236}">
                <a16:creationId xmlns:a16="http://schemas.microsoft.com/office/drawing/2014/main" id="{54E6F620-976F-4B49-AC49-2ADBB4729355}"/>
              </a:ext>
            </a:extLst>
          </p:cNvPr>
          <p:cNvPicPr>
            <a:picLocks noChangeAspect="1"/>
          </p:cNvPicPr>
          <p:nvPr/>
        </p:nvPicPr>
        <p:blipFill>
          <a:blip r:embed="rId2"/>
          <a:stretch>
            <a:fillRect/>
          </a:stretch>
        </p:blipFill>
        <p:spPr>
          <a:xfrm>
            <a:off x="1121069" y="1441938"/>
            <a:ext cx="2523279" cy="2535163"/>
          </a:xfrm>
          <a:prstGeom prst="rect">
            <a:avLst/>
          </a:prstGeom>
        </p:spPr>
      </p:pic>
      <p:grpSp>
        <p:nvGrpSpPr>
          <p:cNvPr id="8" name="Group 7">
            <a:extLst>
              <a:ext uri="{FF2B5EF4-FFF2-40B4-BE49-F238E27FC236}">
                <a16:creationId xmlns:a16="http://schemas.microsoft.com/office/drawing/2014/main" id="{FF57C8B4-1A0F-4C03-88B9-9B4E232C3E8F}"/>
              </a:ext>
            </a:extLst>
          </p:cNvPr>
          <p:cNvGrpSpPr/>
          <p:nvPr/>
        </p:nvGrpSpPr>
        <p:grpSpPr>
          <a:xfrm>
            <a:off x="9131873" y="2709519"/>
            <a:ext cx="1438215" cy="520399"/>
            <a:chOff x="5095277" y="3095062"/>
            <a:chExt cx="1438215" cy="520399"/>
          </a:xfrm>
        </p:grpSpPr>
        <p:sp>
          <p:nvSpPr>
            <p:cNvPr id="9" name="Rectangle 8">
              <a:hlinkClick r:id="rId3" action="ppaction://hlinksldjump"/>
              <a:extLst>
                <a:ext uri="{FF2B5EF4-FFF2-40B4-BE49-F238E27FC236}">
                  <a16:creationId xmlns:a16="http://schemas.microsoft.com/office/drawing/2014/main" id="{C5861EF2-7E15-4F62-87AB-3B557A41D041}"/>
                </a:ext>
              </a:extLst>
            </p:cNvPr>
            <p:cNvSpPr/>
            <p:nvPr/>
          </p:nvSpPr>
          <p:spPr>
            <a:xfrm>
              <a:off x="5095277" y="3244334"/>
              <a:ext cx="503664" cy="369332"/>
            </a:xfrm>
            <a:prstGeom prst="rect">
              <a:avLst/>
            </a:prstGeom>
          </p:spPr>
          <p:txBody>
            <a:bodyPr wrap="none">
              <a:spAutoFit/>
            </a:bodyPr>
            <a:lstStyle/>
            <a:p>
              <a:r>
                <a:rPr lang="en-US" dirty="0"/>
                <a:t>D)  </a:t>
              </a:r>
              <a:endParaRPr lang="vi-VN" dirty="0"/>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D655C8A-9153-494E-9F31-8F4C4C4F1034}"/>
                    </a:ext>
                  </a:extLst>
                </p:cNvPr>
                <p:cNvSpPr txBox="1"/>
                <p:nvPr/>
              </p:nvSpPr>
              <p:spPr>
                <a:xfrm>
                  <a:off x="5589323" y="3095062"/>
                  <a:ext cx="944169" cy="5203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vi-VN" i="1" smtClean="0">
                                <a:latin typeface="Cambria Math" panose="02040503050406030204" pitchFamily="18" charset="0"/>
                              </a:rPr>
                            </m:ctrlPr>
                          </m:fPr>
                          <m:num>
                            <m:r>
                              <m:rPr>
                                <m:sty m:val="p"/>
                              </m:rPr>
                              <a:rPr lang="vi-VN" i="1">
                                <a:latin typeface="Cambria Math" panose="02040503050406030204" pitchFamily="18" charset="0"/>
                              </a:rPr>
                              <m:t>DB</m:t>
                            </m:r>
                          </m:num>
                          <m:den>
                            <m:r>
                              <m:rPr>
                                <m:sty m:val="p"/>
                              </m:rPr>
                              <a:rPr lang="vi-VN" i="1">
                                <a:latin typeface="Cambria Math" panose="02040503050406030204" pitchFamily="18" charset="0"/>
                              </a:rPr>
                              <m:t>AB</m:t>
                            </m:r>
                          </m:den>
                        </m:f>
                        <m:r>
                          <a:rPr lang="vi-VN" b="0" i="1" smtClean="0">
                            <a:latin typeface="Cambria Math" panose="02040503050406030204" pitchFamily="18" charset="0"/>
                          </a:rPr>
                          <m:t>=</m:t>
                        </m:r>
                        <m:f>
                          <m:fPr>
                            <m:ctrlPr>
                              <a:rPr lang="vi-VN" b="0" i="1" smtClean="0">
                                <a:latin typeface="Cambria Math" panose="02040503050406030204" pitchFamily="18" charset="0"/>
                              </a:rPr>
                            </m:ctrlPr>
                          </m:fPr>
                          <m:num>
                            <m:r>
                              <m:rPr>
                                <m:sty m:val="p"/>
                              </m:rPr>
                              <a:rPr lang="vi-VN" i="1">
                                <a:latin typeface="Cambria Math" panose="02040503050406030204" pitchFamily="18" charset="0"/>
                              </a:rPr>
                              <m:t>AB</m:t>
                            </m:r>
                          </m:num>
                          <m:den>
                            <m:r>
                              <m:rPr>
                                <m:sty m:val="p"/>
                              </m:rPr>
                              <a:rPr lang="vi-VN" i="1">
                                <a:latin typeface="Cambria Math" panose="02040503050406030204" pitchFamily="18" charset="0"/>
                              </a:rPr>
                              <m:t>AC</m:t>
                            </m:r>
                          </m:den>
                        </m:f>
                      </m:oMath>
                    </m:oMathPara>
                  </a14:m>
                  <a:endParaRPr lang="vi-VN" dirty="0"/>
                </a:p>
              </p:txBody>
            </p:sp>
          </mc:Choice>
          <mc:Fallback xmlns="">
            <p:sp>
              <p:nvSpPr>
                <p:cNvPr id="10" name="TextBox 9">
                  <a:extLst>
                    <a:ext uri="{FF2B5EF4-FFF2-40B4-BE49-F238E27FC236}">
                      <a16:creationId xmlns:a16="http://schemas.microsoft.com/office/drawing/2014/main" id="{AD655C8A-9153-494E-9F31-8F4C4C4F1034}"/>
                    </a:ext>
                  </a:extLst>
                </p:cNvPr>
                <p:cNvSpPr txBox="1">
                  <a:spLocks noRot="1" noChangeAspect="1" noMove="1" noResize="1" noEditPoints="1" noAdjustHandles="1" noChangeArrowheads="1" noChangeShapeType="1" noTextEdit="1"/>
                </p:cNvSpPr>
                <p:nvPr/>
              </p:nvSpPr>
              <p:spPr>
                <a:xfrm>
                  <a:off x="5589323" y="3095062"/>
                  <a:ext cx="944169" cy="520399"/>
                </a:xfrm>
                <a:prstGeom prst="rect">
                  <a:avLst/>
                </a:prstGeom>
                <a:blipFill>
                  <a:blip r:embed="rId4"/>
                  <a:stretch>
                    <a:fillRect/>
                  </a:stretch>
                </a:blipFill>
              </p:spPr>
              <p:txBody>
                <a:bodyPr/>
                <a:lstStyle/>
                <a:p>
                  <a:r>
                    <a:rPr lang="vi-VN">
                      <a:noFill/>
                    </a:rPr>
                    <a:t> </a:t>
                  </a:r>
                </a:p>
              </p:txBody>
            </p:sp>
          </mc:Fallback>
        </mc:AlternateContent>
      </p:grpSp>
      <p:sp>
        <p:nvSpPr>
          <p:cNvPr id="11" name="Title 1">
            <a:extLst>
              <a:ext uri="{FF2B5EF4-FFF2-40B4-BE49-F238E27FC236}">
                <a16:creationId xmlns:a16="http://schemas.microsoft.com/office/drawing/2014/main" id="{799C7909-FF5D-4A8F-8BA7-FB649AE94EDC}"/>
              </a:ext>
            </a:extLst>
          </p:cNvPr>
          <p:cNvSpPr>
            <a:spLocks noGrp="1"/>
          </p:cNvSpPr>
          <p:nvPr>
            <p:ph type="title"/>
          </p:nvPr>
        </p:nvSpPr>
        <p:spPr>
          <a:xfrm>
            <a:off x="838200" y="365125"/>
            <a:ext cx="10515600" cy="1325563"/>
          </a:xfrm>
        </p:spPr>
        <p:txBody>
          <a:bodyPr/>
          <a:lstStyle/>
          <a:p>
            <a:pPr algn="ctr"/>
            <a:r>
              <a:rPr lang="en-US" dirty="0">
                <a:latin typeface="TimEes New Roman"/>
              </a:rPr>
              <a:t>TIẾT 1: BÀI TẬP CUỐI </a:t>
            </a:r>
            <a:r>
              <a:rPr lang="vi-VN" dirty="0">
                <a:latin typeface="TimEes New Roman"/>
              </a:rPr>
              <a:t>CHƯƠNG 7</a:t>
            </a:r>
          </a:p>
        </p:txBody>
      </p:sp>
    </p:spTree>
    <p:extLst>
      <p:ext uri="{BB962C8B-B14F-4D97-AF65-F5344CB8AC3E}">
        <p14:creationId xmlns:p14="http://schemas.microsoft.com/office/powerpoint/2010/main" val="569809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ED6E1D-77B3-4D67-BD4A-2B02EEEAFA06}"/>
              </a:ext>
            </a:extLst>
          </p:cNvPr>
          <p:cNvSpPr>
            <a:spLocks noGrp="1"/>
          </p:cNvSpPr>
          <p:nvPr>
            <p:ph idx="1"/>
          </p:nvPr>
        </p:nvSpPr>
        <p:spPr>
          <a:xfrm>
            <a:off x="838200" y="425568"/>
            <a:ext cx="10515600" cy="1581428"/>
          </a:xfrm>
        </p:spPr>
        <p:txBody>
          <a:bodyPr>
            <a:normAutofit/>
          </a:bodyPr>
          <a:lstStyle/>
          <a:p>
            <a:pPr marL="0" indent="0">
              <a:buNone/>
            </a:pPr>
            <a:r>
              <a:rPr lang="en-US" dirty="0" err="1">
                <a:latin typeface="TimEes New Roman"/>
              </a:rPr>
              <a:t>Bài</a:t>
            </a:r>
            <a:r>
              <a:rPr lang="en-US" dirty="0">
                <a:latin typeface="TimEes New Roman"/>
              </a:rPr>
              <a:t> 3: (</a:t>
            </a:r>
            <a:r>
              <a:rPr lang="en-US" dirty="0" err="1">
                <a:latin typeface="TimEes New Roman"/>
              </a:rPr>
              <a:t>hoạt</a:t>
            </a:r>
            <a:r>
              <a:rPr lang="en-US" dirty="0">
                <a:latin typeface="TimEes New Roman"/>
              </a:rPr>
              <a:t> </a:t>
            </a:r>
            <a:r>
              <a:rPr lang="en-US" dirty="0" err="1">
                <a:latin typeface="TimEes New Roman"/>
              </a:rPr>
              <a:t>động</a:t>
            </a:r>
            <a:r>
              <a:rPr lang="en-US" dirty="0">
                <a:latin typeface="TimEes New Roman"/>
              </a:rPr>
              <a:t> </a:t>
            </a:r>
            <a:r>
              <a:rPr lang="en-US" dirty="0" err="1">
                <a:latin typeface="TimEes New Roman"/>
              </a:rPr>
              <a:t>nhóm</a:t>
            </a:r>
            <a:r>
              <a:rPr lang="en-US" dirty="0">
                <a:latin typeface="TimEes New Roman"/>
              </a:rPr>
              <a:t> 4)</a:t>
            </a:r>
            <a:endParaRPr lang="vi-VN" dirty="0">
              <a:latin typeface="TimEes New Roman"/>
            </a:endParaRPr>
          </a:p>
          <a:p>
            <a:pPr marL="0" indent="0">
              <a:buNone/>
            </a:pPr>
            <a:r>
              <a:rPr lang="en-US" dirty="0">
                <a:latin typeface="TimEes New Roman"/>
              </a:rPr>
              <a:t>Cho </a:t>
            </a:r>
            <a:r>
              <a:rPr lang="en-US" dirty="0" err="1">
                <a:latin typeface="TimEes New Roman"/>
              </a:rPr>
              <a:t>hình</a:t>
            </a:r>
            <a:r>
              <a:rPr lang="en-US" dirty="0">
                <a:latin typeface="TimEes New Roman"/>
              </a:rPr>
              <a:t> </a:t>
            </a:r>
            <a:r>
              <a:rPr lang="en-US" dirty="0" err="1">
                <a:latin typeface="TimEes New Roman"/>
              </a:rPr>
              <a:t>vẽ</a:t>
            </a:r>
            <a:r>
              <a:rPr lang="en-US" dirty="0">
                <a:latin typeface="TimEes New Roman"/>
              </a:rPr>
              <a:t>, </a:t>
            </a:r>
            <a:r>
              <a:rPr lang="en-US" dirty="0" err="1">
                <a:latin typeface="TimEes New Roman"/>
              </a:rPr>
              <a:t>biết</a:t>
            </a:r>
            <a:r>
              <a:rPr lang="en-US" dirty="0">
                <a:latin typeface="TimEes New Roman"/>
              </a:rPr>
              <a:t> AM=3cm, MN=4cm, AC=9cm. </a:t>
            </a:r>
            <a:r>
              <a:rPr lang="en-US" dirty="0" err="1">
                <a:latin typeface="TimEes New Roman"/>
              </a:rPr>
              <a:t>Giá</a:t>
            </a:r>
            <a:r>
              <a:rPr lang="en-US" dirty="0">
                <a:latin typeface="TimEes New Roman"/>
              </a:rPr>
              <a:t> </a:t>
            </a:r>
            <a:r>
              <a:rPr lang="en-US" dirty="0" err="1">
                <a:latin typeface="TimEes New Roman"/>
              </a:rPr>
              <a:t>trị</a:t>
            </a:r>
            <a:r>
              <a:rPr lang="en-US" dirty="0">
                <a:latin typeface="TimEes New Roman"/>
              </a:rPr>
              <a:t> </a:t>
            </a:r>
            <a:r>
              <a:rPr lang="en-US" dirty="0" err="1">
                <a:latin typeface="TimEes New Roman"/>
              </a:rPr>
              <a:t>của</a:t>
            </a:r>
            <a:r>
              <a:rPr lang="en-US" dirty="0">
                <a:latin typeface="TimEes New Roman"/>
              </a:rPr>
              <a:t> </a:t>
            </a:r>
            <a:r>
              <a:rPr lang="en-US" dirty="0" err="1">
                <a:latin typeface="TimEes New Roman"/>
              </a:rPr>
              <a:t>biểu</a:t>
            </a:r>
            <a:r>
              <a:rPr lang="en-US" dirty="0">
                <a:latin typeface="TimEes New Roman"/>
              </a:rPr>
              <a:t> </a:t>
            </a:r>
            <a:r>
              <a:rPr lang="en-US" dirty="0" err="1">
                <a:latin typeface="TimEes New Roman"/>
              </a:rPr>
              <a:t>thức</a:t>
            </a:r>
            <a:r>
              <a:rPr lang="en-US" dirty="0">
                <a:latin typeface="TimEes New Roman"/>
              </a:rPr>
              <a:t> x-y </a:t>
            </a:r>
            <a:r>
              <a:rPr lang="en-US" dirty="0" err="1">
                <a:latin typeface="TimEes New Roman"/>
              </a:rPr>
              <a:t>là</a:t>
            </a:r>
            <a:r>
              <a:rPr lang="en-US" dirty="0">
                <a:latin typeface="TimEes New Roman"/>
              </a:rPr>
              <a:t> bao </a:t>
            </a:r>
            <a:r>
              <a:rPr lang="en-US" dirty="0" err="1">
                <a:latin typeface="TimEes New Roman"/>
              </a:rPr>
              <a:t>nhiêu</a:t>
            </a:r>
            <a:r>
              <a:rPr lang="en-US" dirty="0">
                <a:latin typeface="TimEes New Roman"/>
              </a:rPr>
              <a:t>?</a:t>
            </a:r>
            <a:endParaRPr lang="vi-VN" dirty="0">
              <a:latin typeface="TimEes New Roman"/>
            </a:endParaRPr>
          </a:p>
          <a:p>
            <a:endParaRPr lang="vi-VN" dirty="0">
              <a:latin typeface="TimEes New Roman"/>
            </a:endParaRPr>
          </a:p>
        </p:txBody>
      </p:sp>
      <p:sp>
        <p:nvSpPr>
          <p:cNvPr id="4" name="Rectangle 3">
            <a:extLst>
              <a:ext uri="{FF2B5EF4-FFF2-40B4-BE49-F238E27FC236}">
                <a16:creationId xmlns:a16="http://schemas.microsoft.com/office/drawing/2014/main" id="{ABFEF151-583E-401A-8D03-CC103D82EC0E}"/>
              </a:ext>
            </a:extLst>
          </p:cNvPr>
          <p:cNvSpPr/>
          <p:nvPr/>
        </p:nvSpPr>
        <p:spPr>
          <a:xfrm>
            <a:off x="1199226" y="2086382"/>
            <a:ext cx="1824251" cy="584775"/>
          </a:xfrm>
          <a:prstGeom prst="rect">
            <a:avLst/>
          </a:prstGeom>
        </p:spPr>
        <p:txBody>
          <a:bodyPr wrap="square">
            <a:spAutoFit/>
          </a:bodyPr>
          <a:lstStyle/>
          <a:p>
            <a:pPr lvl="0"/>
            <a:r>
              <a:rPr lang="en-US" sz="3200" dirty="0">
                <a:latin typeface="TimEes New Roman"/>
              </a:rPr>
              <a:t>A. 4        </a:t>
            </a:r>
            <a:endParaRPr lang="vi-VN" sz="3200" dirty="0">
              <a:latin typeface="TimEes New Roman"/>
            </a:endParaRPr>
          </a:p>
        </p:txBody>
      </p:sp>
      <p:sp>
        <p:nvSpPr>
          <p:cNvPr id="5" name="Rectangle 4">
            <a:extLst>
              <a:ext uri="{FF2B5EF4-FFF2-40B4-BE49-F238E27FC236}">
                <a16:creationId xmlns:a16="http://schemas.microsoft.com/office/drawing/2014/main" id="{12F95309-D7FC-400F-8687-65F067FE514A}"/>
              </a:ext>
            </a:extLst>
          </p:cNvPr>
          <p:cNvSpPr/>
          <p:nvPr/>
        </p:nvSpPr>
        <p:spPr>
          <a:xfrm>
            <a:off x="5455448" y="2246799"/>
            <a:ext cx="1824251" cy="584775"/>
          </a:xfrm>
          <a:prstGeom prst="rect">
            <a:avLst/>
          </a:prstGeom>
        </p:spPr>
        <p:txBody>
          <a:bodyPr wrap="square">
            <a:spAutoFit/>
          </a:bodyPr>
          <a:lstStyle/>
          <a:p>
            <a:pPr lvl="0"/>
            <a:r>
              <a:rPr lang="en-US" sz="3200" dirty="0">
                <a:latin typeface="TimEes New Roman"/>
              </a:rPr>
              <a:t>B. -3</a:t>
            </a:r>
            <a:endParaRPr lang="vi-VN" sz="3200" dirty="0">
              <a:latin typeface="TimEes New Roman"/>
            </a:endParaRPr>
          </a:p>
        </p:txBody>
      </p:sp>
      <p:sp>
        <p:nvSpPr>
          <p:cNvPr id="6" name="Rectangle 5">
            <a:extLst>
              <a:ext uri="{FF2B5EF4-FFF2-40B4-BE49-F238E27FC236}">
                <a16:creationId xmlns:a16="http://schemas.microsoft.com/office/drawing/2014/main" id="{D18402F2-939E-48FC-BEBE-D5BA5D6ADA6A}"/>
              </a:ext>
            </a:extLst>
          </p:cNvPr>
          <p:cNvSpPr/>
          <p:nvPr/>
        </p:nvSpPr>
        <p:spPr>
          <a:xfrm>
            <a:off x="5466822" y="3029361"/>
            <a:ext cx="1282889" cy="584775"/>
          </a:xfrm>
          <a:prstGeom prst="rect">
            <a:avLst/>
          </a:prstGeom>
        </p:spPr>
        <p:txBody>
          <a:bodyPr wrap="square">
            <a:spAutoFit/>
          </a:bodyPr>
          <a:lstStyle/>
          <a:p>
            <a:r>
              <a:rPr lang="en-US" sz="3200" dirty="0">
                <a:latin typeface="TimEes New Roman"/>
              </a:rPr>
              <a:t>D. -4</a:t>
            </a:r>
            <a:endParaRPr lang="vi-VN" sz="3200" dirty="0">
              <a:latin typeface="TimEes New Roman"/>
            </a:endParaRPr>
          </a:p>
        </p:txBody>
      </p:sp>
      <p:sp>
        <p:nvSpPr>
          <p:cNvPr id="7" name="Rectangle 6">
            <a:extLst>
              <a:ext uri="{FF2B5EF4-FFF2-40B4-BE49-F238E27FC236}">
                <a16:creationId xmlns:a16="http://schemas.microsoft.com/office/drawing/2014/main" id="{EFB537DA-06B3-41B2-AF0E-C19A071482AF}"/>
              </a:ext>
            </a:extLst>
          </p:cNvPr>
          <p:cNvSpPr/>
          <p:nvPr/>
        </p:nvSpPr>
        <p:spPr>
          <a:xfrm>
            <a:off x="1199226" y="3029360"/>
            <a:ext cx="1384951" cy="584775"/>
          </a:xfrm>
          <a:prstGeom prst="rect">
            <a:avLst/>
          </a:prstGeom>
        </p:spPr>
        <p:txBody>
          <a:bodyPr wrap="square">
            <a:spAutoFit/>
          </a:bodyPr>
          <a:lstStyle/>
          <a:p>
            <a:r>
              <a:rPr lang="en-US" sz="3200" dirty="0">
                <a:latin typeface="TimEes New Roman"/>
              </a:rPr>
              <a:t>C. 3</a:t>
            </a:r>
            <a:endParaRPr lang="vi-VN" sz="3200" dirty="0">
              <a:latin typeface="TimEes New Roman"/>
            </a:endParaRPr>
          </a:p>
        </p:txBody>
      </p:sp>
      <p:pic>
        <p:nvPicPr>
          <p:cNvPr id="8" name="Picture 7">
            <a:extLst>
              <a:ext uri="{FF2B5EF4-FFF2-40B4-BE49-F238E27FC236}">
                <a16:creationId xmlns:a16="http://schemas.microsoft.com/office/drawing/2014/main" id="{09FAAD22-CC3F-4CBC-9BDC-5364C8977B8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9008935" y="1488549"/>
            <a:ext cx="2524125" cy="2686050"/>
          </a:xfrm>
          <a:prstGeom prst="rect">
            <a:avLst/>
          </a:prstGeom>
          <a:noFill/>
          <a:ln>
            <a:noFill/>
          </a:ln>
        </p:spPr>
      </p:pic>
      <p:sp>
        <p:nvSpPr>
          <p:cNvPr id="9" name="Oval 8">
            <a:extLst>
              <a:ext uri="{FF2B5EF4-FFF2-40B4-BE49-F238E27FC236}">
                <a16:creationId xmlns:a16="http://schemas.microsoft.com/office/drawing/2014/main" id="{37BA7433-FEB3-4659-8357-B41ACDACDCB5}"/>
              </a:ext>
            </a:extLst>
          </p:cNvPr>
          <p:cNvSpPr/>
          <p:nvPr/>
        </p:nvSpPr>
        <p:spPr>
          <a:xfrm>
            <a:off x="6584309" y="2246799"/>
            <a:ext cx="556591" cy="58477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Đ</a:t>
            </a:r>
            <a:endParaRPr lang="vi-VN" sz="3200" dirty="0">
              <a:solidFill>
                <a:schemeClr val="tx1"/>
              </a:solidFill>
            </a:endParaRPr>
          </a:p>
        </p:txBody>
      </p:sp>
      <p:sp>
        <p:nvSpPr>
          <p:cNvPr id="11" name="Oval 10">
            <a:extLst>
              <a:ext uri="{FF2B5EF4-FFF2-40B4-BE49-F238E27FC236}">
                <a16:creationId xmlns:a16="http://schemas.microsoft.com/office/drawing/2014/main" id="{B0BEED45-E561-4B13-82AF-DF00248FD21D}"/>
              </a:ext>
            </a:extLst>
          </p:cNvPr>
          <p:cNvSpPr/>
          <p:nvPr/>
        </p:nvSpPr>
        <p:spPr>
          <a:xfrm>
            <a:off x="2236589" y="2044039"/>
            <a:ext cx="556591" cy="58477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S</a:t>
            </a:r>
            <a:endParaRPr lang="vi-VN" sz="3200" dirty="0">
              <a:solidFill>
                <a:schemeClr val="tx1"/>
              </a:solidFill>
            </a:endParaRPr>
          </a:p>
        </p:txBody>
      </p:sp>
      <p:sp>
        <p:nvSpPr>
          <p:cNvPr id="12" name="Oval 11">
            <a:extLst>
              <a:ext uri="{FF2B5EF4-FFF2-40B4-BE49-F238E27FC236}">
                <a16:creationId xmlns:a16="http://schemas.microsoft.com/office/drawing/2014/main" id="{16422D21-4DB1-49E2-89C4-C4D3BE5955EF}"/>
              </a:ext>
            </a:extLst>
          </p:cNvPr>
          <p:cNvSpPr/>
          <p:nvPr/>
        </p:nvSpPr>
        <p:spPr>
          <a:xfrm>
            <a:off x="2236589" y="2984176"/>
            <a:ext cx="556591" cy="58477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S</a:t>
            </a:r>
            <a:endParaRPr lang="vi-VN" sz="3200" dirty="0">
              <a:solidFill>
                <a:schemeClr val="tx1"/>
              </a:solidFill>
            </a:endParaRPr>
          </a:p>
        </p:txBody>
      </p:sp>
      <p:sp>
        <p:nvSpPr>
          <p:cNvPr id="13" name="Oval 12">
            <a:extLst>
              <a:ext uri="{FF2B5EF4-FFF2-40B4-BE49-F238E27FC236}">
                <a16:creationId xmlns:a16="http://schemas.microsoft.com/office/drawing/2014/main" id="{C64F95D0-9F8F-494E-8B05-D16CEAA7FC7C}"/>
              </a:ext>
            </a:extLst>
          </p:cNvPr>
          <p:cNvSpPr/>
          <p:nvPr/>
        </p:nvSpPr>
        <p:spPr>
          <a:xfrm>
            <a:off x="6584310" y="2984177"/>
            <a:ext cx="556591" cy="58477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S</a:t>
            </a:r>
            <a:endParaRPr lang="vi-VN" sz="3200" dirty="0">
              <a:solidFill>
                <a:schemeClr val="tx1"/>
              </a:solidFill>
            </a:endParaRPr>
          </a:p>
        </p:txBody>
      </p:sp>
    </p:spTree>
    <p:extLst>
      <p:ext uri="{BB962C8B-B14F-4D97-AF65-F5344CB8AC3E}">
        <p14:creationId xmlns:p14="http://schemas.microsoft.com/office/powerpoint/2010/main" val="692342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EBBB7E3-8E54-4445-B1F5-185756B0DEC0}"/>
              </a:ext>
            </a:extLst>
          </p:cNvPr>
          <p:cNvSpPr>
            <a:spLocks noGrp="1"/>
          </p:cNvSpPr>
          <p:nvPr>
            <p:ph idx="1"/>
          </p:nvPr>
        </p:nvSpPr>
        <p:spPr>
          <a:xfrm>
            <a:off x="838200" y="1442969"/>
            <a:ext cx="10515600" cy="1858479"/>
          </a:xfrm>
        </p:spPr>
        <p:txBody>
          <a:bodyPr>
            <a:normAutofit/>
          </a:bodyPr>
          <a:lstStyle/>
          <a:p>
            <a:r>
              <a:rPr lang="en-US" sz="3200" b="1" dirty="0" err="1">
                <a:latin typeface="TimEes New Roman"/>
              </a:rPr>
              <a:t>Bài</a:t>
            </a:r>
            <a:r>
              <a:rPr lang="en-US" sz="3200" b="1" dirty="0">
                <a:latin typeface="TimEes New Roman"/>
              </a:rPr>
              <a:t> 10</a:t>
            </a:r>
            <a:r>
              <a:rPr lang="en-US" sz="3200" dirty="0">
                <a:latin typeface="TimEes New Roman"/>
              </a:rPr>
              <a:t>: Cho tam </a:t>
            </a:r>
            <a:r>
              <a:rPr lang="en-US" sz="3200" dirty="0" err="1">
                <a:latin typeface="TimEes New Roman"/>
              </a:rPr>
              <a:t>giác</a:t>
            </a:r>
            <a:r>
              <a:rPr lang="en-US" sz="3200" dirty="0">
                <a:latin typeface="TimEes New Roman"/>
              </a:rPr>
              <a:t> ABC </a:t>
            </a:r>
            <a:r>
              <a:rPr lang="en-US" sz="3200" dirty="0" err="1">
                <a:latin typeface="TimEes New Roman"/>
              </a:rPr>
              <a:t>và</a:t>
            </a:r>
            <a:r>
              <a:rPr lang="en-US" sz="3200" dirty="0">
                <a:latin typeface="TimEes New Roman"/>
              </a:rPr>
              <a:t> </a:t>
            </a:r>
            <a:r>
              <a:rPr lang="en-US" sz="3200" dirty="0" err="1">
                <a:latin typeface="TimEes New Roman"/>
              </a:rPr>
              <a:t>điểm</a:t>
            </a:r>
            <a:r>
              <a:rPr lang="en-US" sz="3200" dirty="0">
                <a:latin typeface="TimEes New Roman"/>
              </a:rPr>
              <a:t> D </a:t>
            </a:r>
            <a:r>
              <a:rPr lang="en-US" sz="3200" dirty="0" err="1">
                <a:latin typeface="TimEes New Roman"/>
              </a:rPr>
              <a:t>trên</a:t>
            </a:r>
            <a:r>
              <a:rPr lang="en-US" sz="3200" dirty="0">
                <a:latin typeface="TimEes New Roman"/>
              </a:rPr>
              <a:t> </a:t>
            </a:r>
            <a:r>
              <a:rPr lang="en-US" sz="3200" dirty="0" err="1">
                <a:latin typeface="TimEes New Roman"/>
              </a:rPr>
              <a:t>cạnh</a:t>
            </a:r>
            <a:r>
              <a:rPr lang="en-US" sz="3200" dirty="0">
                <a:latin typeface="TimEes New Roman"/>
              </a:rPr>
              <a:t> AB Sao </a:t>
            </a:r>
            <a:r>
              <a:rPr lang="en-US" sz="3200" dirty="0" err="1">
                <a:latin typeface="TimEes New Roman"/>
              </a:rPr>
              <a:t>cho</a:t>
            </a:r>
            <a:r>
              <a:rPr lang="en-US" sz="3200" dirty="0">
                <a:latin typeface="TimEes New Roman"/>
              </a:rPr>
              <a:t> AD = 13,5 cm, DB = 4,5 cm. </a:t>
            </a:r>
            <a:r>
              <a:rPr lang="en-US" sz="3200" dirty="0" err="1">
                <a:latin typeface="TimEes New Roman"/>
              </a:rPr>
              <a:t>Tính</a:t>
            </a:r>
            <a:r>
              <a:rPr lang="en-US" sz="3200" dirty="0">
                <a:latin typeface="TimEes New Roman"/>
              </a:rPr>
              <a:t> </a:t>
            </a:r>
            <a:r>
              <a:rPr lang="en-US" sz="3200" dirty="0" err="1">
                <a:latin typeface="TimEes New Roman"/>
              </a:rPr>
              <a:t>tỉ</a:t>
            </a:r>
            <a:r>
              <a:rPr lang="en-US" sz="3200" dirty="0">
                <a:latin typeface="TimEes New Roman"/>
              </a:rPr>
              <a:t> </a:t>
            </a:r>
            <a:r>
              <a:rPr lang="en-US" sz="3200" dirty="0" err="1">
                <a:latin typeface="TimEes New Roman"/>
              </a:rPr>
              <a:t>số</a:t>
            </a:r>
            <a:r>
              <a:rPr lang="en-US" sz="3200" dirty="0">
                <a:latin typeface="TimEes New Roman"/>
              </a:rPr>
              <a:t> </a:t>
            </a:r>
            <a:r>
              <a:rPr lang="en-US" sz="3200" dirty="0" err="1">
                <a:latin typeface="TimEes New Roman"/>
              </a:rPr>
              <a:t>các</a:t>
            </a:r>
            <a:r>
              <a:rPr lang="en-US" sz="3200" dirty="0">
                <a:latin typeface="TimEes New Roman"/>
              </a:rPr>
              <a:t> </a:t>
            </a:r>
            <a:r>
              <a:rPr lang="en-US" sz="3200" dirty="0" err="1">
                <a:latin typeface="TimEes New Roman"/>
              </a:rPr>
              <a:t>khoảng</a:t>
            </a:r>
            <a:r>
              <a:rPr lang="en-US" sz="3200" dirty="0">
                <a:latin typeface="TimEes New Roman"/>
              </a:rPr>
              <a:t> </a:t>
            </a:r>
            <a:r>
              <a:rPr lang="en-US" sz="3200" dirty="0" err="1">
                <a:latin typeface="TimEes New Roman"/>
              </a:rPr>
              <a:t>cách</a:t>
            </a:r>
            <a:r>
              <a:rPr lang="en-US" sz="3200" dirty="0">
                <a:latin typeface="TimEes New Roman"/>
              </a:rPr>
              <a:t> </a:t>
            </a:r>
            <a:r>
              <a:rPr lang="en-US" sz="3200" dirty="0" err="1">
                <a:latin typeface="TimEes New Roman"/>
              </a:rPr>
              <a:t>từ</a:t>
            </a:r>
            <a:r>
              <a:rPr lang="en-US" sz="3200" dirty="0">
                <a:latin typeface="TimEes New Roman"/>
              </a:rPr>
              <a:t> </a:t>
            </a:r>
            <a:r>
              <a:rPr lang="en-US" sz="3200" dirty="0" err="1">
                <a:latin typeface="TimEes New Roman"/>
              </a:rPr>
              <a:t>các</a:t>
            </a:r>
            <a:r>
              <a:rPr lang="en-US" sz="3200" dirty="0">
                <a:latin typeface="TimEes New Roman"/>
              </a:rPr>
              <a:t> </a:t>
            </a:r>
            <a:r>
              <a:rPr lang="en-US" sz="3200" dirty="0" err="1">
                <a:latin typeface="TimEes New Roman"/>
              </a:rPr>
              <a:t>điểm</a:t>
            </a:r>
            <a:r>
              <a:rPr lang="en-US" sz="3200" dirty="0">
                <a:latin typeface="TimEes New Roman"/>
              </a:rPr>
              <a:t> D </a:t>
            </a:r>
            <a:r>
              <a:rPr lang="en-US" sz="3200" dirty="0" err="1">
                <a:latin typeface="TimEes New Roman"/>
              </a:rPr>
              <a:t>và</a:t>
            </a:r>
            <a:r>
              <a:rPr lang="en-US" sz="3200" dirty="0">
                <a:latin typeface="TimEes New Roman"/>
              </a:rPr>
              <a:t> B </a:t>
            </a:r>
            <a:r>
              <a:rPr lang="en-US" sz="3200" dirty="0" err="1">
                <a:latin typeface="TimEes New Roman"/>
              </a:rPr>
              <a:t>đến</a:t>
            </a:r>
            <a:r>
              <a:rPr lang="en-US" sz="3200" dirty="0">
                <a:latin typeface="TimEes New Roman"/>
              </a:rPr>
              <a:t> AC</a:t>
            </a:r>
            <a:endParaRPr lang="vi-VN" sz="3200" dirty="0">
              <a:latin typeface="TimEes New Roman"/>
            </a:endParaRPr>
          </a:p>
          <a:p>
            <a:endParaRPr lang="vi-VN" sz="3200" dirty="0">
              <a:latin typeface="TimEes New Roman"/>
            </a:endParaRPr>
          </a:p>
        </p:txBody>
      </p:sp>
      <p:sp>
        <p:nvSpPr>
          <p:cNvPr id="4" name="Title 1">
            <a:extLst>
              <a:ext uri="{FF2B5EF4-FFF2-40B4-BE49-F238E27FC236}">
                <a16:creationId xmlns:a16="http://schemas.microsoft.com/office/drawing/2014/main" id="{0C3A78E1-7917-4119-B779-3AA858E10D0D}"/>
              </a:ext>
            </a:extLst>
          </p:cNvPr>
          <p:cNvSpPr>
            <a:spLocks noGrp="1"/>
          </p:cNvSpPr>
          <p:nvPr>
            <p:ph type="title"/>
          </p:nvPr>
        </p:nvSpPr>
        <p:spPr>
          <a:xfrm>
            <a:off x="838200" y="-73922"/>
            <a:ext cx="10515600" cy="1325563"/>
          </a:xfrm>
        </p:spPr>
        <p:txBody>
          <a:bodyPr/>
          <a:lstStyle/>
          <a:p>
            <a:pPr algn="ctr"/>
            <a:r>
              <a:rPr lang="en-US" dirty="0">
                <a:latin typeface="TimEes New Roman"/>
              </a:rPr>
              <a:t>TIẾT 1: BÀI TẬP CUỐI </a:t>
            </a:r>
            <a:r>
              <a:rPr lang="vi-VN" dirty="0">
                <a:latin typeface="TimEes New Roman"/>
              </a:rPr>
              <a:t>CHƯƠNG 7</a:t>
            </a:r>
          </a:p>
        </p:txBody>
      </p:sp>
      <p:sp>
        <p:nvSpPr>
          <p:cNvPr id="6" name="Rectangle 5">
            <a:extLst>
              <a:ext uri="{FF2B5EF4-FFF2-40B4-BE49-F238E27FC236}">
                <a16:creationId xmlns:a16="http://schemas.microsoft.com/office/drawing/2014/main" id="{098B7808-464C-4AAC-8EEE-A9F31F0CDE76}"/>
              </a:ext>
            </a:extLst>
          </p:cNvPr>
          <p:cNvSpPr/>
          <p:nvPr/>
        </p:nvSpPr>
        <p:spPr>
          <a:xfrm>
            <a:off x="1098688" y="3684104"/>
            <a:ext cx="6096000" cy="3580083"/>
          </a:xfrm>
          <a:prstGeom prst="rect">
            <a:avLst/>
          </a:prstGeom>
        </p:spPr>
        <p:txBody>
          <a:bodyPr>
            <a:spAutoFit/>
          </a:bodyPr>
          <a:lstStyle/>
          <a:p>
            <a:r>
              <a:rPr lang="en-US" sz="3200" dirty="0" err="1">
                <a:latin typeface="TimEes New Roman"/>
              </a:rPr>
              <a:t>Vẽ</a:t>
            </a:r>
            <a:r>
              <a:rPr lang="en-US" sz="3200" dirty="0">
                <a:latin typeface="TimEes New Roman"/>
              </a:rPr>
              <a:t> BH </a:t>
            </a:r>
            <a:r>
              <a:rPr lang="en-US" sz="3200" dirty="0" err="1">
                <a:latin typeface="TimEes New Roman"/>
              </a:rPr>
              <a:t>và</a:t>
            </a:r>
            <a:r>
              <a:rPr lang="en-US" sz="3200" dirty="0">
                <a:latin typeface="TimEes New Roman"/>
              </a:rPr>
              <a:t> DK </a:t>
            </a:r>
            <a:r>
              <a:rPr lang="en-US" sz="3200" dirty="0" err="1">
                <a:latin typeface="TimEes New Roman"/>
              </a:rPr>
              <a:t>lần</a:t>
            </a:r>
            <a:r>
              <a:rPr lang="en-US" sz="3200" dirty="0">
                <a:latin typeface="TimEes New Roman"/>
              </a:rPr>
              <a:t> </a:t>
            </a:r>
            <a:r>
              <a:rPr lang="en-US" sz="3200" dirty="0" err="1">
                <a:latin typeface="TimEes New Roman"/>
              </a:rPr>
              <a:t>lượt</a:t>
            </a:r>
            <a:r>
              <a:rPr lang="en-US" sz="3200" dirty="0">
                <a:latin typeface="TimEes New Roman"/>
              </a:rPr>
              <a:t> </a:t>
            </a:r>
            <a:r>
              <a:rPr lang="en-US" sz="3200" dirty="0" err="1">
                <a:latin typeface="TimEes New Roman"/>
              </a:rPr>
              <a:t>vuông</a:t>
            </a:r>
            <a:r>
              <a:rPr lang="en-US" sz="3200" dirty="0">
                <a:latin typeface="TimEes New Roman"/>
              </a:rPr>
              <a:t> </a:t>
            </a:r>
            <a:r>
              <a:rPr lang="en-US" sz="3200" dirty="0" err="1">
                <a:latin typeface="TimEes New Roman"/>
              </a:rPr>
              <a:t>góc</a:t>
            </a:r>
            <a:r>
              <a:rPr lang="en-US" sz="3200" dirty="0">
                <a:latin typeface="TimEes New Roman"/>
              </a:rPr>
              <a:t> </a:t>
            </a:r>
            <a:r>
              <a:rPr lang="en-US" sz="3200" dirty="0" err="1">
                <a:latin typeface="TimEes New Roman"/>
              </a:rPr>
              <a:t>với</a:t>
            </a:r>
            <a:r>
              <a:rPr lang="en-US" sz="3200" dirty="0">
                <a:latin typeface="TimEes New Roman"/>
              </a:rPr>
              <a:t> AC (H </a:t>
            </a:r>
            <a:r>
              <a:rPr lang="en-US" sz="3200" dirty="0" err="1">
                <a:latin typeface="TimEes New Roman"/>
              </a:rPr>
              <a:t>và</a:t>
            </a:r>
            <a:r>
              <a:rPr lang="en-US" sz="3200" dirty="0">
                <a:latin typeface="TimEes New Roman"/>
              </a:rPr>
              <a:t> k </a:t>
            </a:r>
            <a:r>
              <a:rPr lang="en-US" sz="3200" dirty="0" err="1">
                <a:latin typeface="TimEes New Roman"/>
              </a:rPr>
              <a:t>thuộc</a:t>
            </a:r>
            <a:r>
              <a:rPr lang="en-US" sz="3200" dirty="0">
                <a:latin typeface="TimEes New Roman"/>
              </a:rPr>
              <a:t> AC ),  ta </a:t>
            </a:r>
            <a:r>
              <a:rPr lang="en-US" sz="3200" dirty="0" err="1">
                <a:latin typeface="TimEes New Roman"/>
              </a:rPr>
              <a:t>có</a:t>
            </a:r>
            <a:r>
              <a:rPr lang="en-US" sz="3200" dirty="0">
                <a:latin typeface="TimEes New Roman"/>
              </a:rPr>
              <a:t> HB song </a:t>
            </a:r>
            <a:r>
              <a:rPr lang="en-US" sz="3200" dirty="0" err="1">
                <a:latin typeface="TimEes New Roman"/>
              </a:rPr>
              <a:t>song</a:t>
            </a:r>
            <a:r>
              <a:rPr lang="en-US" sz="3200" dirty="0">
                <a:latin typeface="TimEes New Roman"/>
              </a:rPr>
              <a:t> </a:t>
            </a:r>
            <a:r>
              <a:rPr lang="en-US" sz="3200" dirty="0" err="1">
                <a:latin typeface="TimEes New Roman"/>
              </a:rPr>
              <a:t>với</a:t>
            </a:r>
            <a:r>
              <a:rPr lang="en-US" sz="3200" dirty="0">
                <a:latin typeface="TimEes New Roman"/>
              </a:rPr>
              <a:t> KD </a:t>
            </a:r>
            <a:r>
              <a:rPr lang="en-US" sz="3200" dirty="0" err="1">
                <a:latin typeface="TimEes New Roman"/>
              </a:rPr>
              <a:t>suy</a:t>
            </a:r>
            <a:r>
              <a:rPr lang="en-US" sz="3200" dirty="0">
                <a:latin typeface="TimEes New Roman"/>
              </a:rPr>
              <a:t> ra DK/BH = AD/AB</a:t>
            </a:r>
            <a:endParaRPr lang="vi-VN" sz="3200" dirty="0">
              <a:latin typeface="TimEes New Roman"/>
            </a:endParaRPr>
          </a:p>
          <a:p>
            <a:r>
              <a:rPr lang="en-US" sz="3200" dirty="0">
                <a:latin typeface="TimEes New Roman"/>
              </a:rPr>
              <a:t>= 13,5/18 = ¾ (</a:t>
            </a:r>
            <a:r>
              <a:rPr lang="en-US" sz="3200" dirty="0" err="1">
                <a:latin typeface="TimEes New Roman"/>
              </a:rPr>
              <a:t>hệ</a:t>
            </a:r>
            <a:r>
              <a:rPr lang="en-US" sz="3200" dirty="0">
                <a:latin typeface="TimEes New Roman"/>
              </a:rPr>
              <a:t> </a:t>
            </a:r>
            <a:r>
              <a:rPr lang="en-US" sz="3200" dirty="0" err="1">
                <a:latin typeface="TimEes New Roman"/>
              </a:rPr>
              <a:t>quả</a:t>
            </a:r>
            <a:r>
              <a:rPr lang="en-US" sz="3200" dirty="0">
                <a:latin typeface="TimEes New Roman"/>
              </a:rPr>
              <a:t> </a:t>
            </a:r>
            <a:r>
              <a:rPr lang="en-US" sz="3200" dirty="0" err="1">
                <a:latin typeface="TimEes New Roman"/>
              </a:rPr>
              <a:t>của</a:t>
            </a:r>
            <a:r>
              <a:rPr lang="en-US" sz="3200" dirty="0">
                <a:latin typeface="TimEes New Roman"/>
              </a:rPr>
              <a:t> </a:t>
            </a:r>
            <a:r>
              <a:rPr lang="en-US" sz="3200" dirty="0" err="1">
                <a:latin typeface="TimEes New Roman"/>
              </a:rPr>
              <a:t>định</a:t>
            </a:r>
            <a:r>
              <a:rPr lang="en-US" sz="3200" dirty="0">
                <a:latin typeface="TimEes New Roman"/>
              </a:rPr>
              <a:t> </a:t>
            </a:r>
            <a:r>
              <a:rPr lang="en-US" sz="3200" dirty="0" err="1">
                <a:latin typeface="TimEes New Roman"/>
              </a:rPr>
              <a:t>lý</a:t>
            </a:r>
            <a:r>
              <a:rPr lang="en-US" sz="3200" dirty="0">
                <a:latin typeface="TimEes New Roman"/>
              </a:rPr>
              <a:t> Ta - </a:t>
            </a:r>
            <a:r>
              <a:rPr lang="en-US" sz="3200" dirty="0" err="1">
                <a:latin typeface="TimEes New Roman"/>
              </a:rPr>
              <a:t>Lét</a:t>
            </a:r>
            <a:r>
              <a:rPr lang="en-US" sz="3200" dirty="0">
                <a:latin typeface="TimEes New Roman"/>
              </a:rPr>
              <a:t>)</a:t>
            </a:r>
            <a:endParaRPr lang="vi-VN" sz="3200" dirty="0">
              <a:latin typeface="TimEes New Roman"/>
            </a:endParaRPr>
          </a:p>
          <a:p>
            <a:pPr>
              <a:lnSpc>
                <a:spcPct val="115000"/>
              </a:lnSpc>
              <a:spcAft>
                <a:spcPts val="800"/>
              </a:spcAft>
            </a:pPr>
            <a:endParaRPr lang="vi-VN" sz="3200" dirty="0">
              <a:latin typeface="TimEes New Roman"/>
              <a:ea typeface="Arial" panose="020B060402020202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AE70E6DC-CA3D-41C7-8110-DB0A75BD3A9A}"/>
              </a:ext>
            </a:extLst>
          </p:cNvPr>
          <p:cNvPicPr>
            <a:picLocks noChangeAspect="1"/>
          </p:cNvPicPr>
          <p:nvPr/>
        </p:nvPicPr>
        <p:blipFill>
          <a:blip r:embed="rId2"/>
          <a:stretch>
            <a:fillRect/>
          </a:stretch>
        </p:blipFill>
        <p:spPr>
          <a:xfrm>
            <a:off x="6947038" y="3429000"/>
            <a:ext cx="4667250" cy="2933700"/>
          </a:xfrm>
          <a:prstGeom prst="rect">
            <a:avLst/>
          </a:prstGeom>
        </p:spPr>
      </p:pic>
      <p:sp>
        <p:nvSpPr>
          <p:cNvPr id="8" name="TextBox 7">
            <a:extLst>
              <a:ext uri="{FF2B5EF4-FFF2-40B4-BE49-F238E27FC236}">
                <a16:creationId xmlns:a16="http://schemas.microsoft.com/office/drawing/2014/main" id="{A9AEE559-28B1-47EC-A4BD-F660BAF73DDF}"/>
              </a:ext>
            </a:extLst>
          </p:cNvPr>
          <p:cNvSpPr txBox="1"/>
          <p:nvPr/>
        </p:nvSpPr>
        <p:spPr>
          <a:xfrm>
            <a:off x="4784035" y="3089410"/>
            <a:ext cx="1523174" cy="584775"/>
          </a:xfrm>
          <a:prstGeom prst="rect">
            <a:avLst/>
          </a:prstGeom>
          <a:noFill/>
        </p:spPr>
        <p:txBody>
          <a:bodyPr wrap="none" rtlCol="0">
            <a:spAutoFit/>
          </a:bodyPr>
          <a:lstStyle/>
          <a:p>
            <a:r>
              <a:rPr lang="en-US" sz="3200" u="sng" dirty="0" err="1">
                <a:latin typeface="TimEes New Roman"/>
              </a:rPr>
              <a:t>Bài</a:t>
            </a:r>
            <a:r>
              <a:rPr lang="en-US" sz="3200" u="sng" dirty="0">
                <a:latin typeface="TimEes New Roman"/>
              </a:rPr>
              <a:t> </a:t>
            </a:r>
            <a:r>
              <a:rPr lang="en-US" sz="3200" u="sng" dirty="0" err="1">
                <a:latin typeface="TimEes New Roman"/>
              </a:rPr>
              <a:t>làm</a:t>
            </a:r>
            <a:r>
              <a:rPr lang="en-US" sz="3200" u="sng" dirty="0">
                <a:latin typeface="TimEes New Roman"/>
              </a:rPr>
              <a:t>:</a:t>
            </a:r>
            <a:endParaRPr lang="vi-VN" sz="3200" u="sng" dirty="0">
              <a:latin typeface="TimEes New Roman"/>
            </a:endParaRPr>
          </a:p>
        </p:txBody>
      </p:sp>
    </p:spTree>
    <p:extLst>
      <p:ext uri="{BB962C8B-B14F-4D97-AF65-F5344CB8AC3E}">
        <p14:creationId xmlns:p14="http://schemas.microsoft.com/office/powerpoint/2010/main" val="31315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TotalTime>
  <Words>2296</Words>
  <Application>Microsoft Office PowerPoint</Application>
  <PresentationFormat>Widescreen</PresentationFormat>
  <Paragraphs>206</Paragraphs>
  <Slides>38</Slides>
  <Notes>0</Notes>
  <HiddenSlides>0</HiddenSlides>
  <MMClips>2</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2</vt:i4>
      </vt:variant>
      <vt:variant>
        <vt:lpstr>Slide Titles</vt:lpstr>
      </vt:variant>
      <vt:variant>
        <vt:i4>38</vt:i4>
      </vt:variant>
    </vt:vector>
  </HeadingPairs>
  <TitlesOfParts>
    <vt:vector size="51" baseType="lpstr">
      <vt:lpstr>Arial</vt:lpstr>
      <vt:lpstr>Arial (Body)</vt:lpstr>
      <vt:lpstr>Calibri</vt:lpstr>
      <vt:lpstr>Calibri Light</vt:lpstr>
      <vt:lpstr>Cambria Math</vt:lpstr>
      <vt:lpstr>Symbol</vt:lpstr>
      <vt:lpstr>TimEes New Roman</vt:lpstr>
      <vt:lpstr>Times   New Roman</vt:lpstr>
      <vt:lpstr>Times  New Roman</vt:lpstr>
      <vt:lpstr>Times New Roman</vt:lpstr>
      <vt:lpstr>Office Theme</vt:lpstr>
      <vt:lpstr>Bitmap Image</vt:lpstr>
      <vt:lpstr>Paintbrush Picture</vt:lpstr>
      <vt:lpstr>PowerPoint Presentation</vt:lpstr>
      <vt:lpstr>TIẾT 1: BÀI TẬP CUỐI CHƯƠNG 7</vt:lpstr>
      <vt:lpstr>Chúc mừng bạn, bạn đã trả lời chính xác câu hỏi.</vt:lpstr>
      <vt:lpstr>Rất tiếc bạn đã trả lời sai. Phương án đúng là A. 4cm</vt:lpstr>
      <vt:lpstr>TIẾT 1: BÀI TẬP CUỐI CHƯƠNG 7</vt:lpstr>
      <vt:lpstr>TIẾT 1: BÀI TẬP CUỐI CHƯƠNG 7</vt:lpstr>
      <vt:lpstr>TIẾT 1: BÀI TẬP CUỐI CHƯƠNG 7</vt:lpstr>
      <vt:lpstr>PowerPoint Presentation</vt:lpstr>
      <vt:lpstr>TIẾT 1: BÀI TẬP CUỐI CHƯƠNG 7</vt:lpstr>
      <vt:lpstr>TIẾT 1: BÀI TẬP CUỐI CHƯƠNG 7</vt:lpstr>
      <vt:lpstr>Bài làm:</vt:lpstr>
      <vt:lpstr>TIẾT 1: BÀI TẬP CUỐI CHƯƠNG 7</vt:lpstr>
      <vt:lpstr>TIẾT 1: BÀI TẬP CUỐI CHƯƠNG 7</vt:lpstr>
      <vt:lpstr>TIẾT 1: BÀI TẬP CUỐI CHƯƠNG 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Hướng dẫn học ở nhà:  Với bài toán vận dụng trên em hãy tính diện tích của tam giác ABC và diện tích của tam giác AMN. Ôn lại tính chất đường phân giác của tam giác. Làm các bài tập: 14, 15, 17 (SGK)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210</cp:revision>
  <dcterms:created xsi:type="dcterms:W3CDTF">2023-06-15T08:23:08Z</dcterms:created>
  <dcterms:modified xsi:type="dcterms:W3CDTF">2023-06-16T15:52:44Z</dcterms:modified>
</cp:coreProperties>
</file>