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62" r:id="rId2"/>
    <p:sldId id="256" r:id="rId3"/>
    <p:sldId id="260"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Lst>
  <p:sldSz cx="24385588" cy="13717588"/>
  <p:notesSz cx="6797675" cy="9928225"/>
  <p:embeddedFontLst>
    <p:embeddedFont>
      <p:font typeface="Calibri" panose="020F0502020204030204" pitchFamily="34" charset="0"/>
      <p:regular r:id="rId29"/>
      <p:bold r:id="rId30"/>
      <p:italic r:id="rId31"/>
      <p:boldItalic r:id="rId32"/>
    </p:embeddedFont>
    <p:embeddedFont>
      <p:font typeface="Cambria Math" panose="02040503050406030204" pitchFamily="18" charset="0"/>
      <p:regular r:id="rId33"/>
    </p:embeddedFont>
    <p:embeddedFont>
      <p:font typeface="Questrial" pitchFamily="2" charset="0"/>
      <p:regular r:id="rId34"/>
    </p:embeddedFont>
    <p:embeddedFont>
      <p:font typeface="Tahoma" panose="020B0604030504040204"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30" y="96"/>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38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80"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2"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2"/>
            <a:ext cx="14631353"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5"/>
          <p:cNvSpPr>
            <a:spLocks noGrp="1"/>
          </p:cNvSpPr>
          <p:nvPr>
            <p:ph type="pic" idx="2"/>
          </p:nvPr>
        </p:nvSpPr>
        <p:spPr>
          <a:xfrm>
            <a:off x="4779746" y="1225692"/>
            <a:ext cx="14631353" cy="8230553"/>
          </a:xfrm>
          <a:prstGeom prst="rect">
            <a:avLst/>
          </a:prstGeom>
          <a:noFill/>
          <a:ln>
            <a:noFill/>
          </a:ln>
        </p:spPr>
        <p:txBody>
          <a:bodyPr spcFirstLastPara="1" wrap="square" lIns="91425" tIns="45700" rIns="91425" bIns="45700" anchor="t" anchorCtr="0">
            <a:noAutofit/>
          </a:bodyPr>
          <a:lstStyle>
            <a:lvl1pPr marR="0" lvl="0" algn="l" rtl="0">
              <a:spcBef>
                <a:spcPts val="1520"/>
              </a:spcBef>
              <a:spcAft>
                <a:spcPts val="0"/>
              </a:spcAft>
              <a:buClr>
                <a:schemeClr val="dk1"/>
              </a:buClr>
              <a:buSzPts val="7600"/>
              <a:buFont typeface="Arial"/>
              <a:buNone/>
              <a:defRPr sz="7600" b="0" i="0" u="none" strike="noStrike" cap="none">
                <a:solidFill>
                  <a:schemeClr val="dk1"/>
                </a:solidFill>
                <a:latin typeface="Calibri"/>
                <a:ea typeface="Calibri"/>
                <a:cs typeface="Calibri"/>
                <a:sym typeface="Calibri"/>
              </a:defRPr>
            </a:lvl1pPr>
            <a:lvl2pPr marR="0" lvl="1" algn="l" rtl="0">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40"/>
              </a:spcBef>
              <a:spcAft>
                <a:spcPts val="0"/>
              </a:spcAft>
              <a:buClr>
                <a:schemeClr val="dk1"/>
              </a:buClr>
              <a:buSzPts val="5700"/>
              <a:buFont typeface="Arial"/>
              <a:buNone/>
              <a:defRPr sz="57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19"/>
            <a:ext cx="14631353" cy="16099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rot="5400000">
            <a:off x="7666308" y="-3246255"/>
            <a:ext cx="9052974" cy="21947029"/>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7" y="5488993"/>
            <a:ext cx="23411985" cy="1463135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7"/>
          <p:cNvSpPr txBox="1">
            <a:spLocks noGrp="1"/>
          </p:cNvSpPr>
          <p:nvPr>
            <p:ph type="body" idx="1"/>
          </p:nvPr>
        </p:nvSpPr>
        <p:spPr>
          <a:xfrm rot="5400000">
            <a:off x="13291352" y="-8941263"/>
            <a:ext cx="23411985" cy="43491866"/>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45"/>
            <a:ext cx="20727749" cy="294039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subTitle" idx="1"/>
          </p:nvPr>
        </p:nvSpPr>
        <p:spPr>
          <a:xfrm>
            <a:off x="3657838" y="7773300"/>
            <a:ext cx="17069911" cy="3505606"/>
          </a:xfrm>
          <a:prstGeom prst="rect">
            <a:avLst/>
          </a:prstGeom>
          <a:noFill/>
          <a:ln>
            <a:noFill/>
          </a:ln>
        </p:spPr>
        <p:txBody>
          <a:bodyPr spcFirstLastPara="1" wrap="square" lIns="91425" tIns="45700" rIns="91425" bIns="45700" anchor="t" anchorCtr="0">
            <a:noAutofit/>
          </a:bodyPr>
          <a:lstStyle>
            <a:lvl1pPr marR="0" lvl="0" algn="ctr" rtl="0">
              <a:spcBef>
                <a:spcPts val="1520"/>
              </a:spcBef>
              <a:spcAft>
                <a:spcPts val="0"/>
              </a:spcAft>
              <a:buClr>
                <a:srgbClr val="888888"/>
              </a:buClr>
              <a:buSzPts val="7600"/>
              <a:buFont typeface="Arial"/>
              <a:buNone/>
              <a:defRPr sz="7600" b="0" i="0" u="none" strike="noStrike" cap="none">
                <a:solidFill>
                  <a:srgbClr val="888888"/>
                </a:solidFill>
                <a:latin typeface="Calibri"/>
                <a:ea typeface="Calibri"/>
                <a:cs typeface="Calibri"/>
                <a:sym typeface="Calibri"/>
              </a:defRPr>
            </a:lvl1pPr>
            <a:lvl2pPr marR="0" lvl="1" algn="ctr" rtl="0">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40"/>
              </a:spcBef>
              <a:spcAft>
                <a:spcPts val="0"/>
              </a:spcAft>
              <a:buClr>
                <a:srgbClr val="888888"/>
              </a:buClr>
              <a:buSzPts val="5700"/>
              <a:buFont typeface="Arial"/>
              <a:buNone/>
              <a:defRPr sz="57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19"/>
          <p:cNvSpPr txBox="1">
            <a:spLocks noGrp="1"/>
          </p:cNvSpPr>
          <p:nvPr>
            <p:ph type="body" idx="1"/>
          </p:nvPr>
        </p:nvSpPr>
        <p:spPr>
          <a:xfrm>
            <a:off x="1219280" y="3200772"/>
            <a:ext cx="21947029" cy="9052974"/>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2"/>
            <a:ext cx="20727749"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9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0"/>
          <p:cNvSpPr txBox="1">
            <a:spLocks noGrp="1"/>
          </p:cNvSpPr>
          <p:nvPr>
            <p:ph type="body" idx="1"/>
          </p:nvPr>
        </p:nvSpPr>
        <p:spPr>
          <a:xfrm>
            <a:off x="1926293" y="5814100"/>
            <a:ext cx="20727749" cy="3000721"/>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spcBef>
                <a:spcPts val="86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1600" marR="0" lvl="2" indent="-228600" algn="l" rtl="0">
              <a:spcBef>
                <a:spcPts val="760"/>
              </a:spcBef>
              <a:spcAft>
                <a:spcPts val="0"/>
              </a:spcAft>
              <a:buClr>
                <a:srgbClr val="888888"/>
              </a:buClr>
              <a:buSzPts val="3800"/>
              <a:buFont typeface="Arial"/>
              <a:buNone/>
              <a:defRPr sz="3800" b="0" i="0" u="none" strike="noStrike" cap="none">
                <a:solidFill>
                  <a:srgbClr val="888888"/>
                </a:solidFill>
                <a:latin typeface="Calibri"/>
                <a:ea typeface="Calibri"/>
                <a:cs typeface="Calibri"/>
                <a:sym typeface="Calibri"/>
              </a:defRPr>
            </a:lvl3pPr>
            <a:lvl4pPr marL="1828800" marR="0" lvl="3"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4pPr>
            <a:lvl5pPr marL="2286000" marR="0" lvl="4"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5pPr>
            <a:lvl6pPr marL="2743200" marR="0" lvl="5"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6pPr>
            <a:lvl7pPr marL="3200400" marR="0" lvl="6"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7pPr>
            <a:lvl8pPr marL="3657600" marR="0" lvl="7"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8pPr>
            <a:lvl9pPr marL="4114800" marR="0" lvl="8"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1"/>
          <p:cNvSpPr txBox="1">
            <a:spLocks noGrp="1"/>
          </p:cNvSpPr>
          <p:nvPr>
            <p:ph type="body" idx="1"/>
          </p:nvPr>
        </p:nvSpPr>
        <p:spPr>
          <a:xfrm>
            <a:off x="3251412" y="6401542"/>
            <a:ext cx="29059493"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42"/>
            <a:ext cx="29063727"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2"/>
          <p:cNvSpPr txBox="1">
            <a:spLocks noGrp="1"/>
          </p:cNvSpPr>
          <p:nvPr>
            <p:ph type="body" idx="1"/>
          </p:nvPr>
        </p:nvSpPr>
        <p:spPr>
          <a:xfrm>
            <a:off x="1219280" y="3070582"/>
            <a:ext cx="10774536"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4"/>
            <a:ext cx="10774536"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41" y="3070582"/>
            <a:ext cx="10778769"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41" y="4350254"/>
            <a:ext cx="10778769"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1" y="546163"/>
            <a:ext cx="8022690"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24"/>
          <p:cNvSpPr txBox="1">
            <a:spLocks noGrp="1"/>
          </p:cNvSpPr>
          <p:nvPr>
            <p:ph type="body" idx="1"/>
          </p:nvPr>
        </p:nvSpPr>
        <p:spPr>
          <a:xfrm>
            <a:off x="9534088" y="546164"/>
            <a:ext cx="13632221" cy="11707581"/>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1" y="2870533"/>
            <a:ext cx="8022690" cy="93832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482" y="46608"/>
            <a:ext cx="22449942" cy="1492065"/>
          </a:xfrm>
          <a:prstGeom prst="rect">
            <a:avLst/>
          </a:prstGeom>
          <a:noFill/>
          <a:ln>
            <a:noFill/>
          </a:ln>
        </p:spPr>
      </p:pic>
      <p:sp>
        <p:nvSpPr>
          <p:cNvPr id="11" name="Google Shape;11;p15"/>
          <p:cNvSpPr txBox="1"/>
          <p:nvPr/>
        </p:nvSpPr>
        <p:spPr>
          <a:xfrm>
            <a:off x="5509437" y="330975"/>
            <a:ext cx="1240677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a:solidFill>
                  <a:schemeClr val="lt1"/>
                </a:solidFill>
                <a:latin typeface="Questrial"/>
                <a:ea typeface="Questrial"/>
                <a:cs typeface="Questrial"/>
                <a:sym typeface="Questrial"/>
              </a:rPr>
              <a:t>HIDROCACBON</a:t>
            </a:r>
            <a:r>
              <a:rPr lang="en-US" sz="5400" b="1" i="0" u="none" strike="noStrike" cap="none" baseline="0" dirty="0">
                <a:solidFill>
                  <a:schemeClr val="lt1"/>
                </a:solidFill>
                <a:latin typeface="Questrial"/>
                <a:ea typeface="Questrial"/>
                <a:cs typeface="Questrial"/>
                <a:sym typeface="Questrial"/>
              </a:rPr>
              <a:t> KHÔNG NO</a:t>
            </a:r>
            <a:endParaRPr sz="54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067" y="338386"/>
            <a:ext cx="179135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err="1">
                <a:solidFill>
                  <a:schemeClr val="lt1"/>
                </a:solidFill>
                <a:latin typeface="Questrial"/>
                <a:ea typeface="Questrial"/>
                <a:cs typeface="Questrial"/>
                <a:sym typeface="Questrial"/>
              </a:rPr>
              <a:t>Chương</a:t>
            </a:r>
            <a:r>
              <a:rPr lang="en-US" sz="3600" b="1" i="0" u="none" strike="noStrike" cap="none" dirty="0">
                <a:solidFill>
                  <a:schemeClr val="lt1"/>
                </a:solidFill>
                <a:latin typeface="Questrial"/>
                <a:ea typeface="Questrial"/>
                <a:cs typeface="Questrial"/>
                <a:sym typeface="Questrial"/>
              </a:rPr>
              <a:t> 4</a:t>
            </a:r>
            <a:endParaRPr sz="3600" b="1" dirty="0"/>
          </a:p>
        </p:txBody>
      </p:sp>
      <p:sp>
        <p:nvSpPr>
          <p:cNvPr id="13" name="Google Shape;13;p15"/>
          <p:cNvSpPr txBox="1"/>
          <p:nvPr/>
        </p:nvSpPr>
        <p:spPr>
          <a:xfrm>
            <a:off x="2132321" y="121456"/>
            <a:ext cx="873957" cy="1480365"/>
          </a:xfrm>
          <a:prstGeom prst="rect">
            <a:avLst/>
          </a:prstGeom>
          <a:noFill/>
          <a:ln>
            <a:noFill/>
          </a:ln>
        </p:spPr>
        <p:txBody>
          <a:bodyPr spcFirstLastPara="1" wrap="square" lIns="91425" tIns="45700" rIns="91425" bIns="45700" anchor="t" anchorCtr="0">
            <a:spAutoFit/>
          </a:bodyPr>
          <a:lstStyle/>
          <a:p>
            <a:pPr marL="0" marR="0" lvl="0" indent="0" algn="ctr" rtl="0">
              <a:lnSpc>
                <a:spcPct val="160714"/>
              </a:lnSpc>
              <a:spcBef>
                <a:spcPts val="0"/>
              </a:spcBef>
              <a:spcAft>
                <a:spcPts val="0"/>
              </a:spcAft>
              <a:buNone/>
            </a:pPr>
            <a:r>
              <a:rPr lang="en-US" sz="2800" b="1" i="0" u="none" strike="noStrike" cap="none">
                <a:solidFill>
                  <a:schemeClr val="lt1"/>
                </a:solidFill>
                <a:latin typeface="Questrial"/>
                <a:ea typeface="Questrial"/>
                <a:cs typeface="Questrial"/>
                <a:sym typeface="Questrial"/>
              </a:rPr>
              <a:t>LỚP</a:t>
            </a:r>
            <a:endParaRPr b="1"/>
          </a:p>
          <a:p>
            <a:pPr marL="0" marR="0" lvl="0" indent="0" algn="ctr" rtl="0">
              <a:lnSpc>
                <a:spcPct val="93750"/>
              </a:lnSpc>
              <a:spcBef>
                <a:spcPts val="0"/>
              </a:spcBef>
              <a:spcAft>
                <a:spcPts val="0"/>
              </a:spcAft>
              <a:buNone/>
            </a:pPr>
            <a:r>
              <a:rPr lang="en-US" sz="4800" b="1" i="0" u="none" strike="noStrike" cap="none">
                <a:solidFill>
                  <a:schemeClr val="lt1"/>
                </a:solidFill>
                <a:latin typeface="Questrial"/>
                <a:ea typeface="Questrial"/>
                <a:cs typeface="Questrial"/>
                <a:sym typeface="Questrial"/>
              </a:rPr>
              <a:t>11</a:t>
            </a:r>
            <a:endParaRPr sz="4800" b="1" i="0" u="none" strike="noStrike" cap="none">
              <a:solidFill>
                <a:schemeClr val="lt1"/>
              </a:solidFill>
              <a:latin typeface="Questrial"/>
              <a:ea typeface="Questrial"/>
              <a:cs typeface="Questrial"/>
              <a:sym typeface="Questrial"/>
            </a:endParaRPr>
          </a:p>
        </p:txBody>
      </p:sp>
      <p:sp>
        <p:nvSpPr>
          <p:cNvPr id="14" name="Google Shape;14;p15"/>
          <p:cNvSpPr txBox="1"/>
          <p:nvPr/>
        </p:nvSpPr>
        <p:spPr>
          <a:xfrm>
            <a:off x="5247274" y="626598"/>
            <a:ext cx="201048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Questrial"/>
                <a:ea typeface="Questrial"/>
                <a:cs typeface="Questrial"/>
                <a:sym typeface="Questrial"/>
              </a:rPr>
              <a:t>BÀI 16</a:t>
            </a:r>
            <a:endParaRPr sz="36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7">
            <a:alphaModFix/>
          </a:blip>
          <a:srcRect/>
          <a:stretch/>
        </p:blipFill>
        <p:spPr>
          <a:xfrm>
            <a:off x="33363147" y="0"/>
            <a:ext cx="24387047" cy="13717882"/>
          </a:xfrm>
          <a:prstGeom prst="rect">
            <a:avLst/>
          </a:prstGeom>
          <a:noFill/>
          <a:ln>
            <a:noFill/>
          </a:ln>
        </p:spPr>
      </p:pic>
      <p:pic>
        <p:nvPicPr>
          <p:cNvPr id="1026"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72017" y="13066326"/>
            <a:ext cx="3520608" cy="6257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19"/>
          <a:stretch>
            <a:fillRect/>
          </a:stretch>
        </p:blipFill>
        <p:spPr>
          <a:xfrm>
            <a:off x="-17269" y="0"/>
            <a:ext cx="1877895" cy="1538673"/>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2;p1"/>
          <p:cNvSpPr txBox="1"/>
          <p:nvPr/>
        </p:nvSpPr>
        <p:spPr>
          <a:xfrm>
            <a:off x="-1611428" y="2031848"/>
            <a:ext cx="24398907" cy="960222"/>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6000" b="1" dirty="0">
                <a:solidFill>
                  <a:srgbClr val="FF0000"/>
                </a:solidFill>
                <a:latin typeface="Tahoma"/>
                <a:ea typeface="Tahoma"/>
                <a:cs typeface="Tahoma"/>
                <a:sym typeface="Tahoma"/>
              </a:rPr>
              <a:t>KHỞI ĐỘNG</a:t>
            </a:r>
            <a:endParaRPr sz="6000" dirty="0">
              <a:solidFill>
                <a:srgbClr val="FF0000"/>
              </a:solidFill>
            </a:endParaRPr>
          </a:p>
        </p:txBody>
      </p:sp>
      <p:pic>
        <p:nvPicPr>
          <p:cNvPr id="3" name="Ứng dụng của khí C2H4 là gì - - MIG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480620"/>
            <a:ext cx="10825316" cy="8701548"/>
          </a:xfrm>
          <a:prstGeom prst="rect">
            <a:avLst/>
          </a:prstGeom>
        </p:spPr>
      </p:pic>
      <p:pic>
        <p:nvPicPr>
          <p:cNvPr id="4" name="Ứng dụng Khí C2H2 - Acetylen là gì - - MIGC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241162" y="3480620"/>
            <a:ext cx="11385754" cy="8701548"/>
          </a:xfrm>
          <a:prstGeom prst="rect">
            <a:avLst/>
          </a:prstGeom>
        </p:spPr>
      </p:pic>
      <p:sp>
        <p:nvSpPr>
          <p:cNvPr id="5" name="Google Shape;172;p1"/>
          <p:cNvSpPr txBox="1"/>
          <p:nvPr/>
        </p:nvSpPr>
        <p:spPr>
          <a:xfrm>
            <a:off x="-4530293" y="12399976"/>
            <a:ext cx="17036925" cy="960222"/>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6000" b="1" dirty="0">
                <a:solidFill>
                  <a:srgbClr val="776249"/>
                </a:solidFill>
                <a:latin typeface="Tahoma"/>
                <a:ea typeface="Tahoma"/>
                <a:cs typeface="Tahoma"/>
                <a:sym typeface="Tahoma"/>
              </a:rPr>
              <a:t>ethylene</a:t>
            </a:r>
            <a:endParaRPr sz="6000" dirty="0"/>
          </a:p>
        </p:txBody>
      </p:sp>
      <p:sp>
        <p:nvSpPr>
          <p:cNvPr id="6" name="Google Shape;172;p1"/>
          <p:cNvSpPr txBox="1"/>
          <p:nvPr/>
        </p:nvSpPr>
        <p:spPr>
          <a:xfrm>
            <a:off x="9415576" y="12399976"/>
            <a:ext cx="17036925" cy="960222"/>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6000" b="1" dirty="0" err="1">
                <a:solidFill>
                  <a:srgbClr val="776249"/>
                </a:solidFill>
                <a:latin typeface="Tahoma"/>
                <a:ea typeface="Tahoma"/>
                <a:cs typeface="Tahoma"/>
                <a:sym typeface="Tahoma"/>
              </a:rPr>
              <a:t>axethylene</a:t>
            </a:r>
            <a:endParaRPr sz="6000" dirty="0"/>
          </a:p>
        </p:txBody>
      </p:sp>
    </p:spTree>
    <p:extLst>
      <p:ext uri="{BB962C8B-B14F-4D97-AF65-F5344CB8AC3E}">
        <p14:creationId xmlns:p14="http://schemas.microsoft.com/office/powerpoint/2010/main" val="3770012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III</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VẬT LÍ</a:t>
            </a:r>
            <a:endParaRPr sz="4800" b="1" dirty="0">
              <a:solidFill>
                <a:srgbClr val="002060"/>
              </a:solidFill>
              <a:latin typeface="Tahoma"/>
              <a:ea typeface="Tahoma"/>
              <a:cs typeface="Tahoma"/>
              <a:sym typeface="Tahoma"/>
            </a:endParaRPr>
          </a:p>
        </p:txBody>
      </p:sp>
      <p:sp>
        <p:nvSpPr>
          <p:cNvPr id="3" name="Rectangle 2"/>
          <p:cNvSpPr/>
          <p:nvPr/>
        </p:nvSpPr>
        <p:spPr>
          <a:xfrm>
            <a:off x="3597794" y="5081789"/>
            <a:ext cx="11530721" cy="830997"/>
          </a:xfrm>
          <a:prstGeom prst="rect">
            <a:avLst/>
          </a:prstGeom>
        </p:spPr>
        <p:txBody>
          <a:bodyPr wrap="none">
            <a:spAutoFit/>
          </a:bodyPr>
          <a:lstStyle/>
          <a:p>
            <a:r>
              <a:rPr lang="vi-VN" sz="4800" b="1" dirty="0">
                <a:latin typeface="Times New Roman" panose="02020603050405020304" pitchFamily="18" charset="0"/>
                <a:ea typeface="Calibri" panose="020F0502020204030204" pitchFamily="34" charset="0"/>
              </a:rPr>
              <a:t>Tương tự alkane, tham khảo SGK trang 96</a:t>
            </a:r>
            <a:endParaRPr lang="en-US" sz="4800" dirty="0"/>
          </a:p>
        </p:txBody>
      </p:sp>
    </p:spTree>
    <p:extLst>
      <p:ext uri="{BB962C8B-B14F-4D97-AF65-F5344CB8AC3E}">
        <p14:creationId xmlns:p14="http://schemas.microsoft.com/office/powerpoint/2010/main" val="18434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a:t>
            </a:r>
            <a:endParaRPr sz="4800" b="1" dirty="0">
              <a:solidFill>
                <a:srgbClr val="002060"/>
              </a:solidFill>
              <a:latin typeface="Tahoma"/>
              <a:ea typeface="Tahoma"/>
              <a:cs typeface="Tahoma"/>
              <a:sym typeface="Tahoma"/>
            </a:endParaRPr>
          </a:p>
        </p:txBody>
      </p:sp>
      <p:sp>
        <p:nvSpPr>
          <p:cNvPr id="3" name="Rectangle 2"/>
          <p:cNvSpPr/>
          <p:nvPr/>
        </p:nvSpPr>
        <p:spPr>
          <a:xfrm>
            <a:off x="12021236" y="1876300"/>
            <a:ext cx="6135013" cy="830997"/>
          </a:xfrm>
          <a:prstGeom prst="rect">
            <a:avLst/>
          </a:prstGeom>
        </p:spPr>
        <p:txBody>
          <a:bodyPr wrap="none">
            <a:spAutoFit/>
          </a:bodyPr>
          <a:lstStyle/>
          <a:p>
            <a:r>
              <a:rPr lang="en-US" sz="4800" b="1" dirty="0">
                <a:solidFill>
                  <a:srgbClr val="002060"/>
                </a:solidFill>
                <a:latin typeface="Times New Roman" panose="02020603050405020304" pitchFamily="18" charset="0"/>
                <a:ea typeface="Calibri" panose="020F0502020204030204" pitchFamily="34" charset="0"/>
              </a:rPr>
              <a:t>HOẠT ĐỘNG NHÓM</a:t>
            </a:r>
            <a:endParaRPr lang="en-US" sz="4800" dirty="0">
              <a:solidFill>
                <a:srgbClr val="002060"/>
              </a:solidFill>
            </a:endParaRPr>
          </a:p>
        </p:txBody>
      </p:sp>
      <p:sp>
        <p:nvSpPr>
          <p:cNvPr id="2" name="Rectangle 1"/>
          <p:cNvSpPr/>
          <p:nvPr/>
        </p:nvSpPr>
        <p:spPr>
          <a:xfrm>
            <a:off x="391024" y="3056576"/>
            <a:ext cx="9282947" cy="4893647"/>
          </a:xfrm>
          <a:prstGeom prst="rect">
            <a:avLst/>
          </a:prstGeom>
          <a:solidFill>
            <a:srgbClr val="00B0F0"/>
          </a:solidFill>
          <a:ln>
            <a:solidFill>
              <a:srgbClr val="FF0000"/>
            </a:solidFill>
          </a:ln>
        </p:spPr>
        <p:txBody>
          <a:bodyPr wrap="square">
            <a:spAutoFit/>
          </a:bodyPr>
          <a:lstStyle/>
          <a:p>
            <a:pPr algn="just">
              <a:lnSpc>
                <a:spcPct val="130000"/>
              </a:lnSpc>
            </a:pPr>
            <a:r>
              <a:rPr lang="vi-VN" sz="4800" b="1" u="sng" dirty="0">
                <a:latin typeface="Times New Roman" panose="02020603050405020304" pitchFamily="18" charset="0"/>
                <a:ea typeface="Calibri" panose="020F0502020204030204" pitchFamily="34" charset="0"/>
                <a:cs typeface="Times New Roman" panose="02020603050405020304" pitchFamily="18" charset="0"/>
              </a:rPr>
              <a:t>NV1 – N1:</a:t>
            </a:r>
            <a:r>
              <a:rPr lang="vi-VN" sz="4800" b="1" dirty="0">
                <a:latin typeface="Times New Roman" panose="02020603050405020304" pitchFamily="18" charset="0"/>
                <a:ea typeface="Calibri" panose="020F0502020204030204" pitchFamily="34" charset="0"/>
                <a:cs typeface="Times New Roman" panose="02020603050405020304" pitchFamily="18" charset="0"/>
              </a:rPr>
              <a:t> Nghiên cứu mục 1a - SGK trang 96, cho biết đặc điểm của phản ứng cộng hydrogen vào C</a:t>
            </a:r>
            <a:r>
              <a:rPr lang="vi-VN" sz="4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dirty="0">
                <a:latin typeface="Times New Roman" panose="02020603050405020304" pitchFamily="18" charset="0"/>
                <a:ea typeface="Calibri" panose="020F0502020204030204" pitchFamily="34" charset="0"/>
                <a:cs typeface="Times New Roman" panose="02020603050405020304" pitchFamily="18" charset="0"/>
              </a:rPr>
              <a:t>H</a:t>
            </a:r>
            <a:r>
              <a:rPr lang="vi-VN" sz="4800" b="1" baseline="-25000" dirty="0">
                <a:latin typeface="Times New Roman" panose="02020603050405020304" pitchFamily="18" charset="0"/>
                <a:ea typeface="Calibri" panose="020F0502020204030204" pitchFamily="34" charset="0"/>
                <a:cs typeface="Times New Roman" panose="02020603050405020304" pitchFamily="18" charset="0"/>
              </a:rPr>
              <a:t>4</a:t>
            </a:r>
            <a:r>
              <a:rPr lang="vi-VN" sz="4800" b="1" dirty="0">
                <a:latin typeface="Times New Roman" panose="02020603050405020304" pitchFamily="18" charset="0"/>
                <a:ea typeface="Calibri" panose="020F0502020204030204" pitchFamily="34" charset="0"/>
                <a:cs typeface="Times New Roman" panose="02020603050405020304" pitchFamily="18" charset="0"/>
              </a:rPr>
              <a:t> và C</a:t>
            </a:r>
            <a:r>
              <a:rPr lang="vi-VN" sz="4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dirty="0">
                <a:latin typeface="Times New Roman" panose="02020603050405020304" pitchFamily="18" charset="0"/>
                <a:ea typeface="Calibri" panose="020F0502020204030204" pitchFamily="34" charset="0"/>
                <a:cs typeface="Times New Roman" panose="02020603050405020304" pitchFamily="18" charset="0"/>
              </a:rPr>
              <a:t>H</a:t>
            </a:r>
            <a:r>
              <a:rPr lang="vi-VN" sz="4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dirty="0">
                <a:latin typeface="Times New Roman" panose="02020603050405020304" pitchFamily="18" charset="0"/>
                <a:ea typeface="Calibri" panose="020F0502020204030204" pitchFamily="34" charset="0"/>
                <a:cs typeface="Times New Roman" panose="02020603050405020304" pitchFamily="18" charset="0"/>
              </a:rPr>
              <a:t>. Viết PTHH và gọi tên sản phẩm.</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0373032" y="3075588"/>
            <a:ext cx="12192000" cy="3933384"/>
          </a:xfrm>
          <a:prstGeom prst="rect">
            <a:avLst/>
          </a:prstGeom>
          <a:solidFill>
            <a:srgbClr val="00B0F0"/>
          </a:solidFill>
          <a:ln>
            <a:solidFill>
              <a:srgbClr val="FF0000"/>
            </a:solidFill>
          </a:ln>
        </p:spPr>
        <p:txBody>
          <a:bodyPr>
            <a:spAutoFit/>
          </a:bodyPr>
          <a:lstStyle/>
          <a:p>
            <a:pPr algn="just">
              <a:lnSpc>
                <a:spcPct val="130000"/>
              </a:lnSpc>
            </a:pPr>
            <a:r>
              <a:rPr lang="vi-VN" sz="4800" b="1" u="sng" dirty="0">
                <a:latin typeface="Times New Roman" panose="02020603050405020304" pitchFamily="18" charset="0"/>
                <a:ea typeface="Calibri" panose="020F0502020204030204" pitchFamily="34" charset="0"/>
                <a:cs typeface="Times New Roman" panose="02020603050405020304" pitchFamily="18" charset="0"/>
              </a:rPr>
              <a:t>NV2 – N2:</a:t>
            </a:r>
            <a:r>
              <a:rPr lang="vi-VN" sz="4800" b="1" dirty="0">
                <a:latin typeface="Times New Roman" panose="02020603050405020304" pitchFamily="18" charset="0"/>
                <a:ea typeface="Calibri" panose="020F0502020204030204" pitchFamily="34" charset="0"/>
                <a:cs typeface="Times New Roman" panose="02020603050405020304" pitchFamily="18" charset="0"/>
              </a:rPr>
              <a:t> Thực hiện thí nghiệm nghiên cứu: điều chế và thử tính chất hóa học của ethylene theo hướng dẫn TN1 – SGK trang 99. Quan sát hiện tượng xảy ra, viết các PTHH xảy ra.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91024" y="8318514"/>
            <a:ext cx="12192000" cy="4797852"/>
          </a:xfrm>
          <a:prstGeom prst="rect">
            <a:avLst/>
          </a:prstGeom>
          <a:solidFill>
            <a:srgbClr val="00B0F0"/>
          </a:solidFill>
          <a:ln>
            <a:solidFill>
              <a:srgbClr val="FF0000"/>
            </a:solidFill>
          </a:ln>
        </p:spPr>
        <p:txBody>
          <a:bodyPr>
            <a:spAutoFit/>
          </a:bodyPr>
          <a:lstStyle/>
          <a:p>
            <a:pPr algn="just">
              <a:lnSpc>
                <a:spcPct val="130000"/>
              </a:lnSpc>
            </a:pPr>
            <a:r>
              <a:rPr lang="vi-VN" sz="4800" b="1" u="sng" dirty="0">
                <a:latin typeface="Times New Roman" panose="02020603050405020304" pitchFamily="18" charset="0"/>
                <a:ea typeface="Calibri" panose="020F0502020204030204" pitchFamily="34" charset="0"/>
                <a:cs typeface="Times New Roman" panose="02020603050405020304" pitchFamily="18" charset="0"/>
              </a:rPr>
              <a:t>NV3 – N3:</a:t>
            </a:r>
            <a:r>
              <a:rPr lang="vi-VN" sz="4800" b="1" dirty="0">
                <a:latin typeface="Times New Roman" panose="02020603050405020304" pitchFamily="18" charset="0"/>
                <a:ea typeface="Calibri" panose="020F0502020204030204" pitchFamily="34" charset="0"/>
                <a:cs typeface="Times New Roman" panose="02020603050405020304" pitchFamily="18" charset="0"/>
              </a:rPr>
              <a:t> Thực hiện thí nghiệm nghiên cứu: điều chế và thử tính chất hóa học của axethylene theo hướng dẫn TN 2 – SGK trang 99. Quan sát hiện tượng xảy ra, viết các PTHH xảy ra.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322710" y="7427088"/>
            <a:ext cx="10392697" cy="4893647"/>
          </a:xfrm>
          <a:prstGeom prst="rect">
            <a:avLst/>
          </a:prstGeom>
          <a:solidFill>
            <a:srgbClr val="00B0F0"/>
          </a:solidFill>
          <a:ln>
            <a:solidFill>
              <a:srgbClr val="FF0000"/>
            </a:solidFill>
          </a:ln>
        </p:spPr>
        <p:txBody>
          <a:bodyPr wrap="square">
            <a:spAutoFit/>
          </a:bodyPr>
          <a:lstStyle/>
          <a:p>
            <a:pPr algn="just">
              <a:lnSpc>
                <a:spcPct val="130000"/>
              </a:lnSpc>
            </a:pPr>
            <a:r>
              <a:rPr lang="vi-VN" sz="4800" b="1" u="sng" dirty="0">
                <a:latin typeface="Times New Roman" panose="02020603050405020304" pitchFamily="18" charset="0"/>
                <a:ea typeface="Calibri" panose="020F0502020204030204" pitchFamily="34" charset="0"/>
                <a:cs typeface="Times New Roman" panose="02020603050405020304" pitchFamily="18" charset="0"/>
              </a:rPr>
              <a:t>NV4 – N4:</a:t>
            </a:r>
            <a:r>
              <a:rPr lang="vi-VN" sz="4800" b="1" dirty="0">
                <a:latin typeface="Times New Roman" panose="02020603050405020304" pitchFamily="18" charset="0"/>
                <a:ea typeface="Calibri" panose="020F0502020204030204" pitchFamily="34" charset="0"/>
                <a:cs typeface="Times New Roman" panose="02020603050405020304" pitchFamily="18" charset="0"/>
              </a:rPr>
              <a:t> Nghiên cứu mục 1c,d - SGK trang 97, nêu nội dung quy tắc cộng </a:t>
            </a:r>
            <a:r>
              <a:rPr lang="vi-VN" sz="4800" b="1" i="1" dirty="0">
                <a:latin typeface="Times New Roman" panose="02020603050405020304" pitchFamily="18" charset="0"/>
                <a:ea typeface="Calibri" panose="020F0502020204030204" pitchFamily="34" charset="0"/>
                <a:cs typeface="Times New Roman" panose="02020603050405020304" pitchFamily="18" charset="0"/>
              </a:rPr>
              <a:t>Maccopnhicop, vận dụng viết PTHH của phản ứng cộng HCl, HOH vào C</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i="1" dirty="0">
                <a:latin typeface="Times New Roman" panose="02020603050405020304" pitchFamily="18" charset="0"/>
                <a:ea typeface="Calibri" panose="020F0502020204030204" pitchFamily="34" charset="0"/>
                <a:cs typeface="Times New Roman" panose="02020603050405020304" pitchFamily="18" charset="0"/>
              </a:rPr>
              <a:t>H</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4</a:t>
            </a:r>
            <a:r>
              <a:rPr lang="vi-VN" sz="4800" b="1" i="1" dirty="0">
                <a:latin typeface="Times New Roman" panose="02020603050405020304" pitchFamily="18" charset="0"/>
                <a:ea typeface="Calibri" panose="020F0502020204030204" pitchFamily="34" charset="0"/>
                <a:cs typeface="Times New Roman" panose="02020603050405020304" pitchFamily="18" charset="0"/>
              </a:rPr>
              <a:t>, C</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i="1" dirty="0">
                <a:latin typeface="Times New Roman" panose="02020603050405020304" pitchFamily="18" charset="0"/>
                <a:ea typeface="Calibri" panose="020F0502020204030204" pitchFamily="34" charset="0"/>
                <a:cs typeface="Times New Roman" panose="02020603050405020304" pitchFamily="18" charset="0"/>
              </a:rPr>
              <a:t>H</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b="1" i="1" dirty="0">
                <a:latin typeface="Times New Roman" panose="02020603050405020304" pitchFamily="18" charset="0"/>
                <a:ea typeface="Calibri" panose="020F0502020204030204" pitchFamily="34" charset="0"/>
                <a:cs typeface="Times New Roman" panose="02020603050405020304" pitchFamily="18" charset="0"/>
              </a:rPr>
              <a:t>, C</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b="1" i="1" dirty="0">
                <a:latin typeface="Times New Roman" panose="02020603050405020304" pitchFamily="18" charset="0"/>
                <a:ea typeface="Calibri" panose="020F0502020204030204" pitchFamily="34" charset="0"/>
                <a:cs typeface="Times New Roman" panose="02020603050405020304" pitchFamily="18" charset="0"/>
              </a:rPr>
              <a:t>H</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6</a:t>
            </a:r>
            <a:r>
              <a:rPr lang="vi-VN" sz="4800" b="1" i="1" dirty="0">
                <a:latin typeface="Times New Roman" panose="02020603050405020304" pitchFamily="18" charset="0"/>
                <a:ea typeface="Calibri" panose="020F0502020204030204" pitchFamily="34" charset="0"/>
                <a:cs typeface="Times New Roman" panose="02020603050405020304" pitchFamily="18" charset="0"/>
              </a:rPr>
              <a:t>, C</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b="1" i="1" dirty="0">
                <a:latin typeface="Times New Roman" panose="02020603050405020304" pitchFamily="18" charset="0"/>
                <a:ea typeface="Calibri" panose="020F0502020204030204" pitchFamily="34" charset="0"/>
                <a:cs typeface="Times New Roman" panose="02020603050405020304" pitchFamily="18" charset="0"/>
              </a:rPr>
              <a:t>H</a:t>
            </a:r>
            <a:r>
              <a:rPr lang="vi-VN" sz="4800" b="1" i="1" baseline="-25000" dirty="0">
                <a:latin typeface="Times New Roman" panose="02020603050405020304" pitchFamily="18" charset="0"/>
                <a:ea typeface="Calibri" panose="020F0502020204030204" pitchFamily="34" charset="0"/>
                <a:cs typeface="Times New Roman" panose="02020603050405020304" pitchFamily="18" charset="0"/>
              </a:rPr>
              <a:t>4</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5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sp>
        <p:nvSpPr>
          <p:cNvPr id="7" name="Rectangle 6"/>
          <p:cNvSpPr/>
          <p:nvPr/>
        </p:nvSpPr>
        <p:spPr>
          <a:xfrm>
            <a:off x="2118509" y="4577524"/>
            <a:ext cx="16729930" cy="1917063"/>
          </a:xfrm>
          <a:prstGeom prst="rect">
            <a:avLst/>
          </a:prstGeom>
        </p:spPr>
        <p:txBody>
          <a:bodyPr wrap="square">
            <a:spAutoFit/>
          </a:bodyPr>
          <a:lstStyle/>
          <a:p>
            <a:pPr algn="just">
              <a:lnSpc>
                <a:spcPct val="130000"/>
              </a:lnSpc>
              <a:spcAft>
                <a:spcPts val="1000"/>
              </a:spcAft>
            </a:pPr>
            <a:r>
              <a:rPr lang="vi-VN"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Phản ứng đặc trưng: phản ứng cộng; ngoài ra còn phản ứng trùng hợp và phản ứng oxi hóa.</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9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CỘNG</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17" name="Rectangle 16"/>
          <p:cNvSpPr/>
          <p:nvPr/>
        </p:nvSpPr>
        <p:spPr>
          <a:xfrm>
            <a:off x="4136897" y="4198296"/>
            <a:ext cx="4011034" cy="1015663"/>
          </a:xfrm>
          <a:prstGeom prst="rect">
            <a:avLst/>
          </a:prstGeom>
        </p:spPr>
        <p:txBody>
          <a:bodyPr wrap="none">
            <a:spAutoFit/>
          </a:bodyPr>
          <a:lstStyle/>
          <a:p>
            <a:r>
              <a:rPr lang="vi-VN" sz="6000" b="1" dirty="0">
                <a:latin typeface="Times New Roman" panose="02020603050405020304" pitchFamily="18" charset="0"/>
                <a:ea typeface="Calibri" panose="020F0502020204030204" pitchFamily="34" charset="0"/>
              </a:rPr>
              <a:t>a. Cộng H</a:t>
            </a:r>
            <a:r>
              <a:rPr lang="vi-VN" sz="6000" b="1" baseline="-25000" dirty="0">
                <a:latin typeface="Times New Roman" panose="02020603050405020304" pitchFamily="18" charset="0"/>
                <a:ea typeface="Calibri" panose="020F0502020204030204" pitchFamily="34" charset="0"/>
              </a:rPr>
              <a:t>2</a:t>
            </a:r>
            <a:r>
              <a:rPr lang="vi-VN" sz="6000" b="1" dirty="0">
                <a:latin typeface="Times New Roman" panose="02020603050405020304" pitchFamily="18" charset="0"/>
                <a:ea typeface="Calibri" panose="020F0502020204030204" pitchFamily="34" charset="0"/>
              </a:rPr>
              <a:t>:</a:t>
            </a:r>
            <a:endParaRPr lang="en-US" sz="6000" dirty="0"/>
          </a:p>
        </p:txBody>
      </p:sp>
      <p:sp>
        <p:nvSpPr>
          <p:cNvPr id="18" name="Rectangle 17"/>
          <p:cNvSpPr/>
          <p:nvPr/>
        </p:nvSpPr>
        <p:spPr>
          <a:xfrm>
            <a:off x="8147931" y="4198296"/>
            <a:ext cx="3111749" cy="1015663"/>
          </a:xfrm>
          <a:prstGeom prst="rect">
            <a:avLst/>
          </a:prstGeom>
        </p:spPr>
        <p:txBody>
          <a:bodyPr wrap="none">
            <a:spAutoFit/>
          </a:bodyPr>
          <a:lstStyle/>
          <a:p>
            <a:r>
              <a:rPr lang="en-US" sz="6000" dirty="0">
                <a:latin typeface="Times New Roman" panose="02020603050405020304" pitchFamily="18" charset="0"/>
                <a:ea typeface="Calibri" panose="020F0502020204030204" pitchFamily="34" charset="0"/>
              </a:rPr>
              <a:t>(</a:t>
            </a:r>
            <a:r>
              <a:rPr lang="vi-VN" sz="6000" dirty="0">
                <a:latin typeface="Times New Roman" panose="02020603050405020304" pitchFamily="18" charset="0"/>
                <a:ea typeface="Calibri" panose="020F0502020204030204" pitchFamily="34" charset="0"/>
              </a:rPr>
              <a:t>xt Ni, t</a:t>
            </a:r>
            <a:r>
              <a:rPr lang="vi-VN" sz="6000" baseline="30000" dirty="0">
                <a:latin typeface="Times New Roman" panose="02020603050405020304" pitchFamily="18" charset="0"/>
                <a:ea typeface="Calibri" panose="020F0502020204030204" pitchFamily="34" charset="0"/>
              </a:rPr>
              <a:t>0</a:t>
            </a:r>
            <a:r>
              <a:rPr lang="en-US" sz="6000" dirty="0">
                <a:latin typeface="Times New Roman" panose="02020603050405020304" pitchFamily="18" charset="0"/>
                <a:ea typeface="Calibri" panose="020F0502020204030204" pitchFamily="34" charset="0"/>
              </a:rPr>
              <a:t>)</a:t>
            </a:r>
            <a:endParaRPr lang="en-US" sz="6000" dirty="0"/>
          </a:p>
        </p:txBody>
      </p:sp>
      <mc:AlternateContent xmlns:mc="http://schemas.openxmlformats.org/markup-compatibility/2006" xmlns:a14="http://schemas.microsoft.com/office/drawing/2010/main">
        <mc:Choice Requires="a14">
          <p:sp>
            <p:nvSpPr>
              <p:cNvPr id="30" name="Rectangle 29"/>
              <p:cNvSpPr/>
              <p:nvPr/>
            </p:nvSpPr>
            <p:spPr>
              <a:xfrm>
                <a:off x="4471539" y="5334429"/>
                <a:ext cx="10464531" cy="14618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6000" i="1">
                          <a:latin typeface="Cambria Math" panose="02040503050406030204" pitchFamily="18" charset="0"/>
                        </a:rPr>
                        <m:t>𝐶</m:t>
                      </m:r>
                      <m:sSub>
                        <m:sSubPr>
                          <m:ctrlPr>
                            <a:rPr lang="en-US" sz="6000" i="1">
                              <a:latin typeface="Cambria Math" panose="02040503050406030204" pitchFamily="18" charset="0"/>
                            </a:rPr>
                          </m:ctrlPr>
                        </m:sSubPr>
                        <m:e>
                          <m:r>
                            <a:rPr lang="en-US" sz="6000" i="1">
                              <a:latin typeface="Cambria Math" panose="02040503050406030204" pitchFamily="18" charset="0"/>
                            </a:rPr>
                            <m:t>𝐻</m:t>
                          </m:r>
                        </m:e>
                        <m:sub>
                          <m:r>
                            <a:rPr lang="en-US" sz="6000">
                              <a:latin typeface="Cambria Math" panose="02040503050406030204" pitchFamily="18" charset="0"/>
                            </a:rPr>
                            <m:t>2</m:t>
                          </m:r>
                        </m:sub>
                      </m:sSub>
                      <m:r>
                        <a:rPr lang="en-US" sz="6000">
                          <a:latin typeface="Cambria Math" panose="02040503050406030204" pitchFamily="18" charset="0"/>
                        </a:rPr>
                        <m:t>=</m:t>
                      </m:r>
                      <m:r>
                        <a:rPr lang="en-US" sz="6000" i="1">
                          <a:latin typeface="Cambria Math" panose="02040503050406030204" pitchFamily="18" charset="0"/>
                        </a:rPr>
                        <m:t>𝐶</m:t>
                      </m:r>
                      <m:sSub>
                        <m:sSubPr>
                          <m:ctrlPr>
                            <a:rPr lang="en-US" sz="6000" i="1">
                              <a:latin typeface="Cambria Math" panose="02040503050406030204" pitchFamily="18" charset="0"/>
                            </a:rPr>
                          </m:ctrlPr>
                        </m:sSubPr>
                        <m:e>
                          <m:r>
                            <a:rPr lang="en-US" sz="6000" i="1">
                              <a:latin typeface="Cambria Math" panose="02040503050406030204" pitchFamily="18" charset="0"/>
                            </a:rPr>
                            <m:t>𝐻</m:t>
                          </m:r>
                        </m:e>
                        <m:sub>
                          <m:r>
                            <a:rPr lang="en-US" sz="6000">
                              <a:latin typeface="Cambria Math" panose="02040503050406030204" pitchFamily="18" charset="0"/>
                            </a:rPr>
                            <m:t>2</m:t>
                          </m:r>
                        </m:sub>
                      </m:sSub>
                      <m:r>
                        <a:rPr lang="en-US" sz="6000">
                          <a:latin typeface="Cambria Math" panose="02040503050406030204" pitchFamily="18" charset="0"/>
                        </a:rPr>
                        <m:t>+</m:t>
                      </m:r>
                      <m:sSub>
                        <m:sSubPr>
                          <m:ctrlPr>
                            <a:rPr lang="en-US" sz="6000" i="1">
                              <a:latin typeface="Cambria Math" panose="02040503050406030204" pitchFamily="18" charset="0"/>
                            </a:rPr>
                          </m:ctrlPr>
                        </m:sSubPr>
                        <m:e>
                          <m:r>
                            <a:rPr lang="en-US" sz="6000" i="1">
                              <a:latin typeface="Cambria Math" panose="02040503050406030204" pitchFamily="18" charset="0"/>
                            </a:rPr>
                            <m:t>𝐻</m:t>
                          </m:r>
                        </m:e>
                        <m:sub>
                          <m:r>
                            <a:rPr lang="en-US" sz="6000">
                              <a:latin typeface="Cambria Math" panose="02040503050406030204" pitchFamily="18" charset="0"/>
                            </a:rPr>
                            <m:t>2</m:t>
                          </m:r>
                        </m:sub>
                      </m:sSub>
                      <m:groupChr>
                        <m:groupChrPr>
                          <m:chr m:val="→"/>
                          <m:vertJc m:val="bot"/>
                          <m:ctrlPr>
                            <a:rPr lang="en-US" sz="6000" i="1">
                              <a:latin typeface="Cambria Math" panose="02040503050406030204" pitchFamily="18" charset="0"/>
                            </a:rPr>
                          </m:ctrlPr>
                        </m:groupChrPr>
                        <m:e>
                          <m:sSup>
                            <m:sSupPr>
                              <m:ctrlPr>
                                <a:rPr lang="en-US" sz="6000" i="1">
                                  <a:latin typeface="Cambria Math" panose="02040503050406030204" pitchFamily="18" charset="0"/>
                                </a:rPr>
                              </m:ctrlPr>
                            </m:sSupPr>
                            <m:e>
                              <m:r>
                                <a:rPr lang="en-US" sz="6000" i="1">
                                  <a:latin typeface="Cambria Math" panose="02040503050406030204" pitchFamily="18" charset="0"/>
                                </a:rPr>
                                <m:t>𝑡</m:t>
                              </m:r>
                            </m:e>
                            <m:sup>
                              <m:r>
                                <a:rPr lang="en-US" sz="6000">
                                  <a:latin typeface="Cambria Math" panose="02040503050406030204" pitchFamily="18" charset="0"/>
                                </a:rPr>
                                <m:t>0</m:t>
                              </m:r>
                            </m:sup>
                          </m:sSup>
                        </m:e>
                      </m:groupChr>
                      <m:r>
                        <a:rPr lang="en-US" sz="6000" i="1">
                          <a:latin typeface="Cambria Math" panose="02040503050406030204" pitchFamily="18" charset="0"/>
                        </a:rPr>
                        <m:t>𝐶</m:t>
                      </m:r>
                      <m:sSub>
                        <m:sSubPr>
                          <m:ctrlPr>
                            <a:rPr lang="en-US" sz="6000" i="1">
                              <a:latin typeface="Cambria Math" panose="02040503050406030204" pitchFamily="18" charset="0"/>
                            </a:rPr>
                          </m:ctrlPr>
                        </m:sSubPr>
                        <m:e>
                          <m:r>
                            <a:rPr lang="en-US" sz="6000" i="1">
                              <a:latin typeface="Cambria Math" panose="02040503050406030204" pitchFamily="18" charset="0"/>
                            </a:rPr>
                            <m:t>𝐻</m:t>
                          </m:r>
                        </m:e>
                        <m:sub>
                          <m:r>
                            <a:rPr lang="en-US" sz="6000">
                              <a:latin typeface="Cambria Math" panose="02040503050406030204" pitchFamily="18" charset="0"/>
                            </a:rPr>
                            <m:t>3</m:t>
                          </m:r>
                        </m:sub>
                      </m:sSub>
                      <m:r>
                        <a:rPr lang="en-US" sz="6000">
                          <a:latin typeface="Cambria Math" panose="02040503050406030204" pitchFamily="18" charset="0"/>
                        </a:rPr>
                        <m:t>−</m:t>
                      </m:r>
                      <m:r>
                        <a:rPr lang="en-US" sz="6000" i="1">
                          <a:latin typeface="Cambria Math" panose="02040503050406030204" pitchFamily="18" charset="0"/>
                        </a:rPr>
                        <m:t>𝐶</m:t>
                      </m:r>
                      <m:sSub>
                        <m:sSubPr>
                          <m:ctrlPr>
                            <a:rPr lang="en-US" sz="6000" i="1">
                              <a:latin typeface="Cambria Math" panose="02040503050406030204" pitchFamily="18" charset="0"/>
                            </a:rPr>
                          </m:ctrlPr>
                        </m:sSubPr>
                        <m:e>
                          <m:r>
                            <a:rPr lang="en-US" sz="6000" i="1">
                              <a:latin typeface="Cambria Math" panose="02040503050406030204" pitchFamily="18" charset="0"/>
                            </a:rPr>
                            <m:t>𝐻</m:t>
                          </m:r>
                        </m:e>
                        <m:sub>
                          <m:r>
                            <a:rPr lang="en-US" sz="6000">
                              <a:latin typeface="Cambria Math" panose="02040503050406030204" pitchFamily="18" charset="0"/>
                            </a:rPr>
                            <m:t>3</m:t>
                          </m:r>
                        </m:sub>
                      </m:sSub>
                    </m:oMath>
                  </m:oMathPara>
                </a14:m>
                <a:endParaRPr lang="en-US" sz="6000" dirty="0"/>
              </a:p>
            </p:txBody>
          </p:sp>
        </mc:Choice>
        <mc:Fallback xmlns="">
          <p:sp>
            <p:nvSpPr>
              <p:cNvPr id="30" name="Rectangle 29"/>
              <p:cNvSpPr>
                <a:spLocks noRot="1" noChangeAspect="1" noMove="1" noResize="1" noEditPoints="1" noAdjustHandles="1" noChangeArrowheads="1" noChangeShapeType="1" noTextEdit="1"/>
              </p:cNvSpPr>
              <p:nvPr/>
            </p:nvSpPr>
            <p:spPr>
              <a:xfrm>
                <a:off x="4471539" y="5334429"/>
                <a:ext cx="10464531" cy="1461875"/>
              </a:xfrm>
              <a:prstGeom prst="rect">
                <a:avLst/>
              </a:prstGeom>
              <a:blipFill>
                <a:blip r:embed="rId3"/>
                <a:stretch>
                  <a:fillRect/>
                </a:stretch>
              </a:blipFill>
            </p:spPr>
            <p:txBody>
              <a:bodyPr/>
              <a:lstStyle/>
              <a:p>
                <a:r>
                  <a:rPr lang="en-US">
                    <a:noFill/>
                  </a:rPr>
                  <a:t> </a:t>
                </a:r>
              </a:p>
            </p:txBody>
          </p:sp>
        </mc:Fallback>
      </mc:AlternateContent>
      <p:sp>
        <p:nvSpPr>
          <p:cNvPr id="31" name="Rectangle 30"/>
          <p:cNvSpPr/>
          <p:nvPr/>
        </p:nvSpPr>
        <p:spPr>
          <a:xfrm>
            <a:off x="2091833" y="6916774"/>
            <a:ext cx="19322825" cy="2012859"/>
          </a:xfrm>
          <a:prstGeom prst="rect">
            <a:avLst/>
          </a:prstGeom>
        </p:spPr>
        <p:txBody>
          <a:bodyPr wrap="square">
            <a:spAutoFit/>
          </a:bodyPr>
          <a:lstStyle/>
          <a:p>
            <a:pPr algn="just">
              <a:lnSpc>
                <a:spcPct val="130000"/>
              </a:lnSpc>
              <a:spcAft>
                <a:spcPts val="1000"/>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Với acethylenee: </a:t>
            </a:r>
            <a:r>
              <a:rPr lang="pt-BR" sz="4800" dirty="0">
                <a:latin typeface="Times New Roman" panose="02020603050405020304" pitchFamily="18" charset="0"/>
                <a:ea typeface="Calibri" panose="020F0502020204030204" pitchFamily="34" charset="0"/>
                <a:cs typeface="Times New Roman" panose="02020603050405020304" pitchFamily="18" charset="0"/>
              </a:rPr>
              <a:t>Tùy vào điều kiện, có thể cộng 1 hay 2 phân tử tác nhân</a:t>
            </a:r>
            <a:r>
              <a:rPr lang="vi-VN" sz="4800" dirty="0">
                <a:latin typeface="Times New Roman" panose="02020603050405020304" pitchFamily="18" charset="0"/>
                <a:ea typeface="Calibri" panose="020F0502020204030204" pitchFamily="34" charset="0"/>
                <a:cs typeface="Times New Roman" panose="02020603050405020304" pitchFamily="18" charset="0"/>
              </a:rPr>
              <a:t> tạo sản phẩm alkene hay alkane</a:t>
            </a:r>
            <a:r>
              <a:rPr lang="pt-BR"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p:cNvSpPr/>
          <p:nvPr/>
        </p:nvSpPr>
        <p:spPr>
          <a:xfrm>
            <a:off x="3543431" y="9231996"/>
            <a:ext cx="3142207" cy="1015663"/>
          </a:xfrm>
          <a:prstGeom prst="rect">
            <a:avLst/>
          </a:prstGeom>
        </p:spPr>
        <p:txBody>
          <a:bodyPr wrap="none">
            <a:spAutoFit/>
          </a:bodyPr>
          <a:lstStyle/>
          <a:p>
            <a:r>
              <a:rPr lang="vi-VN" sz="6000" dirty="0">
                <a:latin typeface="Times New Roman" panose="02020603050405020304" pitchFamily="18" charset="0"/>
                <a:ea typeface="Calibri" panose="020F0502020204030204" pitchFamily="34" charset="0"/>
              </a:rPr>
              <a:t>H</a:t>
            </a:r>
            <a:r>
              <a:rPr lang="pt-BR" sz="6000" dirty="0">
                <a:latin typeface="Times New Roman" panose="02020603050405020304" pitchFamily="18" charset="0"/>
                <a:ea typeface="Calibri" panose="020F0502020204030204" pitchFamily="34" charset="0"/>
              </a:rPr>
              <a:t>C ≡ CH</a:t>
            </a:r>
            <a:endParaRPr lang="en-US" sz="6000" dirty="0"/>
          </a:p>
        </p:txBody>
      </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graphicFrame>
        <p:nvGraphicFramePr>
          <p:cNvPr id="39" name="Object 38"/>
          <p:cNvGraphicFramePr>
            <a:graphicFrameLocks noChangeAspect="1"/>
          </p:cNvGraphicFramePr>
          <p:nvPr>
            <p:extLst>
              <p:ext uri="{D42A27DB-BD31-4B8C-83A1-F6EECF244321}">
                <p14:modId xmlns:p14="http://schemas.microsoft.com/office/powerpoint/2010/main" val="2239637174"/>
              </p:ext>
            </p:extLst>
          </p:nvPr>
        </p:nvGraphicFramePr>
        <p:xfrm>
          <a:off x="9438223" y="9232164"/>
          <a:ext cx="1666592" cy="737147"/>
        </p:xfrm>
        <a:graphic>
          <a:graphicData uri="http://schemas.openxmlformats.org/presentationml/2006/ole">
            <mc:AlternateContent xmlns:mc="http://schemas.openxmlformats.org/markup-compatibility/2006">
              <mc:Choice xmlns:v="urn:schemas-microsoft-com:vml" Requires="v">
                <p:oleObj name="Equation" r:id="rId4" imgW="495085" imgH="228501" progId="Equation.3">
                  <p:embed/>
                </p:oleObj>
              </mc:Choice>
              <mc:Fallback>
                <p:oleObj name="Equation" r:id="rId4" imgW="495085" imgH="228501"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223" y="9232164"/>
                        <a:ext cx="1666592" cy="737147"/>
                      </a:xfrm>
                      <a:prstGeom prst="rect">
                        <a:avLst/>
                      </a:prstGeom>
                      <a:noFill/>
                    </p:spPr>
                  </p:pic>
                </p:oleObj>
              </mc:Fallback>
            </mc:AlternateContent>
          </a:graphicData>
        </a:graphic>
      </p:graphicFrame>
      <p:sp>
        <p:nvSpPr>
          <p:cNvPr id="40" name="Rectangle 39"/>
          <p:cNvSpPr/>
          <p:nvPr/>
        </p:nvSpPr>
        <p:spPr>
          <a:xfrm>
            <a:off x="7105229" y="9162746"/>
            <a:ext cx="12192000" cy="1154162"/>
          </a:xfrm>
          <a:prstGeom prst="rect">
            <a:avLst/>
          </a:prstGeom>
        </p:spPr>
        <p:txBody>
          <a:bodyPr>
            <a:spAutoFit/>
          </a:bodyPr>
          <a:lstStyle/>
          <a:p>
            <a:pPr>
              <a:lnSpc>
                <a:spcPct val="115000"/>
              </a:lnSpc>
              <a:spcAft>
                <a:spcPts val="1000"/>
              </a:spcAft>
            </a:pPr>
            <a:r>
              <a:rPr lang="de-DE" sz="6000" dirty="0">
                <a:latin typeface="Times New Roman" panose="02020603050405020304" pitchFamily="18" charset="0"/>
                <a:ea typeface="Calibri" panose="020F0502020204030204" pitchFamily="34" charset="0"/>
                <a:cs typeface="Times New Roman" panose="02020603050405020304" pitchFamily="18" charset="0"/>
              </a:rPr>
              <a:t>+ 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 </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p:cNvSpPr/>
          <p:nvPr/>
        </p:nvSpPr>
        <p:spPr>
          <a:xfrm>
            <a:off x="3607804" y="10698338"/>
            <a:ext cx="12192000" cy="1069075"/>
          </a:xfrm>
          <a:prstGeom prst="rect">
            <a:avLst/>
          </a:prstGeom>
        </p:spPr>
        <p:txBody>
          <a:bodyPr>
            <a:spAutoFit/>
          </a:bodyPr>
          <a:lstStyle/>
          <a:p>
            <a:pPr>
              <a:lnSpc>
                <a:spcPct val="115000"/>
              </a:lnSpc>
              <a:spcAft>
                <a:spcPts val="1000"/>
              </a:spcAft>
            </a:pP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 </a:t>
            </a:r>
            <a:r>
              <a:rPr lang="de-DE" sz="6000" dirty="0">
                <a:latin typeface="Times New Roman" panose="02020603050405020304" pitchFamily="18" charset="0"/>
                <a:ea typeface="Calibri" panose="020F0502020204030204" pitchFamily="34" charset="0"/>
                <a:cs typeface="Times New Roman" panose="02020603050405020304" pitchFamily="18" charset="0"/>
              </a:rPr>
              <a:t>= 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 </a:t>
            </a:r>
            <a:r>
              <a:rPr lang="de-DE" sz="6000" dirty="0">
                <a:latin typeface="Times New Roman" panose="02020603050405020304" pitchFamily="18" charset="0"/>
                <a:ea typeface="Calibri" panose="020F0502020204030204" pitchFamily="34" charset="0"/>
                <a:cs typeface="Times New Roman" panose="02020603050405020304" pitchFamily="18" charset="0"/>
              </a:rPr>
              <a:t>+ 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3</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Rectangle 42"/>
              <p:cNvSpPr/>
              <p:nvPr/>
            </p:nvSpPr>
            <p:spPr>
              <a:xfrm>
                <a:off x="7302951" y="10372542"/>
                <a:ext cx="5460397" cy="1461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6000" i="1">
                              <a:latin typeface="Cambria Math" panose="02040503050406030204" pitchFamily="18" charset="0"/>
                            </a:rPr>
                          </m:ctrlPr>
                        </m:groupChrPr>
                        <m:e>
                          <m:sSup>
                            <m:sSupPr>
                              <m:ctrlPr>
                                <a:rPr lang="en-US" sz="6000" i="1">
                                  <a:latin typeface="Cambria Math" panose="02040503050406030204" pitchFamily="18" charset="0"/>
                                </a:rPr>
                              </m:ctrlPr>
                            </m:sSupPr>
                            <m:e>
                              <m:r>
                                <a:rPr lang="en-US" sz="6000" i="1">
                                  <a:latin typeface="Cambria Math" panose="02040503050406030204" pitchFamily="18" charset="0"/>
                                </a:rPr>
                                <m:t>𝑡</m:t>
                              </m:r>
                            </m:e>
                            <m:sup>
                              <m:r>
                                <a:rPr lang="en-US" sz="6000">
                                  <a:latin typeface="Cambria Math" panose="02040503050406030204" pitchFamily="18" charset="0"/>
                                </a:rPr>
                                <m:t>0</m:t>
                              </m:r>
                            </m:sup>
                          </m:sSup>
                        </m:e>
                      </m:groupChr>
                    </m:oMath>
                  </m:oMathPara>
                </a14:m>
                <a:endParaRPr lang="en-US" sz="6000" dirty="0"/>
              </a:p>
            </p:txBody>
          </p:sp>
        </mc:Choice>
        <mc:Fallback xmlns="">
          <p:sp>
            <p:nvSpPr>
              <p:cNvPr id="43" name="Rectangle 42"/>
              <p:cNvSpPr>
                <a:spLocks noRot="1" noChangeAspect="1" noMove="1" noResize="1" noEditPoints="1" noAdjustHandles="1" noChangeArrowheads="1" noChangeShapeType="1" noTextEdit="1"/>
              </p:cNvSpPr>
              <p:nvPr/>
            </p:nvSpPr>
            <p:spPr>
              <a:xfrm>
                <a:off x="7302951" y="10372542"/>
                <a:ext cx="5460397" cy="14618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40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anim calcmode="lin" valueType="num">
                                      <p:cBhvr>
                                        <p:cTn id="51" dur="1000" fill="hold"/>
                                        <p:tgtEl>
                                          <p:spTgt spid="41"/>
                                        </p:tgtEl>
                                        <p:attrNameLst>
                                          <p:attrName>ppt_x</p:attrName>
                                        </p:attrNameLst>
                                      </p:cBhvr>
                                      <p:tavLst>
                                        <p:tav tm="0">
                                          <p:val>
                                            <p:strVal val="#ppt_x"/>
                                          </p:val>
                                        </p:tav>
                                        <p:tav tm="100000">
                                          <p:val>
                                            <p:strVal val="#ppt_x"/>
                                          </p:val>
                                        </p:tav>
                                      </p:tavLst>
                                    </p:anim>
                                    <p:anim calcmode="lin" valueType="num">
                                      <p:cBhvr>
                                        <p:cTn id="5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P spid="35"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CỘNG</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2" name="Rectangle 1"/>
          <p:cNvSpPr/>
          <p:nvPr/>
        </p:nvSpPr>
        <p:spPr>
          <a:xfrm>
            <a:off x="4074490" y="4049451"/>
            <a:ext cx="17471450" cy="2501519"/>
          </a:xfrm>
          <a:prstGeom prst="rect">
            <a:avLst/>
          </a:prstGeom>
        </p:spPr>
        <p:txBody>
          <a:bodyPr wrap="none">
            <a:spAutoFit/>
          </a:bodyPr>
          <a:lstStyle/>
          <a:p>
            <a:pPr algn="just">
              <a:lnSpc>
                <a:spcPct val="130000"/>
              </a:lnSpc>
              <a:spcAft>
                <a:spcPts val="1000"/>
              </a:spcAft>
            </a:pPr>
            <a:r>
              <a:rPr lang="de-DE" sz="6000" b="1" dirty="0">
                <a:latin typeface="Times New Roman" panose="02020603050405020304" pitchFamily="18" charset="0"/>
                <a:ea typeface="Calibri" panose="020F0502020204030204" pitchFamily="34" charset="0"/>
                <a:cs typeface="Times New Roman" panose="02020603050405020304" pitchFamily="18" charset="0"/>
              </a:rPr>
              <a:t>b. Cộng Halogen:</a:t>
            </a:r>
            <a:r>
              <a:rPr lang="vi-VN" sz="6000" b="1" dirty="0">
                <a:latin typeface="Times New Roman" panose="02020603050405020304" pitchFamily="18" charset="0"/>
                <a:ea typeface="Calibri" panose="020F0502020204030204" pitchFamily="34" charset="0"/>
                <a:cs typeface="Times New Roman" panose="02020603050405020304" pitchFamily="18" charset="0"/>
              </a:rPr>
              <a:t> phản ứng làm mất màu dung dịch </a:t>
            </a:r>
            <a:endParaRPr lang="en-US" sz="6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b="1" dirty="0">
                <a:latin typeface="Times New Roman" panose="02020603050405020304" pitchFamily="18" charset="0"/>
                <a:ea typeface="Calibri" panose="020F0502020204030204" pitchFamily="34" charset="0"/>
                <a:cs typeface="Times New Roman" panose="02020603050405020304" pitchFamily="18" charset="0"/>
              </a:rPr>
              <a:t>nước Br</a:t>
            </a:r>
            <a:r>
              <a:rPr lang="vi-VN" sz="6000" b="1"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430858" y="7089979"/>
            <a:ext cx="12192000" cy="2621230"/>
          </a:xfrm>
          <a:prstGeom prst="rect">
            <a:avLst/>
          </a:prstGeom>
        </p:spPr>
        <p:txBody>
          <a:bodyPr>
            <a:spAutoFit/>
          </a:bodyPr>
          <a:lstStyle/>
          <a:p>
            <a:pPr algn="ctr">
              <a:lnSpc>
                <a:spcPct val="130000"/>
              </a:lnSpc>
              <a:spcAft>
                <a:spcPts val="1000"/>
              </a:spcAft>
            </a:pP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 + Br</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 → BrH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C-CH</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Br.</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dirty="0">
                <a:latin typeface="Times New Roman" panose="02020603050405020304" pitchFamily="18" charset="0"/>
                <a:ea typeface="Calibri" panose="020F0502020204030204" pitchFamily="34" charset="0"/>
                <a:cs typeface="Times New Roman" panose="02020603050405020304" pitchFamily="18" charset="0"/>
              </a:rPr>
              <a:t>C ≡ CH </a:t>
            </a:r>
            <a:r>
              <a:rPr lang="de-DE"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Br</a:t>
            </a:r>
            <a:r>
              <a:rPr lang="de-DE"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 → Br</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HC-CHBr</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3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CỘNG</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3"/>
          <p:cNvSpPr/>
          <p:nvPr/>
        </p:nvSpPr>
        <p:spPr>
          <a:xfrm>
            <a:off x="3656962" y="4587858"/>
            <a:ext cx="10615407" cy="1292662"/>
          </a:xfrm>
          <a:prstGeom prst="rect">
            <a:avLst/>
          </a:prstGeom>
        </p:spPr>
        <p:txBody>
          <a:bodyPr wrap="none">
            <a:spAutoFit/>
          </a:bodyPr>
          <a:lstStyle/>
          <a:p>
            <a:pPr algn="just">
              <a:lnSpc>
                <a:spcPct val="130000"/>
              </a:lnSpc>
              <a:spcAft>
                <a:spcPts val="1000"/>
              </a:spcAft>
            </a:pPr>
            <a:r>
              <a:rPr lang="fr-FR" sz="6000" b="1" dirty="0">
                <a:latin typeface="Times New Roman" panose="02020603050405020304" pitchFamily="18" charset="0"/>
                <a:ea typeface="Calibri" panose="020F0502020204030204" pitchFamily="34" charset="0"/>
                <a:cs typeface="Times New Roman" panose="02020603050405020304" pitchFamily="18" charset="0"/>
              </a:rPr>
              <a:t>c. </a:t>
            </a:r>
            <a:r>
              <a:rPr lang="fr-FR" sz="6000" b="1" dirty="0" err="1">
                <a:latin typeface="Times New Roman" panose="02020603050405020304" pitchFamily="18" charset="0"/>
                <a:ea typeface="Calibri" panose="020F0502020204030204" pitchFamily="34" charset="0"/>
                <a:cs typeface="Times New Roman" panose="02020603050405020304" pitchFamily="18" charset="0"/>
              </a:rPr>
              <a:t>Cộng</a:t>
            </a:r>
            <a:r>
              <a:rPr lang="fr-FR" sz="6000" b="1" dirty="0">
                <a:latin typeface="Times New Roman" panose="02020603050405020304" pitchFamily="18" charset="0"/>
                <a:ea typeface="Calibri" panose="020F0502020204030204" pitchFamily="34" charset="0"/>
                <a:cs typeface="Times New Roman" panose="02020603050405020304" pitchFamily="18" charset="0"/>
              </a:rPr>
              <a:t> HX: </a:t>
            </a:r>
            <a:r>
              <a:rPr lang="fr-FR" sz="6000" dirty="0">
                <a:latin typeface="Times New Roman" panose="02020603050405020304" pitchFamily="18" charset="0"/>
                <a:ea typeface="Calibri" panose="020F0502020204030204" pitchFamily="34" charset="0"/>
                <a:cs typeface="Times New Roman" panose="02020603050405020304" pitchFamily="18" charset="0"/>
              </a:rPr>
              <a:t> (X là OH, Cl, Br...)</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010364" y="6157281"/>
            <a:ext cx="12192000" cy="6478697"/>
          </a:xfrm>
          <a:prstGeom prst="rect">
            <a:avLst/>
          </a:prstGeom>
        </p:spPr>
        <p:txBody>
          <a:bodyPr>
            <a:spAutoFit/>
          </a:bodyPr>
          <a:lstStyle/>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 + HCl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Cl.</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 + HOH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OH (sản xuất ethanol)</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dirty="0">
                <a:latin typeface="Times New Roman" panose="02020603050405020304" pitchFamily="18" charset="0"/>
                <a:ea typeface="Calibri" panose="020F0502020204030204" pitchFamily="34" charset="0"/>
                <a:cs typeface="Times New Roman" panose="02020603050405020304" pitchFamily="18" charset="0"/>
              </a:rPr>
              <a:t>C ≡ CH </a:t>
            </a:r>
            <a:r>
              <a:rPr lang="vi-VN" sz="6000" dirty="0">
                <a:latin typeface="Times New Roman" panose="02020603050405020304" pitchFamily="18" charset="0"/>
                <a:ea typeface="Calibri" panose="020F0502020204030204" pitchFamily="34" charset="0"/>
                <a:cs typeface="Times New Roman" panose="02020603050405020304" pitchFamily="18" charset="0"/>
              </a:rPr>
              <a:t>+ HCl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=CHCl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dirty="0">
                <a:latin typeface="Times New Roman" panose="02020603050405020304" pitchFamily="18" charset="0"/>
                <a:ea typeface="Calibri" panose="020F0502020204030204" pitchFamily="34" charset="0"/>
                <a:cs typeface="Times New Roman" panose="02020603050405020304" pitchFamily="18" charset="0"/>
              </a:rPr>
              <a:t>C ≡ CH </a:t>
            </a:r>
            <a:r>
              <a:rPr lang="vi-VN" sz="6000" dirty="0">
                <a:latin typeface="Times New Roman" panose="02020603050405020304" pitchFamily="18" charset="0"/>
                <a:ea typeface="Calibri" panose="020F0502020204030204" pitchFamily="34" charset="0"/>
                <a:cs typeface="Times New Roman" panose="02020603050405020304" pitchFamily="18" charset="0"/>
              </a:rPr>
              <a:t>+ 2HCl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 CHCl</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75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CỘNG</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3"/>
          <p:cNvSpPr/>
          <p:nvPr/>
        </p:nvSpPr>
        <p:spPr>
          <a:xfrm>
            <a:off x="3656962" y="4587858"/>
            <a:ext cx="10615407" cy="1292662"/>
          </a:xfrm>
          <a:prstGeom prst="rect">
            <a:avLst/>
          </a:prstGeom>
        </p:spPr>
        <p:txBody>
          <a:bodyPr wrap="none">
            <a:spAutoFit/>
          </a:bodyPr>
          <a:lstStyle/>
          <a:p>
            <a:pPr algn="just">
              <a:lnSpc>
                <a:spcPct val="130000"/>
              </a:lnSpc>
              <a:spcAft>
                <a:spcPts val="1000"/>
              </a:spcAft>
            </a:pPr>
            <a:r>
              <a:rPr lang="fr-FR" sz="6000" b="1" dirty="0">
                <a:latin typeface="Times New Roman" panose="02020603050405020304" pitchFamily="18" charset="0"/>
                <a:ea typeface="Calibri" panose="020F0502020204030204" pitchFamily="34" charset="0"/>
                <a:cs typeface="Times New Roman" panose="02020603050405020304" pitchFamily="18" charset="0"/>
              </a:rPr>
              <a:t>c. </a:t>
            </a:r>
            <a:r>
              <a:rPr lang="fr-FR" sz="6000" b="1" dirty="0" err="1">
                <a:latin typeface="Times New Roman" panose="02020603050405020304" pitchFamily="18" charset="0"/>
                <a:ea typeface="Calibri" panose="020F0502020204030204" pitchFamily="34" charset="0"/>
                <a:cs typeface="Times New Roman" panose="02020603050405020304" pitchFamily="18" charset="0"/>
              </a:rPr>
              <a:t>Cộng</a:t>
            </a:r>
            <a:r>
              <a:rPr lang="fr-FR" sz="6000" b="1" dirty="0">
                <a:latin typeface="Times New Roman" panose="02020603050405020304" pitchFamily="18" charset="0"/>
                <a:ea typeface="Calibri" panose="020F0502020204030204" pitchFamily="34" charset="0"/>
                <a:cs typeface="Times New Roman" panose="02020603050405020304" pitchFamily="18" charset="0"/>
              </a:rPr>
              <a:t> HX: </a:t>
            </a:r>
            <a:r>
              <a:rPr lang="fr-FR" sz="6000" dirty="0">
                <a:latin typeface="Times New Roman" panose="02020603050405020304" pitchFamily="18" charset="0"/>
                <a:ea typeface="Calibri" panose="020F0502020204030204" pitchFamily="34" charset="0"/>
                <a:cs typeface="Times New Roman" panose="02020603050405020304" pitchFamily="18" charset="0"/>
              </a:rPr>
              <a:t> (X là OH, Cl, Br...)</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656962" y="6674773"/>
            <a:ext cx="18158247" cy="5150128"/>
          </a:xfrm>
          <a:prstGeom prst="rect">
            <a:avLst/>
          </a:prstGeom>
        </p:spPr>
        <p:txBody>
          <a:bodyPr wrap="square">
            <a:spAutoFit/>
          </a:bodyPr>
          <a:lstStyle/>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dirty="0">
                <a:latin typeface="Times New Roman" panose="02020603050405020304" pitchFamily="18" charset="0"/>
                <a:ea typeface="Calibri" panose="020F0502020204030204" pitchFamily="34" charset="0"/>
                <a:cs typeface="Times New Roman" panose="02020603050405020304" pitchFamily="18" charset="0"/>
              </a:rPr>
              <a:t>C ≡ CH </a:t>
            </a:r>
            <a:r>
              <a:rPr lang="vi-VN" sz="6000" dirty="0">
                <a:latin typeface="Times New Roman" panose="02020603050405020304" pitchFamily="18" charset="0"/>
                <a:ea typeface="Calibri" panose="020F0502020204030204" pitchFamily="34" charset="0"/>
                <a:cs typeface="Times New Roman" panose="02020603050405020304" pitchFamily="18" charset="0"/>
              </a:rPr>
              <a:t>+ HOH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=CHOH (alcol không bền)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-CHO</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a:t>
            </a:r>
            <a:r>
              <a:rPr lang="pt-BR" sz="6000" dirty="0">
                <a:latin typeface="Times New Roman" panose="02020603050405020304" pitchFamily="18" charset="0"/>
                <a:ea typeface="Calibri" panose="020F0502020204030204" pitchFamily="34" charset="0"/>
                <a:cs typeface="Times New Roman" panose="02020603050405020304" pitchFamily="18" charset="0"/>
              </a:rPr>
              <a:t>C≡CH </a:t>
            </a:r>
            <a:r>
              <a:rPr lang="vi-VN" sz="6000" dirty="0">
                <a:latin typeface="Times New Roman" panose="02020603050405020304" pitchFamily="18" charset="0"/>
                <a:ea typeface="Calibri" panose="020F0502020204030204" pitchFamily="34" charset="0"/>
                <a:cs typeface="Times New Roman" panose="02020603050405020304" pitchFamily="18" charset="0"/>
              </a:rPr>
              <a:t>+ HOH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-COH=CH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 (alcol không bền) </a:t>
            </a:r>
            <a:r>
              <a:rPr lang="de-DE"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-CO-CH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73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CỘNG</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3"/>
          <p:cNvSpPr/>
          <p:nvPr/>
        </p:nvSpPr>
        <p:spPr>
          <a:xfrm>
            <a:off x="3656962" y="4587858"/>
            <a:ext cx="10615407" cy="1292662"/>
          </a:xfrm>
          <a:prstGeom prst="rect">
            <a:avLst/>
          </a:prstGeom>
        </p:spPr>
        <p:txBody>
          <a:bodyPr wrap="none">
            <a:spAutoFit/>
          </a:bodyPr>
          <a:lstStyle/>
          <a:p>
            <a:pPr algn="just">
              <a:lnSpc>
                <a:spcPct val="130000"/>
              </a:lnSpc>
              <a:spcAft>
                <a:spcPts val="1000"/>
              </a:spcAft>
            </a:pPr>
            <a:r>
              <a:rPr lang="fr-FR" sz="6000" b="1" dirty="0">
                <a:latin typeface="Times New Roman" panose="02020603050405020304" pitchFamily="18" charset="0"/>
                <a:ea typeface="Calibri" panose="020F0502020204030204" pitchFamily="34" charset="0"/>
                <a:cs typeface="Times New Roman" panose="02020603050405020304" pitchFamily="18" charset="0"/>
              </a:rPr>
              <a:t>c. </a:t>
            </a:r>
            <a:r>
              <a:rPr lang="fr-FR" sz="6000" b="1" dirty="0" err="1">
                <a:latin typeface="Times New Roman" panose="02020603050405020304" pitchFamily="18" charset="0"/>
                <a:ea typeface="Calibri" panose="020F0502020204030204" pitchFamily="34" charset="0"/>
                <a:cs typeface="Times New Roman" panose="02020603050405020304" pitchFamily="18" charset="0"/>
              </a:rPr>
              <a:t>Cộng</a:t>
            </a:r>
            <a:r>
              <a:rPr lang="fr-FR" sz="6000" b="1" dirty="0">
                <a:latin typeface="Times New Roman" panose="02020603050405020304" pitchFamily="18" charset="0"/>
                <a:ea typeface="Calibri" panose="020F0502020204030204" pitchFamily="34" charset="0"/>
                <a:cs typeface="Times New Roman" panose="02020603050405020304" pitchFamily="18" charset="0"/>
              </a:rPr>
              <a:t> HX: </a:t>
            </a:r>
            <a:r>
              <a:rPr lang="fr-FR" sz="6000" dirty="0">
                <a:latin typeface="Times New Roman" panose="02020603050405020304" pitchFamily="18" charset="0"/>
                <a:ea typeface="Calibri" panose="020F0502020204030204" pitchFamily="34" charset="0"/>
                <a:cs typeface="Times New Roman" panose="02020603050405020304" pitchFamily="18" charset="0"/>
              </a:rPr>
              <a:t> (X là OH, Cl, Br...)</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roup 167">
            <a:extLst>
              <a:ext uri="{FF2B5EF4-FFF2-40B4-BE49-F238E27FC236}">
                <a16:creationId xmlns:a16="http://schemas.microsoft.com/office/drawing/2014/main" id="{9441A3D0-269C-E3B2-8098-7E5A483758A7}"/>
              </a:ext>
            </a:extLst>
          </p:cNvPr>
          <p:cNvGrpSpPr/>
          <p:nvPr/>
        </p:nvGrpSpPr>
        <p:grpSpPr>
          <a:xfrm>
            <a:off x="1017241" y="6261060"/>
            <a:ext cx="3794127" cy="927101"/>
            <a:chOff x="4867276" y="9361488"/>
            <a:chExt cx="3794125" cy="927101"/>
          </a:xfrm>
        </p:grpSpPr>
        <p:sp>
          <p:nvSpPr>
            <p:cNvPr id="19" name="Freeform 59">
              <a:extLst>
                <a:ext uri="{FF2B5EF4-FFF2-40B4-BE49-F238E27FC236}">
                  <a16:creationId xmlns:a16="http://schemas.microsoft.com/office/drawing/2014/main" id="{5D06AC67-09E5-96DE-7E8D-A3B4493B5662}"/>
                </a:ext>
              </a:extLst>
            </p:cNvPr>
            <p:cNvSpPr>
              <a:spLocks/>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Freeform 60">
              <a:extLst>
                <a:ext uri="{FF2B5EF4-FFF2-40B4-BE49-F238E27FC236}">
                  <a16:creationId xmlns:a16="http://schemas.microsoft.com/office/drawing/2014/main" id="{88C1CE44-42F0-9291-5379-B6FED87EFE9C}"/>
                </a:ext>
              </a:extLst>
            </p:cNvPr>
            <p:cNvSpPr>
              <a:spLocks/>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Freeform 61">
              <a:extLst>
                <a:ext uri="{FF2B5EF4-FFF2-40B4-BE49-F238E27FC236}">
                  <a16:creationId xmlns:a16="http://schemas.microsoft.com/office/drawing/2014/main" id="{982F7973-B479-5CFC-7683-8FCB138CBC56}"/>
                </a:ext>
              </a:extLst>
            </p:cNvPr>
            <p:cNvSpPr>
              <a:spLocks/>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Freeform 62">
              <a:extLst>
                <a:ext uri="{FF2B5EF4-FFF2-40B4-BE49-F238E27FC236}">
                  <a16:creationId xmlns:a16="http://schemas.microsoft.com/office/drawing/2014/main" id="{BA962CC3-4C2C-24E9-301E-20DADC2604B8}"/>
                </a:ext>
              </a:extLst>
            </p:cNvPr>
            <p:cNvSpPr>
              <a:spLocks/>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Freeform 63">
              <a:extLst>
                <a:ext uri="{FF2B5EF4-FFF2-40B4-BE49-F238E27FC236}">
                  <a16:creationId xmlns:a16="http://schemas.microsoft.com/office/drawing/2014/main" id="{F6827642-9049-1B6C-CADF-40B4EB2A5975}"/>
                </a:ext>
              </a:extLst>
            </p:cNvPr>
            <p:cNvSpPr>
              <a:spLocks/>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Freeform 64">
              <a:extLst>
                <a:ext uri="{FF2B5EF4-FFF2-40B4-BE49-F238E27FC236}">
                  <a16:creationId xmlns:a16="http://schemas.microsoft.com/office/drawing/2014/main" id="{EEBB9657-4E2B-FD34-C8D5-292DFF69027E}"/>
                </a:ext>
              </a:extLst>
            </p:cNvPr>
            <p:cNvSpPr>
              <a:spLocks/>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Freeform 65">
              <a:extLst>
                <a:ext uri="{FF2B5EF4-FFF2-40B4-BE49-F238E27FC236}">
                  <a16:creationId xmlns:a16="http://schemas.microsoft.com/office/drawing/2014/main" id="{E22E28C3-5CDD-E245-DB5B-A67636408BAE}"/>
                </a:ext>
              </a:extLst>
            </p:cNvPr>
            <p:cNvSpPr>
              <a:spLocks/>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Oval 66">
              <a:extLst>
                <a:ext uri="{FF2B5EF4-FFF2-40B4-BE49-F238E27FC236}">
                  <a16:creationId xmlns:a16="http://schemas.microsoft.com/office/drawing/2014/main" id="{C477AE9D-9BDB-5165-1F0F-1BBB956E75E8}"/>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Freeform 67">
              <a:extLst>
                <a:ext uri="{FF2B5EF4-FFF2-40B4-BE49-F238E27FC236}">
                  <a16:creationId xmlns:a16="http://schemas.microsoft.com/office/drawing/2014/main" id="{DC959FBC-A76B-9483-467D-EC6491BD3259}"/>
                </a:ext>
              </a:extLst>
            </p:cNvPr>
            <p:cNvSpPr>
              <a:spLocks/>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Rectangle 2"/>
          <p:cNvSpPr/>
          <p:nvPr/>
        </p:nvSpPr>
        <p:spPr>
          <a:xfrm>
            <a:off x="5038869" y="6674119"/>
            <a:ext cx="14572745" cy="5632311"/>
          </a:xfrm>
          <a:prstGeom prst="rect">
            <a:avLst/>
          </a:prstGeom>
        </p:spPr>
        <p:txBody>
          <a:bodyPr wrap="square">
            <a:spAutoFit/>
          </a:bodyPr>
          <a:lstStyle/>
          <a:p>
            <a:r>
              <a:rPr lang="vi-VN" sz="6000" dirty="0">
                <a:latin typeface="Times New Roman" panose="02020603050405020304" pitchFamily="18" charset="0"/>
                <a:ea typeface="Calibri" panose="020F0502020204030204" pitchFamily="34" charset="0"/>
              </a:rPr>
              <a:t>quy tắc cộng </a:t>
            </a:r>
            <a:r>
              <a:rPr lang="vi-VN" sz="6000" b="1" i="1" dirty="0">
                <a:latin typeface="Times New Roman" panose="02020603050405020304" pitchFamily="18" charset="0"/>
                <a:ea typeface="Calibri" panose="020F0502020204030204" pitchFamily="34" charset="0"/>
              </a:rPr>
              <a:t>Maccopnhicop</a:t>
            </a:r>
            <a:r>
              <a:rPr lang="vi-VN" sz="6000" dirty="0">
                <a:latin typeface="Times New Roman" panose="02020603050405020304" pitchFamily="18" charset="0"/>
                <a:ea typeface="Calibri" panose="020F0502020204030204" pitchFamily="34" charset="0"/>
              </a:rPr>
              <a:t>: “</a:t>
            </a:r>
            <a:r>
              <a:rPr lang="vi-VN" sz="6000" i="1" dirty="0">
                <a:latin typeface="Times New Roman" panose="02020603050405020304" pitchFamily="18" charset="0"/>
                <a:ea typeface="Calibri" panose="020F0502020204030204" pitchFamily="34" charset="0"/>
              </a:rPr>
              <a:t>Khi cộng một tác nhân không đối xứng HX (HCl, HBr, HI, HOH,...) vào liên kết bội, nguyên tử hydrogen ưu tiên cộng vào nguyên tử carbon có nhiều hidrogen hơn,  nguyên tử X cộng vào nguyên tử carbon có ít hidrogen hơn</a:t>
            </a:r>
            <a:r>
              <a:rPr lang="vi-VN" sz="6000" dirty="0">
                <a:latin typeface="Times New Roman" panose="02020603050405020304" pitchFamily="18" charset="0"/>
                <a:ea typeface="Calibri" panose="020F0502020204030204" pitchFamily="34" charset="0"/>
              </a:rPr>
              <a:t>”.</a:t>
            </a:r>
            <a:endParaRPr lang="en-US" sz="6000" dirty="0"/>
          </a:p>
        </p:txBody>
      </p:sp>
    </p:spTree>
    <p:extLst>
      <p:ext uri="{BB962C8B-B14F-4D97-AF65-F5344CB8AC3E}">
        <p14:creationId xmlns:p14="http://schemas.microsoft.com/office/powerpoint/2010/main" val="23433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TRÙNG HỢP CỦA ANKENE</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3"/>
          <p:cNvSpPr/>
          <p:nvPr/>
        </p:nvSpPr>
        <p:spPr>
          <a:xfrm>
            <a:off x="3656962" y="4587858"/>
            <a:ext cx="10615407" cy="1292662"/>
          </a:xfrm>
          <a:prstGeom prst="rect">
            <a:avLst/>
          </a:prstGeom>
        </p:spPr>
        <p:txBody>
          <a:bodyPr wrap="none">
            <a:spAutoFit/>
          </a:bodyPr>
          <a:lstStyle/>
          <a:p>
            <a:pPr algn="just">
              <a:lnSpc>
                <a:spcPct val="130000"/>
              </a:lnSpc>
              <a:spcAft>
                <a:spcPts val="1000"/>
              </a:spcAft>
            </a:pPr>
            <a:r>
              <a:rPr lang="fr-FR" sz="6000" b="1" dirty="0">
                <a:latin typeface="Times New Roman" panose="02020603050405020304" pitchFamily="18" charset="0"/>
                <a:ea typeface="Calibri" panose="020F0502020204030204" pitchFamily="34" charset="0"/>
                <a:cs typeface="Times New Roman" panose="02020603050405020304" pitchFamily="18" charset="0"/>
              </a:rPr>
              <a:t>c. </a:t>
            </a:r>
            <a:r>
              <a:rPr lang="fr-FR" sz="6000" b="1" dirty="0" err="1">
                <a:latin typeface="Times New Roman" panose="02020603050405020304" pitchFamily="18" charset="0"/>
                <a:ea typeface="Calibri" panose="020F0502020204030204" pitchFamily="34" charset="0"/>
                <a:cs typeface="Times New Roman" panose="02020603050405020304" pitchFamily="18" charset="0"/>
              </a:rPr>
              <a:t>Cộng</a:t>
            </a:r>
            <a:r>
              <a:rPr lang="fr-FR" sz="6000" b="1" dirty="0">
                <a:latin typeface="Times New Roman" panose="02020603050405020304" pitchFamily="18" charset="0"/>
                <a:ea typeface="Calibri" panose="020F0502020204030204" pitchFamily="34" charset="0"/>
                <a:cs typeface="Times New Roman" panose="02020603050405020304" pitchFamily="18" charset="0"/>
              </a:rPr>
              <a:t> HX: </a:t>
            </a:r>
            <a:r>
              <a:rPr lang="fr-FR" sz="6000" dirty="0">
                <a:latin typeface="Times New Roman" panose="02020603050405020304" pitchFamily="18" charset="0"/>
                <a:ea typeface="Calibri" panose="020F0502020204030204" pitchFamily="34" charset="0"/>
                <a:cs typeface="Times New Roman" panose="02020603050405020304" pitchFamily="18" charset="0"/>
              </a:rPr>
              <a:t> (X là OH, Cl, Br...)</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914305" y="5880520"/>
            <a:ext cx="18293875" cy="7654403"/>
          </a:xfrm>
          <a:prstGeom prst="rect">
            <a:avLst/>
          </a:prstGeom>
        </p:spPr>
        <p:txBody>
          <a:bodyPr wrap="square">
            <a:spAutoFit/>
          </a:bodyPr>
          <a:lstStyle/>
          <a:p>
            <a:pPr algn="just">
              <a:lnSpc>
                <a:spcPct val="130000"/>
              </a:lnSpc>
            </a:pPr>
            <a:r>
              <a:rPr lang="pt-BR" sz="5400" dirty="0">
                <a:latin typeface="Times New Roman" panose="02020603050405020304" pitchFamily="18" charset="0"/>
                <a:ea typeface="Calibri" panose="020F0502020204030204" pitchFamily="34" charset="0"/>
                <a:cs typeface="Times New Roman" panose="02020603050405020304" pitchFamily="18" charset="0"/>
              </a:rPr>
              <a:t>(thuộc loại phản ứng polime hóa) là quá trình </a:t>
            </a:r>
            <a:r>
              <a:rPr lang="vi-VN" sz="5400" dirty="0">
                <a:latin typeface="Times New Roman" panose="02020603050405020304" pitchFamily="18" charset="0"/>
                <a:ea typeface="Calibri" panose="020F0502020204030204" pitchFamily="34" charset="0"/>
                <a:cs typeface="Times New Roman" panose="02020603050405020304" pitchFamily="18" charset="0"/>
              </a:rPr>
              <a:t>cộng</a:t>
            </a:r>
            <a:r>
              <a:rPr lang="pt-BR" sz="5400" dirty="0">
                <a:latin typeface="Times New Roman" panose="02020603050405020304" pitchFamily="18" charset="0"/>
                <a:ea typeface="Calibri" panose="020F0502020204030204" pitchFamily="34" charset="0"/>
                <a:cs typeface="Times New Roman" panose="02020603050405020304" pitchFamily="18" charset="0"/>
              </a:rPr>
              <a:t> hợp liên tiếp nhiều phân tử nhỏ giống nhau hoặc tương tự nhau</a:t>
            </a:r>
            <a:r>
              <a:rPr lang="vi-VN" sz="5400" dirty="0">
                <a:latin typeface="Times New Roman" panose="02020603050405020304" pitchFamily="18" charset="0"/>
                <a:ea typeface="Calibri" panose="020F0502020204030204" pitchFamily="34" charset="0"/>
                <a:cs typeface="Times New Roman" panose="02020603050405020304" pitchFamily="18" charset="0"/>
              </a:rPr>
              <a:t> (gọi là monomer)</a:t>
            </a:r>
            <a:r>
              <a:rPr lang="pt-BR" sz="5400" dirty="0">
                <a:latin typeface="Times New Roman" panose="02020603050405020304" pitchFamily="18" charset="0"/>
                <a:ea typeface="Calibri" panose="020F0502020204030204" pitchFamily="34" charset="0"/>
                <a:cs typeface="Times New Roman" panose="02020603050405020304" pitchFamily="18" charset="0"/>
              </a:rPr>
              <a:t> tạo thành những phân tử </a:t>
            </a:r>
            <a:r>
              <a:rPr lang="vi-VN" sz="5400" dirty="0">
                <a:latin typeface="Times New Roman" panose="02020603050405020304" pitchFamily="18" charset="0"/>
                <a:ea typeface="Calibri" panose="020F0502020204030204" pitchFamily="34" charset="0"/>
                <a:cs typeface="Times New Roman" panose="02020603050405020304" pitchFamily="18" charset="0"/>
              </a:rPr>
              <a:t>có phân tử khối</a:t>
            </a:r>
            <a:r>
              <a:rPr lang="pt-BR" sz="5400" dirty="0">
                <a:latin typeface="Times New Roman" panose="02020603050405020304" pitchFamily="18" charset="0"/>
                <a:ea typeface="Calibri" panose="020F0502020204030204" pitchFamily="34" charset="0"/>
                <a:cs typeface="Times New Roman" panose="02020603050405020304" pitchFamily="18" charset="0"/>
              </a:rPr>
              <a:t> lớn (polime</a:t>
            </a:r>
            <a:r>
              <a:rPr lang="vi-VN" sz="5400" dirty="0">
                <a:latin typeface="Times New Roman" panose="02020603050405020304" pitchFamily="18" charset="0"/>
                <a:ea typeface="Calibri" panose="020F0502020204030204" pitchFamily="34" charset="0"/>
                <a:cs typeface="Times New Roman" panose="02020603050405020304" pitchFamily="18" charset="0"/>
              </a:rPr>
              <a:t>r</a:t>
            </a:r>
            <a:r>
              <a:rPr lang="pt-BR" sz="5400" dirty="0">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pt-BR" sz="5400" dirty="0">
                <a:latin typeface="Times New Roman" panose="02020603050405020304" pitchFamily="18" charset="0"/>
                <a:ea typeface="Calibri" panose="020F0502020204030204" pitchFamily="34" charset="0"/>
                <a:cs typeface="Times New Roman" panose="02020603050405020304" pitchFamily="18" charset="0"/>
              </a:rPr>
              <a:t>- Chất phản ứng : monome.</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pt-BR" sz="5400" dirty="0">
                <a:latin typeface="Times New Roman" panose="02020603050405020304" pitchFamily="18" charset="0"/>
                <a:ea typeface="Calibri" panose="020F0502020204030204" pitchFamily="34" charset="0"/>
                <a:cs typeface="Times New Roman" panose="02020603050405020304" pitchFamily="18" charset="0"/>
              </a:rPr>
              <a:t>- Sản phẩm : polime.</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pt-BR" sz="5400" dirty="0">
                <a:latin typeface="Times New Roman" panose="02020603050405020304" pitchFamily="18" charset="0"/>
                <a:ea typeface="Calibri" panose="020F0502020204030204" pitchFamily="34" charset="0"/>
                <a:cs typeface="Times New Roman" panose="02020603050405020304" pitchFamily="18" charset="0"/>
              </a:rPr>
              <a:t>- n : hệ số trùng hợp.</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6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TRÙNG HỢP CỦA ANKENE</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p:sp>
        <p:nvSpPr>
          <p:cNvPr id="38" name="Rectangle 25"/>
          <p:cNvSpPr>
            <a:spLocks noChangeArrowheads="1"/>
          </p:cNvSpPr>
          <p:nvPr/>
        </p:nvSpPr>
        <p:spPr bwMode="auto">
          <a:xfrm>
            <a:off x="8708185" y="9396630"/>
            <a:ext cx="106643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3"/>
          <p:cNvSpPr/>
          <p:nvPr/>
        </p:nvSpPr>
        <p:spPr>
          <a:xfrm>
            <a:off x="3656962" y="4587858"/>
            <a:ext cx="10615407" cy="1292662"/>
          </a:xfrm>
          <a:prstGeom prst="rect">
            <a:avLst/>
          </a:prstGeom>
        </p:spPr>
        <p:txBody>
          <a:bodyPr wrap="none">
            <a:spAutoFit/>
          </a:bodyPr>
          <a:lstStyle/>
          <a:p>
            <a:pPr algn="just">
              <a:lnSpc>
                <a:spcPct val="130000"/>
              </a:lnSpc>
              <a:spcAft>
                <a:spcPts val="1000"/>
              </a:spcAft>
            </a:pPr>
            <a:r>
              <a:rPr lang="fr-FR" sz="6000" b="1" dirty="0">
                <a:latin typeface="Times New Roman" panose="02020603050405020304" pitchFamily="18" charset="0"/>
                <a:ea typeface="Calibri" panose="020F0502020204030204" pitchFamily="34" charset="0"/>
                <a:cs typeface="Times New Roman" panose="02020603050405020304" pitchFamily="18" charset="0"/>
              </a:rPr>
              <a:t>c. </a:t>
            </a:r>
            <a:r>
              <a:rPr lang="fr-FR" sz="6000" b="1" dirty="0" err="1">
                <a:latin typeface="Times New Roman" panose="02020603050405020304" pitchFamily="18" charset="0"/>
                <a:ea typeface="Calibri" panose="020F0502020204030204" pitchFamily="34" charset="0"/>
                <a:cs typeface="Times New Roman" panose="02020603050405020304" pitchFamily="18" charset="0"/>
              </a:rPr>
              <a:t>Cộng</a:t>
            </a:r>
            <a:r>
              <a:rPr lang="fr-FR" sz="6000" b="1" dirty="0">
                <a:latin typeface="Times New Roman" panose="02020603050405020304" pitchFamily="18" charset="0"/>
                <a:ea typeface="Calibri" panose="020F0502020204030204" pitchFamily="34" charset="0"/>
                <a:cs typeface="Times New Roman" panose="02020603050405020304" pitchFamily="18" charset="0"/>
              </a:rPr>
              <a:t> HX: </a:t>
            </a:r>
            <a:r>
              <a:rPr lang="fr-FR" sz="6000" dirty="0">
                <a:latin typeface="Times New Roman" panose="02020603050405020304" pitchFamily="18" charset="0"/>
                <a:ea typeface="Calibri" panose="020F0502020204030204" pitchFamily="34" charset="0"/>
                <a:cs typeface="Times New Roman" panose="02020603050405020304" pitchFamily="18" charset="0"/>
              </a:rPr>
              <a:t> (X là OH, Cl, Br...)</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304115" y="6173582"/>
            <a:ext cx="13281791" cy="5021888"/>
          </a:xfrm>
          <a:prstGeom prst="rect">
            <a:avLst/>
          </a:prstGeom>
        </p:spPr>
        <p:txBody>
          <a:bodyPr wrap="square">
            <a:spAutoFit/>
          </a:bodyPr>
          <a:lstStyle/>
          <a:p>
            <a:pPr algn="just">
              <a:lnSpc>
                <a:spcPct val="130000"/>
              </a:lnSpc>
            </a:pPr>
            <a:r>
              <a:rPr lang="vi-VN" sz="6000" dirty="0">
                <a:latin typeface="Times New Roman" panose="02020603050405020304" pitchFamily="18" charset="0"/>
                <a:ea typeface="Calibri" panose="020F0502020204030204" pitchFamily="34" charset="0"/>
                <a:cs typeface="Times New Roman" panose="02020603050405020304" pitchFamily="18" charset="0"/>
              </a:rPr>
              <a:t> nCH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n</a:t>
            </a:r>
            <a:r>
              <a:rPr lang="vi-VN" sz="6000" dirty="0">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                                 Poliethylene</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vi-VN" sz="6000" dirty="0">
                <a:latin typeface="Times New Roman" panose="02020603050405020304" pitchFamily="18" charset="0"/>
                <a:ea typeface="Calibri" panose="020F0502020204030204" pitchFamily="34" charset="0"/>
                <a:cs typeface="Times New Roman" panose="02020603050405020304" pitchFamily="18" charset="0"/>
              </a:rPr>
              <a:t>nCH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6000" dirty="0">
                <a:latin typeface="Times New Roman" panose="02020603050405020304" pitchFamily="18" charset="0"/>
                <a:ea typeface="Calibri" panose="020F0502020204030204" pitchFamily="34" charset="0"/>
                <a:cs typeface="Times New Roman" panose="02020603050405020304" pitchFamily="18" charset="0"/>
              </a:rPr>
              <a:t> (-CH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6000" dirty="0">
                <a:latin typeface="Times New Roman" panose="02020603050405020304" pitchFamily="18" charset="0"/>
                <a:ea typeface="Calibri" panose="020F0502020204030204" pitchFamily="34" charset="0"/>
                <a:cs typeface="Times New Roman" panose="02020603050405020304" pitchFamily="18" charset="0"/>
              </a:rPr>
              <a:t>-CH(CH</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6000" dirty="0">
                <a:latin typeface="Times New Roman" panose="02020603050405020304" pitchFamily="18" charset="0"/>
                <a:ea typeface="Calibri" panose="020F0502020204030204" pitchFamily="34" charset="0"/>
                <a:cs typeface="Times New Roman" panose="02020603050405020304" pitchFamily="18" charset="0"/>
              </a:rPr>
              <a:t>)-)</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n</a:t>
            </a:r>
            <a:r>
              <a:rPr lang="vi-VN" sz="6000" dirty="0">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vi-VN" sz="6000" dirty="0">
                <a:latin typeface="Times New Roman" panose="02020603050405020304" pitchFamily="18" charset="0"/>
                <a:ea typeface="Calibri" panose="020F0502020204030204" pitchFamily="34" charset="0"/>
                <a:cs typeface="Times New Roman" panose="02020603050405020304" pitchFamily="18" charset="0"/>
              </a:rPr>
              <a:t>                                     polipropylene</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A9B338A-96A0-B251-FF71-EDBD260D897A}"/>
              </a:ext>
            </a:extLst>
          </p:cNvPr>
          <p:cNvSpPr txBox="1"/>
          <p:nvPr/>
        </p:nvSpPr>
        <p:spPr>
          <a:xfrm>
            <a:off x="8022327" y="6400806"/>
            <a:ext cx="2096059" cy="400110"/>
          </a:xfrm>
          <a:prstGeom prst="rect">
            <a:avLst/>
          </a:prstGeom>
          <a:noFill/>
        </p:spPr>
        <p:txBody>
          <a:bodyPr wrap="square" rtlCol="0">
            <a:spAutoFit/>
          </a:bodyPr>
          <a:lstStyle/>
          <a:p>
            <a:r>
              <a:rPr lang="en-US" sz="2000" baseline="30000" dirty="0">
                <a:latin typeface="Times New Roman" panose="02020603050405020304" pitchFamily="18" charset="0"/>
                <a:ea typeface="Tahoma" panose="020B0604030504040204" pitchFamily="34" charset="0"/>
                <a:cs typeface="Times New Roman" panose="02020603050405020304" pitchFamily="18" charset="0"/>
              </a:rPr>
              <a:t>t0</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xt,P</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33CE4AE-34FE-2280-193F-812415966132}"/>
              </a:ext>
            </a:extLst>
          </p:cNvPr>
          <p:cNvSpPr txBox="1"/>
          <p:nvPr/>
        </p:nvSpPr>
        <p:spPr>
          <a:xfrm>
            <a:off x="9152188" y="8791907"/>
            <a:ext cx="2096059" cy="400110"/>
          </a:xfrm>
          <a:prstGeom prst="rect">
            <a:avLst/>
          </a:prstGeom>
          <a:noFill/>
        </p:spPr>
        <p:txBody>
          <a:bodyPr wrap="square" rtlCol="0">
            <a:spAutoFit/>
          </a:bodyPr>
          <a:lstStyle/>
          <a:p>
            <a:r>
              <a:rPr lang="en-US" sz="2000" baseline="30000" dirty="0">
                <a:latin typeface="Times New Roman" panose="02020603050405020304" pitchFamily="18" charset="0"/>
                <a:ea typeface="Tahoma" panose="020B0604030504040204" pitchFamily="34" charset="0"/>
                <a:cs typeface="Times New Roman" panose="02020603050405020304" pitchFamily="18" charset="0"/>
              </a:rPr>
              <a:t>t0</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xt,P</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70" y="6020054"/>
            <a:ext cx="22393796" cy="7277478"/>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2" name="Google Shape;172;p1"/>
          <p:cNvSpPr txBox="1"/>
          <p:nvPr/>
        </p:nvSpPr>
        <p:spPr>
          <a:xfrm>
            <a:off x="-1404951" y="2474300"/>
            <a:ext cx="24398907" cy="786650"/>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4800" b="1" dirty="0" err="1">
                <a:solidFill>
                  <a:srgbClr val="776249"/>
                </a:solidFill>
                <a:latin typeface="Tahoma"/>
                <a:ea typeface="Tahoma"/>
                <a:cs typeface="Tahoma"/>
                <a:sym typeface="Tahoma"/>
              </a:rPr>
              <a:t>Chương</a:t>
            </a:r>
            <a:r>
              <a:rPr lang="en-US" sz="4800" b="1" dirty="0">
                <a:solidFill>
                  <a:srgbClr val="776249"/>
                </a:solidFill>
                <a:latin typeface="Tahoma"/>
                <a:ea typeface="Tahoma"/>
                <a:cs typeface="Tahoma"/>
                <a:sym typeface="Tahoma"/>
              </a:rPr>
              <a:t> 4: HIDROCACBON</a:t>
            </a:r>
            <a:endParaRPr dirty="0"/>
          </a:p>
        </p:txBody>
      </p:sp>
      <p:grpSp>
        <p:nvGrpSpPr>
          <p:cNvPr id="173" name="Google Shape;173;p1"/>
          <p:cNvGrpSpPr/>
          <p:nvPr/>
        </p:nvGrpSpPr>
        <p:grpSpPr>
          <a:xfrm>
            <a:off x="1659157" y="3364483"/>
            <a:ext cx="20282998" cy="2837017"/>
            <a:chOff x="1498768" y="2465267"/>
            <a:chExt cx="20284318" cy="2837202"/>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5" name="Google Shape;175;p1"/>
            <p:cNvSpPr txBox="1"/>
            <p:nvPr/>
          </p:nvSpPr>
          <p:spPr>
            <a:xfrm>
              <a:off x="1498768" y="2465267"/>
              <a:ext cx="18976301" cy="2325620"/>
            </a:xfrm>
            <a:prstGeom prst="rect">
              <a:avLst/>
            </a:prstGeom>
            <a:noFill/>
            <a:ln>
              <a:noFill/>
            </a:ln>
          </p:spPr>
          <p:txBody>
            <a:bodyPr spcFirstLastPara="1" wrap="square" lIns="91400" tIns="45700" rIns="91400" bIns="45700" anchor="t" anchorCtr="0">
              <a:spAutoFit/>
            </a:bodyPr>
            <a:lstStyle/>
            <a:p>
              <a:pPr marL="0" marR="0" lvl="0" indent="0" algn="ctr" rtl="0">
                <a:lnSpc>
                  <a:spcPct val="90909"/>
                </a:lnSpc>
                <a:spcBef>
                  <a:spcPts val="0"/>
                </a:spcBef>
                <a:spcAft>
                  <a:spcPts val="0"/>
                </a:spcAft>
                <a:buNone/>
              </a:pPr>
              <a:r>
                <a:rPr lang="en-US" sz="6600" b="1" dirty="0" err="1">
                  <a:solidFill>
                    <a:srgbClr val="135F82"/>
                  </a:solidFill>
                  <a:latin typeface="Questrial"/>
                  <a:ea typeface="Questrial"/>
                  <a:cs typeface="Questrial"/>
                  <a:sym typeface="Questrial"/>
                </a:rPr>
                <a:t>Bài</a:t>
              </a:r>
              <a:r>
                <a:rPr lang="en-US" sz="6600" b="1" dirty="0">
                  <a:solidFill>
                    <a:srgbClr val="135F82"/>
                  </a:solidFill>
                  <a:latin typeface="Questrial"/>
                  <a:ea typeface="Questrial"/>
                  <a:cs typeface="Questrial"/>
                  <a:sym typeface="Questrial"/>
                </a:rPr>
                <a:t> 16</a:t>
              </a:r>
              <a:endParaRPr sz="6600" b="1" dirty="0">
                <a:solidFill>
                  <a:srgbClr val="135F82"/>
                </a:solidFill>
                <a:latin typeface="Questrial"/>
                <a:ea typeface="Questrial"/>
                <a:cs typeface="Questrial"/>
                <a:sym typeface="Questrial"/>
              </a:endParaRPr>
            </a:p>
            <a:p>
              <a:pPr marL="0" marR="0" lvl="0" indent="0" algn="ctr" rtl="0">
                <a:lnSpc>
                  <a:spcPct val="90909"/>
                </a:lnSpc>
                <a:spcBef>
                  <a:spcPts val="3000"/>
                </a:spcBef>
                <a:spcAft>
                  <a:spcPts val="0"/>
                </a:spcAft>
                <a:buNone/>
              </a:pPr>
              <a:r>
                <a:rPr lang="en-US" sz="6600" b="1" dirty="0">
                  <a:solidFill>
                    <a:srgbClr val="135F82"/>
                  </a:solidFill>
                  <a:latin typeface="Questrial"/>
                  <a:ea typeface="Questrial"/>
                  <a:cs typeface="Questrial"/>
                  <a:sym typeface="Questrial"/>
                </a:rPr>
                <a:t>HIDROCACBON KHÔNG NO</a:t>
              </a:r>
              <a:endParaRPr sz="66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790485" y="6224980"/>
            <a:ext cx="20008033" cy="922527"/>
            <a:chOff x="7459670" y="7086599"/>
            <a:chExt cx="20011654" cy="922694"/>
          </a:xfrm>
        </p:grpSpPr>
        <p:sp>
          <p:nvSpPr>
            <p:cNvPr id="18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187" name="Google Shape;187;p1"/>
            <p:cNvGrpSpPr/>
            <p:nvPr/>
          </p:nvGrpSpPr>
          <p:grpSpPr>
            <a:xfrm>
              <a:off x="7459670" y="7086599"/>
              <a:ext cx="1392614" cy="872846"/>
              <a:chOff x="7459670" y="7543799"/>
              <a:chExt cx="1381117"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1"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192" name="Google Shape;192;p1"/>
          <p:cNvGrpSpPr/>
          <p:nvPr/>
        </p:nvGrpSpPr>
        <p:grpSpPr>
          <a:xfrm>
            <a:off x="790485" y="7416285"/>
            <a:ext cx="16743035" cy="872688"/>
            <a:chOff x="7459670" y="8524495"/>
            <a:chExt cx="16746066" cy="872846"/>
          </a:xfrm>
        </p:grpSpPr>
        <p:sp>
          <p:nvSpPr>
            <p:cNvPr id="193" name="Google Shape;193;p1"/>
            <p:cNvSpPr/>
            <p:nvPr/>
          </p:nvSpPr>
          <p:spPr>
            <a:xfrm>
              <a:off x="9022231" y="8546234"/>
              <a:ext cx="15183505"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nl-NL" sz="4800" b="1" dirty="0">
                  <a:solidFill>
                    <a:srgbClr val="002060"/>
                  </a:solidFill>
                </a:rPr>
                <a:t>ĐẶC ĐIỂM CẤU TẠO CỦA </a:t>
              </a:r>
              <a:r>
                <a:rPr lang="fr-FR" sz="4800" b="1" dirty="0">
                  <a:solidFill>
                    <a:srgbClr val="002060"/>
                  </a:solidFill>
                </a:rPr>
                <a:t>ETHYLENE,</a:t>
              </a:r>
              <a:r>
                <a:rPr lang="pt-BR" sz="4800" b="1" dirty="0">
                  <a:solidFill>
                    <a:srgbClr val="002060"/>
                  </a:solidFill>
                </a:rPr>
                <a:t> ACETYLENE</a:t>
              </a:r>
              <a:endParaRPr sz="4800" b="1" dirty="0">
                <a:solidFill>
                  <a:srgbClr val="002060"/>
                </a:solidFill>
                <a:latin typeface="Tahoma"/>
                <a:ea typeface="Tahoma"/>
                <a:cs typeface="Tahoma"/>
                <a:sym typeface="Tahoma"/>
              </a:endParaRPr>
            </a:p>
          </p:txBody>
        </p:sp>
        <p:grpSp>
          <p:nvGrpSpPr>
            <p:cNvPr id="194" name="Google Shape;194;p1"/>
            <p:cNvGrpSpPr/>
            <p:nvPr/>
          </p:nvGrpSpPr>
          <p:grpSpPr>
            <a:xfrm>
              <a:off x="7459670" y="8524495"/>
              <a:ext cx="1392614" cy="872846"/>
              <a:chOff x="7459670" y="7543799"/>
              <a:chExt cx="1381117"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8" name="Google Shape;198;p1"/>
                <p:cNvSpPr txBox="1"/>
                <p:nvPr/>
              </p:nvSpPr>
              <p:spPr>
                <a:xfrm>
                  <a:off x="7874579" y="7688759"/>
                  <a:ext cx="67597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II</a:t>
                  </a:r>
                  <a:endParaRPr/>
                </a:p>
              </p:txBody>
            </p:sp>
          </p:grpSp>
        </p:grpSp>
      </p:grpSp>
      <p:grpSp>
        <p:nvGrpSpPr>
          <p:cNvPr id="199" name="Google Shape;199;p1"/>
          <p:cNvGrpSpPr/>
          <p:nvPr/>
        </p:nvGrpSpPr>
        <p:grpSpPr>
          <a:xfrm>
            <a:off x="790485" y="8634499"/>
            <a:ext cx="22573304" cy="957450"/>
            <a:chOff x="7459670" y="9982199"/>
            <a:chExt cx="22577386" cy="957623"/>
          </a:xfrm>
        </p:grpSpPr>
        <p:sp>
          <p:nvSpPr>
            <p:cNvPr id="200" name="Google Shape;200;p1"/>
            <p:cNvSpPr/>
            <p:nvPr/>
          </p:nvSpPr>
          <p:spPr>
            <a:xfrm>
              <a:off x="9092455" y="10108716"/>
              <a:ext cx="20944601"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nl-NL" sz="4800" b="1" dirty="0">
                  <a:solidFill>
                    <a:srgbClr val="002060"/>
                  </a:solidFill>
                </a:rPr>
                <a:t>ĐẶC ĐIỂM CẤU TẠO CỦA </a:t>
              </a:r>
              <a:r>
                <a:rPr lang="fr-FR" sz="4800" b="1" dirty="0">
                  <a:solidFill>
                    <a:srgbClr val="002060"/>
                  </a:solidFill>
                </a:rPr>
                <a:t>ETHYLENE,</a:t>
              </a:r>
              <a:r>
                <a:rPr lang="pt-BR" sz="4800" b="1" dirty="0">
                  <a:solidFill>
                    <a:srgbClr val="002060"/>
                  </a:solidFill>
                </a:rPr>
                <a:t> ACETYLENE</a:t>
              </a:r>
              <a:endParaRPr sz="4800" b="1" dirty="0">
                <a:solidFill>
                  <a:srgbClr val="002060"/>
                </a:solidFill>
                <a:latin typeface="Tahoma"/>
                <a:ea typeface="Tahoma"/>
                <a:cs typeface="Tahoma"/>
                <a:sym typeface="Tahoma"/>
              </a:endParaRPr>
            </a:p>
          </p:txBody>
        </p:sp>
        <p:grpSp>
          <p:nvGrpSpPr>
            <p:cNvPr id="201" name="Google Shape;201;p1"/>
            <p:cNvGrpSpPr/>
            <p:nvPr/>
          </p:nvGrpSpPr>
          <p:grpSpPr>
            <a:xfrm>
              <a:off x="7459670" y="9982199"/>
              <a:ext cx="1392614" cy="872846"/>
              <a:chOff x="7459670" y="7543799"/>
              <a:chExt cx="1381117"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03" name="Google Shape;203;p1"/>
              <p:cNvGrpSpPr/>
              <p:nvPr/>
            </p:nvGrpSpPr>
            <p:grpSpPr>
              <a:xfrm>
                <a:off x="7469187" y="7685126"/>
                <a:ext cx="1371600" cy="731520"/>
                <a:chOff x="7469187" y="7685126"/>
                <a:chExt cx="1371600"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05" name="Google Shape;205;p1"/>
                <p:cNvSpPr txBox="1"/>
                <p:nvPr/>
              </p:nvSpPr>
              <p:spPr>
                <a:xfrm>
                  <a:off x="7751373" y="7688759"/>
                  <a:ext cx="92238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III</a:t>
                  </a:r>
                  <a:endParaRPr dirty="0"/>
                </a:p>
              </p:txBody>
            </p:sp>
          </p:grpSp>
        </p:grpSp>
      </p:grpSp>
      <p:grpSp>
        <p:nvGrpSpPr>
          <p:cNvPr id="206" name="Google Shape;206;p1"/>
          <p:cNvGrpSpPr/>
          <p:nvPr/>
        </p:nvGrpSpPr>
        <p:grpSpPr>
          <a:xfrm>
            <a:off x="816703" y="9836887"/>
            <a:ext cx="21339695" cy="957450"/>
            <a:chOff x="7459670" y="9982199"/>
            <a:chExt cx="21343553" cy="957623"/>
          </a:xfrm>
        </p:grpSpPr>
        <p:sp>
          <p:nvSpPr>
            <p:cNvPr id="207" name="Google Shape;207;p1"/>
            <p:cNvSpPr/>
            <p:nvPr/>
          </p:nvSpPr>
          <p:spPr>
            <a:xfrm>
              <a:off x="9092456" y="10108716"/>
              <a:ext cx="19710767"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TÍNH CHẤT HÓA HỌC CỦA ALKENE, ALKYNE</a:t>
              </a:r>
              <a:endParaRPr sz="4800" b="1" dirty="0">
                <a:solidFill>
                  <a:srgbClr val="002060"/>
                </a:solidFill>
                <a:latin typeface="Tahoma"/>
                <a:ea typeface="Tahoma"/>
                <a:cs typeface="Tahoma"/>
                <a:sym typeface="Tahoma"/>
              </a:endParaRPr>
            </a:p>
          </p:txBody>
        </p:sp>
        <p:grpSp>
          <p:nvGrpSpPr>
            <p:cNvPr id="208" name="Google Shape;208;p1"/>
            <p:cNvGrpSpPr/>
            <p:nvPr/>
          </p:nvGrpSpPr>
          <p:grpSpPr>
            <a:xfrm>
              <a:off x="7459670" y="9982199"/>
              <a:ext cx="1392614" cy="872846"/>
              <a:chOff x="7459670" y="7543799"/>
              <a:chExt cx="1381117" cy="872846"/>
            </a:xfrm>
          </p:grpSpPr>
          <p:sp>
            <p:nvSpPr>
              <p:cNvPr id="209"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0" name="Google Shape;210;p1"/>
              <p:cNvGrpSpPr/>
              <p:nvPr/>
            </p:nvGrpSpPr>
            <p:grpSpPr>
              <a:xfrm>
                <a:off x="7469187" y="7685126"/>
                <a:ext cx="1371600"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2" name="Google Shape;212;p1"/>
                <p:cNvSpPr txBox="1"/>
                <p:nvPr/>
              </p:nvSpPr>
              <p:spPr>
                <a:xfrm>
                  <a:off x="7826023" y="7688759"/>
                  <a:ext cx="773086"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IV</a:t>
                  </a:r>
                  <a:endParaRPr sz="4000" b="1">
                    <a:solidFill>
                      <a:srgbClr val="FFFFFF"/>
                    </a:solidFill>
                    <a:latin typeface="Tahoma"/>
                    <a:ea typeface="Tahoma"/>
                    <a:cs typeface="Tahoma"/>
                    <a:sym typeface="Tahoma"/>
                  </a:endParaRPr>
                </a:p>
              </p:txBody>
            </p:sp>
          </p:grpSp>
        </p:grpSp>
      </p:grpSp>
      <p:grpSp>
        <p:nvGrpSpPr>
          <p:cNvPr id="213" name="Google Shape;213;p1"/>
          <p:cNvGrpSpPr/>
          <p:nvPr/>
        </p:nvGrpSpPr>
        <p:grpSpPr>
          <a:xfrm>
            <a:off x="790485" y="11105641"/>
            <a:ext cx="21339695" cy="957450"/>
            <a:chOff x="7459670" y="9982199"/>
            <a:chExt cx="21343553" cy="957623"/>
          </a:xfrm>
        </p:grpSpPr>
        <p:sp>
          <p:nvSpPr>
            <p:cNvPr id="214" name="Google Shape;214;p1"/>
            <p:cNvSpPr/>
            <p:nvPr/>
          </p:nvSpPr>
          <p:spPr>
            <a:xfrm>
              <a:off x="9092456" y="10108716"/>
              <a:ext cx="19710767"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pt-BR" sz="4800" b="1" dirty="0">
                  <a:solidFill>
                    <a:srgbClr val="002060"/>
                  </a:solidFill>
                </a:rPr>
                <a:t>ĐIỀU CHẾ</a:t>
              </a:r>
              <a:endParaRPr sz="4800" b="1" dirty="0">
                <a:solidFill>
                  <a:srgbClr val="002060"/>
                </a:solidFill>
                <a:latin typeface="Tahoma"/>
                <a:ea typeface="Tahoma"/>
                <a:cs typeface="Tahoma"/>
                <a:sym typeface="Tahoma"/>
              </a:endParaRPr>
            </a:p>
          </p:txBody>
        </p:sp>
        <p:grpSp>
          <p:nvGrpSpPr>
            <p:cNvPr id="215" name="Google Shape;215;p1"/>
            <p:cNvGrpSpPr/>
            <p:nvPr/>
          </p:nvGrpSpPr>
          <p:grpSpPr>
            <a:xfrm>
              <a:off x="7459670" y="9982199"/>
              <a:ext cx="1392614" cy="872846"/>
              <a:chOff x="7459670" y="7543799"/>
              <a:chExt cx="1381117"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9" name="Google Shape;219;p1"/>
                <p:cNvSpPr txBox="1"/>
                <p:nvPr/>
              </p:nvSpPr>
              <p:spPr>
                <a:xfrm>
                  <a:off x="7949252" y="7688759"/>
                  <a:ext cx="526627"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V</a:t>
                  </a:r>
                  <a:endParaRPr sz="4000" b="1">
                    <a:solidFill>
                      <a:srgbClr val="FFFFFF"/>
                    </a:solidFill>
                    <a:latin typeface="Tahoma"/>
                    <a:ea typeface="Tahoma"/>
                    <a:cs typeface="Tahoma"/>
                    <a:sym typeface="Tahoma"/>
                  </a:endParaRPr>
                </a:p>
              </p:txBody>
            </p:sp>
          </p:grpSp>
        </p:grpSp>
      </p:grpSp>
      <p:grpSp>
        <p:nvGrpSpPr>
          <p:cNvPr id="43" name="Google Shape;213;p1"/>
          <p:cNvGrpSpPr/>
          <p:nvPr/>
        </p:nvGrpSpPr>
        <p:grpSpPr>
          <a:xfrm>
            <a:off x="790484" y="12236096"/>
            <a:ext cx="21339696" cy="957449"/>
            <a:chOff x="7459669" y="9982200"/>
            <a:chExt cx="21343554" cy="957622"/>
          </a:xfrm>
        </p:grpSpPr>
        <p:sp>
          <p:nvSpPr>
            <p:cNvPr id="44" name="Google Shape;214;p1"/>
            <p:cNvSpPr/>
            <p:nvPr/>
          </p:nvSpPr>
          <p:spPr>
            <a:xfrm>
              <a:off x="9092456" y="10108716"/>
              <a:ext cx="19710767"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pt-BR" sz="4800" b="1" dirty="0">
                  <a:solidFill>
                    <a:srgbClr val="002060"/>
                  </a:solidFill>
                  <a:ea typeface="Tahoma"/>
                </a:rPr>
                <a:t>ỨNG DỤNG</a:t>
              </a:r>
              <a:endParaRPr sz="4800" b="1" dirty="0">
                <a:solidFill>
                  <a:srgbClr val="002060"/>
                </a:solidFill>
                <a:latin typeface="Tahoma"/>
                <a:ea typeface="Tahoma"/>
                <a:cs typeface="Tahoma"/>
                <a:sym typeface="Tahoma"/>
              </a:endParaRPr>
            </a:p>
          </p:txBody>
        </p:sp>
        <p:grpSp>
          <p:nvGrpSpPr>
            <p:cNvPr id="45" name="Google Shape;215;p1"/>
            <p:cNvGrpSpPr/>
            <p:nvPr/>
          </p:nvGrpSpPr>
          <p:grpSpPr>
            <a:xfrm>
              <a:off x="7459669" y="9982200"/>
              <a:ext cx="1392615" cy="872846"/>
              <a:chOff x="7459669" y="7543800"/>
              <a:chExt cx="1381118" cy="872846"/>
            </a:xfrm>
          </p:grpSpPr>
          <p:sp>
            <p:nvSpPr>
              <p:cNvPr id="4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47" name="Google Shape;217;p1"/>
              <p:cNvGrpSpPr/>
              <p:nvPr/>
            </p:nvGrpSpPr>
            <p:grpSpPr>
              <a:xfrm>
                <a:off x="7469187" y="7685126"/>
                <a:ext cx="1371600" cy="731520"/>
                <a:chOff x="7469187" y="7685126"/>
                <a:chExt cx="1371600" cy="731520"/>
              </a:xfrm>
            </p:grpSpPr>
            <p:sp>
              <p:nvSpPr>
                <p:cNvPr id="4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49" name="Google Shape;219;p1"/>
                <p:cNvSpPr txBox="1"/>
                <p:nvPr/>
              </p:nvSpPr>
              <p:spPr>
                <a:xfrm>
                  <a:off x="7949252" y="7688759"/>
                  <a:ext cx="792344" cy="7079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VI</a:t>
                  </a:r>
                  <a:endParaRPr sz="4000" b="1" dirty="0">
                    <a:solidFill>
                      <a:srgbClr val="FFFFFF"/>
                    </a:solidFill>
                    <a:latin typeface="Tahoma"/>
                    <a:ea typeface="Tahoma"/>
                    <a:cs typeface="Tahoma"/>
                    <a:sym typeface="Tahoma"/>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3"/>
                                        </p:tgtEl>
                                        <p:attrNameLst>
                                          <p:attrName>style.visibility</p:attrName>
                                        </p:attrNameLst>
                                      </p:cBhvr>
                                      <p:to>
                                        <p:strVal val="visible"/>
                                      </p:to>
                                    </p:set>
                                    <p:animEffect transition="in" filter="fade">
                                      <p:cBhvr>
                                        <p:cTn id="41" dur="500"/>
                                        <p:tgtEl>
                                          <p:spTgt spid="2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CỦA ANK-1-YNE VỚI AgNO</a:t>
              </a:r>
              <a:r>
                <a:rPr lang="en-US" sz="4800" b="1" baseline="-25000" dirty="0">
                  <a:solidFill>
                    <a:srgbClr val="002060"/>
                  </a:solidFill>
                  <a:ea typeface="Tahoma"/>
                </a:rPr>
                <a:t>3</a:t>
              </a:r>
              <a:r>
                <a:rPr lang="en-US" sz="4800" b="1" dirty="0">
                  <a:solidFill>
                    <a:srgbClr val="002060"/>
                  </a:solidFill>
                  <a:ea typeface="Tahoma"/>
                </a:rPr>
                <a:t> TRONG NH</a:t>
              </a:r>
              <a:r>
                <a:rPr lang="en-US" sz="4800" b="1" baseline="-25000" dirty="0">
                  <a:solidFill>
                    <a:srgbClr val="002060"/>
                  </a:solidFill>
                  <a:ea typeface="Tahoma"/>
                </a:rPr>
                <a:t>3</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3</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2" name="Rectangle 1"/>
          <p:cNvSpPr/>
          <p:nvPr/>
        </p:nvSpPr>
        <p:spPr>
          <a:xfrm>
            <a:off x="1471993" y="4212489"/>
            <a:ext cx="20444110" cy="2492990"/>
          </a:xfrm>
          <a:prstGeom prst="rect">
            <a:avLst/>
          </a:prstGeom>
        </p:spPr>
        <p:txBody>
          <a:bodyPr wrap="square">
            <a:spAutoFit/>
          </a:bodyPr>
          <a:lstStyle/>
          <a:p>
            <a:pPr algn="just">
              <a:lnSpc>
                <a:spcPct val="130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 Nguyên tử H của C liên kết ba linh động cao hơn các nguyên tử khác, nên dễ bị thay thế bởi ion kim loại.</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471993" y="6999665"/>
            <a:ext cx="17560413" cy="2621230"/>
          </a:xfrm>
          <a:prstGeom prst="rect">
            <a:avLst/>
          </a:prstGeom>
        </p:spPr>
        <p:txBody>
          <a:bodyPr wrap="square">
            <a:spAutoFit/>
          </a:bodyPr>
          <a:lstStyle/>
          <a:p>
            <a:pPr algn="just">
              <a:lnSpc>
                <a:spcPct val="130000"/>
              </a:lnSpc>
              <a:spcAft>
                <a:spcPts val="1000"/>
              </a:spcAft>
            </a:pP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Phản</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ứng</a:t>
            </a:r>
            <a:r>
              <a:rPr lang="fr-FR" sz="60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fr-FR" sz="6000" dirty="0">
                <a:latin typeface="Times New Roman" panose="02020603050405020304" pitchFamily="18" charset="0"/>
                <a:ea typeface="Calibri" panose="020F0502020204030204" pitchFamily="34" charset="0"/>
                <a:cs typeface="Times New Roman" panose="02020603050405020304" pitchFamily="18" charset="0"/>
              </a:rPr>
              <a:t>CH≡CH + 2AgNO</a:t>
            </a:r>
            <a:r>
              <a:rPr lang="fr-FR"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fr-FR" sz="6000" dirty="0">
                <a:latin typeface="Times New Roman" panose="02020603050405020304" pitchFamily="18" charset="0"/>
                <a:ea typeface="Calibri" panose="020F0502020204030204" pitchFamily="34" charset="0"/>
                <a:cs typeface="Times New Roman" panose="02020603050405020304" pitchFamily="18" charset="0"/>
              </a:rPr>
              <a:t> + 2NH</a:t>
            </a:r>
            <a:r>
              <a:rPr lang="fr-FR"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pt-BR" sz="6000" dirty="0">
                <a:latin typeface="Times New Roman" panose="02020603050405020304" pitchFamily="18" charset="0"/>
                <a:ea typeface="Calibri" panose="020F0502020204030204" pitchFamily="34" charset="0"/>
                <a:cs typeface="Times New Roman" panose="02020603050405020304" pitchFamily="18" charset="0"/>
              </a:rPr>
              <a:t>→AgC≡CAg↓ + 2NH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4</a:t>
            </a:r>
            <a:r>
              <a:rPr lang="pt-BR" sz="6000" dirty="0">
                <a:latin typeface="Times New Roman" panose="02020603050405020304" pitchFamily="18" charset="0"/>
                <a:ea typeface="Calibri" panose="020F0502020204030204" pitchFamily="34" charset="0"/>
                <a:cs typeface="Times New Roman" panose="02020603050405020304" pitchFamily="18" charset="0"/>
              </a:rPr>
              <a:t>NO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pt-BR" sz="60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71993" y="9620895"/>
            <a:ext cx="21916103" cy="3693319"/>
          </a:xfrm>
          <a:prstGeom prst="rect">
            <a:avLst/>
          </a:prstGeom>
        </p:spPr>
        <p:txBody>
          <a:bodyPr wrap="square">
            <a:spAutoFit/>
          </a:bodyPr>
          <a:lstStyle/>
          <a:p>
            <a:pPr algn="just">
              <a:lnSpc>
                <a:spcPct val="130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 Đây là phản ứng đặc trưng cho các ank-1-in. </a:t>
            </a:r>
            <a:r>
              <a:rPr lang="fr-FR" sz="6000" dirty="0">
                <a:latin typeface="Times New Roman" panose="02020603050405020304" pitchFamily="18" charset="0"/>
                <a:ea typeface="Calibri" panose="020F0502020204030204" pitchFamily="34" charset="0"/>
                <a:cs typeface="Times New Roman" panose="02020603050405020304" pitchFamily="18" charset="0"/>
              </a:rPr>
              <a:t>Do </a:t>
            </a:r>
            <a:r>
              <a:rPr lang="fr-FR" sz="6000" dirty="0" err="1">
                <a:latin typeface="Times New Roman" panose="02020603050405020304" pitchFamily="18" charset="0"/>
                <a:ea typeface="Calibri" panose="020F0502020204030204" pitchFamily="34" charset="0"/>
                <a:cs typeface="Times New Roman" panose="02020603050405020304" pitchFamily="18" charset="0"/>
              </a:rPr>
              <a:t>phản</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ứng</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tạo</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rPr>
              <a:t>kết tủa </a:t>
            </a:r>
            <a:r>
              <a:rPr lang="fr-FR" sz="6000" dirty="0" err="1">
                <a:latin typeface="Times New Roman" panose="02020603050405020304" pitchFamily="18" charset="0"/>
                <a:ea typeface="Calibri" panose="020F0502020204030204" pitchFamily="34" charset="0"/>
                <a:cs typeface="Times New Roman" panose="02020603050405020304" pitchFamily="18" charset="0"/>
              </a:rPr>
              <a:t>có</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màu</a:t>
            </a:r>
            <a:r>
              <a:rPr lang="fr-FR" sz="6000" dirty="0">
                <a:latin typeface="Times New Roman" panose="02020603050405020304" pitchFamily="18" charset="0"/>
                <a:ea typeface="Calibri" panose="020F0502020204030204" pitchFamily="34" charset="0"/>
                <a:cs typeface="Times New Roman" panose="02020603050405020304" pitchFamily="18" charset="0"/>
              </a:rPr>
              <a:t> </a:t>
            </a:r>
            <a:r>
              <a:rPr lang="fr-FR" sz="6000" dirty="0" err="1">
                <a:latin typeface="Times New Roman" panose="02020603050405020304" pitchFamily="18" charset="0"/>
                <a:ea typeface="Calibri" panose="020F0502020204030204" pitchFamily="34" charset="0"/>
                <a:cs typeface="Times New Roman" panose="02020603050405020304" pitchFamily="18" charset="0"/>
              </a:rPr>
              <a:t>vàng</a:t>
            </a:r>
            <a:r>
              <a:rPr lang="vi-VN" sz="6000" dirty="0">
                <a:latin typeface="Times New Roman" panose="02020603050405020304" pitchFamily="18" charset="0"/>
                <a:ea typeface="Calibri" panose="020F0502020204030204" pitchFamily="34" charset="0"/>
                <a:cs typeface="Times New Roman" panose="02020603050405020304" pitchFamily="18" charset="0"/>
              </a:rPr>
              <a:t> nhạt nên dùng để nhận biết các alkyne có nối ba đầu mạch.</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37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OXI HÓA</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4</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3" name="Rectangle 2"/>
          <p:cNvSpPr/>
          <p:nvPr/>
        </p:nvSpPr>
        <p:spPr>
          <a:xfrm>
            <a:off x="1852260" y="3986040"/>
            <a:ext cx="12420388" cy="1172950"/>
          </a:xfrm>
          <a:prstGeom prst="rect">
            <a:avLst/>
          </a:prstGeom>
        </p:spPr>
        <p:txBody>
          <a:bodyPr wrap="none">
            <a:spAutoFit/>
          </a:bodyPr>
          <a:lstStyle/>
          <a:p>
            <a:pPr algn="just">
              <a:lnSpc>
                <a:spcPct val="130000"/>
              </a:lnSpc>
              <a:spcAft>
                <a:spcPts val="1000"/>
              </a:spcAft>
            </a:pPr>
            <a:r>
              <a:rPr lang="vi-VN"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a:latin typeface="Times New Roman" panose="02020603050405020304" pitchFamily="18" charset="0"/>
                <a:ea typeface="Calibri" panose="020F0502020204030204" pitchFamily="34" charset="0"/>
                <a:cs typeface="Times New Roman" panose="02020603050405020304" pitchFamily="18" charset="0"/>
              </a:rPr>
              <a:t>Oxi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hóa</a:t>
            </a:r>
            <a:r>
              <a:rPr lang="vi-VN" sz="6000" b="1" dirty="0">
                <a:latin typeface="Times New Roman" panose="02020603050405020304" pitchFamily="18" charset="0"/>
                <a:ea typeface="Calibri" panose="020F0502020204030204" pitchFamily="34" charset="0"/>
                <a:cs typeface="Times New Roman" panose="02020603050405020304" pitchFamily="18" charset="0"/>
              </a:rPr>
              <a:t> hoàn toàn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rPr>
              <a:t>(phản ứng cháy)</a:t>
            </a:r>
            <a:r>
              <a:rPr lang="en-US" sz="6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56346510"/>
              </p:ext>
            </p:extLst>
          </p:nvPr>
        </p:nvGraphicFramePr>
        <p:xfrm>
          <a:off x="7690357" y="5847071"/>
          <a:ext cx="2045934" cy="904932"/>
        </p:xfrm>
        <a:graphic>
          <a:graphicData uri="http://schemas.openxmlformats.org/presentationml/2006/ole">
            <mc:AlternateContent xmlns:mc="http://schemas.openxmlformats.org/markup-compatibility/2006">
              <mc:Choice xmlns:v="urn:schemas-microsoft-com:vml" Requires="v">
                <p:oleObj name="Equation" r:id="rId2" imgW="495085" imgH="228501" progId="Equation.3">
                  <p:embed/>
                </p:oleObj>
              </mc:Choice>
              <mc:Fallback>
                <p:oleObj name="Equation" r:id="rId2" imgW="495085" imgH="228501"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357" y="5847071"/>
                        <a:ext cx="2045934" cy="904932"/>
                      </a:xfrm>
                      <a:prstGeom prst="rect">
                        <a:avLst/>
                      </a:prstGeom>
                      <a:noFill/>
                    </p:spPr>
                  </p:pic>
                </p:oleObj>
              </mc:Fallback>
            </mc:AlternateContent>
          </a:graphicData>
        </a:graphic>
      </p:graphicFrame>
      <p:sp>
        <p:nvSpPr>
          <p:cNvPr id="8" name="Rectangle 7"/>
          <p:cNvSpPr/>
          <p:nvPr/>
        </p:nvSpPr>
        <p:spPr>
          <a:xfrm>
            <a:off x="2612184" y="5742544"/>
            <a:ext cx="13703387" cy="1069075"/>
          </a:xfrm>
          <a:prstGeom prst="rect">
            <a:avLst/>
          </a:prstGeom>
        </p:spPr>
        <p:txBody>
          <a:bodyPr wrap="square">
            <a:spAutoFit/>
          </a:bodyPr>
          <a:lstStyle/>
          <a:p>
            <a:pPr>
              <a:lnSpc>
                <a:spcPct val="115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2C</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n</a:t>
            </a:r>
            <a:r>
              <a:rPr lang="pt-BR"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2n</a:t>
            </a:r>
            <a:r>
              <a:rPr lang="pt-BR" sz="6000" dirty="0">
                <a:latin typeface="Times New Roman" panose="02020603050405020304" pitchFamily="18" charset="0"/>
                <a:ea typeface="Calibri" panose="020F0502020204030204" pitchFamily="34" charset="0"/>
                <a:cs typeface="Times New Roman" panose="02020603050405020304" pitchFamily="18" charset="0"/>
              </a:rPr>
              <a:t> + 3nO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6000" dirty="0">
                <a:latin typeface="Times New Roman" panose="02020603050405020304" pitchFamily="18" charset="0"/>
                <a:ea typeface="Calibri" panose="020F0502020204030204" pitchFamily="34" charset="0"/>
                <a:cs typeface="Times New Roman" panose="02020603050405020304" pitchFamily="18" charset="0"/>
              </a:rPr>
              <a:t>             2</a:t>
            </a:r>
            <a:r>
              <a:rPr lang="pt-BR" sz="6000" dirty="0">
                <a:latin typeface="Times New Roman" panose="02020603050405020304" pitchFamily="18" charset="0"/>
                <a:ea typeface="Calibri" panose="020F0502020204030204" pitchFamily="34" charset="0"/>
                <a:cs typeface="Times New Roman" panose="02020603050405020304" pitchFamily="18" charset="0"/>
              </a:rPr>
              <a:t>nCO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+ 2nH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O</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6880714"/>
              </p:ext>
            </p:extLst>
          </p:nvPr>
        </p:nvGraphicFramePr>
        <p:xfrm>
          <a:off x="9466076" y="7487780"/>
          <a:ext cx="2045934" cy="904932"/>
        </p:xfrm>
        <a:graphic>
          <a:graphicData uri="http://schemas.openxmlformats.org/presentationml/2006/ole">
            <mc:AlternateContent xmlns:mc="http://schemas.openxmlformats.org/markup-compatibility/2006">
              <mc:Choice xmlns:v="urn:schemas-microsoft-com:vml" Requires="v">
                <p:oleObj name="Equation" r:id="rId4" imgW="495085" imgH="228501" progId="Equation.3">
                  <p:embed/>
                </p:oleObj>
              </mc:Choice>
              <mc:Fallback>
                <p:oleObj name="Equation" r:id="rId4" imgW="495085" imgH="228501"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076" y="7487780"/>
                        <a:ext cx="2045934" cy="904932"/>
                      </a:xfrm>
                      <a:prstGeom prst="rect">
                        <a:avLst/>
                      </a:prstGeom>
                      <a:noFill/>
                    </p:spPr>
                  </p:pic>
                </p:oleObj>
              </mc:Fallback>
            </mc:AlternateContent>
          </a:graphicData>
        </a:graphic>
      </p:graphicFrame>
      <p:sp>
        <p:nvSpPr>
          <p:cNvPr id="16" name="Rectangle 15"/>
          <p:cNvSpPr/>
          <p:nvPr/>
        </p:nvSpPr>
        <p:spPr>
          <a:xfrm>
            <a:off x="3007779" y="7361656"/>
            <a:ext cx="15658592" cy="1069075"/>
          </a:xfrm>
          <a:prstGeom prst="rect">
            <a:avLst/>
          </a:prstGeom>
        </p:spPr>
        <p:txBody>
          <a:bodyPr wrap="square">
            <a:spAutoFit/>
          </a:bodyPr>
          <a:lstStyle/>
          <a:p>
            <a:pPr>
              <a:lnSpc>
                <a:spcPct val="115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2C</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n</a:t>
            </a:r>
            <a:r>
              <a:rPr lang="pt-BR"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2n</a:t>
            </a:r>
            <a:r>
              <a:rPr lang="vi-VN"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a:t>
            </a:r>
            <a:r>
              <a:rPr lang="vi-VN" sz="6000" dirty="0">
                <a:latin typeface="Times New Roman" panose="02020603050405020304" pitchFamily="18" charset="0"/>
                <a:ea typeface="Calibri" panose="020F0502020204030204" pitchFamily="34" charset="0"/>
                <a:cs typeface="Times New Roman" panose="02020603050405020304" pitchFamily="18" charset="0"/>
              </a:rPr>
              <a:t>(</a:t>
            </a:r>
            <a:r>
              <a:rPr lang="pt-BR" sz="6000" dirty="0">
                <a:latin typeface="Times New Roman" panose="02020603050405020304" pitchFamily="18" charset="0"/>
                <a:ea typeface="Calibri" panose="020F0502020204030204" pitchFamily="34" charset="0"/>
                <a:cs typeface="Times New Roman" panose="02020603050405020304" pitchFamily="18" charset="0"/>
              </a:rPr>
              <a:t>3n</a:t>
            </a:r>
            <a:r>
              <a:rPr lang="vi-VN" sz="6000" dirty="0">
                <a:latin typeface="Times New Roman" panose="02020603050405020304" pitchFamily="18" charset="0"/>
                <a:ea typeface="Calibri" panose="020F0502020204030204" pitchFamily="34" charset="0"/>
                <a:cs typeface="Times New Roman" panose="02020603050405020304" pitchFamily="18" charset="0"/>
              </a:rPr>
              <a:t>-1)</a:t>
            </a:r>
            <a:r>
              <a:rPr lang="pt-BR" sz="6000" dirty="0">
                <a:latin typeface="Times New Roman" panose="02020603050405020304" pitchFamily="18" charset="0"/>
                <a:ea typeface="Calibri" panose="020F0502020204030204" pitchFamily="34" charset="0"/>
                <a:cs typeface="Times New Roman" panose="02020603050405020304" pitchFamily="18" charset="0"/>
              </a:rPr>
              <a:t>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6000" dirty="0">
                <a:latin typeface="Times New Roman" panose="02020603050405020304" pitchFamily="18" charset="0"/>
                <a:ea typeface="Calibri" panose="020F0502020204030204" pitchFamily="34" charset="0"/>
                <a:cs typeface="Times New Roman" panose="02020603050405020304" pitchFamily="18" charset="0"/>
              </a:rPr>
              <a:t>             2</a:t>
            </a:r>
            <a:r>
              <a:rPr lang="pt-BR" sz="6000" dirty="0">
                <a:latin typeface="Times New Roman" panose="02020603050405020304" pitchFamily="18" charset="0"/>
                <a:ea typeface="Calibri" panose="020F0502020204030204" pitchFamily="34" charset="0"/>
                <a:cs typeface="Times New Roman" panose="02020603050405020304" pitchFamily="18" charset="0"/>
              </a:rPr>
              <a:t>nCO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+ 2</a:t>
            </a:r>
            <a:r>
              <a:rPr lang="vi-VN" sz="6000" dirty="0">
                <a:latin typeface="Times New Roman" panose="02020603050405020304" pitchFamily="18" charset="0"/>
                <a:ea typeface="Calibri" panose="020F0502020204030204" pitchFamily="34" charset="0"/>
                <a:cs typeface="Times New Roman" panose="02020603050405020304" pitchFamily="18" charset="0"/>
              </a:rPr>
              <a:t>(</a:t>
            </a:r>
            <a:r>
              <a:rPr lang="pt-BR" sz="6000" dirty="0">
                <a:latin typeface="Times New Roman" panose="02020603050405020304" pitchFamily="18" charset="0"/>
                <a:ea typeface="Calibri" panose="020F0502020204030204" pitchFamily="34" charset="0"/>
                <a:cs typeface="Times New Roman" panose="02020603050405020304" pitchFamily="18" charset="0"/>
              </a:rPr>
              <a:t>n</a:t>
            </a:r>
            <a:r>
              <a:rPr lang="vi-VN" sz="6000" dirty="0">
                <a:latin typeface="Times New Roman" panose="02020603050405020304" pitchFamily="18" charset="0"/>
                <a:ea typeface="Calibri" panose="020F0502020204030204" pitchFamily="34" charset="0"/>
                <a:cs typeface="Times New Roman" panose="02020603050405020304" pitchFamily="18" charset="0"/>
              </a:rPr>
              <a:t>-1)</a:t>
            </a:r>
            <a:r>
              <a:rPr lang="pt-BR"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O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333159" y="9357084"/>
            <a:ext cx="16937293" cy="1938992"/>
          </a:xfrm>
          <a:prstGeom prst="rect">
            <a:avLst/>
          </a:prstGeom>
        </p:spPr>
        <p:txBody>
          <a:bodyPr wrap="square">
            <a:spAutoFit/>
          </a:bodyPr>
          <a:lstStyle/>
          <a:p>
            <a:r>
              <a:rPr lang="vi-VN" sz="6000" dirty="0">
                <a:latin typeface="Times New Roman" panose="02020603050405020304" pitchFamily="18" charset="0"/>
                <a:ea typeface="Calibri" panose="020F0502020204030204" pitchFamily="34" charset="0"/>
              </a:rPr>
              <a:t>Acetylene cháy trong oxygen tạo ra ngọn lửa có nhiệt độ cao (3000</a:t>
            </a:r>
            <a:r>
              <a:rPr lang="en-US" sz="6000" dirty="0">
                <a:latin typeface="Times New Roman" panose="02020603050405020304" pitchFamily="18" charset="0"/>
                <a:ea typeface="Calibri" panose="020F0502020204030204" pitchFamily="34" charset="0"/>
              </a:rPr>
              <a:t> </a:t>
            </a:r>
            <a:r>
              <a:rPr lang="en-US" sz="6000" baseline="30000" dirty="0">
                <a:latin typeface="Times New Roman" panose="02020603050405020304" pitchFamily="18" charset="0"/>
                <a:ea typeface="Calibri" panose="020F0502020204030204" pitchFamily="34" charset="0"/>
              </a:rPr>
              <a:t>0</a:t>
            </a:r>
            <a:r>
              <a:rPr lang="vi-VN" sz="6000" dirty="0">
                <a:latin typeface="Times New Roman" panose="02020603050405020304" pitchFamily="18" charset="0"/>
                <a:ea typeface="Calibri" panose="020F0502020204030204" pitchFamily="34" charset="0"/>
              </a:rPr>
              <a:t>C)</a:t>
            </a:r>
            <a:endParaRPr lang="en-US" sz="6000" dirty="0"/>
          </a:p>
        </p:txBody>
      </p:sp>
    </p:spTree>
    <p:extLst>
      <p:ext uri="{BB962C8B-B14F-4D97-AF65-F5344CB8AC3E}">
        <p14:creationId xmlns:p14="http://schemas.microsoft.com/office/powerpoint/2010/main" val="373255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rPr>
              <a:t>TÍNH CHẤT HÓA HỌC CỦA ANKENE VÀ ANKYNE</a:t>
            </a:r>
            <a:endParaRPr sz="4800" b="1" dirty="0">
              <a:solidFill>
                <a:srgbClr val="002060"/>
              </a:solidFill>
              <a:latin typeface="Tahoma"/>
              <a:ea typeface="Tahoma"/>
              <a:cs typeface="Tahoma"/>
              <a:sym typeface="Tahoma"/>
            </a:endParaRPr>
          </a:p>
        </p:txBody>
      </p:sp>
      <p:grpSp>
        <p:nvGrpSpPr>
          <p:cNvPr id="9" name="Google Shape;185;p1"/>
          <p:cNvGrpSpPr/>
          <p:nvPr/>
        </p:nvGrpSpPr>
        <p:grpSpPr>
          <a:xfrm>
            <a:off x="3377872" y="2871079"/>
            <a:ext cx="20008034" cy="922526"/>
            <a:chOff x="7459669" y="7086600"/>
            <a:chExt cx="20011655" cy="922693"/>
          </a:xfrm>
        </p:grpSpPr>
        <p:sp>
          <p:nvSpPr>
            <p:cNvPr id="1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PHẢN ỨNG OXI HÓA</a:t>
              </a:r>
              <a:endParaRPr sz="4800" b="1" dirty="0">
                <a:solidFill>
                  <a:srgbClr val="002060"/>
                </a:solidFill>
                <a:latin typeface="Tahoma"/>
                <a:ea typeface="Tahoma"/>
                <a:cs typeface="Tahoma"/>
                <a:sym typeface="Tahoma"/>
              </a:endParaRPr>
            </a:p>
          </p:txBody>
        </p:sp>
        <p:grpSp>
          <p:nvGrpSpPr>
            <p:cNvPr id="11" name="Google Shape;187;p1"/>
            <p:cNvGrpSpPr/>
            <p:nvPr/>
          </p:nvGrpSpPr>
          <p:grpSpPr>
            <a:xfrm>
              <a:off x="7459669" y="7086600"/>
              <a:ext cx="1392615" cy="872846"/>
              <a:chOff x="7459669" y="7543800"/>
              <a:chExt cx="1381118" cy="872846"/>
            </a:xfrm>
          </p:grpSpPr>
          <p:sp>
            <p:nvSpPr>
              <p:cNvPr id="1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3" name="Google Shape;189;p1"/>
              <p:cNvGrpSpPr/>
              <p:nvPr/>
            </p:nvGrpSpPr>
            <p:grpSpPr>
              <a:xfrm>
                <a:off x="7469187" y="7685126"/>
                <a:ext cx="1371600" cy="731520"/>
                <a:chOff x="7469187" y="7685126"/>
                <a:chExt cx="1371600" cy="731520"/>
              </a:xfrm>
            </p:grpSpPr>
            <p:sp>
              <p:nvSpPr>
                <p:cNvPr id="1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4</a:t>
                  </a:r>
                  <a:endParaRPr dirty="0"/>
                </a:p>
              </p:txBody>
            </p:sp>
          </p:grpSp>
        </p:grpSp>
      </p:gr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p:cNvSpPr/>
          <p:nvPr/>
        </p:nvSpPr>
        <p:spPr>
          <a:xfrm>
            <a:off x="2411428" y="4136008"/>
            <a:ext cx="16967953" cy="2492990"/>
          </a:xfrm>
          <a:prstGeom prst="rect">
            <a:avLst/>
          </a:prstGeom>
        </p:spPr>
        <p:txBody>
          <a:bodyPr wrap="square">
            <a:spAutoFit/>
          </a:bodyPr>
          <a:lstStyle/>
          <a:p>
            <a:pPr algn="just">
              <a:lnSpc>
                <a:spcPct val="130000"/>
              </a:lnSpc>
              <a:spcAft>
                <a:spcPts val="1000"/>
              </a:spcAft>
            </a:pPr>
            <a:r>
              <a:rPr lang="pt-BR" sz="6000" b="1" dirty="0">
                <a:latin typeface="Times New Roman" panose="02020603050405020304" pitchFamily="18" charset="0"/>
                <a:ea typeface="Calibri" panose="020F0502020204030204" pitchFamily="34" charset="0"/>
                <a:cs typeface="Times New Roman" panose="02020603050405020304" pitchFamily="18" charset="0"/>
              </a:rPr>
              <a:t>* OXH không hoàn toàn:</a:t>
            </a:r>
            <a:r>
              <a:rPr lang="pt-BR"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dirty="0">
                <a:latin typeface="Times New Roman" panose="02020603050405020304" pitchFamily="18" charset="0"/>
                <a:ea typeface="Calibri" panose="020F0502020204030204" pitchFamily="34" charset="0"/>
                <a:cs typeface="Times New Roman" panose="02020603050405020304" pitchFamily="18" charset="0"/>
              </a:rPr>
              <a:t>ankin và anken có khả năng </a:t>
            </a:r>
            <a:r>
              <a:rPr lang="pt-BR" sz="6000" dirty="0">
                <a:latin typeface="Times New Roman" panose="02020603050405020304" pitchFamily="18" charset="0"/>
                <a:ea typeface="Calibri" panose="020F0502020204030204" pitchFamily="34" charset="0"/>
                <a:cs typeface="Times New Roman" panose="02020603050405020304" pitchFamily="18" charset="0"/>
              </a:rPr>
              <a:t>làm nhạt màu dd KMnO</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4</a:t>
            </a:r>
            <a:r>
              <a:rPr lang="pt-BR" sz="6000" dirty="0">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17023" y="7746187"/>
            <a:ext cx="21408425" cy="1015663"/>
          </a:xfrm>
          <a:prstGeom prst="rect">
            <a:avLst/>
          </a:prstGeom>
        </p:spPr>
        <p:txBody>
          <a:bodyPr wrap="none">
            <a:spAutoFit/>
          </a:bodyPr>
          <a:lstStyle/>
          <a:p>
            <a:r>
              <a:rPr lang="pt-BR" sz="6000" dirty="0">
                <a:latin typeface="Times New Roman" panose="02020603050405020304" pitchFamily="18" charset="0"/>
                <a:ea typeface="Calibri" panose="020F0502020204030204" pitchFamily="34" charset="0"/>
              </a:rPr>
              <a:t>3CH</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=CH</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 + 4H</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O + 2KMnO</a:t>
            </a:r>
            <a:r>
              <a:rPr lang="pt-BR" sz="6000" baseline="-25000" dirty="0">
                <a:latin typeface="Times New Roman" panose="02020603050405020304" pitchFamily="18" charset="0"/>
                <a:ea typeface="Calibri" panose="020F0502020204030204" pitchFamily="34" charset="0"/>
              </a:rPr>
              <a:t>4</a:t>
            </a:r>
            <a:r>
              <a:rPr lang="pt-BR" sz="6000" dirty="0">
                <a:latin typeface="Times New Roman" panose="02020603050405020304" pitchFamily="18" charset="0"/>
                <a:ea typeface="Calibri" panose="020F0502020204030204" pitchFamily="34" charset="0"/>
              </a:rPr>
              <a:t> →  3C</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H</a:t>
            </a:r>
            <a:r>
              <a:rPr lang="pt-BR" sz="6000" baseline="-25000" dirty="0">
                <a:latin typeface="Times New Roman" panose="02020603050405020304" pitchFamily="18" charset="0"/>
                <a:ea typeface="Calibri" panose="020F0502020204030204" pitchFamily="34" charset="0"/>
              </a:rPr>
              <a:t>4</a:t>
            </a:r>
            <a:r>
              <a:rPr lang="pt-BR" sz="6000" dirty="0">
                <a:latin typeface="Times New Roman" panose="02020603050405020304" pitchFamily="18" charset="0"/>
                <a:ea typeface="Calibri" panose="020F0502020204030204" pitchFamily="34" charset="0"/>
              </a:rPr>
              <a:t>(OH)</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 + 2MnO</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 + 2KOH</a:t>
            </a:r>
            <a:endParaRPr lang="en-US" sz="6000" dirty="0"/>
          </a:p>
        </p:txBody>
      </p:sp>
    </p:spTree>
    <p:extLst>
      <p:ext uri="{BB962C8B-B14F-4D97-AF65-F5344CB8AC3E}">
        <p14:creationId xmlns:p14="http://schemas.microsoft.com/office/powerpoint/2010/main" val="35978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ĐIỀU CHẾ</a:t>
            </a:r>
            <a:endParaRPr sz="4800" b="1" dirty="0">
              <a:solidFill>
                <a:srgbClr val="002060"/>
              </a:solidFill>
              <a:latin typeface="Tahoma"/>
              <a:ea typeface="Tahoma"/>
              <a:cs typeface="Tahoma"/>
              <a:sym typeface="Tahoma"/>
            </a:endParaRPr>
          </a:p>
        </p:txBody>
      </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9" name="Google Shape;185;p1"/>
          <p:cNvGrpSpPr/>
          <p:nvPr/>
        </p:nvGrpSpPr>
        <p:grpSpPr>
          <a:xfrm>
            <a:off x="3377872" y="2871079"/>
            <a:ext cx="20008034" cy="922526"/>
            <a:chOff x="7459669" y="7086600"/>
            <a:chExt cx="20011655" cy="922693"/>
          </a:xfrm>
        </p:grpSpPr>
        <p:sp>
          <p:nvSpPr>
            <p:cNvPr id="2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ANKENE</a:t>
              </a:r>
              <a:endParaRPr sz="4800" b="1" dirty="0">
                <a:solidFill>
                  <a:srgbClr val="002060"/>
                </a:solidFill>
                <a:latin typeface="Tahoma"/>
                <a:ea typeface="Tahoma"/>
                <a:cs typeface="Tahoma"/>
                <a:sym typeface="Tahoma"/>
              </a:endParaRPr>
            </a:p>
          </p:txBody>
        </p:sp>
        <p:grpSp>
          <p:nvGrpSpPr>
            <p:cNvPr id="21" name="Google Shape;187;p1"/>
            <p:cNvGrpSpPr/>
            <p:nvPr/>
          </p:nvGrpSpPr>
          <p:grpSpPr>
            <a:xfrm>
              <a:off x="7459669" y="7086600"/>
              <a:ext cx="1392615" cy="872846"/>
              <a:chOff x="7459669" y="7543800"/>
              <a:chExt cx="1381118" cy="872846"/>
            </a:xfrm>
          </p:grpSpPr>
          <p:sp>
            <p:nvSpPr>
              <p:cNvPr id="2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3" name="Google Shape;189;p1"/>
              <p:cNvGrpSpPr/>
              <p:nvPr/>
            </p:nvGrpSpPr>
            <p:grpSpPr>
              <a:xfrm>
                <a:off x="7469187" y="7685126"/>
                <a:ext cx="1371600" cy="731520"/>
                <a:chOff x="7469187" y="7685126"/>
                <a:chExt cx="1371600" cy="731520"/>
              </a:xfrm>
            </p:grpSpPr>
            <p:sp>
              <p:nvSpPr>
                <p:cNvPr id="2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3" name="Rectangle 2"/>
          <p:cNvSpPr/>
          <p:nvPr/>
        </p:nvSpPr>
        <p:spPr>
          <a:xfrm>
            <a:off x="4078851" y="4879950"/>
            <a:ext cx="12192000" cy="3672800"/>
          </a:xfrm>
          <a:prstGeom prst="rect">
            <a:avLst/>
          </a:prstGeom>
        </p:spPr>
        <p:txBody>
          <a:bodyPr>
            <a:spAutoFit/>
          </a:bodyPr>
          <a:lstStyle/>
          <a:p>
            <a:pPr algn="just">
              <a:lnSpc>
                <a:spcPct val="130000"/>
              </a:lnSpc>
              <a:spcAft>
                <a:spcPts val="1000"/>
              </a:spcAft>
            </a:pPr>
            <a:r>
              <a:rPr lang="pt-BR" sz="6000" i="1" dirty="0">
                <a:latin typeface="Times New Roman" panose="02020603050405020304" pitchFamily="18" charset="0"/>
                <a:ea typeface="Calibri" panose="020F0502020204030204" pitchFamily="34" charset="0"/>
                <a:cs typeface="Times New Roman" panose="02020603050405020304" pitchFamily="18" charset="0"/>
              </a:rPr>
              <a:t> Trong PTN:</a:t>
            </a:r>
            <a:r>
              <a:rPr lang="vi-VN" sz="6000" i="1" dirty="0">
                <a:latin typeface="Times New Roman" panose="02020603050405020304" pitchFamily="18" charset="0"/>
                <a:ea typeface="Calibri" panose="020F0502020204030204" pitchFamily="34" charset="0"/>
                <a:cs typeface="Times New Roman" panose="02020603050405020304" pitchFamily="18" charset="0"/>
              </a:rPr>
              <a:t>điều chế ethylene</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Tách nước từ </a:t>
            </a:r>
            <a:r>
              <a:rPr lang="vi-VN" sz="6000" dirty="0">
                <a:latin typeface="Times New Roman" panose="02020603050405020304" pitchFamily="18" charset="0"/>
                <a:ea typeface="Calibri" panose="020F0502020204030204" pitchFamily="34" charset="0"/>
                <a:cs typeface="Times New Roman" panose="02020603050405020304" pitchFamily="18" charset="0"/>
              </a:rPr>
              <a:t>ethanol</a:t>
            </a:r>
            <a:r>
              <a:rPr lang="pt-BR" sz="60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pt-BR" sz="6000" dirty="0">
                <a:latin typeface="Times New Roman" panose="02020603050405020304" pitchFamily="18" charset="0"/>
                <a:ea typeface="Calibri" panose="020F0502020204030204" pitchFamily="34" charset="0"/>
              </a:rPr>
              <a:t>C</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H­</a:t>
            </a:r>
            <a:r>
              <a:rPr lang="pt-BR" sz="6000" baseline="-25000" dirty="0">
                <a:latin typeface="Times New Roman" panose="02020603050405020304" pitchFamily="18" charset="0"/>
                <a:ea typeface="Calibri" panose="020F0502020204030204" pitchFamily="34" charset="0"/>
              </a:rPr>
              <a:t>5</a:t>
            </a:r>
            <a:r>
              <a:rPr lang="pt-BR" sz="6000" dirty="0">
                <a:latin typeface="Times New Roman" panose="02020603050405020304" pitchFamily="18" charset="0"/>
                <a:ea typeface="Calibri" panose="020F0502020204030204" pitchFamily="34" charset="0"/>
              </a:rPr>
              <a:t>OH               C</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H</a:t>
            </a:r>
            <a:r>
              <a:rPr lang="pt-BR" sz="6000" baseline="-25000" dirty="0">
                <a:latin typeface="Times New Roman" panose="02020603050405020304" pitchFamily="18" charset="0"/>
                <a:ea typeface="Calibri" panose="020F0502020204030204" pitchFamily="34" charset="0"/>
              </a:rPr>
              <a:t>4</a:t>
            </a:r>
            <a:r>
              <a:rPr lang="pt-BR" sz="6000" dirty="0">
                <a:latin typeface="Times New Roman" panose="02020603050405020304" pitchFamily="18" charset="0"/>
                <a:ea typeface="Calibri" panose="020F0502020204030204" pitchFamily="34" charset="0"/>
              </a:rPr>
              <a:t> + H</a:t>
            </a:r>
            <a:r>
              <a:rPr lang="pt-BR" sz="6000" baseline="-25000" dirty="0">
                <a:latin typeface="Times New Roman" panose="02020603050405020304" pitchFamily="18" charset="0"/>
                <a:ea typeface="Calibri" panose="020F0502020204030204" pitchFamily="34" charset="0"/>
              </a:rPr>
              <a:t>2</a:t>
            </a:r>
            <a:r>
              <a:rPr lang="pt-BR" sz="6000" dirty="0">
                <a:latin typeface="Times New Roman" panose="02020603050405020304" pitchFamily="18" charset="0"/>
                <a:ea typeface="Calibri" panose="020F0502020204030204" pitchFamily="34" charset="0"/>
              </a:rPr>
              <a:t>O</a:t>
            </a:r>
            <a:endParaRPr lang="en-US" sz="6000" dirty="0"/>
          </a:p>
        </p:txBody>
      </p:sp>
      <p:cxnSp>
        <p:nvCxnSpPr>
          <p:cNvPr id="5" name="Straight Arrow Connector 4">
            <a:extLst>
              <a:ext uri="{FF2B5EF4-FFF2-40B4-BE49-F238E27FC236}">
                <a16:creationId xmlns:a16="http://schemas.microsoft.com/office/drawing/2014/main" id="{16A00B65-91BC-A732-13A4-B9345FB94A1E}"/>
              </a:ext>
            </a:extLst>
          </p:cNvPr>
          <p:cNvCxnSpPr/>
          <p:nvPr/>
        </p:nvCxnSpPr>
        <p:spPr>
          <a:xfrm>
            <a:off x="7126014" y="7982456"/>
            <a:ext cx="23648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FD17E8B-14FB-BC64-6C3F-954AC412FCB6}"/>
              </a:ext>
            </a:extLst>
          </p:cNvPr>
          <p:cNvSpPr txBox="1"/>
          <p:nvPr/>
        </p:nvSpPr>
        <p:spPr>
          <a:xfrm>
            <a:off x="7346730" y="7409797"/>
            <a:ext cx="204951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SO</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170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4087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V</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ĐIỀU CHẾ</a:t>
            </a:r>
            <a:endParaRPr sz="4800" b="1" dirty="0">
              <a:solidFill>
                <a:srgbClr val="002060"/>
              </a:solidFill>
              <a:latin typeface="Tahoma"/>
              <a:ea typeface="Tahoma"/>
              <a:cs typeface="Tahoma"/>
              <a:sym typeface="Tahoma"/>
            </a:endParaRPr>
          </a:p>
        </p:txBody>
      </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9" name="Google Shape;185;p1"/>
          <p:cNvGrpSpPr/>
          <p:nvPr/>
        </p:nvGrpSpPr>
        <p:grpSpPr>
          <a:xfrm>
            <a:off x="3377872" y="2871079"/>
            <a:ext cx="20008034" cy="922526"/>
            <a:chOff x="7459669" y="7086600"/>
            <a:chExt cx="20011655" cy="922693"/>
          </a:xfrm>
        </p:grpSpPr>
        <p:sp>
          <p:nvSpPr>
            <p:cNvPr id="20"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ANKYNE</a:t>
              </a:r>
              <a:endParaRPr sz="4800" b="1" dirty="0">
                <a:solidFill>
                  <a:srgbClr val="002060"/>
                </a:solidFill>
                <a:latin typeface="Tahoma"/>
                <a:ea typeface="Tahoma"/>
                <a:cs typeface="Tahoma"/>
                <a:sym typeface="Tahoma"/>
              </a:endParaRPr>
            </a:p>
          </p:txBody>
        </p:sp>
        <p:grpSp>
          <p:nvGrpSpPr>
            <p:cNvPr id="21" name="Google Shape;187;p1"/>
            <p:cNvGrpSpPr/>
            <p:nvPr/>
          </p:nvGrpSpPr>
          <p:grpSpPr>
            <a:xfrm>
              <a:off x="7459669" y="7086600"/>
              <a:ext cx="1392615" cy="872846"/>
              <a:chOff x="7459669" y="7543800"/>
              <a:chExt cx="1381118" cy="872846"/>
            </a:xfrm>
          </p:grpSpPr>
          <p:sp>
            <p:nvSpPr>
              <p:cNvPr id="22"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3" name="Google Shape;189;p1"/>
              <p:cNvGrpSpPr/>
              <p:nvPr/>
            </p:nvGrpSpPr>
            <p:grpSpPr>
              <a:xfrm>
                <a:off x="7469187" y="7685126"/>
                <a:ext cx="1371600" cy="731520"/>
                <a:chOff x="7469187" y="7685126"/>
                <a:chExt cx="1371600" cy="731520"/>
              </a:xfrm>
            </p:grpSpPr>
            <p:sp>
              <p:nvSpPr>
                <p:cNvPr id="24"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5"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2" name="Rectangle 1"/>
          <p:cNvSpPr/>
          <p:nvPr/>
        </p:nvSpPr>
        <p:spPr>
          <a:xfrm>
            <a:off x="4430858" y="5405753"/>
            <a:ext cx="12192000" cy="2501519"/>
          </a:xfrm>
          <a:prstGeom prst="rect">
            <a:avLst/>
          </a:prstGeom>
        </p:spPr>
        <p:txBody>
          <a:bodyPr>
            <a:spAutoFit/>
          </a:bodyPr>
          <a:lstStyle/>
          <a:p>
            <a:pPr algn="just">
              <a:lnSpc>
                <a:spcPct val="130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CaC</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+ 2H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O </a:t>
            </a:r>
            <a:r>
              <a:rPr lang="pt-BR" sz="6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pt-BR" sz="6000" dirty="0">
                <a:latin typeface="Times New Roman" panose="02020603050405020304" pitchFamily="18" charset="0"/>
                <a:ea typeface="Calibri" panose="020F0502020204030204" pitchFamily="34" charset="0"/>
                <a:cs typeface="Times New Roman" panose="02020603050405020304" pitchFamily="18" charset="0"/>
              </a:rPr>
              <a:t> C</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Ca(OH)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pt-BR" sz="6000" dirty="0">
                <a:latin typeface="Times New Roman" panose="02020603050405020304" pitchFamily="18" charset="0"/>
                <a:ea typeface="Calibri" panose="020F0502020204030204" pitchFamily="34" charset="0"/>
                <a:cs typeface="Times New Roman" panose="02020603050405020304" pitchFamily="18" charset="0"/>
              </a:rPr>
              <a:t>   2CH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4</a:t>
            </a:r>
            <a:r>
              <a:rPr lang="pt-BR" sz="6000" dirty="0">
                <a:latin typeface="Times New Roman" panose="02020603050405020304" pitchFamily="18" charset="0"/>
                <a:ea typeface="Calibri" panose="020F0502020204030204" pitchFamily="34" charset="0"/>
                <a:cs typeface="Times New Roman" panose="02020603050405020304" pitchFamily="18" charset="0"/>
              </a:rPr>
              <a:t>            C</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pt-BR" sz="6000" dirty="0">
                <a:latin typeface="Times New Roman" panose="02020603050405020304" pitchFamily="18" charset="0"/>
                <a:ea typeface="Calibri" panose="020F0502020204030204" pitchFamily="34" charset="0"/>
                <a:cs typeface="Times New Roman" panose="02020603050405020304" pitchFamily="18" charset="0"/>
              </a:rPr>
              <a:t> + 3H</a:t>
            </a:r>
            <a:r>
              <a:rPr lang="pt-BR" sz="6000" baseline="-25000" dirty="0">
                <a:latin typeface="Times New Roman" panose="02020603050405020304" pitchFamily="18" charset="0"/>
                <a:ea typeface="Calibri" panose="020F0502020204030204" pitchFamily="34" charset="0"/>
                <a:cs typeface="Times New Roman" panose="02020603050405020304" pitchFamily="18" charset="0"/>
              </a:rPr>
              <a:t>2  </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BE2D5E5C-7198-DE17-7F2E-5F2A383A1D9F}"/>
              </a:ext>
            </a:extLst>
          </p:cNvPr>
          <p:cNvCxnSpPr>
            <a:cxnSpLocks/>
          </p:cNvCxnSpPr>
          <p:nvPr/>
        </p:nvCxnSpPr>
        <p:spPr>
          <a:xfrm>
            <a:off x="7031421" y="7378262"/>
            <a:ext cx="16767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4B648D8-6E85-DF57-C723-1449D3C20266}"/>
              </a:ext>
            </a:extLst>
          </p:cNvPr>
          <p:cNvSpPr txBox="1"/>
          <p:nvPr/>
        </p:nvSpPr>
        <p:spPr>
          <a:xfrm>
            <a:off x="7311984" y="6968361"/>
            <a:ext cx="725535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1500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6185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VI</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ỨNG DỤNG</a:t>
            </a:r>
            <a:endParaRPr sz="4800" b="1" dirty="0">
              <a:solidFill>
                <a:srgbClr val="002060"/>
              </a:solidFill>
              <a:latin typeface="Tahoma"/>
              <a:ea typeface="Tahoma"/>
              <a:cs typeface="Tahoma"/>
              <a:sym typeface="Tahoma"/>
            </a:endParaRPr>
          </a:p>
        </p:txBody>
      </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426" y="2798774"/>
            <a:ext cx="16697310" cy="10079208"/>
          </a:xfrm>
          <a:prstGeom prst="rect">
            <a:avLst/>
          </a:prstGeom>
        </p:spPr>
      </p:pic>
    </p:spTree>
    <p:extLst>
      <p:ext uri="{BB962C8B-B14F-4D97-AF65-F5344CB8AC3E}">
        <p14:creationId xmlns:p14="http://schemas.microsoft.com/office/powerpoint/2010/main" val="10192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642043" y="7685126"/>
                <a:ext cx="104154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VI</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ỨNG DỤNG</a:t>
            </a:r>
            <a:endParaRPr sz="4800" b="1" dirty="0">
              <a:solidFill>
                <a:srgbClr val="002060"/>
              </a:solidFill>
              <a:latin typeface="Tahoma"/>
              <a:ea typeface="Tahoma"/>
              <a:cs typeface="Tahoma"/>
              <a:sym typeface="Tahoma"/>
            </a:endParaRPr>
          </a:p>
        </p:txBody>
      </p:sp>
      <p:sp>
        <p:nvSpPr>
          <p:cNvPr id="38" name="Rectangle 25"/>
          <p:cNvSpPr>
            <a:spLocks noChangeArrowheads="1"/>
          </p:cNvSpPr>
          <p:nvPr/>
        </p:nvSpPr>
        <p:spPr bwMode="auto">
          <a:xfrm>
            <a:off x="8708185" y="9396630"/>
            <a:ext cx="456556" cy="34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6000"/>
          </a:p>
        </p:txBody>
      </p:sp>
      <p:sp>
        <p:nvSpPr>
          <p:cNvPr id="4" name="Rectangle 2"/>
          <p:cNvSpPr>
            <a:spLocks noChangeArrowheads="1"/>
          </p:cNvSpPr>
          <p:nvPr/>
        </p:nvSpPr>
        <p:spPr bwMode="auto">
          <a:xfrm>
            <a:off x="7690356" y="5847069"/>
            <a:ext cx="466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810" y="3186614"/>
            <a:ext cx="15130400" cy="10086933"/>
          </a:xfrm>
          <a:prstGeom prst="rect">
            <a:avLst/>
          </a:prstGeom>
        </p:spPr>
      </p:pic>
    </p:spTree>
    <p:extLst>
      <p:ext uri="{BB962C8B-B14F-4D97-AF65-F5344CB8AC3E}">
        <p14:creationId xmlns:p14="http://schemas.microsoft.com/office/powerpoint/2010/main" val="246121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6A3EA2FF-6D29-F63E-A7AB-7C8988CFB3E3}"/>
              </a:ext>
            </a:extLst>
          </p:cNvPr>
          <p:cNvGrpSpPr/>
          <p:nvPr/>
        </p:nvGrpSpPr>
        <p:grpSpPr>
          <a:xfrm>
            <a:off x="647425" y="6406326"/>
            <a:ext cx="22738481" cy="1888394"/>
            <a:chOff x="17200151" y="2536121"/>
            <a:chExt cx="22738481" cy="1888394"/>
          </a:xfrm>
        </p:grpSpPr>
        <p:sp>
          <p:nvSpPr>
            <p:cNvPr id="12" name="Right Triangle 109">
              <a:extLst>
                <a:ext uri="{FF2B5EF4-FFF2-40B4-BE49-F238E27FC236}">
                  <a16:creationId xmlns:a16="http://schemas.microsoft.com/office/drawing/2014/main" id="{274AA4D2-4C72-6C2B-EAAB-57BB3BA2D6A2}"/>
                </a:ext>
              </a:extLst>
            </p:cNvPr>
            <p:cNvSpPr/>
            <p:nvPr/>
          </p:nvSpPr>
          <p:spPr>
            <a:xfrm flipH="1" flipV="1">
              <a:off x="17200151" y="3370066"/>
              <a:ext cx="139773" cy="151828"/>
            </a:xfrm>
            <a:prstGeom prst="rtTriangle">
              <a:avLst/>
            </a:prstGeom>
            <a:solidFill>
              <a:srgbClr val="EEECE1">
                <a:lumMod val="25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0">
              <a:extLst>
                <a:ext uri="{FF2B5EF4-FFF2-40B4-BE49-F238E27FC236}">
                  <a16:creationId xmlns:a16="http://schemas.microsoft.com/office/drawing/2014/main" id="{C868E6E6-6821-DDA4-DAA6-32D53C65E7A7}"/>
                </a:ext>
              </a:extLst>
            </p:cNvPr>
            <p:cNvSpPr/>
            <p:nvPr/>
          </p:nvSpPr>
          <p:spPr>
            <a:xfrm>
              <a:off x="17315592" y="2802672"/>
              <a:ext cx="22623040" cy="1621843"/>
            </a:xfrm>
            <a:prstGeom prst="roundRect">
              <a:avLst>
                <a:gd name="adj" fmla="val 2832"/>
              </a:avLst>
            </a:prstGeom>
            <a:solidFill>
              <a:srgbClr val="EEECE1"/>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4" name="Freeform 20">
              <a:extLst>
                <a:ext uri="{FF2B5EF4-FFF2-40B4-BE49-F238E27FC236}">
                  <a16:creationId xmlns:a16="http://schemas.microsoft.com/office/drawing/2014/main" id="{5676BBB5-87FC-0860-FFCF-0DF61DA3ECA0}"/>
                </a:ext>
              </a:extLst>
            </p:cNvPr>
            <p:cNvSpPr>
              <a:spLocks/>
            </p:cNvSpPr>
            <p:nvPr/>
          </p:nvSpPr>
          <p:spPr bwMode="auto">
            <a:xfrm rot="5400000">
              <a:off x="18508353" y="1288892"/>
              <a:ext cx="769442" cy="3369899"/>
            </a:xfrm>
            <a:prstGeom prst="round2SameRect">
              <a:avLst>
                <a:gd name="adj1" fmla="val 10725"/>
                <a:gd name="adj2" fmla="val 0"/>
              </a:avLst>
            </a:prstGeom>
            <a:solidFill>
              <a:srgbClr val="EEECE1">
                <a:lumMod val="50000"/>
              </a:srgbClr>
            </a:solidFill>
            <a:ln w="28575">
              <a:solidFill>
                <a:srgbClr val="EEECE1">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12">
              <a:extLst>
                <a:ext uri="{FF2B5EF4-FFF2-40B4-BE49-F238E27FC236}">
                  <a16:creationId xmlns:a16="http://schemas.microsoft.com/office/drawing/2014/main" id="{24B3A259-8848-90BA-D5E5-841041DB744C}"/>
                </a:ext>
              </a:extLst>
            </p:cNvPr>
            <p:cNvSpPr txBox="1"/>
            <p:nvPr/>
          </p:nvSpPr>
          <p:spPr>
            <a:xfrm>
              <a:off x="17315592" y="2536121"/>
              <a:ext cx="3262432" cy="769441"/>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lang="en-US" sz="4400" b="1" kern="1200">
                  <a:solidFill>
                    <a:prstClr val="white"/>
                  </a:solidFill>
                  <a:latin typeface="Tahoma" pitchFamily="34" charset="0"/>
                  <a:ea typeface="Tahoma" pitchFamily="34" charset="0"/>
                  <a:cs typeface="Tahoma" pitchFamily="34" charset="0"/>
                </a:rPr>
                <a:t>Định nghĩa</a:t>
              </a:r>
              <a:endParaRPr kumimoji="0" lang="en-US" sz="4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grpSp>
      <p:grpSp>
        <p:nvGrpSpPr>
          <p:cNvPr id="68" name="Google Shape;185;p1"/>
          <p:cNvGrpSpPr/>
          <p:nvPr/>
        </p:nvGrpSpPr>
        <p:grpSpPr>
          <a:xfrm>
            <a:off x="2730448" y="1734999"/>
            <a:ext cx="20008033" cy="922527"/>
            <a:chOff x="7459670" y="7086599"/>
            <a:chExt cx="20011654" cy="922694"/>
          </a:xfrm>
        </p:grpSpPr>
        <p:sp>
          <p:nvSpPr>
            <p:cNvPr id="69"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70" name="Google Shape;187;p1"/>
            <p:cNvGrpSpPr/>
            <p:nvPr/>
          </p:nvGrpSpPr>
          <p:grpSpPr>
            <a:xfrm>
              <a:off x="7459670" y="7086599"/>
              <a:ext cx="1392614" cy="872846"/>
              <a:chOff x="7459670" y="7543799"/>
              <a:chExt cx="1381117"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75" name="Google Shape;185;p1"/>
          <p:cNvGrpSpPr/>
          <p:nvPr/>
        </p:nvGrpSpPr>
        <p:grpSpPr>
          <a:xfrm>
            <a:off x="3377872" y="2871079"/>
            <a:ext cx="20008034" cy="922526"/>
            <a:chOff x="7459669" y="7086600"/>
            <a:chExt cx="20011655" cy="922693"/>
          </a:xfrm>
        </p:grpSpPr>
        <p:sp>
          <p:nvSpPr>
            <p:cNvPr id="7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a:t>
              </a:r>
              <a:r>
                <a:rPr lang="en-US" sz="4800" b="1" dirty="0">
                  <a:solidFill>
                    <a:srgbClr val="002060"/>
                  </a:solidFill>
                </a:rPr>
                <a:t> VÀ CÔNG THỨC CHUNG CỦA ANKEN, ANKIN</a:t>
              </a:r>
              <a:endParaRPr sz="4800" b="1" dirty="0">
                <a:solidFill>
                  <a:srgbClr val="002060"/>
                </a:solidFill>
                <a:latin typeface="Tahoma"/>
                <a:ea typeface="Tahoma"/>
                <a:cs typeface="Tahoma"/>
                <a:sym typeface="Tahoma"/>
              </a:endParaRPr>
            </a:p>
          </p:txBody>
        </p:sp>
        <p:grpSp>
          <p:nvGrpSpPr>
            <p:cNvPr id="77" name="Google Shape;187;p1"/>
            <p:cNvGrpSpPr/>
            <p:nvPr/>
          </p:nvGrpSpPr>
          <p:grpSpPr>
            <a:xfrm>
              <a:off x="7459669" y="7086600"/>
              <a:ext cx="1392615" cy="872846"/>
              <a:chOff x="7459669" y="7543800"/>
              <a:chExt cx="1381118" cy="872846"/>
            </a:xfrm>
          </p:grpSpPr>
          <p:sp>
            <p:nvSpPr>
              <p:cNvPr id="7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9" name="Google Shape;189;p1"/>
              <p:cNvGrpSpPr/>
              <p:nvPr/>
            </p:nvGrpSpPr>
            <p:grpSpPr>
              <a:xfrm>
                <a:off x="7469187" y="7685126"/>
                <a:ext cx="1371600" cy="731520"/>
                <a:chOff x="7469187" y="7685126"/>
                <a:chExt cx="1371600" cy="731520"/>
              </a:xfrm>
            </p:grpSpPr>
            <p:sp>
              <p:nvSpPr>
                <p:cNvPr id="8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81"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p:sp>
        <p:nvSpPr>
          <p:cNvPr id="2" name="Rectangle 1"/>
          <p:cNvSpPr/>
          <p:nvPr/>
        </p:nvSpPr>
        <p:spPr>
          <a:xfrm>
            <a:off x="1105249" y="4069910"/>
            <a:ext cx="6035122" cy="1052596"/>
          </a:xfrm>
          <a:prstGeom prst="rect">
            <a:avLst/>
          </a:prstGeom>
        </p:spPr>
        <p:txBody>
          <a:bodyPr wrap="square">
            <a:spAutoFit/>
          </a:bodyPr>
          <a:lstStyle/>
          <a:p>
            <a:pPr algn="just">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 Anken: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353424" y="4370212"/>
            <a:ext cx="15851866" cy="2012859"/>
          </a:xfrm>
          <a:prstGeom prst="rect">
            <a:avLst/>
          </a:prstGeom>
        </p:spPr>
        <p:txBody>
          <a:bodyPr wrap="square">
            <a:spAutoFit/>
          </a:bodyPr>
          <a:lstStyle/>
          <a:p>
            <a:pPr algn="just">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6</a:t>
            </a:r>
            <a:r>
              <a:rPr lang="de-DE" sz="4800" dirty="0">
                <a:latin typeface="Times New Roman" panose="02020603050405020304" pitchFamily="18" charset="0"/>
                <a:ea typeface="Calibri" panose="020F0502020204030204" pitchFamily="34" charset="0"/>
                <a:cs typeface="Times New Roman" panose="02020603050405020304" pitchFamily="18" charset="0"/>
              </a:rPr>
              <a:t>,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8</a:t>
            </a:r>
            <a:r>
              <a:rPr lang="de-DE" sz="4800" dirty="0">
                <a:latin typeface="Times New Roman" panose="02020603050405020304" pitchFamily="18" charset="0"/>
                <a:ea typeface="Calibri" panose="020F0502020204030204" pitchFamily="34" charset="0"/>
                <a:cs typeface="Times New Roman" panose="02020603050405020304" pitchFamily="18" charset="0"/>
              </a:rPr>
              <a:t>...C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n</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2n</a:t>
            </a:r>
            <a:r>
              <a:rPr lang="de-DE" sz="4800" dirty="0">
                <a:latin typeface="Times New Roman" panose="02020603050405020304" pitchFamily="18" charset="0"/>
                <a:ea typeface="Calibri" panose="020F0502020204030204" pitchFamily="34" charset="0"/>
                <a:cs typeface="Times New Roman" panose="02020603050405020304" pitchFamily="18" charset="0"/>
              </a:rPr>
              <a:t> lập thành dãy đồng đẳng anken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 Công thức chung :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n</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2n</a:t>
            </a:r>
            <a:r>
              <a:rPr lang="de-DE" sz="4800" dirty="0">
                <a:latin typeface="Times New Roman" panose="02020603050405020304" pitchFamily="18" charset="0"/>
                <a:ea typeface="Calibri" panose="020F0502020204030204" pitchFamily="34" charset="0"/>
                <a:cs typeface="Times New Roman" panose="02020603050405020304" pitchFamily="18" charset="0"/>
              </a:rPr>
              <a:t> với n ≥ 2</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377873" y="7175767"/>
            <a:ext cx="19863130" cy="1052596"/>
          </a:xfrm>
          <a:prstGeom prst="rect">
            <a:avLst/>
          </a:prstGeom>
        </p:spPr>
        <p:txBody>
          <a:bodyPr wrap="none">
            <a:spAutoFit/>
          </a:bodyPr>
          <a:lstStyle/>
          <a:p>
            <a:pPr>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Anken là các hidrocacbon mạch hở, trong phân tử có 1 liên kết đôi hay diolefin.</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05248" y="8508272"/>
            <a:ext cx="19100042" cy="2012859"/>
          </a:xfrm>
          <a:prstGeom prst="rect">
            <a:avLst/>
          </a:prstGeom>
        </p:spPr>
        <p:txBody>
          <a:bodyPr wrap="square">
            <a:spAutoFit/>
          </a:bodyPr>
          <a:lstStyle/>
          <a:p>
            <a:pPr algn="just">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 Ankin</a:t>
            </a:r>
            <a:r>
              <a:rPr lang="en-US" sz="4800" dirty="0">
                <a:latin typeface="Times New Roman" panose="02020603050405020304" pitchFamily="18" charset="0"/>
                <a:ea typeface="Calibri" panose="020F0502020204030204" pitchFamily="34" charset="0"/>
                <a:cs typeface="Times New Roman" panose="02020603050405020304" pitchFamily="18" charset="0"/>
              </a:rPr>
              <a:t>:    -  </a:t>
            </a:r>
            <a:r>
              <a:rPr lang="de-DE" sz="4800" dirty="0">
                <a:latin typeface="Times New Roman" panose="02020603050405020304" pitchFamily="18" charset="0"/>
                <a:ea typeface="Calibri" panose="020F0502020204030204" pitchFamily="34" charset="0"/>
                <a:cs typeface="Times New Roman" panose="02020603050405020304" pitchFamily="18" charset="0"/>
              </a:rPr>
              <a:t>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de-DE" sz="4800" dirty="0">
                <a:latin typeface="Times New Roman" panose="02020603050405020304" pitchFamily="18" charset="0"/>
                <a:ea typeface="Calibri" panose="020F0502020204030204" pitchFamily="34" charset="0"/>
                <a:cs typeface="Times New Roman" panose="02020603050405020304" pitchFamily="18" charset="0"/>
              </a:rPr>
              <a:t>,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6</a:t>
            </a:r>
            <a:r>
              <a:rPr lang="de-DE" sz="4800" dirty="0">
                <a:latin typeface="Times New Roman" panose="02020603050405020304" pitchFamily="18" charset="0"/>
                <a:ea typeface="Calibri" panose="020F0502020204030204" pitchFamily="34" charset="0"/>
                <a:cs typeface="Times New Roman" panose="02020603050405020304" pitchFamily="18" charset="0"/>
              </a:rPr>
              <a:t>...C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n</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2n-2</a:t>
            </a:r>
            <a:r>
              <a:rPr lang="de-DE" sz="4800" dirty="0">
                <a:latin typeface="Times New Roman" panose="02020603050405020304" pitchFamily="18" charset="0"/>
                <a:ea typeface="Calibri" panose="020F0502020204030204" pitchFamily="34" charset="0"/>
                <a:cs typeface="Times New Roman" panose="02020603050405020304" pitchFamily="18" charset="0"/>
              </a:rPr>
              <a:t> lập thành dãy đồng đẳng ankin.</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                  - Công thức chung :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n</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2n</a:t>
            </a:r>
            <a:r>
              <a:rPr lang="de-DE" sz="4800" dirty="0">
                <a:latin typeface="Times New Roman" panose="02020603050405020304" pitchFamily="18" charset="0"/>
                <a:ea typeface="Calibri" panose="020F0502020204030204" pitchFamily="34" charset="0"/>
                <a:cs typeface="Times New Roman" panose="02020603050405020304" pitchFamily="18" charset="0"/>
              </a:rPr>
              <a:t> với n ≥ 2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2" name="Group 7">
            <a:extLst>
              <a:ext uri="{FF2B5EF4-FFF2-40B4-BE49-F238E27FC236}">
                <a16:creationId xmlns:a16="http://schemas.microsoft.com/office/drawing/2014/main" id="{6A3EA2FF-6D29-F63E-A7AB-7C8988CFB3E3}"/>
              </a:ext>
            </a:extLst>
          </p:cNvPr>
          <p:cNvGrpSpPr/>
          <p:nvPr/>
        </p:nvGrpSpPr>
        <p:grpSpPr>
          <a:xfrm>
            <a:off x="502522" y="11303747"/>
            <a:ext cx="22738481" cy="1888394"/>
            <a:chOff x="17200151" y="2536121"/>
            <a:chExt cx="22738481" cy="1888394"/>
          </a:xfrm>
        </p:grpSpPr>
        <p:sp>
          <p:nvSpPr>
            <p:cNvPr id="83" name="Right Triangle 109">
              <a:extLst>
                <a:ext uri="{FF2B5EF4-FFF2-40B4-BE49-F238E27FC236}">
                  <a16:creationId xmlns:a16="http://schemas.microsoft.com/office/drawing/2014/main" id="{274AA4D2-4C72-6C2B-EAAB-57BB3BA2D6A2}"/>
                </a:ext>
              </a:extLst>
            </p:cNvPr>
            <p:cNvSpPr/>
            <p:nvPr/>
          </p:nvSpPr>
          <p:spPr>
            <a:xfrm flipH="1" flipV="1">
              <a:off x="17200151" y="3370066"/>
              <a:ext cx="139773" cy="151828"/>
            </a:xfrm>
            <a:prstGeom prst="rtTriangle">
              <a:avLst/>
            </a:prstGeom>
            <a:solidFill>
              <a:srgbClr val="EEECE1">
                <a:lumMod val="25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84" name="Rounded Rectangle 110">
              <a:extLst>
                <a:ext uri="{FF2B5EF4-FFF2-40B4-BE49-F238E27FC236}">
                  <a16:creationId xmlns:a16="http://schemas.microsoft.com/office/drawing/2014/main" id="{C868E6E6-6821-DDA4-DAA6-32D53C65E7A7}"/>
                </a:ext>
              </a:extLst>
            </p:cNvPr>
            <p:cNvSpPr/>
            <p:nvPr/>
          </p:nvSpPr>
          <p:spPr>
            <a:xfrm>
              <a:off x="17315592" y="2802672"/>
              <a:ext cx="22623040" cy="1621843"/>
            </a:xfrm>
            <a:prstGeom prst="roundRect">
              <a:avLst>
                <a:gd name="adj" fmla="val 2832"/>
              </a:avLst>
            </a:prstGeom>
            <a:solidFill>
              <a:srgbClr val="EEECE1"/>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85" name="Freeform 20">
              <a:extLst>
                <a:ext uri="{FF2B5EF4-FFF2-40B4-BE49-F238E27FC236}">
                  <a16:creationId xmlns:a16="http://schemas.microsoft.com/office/drawing/2014/main" id="{5676BBB5-87FC-0860-FFCF-0DF61DA3ECA0}"/>
                </a:ext>
              </a:extLst>
            </p:cNvPr>
            <p:cNvSpPr>
              <a:spLocks/>
            </p:cNvSpPr>
            <p:nvPr/>
          </p:nvSpPr>
          <p:spPr bwMode="auto">
            <a:xfrm rot="5400000">
              <a:off x="18508353" y="1288892"/>
              <a:ext cx="769442" cy="3369899"/>
            </a:xfrm>
            <a:prstGeom prst="round2SameRect">
              <a:avLst>
                <a:gd name="adj1" fmla="val 10725"/>
                <a:gd name="adj2" fmla="val 0"/>
              </a:avLst>
            </a:prstGeom>
            <a:solidFill>
              <a:srgbClr val="EEECE1">
                <a:lumMod val="50000"/>
              </a:srgbClr>
            </a:solidFill>
            <a:ln w="28575">
              <a:solidFill>
                <a:srgbClr val="EEECE1">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86" name="TextBox 112">
              <a:extLst>
                <a:ext uri="{FF2B5EF4-FFF2-40B4-BE49-F238E27FC236}">
                  <a16:creationId xmlns:a16="http://schemas.microsoft.com/office/drawing/2014/main" id="{24B3A259-8848-90BA-D5E5-841041DB744C}"/>
                </a:ext>
              </a:extLst>
            </p:cNvPr>
            <p:cNvSpPr txBox="1"/>
            <p:nvPr/>
          </p:nvSpPr>
          <p:spPr>
            <a:xfrm>
              <a:off x="17315592" y="2536121"/>
              <a:ext cx="3262432" cy="769441"/>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lang="en-US" sz="4400" b="1" kern="1200">
                  <a:solidFill>
                    <a:prstClr val="white"/>
                  </a:solidFill>
                  <a:latin typeface="Tahoma" pitchFamily="34" charset="0"/>
                  <a:ea typeface="Tahoma" pitchFamily="34" charset="0"/>
                  <a:cs typeface="Tahoma" pitchFamily="34" charset="0"/>
                </a:rPr>
                <a:t>Định nghĩa</a:t>
              </a:r>
              <a:endParaRPr kumimoji="0" lang="en-US" sz="4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grpSp>
      <p:sp>
        <p:nvSpPr>
          <p:cNvPr id="6" name="Rectangle 5"/>
          <p:cNvSpPr/>
          <p:nvPr/>
        </p:nvSpPr>
        <p:spPr>
          <a:xfrm>
            <a:off x="3272945" y="12069759"/>
            <a:ext cx="19762141" cy="1052596"/>
          </a:xfrm>
          <a:prstGeom prst="rect">
            <a:avLst/>
          </a:prstGeom>
        </p:spPr>
        <p:txBody>
          <a:bodyPr wrap="none">
            <a:spAutoFit/>
          </a:bodyPr>
          <a:lstStyle/>
          <a:p>
            <a:pPr algn="just">
              <a:lnSpc>
                <a:spcPct val="130000"/>
              </a:lnSpc>
            </a:pPr>
            <a:r>
              <a:rPr lang="de-DE" sz="4800" dirty="0">
                <a:latin typeface="Times New Roman" panose="02020603050405020304" pitchFamily="18" charset="0"/>
                <a:ea typeface="Calibri" panose="020F0502020204030204" pitchFamily="34" charset="0"/>
                <a:cs typeface="Times New Roman" panose="02020603050405020304" pitchFamily="18" charset="0"/>
              </a:rPr>
              <a:t>Ankin là các hidrocacbon mạch hở, trong phân tử có 1 liên kết đôi hay diolefin.</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1000"/>
                                        <p:tgtEl>
                                          <p:spTgt spid="82"/>
                                        </p:tgtEl>
                                      </p:cBhvr>
                                    </p:animEffect>
                                    <p:anim calcmode="lin" valueType="num">
                                      <p:cBhvr>
                                        <p:cTn id="50" dur="1000" fill="hold"/>
                                        <p:tgtEl>
                                          <p:spTgt spid="82"/>
                                        </p:tgtEl>
                                        <p:attrNameLst>
                                          <p:attrName>ppt_x</p:attrName>
                                        </p:attrNameLst>
                                      </p:cBhvr>
                                      <p:tavLst>
                                        <p:tav tm="0">
                                          <p:val>
                                            <p:strVal val="#ppt_x"/>
                                          </p:val>
                                        </p:tav>
                                        <p:tav tm="100000">
                                          <p:val>
                                            <p:strVal val="#ppt_x"/>
                                          </p:val>
                                        </p:tav>
                                      </p:tavLst>
                                    </p:anim>
                                    <p:anim calcmode="lin" valueType="num">
                                      <p:cBhvr>
                                        <p:cTn id="51"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185;p1"/>
          <p:cNvGrpSpPr/>
          <p:nvPr/>
        </p:nvGrpSpPr>
        <p:grpSpPr>
          <a:xfrm>
            <a:off x="2730448" y="1734999"/>
            <a:ext cx="20008033" cy="922527"/>
            <a:chOff x="7459670" y="7086599"/>
            <a:chExt cx="20011654" cy="922694"/>
          </a:xfrm>
        </p:grpSpPr>
        <p:sp>
          <p:nvSpPr>
            <p:cNvPr id="69"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70" name="Google Shape;187;p1"/>
            <p:cNvGrpSpPr/>
            <p:nvPr/>
          </p:nvGrpSpPr>
          <p:grpSpPr>
            <a:xfrm>
              <a:off x="7459670" y="7086599"/>
              <a:ext cx="1392614" cy="872846"/>
              <a:chOff x="7459670" y="7543799"/>
              <a:chExt cx="1381117"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75" name="Google Shape;185;p1"/>
          <p:cNvGrpSpPr/>
          <p:nvPr/>
        </p:nvGrpSpPr>
        <p:grpSpPr>
          <a:xfrm>
            <a:off x="3377872" y="2871079"/>
            <a:ext cx="20008034" cy="922526"/>
            <a:chOff x="7459669" y="7086600"/>
            <a:chExt cx="20011655" cy="922693"/>
          </a:xfrm>
        </p:grpSpPr>
        <p:sp>
          <p:nvSpPr>
            <p:cNvPr id="7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ĐỒNG PHÂN</a:t>
              </a:r>
              <a:endParaRPr sz="4800" b="1" dirty="0">
                <a:solidFill>
                  <a:srgbClr val="002060"/>
                </a:solidFill>
                <a:latin typeface="Tahoma"/>
                <a:ea typeface="Tahoma"/>
                <a:cs typeface="Tahoma"/>
                <a:sym typeface="Tahoma"/>
              </a:endParaRPr>
            </a:p>
          </p:txBody>
        </p:sp>
        <p:grpSp>
          <p:nvGrpSpPr>
            <p:cNvPr id="77" name="Google Shape;187;p1"/>
            <p:cNvGrpSpPr/>
            <p:nvPr/>
          </p:nvGrpSpPr>
          <p:grpSpPr>
            <a:xfrm>
              <a:off x="7459669" y="7086600"/>
              <a:ext cx="1392615" cy="872846"/>
              <a:chOff x="7459669" y="7543800"/>
              <a:chExt cx="1381118" cy="872846"/>
            </a:xfrm>
          </p:grpSpPr>
          <p:sp>
            <p:nvSpPr>
              <p:cNvPr id="7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9" name="Google Shape;189;p1"/>
              <p:cNvGrpSpPr/>
              <p:nvPr/>
            </p:nvGrpSpPr>
            <p:grpSpPr>
              <a:xfrm>
                <a:off x="7469187" y="7685126"/>
                <a:ext cx="1371600" cy="731520"/>
                <a:chOff x="7469187" y="7685126"/>
                <a:chExt cx="1371600" cy="731520"/>
              </a:xfrm>
            </p:grpSpPr>
            <p:sp>
              <p:nvSpPr>
                <p:cNvPr id="8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81"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p:grpSp>
        <p:nvGrpSpPr>
          <p:cNvPr id="33" name="Group 54">
            <a:extLst>
              <a:ext uri="{FF2B5EF4-FFF2-40B4-BE49-F238E27FC236}">
                <a16:creationId xmlns:a16="http://schemas.microsoft.com/office/drawing/2014/main" id="{BE599DA6-88BF-DD50-3F74-59E58CEAFA6E}"/>
              </a:ext>
            </a:extLst>
          </p:cNvPr>
          <p:cNvGrpSpPr/>
          <p:nvPr/>
        </p:nvGrpSpPr>
        <p:grpSpPr>
          <a:xfrm>
            <a:off x="743521" y="5691492"/>
            <a:ext cx="23642067" cy="5389893"/>
            <a:chOff x="1268077" y="3405486"/>
            <a:chExt cx="22884349" cy="2002538"/>
          </a:xfrm>
        </p:grpSpPr>
        <p:sp>
          <p:nvSpPr>
            <p:cNvPr id="35" name="Rounded Rectangle 148">
              <a:extLst>
                <a:ext uri="{FF2B5EF4-FFF2-40B4-BE49-F238E27FC236}">
                  <a16:creationId xmlns:a16="http://schemas.microsoft.com/office/drawing/2014/main" id="{FFF2848A-7132-1B6E-C5D6-AA1FCE6426E0}"/>
                </a:ext>
              </a:extLst>
            </p:cNvPr>
            <p:cNvSpPr/>
            <p:nvPr/>
          </p:nvSpPr>
          <p:spPr>
            <a:xfrm>
              <a:off x="1268077" y="3790950"/>
              <a:ext cx="22884349" cy="1617074"/>
            </a:xfrm>
            <a:prstGeom prst="roundRect">
              <a:avLst>
                <a:gd name="adj" fmla="val 12069"/>
              </a:avLst>
            </a:prstGeom>
            <a:solidFill>
              <a:srgbClr val="F79646">
                <a:lumMod val="20000"/>
                <a:lumOff val="80000"/>
              </a:srgbClr>
            </a:solidFill>
            <a:ln w="28575" cap="flat" cmpd="sng" algn="ctr">
              <a:solidFill>
                <a:srgbClr val="F79646">
                  <a:lumMod val="75000"/>
                </a:srgb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grpSp>
          <p:nvGrpSpPr>
            <p:cNvPr id="36" name="Group 67">
              <a:extLst>
                <a:ext uri="{FF2B5EF4-FFF2-40B4-BE49-F238E27FC236}">
                  <a16:creationId xmlns:a16="http://schemas.microsoft.com/office/drawing/2014/main" id="{B6A2287D-6EFE-5728-D473-DEA183631FBB}"/>
                </a:ext>
              </a:extLst>
            </p:cNvPr>
            <p:cNvGrpSpPr/>
            <p:nvPr/>
          </p:nvGrpSpPr>
          <p:grpSpPr>
            <a:xfrm>
              <a:off x="1268078" y="3405486"/>
              <a:ext cx="4627290" cy="1082714"/>
              <a:chOff x="1311958" y="3405486"/>
              <a:chExt cx="4627290" cy="1082714"/>
            </a:xfrm>
          </p:grpSpPr>
          <p:sp>
            <p:nvSpPr>
              <p:cNvPr id="37" name="Freeform 20">
                <a:extLst>
                  <a:ext uri="{FF2B5EF4-FFF2-40B4-BE49-F238E27FC236}">
                    <a16:creationId xmlns:a16="http://schemas.microsoft.com/office/drawing/2014/main" id="{C1AC3889-6AAE-3807-88A4-A83458BA863A}"/>
                  </a:ext>
                </a:extLst>
              </p:cNvPr>
              <p:cNvSpPr>
                <a:spLocks/>
              </p:cNvSpPr>
              <p:nvPr/>
            </p:nvSpPr>
            <p:spPr bwMode="auto">
              <a:xfrm rot="5400000">
                <a:off x="3411094" y="2181375"/>
                <a:ext cx="692539" cy="3369372"/>
              </a:xfrm>
              <a:prstGeom prst="round2SameRect">
                <a:avLst/>
              </a:prstGeom>
              <a:solidFill>
                <a:srgbClr val="F79646">
                  <a:lumMod val="75000"/>
                </a:srgbClr>
              </a:solidFill>
              <a:ln w="57150">
                <a:solidFill>
                  <a:srgbClr val="F79646">
                    <a:lumMod val="75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151">
                <a:extLst>
                  <a:ext uri="{FF2B5EF4-FFF2-40B4-BE49-F238E27FC236}">
                    <a16:creationId xmlns:a16="http://schemas.microsoft.com/office/drawing/2014/main" id="{740A9028-6AE9-8951-8A01-243698661DBD}"/>
                  </a:ext>
                </a:extLst>
              </p:cNvPr>
              <p:cNvSpPr txBox="1"/>
              <p:nvPr/>
            </p:nvSpPr>
            <p:spPr>
              <a:xfrm>
                <a:off x="2409488" y="3718759"/>
                <a:ext cx="3529760" cy="769441"/>
              </a:xfrm>
              <a:prstGeom prst="rect">
                <a:avLst/>
              </a:prstGeom>
              <a:noFill/>
            </p:spPr>
            <p:txBody>
              <a:bodyPr wrap="squar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lang="en-US" sz="4400" b="1" kern="1200" dirty="0">
                    <a:solidFill>
                      <a:prstClr val="white"/>
                    </a:solidFill>
                    <a:latin typeface="Tahoma" pitchFamily="34" charset="0"/>
                    <a:ea typeface="Tahoma" pitchFamily="34" charset="0"/>
                    <a:cs typeface="Tahoma" pitchFamily="34" charset="0"/>
                  </a:rPr>
                  <a:t>CÂU HỎI</a:t>
                </a:r>
                <a:endPar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nvGrpSpPr>
              <p:cNvPr id="39" name="Group 70">
                <a:extLst>
                  <a:ext uri="{FF2B5EF4-FFF2-40B4-BE49-F238E27FC236}">
                    <a16:creationId xmlns:a16="http://schemas.microsoft.com/office/drawing/2014/main" id="{ED762990-A6C2-8C55-74D1-D97701498E0E}"/>
                  </a:ext>
                </a:extLst>
              </p:cNvPr>
              <p:cNvGrpSpPr/>
              <p:nvPr/>
            </p:nvGrpSpPr>
            <p:grpSpPr>
              <a:xfrm>
                <a:off x="1311958" y="3405486"/>
                <a:ext cx="950173" cy="940513"/>
                <a:chOff x="1311958" y="3405486"/>
                <a:chExt cx="950173" cy="940513"/>
              </a:xfrm>
            </p:grpSpPr>
            <p:sp>
              <p:nvSpPr>
                <p:cNvPr id="40" name="Rectangle 11">
                  <a:extLst>
                    <a:ext uri="{FF2B5EF4-FFF2-40B4-BE49-F238E27FC236}">
                      <a16:creationId xmlns:a16="http://schemas.microsoft.com/office/drawing/2014/main" id="{E03297F7-AAEB-8AF8-77EE-F3FDB2A1D335}"/>
                    </a:ext>
                  </a:extLst>
                </p:cNvPr>
                <p:cNvSpPr/>
                <p:nvPr/>
              </p:nvSpPr>
              <p:spPr>
                <a:xfrm>
                  <a:off x="1406975" y="3672018"/>
                  <a:ext cx="596676" cy="540312"/>
                </a:xfrm>
                <a:prstGeom prst="rect">
                  <a:avLst/>
                </a:prstGeom>
                <a:solidFill>
                  <a:sysClr val="window" lastClr="FFFFFF"/>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13">
                  <a:extLst>
                    <a:ext uri="{FF2B5EF4-FFF2-40B4-BE49-F238E27FC236}">
                      <a16:creationId xmlns:a16="http://schemas.microsoft.com/office/drawing/2014/main" id="{D7BBACC5-836E-DC34-BF4F-F0A819A8D507}"/>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4">
                  <a:extLst>
                    <a:ext uri="{FF2B5EF4-FFF2-40B4-BE49-F238E27FC236}">
                      <a16:creationId xmlns:a16="http://schemas.microsoft.com/office/drawing/2014/main" id="{5BF15B3F-9C0D-AF02-9223-A3547DE0EF13}"/>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5">
                  <a:extLst>
                    <a:ext uri="{FF2B5EF4-FFF2-40B4-BE49-F238E27FC236}">
                      <a16:creationId xmlns:a16="http://schemas.microsoft.com/office/drawing/2014/main" id="{346C6C4E-D374-041F-D054-3D766D7A5AC9}"/>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6">
                  <a:extLst>
                    <a:ext uri="{FF2B5EF4-FFF2-40B4-BE49-F238E27FC236}">
                      <a16:creationId xmlns:a16="http://schemas.microsoft.com/office/drawing/2014/main" id="{32373A36-919B-BB8E-63CA-E4E122A4589D}"/>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7">
                  <a:extLst>
                    <a:ext uri="{FF2B5EF4-FFF2-40B4-BE49-F238E27FC236}">
                      <a16:creationId xmlns:a16="http://schemas.microsoft.com/office/drawing/2014/main" id="{C1347A04-C679-F767-37EF-A4B4AD93475B}"/>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8">
                  <a:extLst>
                    <a:ext uri="{FF2B5EF4-FFF2-40B4-BE49-F238E27FC236}">
                      <a16:creationId xmlns:a16="http://schemas.microsoft.com/office/drawing/2014/main" id="{1777EC12-8BA7-4BF0-29E5-E0AB6AD216AE}"/>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9">
                  <a:extLst>
                    <a:ext uri="{FF2B5EF4-FFF2-40B4-BE49-F238E27FC236}">
                      <a16:creationId xmlns:a16="http://schemas.microsoft.com/office/drawing/2014/main" id="{786729D4-8CF9-5B26-705E-58AC2FA3E7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20">
                  <a:extLst>
                    <a:ext uri="{FF2B5EF4-FFF2-40B4-BE49-F238E27FC236}">
                      <a16:creationId xmlns:a16="http://schemas.microsoft.com/office/drawing/2014/main" id="{CA65636D-FDA3-AB8B-99CA-185D8A6490B0}"/>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21">
                  <a:extLst>
                    <a:ext uri="{FF2B5EF4-FFF2-40B4-BE49-F238E27FC236}">
                      <a16:creationId xmlns:a16="http://schemas.microsoft.com/office/drawing/2014/main" id="{59A79987-CD07-0D08-BF47-6D255C5C1F2B}"/>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2">
                  <a:extLst>
                    <a:ext uri="{FF2B5EF4-FFF2-40B4-BE49-F238E27FC236}">
                      <a16:creationId xmlns:a16="http://schemas.microsoft.com/office/drawing/2014/main" id="{17D7C2D0-180D-6FBA-DD64-742861D11D56}"/>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23">
                  <a:extLst>
                    <a:ext uri="{FF2B5EF4-FFF2-40B4-BE49-F238E27FC236}">
                      <a16:creationId xmlns:a16="http://schemas.microsoft.com/office/drawing/2014/main" id="{AC64AF8C-81A2-97F1-431D-2F588E77D9D6}"/>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24">
                  <a:extLst>
                    <a:ext uri="{FF2B5EF4-FFF2-40B4-BE49-F238E27FC236}">
                      <a16:creationId xmlns:a16="http://schemas.microsoft.com/office/drawing/2014/main" id="{6FA17B38-3D15-3DF0-892F-F5DFEC5C712E}"/>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5">
                  <a:extLst>
                    <a:ext uri="{FF2B5EF4-FFF2-40B4-BE49-F238E27FC236}">
                      <a16:creationId xmlns:a16="http://schemas.microsoft.com/office/drawing/2014/main" id="{F6C063C8-1DC2-2A2C-3F1F-C9848C4E4822}"/>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26">
                  <a:extLst>
                    <a:ext uri="{FF2B5EF4-FFF2-40B4-BE49-F238E27FC236}">
                      <a16:creationId xmlns:a16="http://schemas.microsoft.com/office/drawing/2014/main" id="{D15F2D80-30FD-445D-DEFC-AC28DDD11CF9}"/>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27">
                  <a:extLst>
                    <a:ext uri="{FF2B5EF4-FFF2-40B4-BE49-F238E27FC236}">
                      <a16:creationId xmlns:a16="http://schemas.microsoft.com/office/drawing/2014/main" id="{165CDF50-29F2-DD2F-4099-ADE2E74D67E8}"/>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8">
                  <a:extLst>
                    <a:ext uri="{FF2B5EF4-FFF2-40B4-BE49-F238E27FC236}">
                      <a16:creationId xmlns:a16="http://schemas.microsoft.com/office/drawing/2014/main" id="{03F9CF9D-F19B-653D-0136-56B9273F5161}"/>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29">
                  <a:extLst>
                    <a:ext uri="{FF2B5EF4-FFF2-40B4-BE49-F238E27FC236}">
                      <a16:creationId xmlns:a16="http://schemas.microsoft.com/office/drawing/2014/main" id="{BB821960-7F86-7C09-5891-32FC5D3A9A61}"/>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30">
                  <a:extLst>
                    <a:ext uri="{FF2B5EF4-FFF2-40B4-BE49-F238E27FC236}">
                      <a16:creationId xmlns:a16="http://schemas.microsoft.com/office/drawing/2014/main" id="{3278A9EF-BC78-78CB-2CE8-6E37A9EEB19F}"/>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31">
                  <a:extLst>
                    <a:ext uri="{FF2B5EF4-FFF2-40B4-BE49-F238E27FC236}">
                      <a16:creationId xmlns:a16="http://schemas.microsoft.com/office/drawing/2014/main" id="{2DACEC59-9439-FA44-316E-9229C059B77B}"/>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32">
                  <a:extLst>
                    <a:ext uri="{FF2B5EF4-FFF2-40B4-BE49-F238E27FC236}">
                      <a16:creationId xmlns:a16="http://schemas.microsoft.com/office/drawing/2014/main" id="{188A9179-E44D-0210-17E0-6A490A2CB8AC}"/>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33">
                  <a:extLst>
                    <a:ext uri="{FF2B5EF4-FFF2-40B4-BE49-F238E27FC236}">
                      <a16:creationId xmlns:a16="http://schemas.microsoft.com/office/drawing/2014/main" id="{7C99020A-706D-204A-4BDE-B330734AFD61}"/>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34">
                  <a:extLst>
                    <a:ext uri="{FF2B5EF4-FFF2-40B4-BE49-F238E27FC236}">
                      <a16:creationId xmlns:a16="http://schemas.microsoft.com/office/drawing/2014/main" id="{63C2716C-74A9-881F-9025-DD298521C76C}"/>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35">
                  <a:extLst>
                    <a:ext uri="{FF2B5EF4-FFF2-40B4-BE49-F238E27FC236}">
                      <a16:creationId xmlns:a16="http://schemas.microsoft.com/office/drawing/2014/main" id="{CA6F8809-2159-5F4C-6FD3-D0F76A86B339}"/>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36">
                  <a:extLst>
                    <a:ext uri="{FF2B5EF4-FFF2-40B4-BE49-F238E27FC236}">
                      <a16:creationId xmlns:a16="http://schemas.microsoft.com/office/drawing/2014/main" id="{38D9D305-DFF4-8D91-BF90-4E5B15D895E4}"/>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7" name="Rectangle 6"/>
          <p:cNvSpPr/>
          <p:nvPr/>
        </p:nvSpPr>
        <p:spPr>
          <a:xfrm>
            <a:off x="803596" y="8114011"/>
            <a:ext cx="23449907" cy="2145139"/>
          </a:xfrm>
          <a:prstGeom prst="rect">
            <a:avLst/>
          </a:prstGeom>
        </p:spPr>
        <p:txBody>
          <a:bodyPr wrap="square">
            <a:spAutoFit/>
          </a:bodyPr>
          <a:lstStyle/>
          <a:p>
            <a:pPr algn="just">
              <a:lnSpc>
                <a:spcPct val="130000"/>
              </a:lnSpc>
              <a:spcAft>
                <a:spcPts val="1000"/>
              </a:spcAft>
            </a:pPr>
            <a:r>
              <a:rPr lang="vi-VN" sz="5400" b="1" dirty="0">
                <a:latin typeface="Times New Roman" panose="02020603050405020304" pitchFamily="18" charset="0"/>
                <a:ea typeface="Calibri" panose="020F0502020204030204" pitchFamily="34" charset="0"/>
                <a:cs typeface="Times New Roman" panose="02020603050405020304" pitchFamily="18" charset="0"/>
              </a:rPr>
              <a:t>Viết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tạo</a:t>
            </a:r>
            <a:r>
              <a:rPr lang="vi-VN"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hở</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vi-VN" sz="5400" b="1" dirty="0">
                <a:latin typeface="Times New Roman" panose="02020603050405020304" pitchFamily="18" charset="0"/>
                <a:ea typeface="Calibri" panose="020F0502020204030204" pitchFamily="34" charset="0"/>
                <a:cs typeface="Times New Roman" panose="02020603050405020304" pitchFamily="18" charset="0"/>
              </a:rPr>
              <a:t>của phân tử C</a:t>
            </a:r>
            <a:r>
              <a:rPr lang="vi-VN" sz="5400" b="1" baseline="-25000" dirty="0">
                <a:latin typeface="Times New Roman" panose="02020603050405020304" pitchFamily="18" charset="0"/>
                <a:ea typeface="Calibri" panose="020F0502020204030204" pitchFamily="34" charset="0"/>
                <a:cs typeface="Times New Roman" panose="02020603050405020304" pitchFamily="18" charset="0"/>
              </a:rPr>
              <a:t>4</a:t>
            </a:r>
            <a:r>
              <a:rPr lang="vi-VN" sz="5400" b="1" dirty="0">
                <a:latin typeface="Times New Roman" panose="02020603050405020304" pitchFamily="18" charset="0"/>
                <a:ea typeface="Calibri" panose="020F0502020204030204" pitchFamily="34" charset="0"/>
                <a:cs typeface="Times New Roman" panose="02020603050405020304" pitchFamily="18" charset="0"/>
              </a:rPr>
              <a:t>H</a:t>
            </a:r>
            <a:r>
              <a:rPr lang="vi-VN" sz="5400" b="1" baseline="-25000" dirty="0">
                <a:latin typeface="Times New Roman" panose="02020603050405020304" pitchFamily="18" charset="0"/>
                <a:ea typeface="Calibri" panose="020F0502020204030204" pitchFamily="34" charset="0"/>
                <a:cs typeface="Times New Roman" panose="02020603050405020304" pitchFamily="18" charset="0"/>
              </a:rPr>
              <a:t>8</a:t>
            </a:r>
            <a:r>
              <a:rPr lang="vi-VN"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a:latin typeface="Times New Roman" panose="02020603050405020304" pitchFamily="18" charset="0"/>
                <a:ea typeface="Calibri" panose="020F0502020204030204" pitchFamily="34" charset="0"/>
                <a:cs typeface="Times New Roman" panose="02020603050405020304" pitchFamily="18" charset="0"/>
              </a:rPr>
              <a:t>, C</a:t>
            </a:r>
            <a:r>
              <a:rPr lang="en-US" sz="5400" b="1" baseline="-25000" dirty="0">
                <a:latin typeface="Times New Roman" panose="02020603050405020304" pitchFamily="18" charset="0"/>
                <a:ea typeface="Calibri" panose="020F0502020204030204" pitchFamily="34" charset="0"/>
                <a:cs typeface="Times New Roman" panose="02020603050405020304" pitchFamily="18" charset="0"/>
              </a:rPr>
              <a:t>4</a:t>
            </a:r>
            <a:r>
              <a:rPr lang="en-US" sz="5400" b="1" dirty="0">
                <a:latin typeface="Times New Roman" panose="02020603050405020304" pitchFamily="18" charset="0"/>
                <a:ea typeface="Calibri" panose="020F0502020204030204" pitchFamily="34" charset="0"/>
                <a:cs typeface="Times New Roman" panose="02020603050405020304" pitchFamily="18" charset="0"/>
              </a:rPr>
              <a:t>H</a:t>
            </a:r>
            <a:r>
              <a:rPr lang="en-US" sz="5400" b="1" baseline="-25000" dirty="0">
                <a:latin typeface="Times New Roman" panose="02020603050405020304" pitchFamily="18" charset="0"/>
                <a:ea typeface="Calibri" panose="020F0502020204030204" pitchFamily="34" charset="0"/>
                <a:cs typeface="Times New Roman" panose="02020603050405020304" pitchFamily="18" charset="0"/>
              </a:rPr>
              <a:t>6, </a:t>
            </a:r>
            <a:r>
              <a:rPr lang="vi-VN" sz="5400" b="1" dirty="0">
                <a:latin typeface="Times New Roman" panose="02020603050405020304" pitchFamily="18" charset="0"/>
                <a:ea typeface="Calibri" panose="020F0502020204030204" pitchFamily="34" charset="0"/>
                <a:cs typeface="Times New Roman" panose="02020603050405020304" pitchFamily="18" charset="0"/>
              </a:rPr>
              <a:t>C</a:t>
            </a:r>
            <a:r>
              <a:rPr lang="vi-VN" sz="5400" b="1" baseline="-25000" dirty="0">
                <a:latin typeface="Times New Roman" panose="02020603050405020304" pitchFamily="18" charset="0"/>
                <a:ea typeface="Calibri" panose="020F0502020204030204" pitchFamily="34" charset="0"/>
                <a:cs typeface="Times New Roman" panose="02020603050405020304" pitchFamily="18" charset="0"/>
              </a:rPr>
              <a:t>5</a:t>
            </a:r>
            <a:r>
              <a:rPr lang="vi-VN" sz="5400" b="1" dirty="0">
                <a:latin typeface="Times New Roman" panose="02020603050405020304" pitchFamily="18" charset="0"/>
                <a:ea typeface="Calibri" panose="020F0502020204030204" pitchFamily="34" charset="0"/>
                <a:cs typeface="Times New Roman" panose="02020603050405020304" pitchFamily="18" charset="0"/>
              </a:rPr>
              <a:t>H</a:t>
            </a:r>
            <a:r>
              <a:rPr lang="vi-VN" sz="5400" b="1" baseline="-25000" dirty="0">
                <a:latin typeface="Times New Roman" panose="02020603050405020304" pitchFamily="18" charset="0"/>
                <a:ea typeface="Calibri" panose="020F0502020204030204" pitchFamily="34" charset="0"/>
                <a:cs typeface="Times New Roman" panose="02020603050405020304" pitchFamily="18" charset="0"/>
              </a:rPr>
              <a:t>10</a:t>
            </a:r>
            <a:r>
              <a:rPr lang="vi-VN"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a:latin typeface="Times New Roman" panose="02020603050405020304" pitchFamily="18" charset="0"/>
                <a:ea typeface="Calibri" panose="020F0502020204030204" pitchFamily="34" charset="0"/>
                <a:cs typeface="Times New Roman" panose="02020603050405020304" pitchFamily="18" charset="0"/>
              </a:rPr>
              <a:t>, C</a:t>
            </a:r>
            <a:r>
              <a:rPr lang="en-US" sz="5400" b="1" baseline="-25000" dirty="0">
                <a:latin typeface="Times New Roman" panose="02020603050405020304" pitchFamily="18" charset="0"/>
                <a:ea typeface="Calibri" panose="020F0502020204030204" pitchFamily="34" charset="0"/>
                <a:cs typeface="Times New Roman" panose="02020603050405020304" pitchFamily="18" charset="0"/>
              </a:rPr>
              <a:t>5</a:t>
            </a:r>
            <a:r>
              <a:rPr lang="en-US" sz="5400" b="1" dirty="0">
                <a:latin typeface="Times New Roman" panose="02020603050405020304" pitchFamily="18" charset="0"/>
                <a:ea typeface="Calibri" panose="020F0502020204030204" pitchFamily="34" charset="0"/>
                <a:cs typeface="Times New Roman" panose="02020603050405020304" pitchFamily="18" charset="0"/>
              </a:rPr>
              <a:t>H</a:t>
            </a:r>
            <a:r>
              <a:rPr lang="en-US" sz="5400" b="1" baseline="-25000" dirty="0">
                <a:latin typeface="Times New Roman" panose="02020603050405020304" pitchFamily="18" charset="0"/>
                <a:ea typeface="Calibri" panose="020F0502020204030204" pitchFamily="34" charset="0"/>
                <a:cs typeface="Times New Roman" panose="02020603050405020304" pitchFamily="18" charset="0"/>
              </a:rPr>
              <a:t>8</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5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69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185;p1"/>
          <p:cNvGrpSpPr/>
          <p:nvPr/>
        </p:nvGrpSpPr>
        <p:grpSpPr>
          <a:xfrm>
            <a:off x="2730448" y="1734999"/>
            <a:ext cx="20008033" cy="922527"/>
            <a:chOff x="7459670" y="7086599"/>
            <a:chExt cx="20011654" cy="922694"/>
          </a:xfrm>
        </p:grpSpPr>
        <p:sp>
          <p:nvSpPr>
            <p:cNvPr id="69"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70" name="Google Shape;187;p1"/>
            <p:cNvGrpSpPr/>
            <p:nvPr/>
          </p:nvGrpSpPr>
          <p:grpSpPr>
            <a:xfrm>
              <a:off x="7459670" y="7086599"/>
              <a:ext cx="1392614" cy="872846"/>
              <a:chOff x="7459670" y="7543799"/>
              <a:chExt cx="1381117"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75" name="Google Shape;185;p1"/>
          <p:cNvGrpSpPr/>
          <p:nvPr/>
        </p:nvGrpSpPr>
        <p:grpSpPr>
          <a:xfrm>
            <a:off x="3377872" y="2871079"/>
            <a:ext cx="20008034" cy="922526"/>
            <a:chOff x="7459669" y="7086600"/>
            <a:chExt cx="20011655" cy="922693"/>
          </a:xfrm>
        </p:grpSpPr>
        <p:sp>
          <p:nvSpPr>
            <p:cNvPr id="7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ĐỒNG PHÂN</a:t>
              </a:r>
              <a:endParaRPr sz="4800" b="1" dirty="0">
                <a:solidFill>
                  <a:srgbClr val="002060"/>
                </a:solidFill>
                <a:latin typeface="Tahoma"/>
                <a:ea typeface="Tahoma"/>
                <a:cs typeface="Tahoma"/>
                <a:sym typeface="Tahoma"/>
              </a:endParaRPr>
            </a:p>
          </p:txBody>
        </p:sp>
        <p:grpSp>
          <p:nvGrpSpPr>
            <p:cNvPr id="77" name="Google Shape;187;p1"/>
            <p:cNvGrpSpPr/>
            <p:nvPr/>
          </p:nvGrpSpPr>
          <p:grpSpPr>
            <a:xfrm>
              <a:off x="7459669" y="7086600"/>
              <a:ext cx="1392615" cy="872846"/>
              <a:chOff x="7459669" y="7543800"/>
              <a:chExt cx="1381118" cy="872846"/>
            </a:xfrm>
          </p:grpSpPr>
          <p:sp>
            <p:nvSpPr>
              <p:cNvPr id="7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9" name="Google Shape;189;p1"/>
              <p:cNvGrpSpPr/>
              <p:nvPr/>
            </p:nvGrpSpPr>
            <p:grpSpPr>
              <a:xfrm>
                <a:off x="7469187" y="7685126"/>
                <a:ext cx="1371600" cy="731520"/>
                <a:chOff x="7469187" y="7685126"/>
                <a:chExt cx="1371600" cy="731520"/>
              </a:xfrm>
            </p:grpSpPr>
            <p:sp>
              <p:nvSpPr>
                <p:cNvPr id="8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81"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p:sp>
        <p:nvSpPr>
          <p:cNvPr id="2" name="Rectangle 1"/>
          <p:cNvSpPr/>
          <p:nvPr/>
        </p:nvSpPr>
        <p:spPr>
          <a:xfrm>
            <a:off x="3489472" y="4489320"/>
            <a:ext cx="16922296" cy="5853910"/>
          </a:xfrm>
          <a:prstGeom prst="rect">
            <a:avLst/>
          </a:prstGeom>
        </p:spPr>
        <p:txBody>
          <a:bodyPr wrap="square">
            <a:spAutoFit/>
          </a:bodyPr>
          <a:lstStyle/>
          <a:p>
            <a:pPr algn="just">
              <a:lnSpc>
                <a:spcPct val="130000"/>
              </a:lnSpc>
            </a:pPr>
            <a:r>
              <a:rPr lang="de-DE" sz="4800" b="1" i="1" dirty="0">
                <a:latin typeface="Times New Roman" panose="02020603050405020304" pitchFamily="18" charset="0"/>
                <a:ea typeface="Calibri" panose="020F0502020204030204" pitchFamily="34" charset="0"/>
                <a:cs typeface="Times New Roman" panose="02020603050405020304" pitchFamily="18" charset="0"/>
              </a:rPr>
              <a:t>a. Đồng phân cấu tạo:</a:t>
            </a:r>
            <a:r>
              <a:rPr lang="de-DE" sz="4800" b="1" dirty="0">
                <a:latin typeface="Times New Roman" panose="02020603050405020304" pitchFamily="18" charset="0"/>
                <a:ea typeface="Calibri" panose="020F0502020204030204" pitchFamily="34" charset="0"/>
                <a:cs typeface="Times New Roman" panose="02020603050405020304" pitchFamily="18" charset="0"/>
              </a:rPr>
              <a:t> </a:t>
            </a:r>
            <a:r>
              <a:rPr lang="de-DE" sz="4800" dirty="0">
                <a:latin typeface="Times New Roman" panose="02020603050405020304" pitchFamily="18" charset="0"/>
                <a:ea typeface="Calibri" panose="020F0502020204030204" pitchFamily="34" charset="0"/>
                <a:cs typeface="Times New Roman" panose="02020603050405020304" pitchFamily="18" charset="0"/>
              </a:rPr>
              <a:t>Đồng phân vị trí liên kết bội (từ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 trở lên) và đồng phân mạch carbon (từ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 trở lên với ankene và từ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5</a:t>
            </a:r>
            <a:r>
              <a:rPr lang="de-DE" sz="4800" dirty="0">
                <a:latin typeface="Times New Roman" panose="02020603050405020304" pitchFamily="18" charset="0"/>
                <a:ea typeface="Calibri" panose="020F0502020204030204" pitchFamily="34" charset="0"/>
                <a:cs typeface="Times New Roman" panose="02020603050405020304" pitchFamily="18" charset="0"/>
              </a:rPr>
              <a:t> trở lên với alkylne). Ví dụ: C</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de-DE" sz="4800" dirty="0">
                <a:latin typeface="Times New Roman" panose="02020603050405020304" pitchFamily="18" charset="0"/>
                <a:ea typeface="Calibri" panose="020F0502020204030204" pitchFamily="34" charset="0"/>
                <a:cs typeface="Times New Roman" panose="02020603050405020304" pitchFamily="18" charset="0"/>
              </a:rPr>
              <a:t>H</a:t>
            </a:r>
            <a:r>
              <a:rPr lang="de-DE" sz="4800" baseline="-25000" dirty="0">
                <a:latin typeface="Times New Roman" panose="02020603050405020304" pitchFamily="18" charset="0"/>
                <a:ea typeface="Calibri" panose="020F0502020204030204" pitchFamily="34" charset="0"/>
                <a:cs typeface="Times New Roman" panose="02020603050405020304" pitchFamily="18" charset="0"/>
              </a:rPr>
              <a:t>8</a:t>
            </a:r>
            <a:r>
              <a:rPr lang="de-DE" sz="4800" dirty="0">
                <a:latin typeface="Times New Roman" panose="02020603050405020304" pitchFamily="18" charset="0"/>
                <a:ea typeface="Calibri" panose="020F0502020204030204" pitchFamily="34" charset="0"/>
                <a:cs typeface="Times New Roman" panose="02020603050405020304" pitchFamily="18" charset="0"/>
              </a:rPr>
              <a:t> có các đồng phân cấu tạo:</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pPr>
            <a:r>
              <a:rPr lang="vi-VN" sz="4800" dirty="0">
                <a:latin typeface="Times New Roman" panose="02020603050405020304" pitchFamily="18" charset="0"/>
                <a:ea typeface="Calibri" panose="020F0502020204030204" pitchFamily="34" charset="0"/>
                <a:cs typeface="Times New Roman" panose="02020603050405020304" pitchFamily="18" charset="0"/>
              </a:rPr>
              <a:t>(1) 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dirty="0">
                <a:latin typeface="Times New Roman" panose="02020603050405020304" pitchFamily="18" charset="0"/>
                <a:ea typeface="Calibri" panose="020F0502020204030204" pitchFamily="34" charset="0"/>
                <a:cs typeface="Times New Roman" panose="02020603050405020304" pitchFamily="18" charset="0"/>
              </a:rPr>
              <a:t>=CH-CH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dirty="0">
                <a:latin typeface="Times New Roman" panose="02020603050405020304" pitchFamily="18" charset="0"/>
                <a:ea typeface="Calibri" panose="020F0502020204030204" pitchFamily="34" charset="0"/>
                <a:cs typeface="Times New Roman" panose="02020603050405020304" pitchFamily="18" charset="0"/>
              </a:rPr>
              <a:t>-CH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pPr>
            <a:r>
              <a:rPr lang="vi-VN" sz="4800" dirty="0">
                <a:latin typeface="Times New Roman" panose="02020603050405020304" pitchFamily="18" charset="0"/>
                <a:ea typeface="Calibri" panose="020F0502020204030204" pitchFamily="34" charset="0"/>
                <a:cs typeface="Times New Roman" panose="02020603050405020304" pitchFamily="18" charset="0"/>
              </a:rPr>
              <a:t>(2) 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dirty="0">
                <a:latin typeface="Times New Roman" panose="02020603050405020304" pitchFamily="18" charset="0"/>
                <a:ea typeface="Calibri" panose="020F0502020204030204" pitchFamily="34" charset="0"/>
                <a:cs typeface="Times New Roman" panose="02020603050405020304" pitchFamily="18" charset="0"/>
              </a:rPr>
              <a:t>-CH=CH-CH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pPr>
            <a:r>
              <a:rPr lang="vi-VN" sz="4800" dirty="0">
                <a:latin typeface="Times New Roman" panose="02020603050405020304" pitchFamily="18" charset="0"/>
                <a:ea typeface="Calibri" panose="020F0502020204030204" pitchFamily="34" charset="0"/>
                <a:cs typeface="Times New Roman" panose="02020603050405020304" pitchFamily="18" charset="0"/>
              </a:rPr>
              <a:t>(3) 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dirty="0">
                <a:latin typeface="Times New Roman" panose="02020603050405020304" pitchFamily="18" charset="0"/>
                <a:ea typeface="Calibri" panose="020F0502020204030204" pitchFamily="34" charset="0"/>
                <a:cs typeface="Times New Roman" panose="02020603050405020304" pitchFamily="18" charset="0"/>
              </a:rPr>
              <a:t>-C(CH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4800" dirty="0">
                <a:latin typeface="Times New Roman" panose="02020603050405020304" pitchFamily="18" charset="0"/>
                <a:ea typeface="Calibri" panose="020F0502020204030204" pitchFamily="34" charset="0"/>
                <a:cs typeface="Times New Roman" panose="02020603050405020304" pitchFamily="18" charset="0"/>
              </a:rPr>
              <a:t>)=CH</a:t>
            </a:r>
            <a:r>
              <a:rPr lang="vi-VN" sz="4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185;p1"/>
          <p:cNvGrpSpPr/>
          <p:nvPr/>
        </p:nvGrpSpPr>
        <p:grpSpPr>
          <a:xfrm>
            <a:off x="2730448" y="1734999"/>
            <a:ext cx="20008033" cy="922527"/>
            <a:chOff x="7459670" y="7086599"/>
            <a:chExt cx="20011654" cy="922694"/>
          </a:xfrm>
        </p:grpSpPr>
        <p:sp>
          <p:nvSpPr>
            <p:cNvPr id="69"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70" name="Google Shape;187;p1"/>
            <p:cNvGrpSpPr/>
            <p:nvPr/>
          </p:nvGrpSpPr>
          <p:grpSpPr>
            <a:xfrm>
              <a:off x="7459670" y="7086599"/>
              <a:ext cx="1392614" cy="872846"/>
              <a:chOff x="7459670" y="7543799"/>
              <a:chExt cx="1381117"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75" name="Google Shape;185;p1"/>
          <p:cNvGrpSpPr/>
          <p:nvPr/>
        </p:nvGrpSpPr>
        <p:grpSpPr>
          <a:xfrm>
            <a:off x="3377872" y="2871079"/>
            <a:ext cx="20008034" cy="922526"/>
            <a:chOff x="7459669" y="7086600"/>
            <a:chExt cx="20011655" cy="922693"/>
          </a:xfrm>
        </p:grpSpPr>
        <p:sp>
          <p:nvSpPr>
            <p:cNvPr id="7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ĐỒNG PHÂN</a:t>
              </a:r>
              <a:endParaRPr sz="4800" b="1" dirty="0">
                <a:solidFill>
                  <a:srgbClr val="002060"/>
                </a:solidFill>
                <a:latin typeface="Tahoma"/>
                <a:ea typeface="Tahoma"/>
                <a:cs typeface="Tahoma"/>
                <a:sym typeface="Tahoma"/>
              </a:endParaRPr>
            </a:p>
          </p:txBody>
        </p:sp>
        <p:grpSp>
          <p:nvGrpSpPr>
            <p:cNvPr id="77" name="Google Shape;187;p1"/>
            <p:cNvGrpSpPr/>
            <p:nvPr/>
          </p:nvGrpSpPr>
          <p:grpSpPr>
            <a:xfrm>
              <a:off x="7459669" y="7086600"/>
              <a:ext cx="1392615" cy="872846"/>
              <a:chOff x="7459669" y="7543800"/>
              <a:chExt cx="1381118" cy="872846"/>
            </a:xfrm>
          </p:grpSpPr>
          <p:sp>
            <p:nvSpPr>
              <p:cNvPr id="7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9" name="Google Shape;189;p1"/>
              <p:cNvGrpSpPr/>
              <p:nvPr/>
            </p:nvGrpSpPr>
            <p:grpSpPr>
              <a:xfrm>
                <a:off x="7469187" y="7685126"/>
                <a:ext cx="1371600" cy="731520"/>
                <a:chOff x="7469187" y="7685126"/>
                <a:chExt cx="1371600" cy="731520"/>
              </a:xfrm>
            </p:grpSpPr>
            <p:sp>
              <p:nvSpPr>
                <p:cNvPr id="8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81"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p:sp>
        <p:nvSpPr>
          <p:cNvPr id="3" name="Rectangle 2"/>
          <p:cNvSpPr/>
          <p:nvPr/>
        </p:nvSpPr>
        <p:spPr>
          <a:xfrm>
            <a:off x="2896006" y="4098620"/>
            <a:ext cx="19344562" cy="8734699"/>
          </a:xfrm>
          <a:prstGeom prst="rect">
            <a:avLst/>
          </a:prstGeom>
        </p:spPr>
        <p:txBody>
          <a:bodyPr wrap="square">
            <a:spAutoFit/>
          </a:bodyPr>
          <a:lstStyle/>
          <a:p>
            <a:pPr algn="just">
              <a:lnSpc>
                <a:spcPct val="130000"/>
              </a:lnSpc>
            </a:pPr>
            <a:r>
              <a:rPr lang="vi-VN" sz="4800" i="1" dirty="0">
                <a:latin typeface="Times New Roman" panose="02020603050405020304" pitchFamily="18" charset="0"/>
                <a:ea typeface="Calibri" panose="020F0502020204030204" pitchFamily="34" charset="0"/>
                <a:cs typeface="Times New Roman" panose="02020603050405020304" pitchFamily="18" charset="0"/>
              </a:rPr>
              <a:t>b. Đồng phân hình học:</a:t>
            </a:r>
            <a:r>
              <a:rPr lang="en-US" sz="4800" i="1" dirty="0">
                <a:latin typeface="Times New Roman" panose="02020603050405020304" pitchFamily="18" charset="0"/>
                <a:ea typeface="Calibri" panose="020F0502020204030204" pitchFamily="34" charset="0"/>
                <a:cs typeface="Times New Roman" panose="02020603050405020304" pitchFamily="18" charset="0"/>
              </a:rPr>
              <a:t> </a:t>
            </a:r>
            <a:r>
              <a:rPr lang="en-US" sz="48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800" i="1" dirty="0">
                <a:latin typeface="Times New Roman" panose="02020603050405020304" pitchFamily="18" charset="0"/>
                <a:ea typeface="Calibri" panose="020F0502020204030204" pitchFamily="34" charset="0"/>
                <a:cs typeface="Times New Roman" panose="02020603050405020304" pitchFamily="18" charset="0"/>
              </a:rPr>
              <a:t> alkene</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800" dirty="0">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pP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anlkene</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có</a:t>
            </a:r>
            <a:r>
              <a:rPr lang="vi-VN" sz="4800" dirty="0">
                <a:latin typeface="Times New Roman" panose="02020603050405020304" pitchFamily="18" charset="0"/>
                <a:ea typeface="Calibri" panose="020F0502020204030204" pitchFamily="34" charset="0"/>
                <a:cs typeface="Times New Roman" panose="02020603050405020304" pitchFamily="18" charset="0"/>
              </a:rPr>
              <a:t> a ≠ b và c ≠ d (</a:t>
            </a:r>
            <a:r>
              <a:rPr lang="en-US" sz="4800" dirty="0" err="1">
                <a:latin typeface="Times New Roman" panose="02020603050405020304" pitchFamily="18" charset="0"/>
                <a:ea typeface="Calibri" panose="020F0502020204030204" pitchFamily="34" charset="0"/>
                <a:cs typeface="Times New Roman" panose="02020603050405020304" pitchFamily="18" charset="0"/>
              </a:rPr>
              <a:t>a,b,c,d</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4800" dirty="0">
                <a:latin typeface="Times New Roman" panose="02020603050405020304" pitchFamily="18" charset="0"/>
                <a:ea typeface="Calibri" panose="020F0502020204030204" pitchFamily="34" charset="0"/>
                <a:cs typeface="Times New Roman" panose="02020603050405020304" pitchFamily="18" charset="0"/>
              </a:rPr>
              <a:t> hay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800" dirty="0">
                <a:latin typeface="Times New Roman" panose="02020603050405020304" pitchFamily="18" charset="0"/>
                <a:ea typeface="Calibri" panose="020F0502020204030204" pitchFamily="34" charset="0"/>
                <a:cs typeface="Times New Roman" panose="02020603050405020304" pitchFamily="18" charset="0"/>
              </a:rPr>
              <a:t> C ở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nối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đôi</a:t>
            </a:r>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Đồng phân hình học có mạch chính nằm cùng một phía của liên kết đôi gọi là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cis, ngược lại gọi là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trans.</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071421363"/>
              </p:ext>
            </p:extLst>
          </p:nvPr>
        </p:nvGraphicFramePr>
        <p:xfrm>
          <a:off x="6174862" y="6046839"/>
          <a:ext cx="9104468" cy="2802194"/>
        </p:xfrm>
        <a:graphic>
          <a:graphicData uri="http://schemas.openxmlformats.org/presentationml/2006/ole">
            <mc:AlternateContent xmlns:mc="http://schemas.openxmlformats.org/markup-compatibility/2006">
              <mc:Choice xmlns:v="urn:schemas-microsoft-com:vml" Requires="v">
                <p:oleObj name="ChemSketch" r:id="rId2" imgW="2654640" imgH="754200" progId="ACD.ChemSketch.20">
                  <p:embed/>
                </p:oleObj>
              </mc:Choice>
              <mc:Fallback>
                <p:oleObj name="ChemSketch" r:id="rId2" imgW="2654640" imgH="754200" progId="ACD.ChemSketch.20">
                  <p:embed/>
                  <p:pic>
                    <p:nvPicPr>
                      <p:cNvPr id="0" name=""/>
                      <p:cNvPicPr/>
                      <p:nvPr/>
                    </p:nvPicPr>
                    <p:blipFill>
                      <a:blip r:embed="rId3"/>
                      <a:stretch>
                        <a:fillRect/>
                      </a:stretch>
                    </p:blipFill>
                    <p:spPr>
                      <a:xfrm>
                        <a:off x="6174862" y="6046839"/>
                        <a:ext cx="9104468" cy="2802194"/>
                      </a:xfrm>
                      <a:prstGeom prst="rect">
                        <a:avLst/>
                      </a:prstGeom>
                    </p:spPr>
                  </p:pic>
                </p:oleObj>
              </mc:Fallback>
            </mc:AlternateContent>
          </a:graphicData>
        </a:graphic>
      </p:graphicFrame>
    </p:spTree>
    <p:extLst>
      <p:ext uri="{BB962C8B-B14F-4D97-AF65-F5344CB8AC3E}">
        <p14:creationId xmlns:p14="http://schemas.microsoft.com/office/powerpoint/2010/main" val="31137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185;p1"/>
          <p:cNvGrpSpPr/>
          <p:nvPr/>
        </p:nvGrpSpPr>
        <p:grpSpPr>
          <a:xfrm>
            <a:off x="2730448" y="1734999"/>
            <a:ext cx="20008033" cy="922527"/>
            <a:chOff x="7459670" y="7086599"/>
            <a:chExt cx="20011654" cy="922694"/>
          </a:xfrm>
        </p:grpSpPr>
        <p:sp>
          <p:nvSpPr>
            <p:cNvPr id="69"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vi-VN" sz="4800" b="1" dirty="0">
                  <a:solidFill>
                    <a:srgbClr val="002060"/>
                  </a:solidFill>
                </a:rPr>
                <a:t>KHÁI NIỆM, ĐỒNG PHÂN, DANH PHÁP</a:t>
              </a:r>
              <a:endParaRPr sz="4800" b="1" dirty="0">
                <a:solidFill>
                  <a:srgbClr val="002060"/>
                </a:solidFill>
                <a:latin typeface="Tahoma"/>
                <a:ea typeface="Tahoma"/>
                <a:cs typeface="Tahoma"/>
                <a:sym typeface="Tahoma"/>
              </a:endParaRPr>
            </a:p>
          </p:txBody>
        </p:sp>
        <p:grpSp>
          <p:nvGrpSpPr>
            <p:cNvPr id="70" name="Google Shape;187;p1"/>
            <p:cNvGrpSpPr/>
            <p:nvPr/>
          </p:nvGrpSpPr>
          <p:grpSpPr>
            <a:xfrm>
              <a:off x="7459670" y="7086599"/>
              <a:ext cx="1392614" cy="872846"/>
              <a:chOff x="7459670" y="7543799"/>
              <a:chExt cx="1381117"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75" name="Google Shape;185;p1"/>
          <p:cNvGrpSpPr/>
          <p:nvPr/>
        </p:nvGrpSpPr>
        <p:grpSpPr>
          <a:xfrm>
            <a:off x="3377872" y="2871079"/>
            <a:ext cx="20008034" cy="922526"/>
            <a:chOff x="7459669" y="7086600"/>
            <a:chExt cx="20011655" cy="922693"/>
          </a:xfrm>
        </p:grpSpPr>
        <p:sp>
          <p:nvSpPr>
            <p:cNvPr id="76"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DANH PHÁP</a:t>
              </a:r>
              <a:endParaRPr sz="4800" b="1" dirty="0">
                <a:solidFill>
                  <a:srgbClr val="002060"/>
                </a:solidFill>
                <a:latin typeface="Tahoma"/>
                <a:ea typeface="Tahoma"/>
                <a:cs typeface="Tahoma"/>
                <a:sym typeface="Tahoma"/>
              </a:endParaRPr>
            </a:p>
          </p:txBody>
        </p:sp>
        <p:grpSp>
          <p:nvGrpSpPr>
            <p:cNvPr id="77" name="Google Shape;187;p1"/>
            <p:cNvGrpSpPr/>
            <p:nvPr/>
          </p:nvGrpSpPr>
          <p:grpSpPr>
            <a:xfrm>
              <a:off x="7459669" y="7086600"/>
              <a:ext cx="1392615" cy="872846"/>
              <a:chOff x="7459669" y="7543800"/>
              <a:chExt cx="1381118" cy="872846"/>
            </a:xfrm>
          </p:grpSpPr>
          <p:sp>
            <p:nvSpPr>
              <p:cNvPr id="7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9" name="Google Shape;189;p1"/>
              <p:cNvGrpSpPr/>
              <p:nvPr/>
            </p:nvGrpSpPr>
            <p:grpSpPr>
              <a:xfrm>
                <a:off x="7469187" y="7685126"/>
                <a:ext cx="1371600" cy="731520"/>
                <a:chOff x="7469187" y="7685126"/>
                <a:chExt cx="1371600" cy="731520"/>
              </a:xfrm>
            </p:grpSpPr>
            <p:sp>
              <p:nvSpPr>
                <p:cNvPr id="8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81"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3</a:t>
                  </a:r>
                  <a:endParaRPr dirty="0"/>
                </a:p>
              </p:txBody>
            </p:sp>
          </p:grpSp>
        </p:grpSp>
      </p:grpSp>
      <p:sp>
        <p:nvSpPr>
          <p:cNvPr id="2" name="Rectangle 1"/>
          <p:cNvSpPr/>
          <p:nvPr/>
        </p:nvSpPr>
        <p:spPr>
          <a:xfrm>
            <a:off x="3460652" y="3885069"/>
            <a:ext cx="12192000" cy="2973122"/>
          </a:xfrm>
          <a:prstGeom prst="rect">
            <a:avLst/>
          </a:prstGeom>
        </p:spPr>
        <p:txBody>
          <a:bodyPr>
            <a:spAutoFit/>
          </a:bodyPr>
          <a:lstStyle/>
          <a:p>
            <a:pPr algn="just">
              <a:lnSpc>
                <a:spcPct val="130000"/>
              </a:lnSpc>
            </a:pPr>
            <a:r>
              <a:rPr lang="vi-VN" sz="4800" i="1" dirty="0">
                <a:latin typeface="Times New Roman" panose="02020603050405020304" pitchFamily="18" charset="0"/>
                <a:ea typeface="Calibri" panose="020F0502020204030204" pitchFamily="34" charset="0"/>
                <a:cs typeface="Times New Roman" panose="02020603050405020304" pitchFamily="18" charset="0"/>
              </a:rPr>
              <a:t>Tên thay thế của </a:t>
            </a:r>
            <a:r>
              <a:rPr lang="en-US" sz="4800" i="1" dirty="0" err="1">
                <a:latin typeface="Times New Roman" panose="02020603050405020304" pitchFamily="18" charset="0"/>
                <a:ea typeface="Calibri" panose="020F0502020204030204" pitchFamily="34" charset="0"/>
                <a:cs typeface="Times New Roman" panose="02020603050405020304" pitchFamily="18" charset="0"/>
              </a:rPr>
              <a:t>anken</a:t>
            </a:r>
            <a:r>
              <a:rPr lang="en-US" sz="4800" i="1" dirty="0">
                <a:latin typeface="Times New Roman" panose="02020603050405020304" pitchFamily="18" charset="0"/>
                <a:ea typeface="Calibri" panose="020F0502020204030204" pitchFamily="34" charset="0"/>
                <a:cs typeface="Times New Roman" panose="02020603050405020304" pitchFamily="18" charset="0"/>
              </a:rPr>
              <a:t> </a:t>
            </a:r>
            <a:r>
              <a:rPr lang="en-US" sz="4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800" i="1" dirty="0">
                <a:latin typeface="Times New Roman" panose="02020603050405020304" pitchFamily="18" charset="0"/>
                <a:ea typeface="Calibri" panose="020F0502020204030204" pitchFamily="34" charset="0"/>
                <a:cs typeface="Times New Roman" panose="02020603050405020304" pitchFamily="18" charset="0"/>
              </a:rPr>
              <a:t> </a:t>
            </a:r>
            <a:r>
              <a:rPr lang="en-US" sz="4800" i="1" dirty="0" err="1">
                <a:latin typeface="Times New Roman" panose="02020603050405020304" pitchFamily="18" charset="0"/>
                <a:ea typeface="Calibri" panose="020F0502020204030204" pitchFamily="34" charset="0"/>
                <a:cs typeface="Times New Roman" panose="02020603050405020304" pitchFamily="18" charset="0"/>
              </a:rPr>
              <a:t>ankin</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4800" b="1" dirty="0">
                <a:latin typeface="Times New Roman" panose="02020603050405020304" pitchFamily="18" charset="0"/>
                <a:ea typeface="Calibri" panose="020F0502020204030204" pitchFamily="34" charset="0"/>
                <a:cs typeface="Times New Roman" panose="02020603050405020304" pitchFamily="18" charset="0"/>
              </a:rPr>
              <a:t> –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lk</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bội</a:t>
            </a:r>
            <a:r>
              <a:rPr lang="en-US" sz="4800" b="1" dirty="0">
                <a:latin typeface="Times New Roman" panose="02020603050405020304" pitchFamily="18" charset="0"/>
                <a:ea typeface="Calibri" panose="020F0502020204030204" pitchFamily="34" charset="0"/>
                <a:cs typeface="Times New Roman" panose="02020603050405020304" pitchFamily="18" charset="0"/>
              </a:rPr>
              <a:t> –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ene</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yne</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pPr>
            <a:r>
              <a:rPr lang="vi-VN" sz="4800" dirty="0">
                <a:latin typeface="Times New Roman" panose="02020603050405020304" pitchFamily="18" charset="0"/>
                <a:ea typeface="Calibri" panose="020F0502020204030204" pitchFamily="34" charset="0"/>
                <a:cs typeface="Times New Roman" panose="02020603050405020304" pitchFamily="18" charset="0"/>
              </a:rPr>
              <a:t>(tham khảo b</a:t>
            </a:r>
            <a:r>
              <a:rPr lang="en-US" sz="4800" dirty="0">
                <a:latin typeface="Times New Roman" panose="02020603050405020304" pitchFamily="18" charset="0"/>
                <a:ea typeface="Calibri" panose="020F0502020204030204" pitchFamily="34" charset="0"/>
                <a:cs typeface="Times New Roman" panose="02020603050405020304" pitchFamily="18" charset="0"/>
              </a:rPr>
              <a:t>ả</a:t>
            </a:r>
            <a:r>
              <a:rPr lang="vi-VN" sz="4800" dirty="0">
                <a:latin typeface="Times New Roman" panose="02020603050405020304" pitchFamily="18" charset="0"/>
                <a:ea typeface="Calibri" panose="020F0502020204030204" pitchFamily="34" charset="0"/>
                <a:cs typeface="Times New Roman" panose="02020603050405020304" pitchFamily="18" charset="0"/>
              </a:rPr>
              <a:t>ng </a:t>
            </a:r>
            <a:r>
              <a:rPr lang="en-US" sz="4800" dirty="0">
                <a:latin typeface="Times New Roman" panose="02020603050405020304" pitchFamily="18" charset="0"/>
                <a:ea typeface="Calibri" panose="020F0502020204030204" pitchFamily="34" charset="0"/>
                <a:cs typeface="Times New Roman" panose="02020603050405020304" pitchFamily="18" charset="0"/>
              </a:rPr>
              <a:t>1</a:t>
            </a:r>
            <a:r>
              <a:rPr lang="vi-VN" sz="4800" dirty="0">
                <a:latin typeface="Times New Roman" panose="02020603050405020304" pitchFamily="18" charset="0"/>
                <a:ea typeface="Calibri" panose="020F0502020204030204" pitchFamily="34" charset="0"/>
                <a:cs typeface="Times New Roman" panose="02020603050405020304" pitchFamily="18" charset="0"/>
              </a:rPr>
              <a:t>6.1)</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 name="Group 167">
            <a:extLst>
              <a:ext uri="{FF2B5EF4-FFF2-40B4-BE49-F238E27FC236}">
                <a16:creationId xmlns:a16="http://schemas.microsoft.com/office/drawing/2014/main" id="{9441A3D0-269C-E3B2-8098-7E5A483758A7}"/>
              </a:ext>
            </a:extLst>
          </p:cNvPr>
          <p:cNvGrpSpPr/>
          <p:nvPr/>
        </p:nvGrpSpPr>
        <p:grpSpPr>
          <a:xfrm>
            <a:off x="1592408" y="6948406"/>
            <a:ext cx="3794127" cy="927101"/>
            <a:chOff x="4867276" y="9361488"/>
            <a:chExt cx="3794125" cy="927101"/>
          </a:xfrm>
        </p:grpSpPr>
        <p:sp>
          <p:nvSpPr>
            <p:cNvPr id="20" name="Freeform 59">
              <a:extLst>
                <a:ext uri="{FF2B5EF4-FFF2-40B4-BE49-F238E27FC236}">
                  <a16:creationId xmlns:a16="http://schemas.microsoft.com/office/drawing/2014/main" id="{5D06AC67-09E5-96DE-7E8D-A3B4493B5662}"/>
                </a:ext>
              </a:extLst>
            </p:cNvPr>
            <p:cNvSpPr>
              <a:spLocks/>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Freeform 60">
              <a:extLst>
                <a:ext uri="{FF2B5EF4-FFF2-40B4-BE49-F238E27FC236}">
                  <a16:creationId xmlns:a16="http://schemas.microsoft.com/office/drawing/2014/main" id="{88C1CE44-42F0-9291-5379-B6FED87EFE9C}"/>
                </a:ext>
              </a:extLst>
            </p:cNvPr>
            <p:cNvSpPr>
              <a:spLocks/>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Freeform 61">
              <a:extLst>
                <a:ext uri="{FF2B5EF4-FFF2-40B4-BE49-F238E27FC236}">
                  <a16:creationId xmlns:a16="http://schemas.microsoft.com/office/drawing/2014/main" id="{982F7973-B479-5CFC-7683-8FCB138CBC56}"/>
                </a:ext>
              </a:extLst>
            </p:cNvPr>
            <p:cNvSpPr>
              <a:spLocks/>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Freeform 62">
              <a:extLst>
                <a:ext uri="{FF2B5EF4-FFF2-40B4-BE49-F238E27FC236}">
                  <a16:creationId xmlns:a16="http://schemas.microsoft.com/office/drawing/2014/main" id="{BA962CC3-4C2C-24E9-301E-20DADC2604B8}"/>
                </a:ext>
              </a:extLst>
            </p:cNvPr>
            <p:cNvSpPr>
              <a:spLocks/>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Freeform 63">
              <a:extLst>
                <a:ext uri="{FF2B5EF4-FFF2-40B4-BE49-F238E27FC236}">
                  <a16:creationId xmlns:a16="http://schemas.microsoft.com/office/drawing/2014/main" id="{F6827642-9049-1B6C-CADF-40B4EB2A5975}"/>
                </a:ext>
              </a:extLst>
            </p:cNvPr>
            <p:cNvSpPr>
              <a:spLocks/>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Freeform 64">
              <a:extLst>
                <a:ext uri="{FF2B5EF4-FFF2-40B4-BE49-F238E27FC236}">
                  <a16:creationId xmlns:a16="http://schemas.microsoft.com/office/drawing/2014/main" id="{EEBB9657-4E2B-FD34-C8D5-292DFF69027E}"/>
                </a:ext>
              </a:extLst>
            </p:cNvPr>
            <p:cNvSpPr>
              <a:spLocks/>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Freeform 65">
              <a:extLst>
                <a:ext uri="{FF2B5EF4-FFF2-40B4-BE49-F238E27FC236}">
                  <a16:creationId xmlns:a16="http://schemas.microsoft.com/office/drawing/2014/main" id="{E22E28C3-5CDD-E245-DB5B-A67636408BAE}"/>
                </a:ext>
              </a:extLst>
            </p:cNvPr>
            <p:cNvSpPr>
              <a:spLocks/>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Oval 66">
              <a:extLst>
                <a:ext uri="{FF2B5EF4-FFF2-40B4-BE49-F238E27FC236}">
                  <a16:creationId xmlns:a16="http://schemas.microsoft.com/office/drawing/2014/main" id="{C477AE9D-9BDB-5165-1F0F-1BBB956E75E8}"/>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Freeform 67">
              <a:extLst>
                <a:ext uri="{FF2B5EF4-FFF2-40B4-BE49-F238E27FC236}">
                  <a16:creationId xmlns:a16="http://schemas.microsoft.com/office/drawing/2014/main" id="{DC959FBC-A76B-9483-467D-EC6491BD3259}"/>
                </a:ext>
              </a:extLst>
            </p:cNvPr>
            <p:cNvSpPr>
              <a:spLocks/>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Rectangle 3"/>
          <p:cNvSpPr/>
          <p:nvPr/>
        </p:nvSpPr>
        <p:spPr>
          <a:xfrm>
            <a:off x="3920370" y="8212937"/>
            <a:ext cx="17455204" cy="4672048"/>
          </a:xfrm>
          <a:prstGeom prst="rect">
            <a:avLst/>
          </a:prstGeom>
        </p:spPr>
        <p:txBody>
          <a:bodyPr wrap="square">
            <a:spAutoFit/>
          </a:bodyPr>
          <a:lstStyle/>
          <a:p>
            <a:pPr algn="just">
              <a:lnSpc>
                <a:spcPct val="130000"/>
              </a:lnSpc>
            </a:pP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anken</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ankin</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nhánh</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thứ</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alkane </a:t>
            </a:r>
            <a:r>
              <a:rPr lang="en-US" sz="4800" b="1" i="1" dirty="0" err="1">
                <a:latin typeface="Times New Roman" panose="02020603050405020304" pitchFamily="18" charset="0"/>
                <a:ea typeface="Calibri" panose="020F0502020204030204" pitchFamily="34" charset="0"/>
                <a:cs typeface="Times New Roman" panose="02020603050405020304" pitchFamily="18" charset="0"/>
              </a:rPr>
              <a:t>nhánh</a:t>
            </a:r>
            <a:r>
              <a:rPr lang="en-US" sz="48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pP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số</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ít</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anken</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ankin</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có</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tên</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thông</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thường</a:t>
            </a:r>
            <a:endParaRPr lang="en-US" sz="4800" b="1" i="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fr-FR" sz="4800" b="1" i="1" dirty="0">
                <a:latin typeface="Times New Roman" panose="02020603050405020304" pitchFamily="18" charset="0"/>
                <a:ea typeface="Calibri" panose="020F0502020204030204" pitchFamily="34" charset="0"/>
                <a:cs typeface="Times New Roman" panose="02020603050405020304" pitchFamily="18" charset="0"/>
              </a:rPr>
              <a:t>CH</a:t>
            </a:r>
            <a:r>
              <a:rPr lang="fr-FR" sz="4800" b="1"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fr-FR" sz="4800" b="1" i="1" dirty="0">
                <a:latin typeface="Times New Roman" panose="02020603050405020304" pitchFamily="18" charset="0"/>
                <a:ea typeface="Calibri" panose="020F0502020204030204" pitchFamily="34" charset="0"/>
                <a:cs typeface="Times New Roman" panose="02020603050405020304" pitchFamily="18" charset="0"/>
              </a:rPr>
              <a:t>=CH</a:t>
            </a:r>
            <a:r>
              <a:rPr lang="fr-FR" sz="4800" b="1" i="1" baseline="-25000" dirty="0">
                <a:latin typeface="Times New Roman" panose="02020603050405020304" pitchFamily="18" charset="0"/>
                <a:ea typeface="Calibri" panose="020F0502020204030204" pitchFamily="34" charset="0"/>
                <a:cs typeface="Times New Roman" panose="02020603050405020304" pitchFamily="18" charset="0"/>
              </a:rPr>
              <a:t>2</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 </a:t>
            </a:r>
            <a:r>
              <a:rPr lang="fr-FR" sz="4800" b="1" i="1" dirty="0" err="1">
                <a:latin typeface="Times New Roman" panose="02020603050405020304" pitchFamily="18" charset="0"/>
                <a:ea typeface="Calibri" panose="020F0502020204030204" pitchFamily="34" charset="0"/>
                <a:cs typeface="Times New Roman" panose="02020603050405020304" pitchFamily="18" charset="0"/>
              </a:rPr>
              <a:t>ethylene</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    </a:t>
            </a:r>
            <a:r>
              <a:rPr lang="pt-BR" sz="4800" b="1" i="1" dirty="0">
                <a:latin typeface="Times New Roman" panose="02020603050405020304" pitchFamily="18" charset="0"/>
                <a:ea typeface="Calibri" panose="020F0502020204030204" pitchFamily="34" charset="0"/>
                <a:cs typeface="Times New Roman" panose="02020603050405020304" pitchFamily="18" charset="0"/>
              </a:rPr>
              <a:t>HC ≡ CH: acetylene</a:t>
            </a:r>
            <a:r>
              <a:rPr lang="fr-FR" sz="4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4800" b="1" i="1" dirty="0">
              <a:latin typeface="Times New Roman" panose="02020603050405020304" pitchFamily="18" charset="0"/>
              <a:ea typeface="Calibri" panose="020F0502020204030204" pitchFamily="34" charset="0"/>
              <a:cs typeface="Times New Roman" panose="02020603050405020304" pitchFamily="18" charset="0"/>
            </a:endParaRPr>
          </a:p>
          <a:p>
            <a:r>
              <a:rPr lang="fr-FR" sz="4800" b="1" i="1" dirty="0">
                <a:latin typeface="Times New Roman" panose="02020603050405020304" pitchFamily="18" charset="0"/>
                <a:ea typeface="Calibri" panose="020F0502020204030204" pitchFamily="34" charset="0"/>
              </a:rPr>
              <a:t>CH</a:t>
            </a:r>
            <a:r>
              <a:rPr lang="fr-FR" sz="4800" b="1" i="1" baseline="-25000" dirty="0">
                <a:latin typeface="Times New Roman" panose="02020603050405020304" pitchFamily="18" charset="0"/>
                <a:ea typeface="Calibri" panose="020F0502020204030204" pitchFamily="34" charset="0"/>
              </a:rPr>
              <a:t>2</a:t>
            </a:r>
            <a:r>
              <a:rPr lang="fr-FR" sz="4800" b="1" i="1" dirty="0">
                <a:latin typeface="Times New Roman" panose="02020603050405020304" pitchFamily="18" charset="0"/>
                <a:ea typeface="Calibri" panose="020F0502020204030204" pitchFamily="34" charset="0"/>
              </a:rPr>
              <a:t>=CH-CH</a:t>
            </a:r>
            <a:r>
              <a:rPr lang="fr-FR" sz="4800" b="1" i="1" baseline="-25000" dirty="0">
                <a:latin typeface="Times New Roman" panose="02020603050405020304" pitchFamily="18" charset="0"/>
                <a:ea typeface="Calibri" panose="020F0502020204030204" pitchFamily="34" charset="0"/>
              </a:rPr>
              <a:t>3</a:t>
            </a:r>
            <a:r>
              <a:rPr lang="fr-FR" sz="4800" b="1" i="1" dirty="0">
                <a:latin typeface="Times New Roman" panose="02020603050405020304" pitchFamily="18" charset="0"/>
                <a:ea typeface="Calibri" panose="020F0502020204030204" pitchFamily="34" charset="0"/>
              </a:rPr>
              <a:t> : </a:t>
            </a:r>
            <a:r>
              <a:rPr lang="fr-FR" sz="4800" b="1" i="1" dirty="0" err="1">
                <a:latin typeface="Times New Roman" panose="02020603050405020304" pitchFamily="18" charset="0"/>
                <a:ea typeface="Calibri" panose="020F0502020204030204" pitchFamily="34" charset="0"/>
              </a:rPr>
              <a:t>propylene</a:t>
            </a:r>
            <a:endParaRPr lang="en-US" sz="4800" b="1" i="1" dirty="0"/>
          </a:p>
        </p:txBody>
      </p:sp>
    </p:spTree>
    <p:extLst>
      <p:ext uri="{BB962C8B-B14F-4D97-AF65-F5344CB8AC3E}">
        <p14:creationId xmlns:p14="http://schemas.microsoft.com/office/powerpoint/2010/main" val="149866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799239" y="7685126"/>
                <a:ext cx="89188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nl-NL" sz="4800" b="1" dirty="0">
                <a:solidFill>
                  <a:srgbClr val="002060"/>
                </a:solidFill>
              </a:rPr>
              <a:t>ĐẶC ĐIỂM CẤU TẠO CỦA </a:t>
            </a:r>
            <a:r>
              <a:rPr lang="fr-FR" sz="4800" b="1" dirty="0">
                <a:solidFill>
                  <a:srgbClr val="002060"/>
                </a:solidFill>
              </a:rPr>
              <a:t>ETHYLENE,</a:t>
            </a:r>
            <a:r>
              <a:rPr lang="pt-BR" sz="4800" b="1" dirty="0">
                <a:solidFill>
                  <a:srgbClr val="002060"/>
                </a:solidFill>
              </a:rPr>
              <a:t> ACETYLENE</a:t>
            </a:r>
            <a:endParaRPr sz="4800" b="1" dirty="0">
              <a:solidFill>
                <a:srgbClr val="002060"/>
              </a:solidFill>
              <a:latin typeface="Tahoma"/>
              <a:ea typeface="Tahoma"/>
              <a:cs typeface="Tahoma"/>
              <a:sym typeface="Tahoma"/>
            </a:endParaRPr>
          </a:p>
        </p:txBody>
      </p:sp>
      <p:grpSp>
        <p:nvGrpSpPr>
          <p:cNvPr id="30" name="Google Shape;185;p1"/>
          <p:cNvGrpSpPr/>
          <p:nvPr/>
        </p:nvGrpSpPr>
        <p:grpSpPr>
          <a:xfrm>
            <a:off x="3377872" y="2871079"/>
            <a:ext cx="20008034" cy="922526"/>
            <a:chOff x="7459669" y="7086600"/>
            <a:chExt cx="20011655" cy="922693"/>
          </a:xfrm>
        </p:grpSpPr>
        <p:sp>
          <p:nvSpPr>
            <p:cNvPr id="31"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ETHYLENE</a:t>
              </a:r>
              <a:endParaRPr sz="4800" b="1" dirty="0">
                <a:solidFill>
                  <a:srgbClr val="002060"/>
                </a:solidFill>
                <a:latin typeface="Tahoma"/>
                <a:ea typeface="Tahoma"/>
                <a:cs typeface="Tahoma"/>
                <a:sym typeface="Tahoma"/>
              </a:endParaRPr>
            </a:p>
          </p:txBody>
        </p:sp>
        <p:grpSp>
          <p:nvGrpSpPr>
            <p:cNvPr id="32" name="Google Shape;187;p1"/>
            <p:cNvGrpSpPr/>
            <p:nvPr/>
          </p:nvGrpSpPr>
          <p:grpSpPr>
            <a:xfrm>
              <a:off x="7459669" y="7086600"/>
              <a:ext cx="1392615" cy="872846"/>
              <a:chOff x="7459669" y="7543800"/>
              <a:chExt cx="1381118" cy="872846"/>
            </a:xfrm>
          </p:grpSpPr>
          <p:sp>
            <p:nvSpPr>
              <p:cNvPr id="33"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34" name="Google Shape;189;p1"/>
              <p:cNvGrpSpPr/>
              <p:nvPr/>
            </p:nvGrpSpPr>
            <p:grpSpPr>
              <a:xfrm>
                <a:off x="7469187" y="7685126"/>
                <a:ext cx="1371600" cy="731520"/>
                <a:chOff x="7469187" y="7685126"/>
                <a:chExt cx="1371600" cy="731520"/>
              </a:xfrm>
            </p:grpSpPr>
            <p:sp>
              <p:nvSpPr>
                <p:cNvPr id="35"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36"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1</a:t>
                  </a:r>
                  <a:endParaRPr dirty="0"/>
                </a:p>
              </p:txBody>
            </p:sp>
          </p:grpSp>
        </p:grpSp>
      </p:grpSp>
      <mc:AlternateContent xmlns:mc="http://schemas.openxmlformats.org/markup-compatibility/2006" xmlns:a14="http://schemas.microsoft.com/office/drawing/2010/main">
        <mc:Choice Requires="a14">
          <p:sp>
            <p:nvSpPr>
              <p:cNvPr id="3" name="Rectangle 2"/>
              <p:cNvSpPr/>
              <p:nvPr/>
            </p:nvSpPr>
            <p:spPr>
              <a:xfrm>
                <a:off x="2010126" y="4459537"/>
                <a:ext cx="21375780" cy="2012859"/>
              </a:xfrm>
              <a:prstGeom prst="rect">
                <a:avLst/>
              </a:prstGeom>
            </p:spPr>
            <p:txBody>
              <a:bodyPr wrap="square">
                <a:spAutoFit/>
              </a:bodyPr>
              <a:lstStyle/>
              <a:p>
                <a:pPr algn="just">
                  <a:lnSpc>
                    <a:spcPct val="130000"/>
                  </a:lnSpc>
                </a:pP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Phân tử ethylene C</a:t>
                </a:r>
                <a:r>
                  <a:rPr lang="vi-VN" sz="4800" baseline="-250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H</a:t>
                </a:r>
                <a:r>
                  <a:rPr lang="vi-VN" sz="4800" baseline="-250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4</a:t>
                </a: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có 2 nguyên tử carbon và 4 nguyên tử hydrogen đều nằm trên một mặt phẳng. Liên kết đôi C = C gồm một liên kết</a:t>
                </a:r>
                <a14:m>
                  <m:oMath xmlns:m="http://schemas.openxmlformats.org/officeDocument/2006/math">
                    <m:r>
                      <a:rPr lang="vi-VN" sz="4800" i="1">
                        <a:solidFill>
                          <a:srgbClr val="040C28"/>
                        </a:solidFill>
                        <a:latin typeface="Cambria Math" panose="02040503050406030204" pitchFamily="18" charset="0"/>
                        <a:ea typeface="Calibri" panose="020F0502020204030204" pitchFamily="34" charset="0"/>
                        <a:cs typeface="Times New Roman" panose="02020603050405020304" pitchFamily="18" charset="0"/>
                      </a:rPr>
                      <m:t>  </m:t>
                    </m:r>
                    <m:r>
                      <a:rPr lang="vi-VN" sz="4800" i="1">
                        <a:solidFill>
                          <a:srgbClr val="040C28"/>
                        </a:solidFill>
                        <a:latin typeface="Cambria Math" panose="02040503050406030204" pitchFamily="18" charset="0"/>
                        <a:ea typeface="Calibri" panose="020F0502020204030204" pitchFamily="34" charset="0"/>
                        <a:cs typeface="Times New Roman" panose="02020603050405020304" pitchFamily="18" charset="0"/>
                      </a:rPr>
                      <m:t>𝜎</m:t>
                    </m:r>
                  </m:oMath>
                </a14:m>
                <a:r>
                  <a:rPr lang="vi-VN" sz="48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 và một liên kết </a:t>
                </a:r>
                <a14:m>
                  <m:oMath xmlns:m="http://schemas.openxmlformats.org/officeDocument/2006/math">
                    <m:r>
                      <a:rPr lang="vi-VN" sz="4800" i="1">
                        <a:latin typeface="Cambria Math" panose="02040503050406030204" pitchFamily="18" charset="0"/>
                        <a:ea typeface="Calibri" panose="020F0502020204030204" pitchFamily="34" charset="0"/>
                        <a:cs typeface="Times New Roman" panose="02020603050405020304" pitchFamily="18" charset="0"/>
                      </a:rPr>
                      <m:t>𝜋</m:t>
                    </m:r>
                  </m:oMath>
                </a14:m>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10126" y="4459537"/>
                <a:ext cx="21375780" cy="2012859"/>
              </a:xfrm>
              <a:prstGeom prst="rect">
                <a:avLst/>
              </a:prstGeom>
              <a:blipFill>
                <a:blip r:embed="rId2"/>
                <a:stretch>
                  <a:fillRect l="-1312" t="-606" r="-1284" b="-10606"/>
                </a:stretch>
              </a:blipFill>
            </p:spPr>
            <p:txBody>
              <a:bodyPr/>
              <a:lstStyle/>
              <a:p>
                <a:r>
                  <a:rPr lang="en-US">
                    <a:noFill/>
                  </a:rPr>
                  <a:t> </a:t>
                </a:r>
              </a:p>
            </p:txBody>
          </p:sp>
        </mc:Fallback>
      </mc:AlternateContent>
      <p:pic>
        <p:nvPicPr>
          <p:cNvPr id="37" name="Picture 36" descr="undefin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781" y="7188166"/>
            <a:ext cx="8655207" cy="4583630"/>
          </a:xfrm>
          <a:prstGeom prst="rect">
            <a:avLst/>
          </a:prstGeom>
          <a:noFill/>
          <a:ln>
            <a:noFill/>
          </a:ln>
        </p:spPr>
      </p:pic>
      <p:pic>
        <p:nvPicPr>
          <p:cNvPr id="5" name="Picture 4"/>
          <p:cNvPicPr>
            <a:picLocks noChangeAspect="1"/>
          </p:cNvPicPr>
          <p:nvPr/>
        </p:nvPicPr>
        <p:blipFill>
          <a:blip r:embed="rId4"/>
          <a:stretch>
            <a:fillRect/>
          </a:stretch>
        </p:blipFill>
        <p:spPr>
          <a:xfrm>
            <a:off x="12698016" y="7188166"/>
            <a:ext cx="6561733" cy="5312656"/>
          </a:xfrm>
          <a:prstGeom prst="rect">
            <a:avLst/>
          </a:prstGeom>
        </p:spPr>
      </p:pic>
    </p:spTree>
    <p:extLst>
      <p:ext uri="{BB962C8B-B14F-4D97-AF65-F5344CB8AC3E}">
        <p14:creationId xmlns:p14="http://schemas.microsoft.com/office/powerpoint/2010/main" val="13961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oogle Shape;187;p1"/>
          <p:cNvGrpSpPr/>
          <p:nvPr/>
        </p:nvGrpSpPr>
        <p:grpSpPr>
          <a:xfrm>
            <a:off x="2730447" y="1735000"/>
            <a:ext cx="1392363" cy="872688"/>
            <a:chOff x="7459669" y="7543800"/>
            <a:chExt cx="1381118" cy="872846"/>
          </a:xfrm>
        </p:grpSpPr>
        <p:sp>
          <p:nvSpPr>
            <p:cNvPr id="71"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72" name="Google Shape;189;p1"/>
            <p:cNvGrpSpPr/>
            <p:nvPr/>
          </p:nvGrpSpPr>
          <p:grpSpPr>
            <a:xfrm>
              <a:off x="7469187" y="7685126"/>
              <a:ext cx="1371600" cy="731520"/>
              <a:chOff x="7469187" y="7685126"/>
              <a:chExt cx="1371600" cy="731520"/>
            </a:xfrm>
          </p:grpSpPr>
          <p:sp>
            <p:nvSpPr>
              <p:cNvPr id="73"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74" name="Google Shape;191;p1"/>
              <p:cNvSpPr txBox="1"/>
              <p:nvPr/>
            </p:nvSpPr>
            <p:spPr>
              <a:xfrm>
                <a:off x="7799239" y="7685126"/>
                <a:ext cx="891888"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a:t>
                </a:r>
                <a:endParaRPr dirty="0"/>
              </a:p>
            </p:txBody>
          </p:sp>
        </p:grpSp>
      </p:grpSp>
      <p:sp>
        <p:nvSpPr>
          <p:cNvPr id="29" name="Google Shape;193;p1"/>
          <p:cNvSpPr/>
          <p:nvPr/>
        </p:nvSpPr>
        <p:spPr>
          <a:xfrm>
            <a:off x="4430858" y="1826516"/>
            <a:ext cx="15180757" cy="83095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nl-NL" sz="4800" b="1" dirty="0">
                <a:solidFill>
                  <a:srgbClr val="002060"/>
                </a:solidFill>
              </a:rPr>
              <a:t>ĐẶC ĐIỂM CẤU TẠO CỦA </a:t>
            </a:r>
            <a:r>
              <a:rPr lang="fr-FR" sz="4800" b="1" dirty="0">
                <a:solidFill>
                  <a:srgbClr val="002060"/>
                </a:solidFill>
              </a:rPr>
              <a:t>ETHYLENE,</a:t>
            </a:r>
            <a:r>
              <a:rPr lang="pt-BR" sz="4800" b="1" dirty="0">
                <a:solidFill>
                  <a:srgbClr val="002060"/>
                </a:solidFill>
              </a:rPr>
              <a:t> ACETYLENE</a:t>
            </a:r>
            <a:endParaRPr sz="4800" b="1" dirty="0">
              <a:solidFill>
                <a:srgbClr val="002060"/>
              </a:solidFill>
              <a:latin typeface="Tahoma"/>
              <a:ea typeface="Tahoma"/>
              <a:cs typeface="Tahoma"/>
              <a:sym typeface="Tahoma"/>
            </a:endParaRPr>
          </a:p>
        </p:txBody>
      </p:sp>
      <p:grpSp>
        <p:nvGrpSpPr>
          <p:cNvPr id="30" name="Google Shape;185;p1"/>
          <p:cNvGrpSpPr/>
          <p:nvPr/>
        </p:nvGrpSpPr>
        <p:grpSpPr>
          <a:xfrm>
            <a:off x="3377872" y="2871079"/>
            <a:ext cx="20008034" cy="922526"/>
            <a:chOff x="7459669" y="7086600"/>
            <a:chExt cx="20011655" cy="922693"/>
          </a:xfrm>
        </p:grpSpPr>
        <p:sp>
          <p:nvSpPr>
            <p:cNvPr id="31" name="Google Shape;186;p1">
              <a:hlinkClick r:id="" action="ppaction://noaction"/>
            </p:cNvPr>
            <p:cNvSpPr/>
            <p:nvPr/>
          </p:nvSpPr>
          <p:spPr>
            <a:xfrm>
              <a:off x="9092456" y="7178187"/>
              <a:ext cx="18378868" cy="831106"/>
            </a:xfrm>
            <a:prstGeom prst="rect">
              <a:avLst/>
            </a:prstGeom>
            <a:noFill/>
            <a:ln>
              <a:noFill/>
            </a:ln>
          </p:spPr>
          <p:txBody>
            <a:bodyPr spcFirstLastPara="1" wrap="square" lIns="91425" tIns="45700" rIns="91425" bIns="45700" anchor="t" anchorCtr="0">
              <a:spAutoFit/>
            </a:bodyPr>
            <a:lstStyle/>
            <a:p>
              <a:pPr lvl="0">
                <a:buClr>
                  <a:srgbClr val="135F82"/>
                </a:buClr>
                <a:buSzPts val="4800"/>
              </a:pPr>
              <a:r>
                <a:rPr lang="en-US" sz="4800" b="1" dirty="0">
                  <a:solidFill>
                    <a:srgbClr val="002060"/>
                  </a:solidFill>
                  <a:ea typeface="Tahoma"/>
                </a:rPr>
                <a:t>ACETYLENE</a:t>
              </a:r>
              <a:endParaRPr sz="4800" b="1" dirty="0">
                <a:solidFill>
                  <a:srgbClr val="002060"/>
                </a:solidFill>
                <a:latin typeface="Tahoma"/>
                <a:ea typeface="Tahoma"/>
                <a:cs typeface="Tahoma"/>
                <a:sym typeface="Tahoma"/>
              </a:endParaRPr>
            </a:p>
          </p:txBody>
        </p:sp>
        <p:grpSp>
          <p:nvGrpSpPr>
            <p:cNvPr id="32" name="Google Shape;187;p1"/>
            <p:cNvGrpSpPr/>
            <p:nvPr/>
          </p:nvGrpSpPr>
          <p:grpSpPr>
            <a:xfrm>
              <a:off x="7459669" y="7086600"/>
              <a:ext cx="1392615" cy="872846"/>
              <a:chOff x="7459669" y="7543800"/>
              <a:chExt cx="1381118" cy="872846"/>
            </a:xfrm>
          </p:grpSpPr>
          <p:sp>
            <p:nvSpPr>
              <p:cNvPr id="33"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34" name="Google Shape;189;p1"/>
              <p:cNvGrpSpPr/>
              <p:nvPr/>
            </p:nvGrpSpPr>
            <p:grpSpPr>
              <a:xfrm>
                <a:off x="7469187" y="7685126"/>
                <a:ext cx="1371600" cy="731520"/>
                <a:chOff x="7469187" y="7685126"/>
                <a:chExt cx="1371600" cy="731520"/>
              </a:xfrm>
            </p:grpSpPr>
            <p:sp>
              <p:nvSpPr>
                <p:cNvPr id="35"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36" name="Google Shape;191;p1"/>
                <p:cNvSpPr txBox="1"/>
                <p:nvPr/>
              </p:nvSpPr>
              <p:spPr>
                <a:xfrm>
                  <a:off x="7997786" y="7688759"/>
                  <a:ext cx="429556" cy="7079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2</a:t>
                  </a:r>
                  <a:endParaRPr dirty="0"/>
                </a:p>
              </p:txBody>
            </p:sp>
          </p:grpSp>
        </p:grpSp>
      </p:grpSp>
      <mc:AlternateContent xmlns:mc="http://schemas.openxmlformats.org/markup-compatibility/2006" xmlns:a14="http://schemas.microsoft.com/office/drawing/2010/main">
        <mc:Choice Requires="a14">
          <p:sp>
            <p:nvSpPr>
              <p:cNvPr id="2" name="Rectangle 1"/>
              <p:cNvSpPr/>
              <p:nvPr/>
            </p:nvSpPr>
            <p:spPr>
              <a:xfrm>
                <a:off x="1546987" y="4651985"/>
                <a:ext cx="17419439" cy="2973122"/>
              </a:xfrm>
              <a:prstGeom prst="rect">
                <a:avLst/>
              </a:prstGeom>
            </p:spPr>
            <p:txBody>
              <a:bodyPr wrap="square">
                <a:spAutoFit/>
              </a:bodyPr>
              <a:lstStyle/>
              <a:p>
                <a:pPr algn="just">
                  <a:lnSpc>
                    <a:spcPct val="130000"/>
                  </a:lnSpc>
                  <a:spcAft>
                    <a:spcPts val="1000"/>
                  </a:spcAft>
                </a:pP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Phân tử axethylene C</a:t>
                </a:r>
                <a:r>
                  <a:rPr lang="vi-VN" sz="4800" baseline="-250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H</a:t>
                </a:r>
                <a:r>
                  <a:rPr lang="vi-VN" sz="4800" baseline="-250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có 2 nguyên tử carbon và 2 nguyên tử hydrogen đều nằm trên một đường thẳng. Liên kết ba </a:t>
                </a:r>
                <a:r>
                  <a:rPr lang="pt-BR" sz="4800" dirty="0">
                    <a:latin typeface="Times New Roman" panose="02020603050405020304" pitchFamily="18" charset="0"/>
                    <a:ea typeface="Calibri" panose="020F0502020204030204" pitchFamily="34" charset="0"/>
                    <a:cs typeface="Times New Roman" panose="02020603050405020304" pitchFamily="18" charset="0"/>
                  </a:rPr>
                  <a:t>C ≡ C </a:t>
                </a:r>
                <a:r>
                  <a:rPr lang="vi-VN" sz="48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gồm một liên kết</a:t>
                </a:r>
                <a14:m>
                  <m:oMath xmlns:m="http://schemas.openxmlformats.org/officeDocument/2006/math">
                    <m:r>
                      <a:rPr lang="vi-VN" sz="4800" i="1">
                        <a:solidFill>
                          <a:srgbClr val="040C28"/>
                        </a:solidFill>
                        <a:latin typeface="Cambria Math" panose="02040503050406030204" pitchFamily="18" charset="0"/>
                        <a:ea typeface="Calibri" panose="020F0502020204030204" pitchFamily="34" charset="0"/>
                        <a:cs typeface="Times New Roman" panose="02020603050405020304" pitchFamily="18" charset="0"/>
                      </a:rPr>
                      <m:t>  </m:t>
                    </m:r>
                    <m:r>
                      <a:rPr lang="vi-VN" sz="4800" i="1">
                        <a:solidFill>
                          <a:srgbClr val="040C28"/>
                        </a:solidFill>
                        <a:latin typeface="Cambria Math" panose="02040503050406030204" pitchFamily="18" charset="0"/>
                        <a:ea typeface="Calibri" panose="020F0502020204030204" pitchFamily="34" charset="0"/>
                        <a:cs typeface="Times New Roman" panose="02020603050405020304" pitchFamily="18" charset="0"/>
                      </a:rPr>
                      <m:t>𝜎</m:t>
                    </m:r>
                  </m:oMath>
                </a14:m>
                <a:r>
                  <a:rPr lang="vi-VN" sz="48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 và hai liên kết </a:t>
                </a:r>
                <a14:m>
                  <m:oMath xmlns:m="http://schemas.openxmlformats.org/officeDocument/2006/math">
                    <m:r>
                      <a:rPr lang="vi-VN" sz="4800" i="1">
                        <a:latin typeface="Cambria Math" panose="02040503050406030204" pitchFamily="18" charset="0"/>
                        <a:ea typeface="Calibri" panose="020F0502020204030204" pitchFamily="34" charset="0"/>
                        <a:cs typeface="Times New Roman" panose="02020603050405020304" pitchFamily="18" charset="0"/>
                      </a:rPr>
                      <m:t>𝜋</m:t>
                    </m:r>
                  </m:oMath>
                </a14:m>
                <a:r>
                  <a:rPr lang="vi-VN"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46987" y="4651985"/>
                <a:ext cx="17419439" cy="2973122"/>
              </a:xfrm>
              <a:prstGeom prst="rect">
                <a:avLst/>
              </a:prstGeom>
              <a:blipFill>
                <a:blip r:embed="rId2"/>
                <a:stretch>
                  <a:fillRect l="-1610" t="-410" r="-1575" b="-6762"/>
                </a:stretch>
              </a:blipFill>
            </p:spPr>
            <p:txBody>
              <a:bodyPr/>
              <a:lstStyle/>
              <a:p>
                <a:r>
                  <a:rPr lang="en-US">
                    <a:noFill/>
                  </a:rPr>
                  <a:t> </a:t>
                </a:r>
              </a:p>
            </p:txBody>
          </p:sp>
        </mc:Fallback>
      </mc:AlternateContent>
      <p:pic>
        <p:nvPicPr>
          <p:cNvPr id="19" name="Picture 18" descr="Axetilen - Tìm hiểu về khí Axetilen (C2H2) - Khí Hà Nội"/>
          <p:cNvPicPr/>
          <p:nvPr/>
        </p:nvPicPr>
        <p:blipFill>
          <a:blip r:embed="rId3">
            <a:extLst>
              <a:ext uri="{28A0092B-C50C-407E-A947-70E740481C1C}">
                <a14:useLocalDpi xmlns:a14="http://schemas.microsoft.com/office/drawing/2010/main" val="0"/>
              </a:ext>
            </a:extLst>
          </a:blip>
          <a:srcRect/>
          <a:stretch>
            <a:fillRect/>
          </a:stretch>
        </p:blipFill>
        <p:spPr bwMode="auto">
          <a:xfrm>
            <a:off x="7816646" y="8053438"/>
            <a:ext cx="7698658" cy="4689986"/>
          </a:xfrm>
          <a:prstGeom prst="rect">
            <a:avLst/>
          </a:prstGeom>
          <a:noFill/>
          <a:ln>
            <a:noFill/>
          </a:ln>
        </p:spPr>
      </p:pic>
    </p:spTree>
    <p:extLst>
      <p:ext uri="{BB962C8B-B14F-4D97-AF65-F5344CB8AC3E}">
        <p14:creationId xmlns:p14="http://schemas.microsoft.com/office/powerpoint/2010/main" val="1918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1566</Words>
  <Application>Microsoft Office PowerPoint</Application>
  <PresentationFormat>Custom</PresentationFormat>
  <Paragraphs>197</Paragraphs>
  <Slides>26</Slides>
  <Notes>2</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5" baseType="lpstr">
      <vt:lpstr>Arial</vt:lpstr>
      <vt:lpstr>Cambria Math</vt:lpstr>
      <vt:lpstr>Calibri</vt:lpstr>
      <vt:lpstr>Tahoma</vt:lpstr>
      <vt:lpstr>Questrial</vt:lpstr>
      <vt:lpstr>Times New Roman</vt:lpstr>
      <vt:lpstr>Office Theme</vt:lpstr>
      <vt:lpstr>Equation</vt:lpstr>
      <vt:lpstr>ChemSketch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lastModifiedBy>Administrator</cp:lastModifiedBy>
  <cp:revision>63</cp:revision>
  <dcterms:created xsi:type="dcterms:W3CDTF">2013-08-07T06:38:09Z</dcterms:created>
  <dcterms:modified xsi:type="dcterms:W3CDTF">2023-05-27T11:32:02Z</dcterms:modified>
</cp:coreProperties>
</file>