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9"/>
  </p:notesMasterIdLst>
  <p:sldIdLst>
    <p:sldId id="268" r:id="rId2"/>
    <p:sldId id="276" r:id="rId3"/>
    <p:sldId id="277" r:id="rId4"/>
    <p:sldId id="278" r:id="rId5"/>
    <p:sldId id="279" r:id="rId6"/>
    <p:sldId id="280" r:id="rId7"/>
    <p:sldId id="262" r:id="rId8"/>
    <p:sldId id="281" r:id="rId9"/>
    <p:sldId id="264" r:id="rId10"/>
    <p:sldId id="282" r:id="rId11"/>
    <p:sldId id="266" r:id="rId12"/>
    <p:sldId id="274" r:id="rId13"/>
    <p:sldId id="267" r:id="rId14"/>
    <p:sldId id="275" r:id="rId15"/>
    <p:sldId id="272" r:id="rId16"/>
    <p:sldId id="273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531BC-4F0B-4178-84AE-9D73807C996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7AA52-B2CA-43D5-A018-A8BF2CA19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1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7AA52-B2CA-43D5-A018-A8BF2CA192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1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0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9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5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7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0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6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B6676-AFD6-46B8-AB42-9FFDAFBB91A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FA3F-2BCC-4C85-9915-BA88AA91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1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47800"/>
            <a:ext cx="6781800" cy="2743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ok Antiqua" pitchFamily="18" charset="0"/>
              </a:rPr>
              <a:t>BÀI 9: SỰ PHÁT TRIỂN</a:t>
            </a:r>
            <a:br>
              <a:rPr lang="en-US" dirty="0" smtClean="0">
                <a:latin typeface="Book Antiqua" pitchFamily="18" charset="0"/>
              </a:rPr>
            </a:br>
            <a:r>
              <a:rPr lang="en-US" dirty="0" smtClean="0">
                <a:latin typeface="Book Antiqua" pitchFamily="18" charset="0"/>
              </a:rPr>
              <a:t>VÀ PHÂN BỐ</a:t>
            </a:r>
            <a:br>
              <a:rPr lang="en-US" dirty="0" smtClean="0">
                <a:latin typeface="Book Antiqua" pitchFamily="18" charset="0"/>
              </a:rPr>
            </a:br>
            <a:r>
              <a:rPr lang="en-US" dirty="0" smtClean="0">
                <a:latin typeface="Book Antiqua" pitchFamily="18" charset="0"/>
              </a:rPr>
              <a:t>LÂM NGHIỆP, THỦY SẢN</a:t>
            </a:r>
            <a:endParaRPr lang="en-US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592BAFD-1B24-4D3F-9080-9ADA4043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0342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5E743988-F010-46E1-8506-0E7CDE7B0E20}"/>
              </a:ext>
            </a:extLst>
          </p:cNvPr>
          <p:cNvSpPr txBox="1"/>
          <p:nvPr/>
        </p:nvSpPr>
        <p:spPr>
          <a:xfrm>
            <a:off x="255896" y="291719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STCaiyun" panose="02010800040101010101" pitchFamily="2" charset="-122"/>
                <a:cs typeface="Arial" panose="020B0604020202020204" pitchFamily="34" charset="0"/>
              </a:rPr>
              <a:t>I. LÂM NGHIỆP: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9FA1CC7C-50CE-4FB0-9BF5-D1663A0E8E25}"/>
              </a:ext>
            </a:extLst>
          </p:cNvPr>
          <p:cNvSpPr txBox="1"/>
          <p:nvPr/>
        </p:nvSpPr>
        <p:spPr>
          <a:xfrm>
            <a:off x="255896" y="938050"/>
            <a:ext cx="579357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Sự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phát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triển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và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phân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bố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ngành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lâm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nghiệp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7F9F7F87-582F-40C8-BEF6-3EA1413AF4EC}"/>
              </a:ext>
            </a:extLst>
          </p:cNvPr>
          <p:cNvSpPr txBox="1"/>
          <p:nvPr/>
        </p:nvSpPr>
        <p:spPr>
          <a:xfrm>
            <a:off x="255896" y="1399715"/>
            <a:ext cx="5611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Khai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thác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khoảng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2,5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triệu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m</a:t>
            </a:r>
            <a:r>
              <a:rPr lang="en-US" sz="20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 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gô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̃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mỗi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năm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ở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vùng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rừng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sản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xuất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,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chủ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yếu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ở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miền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núi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và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trung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du.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692058F9-BF85-4906-9951-0DD6E63D806D}"/>
              </a:ext>
            </a:extLst>
          </p:cNvPr>
          <p:cNvSpPr txBox="1"/>
          <p:nvPr/>
        </p:nvSpPr>
        <p:spPr>
          <a:xfrm>
            <a:off x="255896" y="2415378"/>
            <a:ext cx="6045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Công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nghiệp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chê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́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biến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gô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̃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và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lâm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sản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được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phát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triển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gắn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với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các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vùng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nguyên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liệu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378" y="3657600"/>
            <a:ext cx="36160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libri Light"/>
              </a:rPr>
              <a:t>- Một số biện pháp để bảo vệ tài nguyên rừng:</a:t>
            </a:r>
          </a:p>
          <a:p>
            <a:r>
              <a:rPr lang="vi-VN" sz="2000" dirty="0">
                <a:latin typeface="Calibri Light"/>
              </a:rPr>
              <a:t>+ Trồng rừng để tăng độ che phủ</a:t>
            </a:r>
          </a:p>
          <a:p>
            <a:r>
              <a:rPr lang="vi-VN" sz="2000" dirty="0">
                <a:latin typeface="Calibri Light"/>
              </a:rPr>
              <a:t>+ Đẩy mạnh mô hình Nông – Lâm kết hợp, vừa bảo vệ rừng, vừa nâng cao đời sống nhân dân.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49" y="3123264"/>
            <a:ext cx="5023494" cy="373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8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43654"/>
            <a:ext cx="399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Book Antiqua" pitchFamily="18" charset="0"/>
              </a:rPr>
              <a:t>II. NGÀNH THỦY SẢN</a:t>
            </a:r>
            <a:endParaRPr lang="en-US" sz="2800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824" y="607367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ook Antiqua" pitchFamily="18" charset="0"/>
              </a:rPr>
              <a:t>1. </a:t>
            </a:r>
            <a:r>
              <a:rPr lang="en-US" sz="2400" dirty="0" err="1" smtClean="0">
                <a:latin typeface="Book Antiqua" pitchFamily="18" charset="0"/>
              </a:rPr>
              <a:t>Nguồn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lợi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thủy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sản</a:t>
            </a:r>
            <a:r>
              <a:rPr lang="en-US" sz="2400" dirty="0" smtClean="0">
                <a:latin typeface="Book Antiqua" pitchFamily="18" charset="0"/>
              </a:rPr>
              <a:t>:</a:t>
            </a:r>
            <a:endParaRPr lang="en-US" sz="2400" dirty="0">
              <a:latin typeface="Book Antiqua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61102"/>
              </p:ext>
            </p:extLst>
          </p:nvPr>
        </p:nvGraphicFramePr>
        <p:xfrm>
          <a:off x="283002" y="1140537"/>
          <a:ext cx="8610600" cy="5499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/>
                <a:gridCol w="4305300"/>
              </a:tblGrid>
              <a:tr h="56569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Book Antiqua" pitchFamily="18" charset="0"/>
                        </a:rPr>
                        <a:t>Thuận</a:t>
                      </a:r>
                      <a:r>
                        <a:rPr lang="en-US" sz="22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Book Antiqua" pitchFamily="18" charset="0"/>
                        </a:rPr>
                        <a:t>lợi</a:t>
                      </a:r>
                      <a:endParaRPr lang="en-US" sz="22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Book Antiqua" pitchFamily="18" charset="0"/>
                        </a:rPr>
                        <a:t>Khó</a:t>
                      </a:r>
                      <a:r>
                        <a:rPr lang="en-US" sz="22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Book Antiqua" pitchFamily="18" charset="0"/>
                        </a:rPr>
                        <a:t>khăn</a:t>
                      </a:r>
                      <a:endParaRPr lang="en-US" sz="2200" dirty="0">
                        <a:latin typeface="Book Antiqua" pitchFamily="18" charset="0"/>
                      </a:endParaRPr>
                    </a:p>
                  </a:txBody>
                  <a:tcPr anchor="ctr"/>
                </a:tc>
              </a:tr>
              <a:tr h="4933434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en-US" sz="2400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3824" y="1828800"/>
            <a:ext cx="394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itchFamily="18" charset="0"/>
              </a:rPr>
              <a:t>- </a:t>
            </a:r>
            <a:r>
              <a:rPr lang="en-US" sz="2000" dirty="0" err="1">
                <a:latin typeface="Book Antiqua" pitchFamily="18" charset="0"/>
              </a:rPr>
              <a:t>Nhiều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sông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ngòi</a:t>
            </a:r>
            <a:r>
              <a:rPr lang="en-US" sz="2000" dirty="0">
                <a:latin typeface="Book Antiqua" pitchFamily="18" charset="0"/>
              </a:rPr>
              <a:t>, </a:t>
            </a:r>
            <a:r>
              <a:rPr lang="en-US" sz="2000" dirty="0" err="1">
                <a:latin typeface="Book Antiqua" pitchFamily="18" charset="0"/>
              </a:rPr>
              <a:t>ao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hồ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thuận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lợi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cho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khai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thác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và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nuôi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trồng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thủy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sản</a:t>
            </a:r>
            <a:r>
              <a:rPr lang="en-US" sz="2000" dirty="0">
                <a:latin typeface="Book Antiqua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824" y="2951142"/>
            <a:ext cx="394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- Vùng biển rộng với nhiều bãi tôm và ngư trường lớn.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824" y="3701231"/>
            <a:ext cx="394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- Dọc bờ biển có đầm phá bãi triều, rừng ngập mặn thuận lợi cho việc nuôi trồng thủy sản nước lợ.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824" y="5105400"/>
            <a:ext cx="394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- Ở nhiều vùng biển ven các đảo, vũng, vịnh có điều kiện thuận lợi cho nuôi trồng thủy sản nước mặn.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3495" y="1892866"/>
            <a:ext cx="3809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- Nhiều thiên tai làm giảm năng suất đánh bắt cá và nuôi trồng thủy sản.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3495" y="3099137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- Môi trường bị suy thoái, ô nhiễm, tài nguyên cạn kiệt, suy giảm.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3495" y="4274581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- Đòi hỏi vốn rất lớn trong khi phần lớn ngư dân còn nghèo.</a:t>
            </a:r>
          </a:p>
        </p:txBody>
      </p:sp>
    </p:spTree>
    <p:extLst>
      <p:ext uri="{BB962C8B-B14F-4D97-AF65-F5344CB8AC3E}">
        <p14:creationId xmlns:p14="http://schemas.microsoft.com/office/powerpoint/2010/main" val="18804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0" y="504092"/>
            <a:ext cx="8229601" cy="270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9930" y="1440279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u="sng" dirty="0" err="1" smtClean="0">
                <a:latin typeface="Book Antiqua" pitchFamily="18" charset="0"/>
              </a:rPr>
              <a:t>Phân</a:t>
            </a:r>
            <a:r>
              <a:rPr lang="en-US" sz="2300" u="sng" dirty="0" smtClean="0">
                <a:latin typeface="Book Antiqua" pitchFamily="18" charset="0"/>
              </a:rPr>
              <a:t> </a:t>
            </a:r>
            <a:r>
              <a:rPr lang="en-US" sz="2300" u="sng" dirty="0" err="1" smtClean="0">
                <a:latin typeface="Book Antiqua" pitchFamily="18" charset="0"/>
              </a:rPr>
              <a:t>tích</a:t>
            </a:r>
            <a:r>
              <a:rPr lang="en-US" sz="2300" u="sng" dirty="0" smtClean="0">
                <a:latin typeface="Book Antiqua" pitchFamily="18" charset="0"/>
              </a:rPr>
              <a:t> </a:t>
            </a:r>
            <a:r>
              <a:rPr lang="en-US" sz="2300" u="sng" dirty="0" err="1" smtClean="0">
                <a:latin typeface="Book Antiqua" pitchFamily="18" charset="0"/>
              </a:rPr>
              <a:t>bảng</a:t>
            </a:r>
            <a:r>
              <a:rPr lang="en-US" sz="2300" u="sng" dirty="0" smtClean="0">
                <a:latin typeface="Book Antiqua" pitchFamily="18" charset="0"/>
              </a:rPr>
              <a:t> </a:t>
            </a:r>
            <a:r>
              <a:rPr lang="en-US" sz="2300" u="sng" dirty="0" err="1" smtClean="0">
                <a:latin typeface="Book Antiqua" pitchFamily="18" charset="0"/>
              </a:rPr>
              <a:t>số</a:t>
            </a:r>
            <a:r>
              <a:rPr lang="en-US" sz="2300" u="sng" dirty="0" smtClean="0">
                <a:latin typeface="Book Antiqua" pitchFamily="18" charset="0"/>
              </a:rPr>
              <a:t> </a:t>
            </a:r>
            <a:r>
              <a:rPr lang="en-US" sz="2300" u="sng" dirty="0" err="1" smtClean="0">
                <a:latin typeface="Book Antiqua" pitchFamily="18" charset="0"/>
              </a:rPr>
              <a:t>liệu</a:t>
            </a:r>
            <a:endParaRPr lang="en-US" sz="2300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3528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 pitchFamily="18" charset="0"/>
              </a:rPr>
              <a:t>- </a:t>
            </a:r>
            <a:r>
              <a:rPr lang="vi-VN" sz="2200" dirty="0" smtClean="0">
                <a:latin typeface="Book Antiqua" pitchFamily="18" charset="0"/>
              </a:rPr>
              <a:t>Tổng </a:t>
            </a:r>
            <a:r>
              <a:rPr lang="vi-VN" sz="2200" dirty="0">
                <a:latin typeface="Book Antiqua" pitchFamily="18" charset="0"/>
              </a:rPr>
              <a:t>sản lượng thủy sản tăng nhanh và liên tục, gấp 3 </a:t>
            </a:r>
            <a:r>
              <a:rPr lang="vi-VN" sz="2200" dirty="0" smtClean="0">
                <a:latin typeface="Book Antiqua" pitchFamily="18" charset="0"/>
              </a:rPr>
              <a:t>lần</a:t>
            </a:r>
            <a:endParaRPr lang="en-US" sz="2200" dirty="0" smtClean="0">
              <a:latin typeface="Book Antiqua" pitchFamily="18" charset="0"/>
            </a:endParaRPr>
          </a:p>
          <a:p>
            <a:r>
              <a:rPr lang="vi-VN" sz="2200" dirty="0" smtClean="0">
                <a:latin typeface="Book Antiqua" pitchFamily="18" charset="0"/>
              </a:rPr>
              <a:t>+ </a:t>
            </a:r>
            <a:r>
              <a:rPr lang="vi-VN" sz="2200" dirty="0">
                <a:latin typeface="Book Antiqua" pitchFamily="18" charset="0"/>
              </a:rPr>
              <a:t>Sản lượng khai thác tăng khá nhanh (chủ yếu do tăng số lượng tàu thuyền và công suất tàu), tăng gấp </a:t>
            </a:r>
            <a:r>
              <a:rPr lang="vi-VN" sz="2200" dirty="0" smtClean="0">
                <a:latin typeface="Book Antiqua" pitchFamily="18" charset="0"/>
              </a:rPr>
              <a:t>1,</a:t>
            </a:r>
            <a:r>
              <a:rPr lang="en-US" sz="2200" dirty="0" smtClean="0">
                <a:latin typeface="Book Antiqua" pitchFamily="18" charset="0"/>
              </a:rPr>
              <a:t>5</a:t>
            </a:r>
            <a:r>
              <a:rPr lang="vi-VN" sz="2200" dirty="0" smtClean="0">
                <a:latin typeface="Book Antiqua" pitchFamily="18" charset="0"/>
              </a:rPr>
              <a:t> lần</a:t>
            </a:r>
            <a:r>
              <a:rPr lang="en-US" sz="2200" dirty="0" smtClean="0">
                <a:latin typeface="Book Antiqua" pitchFamily="18" charset="0"/>
              </a:rPr>
              <a:t>.</a:t>
            </a:r>
          </a:p>
          <a:p>
            <a:r>
              <a:rPr lang="vi-VN" sz="2200" dirty="0" smtClean="0">
                <a:latin typeface="Book Antiqua" pitchFamily="18" charset="0"/>
              </a:rPr>
              <a:t>+ </a:t>
            </a:r>
            <a:r>
              <a:rPr lang="vi-VN" sz="2200" dirty="0">
                <a:latin typeface="Book Antiqua" pitchFamily="18" charset="0"/>
              </a:rPr>
              <a:t>Sản lượng nuôi trồng tăng nhanh hơn đánh bắt, gấp 5,2 </a:t>
            </a:r>
            <a:r>
              <a:rPr lang="vi-VN" sz="2200" dirty="0" smtClean="0">
                <a:latin typeface="Book Antiqua" pitchFamily="18" charset="0"/>
              </a:rPr>
              <a:t>lần</a:t>
            </a:r>
            <a:endParaRPr lang="vi-VN" sz="2200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814590"/>
            <a:ext cx="8686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Book Antiqua" pitchFamily="18" charset="0"/>
              </a:rPr>
              <a:t>- Trong cơ cấu giá trị sản lượng thủy sản:</a:t>
            </a:r>
          </a:p>
          <a:p>
            <a:r>
              <a:rPr lang="vi-VN" sz="2200" dirty="0" smtClean="0">
                <a:latin typeface="Book Antiqua" pitchFamily="18" charset="0"/>
              </a:rPr>
              <a:t>+ </a:t>
            </a:r>
            <a:r>
              <a:rPr lang="vi-VN" sz="2200" dirty="0">
                <a:latin typeface="Book Antiqua" pitchFamily="18" charset="0"/>
              </a:rPr>
              <a:t>Tỉ trọng sản lượng thủy sản khai thác giảm và tăng tỉ trọng thủy sản nuôi trồng</a:t>
            </a:r>
            <a:r>
              <a:rPr lang="vi-VN" sz="2200" dirty="0" smtClean="0">
                <a:latin typeface="Book Antiqua" pitchFamily="18" charset="0"/>
              </a:rPr>
              <a:t>.</a:t>
            </a:r>
            <a:endParaRPr lang="en-US" sz="2200" dirty="0" smtClean="0">
              <a:latin typeface="Book Antiqua" pitchFamily="18" charset="0"/>
            </a:endParaRPr>
          </a:p>
          <a:p>
            <a:r>
              <a:rPr lang="vi-VN" sz="2200" dirty="0" smtClean="0">
                <a:latin typeface="Book Antiqua" pitchFamily="18" charset="0"/>
              </a:rPr>
              <a:t>+ </a:t>
            </a:r>
            <a:r>
              <a:rPr lang="vi-VN" sz="2200" dirty="0">
                <a:latin typeface="Book Antiqua" pitchFamily="18" charset="0"/>
              </a:rPr>
              <a:t>Năm 2002, tỉ trọng sản lượng khai thác chiếm 68%, nuôi trồng chiếm 32</a:t>
            </a:r>
            <a:r>
              <a:rPr lang="vi-VN" sz="2200" dirty="0" smtClean="0">
                <a:latin typeface="Book Antiqua" pitchFamily="18" charset="0"/>
              </a:rPr>
              <a:t>%.</a:t>
            </a:r>
            <a:endParaRPr lang="vi-VN" sz="22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2427"/>
            <a:ext cx="594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itchFamily="18" charset="0"/>
              </a:rPr>
              <a:t>2. </a:t>
            </a:r>
            <a:r>
              <a:rPr lang="en-US" sz="2400" dirty="0" err="1">
                <a:latin typeface="Book Antiqua" pitchFamily="18" charset="0"/>
              </a:rPr>
              <a:t>Sự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phát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triển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và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phân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bố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ngành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thủy</a:t>
            </a:r>
            <a:r>
              <a:rPr lang="en-US" sz="2400" dirty="0">
                <a:latin typeface="Book Antiqua" pitchFamily="18" charset="0"/>
              </a:rPr>
              <a:t> </a:t>
            </a:r>
            <a:r>
              <a:rPr lang="en-US" sz="2400" dirty="0" err="1">
                <a:latin typeface="Book Antiqua" pitchFamily="18" charset="0"/>
              </a:rPr>
              <a:t>sản</a:t>
            </a:r>
            <a:endParaRPr lang="en-US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9863"/>
            <a:ext cx="91439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Book Antiqua" pitchFamily="18" charset="0"/>
              </a:rPr>
              <a:t>- </a:t>
            </a:r>
            <a:r>
              <a:rPr lang="en-US" sz="2200" dirty="0" err="1" smtClean="0">
                <a:latin typeface="Book Antiqua" pitchFamily="18" charset="0"/>
              </a:rPr>
              <a:t>Khai</a:t>
            </a:r>
            <a:r>
              <a:rPr lang="en-US" sz="2200" dirty="0" smtClean="0">
                <a:latin typeface="Book Antiqua" pitchFamily="18" charset="0"/>
              </a:rPr>
              <a:t> </a:t>
            </a:r>
            <a:r>
              <a:rPr lang="en-US" sz="2200" dirty="0" err="1">
                <a:latin typeface="Book Antiqua" pitchFamily="18" charset="0"/>
              </a:rPr>
              <a:t>thác</a:t>
            </a:r>
            <a:r>
              <a:rPr lang="en-US" sz="2200" dirty="0">
                <a:latin typeface="Book Antiqua" pitchFamily="18" charset="0"/>
              </a:rPr>
              <a:t> </a:t>
            </a:r>
            <a:r>
              <a:rPr lang="en-US" sz="2200" dirty="0" err="1">
                <a:latin typeface="Book Antiqua" pitchFamily="18" charset="0"/>
              </a:rPr>
              <a:t>thủy</a:t>
            </a:r>
            <a:r>
              <a:rPr lang="en-US" sz="2200" dirty="0">
                <a:latin typeface="Book Antiqua" pitchFamily="18" charset="0"/>
              </a:rPr>
              <a:t> </a:t>
            </a:r>
            <a:r>
              <a:rPr lang="en-US" sz="2200" dirty="0" err="1">
                <a:latin typeface="Book Antiqua" pitchFamily="18" charset="0"/>
              </a:rPr>
              <a:t>sản</a:t>
            </a:r>
            <a:r>
              <a:rPr lang="en-US" sz="2200" dirty="0" smtClean="0">
                <a:latin typeface="Book Antiqua" pitchFamily="18" charset="0"/>
              </a:rPr>
              <a:t>:</a:t>
            </a:r>
          </a:p>
          <a:p>
            <a:r>
              <a:rPr lang="vi-VN" sz="2200" dirty="0">
                <a:latin typeface="Book Antiqua" pitchFamily="18" charset="0"/>
              </a:rPr>
              <a:t>+ Sản lượng tăng khá nhanh, chiếm tỉ trọng lớn trong cơ cấu ngành thủy sản. Nguyên nhân: do tăng số lượng tàu thuyền và công suất tàu.</a:t>
            </a:r>
          </a:p>
          <a:p>
            <a:r>
              <a:rPr lang="vi-VN" sz="2200" dirty="0">
                <a:latin typeface="Book Antiqua" pitchFamily="18" charset="0"/>
              </a:rPr>
              <a:t>+ Phát triển nhất ở vùng duyên hải Nam Trung Bộ và Nam Bộ: Kiên Giang, Cà Mau, </a:t>
            </a:r>
            <a:r>
              <a:rPr lang="en-US" sz="2200" dirty="0" err="1" smtClean="0">
                <a:latin typeface="Book Antiqua" pitchFamily="18" charset="0"/>
              </a:rPr>
              <a:t>Bà</a:t>
            </a:r>
            <a:r>
              <a:rPr lang="en-US" sz="2200" dirty="0" smtClean="0">
                <a:latin typeface="Book Antiqua" pitchFamily="18" charset="0"/>
              </a:rPr>
              <a:t> </a:t>
            </a:r>
            <a:r>
              <a:rPr lang="vi-VN" sz="2200" dirty="0" smtClean="0">
                <a:latin typeface="Book Antiqua" pitchFamily="18" charset="0"/>
              </a:rPr>
              <a:t>Rịa </a:t>
            </a:r>
            <a:r>
              <a:rPr lang="vi-VN" sz="2200" dirty="0">
                <a:latin typeface="Book Antiqua" pitchFamily="18" charset="0"/>
              </a:rPr>
              <a:t>– Vũng Tàu, Bình </a:t>
            </a:r>
            <a:r>
              <a:rPr lang="vi-VN" sz="2200" dirty="0" smtClean="0">
                <a:latin typeface="Book Antiqua" pitchFamily="18" charset="0"/>
              </a:rPr>
              <a:t>Thuậ</a:t>
            </a:r>
            <a:r>
              <a:rPr lang="en-US" sz="2200" dirty="0" smtClean="0">
                <a:latin typeface="Book Antiqua" pitchFamily="18" charset="0"/>
              </a:rPr>
              <a:t>n.</a:t>
            </a:r>
            <a:endParaRPr lang="en-US" sz="2200" dirty="0"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090" y="1228636"/>
            <a:ext cx="8526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562" y="2650635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1558" y="3274938"/>
            <a:ext cx="7980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1558" y="5723930"/>
            <a:ext cx="7688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6" y="1981200"/>
            <a:ext cx="786404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71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-12895"/>
            <a:ext cx="4821681" cy="687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5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600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.</a:t>
            </a:r>
            <a:endParaRPr lang="vi-VN" dirty="0"/>
          </a:p>
        </p:txBody>
      </p:sp>
      <p:sp>
        <p:nvSpPr>
          <p:cNvPr id="3" name="TextBox 2"/>
          <p:cNvSpPr txBox="1"/>
          <p:nvPr/>
        </p:nvSpPr>
        <p:spPr>
          <a:xfrm>
            <a:off x="14068" y="7620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Book Antiqua" pitchFamily="18" charset="0"/>
              </a:rPr>
              <a:t>- Nuôi trồng thủy sản:</a:t>
            </a:r>
          </a:p>
          <a:p>
            <a:r>
              <a:rPr lang="vi-VN" sz="2200" dirty="0">
                <a:latin typeface="Book Antiqua" pitchFamily="18" charset="0"/>
              </a:rPr>
              <a:t>+ Sản lượng tăng nhanh, tỉ trọng nhỏ hơn khai thác trong cơ cấu ngành thủy sản.</a:t>
            </a:r>
          </a:p>
          <a:p>
            <a:r>
              <a:rPr lang="vi-VN" sz="2200" dirty="0">
                <a:latin typeface="Book Antiqua" pitchFamily="18" charset="0"/>
              </a:rPr>
              <a:t>+ Phát triển nhanh, đặc biệt là nuôi tôm, cá; góp phần chuyển dịch cơ cấu kinh tế nông thôn. Các tỉnh dẫn đầu là Cà Mau, An Giang, Bến Tre.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8" y="1950775"/>
            <a:ext cx="7851560" cy="49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9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862"/>
            <a:ext cx="8686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Book Antiqua" pitchFamily="18" charset="0"/>
              </a:rPr>
              <a:t>- Nuôi trồng thủy sản có tốc độ tăng nhanh hơn khai thác.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8" y="304800"/>
            <a:ext cx="868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Book Antiqua" pitchFamily="18" charset="0"/>
              </a:rPr>
              <a:t>- Hiện nay, sản xuât thủy sản phát triển mạnh mẽ, xuất khẩu thủy sản tăng vượt bậc, thị trường mở rộng.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21150"/>
            <a:ext cx="4434840" cy="29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8" y="3921150"/>
            <a:ext cx="4412674" cy="294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7" y="1074241"/>
            <a:ext cx="5105400" cy="286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1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D4CEB12-FA06-4CE9-8718-9A8FB40A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85" y="30480"/>
            <a:ext cx="4855029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78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592BAFD-1B24-4D3F-9080-9ADA4043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5E743988-F010-46E1-8506-0E7CDE7B0E20}"/>
              </a:ext>
            </a:extLst>
          </p:cNvPr>
          <p:cNvSpPr txBox="1"/>
          <p:nvPr/>
        </p:nvSpPr>
        <p:spPr>
          <a:xfrm>
            <a:off x="255896" y="291719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STCaiyun" panose="02010800040101010101" pitchFamily="2" charset="-122"/>
                <a:cs typeface="Arial" panose="020B0604020202020204" pitchFamily="34" charset="0"/>
              </a:rPr>
              <a:t>I. LÂM NGHIỆP: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9FA1CC7C-50CE-4FB0-9BF5-D1663A0E8E25}"/>
              </a:ext>
            </a:extLst>
          </p:cNvPr>
          <p:cNvSpPr txBox="1"/>
          <p:nvPr/>
        </p:nvSpPr>
        <p:spPr>
          <a:xfrm>
            <a:off x="255896" y="938050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7B9AF54F-6C25-409F-9822-FC8011D103B5}"/>
              </a:ext>
            </a:extLst>
          </p:cNvPr>
          <p:cNvSpPr txBox="1"/>
          <p:nvPr/>
        </p:nvSpPr>
        <p:spPr>
          <a:xfrm>
            <a:off x="255896" y="1451201"/>
            <a:ext cx="6525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Tx/>
              <a:buNone/>
            </a:pPr>
            <a:r>
              <a:rPr lang="en-US" sz="2200" dirty="0" err="1">
                <a:latin typeface="+mj-lt"/>
                <a:cs typeface="Times New Roman" pitchFamily="18" charset="0"/>
              </a:rPr>
              <a:t>- Trước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kia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Việt</a:t>
            </a:r>
            <a:r>
              <a:rPr lang="en-US" sz="2200" dirty="0">
                <a:latin typeface="+mj-lt"/>
                <a:cs typeface="Times New Roman" pitchFamily="18" charset="0"/>
              </a:rPr>
              <a:t> Nam là </a:t>
            </a:r>
            <a:r>
              <a:rPr lang="en-US" sz="2200" dirty="0" err="1">
                <a:latin typeface="+mj-lt"/>
                <a:cs typeface="Times New Roman" pitchFamily="18" charset="0"/>
              </a:rPr>
              <a:t>nước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giàu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tài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nguyên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rừng</a:t>
            </a:r>
            <a:r>
              <a:rPr lang="en-US" sz="2200" dirty="0">
                <a:latin typeface="+mj-lt"/>
                <a:cs typeface="Times New Roman" pitchFamily="18" charset="0"/>
              </a:rPr>
              <a:t>, </a:t>
            </a:r>
            <a:r>
              <a:rPr lang="en-US" sz="2200" dirty="0" err="1">
                <a:latin typeface="+mj-lt"/>
                <a:cs typeface="Times New Roman" pitchFamily="18" charset="0"/>
              </a:rPr>
              <a:t>nhưng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đến</a:t>
            </a:r>
            <a:r>
              <a:rPr lang="en-US" sz="2200" dirty="0">
                <a:latin typeface="+mj-lt"/>
                <a:cs typeface="Times New Roman" pitchFamily="18" charset="0"/>
              </a:rPr>
              <a:t> nay </a:t>
            </a:r>
            <a:r>
              <a:rPr lang="en-US" sz="2200" dirty="0" err="1">
                <a:latin typeface="+mj-lt"/>
                <a:cs typeface="Times New Roman" pitchFamily="18" charset="0"/>
              </a:rPr>
              <a:t>đa</a:t>
            </a:r>
            <a:r>
              <a:rPr lang="en-US" sz="2200" dirty="0">
                <a:latin typeface="+mj-lt"/>
                <a:cs typeface="Times New Roman" pitchFamily="18" charset="0"/>
              </a:rPr>
              <a:t>̃ bị </a:t>
            </a:r>
            <a:r>
              <a:rPr lang="en-US" sz="2200" dirty="0" err="1">
                <a:latin typeface="+mj-lt"/>
                <a:cs typeface="Times New Roman" pitchFamily="18" charset="0"/>
              </a:rPr>
              <a:t>cạn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kiệt</a:t>
            </a:r>
            <a:r>
              <a:rPr lang="en-US" sz="2200" dirty="0">
                <a:latin typeface="+mj-lt"/>
                <a:cs typeface="Times New Roman" pitchFamily="18" charset="0"/>
              </a:rPr>
              <a:t> ở </a:t>
            </a:r>
            <a:r>
              <a:rPr lang="en-US" sz="2200" dirty="0" err="1">
                <a:latin typeface="+mj-lt"/>
                <a:cs typeface="Times New Roman" pitchFamily="18" charset="0"/>
              </a:rPr>
              <a:t>nhiều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nơi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chỉ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còn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khoảng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11,6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triệu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ha,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năm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2000,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đô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̣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che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phu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̉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toàn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quốc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là 35%. TB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mỗi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năm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mất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khoảng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19 </a:t>
            </a:r>
            <a:r>
              <a:rPr lang="en-US" sz="2200" dirty="0" err="1">
                <a:latin typeface="+mj-lt"/>
                <a:cs typeface="Times New Roman" pitchFamily="18" charset="0"/>
                <a:sym typeface="+mn-ea"/>
              </a:rPr>
              <a:t>vạn</a:t>
            </a:r>
            <a:r>
              <a:rPr lang="en-US" sz="2200" dirty="0">
                <a:latin typeface="+mj-lt"/>
                <a:cs typeface="Times New Roman" pitchFamily="18" charset="0"/>
                <a:sym typeface="+mn-ea"/>
              </a:rPr>
              <a:t> ha.</a:t>
            </a:r>
            <a:endParaRPr lang="en-US" sz="2200" dirty="0">
              <a:latin typeface="+mj-lt"/>
              <a:cs typeface="Times New Roman" pitchFamily="18" charset="0"/>
            </a:endParaRPr>
          </a:p>
          <a:p>
            <a:endParaRPr lang="en-US" sz="2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22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57CA17D5-E20F-471F-A92D-C68A3C3621E2}"/>
              </a:ext>
            </a:extLst>
          </p:cNvPr>
          <p:cNvSpPr/>
          <p:nvPr/>
        </p:nvSpPr>
        <p:spPr>
          <a:xfrm>
            <a:off x="0" y="0"/>
            <a:ext cx="9144000" cy="3657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Vậy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nguyên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nhân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do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đâu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khiến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tài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nguyên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rừng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bị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kiệt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1169DA4-9ACD-40A7-A536-9BC5C61C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2667000"/>
            <a:ext cx="10972800" cy="4876800"/>
          </a:xfrm>
          <a:prstGeom prst="rect">
            <a:avLst/>
          </a:prstGeom>
        </p:spPr>
      </p:pic>
      <p:pic>
        <p:nvPicPr>
          <p:cNvPr id="11" name="Picture 2" descr="ES6 — Map vs Object — What and when? - Viblo">
            <a:extLst>
              <a:ext uri="{FF2B5EF4-FFF2-40B4-BE49-F238E27FC236}">
                <a16:creationId xmlns:a16="http://schemas.microsoft.com/office/drawing/2014/main" xmlns="" id="{E849ABAF-50D9-426F-BA66-CC511E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21102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10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0B4B8F5-1284-42BD-B918-41DBCFDE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69EBCB3C-5077-4908-A5FD-1B037CD0587B}"/>
              </a:ext>
            </a:extLst>
          </p:cNvPr>
          <p:cNvSpPr txBox="1"/>
          <p:nvPr/>
        </p:nvSpPr>
        <p:spPr>
          <a:xfrm>
            <a:off x="4846522" y="1600200"/>
            <a:ext cx="3383078" cy="523220"/>
          </a:xfrm>
          <a:custGeom>
            <a:avLst/>
            <a:gdLst>
              <a:gd name="connsiteX0" fmla="*/ 0 w 3383078"/>
              <a:gd name="connsiteY0" fmla="*/ 0 h 523220"/>
              <a:gd name="connsiteX1" fmla="*/ 631508 w 3383078"/>
              <a:gd name="connsiteY1" fmla="*/ 0 h 523220"/>
              <a:gd name="connsiteX2" fmla="*/ 1093862 w 3383078"/>
              <a:gd name="connsiteY2" fmla="*/ 0 h 523220"/>
              <a:gd name="connsiteX3" fmla="*/ 1691539 w 3383078"/>
              <a:gd name="connsiteY3" fmla="*/ 0 h 523220"/>
              <a:gd name="connsiteX4" fmla="*/ 2289216 w 3383078"/>
              <a:gd name="connsiteY4" fmla="*/ 0 h 523220"/>
              <a:gd name="connsiteX5" fmla="*/ 2751570 w 3383078"/>
              <a:gd name="connsiteY5" fmla="*/ 0 h 523220"/>
              <a:gd name="connsiteX6" fmla="*/ 3383078 w 3383078"/>
              <a:gd name="connsiteY6" fmla="*/ 0 h 523220"/>
              <a:gd name="connsiteX7" fmla="*/ 3383078 w 3383078"/>
              <a:gd name="connsiteY7" fmla="*/ 523220 h 523220"/>
              <a:gd name="connsiteX8" fmla="*/ 2920724 w 3383078"/>
              <a:gd name="connsiteY8" fmla="*/ 523220 h 523220"/>
              <a:gd name="connsiteX9" fmla="*/ 2424539 w 3383078"/>
              <a:gd name="connsiteY9" fmla="*/ 523220 h 523220"/>
              <a:gd name="connsiteX10" fmla="*/ 1860693 w 3383078"/>
              <a:gd name="connsiteY10" fmla="*/ 523220 h 523220"/>
              <a:gd name="connsiteX11" fmla="*/ 1229185 w 3383078"/>
              <a:gd name="connsiteY11" fmla="*/ 523220 h 523220"/>
              <a:gd name="connsiteX12" fmla="*/ 665339 w 3383078"/>
              <a:gd name="connsiteY12" fmla="*/ 523220 h 523220"/>
              <a:gd name="connsiteX13" fmla="*/ 0 w 3383078"/>
              <a:gd name="connsiteY13" fmla="*/ 523220 h 523220"/>
              <a:gd name="connsiteX14" fmla="*/ 0 w 3383078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83078" h="523220" fill="none" extrusionOk="0">
                <a:moveTo>
                  <a:pt x="0" y="0"/>
                </a:moveTo>
                <a:cubicBezTo>
                  <a:pt x="310658" y="-13304"/>
                  <a:pt x="459428" y="72971"/>
                  <a:pt x="631508" y="0"/>
                </a:cubicBezTo>
                <a:cubicBezTo>
                  <a:pt x="803588" y="-72971"/>
                  <a:pt x="939777" y="5027"/>
                  <a:pt x="1093862" y="0"/>
                </a:cubicBezTo>
                <a:cubicBezTo>
                  <a:pt x="1247947" y="-5027"/>
                  <a:pt x="1436233" y="58815"/>
                  <a:pt x="1691539" y="0"/>
                </a:cubicBezTo>
                <a:cubicBezTo>
                  <a:pt x="1946845" y="-58815"/>
                  <a:pt x="2002531" y="3658"/>
                  <a:pt x="2289216" y="0"/>
                </a:cubicBezTo>
                <a:cubicBezTo>
                  <a:pt x="2575901" y="-3658"/>
                  <a:pt x="2582041" y="7062"/>
                  <a:pt x="2751570" y="0"/>
                </a:cubicBezTo>
                <a:cubicBezTo>
                  <a:pt x="2921099" y="-7062"/>
                  <a:pt x="3208853" y="17345"/>
                  <a:pt x="3383078" y="0"/>
                </a:cubicBezTo>
                <a:cubicBezTo>
                  <a:pt x="3385857" y="244077"/>
                  <a:pt x="3365314" y="295365"/>
                  <a:pt x="3383078" y="523220"/>
                </a:cubicBezTo>
                <a:cubicBezTo>
                  <a:pt x="3193439" y="552818"/>
                  <a:pt x="3051445" y="480646"/>
                  <a:pt x="2920724" y="523220"/>
                </a:cubicBezTo>
                <a:cubicBezTo>
                  <a:pt x="2790003" y="565794"/>
                  <a:pt x="2575674" y="469997"/>
                  <a:pt x="2424539" y="523220"/>
                </a:cubicBezTo>
                <a:cubicBezTo>
                  <a:pt x="2273405" y="576443"/>
                  <a:pt x="2106229" y="473201"/>
                  <a:pt x="1860693" y="523220"/>
                </a:cubicBezTo>
                <a:cubicBezTo>
                  <a:pt x="1615157" y="573239"/>
                  <a:pt x="1429201" y="508348"/>
                  <a:pt x="1229185" y="523220"/>
                </a:cubicBezTo>
                <a:cubicBezTo>
                  <a:pt x="1029169" y="538092"/>
                  <a:pt x="836240" y="513419"/>
                  <a:pt x="665339" y="523220"/>
                </a:cubicBezTo>
                <a:cubicBezTo>
                  <a:pt x="494438" y="533021"/>
                  <a:pt x="256061" y="481727"/>
                  <a:pt x="0" y="523220"/>
                </a:cubicBezTo>
                <a:cubicBezTo>
                  <a:pt x="-42610" y="342117"/>
                  <a:pt x="25169" y="191068"/>
                  <a:pt x="0" y="0"/>
                </a:cubicBezTo>
                <a:close/>
              </a:path>
              <a:path w="3383078" h="523220" stroke="0" extrusionOk="0">
                <a:moveTo>
                  <a:pt x="0" y="0"/>
                </a:moveTo>
                <a:cubicBezTo>
                  <a:pt x="189167" y="-33512"/>
                  <a:pt x="299866" y="44968"/>
                  <a:pt x="496185" y="0"/>
                </a:cubicBezTo>
                <a:cubicBezTo>
                  <a:pt x="692504" y="-44968"/>
                  <a:pt x="733432" y="1568"/>
                  <a:pt x="958539" y="0"/>
                </a:cubicBezTo>
                <a:cubicBezTo>
                  <a:pt x="1183646" y="-1568"/>
                  <a:pt x="1426706" y="66374"/>
                  <a:pt x="1556216" y="0"/>
                </a:cubicBezTo>
                <a:cubicBezTo>
                  <a:pt x="1685726" y="-66374"/>
                  <a:pt x="1831201" y="25701"/>
                  <a:pt x="2052401" y="0"/>
                </a:cubicBezTo>
                <a:cubicBezTo>
                  <a:pt x="2273602" y="-25701"/>
                  <a:pt x="2497434" y="31565"/>
                  <a:pt x="2683909" y="0"/>
                </a:cubicBezTo>
                <a:cubicBezTo>
                  <a:pt x="2870384" y="-31565"/>
                  <a:pt x="3057339" y="488"/>
                  <a:pt x="3383078" y="0"/>
                </a:cubicBezTo>
                <a:cubicBezTo>
                  <a:pt x="3388087" y="253207"/>
                  <a:pt x="3331993" y="312676"/>
                  <a:pt x="3383078" y="523220"/>
                </a:cubicBezTo>
                <a:cubicBezTo>
                  <a:pt x="3139247" y="547235"/>
                  <a:pt x="3002900" y="504786"/>
                  <a:pt x="2853062" y="523220"/>
                </a:cubicBezTo>
                <a:cubicBezTo>
                  <a:pt x="2703224" y="541654"/>
                  <a:pt x="2465986" y="478071"/>
                  <a:pt x="2356878" y="523220"/>
                </a:cubicBezTo>
                <a:cubicBezTo>
                  <a:pt x="2247770" y="568369"/>
                  <a:pt x="1979495" y="500446"/>
                  <a:pt x="1826862" y="523220"/>
                </a:cubicBezTo>
                <a:cubicBezTo>
                  <a:pt x="1674229" y="545994"/>
                  <a:pt x="1467672" y="459314"/>
                  <a:pt x="1195354" y="523220"/>
                </a:cubicBezTo>
                <a:cubicBezTo>
                  <a:pt x="923036" y="587126"/>
                  <a:pt x="921324" y="465711"/>
                  <a:pt x="665339" y="523220"/>
                </a:cubicBezTo>
                <a:cubicBezTo>
                  <a:pt x="409354" y="580729"/>
                  <a:pt x="220851" y="456152"/>
                  <a:pt x="0" y="523220"/>
                </a:cubicBezTo>
                <a:cubicBezTo>
                  <a:pt x="-52911" y="372967"/>
                  <a:pt x="26504" y="231421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2217215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Chiến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tàn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pha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14480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D2B192F-4B47-4B8B-8083-DE8B48A3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35" y="0"/>
            <a:ext cx="9176735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BE2C5B56-FB27-478A-8728-A1C82ECB686D}"/>
              </a:ext>
            </a:extLst>
          </p:cNvPr>
          <p:cNvSpPr txBox="1"/>
          <p:nvPr/>
        </p:nvSpPr>
        <p:spPr>
          <a:xfrm>
            <a:off x="3581400" y="1828800"/>
            <a:ext cx="4517582" cy="461665"/>
          </a:xfrm>
          <a:custGeom>
            <a:avLst/>
            <a:gdLst>
              <a:gd name="connsiteX0" fmla="*/ 0 w 4517582"/>
              <a:gd name="connsiteY0" fmla="*/ 0 h 461665"/>
              <a:gd name="connsiteX1" fmla="*/ 609874 w 4517582"/>
              <a:gd name="connsiteY1" fmla="*/ 0 h 461665"/>
              <a:gd name="connsiteX2" fmla="*/ 1039044 w 4517582"/>
              <a:gd name="connsiteY2" fmla="*/ 0 h 461665"/>
              <a:gd name="connsiteX3" fmla="*/ 1648917 w 4517582"/>
              <a:gd name="connsiteY3" fmla="*/ 0 h 461665"/>
              <a:gd name="connsiteX4" fmla="*/ 2258791 w 4517582"/>
              <a:gd name="connsiteY4" fmla="*/ 0 h 461665"/>
              <a:gd name="connsiteX5" fmla="*/ 2778313 w 4517582"/>
              <a:gd name="connsiteY5" fmla="*/ 0 h 461665"/>
              <a:gd name="connsiteX6" fmla="*/ 3343011 w 4517582"/>
              <a:gd name="connsiteY6" fmla="*/ 0 h 461665"/>
              <a:gd name="connsiteX7" fmla="*/ 3998060 w 4517582"/>
              <a:gd name="connsiteY7" fmla="*/ 0 h 461665"/>
              <a:gd name="connsiteX8" fmla="*/ 4517582 w 4517582"/>
              <a:gd name="connsiteY8" fmla="*/ 0 h 461665"/>
              <a:gd name="connsiteX9" fmla="*/ 4517582 w 4517582"/>
              <a:gd name="connsiteY9" fmla="*/ 461665 h 461665"/>
              <a:gd name="connsiteX10" fmla="*/ 3952884 w 4517582"/>
              <a:gd name="connsiteY10" fmla="*/ 461665 h 461665"/>
              <a:gd name="connsiteX11" fmla="*/ 3297835 w 4517582"/>
              <a:gd name="connsiteY11" fmla="*/ 461665 h 461665"/>
              <a:gd name="connsiteX12" fmla="*/ 2687961 w 4517582"/>
              <a:gd name="connsiteY12" fmla="*/ 461665 h 461665"/>
              <a:gd name="connsiteX13" fmla="*/ 2123264 w 4517582"/>
              <a:gd name="connsiteY13" fmla="*/ 461665 h 461665"/>
              <a:gd name="connsiteX14" fmla="*/ 1648917 w 4517582"/>
              <a:gd name="connsiteY14" fmla="*/ 461665 h 461665"/>
              <a:gd name="connsiteX15" fmla="*/ 1039044 w 4517582"/>
              <a:gd name="connsiteY15" fmla="*/ 461665 h 461665"/>
              <a:gd name="connsiteX16" fmla="*/ 564698 w 4517582"/>
              <a:gd name="connsiteY16" fmla="*/ 461665 h 461665"/>
              <a:gd name="connsiteX17" fmla="*/ 0 w 4517582"/>
              <a:gd name="connsiteY17" fmla="*/ 461665 h 461665"/>
              <a:gd name="connsiteX18" fmla="*/ 0 w 4517582"/>
              <a:gd name="connsiteY1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17582" h="461665" fill="none" extrusionOk="0">
                <a:moveTo>
                  <a:pt x="0" y="0"/>
                </a:moveTo>
                <a:cubicBezTo>
                  <a:pt x="300840" y="-32029"/>
                  <a:pt x="470338" y="28847"/>
                  <a:pt x="609874" y="0"/>
                </a:cubicBezTo>
                <a:cubicBezTo>
                  <a:pt x="749410" y="-28847"/>
                  <a:pt x="847125" y="7602"/>
                  <a:pt x="1039044" y="0"/>
                </a:cubicBezTo>
                <a:cubicBezTo>
                  <a:pt x="1230963" y="-7602"/>
                  <a:pt x="1395320" y="13493"/>
                  <a:pt x="1648917" y="0"/>
                </a:cubicBezTo>
                <a:cubicBezTo>
                  <a:pt x="1902514" y="-13493"/>
                  <a:pt x="1971059" y="38319"/>
                  <a:pt x="2258791" y="0"/>
                </a:cubicBezTo>
                <a:cubicBezTo>
                  <a:pt x="2546523" y="-38319"/>
                  <a:pt x="2657353" y="21930"/>
                  <a:pt x="2778313" y="0"/>
                </a:cubicBezTo>
                <a:cubicBezTo>
                  <a:pt x="2899273" y="-21930"/>
                  <a:pt x="3173271" y="22498"/>
                  <a:pt x="3343011" y="0"/>
                </a:cubicBezTo>
                <a:cubicBezTo>
                  <a:pt x="3512751" y="-22498"/>
                  <a:pt x="3692993" y="64112"/>
                  <a:pt x="3998060" y="0"/>
                </a:cubicBezTo>
                <a:cubicBezTo>
                  <a:pt x="4303127" y="-64112"/>
                  <a:pt x="4304501" y="33897"/>
                  <a:pt x="4517582" y="0"/>
                </a:cubicBezTo>
                <a:cubicBezTo>
                  <a:pt x="4528707" y="225416"/>
                  <a:pt x="4495669" y="310020"/>
                  <a:pt x="4517582" y="461665"/>
                </a:cubicBezTo>
                <a:cubicBezTo>
                  <a:pt x="4314700" y="477998"/>
                  <a:pt x="4076208" y="440874"/>
                  <a:pt x="3952884" y="461665"/>
                </a:cubicBezTo>
                <a:cubicBezTo>
                  <a:pt x="3829560" y="482456"/>
                  <a:pt x="3442268" y="432089"/>
                  <a:pt x="3297835" y="461665"/>
                </a:cubicBezTo>
                <a:cubicBezTo>
                  <a:pt x="3153402" y="491241"/>
                  <a:pt x="2891344" y="400104"/>
                  <a:pt x="2687961" y="461665"/>
                </a:cubicBezTo>
                <a:cubicBezTo>
                  <a:pt x="2484578" y="523226"/>
                  <a:pt x="2306951" y="404650"/>
                  <a:pt x="2123264" y="461665"/>
                </a:cubicBezTo>
                <a:cubicBezTo>
                  <a:pt x="1939577" y="518680"/>
                  <a:pt x="1874888" y="414615"/>
                  <a:pt x="1648917" y="461665"/>
                </a:cubicBezTo>
                <a:cubicBezTo>
                  <a:pt x="1422946" y="508715"/>
                  <a:pt x="1219601" y="434640"/>
                  <a:pt x="1039044" y="461665"/>
                </a:cubicBezTo>
                <a:cubicBezTo>
                  <a:pt x="858487" y="488690"/>
                  <a:pt x="759370" y="436882"/>
                  <a:pt x="564698" y="461665"/>
                </a:cubicBezTo>
                <a:cubicBezTo>
                  <a:pt x="370026" y="486448"/>
                  <a:pt x="159474" y="403321"/>
                  <a:pt x="0" y="461665"/>
                </a:cubicBezTo>
                <a:cubicBezTo>
                  <a:pt x="-46799" y="285267"/>
                  <a:pt x="6914" y="96667"/>
                  <a:pt x="0" y="0"/>
                </a:cubicBezTo>
                <a:close/>
              </a:path>
              <a:path w="4517582" h="461665" stroke="0" extrusionOk="0">
                <a:moveTo>
                  <a:pt x="0" y="0"/>
                </a:moveTo>
                <a:cubicBezTo>
                  <a:pt x="196449" y="-5612"/>
                  <a:pt x="308599" y="1408"/>
                  <a:pt x="564698" y="0"/>
                </a:cubicBezTo>
                <a:cubicBezTo>
                  <a:pt x="820797" y="-1408"/>
                  <a:pt x="851358" y="35327"/>
                  <a:pt x="1039044" y="0"/>
                </a:cubicBezTo>
                <a:cubicBezTo>
                  <a:pt x="1226730" y="-35327"/>
                  <a:pt x="1315230" y="34320"/>
                  <a:pt x="1468214" y="0"/>
                </a:cubicBezTo>
                <a:cubicBezTo>
                  <a:pt x="1621198" y="-34320"/>
                  <a:pt x="1761155" y="29357"/>
                  <a:pt x="2032912" y="0"/>
                </a:cubicBezTo>
                <a:cubicBezTo>
                  <a:pt x="2304669" y="-29357"/>
                  <a:pt x="2324650" y="22325"/>
                  <a:pt x="2552434" y="0"/>
                </a:cubicBezTo>
                <a:cubicBezTo>
                  <a:pt x="2780218" y="-22325"/>
                  <a:pt x="2968525" y="33473"/>
                  <a:pt x="3207483" y="0"/>
                </a:cubicBezTo>
                <a:cubicBezTo>
                  <a:pt x="3446441" y="-33473"/>
                  <a:pt x="3521409" y="28410"/>
                  <a:pt x="3817357" y="0"/>
                </a:cubicBezTo>
                <a:cubicBezTo>
                  <a:pt x="4113305" y="-28410"/>
                  <a:pt x="4259925" y="78717"/>
                  <a:pt x="4517582" y="0"/>
                </a:cubicBezTo>
                <a:cubicBezTo>
                  <a:pt x="4559296" y="215754"/>
                  <a:pt x="4489772" y="308842"/>
                  <a:pt x="4517582" y="461665"/>
                </a:cubicBezTo>
                <a:cubicBezTo>
                  <a:pt x="4314547" y="488171"/>
                  <a:pt x="4238637" y="442434"/>
                  <a:pt x="3998060" y="461665"/>
                </a:cubicBezTo>
                <a:cubicBezTo>
                  <a:pt x="3757483" y="480896"/>
                  <a:pt x="3546308" y="426466"/>
                  <a:pt x="3433362" y="461665"/>
                </a:cubicBezTo>
                <a:cubicBezTo>
                  <a:pt x="3320416" y="496864"/>
                  <a:pt x="3098354" y="459578"/>
                  <a:pt x="3004192" y="461665"/>
                </a:cubicBezTo>
                <a:cubicBezTo>
                  <a:pt x="2910030" y="463752"/>
                  <a:pt x="2780630" y="431124"/>
                  <a:pt x="2575022" y="461665"/>
                </a:cubicBezTo>
                <a:cubicBezTo>
                  <a:pt x="2369414" y="492206"/>
                  <a:pt x="2138794" y="405054"/>
                  <a:pt x="2010324" y="461665"/>
                </a:cubicBezTo>
                <a:cubicBezTo>
                  <a:pt x="1881854" y="518276"/>
                  <a:pt x="1617209" y="404502"/>
                  <a:pt x="1490802" y="461665"/>
                </a:cubicBezTo>
                <a:cubicBezTo>
                  <a:pt x="1364395" y="518828"/>
                  <a:pt x="1117848" y="431537"/>
                  <a:pt x="880928" y="461665"/>
                </a:cubicBezTo>
                <a:cubicBezTo>
                  <a:pt x="644008" y="491793"/>
                  <a:pt x="410382" y="452939"/>
                  <a:pt x="0" y="461665"/>
                </a:cubicBezTo>
                <a:cubicBezTo>
                  <a:pt x="-19790" y="269458"/>
                  <a:pt x="48020" y="124231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2959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Khai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thác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rừng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bừa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bãi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va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̀ quá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mức</a:t>
            </a:r>
            <a:endParaRPr lang="en-US" sz="2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D38D594-F175-4EEE-97D5-EC533512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49EE5945-1F41-4DEF-8A28-35B159F62EBB}"/>
              </a:ext>
            </a:extLst>
          </p:cNvPr>
          <p:cNvSpPr txBox="1"/>
          <p:nvPr/>
        </p:nvSpPr>
        <p:spPr>
          <a:xfrm>
            <a:off x="1981200" y="1143000"/>
            <a:ext cx="1896673" cy="584775"/>
          </a:xfrm>
          <a:custGeom>
            <a:avLst/>
            <a:gdLst>
              <a:gd name="connsiteX0" fmla="*/ 0 w 1896673"/>
              <a:gd name="connsiteY0" fmla="*/ 0 h 584775"/>
              <a:gd name="connsiteX1" fmla="*/ 512102 w 1896673"/>
              <a:gd name="connsiteY1" fmla="*/ 0 h 584775"/>
              <a:gd name="connsiteX2" fmla="*/ 986270 w 1896673"/>
              <a:gd name="connsiteY2" fmla="*/ 0 h 584775"/>
              <a:gd name="connsiteX3" fmla="*/ 1422505 w 1896673"/>
              <a:gd name="connsiteY3" fmla="*/ 0 h 584775"/>
              <a:gd name="connsiteX4" fmla="*/ 1896673 w 1896673"/>
              <a:gd name="connsiteY4" fmla="*/ 0 h 584775"/>
              <a:gd name="connsiteX5" fmla="*/ 1896673 w 1896673"/>
              <a:gd name="connsiteY5" fmla="*/ 584775 h 584775"/>
              <a:gd name="connsiteX6" fmla="*/ 1422505 w 1896673"/>
              <a:gd name="connsiteY6" fmla="*/ 584775 h 584775"/>
              <a:gd name="connsiteX7" fmla="*/ 929370 w 1896673"/>
              <a:gd name="connsiteY7" fmla="*/ 584775 h 584775"/>
              <a:gd name="connsiteX8" fmla="*/ 436235 w 1896673"/>
              <a:gd name="connsiteY8" fmla="*/ 584775 h 584775"/>
              <a:gd name="connsiteX9" fmla="*/ 0 w 1896673"/>
              <a:gd name="connsiteY9" fmla="*/ 584775 h 584775"/>
              <a:gd name="connsiteX10" fmla="*/ 0 w 189667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6673" h="584775" extrusionOk="0">
                <a:moveTo>
                  <a:pt x="0" y="0"/>
                </a:moveTo>
                <a:cubicBezTo>
                  <a:pt x="119892" y="-29531"/>
                  <a:pt x="275401" y="12687"/>
                  <a:pt x="512102" y="0"/>
                </a:cubicBezTo>
                <a:cubicBezTo>
                  <a:pt x="748803" y="-12687"/>
                  <a:pt x="851248" y="3038"/>
                  <a:pt x="986270" y="0"/>
                </a:cubicBezTo>
                <a:cubicBezTo>
                  <a:pt x="1121292" y="-3038"/>
                  <a:pt x="1304744" y="35462"/>
                  <a:pt x="1422505" y="0"/>
                </a:cubicBezTo>
                <a:cubicBezTo>
                  <a:pt x="1540267" y="-35462"/>
                  <a:pt x="1793472" y="27709"/>
                  <a:pt x="1896673" y="0"/>
                </a:cubicBezTo>
                <a:cubicBezTo>
                  <a:pt x="1914346" y="174811"/>
                  <a:pt x="1842256" y="451553"/>
                  <a:pt x="1896673" y="584775"/>
                </a:cubicBezTo>
                <a:cubicBezTo>
                  <a:pt x="1753889" y="610185"/>
                  <a:pt x="1630508" y="550966"/>
                  <a:pt x="1422505" y="584775"/>
                </a:cubicBezTo>
                <a:cubicBezTo>
                  <a:pt x="1214502" y="618584"/>
                  <a:pt x="1148265" y="536486"/>
                  <a:pt x="929370" y="584775"/>
                </a:cubicBezTo>
                <a:cubicBezTo>
                  <a:pt x="710476" y="633064"/>
                  <a:pt x="577447" y="566297"/>
                  <a:pt x="436235" y="584775"/>
                </a:cubicBezTo>
                <a:cubicBezTo>
                  <a:pt x="295024" y="603253"/>
                  <a:pt x="138302" y="538186"/>
                  <a:pt x="0" y="584775"/>
                </a:cubicBezTo>
                <a:cubicBezTo>
                  <a:pt x="-14649" y="439249"/>
                  <a:pt x="36458" y="239033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Cháy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rừng</a:t>
            </a:r>
            <a:endParaRPr lang="en-US" sz="3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6864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6784" y="281785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Book Antiqua" pitchFamily="18" charset="0"/>
              </a:rPr>
              <a:t>Dân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số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tăng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nhanh</a:t>
            </a:r>
            <a:endParaRPr lang="en-US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592BAFD-1B24-4D3F-9080-9ADA4043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5E743988-F010-46E1-8506-0E7CDE7B0E20}"/>
              </a:ext>
            </a:extLst>
          </p:cNvPr>
          <p:cNvSpPr txBox="1"/>
          <p:nvPr/>
        </p:nvSpPr>
        <p:spPr>
          <a:xfrm>
            <a:off x="255896" y="291719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STCaiyun" panose="02010800040101010101" pitchFamily="2" charset="-122"/>
                <a:cs typeface="Arial" panose="020B0604020202020204" pitchFamily="34" charset="0"/>
              </a:rPr>
              <a:t>I. LÂM NGHIỆP: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9FA1CC7C-50CE-4FB0-9BF5-D1663A0E8E25}"/>
              </a:ext>
            </a:extLst>
          </p:cNvPr>
          <p:cNvSpPr txBox="1"/>
          <p:nvPr/>
        </p:nvSpPr>
        <p:spPr>
          <a:xfrm>
            <a:off x="255896" y="938050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vi-VN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Tài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nguyên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rừng</a:t>
            </a:r>
            <a:r>
              <a:rPr lang="en-US" sz="24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7B9AF54F-6C25-409F-9822-FC8011D103B5}"/>
              </a:ext>
            </a:extLst>
          </p:cNvPr>
          <p:cNvSpPr txBox="1"/>
          <p:nvPr/>
        </p:nvSpPr>
        <p:spPr>
          <a:xfrm>
            <a:off x="255896" y="1451201"/>
            <a:ext cx="6525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Tx/>
              <a:buNone/>
            </a:pP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- Trước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Việt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Nam là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nước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giàu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tài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nguyên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rừng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nhưng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đến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nay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̃ bị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cạn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kiệt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ở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nhiều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nơi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chỉ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còn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khoảng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11,6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triệu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ha,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năm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2000,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đô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̣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che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phu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̉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toàn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quốc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là 35%. TB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mỗi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năm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mất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khoảng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19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vạn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 ha.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DC6BD822-40F7-42A3-9F25-45F50EF9F218}"/>
              </a:ext>
            </a:extLst>
          </p:cNvPr>
          <p:cNvSpPr txBox="1"/>
          <p:nvPr/>
        </p:nvSpPr>
        <p:spPr>
          <a:xfrm>
            <a:off x="255896" y="3093743"/>
            <a:ext cx="86595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Nguyên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nhân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khiến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cạn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kiệt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tài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nguyên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rừng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Chiến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tranh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tàn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́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Khai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thác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bừa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bãi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̀ quá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mức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Cháy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rừng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Tập</a:t>
            </a:r>
            <a:r>
              <a:rPr lang="en-U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quán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đốt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rừng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làm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rẫy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Dân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sô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́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tăng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nhanh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00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Book Antiqua" pitchFamily="18" charset="0"/>
              </a:rPr>
              <a:t>Rừng</a:t>
            </a:r>
            <a:r>
              <a:rPr lang="en-US" sz="2000" dirty="0" smtClean="0">
                <a:latin typeface="Book Antiqua" pitchFamily="18" charset="0"/>
              </a:rPr>
              <a:t> chia </a:t>
            </a:r>
            <a:r>
              <a:rPr lang="en-US" sz="2000" dirty="0" err="1" smtClean="0">
                <a:latin typeface="Book Antiqua" pitchFamily="18" charset="0"/>
              </a:rPr>
              <a:t>làm</a:t>
            </a:r>
            <a:r>
              <a:rPr lang="en-US" sz="2000" dirty="0" smtClean="0">
                <a:latin typeface="Book Antiqua" pitchFamily="18" charset="0"/>
              </a:rPr>
              <a:t> 3 </a:t>
            </a:r>
            <a:r>
              <a:rPr lang="en-US" sz="2000" dirty="0" err="1" smtClean="0">
                <a:latin typeface="Book Antiqua" pitchFamily="18" charset="0"/>
              </a:rPr>
              <a:t>loại</a:t>
            </a:r>
            <a:r>
              <a:rPr lang="en-US" sz="2000" dirty="0" smtClean="0">
                <a:latin typeface="Book Antiqua" pitchFamily="18" charset="0"/>
              </a:rPr>
              <a:t>:</a:t>
            </a:r>
            <a:endParaRPr lang="en-US" sz="2000" dirty="0">
              <a:latin typeface="Book Antiqua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980281"/>
              </p:ext>
            </p:extLst>
          </p:nvPr>
        </p:nvGraphicFramePr>
        <p:xfrm>
          <a:off x="304800" y="609600"/>
          <a:ext cx="8458200" cy="600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971800"/>
              </a:tblGrid>
              <a:tr h="9042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Book Antiqua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Book Antiqua" pitchFamily="18" charset="0"/>
                        </a:rPr>
                        <a:t>loại</a:t>
                      </a:r>
                      <a:r>
                        <a:rPr lang="en-US" sz="20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Book Antiqua" pitchFamily="18" charset="0"/>
                        </a:rPr>
                        <a:t>rừng</a:t>
                      </a:r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Book Antiqua" pitchFamily="18" charset="0"/>
                        </a:rPr>
                        <a:t>     </a:t>
                      </a:r>
                      <a:r>
                        <a:rPr lang="en-US" sz="2000" dirty="0" err="1" smtClean="0">
                          <a:latin typeface="Book Antiqua" pitchFamily="18" charset="0"/>
                        </a:rPr>
                        <a:t>Phân</a:t>
                      </a:r>
                      <a:r>
                        <a:rPr lang="en-US" sz="20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Book Antiqua" pitchFamily="18" charset="0"/>
                        </a:rPr>
                        <a:t>bố</a:t>
                      </a:r>
                      <a:r>
                        <a:rPr lang="en-US" sz="2000" baseline="0" dirty="0" smtClean="0">
                          <a:latin typeface="Book Antiqua" pitchFamily="18" charset="0"/>
                        </a:rPr>
                        <a:t>́ </a:t>
                      </a:r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Book Antiqua" pitchFamily="18" charset="0"/>
                        </a:rPr>
                        <a:t>Ý</a:t>
                      </a:r>
                      <a:r>
                        <a:rPr lang="en-US" sz="2000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Book Antiqua" pitchFamily="18" charset="0"/>
                        </a:rPr>
                        <a:t>nghĩa</a:t>
                      </a:r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</a:tr>
              <a:tr h="16995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</a:tr>
              <a:tr h="16995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</a:tr>
              <a:tr h="169957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Book Antiqua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3508" y="2058236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Rừng phòng hộ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0935" y="1904348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Book Antiqua" pitchFamily="18" charset="0"/>
              </a:rPr>
              <a:t>Ở đầu nguồn các sông, ven biển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9444" y="1904348"/>
            <a:ext cx="220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Book Antiqua" pitchFamily="18" charset="0"/>
              </a:rPr>
              <a:t>Chống thiên tai, bảo vệ môi trường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253" y="3804549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Book Antiqua" pitchFamily="18" charset="0"/>
              </a:rPr>
              <a:t>Rừng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sản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xuất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236" y="3650661"/>
            <a:ext cx="220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ook Antiqua" pitchFamily="18" charset="0"/>
              </a:rPr>
              <a:t>Ở </a:t>
            </a:r>
            <a:r>
              <a:rPr lang="en-US" sz="2000" dirty="0" err="1">
                <a:latin typeface="Book Antiqua" pitchFamily="18" charset="0"/>
              </a:rPr>
              <a:t>vùng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núi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thấp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và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núi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trung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bình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7317" y="3496772"/>
            <a:ext cx="2834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Book Antiqua" pitchFamily="18" charset="0"/>
              </a:rPr>
              <a:t>Cung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cấp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nguyên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liệu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cho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công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 smtClean="0">
                <a:latin typeface="Book Antiqua" pitchFamily="18" charset="0"/>
              </a:rPr>
              <a:t>nghiệp</a:t>
            </a:r>
            <a:r>
              <a:rPr lang="en-US" sz="2000" dirty="0" smtClean="0">
                <a:latin typeface="Book Antiqua" pitchFamily="18" charset="0"/>
              </a:rPr>
              <a:t>, </a:t>
            </a:r>
            <a:r>
              <a:rPr lang="en-US" sz="2000" dirty="0" err="1">
                <a:latin typeface="Book Antiqua" pitchFamily="18" charset="0"/>
              </a:rPr>
              <a:t>dân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dụng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và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xuất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khẩu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353" y="5472332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Book Antiqua" pitchFamily="18" charset="0"/>
              </a:rPr>
              <a:t>Rừng đặc dụng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0935" y="5178623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Book Antiqua" pitchFamily="18" charset="0"/>
              </a:rPr>
              <a:t>Ở môi trường tiêu biểu điển hình cho các hệ sinh thái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5917" y="5178622"/>
            <a:ext cx="2376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Book Antiqua" pitchFamily="18" charset="0"/>
              </a:rPr>
              <a:t>Bảo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vệ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hệ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sinh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thái</a:t>
            </a:r>
            <a:r>
              <a:rPr lang="en-US" sz="2000" dirty="0">
                <a:latin typeface="Book Antiqua" pitchFamily="18" charset="0"/>
              </a:rPr>
              <a:t>, </a:t>
            </a:r>
            <a:r>
              <a:rPr lang="en-US" sz="2000" dirty="0" err="1">
                <a:latin typeface="Book Antiqua" pitchFamily="18" charset="0"/>
              </a:rPr>
              <a:t>bảo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vệ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các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giống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loài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quý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hiếm</a:t>
            </a:r>
            <a:endParaRPr lang="en-US" sz="2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828</Words>
  <PresentationFormat>On-screen Show (4:3)</PresentationFormat>
  <Paragraphs>72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BÀI 9: SỰ PHÁT TRIỂN VÀ PHÂN BỐ LÂM NGHIỆP, THỦY SẢN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2020-10-12T12:35:40Z</dcterms:created>
  <dcterms:modified xsi:type="dcterms:W3CDTF">2020-10-15T16:51:46Z</dcterms:modified>
</cp:coreProperties>
</file>