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1"/>
  </p:notesMasterIdLst>
  <p:sldIdLst>
    <p:sldId id="313" r:id="rId2"/>
    <p:sldId id="327" r:id="rId3"/>
    <p:sldId id="305" r:id="rId4"/>
    <p:sldId id="315" r:id="rId5"/>
    <p:sldId id="317" r:id="rId6"/>
    <p:sldId id="322" r:id="rId7"/>
    <p:sldId id="323" r:id="rId8"/>
    <p:sldId id="328" r:id="rId9"/>
    <p:sldId id="314" r:id="rId10"/>
  </p:sldIdLst>
  <p:sldSz cx="9147175" cy="5145088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Calibri Light" charset="0"/>
      <p:regular r:id="rId16"/>
      <p:italic r:id="rId17"/>
    </p:embeddedFont>
    <p:embeddedFont>
      <p:font typeface=".VnAvant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BDD"/>
    <a:srgbClr val="F7AFF7"/>
    <a:srgbClr val="FCE1AA"/>
    <a:srgbClr val="73C6E8"/>
    <a:srgbClr val="8599A8"/>
    <a:srgbClr val="40505E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4912" autoAdjust="0"/>
    <p:restoredTop sz="94660"/>
  </p:normalViewPr>
  <p:slideViewPr>
    <p:cSldViewPr snapToGrid="0">
      <p:cViewPr>
        <p:scale>
          <a:sx n="91" d="100"/>
          <a:sy n="91" d="100"/>
        </p:scale>
        <p:origin x="-546" y="-216"/>
      </p:cViewPr>
      <p:guideLst>
        <p:guide orient="horz" pos="162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69FDA-D799-4948-957D-D952A27991AC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E928B-EDE7-4E8B-A482-4CB5FE7E4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71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808" y="445162"/>
            <a:ext cx="8523559" cy="572877"/>
          </a:xfrm>
          <a:prstGeom prst="rect">
            <a:avLst/>
          </a:prstGeom>
        </p:spPr>
        <p:txBody>
          <a:bodyPr spcFirstLastPara="1" wrap="square" lIns="91452" tIns="91452" rIns="91452" bIns="91452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808" y="1152831"/>
            <a:ext cx="8523559" cy="3417455"/>
          </a:xfrm>
          <a:prstGeom prst="rect">
            <a:avLst/>
          </a:prstGeom>
        </p:spPr>
        <p:txBody>
          <a:bodyPr spcFirstLastPara="1" wrap="square" lIns="91452" tIns="91452" rIns="91452" bIns="91452" anchor="t" anchorCtr="0">
            <a:noAutofit/>
          </a:bodyPr>
          <a:lstStyle>
            <a:lvl1pPr marL="457337" lvl="0" indent="-343003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674" lvl="1" indent="-317595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2011" lvl="2" indent="-317595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9349" lvl="3" indent="-317595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686" lvl="4" indent="-317595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4023" lvl="5" indent="-317595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1360" lvl="6" indent="-317595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8697" lvl="7" indent="-317595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6034" lvl="8" indent="-317595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5400" y="4664656"/>
            <a:ext cx="548891" cy="393722"/>
          </a:xfrm>
          <a:prstGeom prst="rect">
            <a:avLst/>
          </a:prstGeom>
        </p:spPr>
        <p:txBody>
          <a:bodyPr spcFirstLastPara="1" wrap="square" lIns="91452" tIns="91452" rIns="91452" bIns="91452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21/02/2021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21/02/2021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12.wdp"/><Relationship Id="rId3" Type="http://schemas.microsoft.com/office/2007/relationships/hdphoto" Target="../media/hdphoto7.wdp"/><Relationship Id="rId7" Type="http://schemas.microsoft.com/office/2007/relationships/hdphoto" Target="../media/hdphoto9.wdp"/><Relationship Id="rId12" Type="http://schemas.openxmlformats.org/officeDocument/2006/relationships/image" Target="../media/image16.png"/><Relationship Id="rId17" Type="http://schemas.microsoft.com/office/2007/relationships/hdphoto" Target="../media/hdphoto14.wdp"/><Relationship Id="rId2" Type="http://schemas.openxmlformats.org/officeDocument/2006/relationships/image" Target="../media/image11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5" Type="http://schemas.microsoft.com/office/2007/relationships/hdphoto" Target="../media/hdphoto1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10.wdp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20.wdp"/><Relationship Id="rId3" Type="http://schemas.microsoft.com/office/2007/relationships/hdphoto" Target="../media/hdphoto15.wdp"/><Relationship Id="rId7" Type="http://schemas.microsoft.com/office/2007/relationships/hdphoto" Target="../media/hdphoto17.wdp"/><Relationship Id="rId12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microsoft.com/office/2007/relationships/hdphoto" Target="../media/hdphoto19.wdp"/><Relationship Id="rId5" Type="http://schemas.microsoft.com/office/2007/relationships/hdphoto" Target="../media/hdphoto16.wdp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microsoft.com/office/2007/relationships/hdphoto" Target="../media/hdphoto1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175" cy="51450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2894" y="670767"/>
            <a:ext cx="6362368" cy="5233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91467" tIns="45734" rIns="91467" bIns="45734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43719" y="1435255"/>
            <a:ext cx="1336086" cy="584956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lIns="91467" tIns="45734" rIns="91467" bIns="45734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887" y="2369281"/>
            <a:ext cx="5343382" cy="708105"/>
          </a:xfrm>
          <a:prstGeom prst="rect">
            <a:avLst/>
          </a:prstGeom>
          <a:solidFill>
            <a:srgbClr val="FFFF99"/>
          </a:solidFill>
          <a:ln w="28575">
            <a:solidFill>
              <a:srgbClr val="00B050"/>
            </a:solidFill>
          </a:ln>
        </p:spPr>
        <p:txBody>
          <a:bodyPr wrap="none" lIns="91467" tIns="45734" rIns="91467" bIns="45734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GV: Đồng Thị Ái Quỳnh</a:t>
            </a:r>
          </a:p>
        </p:txBody>
      </p:sp>
    </p:spTree>
    <p:extLst>
      <p:ext uri="{BB962C8B-B14F-4D97-AF65-F5344CB8AC3E}">
        <p14:creationId xmlns:p14="http://schemas.microsoft.com/office/powerpoint/2010/main" val="24517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070" y="231637"/>
            <a:ext cx="8135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Yêu cầu 2 học sinh lên bảng:</a:t>
            </a:r>
          </a:p>
          <a:p>
            <a:r>
              <a:rPr lang="en-US" sz="2800"/>
              <a:t>-</a:t>
            </a:r>
            <a:r>
              <a:rPr lang="en-US" sz="2800" smtClean="0"/>
              <a:t> Cả lớp quan sát và nhận xét xem </a:t>
            </a:r>
            <a:r>
              <a:rPr lang="en-US" sz="2800" smtClean="0">
                <a:solidFill>
                  <a:srgbClr val="0070C0"/>
                </a:solidFill>
              </a:rPr>
              <a:t>tóc bạn nào dài hơn, bạn nào tóc ngắn hơn.</a:t>
            </a:r>
            <a:endParaRPr lang="en-US" sz="2800">
              <a:solidFill>
                <a:srgbClr val="0070C0"/>
              </a:solidFill>
            </a:endParaRPr>
          </a:p>
        </p:txBody>
      </p:sp>
      <p:pic>
        <p:nvPicPr>
          <p:cNvPr id="7" name="Picture 2" descr="E:\QUYNH\anh tai ve poiwer oint\học sinh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037208" y="1721076"/>
            <a:ext cx="2202611" cy="319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8456" y="662525"/>
            <a:ext cx="813540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/>
              <a:t>Nhảy 1 bước : cả lớp quan sát và nhận xét </a:t>
            </a:r>
            <a:r>
              <a:rPr lang="en-US" sz="2800" smtClean="0">
                <a:solidFill>
                  <a:srgbClr val="3B6BDD"/>
                </a:solidFill>
              </a:rPr>
              <a:t>bạn nào nhảy dài hơn, bạn nào nhảy ngắn hơn.</a:t>
            </a:r>
            <a:r>
              <a:rPr lang="en-US" sz="2800" smtClean="0"/>
              <a:t> </a:t>
            </a:r>
            <a:endParaRPr lang="en-US" sz="28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20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740602" y="849770"/>
            <a:ext cx="7518304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err="1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Bài</a:t>
            </a:r>
            <a:r>
              <a:rPr lang="en-GB" sz="360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600" smtClean="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25: </a:t>
            </a:r>
            <a:r>
              <a:rPr lang="en-GB" sz="3600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Dài hơn, ngắn hơn</a:t>
            </a:r>
            <a:endParaRPr lang="en-GB" sz="3600" dirty="0">
              <a:solidFill>
                <a:srgbClr val="FF0000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22" name="Picture 2" descr="F:\AAA-LÀM ẢNH SLIDE\ROBO L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3836" y="2030862"/>
            <a:ext cx="2657774" cy="2640290"/>
          </a:xfrm>
          <a:prstGeom prst="rect">
            <a:avLst/>
          </a:prstGeom>
          <a:noFill/>
        </p:spPr>
      </p:pic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4921" y="1497885"/>
            <a:ext cx="6949665" cy="3101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smtClean="0">
                <a:latin typeface="Lato" panose="020F0502020204030203" pitchFamily="34" charset="0"/>
                <a:cs typeface="Lato" panose="020F0502020204030203" pitchFamily="34" charset="0"/>
              </a:rPr>
              <a:t> ( trang 28 + 29)</a:t>
            </a:r>
            <a:endParaRPr lang="en-GB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679692" y="4677437"/>
            <a:ext cx="1393373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Ban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biên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AES</a:t>
            </a:r>
            <a:endParaRPr lang="en-GB" sz="14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78179" y="0"/>
            <a:ext cx="7518304" cy="729465"/>
          </a:xfrm>
          <a:prstGeom prst="rect">
            <a:avLst/>
          </a:prstGeom>
          <a:solidFill>
            <a:srgbClr val="FCE1AA"/>
          </a:solidFill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smtClean="0">
                <a:latin typeface="Lato Heavy" panose="020F0502020204030203" pitchFamily="34" charset="0"/>
                <a:cs typeface="Lato Heavy" panose="020F0502020204030203" pitchFamily="34" charset="0"/>
              </a:rPr>
              <a:t>Chủ đề 7: </a:t>
            </a:r>
            <a:r>
              <a:rPr lang="en-GB" sz="3600" smtClean="0">
                <a:solidFill>
                  <a:srgbClr val="00B05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ĐỘ DÀI VÀ ĐO ĐỘ DÀI</a:t>
            </a:r>
            <a:endParaRPr lang="en-GB" sz="3600" dirty="0">
              <a:solidFill>
                <a:srgbClr val="00B050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5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401" cy="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56" b="97033" l="1259" r="98462">
                        <a14:foregroundMark x1="20793" y1="68603" x2="20793" y2="68603"/>
                        <a14:foregroundMark x1="14452" y1="73795" x2="14452" y2="73795"/>
                        <a14:foregroundMark x1="30676" y1="72682" x2="30676" y2="72682"/>
                        <a14:foregroundMark x1="70443" y1="75031" x2="70443" y2="75031"/>
                        <a14:foregroundMark x1="26294" y1="80841" x2="26294" y2="80841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41" y="1780673"/>
            <a:ext cx="4577118" cy="172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0470" y="4577624"/>
            <a:ext cx="3040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>
                <a:latin typeface="Arial" pitchFamily="34" charset="0"/>
                <a:cs typeface="Arial" pitchFamily="34" charset="0"/>
              </a:rPr>
              <a:t>Trên hình vẽ 2 loại bút nào?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82703" y="526659"/>
            <a:ext cx="33890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Dài hơn, ngắn hơn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90700" y="2080009"/>
            <a:ext cx="0" cy="142686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7066" y="1930341"/>
            <a:ext cx="0" cy="71343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212134" y="2643773"/>
            <a:ext cx="0" cy="71343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389415" y="1930341"/>
            <a:ext cx="32912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smtClean="0">
                <a:latin typeface="Arial" pitchFamily="34" charset="0"/>
                <a:cs typeface="Arial" pitchFamily="34" charset="0"/>
              </a:rPr>
              <a:t>Bút mực 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dài hơn 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bút chì</a:t>
            </a:r>
            <a:endParaRPr lang="en-US" sz="2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0470" y="4577624"/>
            <a:ext cx="316945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Bút nào dài hơn ?                  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89415" y="2744258"/>
            <a:ext cx="35589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smtClean="0">
                <a:latin typeface="Arial" pitchFamily="34" charset="0"/>
                <a:cs typeface="Arial" pitchFamily="34" charset="0"/>
              </a:rPr>
              <a:t>Bút chì 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ngắn hơn 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bút mực</a:t>
            </a:r>
            <a:endParaRPr lang="en-US" sz="22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90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9883" cy="52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1151220" y="23789"/>
            <a:ext cx="427383" cy="425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1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9091" y="5661"/>
            <a:ext cx="2291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Vật nào dài hơn?</a:t>
            </a:r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377044" y="4543905"/>
            <a:ext cx="1975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/>
              <a:t>Trong hình vẽ gì?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9" y="627961"/>
            <a:ext cx="8675493" cy="355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77044" y="4558041"/>
            <a:ext cx="18769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Vật nào dài hơn ?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9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9391" y="415932"/>
            <a:ext cx="427383" cy="425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2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6774" y="415932"/>
            <a:ext cx="1928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Con sâu A  : 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39" b="94754" l="327" r="98430"/>
                    </a14:imgEffect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283" y="156464"/>
            <a:ext cx="4877849" cy="97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53" b="93912" l="3165" r="96669">
                        <a14:foregroundMark x1="12660" y1="60426" x2="12660" y2="60426"/>
                        <a14:foregroundMark x1="19156" y1="54490" x2="19156" y2="54490"/>
                        <a14:foregroundMark x1="11272" y1="51294" x2="11272" y2="51294"/>
                        <a14:foregroundMark x1="10328" y1="7610" x2="10328" y2="7610"/>
                        <a14:foregroundMark x1="12882" y1="9132" x2="12882" y2="9132"/>
                        <a14:foregroundMark x1="11882" y1="7610" x2="11882" y2="7610"/>
                        <a14:foregroundMark x1="17990" y1="7002" x2="17990" y2="7002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296" y="1731447"/>
            <a:ext cx="5601120" cy="2043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26774" y="1254826"/>
            <a:ext cx="5539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Con sâu nào ngắn hơn con sâu A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302" y="2130287"/>
            <a:ext cx="2047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Con sâu  B  : 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302" y="2999430"/>
            <a:ext cx="2047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Con sâu  C  : 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3082" y="4579441"/>
            <a:ext cx="29004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/>
              <a:t>Con sâu A dài mấy đốt?</a:t>
            </a:r>
            <a:endParaRPr lang="en-US" sz="2000"/>
          </a:p>
        </p:txBody>
      </p:sp>
      <p:sp>
        <p:nvSpPr>
          <p:cNvPr id="16" name="Rectangle 15"/>
          <p:cNvSpPr/>
          <p:nvPr/>
        </p:nvSpPr>
        <p:spPr>
          <a:xfrm>
            <a:off x="313081" y="4579441"/>
            <a:ext cx="2900409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vi-VN" sz="2000"/>
              <a:t>Con sâu </a:t>
            </a:r>
            <a:r>
              <a:rPr lang="en-US" sz="2000" smtClean="0"/>
              <a:t>B </a:t>
            </a:r>
            <a:r>
              <a:rPr lang="vi-VN" sz="2000" smtClean="0"/>
              <a:t>dài </a:t>
            </a:r>
            <a:r>
              <a:rPr lang="vi-VN" sz="2000"/>
              <a:t>mấy đốt?</a:t>
            </a:r>
            <a:endParaRPr lang="en-US" sz="2000"/>
          </a:p>
        </p:txBody>
      </p:sp>
      <p:sp>
        <p:nvSpPr>
          <p:cNvPr id="17" name="Rectangle 16"/>
          <p:cNvSpPr/>
          <p:nvPr/>
        </p:nvSpPr>
        <p:spPr>
          <a:xfrm>
            <a:off x="313081" y="4579441"/>
            <a:ext cx="3250762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smtClean="0"/>
              <a:t>Vậy, c</a:t>
            </a:r>
            <a:r>
              <a:rPr lang="vi-VN" sz="2000" smtClean="0"/>
              <a:t>on sâu</a:t>
            </a:r>
            <a:r>
              <a:rPr lang="en-US" sz="2000" smtClean="0"/>
              <a:t> C </a:t>
            </a:r>
            <a:r>
              <a:rPr lang="vi-VN" sz="2000" smtClean="0"/>
              <a:t>dài </a:t>
            </a:r>
            <a:r>
              <a:rPr lang="vi-VN" sz="2000"/>
              <a:t>mấy đốt?</a:t>
            </a:r>
            <a:endParaRPr lang="en-US" sz="2000"/>
          </a:p>
        </p:txBody>
      </p:sp>
      <p:sp>
        <p:nvSpPr>
          <p:cNvPr id="5" name="Rectangle 4"/>
          <p:cNvSpPr/>
          <p:nvPr/>
        </p:nvSpPr>
        <p:spPr>
          <a:xfrm>
            <a:off x="313082" y="4579441"/>
            <a:ext cx="4142737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vi-VN" sz="2000">
                <a:latin typeface="Arial" pitchFamily="34" charset="0"/>
                <a:cs typeface="Arial" pitchFamily="34" charset="0"/>
              </a:rPr>
              <a:t>Con sâu nào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ngắn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>
                <a:latin typeface="Arial" pitchFamily="34" charset="0"/>
                <a:cs typeface="Arial" pitchFamily="34" charset="0"/>
              </a:rPr>
              <a:t>hơn con sâu A?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393284" y="2753084"/>
            <a:ext cx="4525309" cy="1021637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71740" y="4597899"/>
            <a:ext cx="4056175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vi-VN" sz="2000">
                <a:latin typeface="Arial" pitchFamily="34" charset="0"/>
                <a:cs typeface="Arial" pitchFamily="34" charset="0"/>
              </a:rPr>
              <a:t>Con sâu nào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dài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>
                <a:latin typeface="Arial" pitchFamily="34" charset="0"/>
                <a:cs typeface="Arial" pitchFamily="34" charset="0"/>
              </a:rPr>
              <a:t>hơn con sâu A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?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  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03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  <p:bldP spid="17" grpId="0" animBg="1"/>
      <p:bldP spid="5" grpId="0" animBg="1"/>
      <p:bldP spid="19" grpId="0" animBg="1"/>
      <p:bldP spid="19" grpId="1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8543" y="468"/>
            <a:ext cx="427383" cy="425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3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5926" y="468"/>
            <a:ext cx="4304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So sánh dài hơn, ngắn hơn ?</a:t>
            </a:r>
            <a:endParaRPr lang="en-US" sz="280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31479" y1="53790" x2="31479" y2="53790"/>
                        <a14:backgroundMark x1="23338" y1="59169" x2="23338" y2="59169"/>
                        <a14:backgroundMark x1="19674" y1="63081" x2="19674" y2="63081"/>
                        <a14:backgroundMark x1="19403" y1="54768" x2="19403" y2="54768"/>
                        <a14:backgroundMark x1="24288" y1="46699" x2="24288" y2="45721"/>
                        <a14:backgroundMark x1="20760" y1="34719" x2="20760" y2="34719"/>
                        <a14:backgroundMark x1="24423" y1="28362" x2="24423" y2="28362"/>
                        <a14:backgroundMark x1="31750" y1="32518" x2="31750" y2="32518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51" y="838849"/>
            <a:ext cx="1681492" cy="933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92" b="89688" l="4504" r="95701"/>
                    </a14:imgEffect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51" y="1772208"/>
            <a:ext cx="2213488" cy="94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33" b="89973" l="4666" r="89912"/>
                    </a14:imgEffect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61" y="2616192"/>
            <a:ext cx="1725938" cy="803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26" b="89776" l="3902" r="93311"/>
                    </a14:imgEffect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60" y="3351480"/>
            <a:ext cx="1990509" cy="890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12234" y="716096"/>
            <a:ext cx="2892826" cy="352539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5408" y="104391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A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5409" y="194730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B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5409" y="275622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C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3426" y="3534877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D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525398" y="1663547"/>
            <a:ext cx="5144877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453788" y="2756224"/>
            <a:ext cx="5144877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453788" y="3796487"/>
            <a:ext cx="5144877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53788" y="1105473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a)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53788" y="2154527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b)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53788" y="3188643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c)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73858" y="4061822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d)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31479" y1="53790" x2="31479" y2="53790"/>
                        <a14:backgroundMark x1="23338" y1="59169" x2="23338" y2="59169"/>
                        <a14:backgroundMark x1="19674" y1="63081" x2="19674" y2="63081"/>
                        <a14:backgroundMark x1="19403" y1="54768" x2="19403" y2="54768"/>
                        <a14:backgroundMark x1="24288" y1="46699" x2="24288" y2="45721"/>
                        <a14:backgroundMark x1="20760" y1="34719" x2="20760" y2="34719"/>
                        <a14:backgroundMark x1="24423" y1="28362" x2="24423" y2="28362"/>
                        <a14:backgroundMark x1="31750" y1="32518" x2="31750" y2="32518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50917">
            <a:off x="3896158" y="890936"/>
            <a:ext cx="1398214" cy="776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3894934" y="113365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A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31479" y1="53790" x2="31479" y2="53790"/>
                        <a14:backgroundMark x1="23338" y1="59169" x2="23338" y2="59169"/>
                        <a14:backgroundMark x1="19674" y1="63081" x2="19674" y2="63081"/>
                        <a14:backgroundMark x1="19403" y1="54768" x2="19403" y2="54768"/>
                        <a14:backgroundMark x1="24288" y1="46699" x2="24288" y2="45721"/>
                        <a14:backgroundMark x1="20760" y1="34719" x2="20760" y2="34719"/>
                        <a14:backgroundMark x1="24423" y1="28362" x2="24423" y2="28362"/>
                        <a14:backgroundMark x1="31750" y1="32518" x2="31750" y2="32518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50917">
            <a:off x="4011085" y="2898091"/>
            <a:ext cx="1398214" cy="776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4009861" y="3140813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A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555101" y="706581"/>
            <a:ext cx="1862683" cy="979470"/>
            <a:chOff x="6555101" y="618445"/>
            <a:chExt cx="1862683" cy="979470"/>
          </a:xfrm>
        </p:grpSpPr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592" b="89688" l="4504" r="95701"/>
                      </a14:imgEffect>
                      <a14:imgEffect>
                        <a14:sharpenSoften amount="25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738140">
              <a:off x="6752617" y="618445"/>
              <a:ext cx="1665167" cy="710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6555101" y="1074695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B</a:t>
              </a:r>
              <a:endParaRPr lang="en-US" sz="28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755852" y="1889373"/>
            <a:ext cx="1678825" cy="899902"/>
            <a:chOff x="4274505" y="3807469"/>
            <a:chExt cx="1678825" cy="899902"/>
          </a:xfrm>
        </p:grpSpPr>
        <p:pic>
          <p:nvPicPr>
            <p:cNvPr id="40" name="Picture 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726" b="89776" l="3902" r="93311"/>
                      </a14:imgEffect>
                      <a14:imgEffect>
                        <a14:sharpenSoften amount="25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2723">
              <a:off x="4274505" y="3807469"/>
              <a:ext cx="1678825" cy="750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4485701" y="4184151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D</a:t>
              </a:r>
              <a:endParaRPr lang="en-US" sz="28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472414" y="1940002"/>
            <a:ext cx="1550206" cy="776960"/>
            <a:chOff x="4930053" y="3856918"/>
            <a:chExt cx="1550206" cy="776960"/>
          </a:xfrm>
        </p:grpSpPr>
        <p:pic>
          <p:nvPicPr>
            <p:cNvPr id="43" name="Picture 4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6233" b="89973" l="4666" r="89912"/>
                      </a14:imgEffect>
                      <a14:imgEffect>
                        <a14:sharpenSoften amount="25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512158">
              <a:off x="5065384" y="3856918"/>
              <a:ext cx="1414875" cy="658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4930053" y="4110658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C</a:t>
              </a:r>
              <a:endParaRPr lang="en-US" sz="28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472414" y="2926937"/>
            <a:ext cx="1550206" cy="776960"/>
            <a:chOff x="4930053" y="3856918"/>
            <a:chExt cx="1550206" cy="776960"/>
          </a:xfrm>
        </p:grpSpPr>
        <p:pic>
          <p:nvPicPr>
            <p:cNvPr id="50" name="Picture 4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6233" b="89973" l="4666" r="89912"/>
                      </a14:imgEffect>
                      <a14:imgEffect>
                        <a14:sharpenSoften amount="25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512158">
              <a:off x="5065384" y="3856918"/>
              <a:ext cx="1414875" cy="658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" name="TextBox 50"/>
            <p:cNvSpPr txBox="1"/>
            <p:nvPr/>
          </p:nvSpPr>
          <p:spPr>
            <a:xfrm>
              <a:off x="4930053" y="4110658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C</a:t>
              </a:r>
              <a:endParaRPr lang="en-US" sz="28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 rot="187881">
            <a:off x="3915781" y="3994504"/>
            <a:ext cx="1522152" cy="804849"/>
            <a:chOff x="4958107" y="3856918"/>
            <a:chExt cx="1522152" cy="804849"/>
          </a:xfrm>
        </p:grpSpPr>
        <p:pic>
          <p:nvPicPr>
            <p:cNvPr id="53" name="Picture 4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6233" b="89973" l="4666" r="89912"/>
                      </a14:imgEffect>
                      <a14:imgEffect>
                        <a14:sharpenSoften amount="25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4374">
              <a:off x="5065384" y="3856918"/>
              <a:ext cx="1414875" cy="658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4" name="TextBox 53"/>
            <p:cNvSpPr txBox="1"/>
            <p:nvPr/>
          </p:nvSpPr>
          <p:spPr>
            <a:xfrm>
              <a:off x="4958107" y="4138547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C</a:t>
              </a:r>
              <a:endParaRPr lang="en-US" sz="28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610371" y="3951998"/>
            <a:ext cx="1862683" cy="979470"/>
            <a:chOff x="6555101" y="618445"/>
            <a:chExt cx="1862683" cy="979470"/>
          </a:xfrm>
        </p:grpSpPr>
        <p:pic>
          <p:nvPicPr>
            <p:cNvPr id="57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592" b="89688" l="4504" r="95701"/>
                      </a14:imgEffect>
                      <a14:imgEffect>
                        <a14:sharpenSoften amount="25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738140">
              <a:off x="6752617" y="618445"/>
              <a:ext cx="1665167" cy="710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6555101" y="1074695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B</a:t>
              </a:r>
              <a:endParaRPr lang="en-US" sz="28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5501833" y="1097735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và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678103" y="2171566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và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756871" y="3171590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và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771188" y="4241494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và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28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8543" y="468"/>
            <a:ext cx="427383" cy="425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4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5926" y="468"/>
            <a:ext cx="6661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Con cá nào dài nhất? Con cá nào ngắn nhất ?</a:t>
            </a:r>
            <a:endParaRPr lang="en-US" sz="2800"/>
          </a:p>
        </p:txBody>
      </p:sp>
      <p:sp>
        <p:nvSpPr>
          <p:cNvPr id="4" name="TextBox 3"/>
          <p:cNvSpPr txBox="1"/>
          <p:nvPr/>
        </p:nvSpPr>
        <p:spPr>
          <a:xfrm>
            <a:off x="412234" y="603527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a)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84" b="96144" l="4064" r="96081">
                        <a14:foregroundMark x1="18868" y1="51414" x2="18868" y2="51414"/>
                        <a14:foregroundMark x1="19884" y1="58355" x2="19884" y2="5835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85" y="1041660"/>
            <a:ext cx="1463080" cy="82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30" b="89792" l="3085" r="99198"/>
                    </a14:imgEffect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24" y="1867895"/>
            <a:ext cx="3442999" cy="1123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53" b="89937" l="9991" r="95263"/>
                    </a14:imgEffect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45" y="3062380"/>
            <a:ext cx="2465960" cy="1013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8543" y="131517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A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544" y="221855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B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544" y="3289087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C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501662" y="703385"/>
            <a:ext cx="0" cy="399924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03364" y="621783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b)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89673" y="1333427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A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89674" y="223681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B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9674" y="3307343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C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414" y="834359"/>
            <a:ext cx="1918566" cy="115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95" b="96882" l="9967" r="89923"/>
                    </a14:imgEffect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414" y="1781995"/>
            <a:ext cx="2633581" cy="1295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07" b="95446" l="4176" r="95746"/>
                    </a14:imgEffect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144" y="2945261"/>
            <a:ext cx="3730385" cy="158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74563" y="4329105"/>
            <a:ext cx="18362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/>
              <a:t>a) A ngắn </a:t>
            </a:r>
            <a:r>
              <a:rPr lang="vi-VN" sz="2000" smtClean="0"/>
              <a:t>nhất</a:t>
            </a:r>
            <a:endParaRPr lang="en-US" sz="2000"/>
          </a:p>
        </p:txBody>
      </p:sp>
      <p:sp>
        <p:nvSpPr>
          <p:cNvPr id="13" name="Rectangle 12"/>
          <p:cNvSpPr/>
          <p:nvPr/>
        </p:nvSpPr>
        <p:spPr>
          <a:xfrm>
            <a:off x="4803364" y="4296823"/>
            <a:ext cx="18362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/>
              <a:t>b) A ngắn </a:t>
            </a:r>
            <a:r>
              <a:rPr lang="vi-VN" sz="2000" smtClean="0"/>
              <a:t>nhất</a:t>
            </a:r>
            <a:endParaRPr lang="en-US" sz="2000"/>
          </a:p>
        </p:txBody>
      </p:sp>
      <p:sp>
        <p:nvSpPr>
          <p:cNvPr id="21" name="Rectangle 20"/>
          <p:cNvSpPr/>
          <p:nvPr/>
        </p:nvSpPr>
        <p:spPr>
          <a:xfrm>
            <a:off x="2510835" y="4302519"/>
            <a:ext cx="15247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mtClean="0"/>
              <a:t>, </a:t>
            </a:r>
            <a:r>
              <a:rPr lang="vi-VN" sz="2000" smtClean="0"/>
              <a:t>B </a:t>
            </a:r>
            <a:r>
              <a:rPr lang="vi-VN" sz="2000"/>
              <a:t>dài nhất</a:t>
            </a:r>
            <a:r>
              <a:rPr lang="en-US" sz="200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6685204" y="4312212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/>
              <a:t>, C dài nhất.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8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1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725" y="977568"/>
            <a:ext cx="5403213" cy="3189954"/>
          </a:xfrm>
          <a:prstGeom prst="rect">
            <a:avLst/>
          </a:prstGeom>
          <a:solidFill>
            <a:srgbClr val="73C6E8"/>
          </a:solidFill>
          <a:ln>
            <a:noFill/>
          </a:ln>
        </p:spPr>
        <p:txBody>
          <a:bodyPr spcFirstLastPara="1" wrap="square" lIns="91452" tIns="91452" rIns="91452" bIns="91452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4754" y="2413648"/>
            <a:ext cx="3722421" cy="273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9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8278</TotalTime>
  <Words>285</Words>
  <PresentationFormat>Custom</PresentationFormat>
  <Paragraphs>67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Lato</vt:lpstr>
      <vt:lpstr>Arial-Rounded</vt:lpstr>
      <vt:lpstr>Times New Roman</vt:lpstr>
      <vt:lpstr>Lato Heavy</vt:lpstr>
      <vt:lpstr>.VnAvant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2020-02-21T03:04:01Z</dcterms:created>
  <dcterms:modified xsi:type="dcterms:W3CDTF">2021-02-21T13:42:19Z</dcterms:modified>
</cp:coreProperties>
</file>