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6" r:id="rId5"/>
    <p:sldId id="267" r:id="rId6"/>
    <p:sldId id="268" r:id="rId7"/>
    <p:sldId id="269" r:id="rId8"/>
    <p:sldId id="270" r:id="rId9"/>
    <p:sldId id="271" r:id="rId10"/>
    <p:sldId id="272" r:id="rId11"/>
    <p:sldId id="273" r:id="rId12"/>
    <p:sldId id="274" r:id="rId13"/>
    <p:sldId id="336" r:id="rId14"/>
    <p:sldId id="335" r:id="rId15"/>
    <p:sldId id="275" r:id="rId16"/>
    <p:sldId id="332" r:id="rId17"/>
    <p:sldId id="276" r:id="rId18"/>
    <p:sldId id="278" r:id="rId19"/>
    <p:sldId id="279" r:id="rId20"/>
    <p:sldId id="333" r:id="rId21"/>
    <p:sldId id="280" r:id="rId22"/>
    <p:sldId id="281" r:id="rId23"/>
    <p:sldId id="282" r:id="rId24"/>
    <p:sldId id="334" r:id="rId25"/>
    <p:sldId id="283" r:id="rId26"/>
    <p:sldId id="277" r:id="rId27"/>
    <p:sldId id="284" r:id="rId28"/>
    <p:sldId id="285" r:id="rId29"/>
    <p:sldId id="286" r:id="rId30"/>
    <p:sldId id="287" r:id="rId31"/>
    <p:sldId id="288" r:id="rId32"/>
    <p:sldId id="289" r:id="rId33"/>
    <p:sldId id="290" r:id="rId34"/>
    <p:sldId id="291" r:id="rId35"/>
    <p:sldId id="259" r:id="rId36"/>
    <p:sldId id="292" r:id="rId37"/>
    <p:sldId id="293" r:id="rId38"/>
    <p:sldId id="299" r:id="rId39"/>
    <p:sldId id="300" r:id="rId40"/>
    <p:sldId id="294" r:id="rId41"/>
    <p:sldId id="312" r:id="rId42"/>
    <p:sldId id="298" r:id="rId43"/>
    <p:sldId id="301" r:id="rId44"/>
    <p:sldId id="302" r:id="rId45"/>
    <p:sldId id="313" r:id="rId46"/>
    <p:sldId id="303" r:id="rId47"/>
    <p:sldId id="314" r:id="rId48"/>
    <p:sldId id="304" r:id="rId49"/>
    <p:sldId id="315" r:id="rId50"/>
    <p:sldId id="305" r:id="rId51"/>
    <p:sldId id="316" r:id="rId52"/>
    <p:sldId id="317" r:id="rId53"/>
    <p:sldId id="306" r:id="rId54"/>
    <p:sldId id="307" r:id="rId55"/>
    <p:sldId id="318" r:id="rId56"/>
    <p:sldId id="308" r:id="rId57"/>
    <p:sldId id="309" r:id="rId58"/>
    <p:sldId id="319" r:id="rId59"/>
    <p:sldId id="310" r:id="rId60"/>
    <p:sldId id="311" r:id="rId61"/>
    <p:sldId id="326" r:id="rId62"/>
    <p:sldId id="320" r:id="rId63"/>
    <p:sldId id="321" r:id="rId64"/>
    <p:sldId id="322" r:id="rId65"/>
    <p:sldId id="327" r:id="rId66"/>
    <p:sldId id="323" r:id="rId67"/>
    <p:sldId id="328" r:id="rId68"/>
    <p:sldId id="329" r:id="rId69"/>
    <p:sldId id="330" r:id="rId70"/>
    <p:sldId id="324" r:id="rId71"/>
    <p:sldId id="331" r:id="rId72"/>
    <p:sldId id="265" r:id="rId73"/>
  </p:sldIdLst>
  <p:sldSz cx="18288000" cy="10287000"/>
  <p:notesSz cx="6858000" cy="9144000"/>
  <p:embeddedFontLst>
    <p:embeddedFont>
      <p:font typeface="Calibri" panose="020F0502020204030204" pitchFamily="34" charset="0"/>
      <p:regular r:id="rId74"/>
      <p:bold r:id="rId75"/>
      <p:italic r:id="rId76"/>
      <p:boldItalic r:id="rId77"/>
    </p:embeddedFont>
    <p:embeddedFont>
      <p:font typeface="Cambria" panose="02040503050406030204" pitchFamily="18" charset="0"/>
      <p:regular r:id="rId78"/>
      <p:bold r:id="rId79"/>
      <p:italic r:id="rId80"/>
      <p:boldItalic r:id="rId8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9F9F9"/>
    <a:srgbClr val="FFFFE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40" d="100"/>
          <a:sy n="40" d="100"/>
        </p:scale>
        <p:origin x="684" y="3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font" Target="fonts/font6.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5.fntdata"/><Relationship Id="rId8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audio" Target="../media/media30.mp3"/><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microsoft.com/office/2007/relationships/media" Target="../media/media28.mp3"/><Relationship Id="rId21" Type="http://schemas.openxmlformats.org/officeDocument/2006/relationships/image" Target="../media/image35.svg"/><Relationship Id="rId7" Type="http://schemas.microsoft.com/office/2007/relationships/media" Target="../media/media30.mp3"/><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65.png"/><Relationship Id="rId2" Type="http://schemas.openxmlformats.org/officeDocument/2006/relationships/audio" Target="../media/media27.mp3"/><Relationship Id="rId16" Type="http://schemas.openxmlformats.org/officeDocument/2006/relationships/image" Target="../media/image27.png"/><Relationship Id="rId20" Type="http://schemas.openxmlformats.org/officeDocument/2006/relationships/image" Target="../media/image34.png"/><Relationship Id="rId1" Type="http://schemas.microsoft.com/office/2007/relationships/media" Target="../media/media27.mp3"/><Relationship Id="rId6" Type="http://schemas.openxmlformats.org/officeDocument/2006/relationships/audio" Target="../media/media29.mp3"/><Relationship Id="rId11" Type="http://schemas.openxmlformats.org/officeDocument/2006/relationships/image" Target="../media/image2.svg"/><Relationship Id="rId24" Type="http://schemas.openxmlformats.org/officeDocument/2006/relationships/image" Target="../media/image64.png"/><Relationship Id="rId5" Type="http://schemas.microsoft.com/office/2007/relationships/media" Target="../media/media29.mp3"/><Relationship Id="rId15" Type="http://schemas.openxmlformats.org/officeDocument/2006/relationships/image" Target="../media/image26.svg"/><Relationship Id="rId23" Type="http://schemas.openxmlformats.org/officeDocument/2006/relationships/image" Target="../media/image63.png"/><Relationship Id="rId10" Type="http://schemas.openxmlformats.org/officeDocument/2006/relationships/image" Target="../media/image1.png"/><Relationship Id="rId19" Type="http://schemas.openxmlformats.org/officeDocument/2006/relationships/image" Target="../media/image30.svg"/><Relationship Id="rId4" Type="http://schemas.openxmlformats.org/officeDocument/2006/relationships/audio" Target="../media/media28.mp3"/><Relationship Id="rId9" Type="http://schemas.openxmlformats.org/officeDocument/2006/relationships/slideLayout" Target="../slideLayouts/slideLayout7.xml"/><Relationship Id="rId14" Type="http://schemas.openxmlformats.org/officeDocument/2006/relationships/image" Target="../media/image25.png"/><Relationship Id="rId22"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audio" Target="../media/media34.mp3"/><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microsoft.com/office/2007/relationships/media" Target="../media/media32.mp3"/><Relationship Id="rId21" Type="http://schemas.openxmlformats.org/officeDocument/2006/relationships/image" Target="../media/image35.svg"/><Relationship Id="rId7" Type="http://schemas.microsoft.com/office/2007/relationships/media" Target="../media/media34.mp3"/><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69.png"/><Relationship Id="rId2" Type="http://schemas.openxmlformats.org/officeDocument/2006/relationships/audio" Target="../media/media31.mp3"/><Relationship Id="rId16" Type="http://schemas.openxmlformats.org/officeDocument/2006/relationships/image" Target="../media/image27.png"/><Relationship Id="rId20" Type="http://schemas.openxmlformats.org/officeDocument/2006/relationships/image" Target="../media/image34.png"/><Relationship Id="rId1" Type="http://schemas.microsoft.com/office/2007/relationships/media" Target="../media/media31.mp3"/><Relationship Id="rId6" Type="http://schemas.openxmlformats.org/officeDocument/2006/relationships/audio" Target="../media/media33.mp3"/><Relationship Id="rId11" Type="http://schemas.openxmlformats.org/officeDocument/2006/relationships/image" Target="../media/image2.svg"/><Relationship Id="rId24" Type="http://schemas.openxmlformats.org/officeDocument/2006/relationships/image" Target="../media/image68.png"/><Relationship Id="rId5" Type="http://schemas.microsoft.com/office/2007/relationships/media" Target="../media/media33.mp3"/><Relationship Id="rId15" Type="http://schemas.openxmlformats.org/officeDocument/2006/relationships/image" Target="../media/image26.svg"/><Relationship Id="rId23" Type="http://schemas.openxmlformats.org/officeDocument/2006/relationships/image" Target="../media/image67.png"/><Relationship Id="rId10" Type="http://schemas.openxmlformats.org/officeDocument/2006/relationships/image" Target="../media/image1.png"/><Relationship Id="rId19" Type="http://schemas.openxmlformats.org/officeDocument/2006/relationships/image" Target="../media/image30.svg"/><Relationship Id="rId4" Type="http://schemas.openxmlformats.org/officeDocument/2006/relationships/audio" Target="../media/media32.mp3"/><Relationship Id="rId9" Type="http://schemas.openxmlformats.org/officeDocument/2006/relationships/slideLayout" Target="../slideLayouts/slideLayout7.xml"/><Relationship Id="rId14" Type="http://schemas.openxmlformats.org/officeDocument/2006/relationships/image" Target="../media/image25.png"/><Relationship Id="rId22"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70.png"/><Relationship Id="rId3" Type="http://schemas.microsoft.com/office/2007/relationships/media" Target="../media/media36.mp3"/><Relationship Id="rId7" Type="http://schemas.openxmlformats.org/officeDocument/2006/relationships/image" Target="../media/image2.svg"/><Relationship Id="rId12" Type="http://schemas.openxmlformats.org/officeDocument/2006/relationships/image" Target="../media/image27.png"/><Relationship Id="rId17" Type="http://schemas.openxmlformats.org/officeDocument/2006/relationships/image" Target="../media/image35.svg"/><Relationship Id="rId2" Type="http://schemas.openxmlformats.org/officeDocument/2006/relationships/audio" Target="../media/media35.mp3"/><Relationship Id="rId16" Type="http://schemas.openxmlformats.org/officeDocument/2006/relationships/image" Target="../media/image34.png"/><Relationship Id="rId20" Type="http://schemas.openxmlformats.org/officeDocument/2006/relationships/image" Target="../media/image37.png"/><Relationship Id="rId1" Type="http://schemas.microsoft.com/office/2007/relationships/media" Target="../media/media35.mp3"/><Relationship Id="rId6" Type="http://schemas.openxmlformats.org/officeDocument/2006/relationships/image" Target="../media/image1.png"/><Relationship Id="rId11" Type="http://schemas.openxmlformats.org/officeDocument/2006/relationships/image" Target="../media/image26.svg"/><Relationship Id="rId5" Type="http://schemas.openxmlformats.org/officeDocument/2006/relationships/slideLayout" Target="../slideLayouts/slideLayout7.xml"/><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71.png"/><Relationship Id="rId4" Type="http://schemas.openxmlformats.org/officeDocument/2006/relationships/audio" Target="../media/media36.mp3"/><Relationship Id="rId9" Type="http://schemas.openxmlformats.org/officeDocument/2006/relationships/image" Target="../media/image24.sv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26.svg"/><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5.svg"/><Relationship Id="rId3" Type="http://schemas.openxmlformats.org/officeDocument/2006/relationships/image" Target="../media/image2.svg"/><Relationship Id="rId7" Type="http://schemas.openxmlformats.org/officeDocument/2006/relationships/image" Target="../media/image26.svg"/><Relationship Id="rId12"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wordwall.net/resource/28715605" TargetMode="External"/><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hyperlink" Target="https://wordwall.net/resource/36078410"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wordwall.net/resource/32928562" TargetMode="External"/><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hyperlink" Target="https://wordwall.net/resource/38073716"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2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s://wordwall.net/resource/31688029" TargetMode="External"/><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hyperlink" Target="https://wordwall.net/resource/53582567"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2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2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2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microsoft.com/office/2007/relationships/media" Target="../media/media2.mp3"/><Relationship Id="rId21" Type="http://schemas.openxmlformats.org/officeDocument/2006/relationships/image" Target="../media/image32.png"/><Relationship Id="rId7" Type="http://schemas.microsoft.com/office/2007/relationships/media" Target="../media/media4.mp3"/><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6.png"/><Relationship Id="rId2" Type="http://schemas.openxmlformats.org/officeDocument/2006/relationships/audio" Target="../media/media1.mp3"/><Relationship Id="rId16" Type="http://schemas.openxmlformats.org/officeDocument/2006/relationships/image" Target="../media/image27.png"/><Relationship Id="rId20" Type="http://schemas.openxmlformats.org/officeDocument/2006/relationships/image" Target="../media/image31.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2.svg"/><Relationship Id="rId24" Type="http://schemas.openxmlformats.org/officeDocument/2006/relationships/image" Target="../media/image35.svg"/><Relationship Id="rId5" Type="http://schemas.microsoft.com/office/2007/relationships/media" Target="../media/media3.mp3"/><Relationship Id="rId15" Type="http://schemas.openxmlformats.org/officeDocument/2006/relationships/image" Target="../media/image26.svg"/><Relationship Id="rId23" Type="http://schemas.openxmlformats.org/officeDocument/2006/relationships/image" Target="../media/image34.png"/><Relationship Id="rId10" Type="http://schemas.openxmlformats.org/officeDocument/2006/relationships/image" Target="../media/image1.png"/><Relationship Id="rId19" Type="http://schemas.openxmlformats.org/officeDocument/2006/relationships/image" Target="../media/image30.sv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25.png"/><Relationship Id="rId22" Type="http://schemas.openxmlformats.org/officeDocument/2006/relationships/image" Target="../media/image33.png"/></Relationships>
</file>

<file path=ppt/slides/_rels/slide3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3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svg"/><Relationship Id="rId3" Type="http://schemas.openxmlformats.org/officeDocument/2006/relationships/image" Target="../media/image2.svg"/><Relationship Id="rId7" Type="http://schemas.openxmlformats.org/officeDocument/2006/relationships/image" Target="../media/image75.svg"/><Relationship Id="rId12" Type="http://schemas.openxmlformats.org/officeDocument/2006/relationships/image" Target="../media/image7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6.svg"/><Relationship Id="rId5" Type="http://schemas.openxmlformats.org/officeDocument/2006/relationships/image" Target="../media/image73.svg"/><Relationship Id="rId10" Type="http://schemas.openxmlformats.org/officeDocument/2006/relationships/image" Target="../media/image5.png"/><Relationship Id="rId4" Type="http://schemas.openxmlformats.org/officeDocument/2006/relationships/image" Target="../media/image72.png"/><Relationship Id="rId9" Type="http://schemas.openxmlformats.org/officeDocument/2006/relationships/image" Target="../media/image77.sv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35.xml.rels><?xml version="1.0" encoding="UTF-8" standalone="yes"?>
<Relationships xmlns="http://schemas.openxmlformats.org/package/2006/relationships"><Relationship Id="rId8" Type="http://schemas.openxmlformats.org/officeDocument/2006/relationships/image" Target="../media/image84.svg"/><Relationship Id="rId13" Type="http://schemas.openxmlformats.org/officeDocument/2006/relationships/image" Target="../media/image89.png"/><Relationship Id="rId3" Type="http://schemas.openxmlformats.org/officeDocument/2006/relationships/image" Target="../media/image2.svg"/><Relationship Id="rId7" Type="http://schemas.openxmlformats.org/officeDocument/2006/relationships/image" Target="../media/image83.png"/><Relationship Id="rId12" Type="http://schemas.openxmlformats.org/officeDocument/2006/relationships/image" Target="../media/image88.svg"/><Relationship Id="rId2" Type="http://schemas.openxmlformats.org/officeDocument/2006/relationships/image" Target="../media/image1.png"/><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svg"/><Relationship Id="rId15" Type="http://schemas.openxmlformats.org/officeDocument/2006/relationships/image" Target="../media/image9.png"/><Relationship Id="rId10" Type="http://schemas.openxmlformats.org/officeDocument/2006/relationships/image" Target="../media/image86.sv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svg"/></Relationships>
</file>

<file path=ppt/slides/_rels/slide3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37.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89.png"/><Relationship Id="rId3" Type="http://schemas.openxmlformats.org/officeDocument/2006/relationships/image" Target="../media/image2.svg"/><Relationship Id="rId7" Type="http://schemas.openxmlformats.org/officeDocument/2006/relationships/image" Target="../media/image81.svg"/><Relationship Id="rId12" Type="http://schemas.openxmlformats.org/officeDocument/2006/relationships/image" Target="../media/image86.svg"/><Relationship Id="rId2" Type="http://schemas.openxmlformats.org/officeDocument/2006/relationships/image" Target="../media/image1.png"/><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88.svg"/><Relationship Id="rId15" Type="http://schemas.openxmlformats.org/officeDocument/2006/relationships/image" Target="../media/image9.png"/><Relationship Id="rId10" Type="http://schemas.openxmlformats.org/officeDocument/2006/relationships/image" Target="../media/image84.svg"/><Relationship Id="rId4" Type="http://schemas.openxmlformats.org/officeDocument/2006/relationships/image" Target="../media/image87.png"/><Relationship Id="rId9" Type="http://schemas.openxmlformats.org/officeDocument/2006/relationships/image" Target="../media/image83.png"/><Relationship Id="rId14" Type="http://schemas.openxmlformats.org/officeDocument/2006/relationships/image" Target="../media/image90.svg"/></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microsoft.com/office/2007/relationships/media" Target="../media/media6.mp3"/><Relationship Id="rId21" Type="http://schemas.openxmlformats.org/officeDocument/2006/relationships/image" Target="../media/image39.png"/><Relationship Id="rId7" Type="http://schemas.microsoft.com/office/2007/relationships/media" Target="../media/media8.mp3"/><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41.png"/><Relationship Id="rId2" Type="http://schemas.openxmlformats.org/officeDocument/2006/relationships/audio" Target="../media/media5.mp3"/><Relationship Id="rId16" Type="http://schemas.openxmlformats.org/officeDocument/2006/relationships/image" Target="../media/image27.png"/><Relationship Id="rId20" Type="http://schemas.openxmlformats.org/officeDocument/2006/relationships/image" Target="../media/image38.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2.svg"/><Relationship Id="rId24" Type="http://schemas.openxmlformats.org/officeDocument/2006/relationships/image" Target="../media/image35.svg"/><Relationship Id="rId5" Type="http://schemas.microsoft.com/office/2007/relationships/media" Target="../media/media7.mp3"/><Relationship Id="rId15" Type="http://schemas.openxmlformats.org/officeDocument/2006/relationships/image" Target="../media/image26.svg"/><Relationship Id="rId23" Type="http://schemas.openxmlformats.org/officeDocument/2006/relationships/image" Target="../media/image34.png"/><Relationship Id="rId10" Type="http://schemas.openxmlformats.org/officeDocument/2006/relationships/image" Target="../media/image1.png"/><Relationship Id="rId19" Type="http://schemas.openxmlformats.org/officeDocument/2006/relationships/image" Target="../media/image30.svg"/><Relationship Id="rId4" Type="http://schemas.openxmlformats.org/officeDocument/2006/relationships/audio" Target="../media/media6.mp3"/><Relationship Id="rId9" Type="http://schemas.openxmlformats.org/officeDocument/2006/relationships/slideLayout" Target="../slideLayouts/slideLayout7.xml"/><Relationship Id="rId14" Type="http://schemas.openxmlformats.org/officeDocument/2006/relationships/image" Target="../media/image25.png"/><Relationship Id="rId22" Type="http://schemas.openxmlformats.org/officeDocument/2006/relationships/image" Target="../media/image40.png"/></Relationships>
</file>

<file path=ppt/slides/_rels/slide4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4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4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4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4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audio" Target="../media/media12.mp3"/><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microsoft.com/office/2007/relationships/media" Target="../media/media10.mp3"/><Relationship Id="rId21" Type="http://schemas.openxmlformats.org/officeDocument/2006/relationships/image" Target="../media/image43.png"/><Relationship Id="rId7" Type="http://schemas.microsoft.com/office/2007/relationships/media" Target="../media/media12.mp3"/><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45.png"/><Relationship Id="rId2" Type="http://schemas.openxmlformats.org/officeDocument/2006/relationships/audio" Target="../media/media9.mp3"/><Relationship Id="rId16" Type="http://schemas.openxmlformats.org/officeDocument/2006/relationships/image" Target="../media/image27.png"/><Relationship Id="rId20" Type="http://schemas.openxmlformats.org/officeDocument/2006/relationships/image" Target="../media/image42.png"/><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2.svg"/><Relationship Id="rId24" Type="http://schemas.openxmlformats.org/officeDocument/2006/relationships/image" Target="../media/image35.svg"/><Relationship Id="rId5" Type="http://schemas.microsoft.com/office/2007/relationships/media" Target="../media/media11.mp3"/><Relationship Id="rId15" Type="http://schemas.openxmlformats.org/officeDocument/2006/relationships/image" Target="../media/image26.svg"/><Relationship Id="rId23" Type="http://schemas.openxmlformats.org/officeDocument/2006/relationships/image" Target="../media/image34.png"/><Relationship Id="rId10" Type="http://schemas.openxmlformats.org/officeDocument/2006/relationships/image" Target="../media/image1.png"/><Relationship Id="rId19" Type="http://schemas.openxmlformats.org/officeDocument/2006/relationships/image" Target="../media/image30.svg"/><Relationship Id="rId4" Type="http://schemas.openxmlformats.org/officeDocument/2006/relationships/audio" Target="../media/media10.mp3"/><Relationship Id="rId9" Type="http://schemas.openxmlformats.org/officeDocument/2006/relationships/slideLayout" Target="../slideLayouts/slideLayout7.xml"/><Relationship Id="rId14" Type="http://schemas.openxmlformats.org/officeDocument/2006/relationships/image" Target="../media/image25.png"/><Relationship Id="rId22" Type="http://schemas.openxmlformats.org/officeDocument/2006/relationships/image" Target="../media/image44.png"/></Relationships>
</file>

<file path=ppt/slides/_rels/slide5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5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5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5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81.svg"/><Relationship Id="rId2" Type="http://schemas.openxmlformats.org/officeDocument/2006/relationships/audio" Target="../media/media37.mp3"/><Relationship Id="rId16" Type="http://schemas.openxmlformats.org/officeDocument/2006/relationships/image" Target="../media/image80.png"/><Relationship Id="rId1" Type="http://schemas.microsoft.com/office/2007/relationships/media" Target="../media/media37.mp3"/><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2.svg"/><Relationship Id="rId15" Type="http://schemas.openxmlformats.org/officeDocument/2006/relationships/image" Target="../media/image10.svg"/><Relationship Id="rId10" Type="http://schemas.openxmlformats.org/officeDocument/2006/relationships/image" Target="../media/image87.png"/><Relationship Id="rId4" Type="http://schemas.openxmlformats.org/officeDocument/2006/relationships/image" Target="../media/image1.png"/><Relationship Id="rId9" Type="http://schemas.openxmlformats.org/officeDocument/2006/relationships/image" Target="../media/image86.svg"/><Relationship Id="rId14" Type="http://schemas.openxmlformats.org/officeDocument/2006/relationships/image" Target="../media/image9.png"/></Relationships>
</file>

<file path=ppt/slides/_rels/slide57.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1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84.svg"/><Relationship Id="rId12" Type="http://schemas.openxmlformats.org/officeDocument/2006/relationships/image" Target="../media/image89.png"/><Relationship Id="rId17" Type="http://schemas.openxmlformats.org/officeDocument/2006/relationships/image" Target="../media/image81.svg"/><Relationship Id="rId2" Type="http://schemas.openxmlformats.org/officeDocument/2006/relationships/audio" Target="../media/media38.mp3"/><Relationship Id="rId16" Type="http://schemas.openxmlformats.org/officeDocument/2006/relationships/image" Target="../media/image80.png"/><Relationship Id="rId1" Type="http://schemas.microsoft.com/office/2007/relationships/media" Target="../media/media38.mp3"/><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2.svg"/><Relationship Id="rId15" Type="http://schemas.openxmlformats.org/officeDocument/2006/relationships/image" Target="../media/image10.svg"/><Relationship Id="rId10" Type="http://schemas.openxmlformats.org/officeDocument/2006/relationships/image" Target="../media/image87.png"/><Relationship Id="rId4" Type="http://schemas.openxmlformats.org/officeDocument/2006/relationships/image" Target="../media/image1.png"/><Relationship Id="rId9" Type="http://schemas.openxmlformats.org/officeDocument/2006/relationships/image" Target="../media/image86.svg"/><Relationship Id="rId14" Type="http://schemas.openxmlformats.org/officeDocument/2006/relationships/image" Target="../media/image9.png"/></Relationships>
</file>

<file path=ppt/slides/_rels/slide5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5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6.xml.rels><?xml version="1.0" encoding="UTF-8" standalone="yes"?>
<Relationships xmlns="http://schemas.openxmlformats.org/package/2006/relationships"><Relationship Id="rId8" Type="http://schemas.openxmlformats.org/officeDocument/2006/relationships/audio" Target="../media/media16.mp3"/><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microsoft.com/office/2007/relationships/media" Target="../media/media14.mp3"/><Relationship Id="rId21" Type="http://schemas.openxmlformats.org/officeDocument/2006/relationships/image" Target="../media/image47.png"/><Relationship Id="rId7" Type="http://schemas.microsoft.com/office/2007/relationships/media" Target="../media/media16.mp3"/><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49.png"/><Relationship Id="rId2" Type="http://schemas.openxmlformats.org/officeDocument/2006/relationships/audio" Target="../media/media13.mp3"/><Relationship Id="rId16" Type="http://schemas.openxmlformats.org/officeDocument/2006/relationships/image" Target="../media/image27.png"/><Relationship Id="rId20" Type="http://schemas.openxmlformats.org/officeDocument/2006/relationships/image" Target="../media/image46.png"/><Relationship Id="rId1" Type="http://schemas.microsoft.com/office/2007/relationships/media" Target="../media/media13.mp3"/><Relationship Id="rId6" Type="http://schemas.openxmlformats.org/officeDocument/2006/relationships/audio" Target="../media/media15.mp3"/><Relationship Id="rId11" Type="http://schemas.openxmlformats.org/officeDocument/2006/relationships/image" Target="../media/image2.svg"/><Relationship Id="rId24" Type="http://schemas.openxmlformats.org/officeDocument/2006/relationships/image" Target="../media/image35.svg"/><Relationship Id="rId5" Type="http://schemas.microsoft.com/office/2007/relationships/media" Target="../media/media15.mp3"/><Relationship Id="rId15" Type="http://schemas.openxmlformats.org/officeDocument/2006/relationships/image" Target="../media/image26.svg"/><Relationship Id="rId23" Type="http://schemas.openxmlformats.org/officeDocument/2006/relationships/image" Target="../media/image34.png"/><Relationship Id="rId10" Type="http://schemas.openxmlformats.org/officeDocument/2006/relationships/image" Target="../media/image1.png"/><Relationship Id="rId19" Type="http://schemas.openxmlformats.org/officeDocument/2006/relationships/image" Target="../media/image30.svg"/><Relationship Id="rId4" Type="http://schemas.openxmlformats.org/officeDocument/2006/relationships/audio" Target="../media/media14.mp3"/><Relationship Id="rId9" Type="http://schemas.openxmlformats.org/officeDocument/2006/relationships/slideLayout" Target="../slideLayouts/slideLayout7.xml"/><Relationship Id="rId14" Type="http://schemas.openxmlformats.org/officeDocument/2006/relationships/image" Target="../media/image25.png"/><Relationship Id="rId22" Type="http://schemas.openxmlformats.org/officeDocument/2006/relationships/image" Target="../media/image48.png"/></Relationships>
</file>

<file path=ppt/slides/_rels/slide6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6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6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81.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80.png"/><Relationship Id="rId2" Type="http://schemas.openxmlformats.org/officeDocument/2006/relationships/image" Target="../media/image1.png"/><Relationship Id="rId16" Type="http://schemas.openxmlformats.org/officeDocument/2006/relationships/image" Target="../media/image10.sv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9.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92.png"/></Relationships>
</file>

<file path=ppt/slides/_rels/slide6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6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6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20.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8.svg"/><Relationship Id="rId5" Type="http://schemas.openxmlformats.org/officeDocument/2006/relationships/image" Target="../media/image18.svg"/><Relationship Id="rId10" Type="http://schemas.openxmlformats.org/officeDocument/2006/relationships/image" Target="../media/image7.png"/><Relationship Id="rId4" Type="http://schemas.openxmlformats.org/officeDocument/2006/relationships/image" Target="../media/image17.png"/><Relationship Id="rId9" Type="http://schemas.openxmlformats.org/officeDocument/2006/relationships/image" Target="../media/image22.svg"/></Relationships>
</file>

<file path=ppt/slides/_rels/slide6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6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68.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6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7.xml.rels><?xml version="1.0" encoding="UTF-8" standalone="yes"?>
<Relationships xmlns="http://schemas.openxmlformats.org/package/2006/relationships"><Relationship Id="rId8" Type="http://schemas.openxmlformats.org/officeDocument/2006/relationships/audio" Target="../media/media20.mp3"/><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7.png"/><Relationship Id="rId3" Type="http://schemas.microsoft.com/office/2007/relationships/media" Target="../media/media18.mp3"/><Relationship Id="rId21" Type="http://schemas.openxmlformats.org/officeDocument/2006/relationships/image" Target="../media/image35.svg"/><Relationship Id="rId7" Type="http://schemas.microsoft.com/office/2007/relationships/media" Target="../media/media20.mp3"/><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53.png"/><Relationship Id="rId2" Type="http://schemas.openxmlformats.org/officeDocument/2006/relationships/audio" Target="../media/media17.mp3"/><Relationship Id="rId16" Type="http://schemas.openxmlformats.org/officeDocument/2006/relationships/image" Target="../media/image27.png"/><Relationship Id="rId20" Type="http://schemas.openxmlformats.org/officeDocument/2006/relationships/image" Target="../media/image34.png"/><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2.svg"/><Relationship Id="rId24" Type="http://schemas.openxmlformats.org/officeDocument/2006/relationships/image" Target="../media/image52.png"/><Relationship Id="rId5" Type="http://schemas.microsoft.com/office/2007/relationships/media" Target="../media/media19.mp3"/><Relationship Id="rId15" Type="http://schemas.openxmlformats.org/officeDocument/2006/relationships/image" Target="../media/image26.svg"/><Relationship Id="rId23" Type="http://schemas.openxmlformats.org/officeDocument/2006/relationships/image" Target="../media/image51.png"/><Relationship Id="rId10" Type="http://schemas.openxmlformats.org/officeDocument/2006/relationships/image" Target="../media/image1.png"/><Relationship Id="rId19" Type="http://schemas.openxmlformats.org/officeDocument/2006/relationships/image" Target="../media/image30.svg"/><Relationship Id="rId4" Type="http://schemas.openxmlformats.org/officeDocument/2006/relationships/audio" Target="../media/media18.mp3"/><Relationship Id="rId9" Type="http://schemas.openxmlformats.org/officeDocument/2006/relationships/slideLayout" Target="../slideLayouts/slideLayout7.xml"/><Relationship Id="rId14" Type="http://schemas.openxmlformats.org/officeDocument/2006/relationships/image" Target="../media/image25.png"/><Relationship Id="rId22" Type="http://schemas.openxmlformats.org/officeDocument/2006/relationships/image" Target="../media/image50.png"/></Relationships>
</file>

<file path=ppt/slides/_rels/slide7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7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86.svg"/><Relationship Id="rId12"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90.svg"/><Relationship Id="rId5" Type="http://schemas.openxmlformats.org/officeDocument/2006/relationships/image" Target="../media/image84.svg"/><Relationship Id="rId15" Type="http://schemas.openxmlformats.org/officeDocument/2006/relationships/image" Target="../media/image81.sv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svg"/><Relationship Id="rId14" Type="http://schemas.openxmlformats.org/officeDocument/2006/relationships/image" Target="../media/image80.png"/></Relationships>
</file>

<file path=ppt/slides/_rels/slide7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svg"/><Relationship Id="rId3" Type="http://schemas.openxmlformats.org/officeDocument/2006/relationships/image" Target="../media/image2.svg"/><Relationship Id="rId7" Type="http://schemas.openxmlformats.org/officeDocument/2006/relationships/image" Target="../media/image96.svg"/><Relationship Id="rId12" Type="http://schemas.openxmlformats.org/officeDocument/2006/relationships/image" Target="../media/image101.png"/><Relationship Id="rId17" Type="http://schemas.openxmlformats.org/officeDocument/2006/relationships/image" Target="../media/image22.svg"/><Relationship Id="rId2" Type="http://schemas.openxmlformats.org/officeDocument/2006/relationships/image" Target="../media/image1.pn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svg"/><Relationship Id="rId15" Type="http://schemas.openxmlformats.org/officeDocument/2006/relationships/image" Target="../media/image10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 Id="rId14" Type="http://schemas.openxmlformats.org/officeDocument/2006/relationships/image" Target="../media/image10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54.png"/><Relationship Id="rId3" Type="http://schemas.microsoft.com/office/2007/relationships/media" Target="../media/media22.mp3"/><Relationship Id="rId7" Type="http://schemas.openxmlformats.org/officeDocument/2006/relationships/image" Target="../media/image2.svg"/><Relationship Id="rId12" Type="http://schemas.openxmlformats.org/officeDocument/2006/relationships/image" Target="../media/image27.png"/><Relationship Id="rId17" Type="http://schemas.openxmlformats.org/officeDocument/2006/relationships/image" Target="../media/image35.svg"/><Relationship Id="rId2" Type="http://schemas.openxmlformats.org/officeDocument/2006/relationships/audio" Target="../media/media21.mp3"/><Relationship Id="rId16" Type="http://schemas.openxmlformats.org/officeDocument/2006/relationships/image" Target="../media/image34.png"/><Relationship Id="rId20" Type="http://schemas.openxmlformats.org/officeDocument/2006/relationships/image" Target="../media/image37.png"/><Relationship Id="rId1" Type="http://schemas.microsoft.com/office/2007/relationships/media" Target="../media/media21.mp3"/><Relationship Id="rId6" Type="http://schemas.openxmlformats.org/officeDocument/2006/relationships/image" Target="../media/image1.png"/><Relationship Id="rId11" Type="http://schemas.openxmlformats.org/officeDocument/2006/relationships/image" Target="../media/image26.svg"/><Relationship Id="rId5" Type="http://schemas.openxmlformats.org/officeDocument/2006/relationships/slideLayout" Target="../slideLayouts/slideLayout7.xml"/><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55.png"/><Relationship Id="rId4" Type="http://schemas.openxmlformats.org/officeDocument/2006/relationships/audio" Target="../media/media22.mp3"/><Relationship Id="rId9" Type="http://schemas.openxmlformats.org/officeDocument/2006/relationships/image" Target="../media/image24.sv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audio" Target="../media/media26.mp3"/><Relationship Id="rId13" Type="http://schemas.openxmlformats.org/officeDocument/2006/relationships/image" Target="../media/image24.svg"/><Relationship Id="rId18" Type="http://schemas.openxmlformats.org/officeDocument/2006/relationships/image" Target="../media/image29.png"/><Relationship Id="rId26" Type="http://schemas.openxmlformats.org/officeDocument/2006/relationships/image" Target="../media/image35.svg"/><Relationship Id="rId3" Type="http://schemas.microsoft.com/office/2007/relationships/media" Target="../media/media24.mp3"/><Relationship Id="rId21" Type="http://schemas.openxmlformats.org/officeDocument/2006/relationships/image" Target="../media/image57.svg"/><Relationship Id="rId7" Type="http://schemas.microsoft.com/office/2007/relationships/media" Target="../media/media26.mp3"/><Relationship Id="rId12" Type="http://schemas.openxmlformats.org/officeDocument/2006/relationships/image" Target="../media/image23.png"/><Relationship Id="rId17" Type="http://schemas.openxmlformats.org/officeDocument/2006/relationships/image" Target="../media/image28.svg"/><Relationship Id="rId25" Type="http://schemas.openxmlformats.org/officeDocument/2006/relationships/image" Target="../media/image34.png"/><Relationship Id="rId2" Type="http://schemas.openxmlformats.org/officeDocument/2006/relationships/audio" Target="../media/media23.mp3"/><Relationship Id="rId16" Type="http://schemas.openxmlformats.org/officeDocument/2006/relationships/image" Target="../media/image27.png"/><Relationship Id="rId20" Type="http://schemas.openxmlformats.org/officeDocument/2006/relationships/image" Target="../media/image56.png"/><Relationship Id="rId1" Type="http://schemas.microsoft.com/office/2007/relationships/media" Target="../media/media23.mp3"/><Relationship Id="rId6" Type="http://schemas.openxmlformats.org/officeDocument/2006/relationships/audio" Target="../media/media25.mp3"/><Relationship Id="rId11" Type="http://schemas.openxmlformats.org/officeDocument/2006/relationships/image" Target="../media/image2.svg"/><Relationship Id="rId24" Type="http://schemas.openxmlformats.org/officeDocument/2006/relationships/image" Target="../media/image60.png"/><Relationship Id="rId5" Type="http://schemas.microsoft.com/office/2007/relationships/media" Target="../media/media25.mp3"/><Relationship Id="rId15" Type="http://schemas.openxmlformats.org/officeDocument/2006/relationships/image" Target="../media/image26.svg"/><Relationship Id="rId23" Type="http://schemas.openxmlformats.org/officeDocument/2006/relationships/image" Target="../media/image59.png"/><Relationship Id="rId28" Type="http://schemas.openxmlformats.org/officeDocument/2006/relationships/image" Target="../media/image37.png"/><Relationship Id="rId10" Type="http://schemas.openxmlformats.org/officeDocument/2006/relationships/image" Target="../media/image1.png"/><Relationship Id="rId19" Type="http://schemas.openxmlformats.org/officeDocument/2006/relationships/image" Target="../media/image30.svg"/><Relationship Id="rId4" Type="http://schemas.openxmlformats.org/officeDocument/2006/relationships/audio" Target="../media/media24.mp3"/><Relationship Id="rId9" Type="http://schemas.openxmlformats.org/officeDocument/2006/relationships/slideLayout" Target="../slideLayouts/slideLayout7.xml"/><Relationship Id="rId14" Type="http://schemas.openxmlformats.org/officeDocument/2006/relationships/image" Target="../media/image25.png"/><Relationship Id="rId22" Type="http://schemas.openxmlformats.org/officeDocument/2006/relationships/image" Target="../media/image58.png"/><Relationship Id="rId27"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594209" y="4307049"/>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4161599" y="-1058941"/>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2178277" y="1028700"/>
            <a:ext cx="13931447" cy="7674961"/>
          </a:xfrm>
          <a:custGeom>
            <a:avLst/>
            <a:gdLst/>
            <a:ahLst/>
            <a:cxnLst/>
            <a:rect l="l" t="t" r="r" b="b"/>
            <a:pathLst>
              <a:path w="13931447" h="7674961">
                <a:moveTo>
                  <a:pt x="0" y="0"/>
                </a:moveTo>
                <a:lnTo>
                  <a:pt x="13931446" y="0"/>
                </a:lnTo>
                <a:lnTo>
                  <a:pt x="13931446" y="7674961"/>
                </a:lnTo>
                <a:lnTo>
                  <a:pt x="0" y="76749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090860" y="1959748"/>
            <a:ext cx="13133753" cy="5924699"/>
          </a:xfrm>
          <a:prstGeom prst="rect">
            <a:avLst/>
          </a:prstGeom>
        </p:spPr>
        <p:txBody>
          <a:bodyPr wrap="square" lIns="0" tIns="0" rIns="0" bIns="0" rtlCol="0" anchor="t">
            <a:spAutoFit/>
          </a:bodyPr>
          <a:lstStyle/>
          <a:p>
            <a:pPr algn="ctr">
              <a:lnSpc>
                <a:spcPts val="15442"/>
              </a:lnSpc>
            </a:pPr>
            <a:r>
              <a:rPr lang="en-US" sz="13665">
                <a:solidFill>
                  <a:srgbClr val="FFFFFF"/>
                </a:solidFill>
                <a:latin typeface="Bryndan Write Bold"/>
              </a:rPr>
              <a:t>UNIT 9. </a:t>
            </a:r>
          </a:p>
          <a:p>
            <a:pPr algn="ctr">
              <a:lnSpc>
                <a:spcPts val="15442"/>
              </a:lnSpc>
            </a:pPr>
            <a:r>
              <a:rPr lang="en-US" sz="13665">
                <a:solidFill>
                  <a:srgbClr val="FFFFFF"/>
                </a:solidFill>
                <a:latin typeface="Bryndan Write Bold"/>
              </a:rPr>
              <a:t>CITIES OF THE WORLD</a:t>
            </a:r>
          </a:p>
        </p:txBody>
      </p:sp>
      <p:sp>
        <p:nvSpPr>
          <p:cNvPr id="8" name="Freeform 8"/>
          <p:cNvSpPr/>
          <p:nvPr/>
        </p:nvSpPr>
        <p:spPr>
          <a:xfrm>
            <a:off x="497859" y="221080"/>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6847551" y="8079535"/>
            <a:ext cx="1275227" cy="1303671"/>
          </a:xfrm>
          <a:custGeom>
            <a:avLst/>
            <a:gdLst/>
            <a:ahLst/>
            <a:cxnLst/>
            <a:rect l="l" t="t" r="r" b="b"/>
            <a:pathLst>
              <a:path w="1275227" h="1303671">
                <a:moveTo>
                  <a:pt x="0" y="0"/>
                </a:moveTo>
                <a:lnTo>
                  <a:pt x="1275227" y="0"/>
                </a:lnTo>
                <a:lnTo>
                  <a:pt x="1275227" y="1303670"/>
                </a:lnTo>
                <a:lnTo>
                  <a:pt x="0" y="13036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3439188" y="7954629"/>
            <a:ext cx="1548111" cy="1582642"/>
          </a:xfrm>
          <a:custGeom>
            <a:avLst/>
            <a:gdLst/>
            <a:ahLst/>
            <a:cxnLst/>
            <a:rect l="l" t="t" r="r" b="b"/>
            <a:pathLst>
              <a:path w="1548111" h="1582642">
                <a:moveTo>
                  <a:pt x="0" y="0"/>
                </a:moveTo>
                <a:lnTo>
                  <a:pt x="1548111" y="0"/>
                </a:lnTo>
                <a:lnTo>
                  <a:pt x="1548111" y="1582642"/>
                </a:lnTo>
                <a:lnTo>
                  <a:pt x="0" y="15826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6620978" y="4205081"/>
            <a:ext cx="2626216" cy="2684793"/>
          </a:xfrm>
          <a:custGeom>
            <a:avLst/>
            <a:gdLst/>
            <a:ahLst/>
            <a:cxnLst/>
            <a:rect l="l" t="t" r="r" b="b"/>
            <a:pathLst>
              <a:path w="2626216" h="2684793">
                <a:moveTo>
                  <a:pt x="0" y="0"/>
                </a:moveTo>
                <a:lnTo>
                  <a:pt x="2626215" y="0"/>
                </a:lnTo>
                <a:lnTo>
                  <a:pt x="2626215" y="2684792"/>
                </a:lnTo>
                <a:lnTo>
                  <a:pt x="0" y="2684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3524294" y="8609548"/>
            <a:ext cx="3710028" cy="2091107"/>
          </a:xfrm>
          <a:custGeom>
            <a:avLst/>
            <a:gdLst/>
            <a:ahLst/>
            <a:cxnLst/>
            <a:rect l="l" t="t" r="r" b="b"/>
            <a:pathLst>
              <a:path w="3710028" h="2091107">
                <a:moveTo>
                  <a:pt x="0" y="0"/>
                </a:moveTo>
                <a:lnTo>
                  <a:pt x="3710028" y="0"/>
                </a:lnTo>
                <a:lnTo>
                  <a:pt x="3710028" y="2091107"/>
                </a:lnTo>
                <a:lnTo>
                  <a:pt x="0" y="20911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944418" flipH="1">
            <a:off x="14470639" y="5938701"/>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
        <p:nvSpPr>
          <p:cNvPr id="14" name="Freeform 14"/>
          <p:cNvSpPr/>
          <p:nvPr/>
        </p:nvSpPr>
        <p:spPr>
          <a:xfrm rot="1077090">
            <a:off x="14196314" y="547391"/>
            <a:ext cx="1837276" cy="3090220"/>
          </a:xfrm>
          <a:custGeom>
            <a:avLst/>
            <a:gdLst/>
            <a:ahLst/>
            <a:cxnLst/>
            <a:rect l="l" t="t" r="r" b="b"/>
            <a:pathLst>
              <a:path w="1837276" h="3090220">
                <a:moveTo>
                  <a:pt x="0" y="0"/>
                </a:moveTo>
                <a:lnTo>
                  <a:pt x="1837276" y="0"/>
                </a:lnTo>
                <a:lnTo>
                  <a:pt x="1837276" y="3090220"/>
                </a:lnTo>
                <a:lnTo>
                  <a:pt x="0" y="3090220"/>
                </a:lnTo>
                <a:lnTo>
                  <a:pt x="0" y="0"/>
                </a:lnTo>
                <a:close/>
              </a:path>
            </a:pathLst>
          </a:custGeom>
          <a:blipFill>
            <a:blip r:embed="rId14">
              <a:lum bright="-40000"/>
              <a:extLst>
                <a:ext uri="{96DAC541-7B7A-43D3-8B79-37D633B846F1}">
                  <asvg:svgBlip xmlns:asvg="http://schemas.microsoft.com/office/drawing/2016/SVG/main" r:embed="rId15"/>
                </a:ext>
              </a:extLst>
            </a:blip>
            <a:stretch>
              <a:fillRect/>
            </a:stretch>
          </a:blipFill>
        </p:spPr>
      </p:sp>
      <p:sp>
        <p:nvSpPr>
          <p:cNvPr id="15" name="Freeform 15"/>
          <p:cNvSpPr/>
          <p:nvPr/>
        </p:nvSpPr>
        <p:spPr>
          <a:xfrm rot="915434">
            <a:off x="1572080" y="6176035"/>
            <a:ext cx="2432495" cy="2383845"/>
          </a:xfrm>
          <a:custGeom>
            <a:avLst/>
            <a:gdLst/>
            <a:ahLst/>
            <a:cxnLst/>
            <a:rect l="l" t="t" r="r" b="b"/>
            <a:pathLst>
              <a:path w="2432495" h="2383845">
                <a:moveTo>
                  <a:pt x="0" y="0"/>
                </a:moveTo>
                <a:lnTo>
                  <a:pt x="2432495" y="0"/>
                </a:lnTo>
                <a:lnTo>
                  <a:pt x="2432495" y="2383845"/>
                </a:lnTo>
                <a:lnTo>
                  <a:pt x="0" y="23838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75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75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750"/>
                                        <p:tgtEl>
                                          <p:spTgt spid="9"/>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75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75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750"/>
                                        <p:tgtEl>
                                          <p:spTgt spid="12"/>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75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750"/>
                                        <p:tgtEl>
                                          <p:spTgt spid="14"/>
                                        </p:tgtEl>
                                      </p:cBhvr>
                                    </p:animEffect>
                                  </p:childTnLst>
                                </p:cTn>
                              </p:par>
                              <p:par>
                                <p:cTn id="38" presetID="6" presetClass="entr" presetSubtype="16"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rot="5400000">
            <a:off x="44176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16">
              <a:lum bright="-20000" contrast="40000"/>
              <a:extLst>
                <a:ext uri="{96DAC541-7B7A-43D3-8B79-37D633B846F1}">
                  <asvg:svgBlip xmlns:asvg="http://schemas.microsoft.com/office/drawing/2016/SVG/main" r:embed="rId17"/>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TextBox 8">
            <a:extLst>
              <a:ext uri="{FF2B5EF4-FFF2-40B4-BE49-F238E27FC236}">
                <a16:creationId xmlns:a16="http://schemas.microsoft.com/office/drawing/2014/main" id="{D987276B-0F9D-4D4E-A822-BF478F62FA2F}"/>
              </a:ext>
            </a:extLst>
          </p:cNvPr>
          <p:cNvSpPr txBox="1"/>
          <p:nvPr/>
        </p:nvSpPr>
        <p:spPr>
          <a:xfrm>
            <a:off x="367512" y="43964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5. expensive (</a:t>
            </a:r>
            <a:r>
              <a:rPr lang="en-US" sz="4000" b="1" dirty="0">
                <a:solidFill>
                  <a:srgbClr val="FF0000"/>
                </a:solidFill>
              </a:rPr>
              <a:t>n): </a:t>
            </a:r>
          </a:p>
        </p:txBody>
      </p:sp>
      <p:sp>
        <p:nvSpPr>
          <p:cNvPr id="21" name="Rectangle 20">
            <a:extLst>
              <a:ext uri="{FF2B5EF4-FFF2-40B4-BE49-F238E27FC236}">
                <a16:creationId xmlns:a16="http://schemas.microsoft.com/office/drawing/2014/main" id="{76A5FBF6-2C4B-4C75-B9BA-6C408595E83E}"/>
              </a:ext>
            </a:extLst>
          </p:cNvPr>
          <p:cNvSpPr/>
          <p:nvPr/>
        </p:nvSpPr>
        <p:spPr>
          <a:xfrm>
            <a:off x="5748529" y="619375"/>
            <a:ext cx="9144000"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/ɪk'spensɪv/</a:t>
            </a:r>
          </a:p>
          <a:p>
            <a:r>
              <a:rPr lang="vi-VN" sz="4000" b="1">
                <a:solidFill>
                  <a:schemeClr val="tx1">
                    <a:lumMod val="95000"/>
                    <a:lumOff val="5000"/>
                  </a:schemeClr>
                </a:solidFill>
                <a:latin typeface="Calibri" panose="020F0502020204030204" pitchFamily="34" charset="0"/>
                <a:cs typeface="Calibri" panose="020F0502020204030204" pitchFamily="34" charset="0"/>
              </a:rPr>
              <a:t>đắt đỏ</a:t>
            </a:r>
          </a:p>
        </p:txBody>
      </p:sp>
      <p:sp>
        <p:nvSpPr>
          <p:cNvPr id="22" name="TextBox 8">
            <a:extLst>
              <a:ext uri="{FF2B5EF4-FFF2-40B4-BE49-F238E27FC236}">
                <a16:creationId xmlns:a16="http://schemas.microsoft.com/office/drawing/2014/main" id="{61C04BA0-B4DD-426F-BA56-4E9818606DBB}"/>
              </a:ext>
            </a:extLst>
          </p:cNvPr>
          <p:cNvSpPr txBox="1"/>
          <p:nvPr/>
        </p:nvSpPr>
        <p:spPr>
          <a:xfrm>
            <a:off x="7201291" y="397349"/>
            <a:ext cx="754497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6. famous (for) (</a:t>
            </a:r>
            <a:r>
              <a:rPr lang="en-US" sz="4000" b="1" dirty="0">
                <a:solidFill>
                  <a:srgbClr val="FF0000"/>
                </a:solidFill>
              </a:rPr>
              <a:t>n): </a:t>
            </a:r>
          </a:p>
        </p:txBody>
      </p:sp>
      <p:sp>
        <p:nvSpPr>
          <p:cNvPr id="23" name="Rectangle 22">
            <a:extLst>
              <a:ext uri="{FF2B5EF4-FFF2-40B4-BE49-F238E27FC236}">
                <a16:creationId xmlns:a16="http://schemas.microsoft.com/office/drawing/2014/main" id="{779DD8BA-C03D-43F7-99E3-17310A42875B}"/>
              </a:ext>
            </a:extLst>
          </p:cNvPr>
          <p:cNvSpPr/>
          <p:nvPr/>
        </p:nvSpPr>
        <p:spPr>
          <a:xfrm>
            <a:off x="12954000" y="598829"/>
            <a:ext cx="9454498"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/'feɪməs fɔ:r/</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nổi tiếng</a:t>
            </a:r>
          </a:p>
        </p:txBody>
      </p:sp>
      <p:sp>
        <p:nvSpPr>
          <p:cNvPr id="24" name="TextBox 8">
            <a:extLst>
              <a:ext uri="{FF2B5EF4-FFF2-40B4-BE49-F238E27FC236}">
                <a16:creationId xmlns:a16="http://schemas.microsoft.com/office/drawing/2014/main" id="{8BC89238-12C7-4CF2-A786-F930CEC26EFF}"/>
              </a:ext>
            </a:extLst>
          </p:cNvPr>
          <p:cNvSpPr txBox="1"/>
          <p:nvPr/>
        </p:nvSpPr>
        <p:spPr>
          <a:xfrm>
            <a:off x="235876" y="4885554"/>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7. historic (n): </a:t>
            </a:r>
            <a:endParaRPr lang="en-US" sz="4000" b="1" dirty="0">
              <a:solidFill>
                <a:srgbClr val="FF0000"/>
              </a:solidFill>
            </a:endParaRPr>
          </a:p>
        </p:txBody>
      </p:sp>
      <p:sp>
        <p:nvSpPr>
          <p:cNvPr id="25" name="Rectangle 24">
            <a:extLst>
              <a:ext uri="{FF2B5EF4-FFF2-40B4-BE49-F238E27FC236}">
                <a16:creationId xmlns:a16="http://schemas.microsoft.com/office/drawing/2014/main" id="{E0FC4F31-45D9-489B-BCFF-B02AEA2B1B20}"/>
              </a:ext>
            </a:extLst>
          </p:cNvPr>
          <p:cNvSpPr/>
          <p:nvPr/>
        </p:nvSpPr>
        <p:spPr>
          <a:xfrm>
            <a:off x="5597876" y="4996982"/>
            <a:ext cx="9069630"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/hɪ'stɒrɪk/</a:t>
            </a:r>
          </a:p>
          <a:p>
            <a:r>
              <a:rPr lang="vi-VN" sz="4000" b="1">
                <a:solidFill>
                  <a:schemeClr val="tx1">
                    <a:lumMod val="95000"/>
                    <a:lumOff val="5000"/>
                  </a:schemeClr>
                </a:solidFill>
                <a:latin typeface="Calibri" panose="020F0502020204030204" pitchFamily="34" charset="0"/>
                <a:cs typeface="Calibri" panose="020F0502020204030204" pitchFamily="34" charset="0"/>
              </a:rPr>
              <a:t>có tính lịch sử</a:t>
            </a:r>
          </a:p>
        </p:txBody>
      </p:sp>
      <p:sp>
        <p:nvSpPr>
          <p:cNvPr id="26" name="TextBox 8">
            <a:extLst>
              <a:ext uri="{FF2B5EF4-FFF2-40B4-BE49-F238E27FC236}">
                <a16:creationId xmlns:a16="http://schemas.microsoft.com/office/drawing/2014/main" id="{45C07E8B-E9A3-4464-A84F-00C35AE3C835}"/>
              </a:ext>
            </a:extLst>
          </p:cNvPr>
          <p:cNvSpPr txBox="1"/>
          <p:nvPr/>
        </p:nvSpPr>
        <p:spPr>
          <a:xfrm>
            <a:off x="8104044" y="4806438"/>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8. noisy (</a:t>
            </a:r>
            <a:r>
              <a:rPr lang="en-US" sz="4000" b="1" dirty="0">
                <a:solidFill>
                  <a:srgbClr val="FF0000"/>
                </a:solidFill>
              </a:rPr>
              <a:t>n): </a:t>
            </a:r>
          </a:p>
        </p:txBody>
      </p:sp>
      <p:sp>
        <p:nvSpPr>
          <p:cNvPr id="27" name="Rectangle 26">
            <a:extLst>
              <a:ext uri="{FF2B5EF4-FFF2-40B4-BE49-F238E27FC236}">
                <a16:creationId xmlns:a16="http://schemas.microsoft.com/office/drawing/2014/main" id="{2DAD6AB6-03E2-4099-A1E7-2BC5D391EEC6}"/>
              </a:ext>
            </a:extLst>
          </p:cNvPr>
          <p:cNvSpPr/>
          <p:nvPr/>
        </p:nvSpPr>
        <p:spPr>
          <a:xfrm>
            <a:off x="13106400" y="4989617"/>
            <a:ext cx="10057817"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/'nɔɪzɪ/</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ầm ĩ</a:t>
            </a:r>
          </a:p>
        </p:txBody>
      </p:sp>
      <p:pic>
        <p:nvPicPr>
          <p:cNvPr id="6" name="Picture 5">
            <a:extLst>
              <a:ext uri="{FF2B5EF4-FFF2-40B4-BE49-F238E27FC236}">
                <a16:creationId xmlns:a16="http://schemas.microsoft.com/office/drawing/2014/main" id="{17452705-0D3A-4FC9-9426-8099F4F69C2D}"/>
              </a:ext>
            </a:extLst>
          </p:cNvPr>
          <p:cNvPicPr>
            <a:picLocks noChangeAspect="1"/>
          </p:cNvPicPr>
          <p:nvPr/>
        </p:nvPicPr>
        <p:blipFill>
          <a:blip r:embed="rId22"/>
          <a:stretch>
            <a:fillRect/>
          </a:stretch>
        </p:blipFill>
        <p:spPr>
          <a:xfrm>
            <a:off x="1484520" y="1288352"/>
            <a:ext cx="3758907" cy="3597201"/>
          </a:xfrm>
          <a:prstGeom prst="rect">
            <a:avLst/>
          </a:prstGeom>
        </p:spPr>
      </p:pic>
      <p:pic>
        <p:nvPicPr>
          <p:cNvPr id="7" name="Picture 6">
            <a:extLst>
              <a:ext uri="{FF2B5EF4-FFF2-40B4-BE49-F238E27FC236}">
                <a16:creationId xmlns:a16="http://schemas.microsoft.com/office/drawing/2014/main" id="{9887AB92-5DB7-4359-9EEC-1112F3A62AA0}"/>
              </a:ext>
            </a:extLst>
          </p:cNvPr>
          <p:cNvPicPr>
            <a:picLocks noChangeAspect="1"/>
          </p:cNvPicPr>
          <p:nvPr/>
        </p:nvPicPr>
        <p:blipFill>
          <a:blip r:embed="rId23"/>
          <a:stretch>
            <a:fillRect/>
          </a:stretch>
        </p:blipFill>
        <p:spPr>
          <a:xfrm>
            <a:off x="8596365" y="1301874"/>
            <a:ext cx="4200999" cy="3574793"/>
          </a:xfrm>
          <a:prstGeom prst="rect">
            <a:avLst/>
          </a:prstGeom>
        </p:spPr>
      </p:pic>
      <p:pic>
        <p:nvPicPr>
          <p:cNvPr id="8" name="Picture 7">
            <a:extLst>
              <a:ext uri="{FF2B5EF4-FFF2-40B4-BE49-F238E27FC236}">
                <a16:creationId xmlns:a16="http://schemas.microsoft.com/office/drawing/2014/main" id="{9F72F223-33CA-4B4D-AE3C-D40EC2D394DE}"/>
              </a:ext>
            </a:extLst>
          </p:cNvPr>
          <p:cNvPicPr>
            <a:picLocks noChangeAspect="1"/>
          </p:cNvPicPr>
          <p:nvPr/>
        </p:nvPicPr>
        <p:blipFill>
          <a:blip r:embed="rId24"/>
          <a:stretch>
            <a:fillRect/>
          </a:stretch>
        </p:blipFill>
        <p:spPr>
          <a:xfrm>
            <a:off x="1398124" y="5786068"/>
            <a:ext cx="3852985" cy="3777031"/>
          </a:xfrm>
          <a:prstGeom prst="rect">
            <a:avLst/>
          </a:prstGeom>
        </p:spPr>
      </p:pic>
      <p:pic>
        <p:nvPicPr>
          <p:cNvPr id="9" name="Picture 8">
            <a:extLst>
              <a:ext uri="{FF2B5EF4-FFF2-40B4-BE49-F238E27FC236}">
                <a16:creationId xmlns:a16="http://schemas.microsoft.com/office/drawing/2014/main" id="{6CA97195-3CB9-4D45-9638-69FA0AAA37FF}"/>
              </a:ext>
            </a:extLst>
          </p:cNvPr>
          <p:cNvPicPr>
            <a:picLocks noChangeAspect="1"/>
          </p:cNvPicPr>
          <p:nvPr/>
        </p:nvPicPr>
        <p:blipFill>
          <a:blip r:embed="rId25"/>
          <a:stretch>
            <a:fillRect/>
          </a:stretch>
        </p:blipFill>
        <p:spPr>
          <a:xfrm>
            <a:off x="9287164" y="5827693"/>
            <a:ext cx="3510200" cy="3546896"/>
          </a:xfrm>
          <a:prstGeom prst="rect">
            <a:avLst/>
          </a:prstGeom>
        </p:spPr>
      </p:pic>
      <p:pic>
        <p:nvPicPr>
          <p:cNvPr id="10" name="expensive">
            <a:hlinkClick r:id="" action="ppaction://media"/>
            <a:extLst>
              <a:ext uri="{FF2B5EF4-FFF2-40B4-BE49-F238E27FC236}">
                <a16:creationId xmlns:a16="http://schemas.microsoft.com/office/drawing/2014/main" id="{7740879E-29E7-42E1-9B2C-AC15C8B98542}"/>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637076" y="2954607"/>
            <a:ext cx="609600" cy="609600"/>
          </a:xfrm>
          <a:prstGeom prst="rect">
            <a:avLst/>
          </a:prstGeom>
        </p:spPr>
      </p:pic>
      <p:pic>
        <p:nvPicPr>
          <p:cNvPr id="11" name="famous (for)">
            <a:hlinkClick r:id="" action="ppaction://media"/>
            <a:extLst>
              <a:ext uri="{FF2B5EF4-FFF2-40B4-BE49-F238E27FC236}">
                <a16:creationId xmlns:a16="http://schemas.microsoft.com/office/drawing/2014/main" id="{CF98DC19-D0A3-40C2-AD4D-DD7D8CC18043}"/>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3313339" y="2797434"/>
            <a:ext cx="609600" cy="609600"/>
          </a:xfrm>
          <a:prstGeom prst="rect">
            <a:avLst/>
          </a:prstGeom>
        </p:spPr>
      </p:pic>
      <p:pic>
        <p:nvPicPr>
          <p:cNvPr id="12" name="historic">
            <a:hlinkClick r:id="" action="ppaction://media"/>
            <a:extLst>
              <a:ext uri="{FF2B5EF4-FFF2-40B4-BE49-F238E27FC236}">
                <a16:creationId xmlns:a16="http://schemas.microsoft.com/office/drawing/2014/main" id="{768DC69E-E486-4EF7-956F-BEAC3361DE33}"/>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5658634" y="6991541"/>
            <a:ext cx="609600" cy="609600"/>
          </a:xfrm>
          <a:prstGeom prst="rect">
            <a:avLst/>
          </a:prstGeom>
        </p:spPr>
      </p:pic>
      <p:pic>
        <p:nvPicPr>
          <p:cNvPr id="13" name="noisy">
            <a:hlinkClick r:id="" action="ppaction://media"/>
            <a:extLst>
              <a:ext uri="{FF2B5EF4-FFF2-40B4-BE49-F238E27FC236}">
                <a16:creationId xmlns:a16="http://schemas.microsoft.com/office/drawing/2014/main" id="{4427C915-9439-4170-A9E4-5D4540BA54F5}"/>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3168165" y="6908260"/>
            <a:ext cx="609600" cy="609600"/>
          </a:xfrm>
          <a:prstGeom prst="rect">
            <a:avLst/>
          </a:prstGeom>
        </p:spPr>
      </p:pic>
    </p:spTree>
    <p:extLst>
      <p:ext uri="{BB962C8B-B14F-4D97-AF65-F5344CB8AC3E}">
        <p14:creationId xmlns:p14="http://schemas.microsoft.com/office/powerpoint/2010/main" val="187077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par>
                                <p:cTn id="50" presetID="16" presetClass="entr" presetSubtype="21"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par>
                                <p:cTn id="66" presetID="16" presetClass="entr" presetSubtype="21"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arn(inVertical)">
                                      <p:cBhvr>
                                        <p:cTn id="68" dur="500"/>
                                        <p:tgtEl>
                                          <p:spTgt spid="1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inVertical)">
                                      <p:cBhvr>
                                        <p:cTn id="81" dur="500"/>
                                        <p:tgtEl>
                                          <p:spTgt spid="9"/>
                                        </p:tgtEl>
                                      </p:cBhvr>
                                    </p:animEffect>
                                  </p:childTnLst>
                                </p:cTn>
                              </p:par>
                              <p:par>
                                <p:cTn id="82" presetID="16" presetClass="entr" presetSubtype="21"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barn(inVertical)">
                                      <p:cBhvr>
                                        <p:cTn id="84" dur="500"/>
                                        <p:tgtEl>
                                          <p:spTgt spid="13"/>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10"/>
                </p:tgtEl>
              </p:cMediaNode>
            </p:audio>
            <p:audio>
              <p:cMediaNode vol="80000">
                <p:cTn id="94" fill="hold" display="0">
                  <p:stCondLst>
                    <p:cond delay="indefinite"/>
                  </p:stCondLst>
                  <p:endCondLst>
                    <p:cond evt="onStopAudio" delay="0">
                      <p:tgtEl>
                        <p:sldTgt/>
                      </p:tgtEl>
                    </p:cond>
                  </p:endCondLst>
                </p:cTn>
                <p:tgtEl>
                  <p:spTgt spid="11"/>
                </p:tgtEl>
              </p:cMediaNode>
            </p:audio>
            <p:audio>
              <p:cMediaNode vol="80000">
                <p:cTn id="95" fill="hold" display="0">
                  <p:stCondLst>
                    <p:cond delay="indefinite"/>
                  </p:stCondLst>
                  <p:endCondLst>
                    <p:cond evt="onStopAudio" delay="0">
                      <p:tgtEl>
                        <p:sldTgt/>
                      </p:tgtEl>
                    </p:cond>
                  </p:endCondLst>
                </p:cTn>
                <p:tgtEl>
                  <p:spTgt spid="12"/>
                </p:tgtEl>
              </p:cMediaNode>
            </p:audio>
            <p:audio>
              <p:cMediaNode vol="80000">
                <p:cTn id="96" fill="hold" display="0">
                  <p:stCondLst>
                    <p:cond delay="indefinite"/>
                  </p:stCondLst>
                  <p:endCondLst>
                    <p:cond evt="onStopAudio" delay="0">
                      <p:tgtEl>
                        <p:sldTgt/>
                      </p:tgtEl>
                    </p:cond>
                  </p:endCondLst>
                </p:cTn>
                <p:tgtEl>
                  <p:spTgt spid="13"/>
                </p:tgtEl>
              </p:cMediaNode>
            </p:audio>
          </p:childTnLst>
        </p:cTn>
      </p:par>
    </p:tnLst>
    <p:bldLst>
      <p:bldP spid="20" grpId="0"/>
      <p:bldP spid="21" grpId="0"/>
      <p:bldP spid="22" grpId="0"/>
      <p:bldP spid="23"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rot="5400000">
            <a:off x="44176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16">
              <a:lum bright="-20000" contrast="40000"/>
              <a:extLst>
                <a:ext uri="{96DAC541-7B7A-43D3-8B79-37D633B846F1}">
                  <asvg:svgBlip xmlns:asvg="http://schemas.microsoft.com/office/drawing/2016/SVG/main" r:embed="rId17"/>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TextBox 8">
            <a:extLst>
              <a:ext uri="{FF2B5EF4-FFF2-40B4-BE49-F238E27FC236}">
                <a16:creationId xmlns:a16="http://schemas.microsoft.com/office/drawing/2014/main" id="{D987276B-0F9D-4D4E-A822-BF478F62FA2F}"/>
              </a:ext>
            </a:extLst>
          </p:cNvPr>
          <p:cNvSpPr txBox="1"/>
          <p:nvPr/>
        </p:nvSpPr>
        <p:spPr>
          <a:xfrm>
            <a:off x="536857" y="414909"/>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9. peaceful (</a:t>
            </a:r>
            <a:r>
              <a:rPr lang="en-US" sz="4000" b="1" dirty="0">
                <a:solidFill>
                  <a:srgbClr val="FF0000"/>
                </a:solidFill>
              </a:rPr>
              <a:t>n): </a:t>
            </a:r>
          </a:p>
        </p:txBody>
      </p:sp>
      <p:sp>
        <p:nvSpPr>
          <p:cNvPr id="21" name="Rectangle 20">
            <a:extLst>
              <a:ext uri="{FF2B5EF4-FFF2-40B4-BE49-F238E27FC236}">
                <a16:creationId xmlns:a16="http://schemas.microsoft.com/office/drawing/2014/main" id="{76A5FBF6-2C4B-4C75-B9BA-6C408595E83E}"/>
              </a:ext>
            </a:extLst>
          </p:cNvPr>
          <p:cNvSpPr/>
          <p:nvPr/>
        </p:nvSpPr>
        <p:spPr>
          <a:xfrm>
            <a:off x="5917874" y="594638"/>
            <a:ext cx="9144000"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/'pi:sfəl/</a:t>
            </a:r>
          </a:p>
          <a:p>
            <a:r>
              <a:rPr lang="vi-VN" sz="4000" b="1">
                <a:solidFill>
                  <a:schemeClr val="tx1">
                    <a:lumMod val="95000"/>
                    <a:lumOff val="5000"/>
                  </a:schemeClr>
                </a:solidFill>
                <a:latin typeface="Calibri" panose="020F0502020204030204" pitchFamily="34" charset="0"/>
                <a:cs typeface="Calibri" panose="020F0502020204030204" pitchFamily="34" charset="0"/>
              </a:rPr>
              <a:t>thanh bình</a:t>
            </a:r>
          </a:p>
        </p:txBody>
      </p:sp>
      <p:sp>
        <p:nvSpPr>
          <p:cNvPr id="22" name="TextBox 8">
            <a:extLst>
              <a:ext uri="{FF2B5EF4-FFF2-40B4-BE49-F238E27FC236}">
                <a16:creationId xmlns:a16="http://schemas.microsoft.com/office/drawing/2014/main" id="{61C04BA0-B4DD-426F-BA56-4E9818606DBB}"/>
              </a:ext>
            </a:extLst>
          </p:cNvPr>
          <p:cNvSpPr txBox="1"/>
          <p:nvPr/>
        </p:nvSpPr>
        <p:spPr>
          <a:xfrm>
            <a:off x="7201291" y="397349"/>
            <a:ext cx="754497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10. polluted (</a:t>
            </a:r>
            <a:r>
              <a:rPr lang="en-US" sz="4000" b="1" dirty="0">
                <a:solidFill>
                  <a:srgbClr val="FF0000"/>
                </a:solidFill>
              </a:rPr>
              <a:t>n): </a:t>
            </a:r>
          </a:p>
        </p:txBody>
      </p:sp>
      <p:sp>
        <p:nvSpPr>
          <p:cNvPr id="23" name="Rectangle 22">
            <a:extLst>
              <a:ext uri="{FF2B5EF4-FFF2-40B4-BE49-F238E27FC236}">
                <a16:creationId xmlns:a16="http://schemas.microsoft.com/office/drawing/2014/main" id="{779DD8BA-C03D-43F7-99E3-17310A42875B}"/>
              </a:ext>
            </a:extLst>
          </p:cNvPr>
          <p:cNvSpPr/>
          <p:nvPr/>
        </p:nvSpPr>
        <p:spPr>
          <a:xfrm>
            <a:off x="12954000" y="598829"/>
            <a:ext cx="9454498"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/pə'lu:tid/</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bị ô nhiễm</a:t>
            </a:r>
          </a:p>
        </p:txBody>
      </p:sp>
      <p:sp>
        <p:nvSpPr>
          <p:cNvPr id="24" name="TextBox 8">
            <a:extLst>
              <a:ext uri="{FF2B5EF4-FFF2-40B4-BE49-F238E27FC236}">
                <a16:creationId xmlns:a16="http://schemas.microsoft.com/office/drawing/2014/main" id="{8BC89238-12C7-4CF2-A786-F930CEC26EFF}"/>
              </a:ext>
            </a:extLst>
          </p:cNvPr>
          <p:cNvSpPr txBox="1"/>
          <p:nvPr/>
        </p:nvSpPr>
        <p:spPr>
          <a:xfrm>
            <a:off x="405221" y="4860817"/>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11. popular (n): </a:t>
            </a:r>
            <a:endParaRPr lang="en-US" sz="4000" b="1" dirty="0">
              <a:solidFill>
                <a:srgbClr val="FF0000"/>
              </a:solidFill>
            </a:endParaRPr>
          </a:p>
        </p:txBody>
      </p:sp>
      <p:sp>
        <p:nvSpPr>
          <p:cNvPr id="25" name="Rectangle 24">
            <a:extLst>
              <a:ext uri="{FF2B5EF4-FFF2-40B4-BE49-F238E27FC236}">
                <a16:creationId xmlns:a16="http://schemas.microsoft.com/office/drawing/2014/main" id="{E0FC4F31-45D9-489B-BCFF-B02AEA2B1B20}"/>
              </a:ext>
            </a:extLst>
          </p:cNvPr>
          <p:cNvSpPr/>
          <p:nvPr/>
        </p:nvSpPr>
        <p:spPr>
          <a:xfrm>
            <a:off x="5767222" y="4994960"/>
            <a:ext cx="9069630"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/'pɒpjələr/</a:t>
            </a:r>
          </a:p>
          <a:p>
            <a:r>
              <a:rPr lang="vi-VN" sz="4000" b="1">
                <a:solidFill>
                  <a:schemeClr val="tx1">
                    <a:lumMod val="95000"/>
                    <a:lumOff val="5000"/>
                  </a:schemeClr>
                </a:solidFill>
                <a:latin typeface="Calibri" panose="020F0502020204030204" pitchFamily="34" charset="0"/>
                <a:cs typeface="Calibri" panose="020F0502020204030204" pitchFamily="34" charset="0"/>
              </a:rPr>
              <a:t>phổ biến</a:t>
            </a:r>
          </a:p>
        </p:txBody>
      </p:sp>
      <p:sp>
        <p:nvSpPr>
          <p:cNvPr id="26" name="TextBox 8">
            <a:extLst>
              <a:ext uri="{FF2B5EF4-FFF2-40B4-BE49-F238E27FC236}">
                <a16:creationId xmlns:a16="http://schemas.microsoft.com/office/drawing/2014/main" id="{45C07E8B-E9A3-4464-A84F-00C35AE3C835}"/>
              </a:ext>
            </a:extLst>
          </p:cNvPr>
          <p:cNvSpPr txBox="1"/>
          <p:nvPr/>
        </p:nvSpPr>
        <p:spPr>
          <a:xfrm>
            <a:off x="8104044" y="4806438"/>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12. quiet (</a:t>
            </a:r>
            <a:r>
              <a:rPr lang="en-US" sz="4000" b="1" dirty="0">
                <a:solidFill>
                  <a:srgbClr val="FF0000"/>
                </a:solidFill>
              </a:rPr>
              <a:t>n): </a:t>
            </a:r>
          </a:p>
        </p:txBody>
      </p:sp>
      <p:sp>
        <p:nvSpPr>
          <p:cNvPr id="27" name="Rectangle 26">
            <a:extLst>
              <a:ext uri="{FF2B5EF4-FFF2-40B4-BE49-F238E27FC236}">
                <a16:creationId xmlns:a16="http://schemas.microsoft.com/office/drawing/2014/main" id="{2DAD6AB6-03E2-4099-A1E7-2BC5D391EEC6}"/>
              </a:ext>
            </a:extLst>
          </p:cNvPr>
          <p:cNvSpPr/>
          <p:nvPr/>
        </p:nvSpPr>
        <p:spPr>
          <a:xfrm>
            <a:off x="13182600" y="4989617"/>
            <a:ext cx="9981617"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/kwaɪət/</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yên tĩnh</a:t>
            </a:r>
          </a:p>
        </p:txBody>
      </p:sp>
      <p:pic>
        <p:nvPicPr>
          <p:cNvPr id="6" name="Picture 5">
            <a:extLst>
              <a:ext uri="{FF2B5EF4-FFF2-40B4-BE49-F238E27FC236}">
                <a16:creationId xmlns:a16="http://schemas.microsoft.com/office/drawing/2014/main" id="{07F29567-1FDE-40E3-8360-EA3ECD8F6BAB}"/>
              </a:ext>
            </a:extLst>
          </p:cNvPr>
          <p:cNvPicPr>
            <a:picLocks noChangeAspect="1"/>
          </p:cNvPicPr>
          <p:nvPr/>
        </p:nvPicPr>
        <p:blipFill>
          <a:blip r:embed="rId22"/>
          <a:stretch>
            <a:fillRect/>
          </a:stretch>
        </p:blipFill>
        <p:spPr>
          <a:xfrm>
            <a:off x="1410241" y="1337428"/>
            <a:ext cx="4068223" cy="3469010"/>
          </a:xfrm>
          <a:prstGeom prst="rect">
            <a:avLst/>
          </a:prstGeom>
        </p:spPr>
      </p:pic>
      <p:pic>
        <p:nvPicPr>
          <p:cNvPr id="7" name="Picture 6">
            <a:extLst>
              <a:ext uri="{FF2B5EF4-FFF2-40B4-BE49-F238E27FC236}">
                <a16:creationId xmlns:a16="http://schemas.microsoft.com/office/drawing/2014/main" id="{6CE1F952-6FE5-4037-8E77-08899B687823}"/>
              </a:ext>
            </a:extLst>
          </p:cNvPr>
          <p:cNvPicPr>
            <a:picLocks noChangeAspect="1"/>
          </p:cNvPicPr>
          <p:nvPr/>
        </p:nvPicPr>
        <p:blipFill>
          <a:blip r:embed="rId23"/>
          <a:stretch>
            <a:fillRect/>
          </a:stretch>
        </p:blipFill>
        <p:spPr>
          <a:xfrm>
            <a:off x="8415792" y="1427320"/>
            <a:ext cx="4025885" cy="3562297"/>
          </a:xfrm>
          <a:prstGeom prst="rect">
            <a:avLst/>
          </a:prstGeom>
        </p:spPr>
      </p:pic>
      <p:pic>
        <p:nvPicPr>
          <p:cNvPr id="8" name="Picture 7">
            <a:extLst>
              <a:ext uri="{FF2B5EF4-FFF2-40B4-BE49-F238E27FC236}">
                <a16:creationId xmlns:a16="http://schemas.microsoft.com/office/drawing/2014/main" id="{16A92416-7D87-4822-8974-A06666DBBCFA}"/>
              </a:ext>
            </a:extLst>
          </p:cNvPr>
          <p:cNvPicPr>
            <a:picLocks noChangeAspect="1"/>
          </p:cNvPicPr>
          <p:nvPr/>
        </p:nvPicPr>
        <p:blipFill>
          <a:blip r:embed="rId24"/>
          <a:stretch>
            <a:fillRect/>
          </a:stretch>
        </p:blipFill>
        <p:spPr>
          <a:xfrm>
            <a:off x="1723861" y="5897386"/>
            <a:ext cx="3954241" cy="3616906"/>
          </a:xfrm>
          <a:prstGeom prst="rect">
            <a:avLst/>
          </a:prstGeom>
        </p:spPr>
      </p:pic>
      <p:pic>
        <p:nvPicPr>
          <p:cNvPr id="9" name="Picture 8">
            <a:extLst>
              <a:ext uri="{FF2B5EF4-FFF2-40B4-BE49-F238E27FC236}">
                <a16:creationId xmlns:a16="http://schemas.microsoft.com/office/drawing/2014/main" id="{C36EF919-7A48-4D3E-A115-FC957588BEFA}"/>
              </a:ext>
            </a:extLst>
          </p:cNvPr>
          <p:cNvPicPr>
            <a:picLocks noChangeAspect="1"/>
          </p:cNvPicPr>
          <p:nvPr/>
        </p:nvPicPr>
        <p:blipFill>
          <a:blip r:embed="rId25"/>
          <a:stretch>
            <a:fillRect/>
          </a:stretch>
        </p:blipFill>
        <p:spPr>
          <a:xfrm>
            <a:off x="8498178" y="6102772"/>
            <a:ext cx="4595302" cy="3292509"/>
          </a:xfrm>
          <a:prstGeom prst="rect">
            <a:avLst/>
          </a:prstGeom>
        </p:spPr>
      </p:pic>
      <p:pic>
        <p:nvPicPr>
          <p:cNvPr id="10" name="peaceful">
            <a:hlinkClick r:id="" action="ppaction://media"/>
            <a:extLst>
              <a:ext uri="{FF2B5EF4-FFF2-40B4-BE49-F238E27FC236}">
                <a16:creationId xmlns:a16="http://schemas.microsoft.com/office/drawing/2014/main" id="{F5DE44D5-9A46-418B-B82C-A2B35A850CCE}"/>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flipV="1">
            <a:off x="5715817" y="2814678"/>
            <a:ext cx="609600" cy="536534"/>
          </a:xfrm>
          <a:prstGeom prst="rect">
            <a:avLst/>
          </a:prstGeom>
        </p:spPr>
      </p:pic>
      <p:pic>
        <p:nvPicPr>
          <p:cNvPr id="11" name="polluted">
            <a:hlinkClick r:id="" action="ppaction://media"/>
            <a:extLst>
              <a:ext uri="{FF2B5EF4-FFF2-40B4-BE49-F238E27FC236}">
                <a16:creationId xmlns:a16="http://schemas.microsoft.com/office/drawing/2014/main" id="{45F11205-D028-4B22-B8A4-FEC3CD1A4A1E}"/>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3029664" y="2692413"/>
            <a:ext cx="609600" cy="609600"/>
          </a:xfrm>
          <a:prstGeom prst="rect">
            <a:avLst/>
          </a:prstGeom>
        </p:spPr>
      </p:pic>
      <p:pic>
        <p:nvPicPr>
          <p:cNvPr id="12" name="popular">
            <a:hlinkClick r:id="" action="ppaction://media"/>
            <a:extLst>
              <a:ext uri="{FF2B5EF4-FFF2-40B4-BE49-F238E27FC236}">
                <a16:creationId xmlns:a16="http://schemas.microsoft.com/office/drawing/2014/main" id="{2124177F-1E6E-4247-9F1C-9FF80E57188B}"/>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5534448" y="7734831"/>
            <a:ext cx="609600" cy="609600"/>
          </a:xfrm>
          <a:prstGeom prst="rect">
            <a:avLst/>
          </a:prstGeom>
        </p:spPr>
      </p:pic>
      <p:pic>
        <p:nvPicPr>
          <p:cNvPr id="13" name="quiet">
            <a:hlinkClick r:id="" action="ppaction://media"/>
            <a:extLst>
              <a:ext uri="{FF2B5EF4-FFF2-40B4-BE49-F238E27FC236}">
                <a16:creationId xmlns:a16="http://schemas.microsoft.com/office/drawing/2014/main" id="{10F49C64-2B42-42B8-8409-DE9B8C9717D5}"/>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3582680" y="7047682"/>
            <a:ext cx="609600" cy="609600"/>
          </a:xfrm>
          <a:prstGeom prst="rect">
            <a:avLst/>
          </a:prstGeom>
        </p:spPr>
      </p:pic>
    </p:spTree>
    <p:extLst>
      <p:ext uri="{BB962C8B-B14F-4D97-AF65-F5344CB8AC3E}">
        <p14:creationId xmlns:p14="http://schemas.microsoft.com/office/powerpoint/2010/main" val="137741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par>
                                <p:cTn id="50" presetID="16" presetClass="entr" presetSubtype="21"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par>
                                <p:cTn id="66" presetID="16" presetClass="entr" presetSubtype="21"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arn(inVertical)">
                                      <p:cBhvr>
                                        <p:cTn id="68" dur="500"/>
                                        <p:tgtEl>
                                          <p:spTgt spid="1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inVertical)">
                                      <p:cBhvr>
                                        <p:cTn id="81" dur="500"/>
                                        <p:tgtEl>
                                          <p:spTgt spid="9"/>
                                        </p:tgtEl>
                                      </p:cBhvr>
                                    </p:animEffect>
                                  </p:childTnLst>
                                </p:cTn>
                              </p:par>
                              <p:par>
                                <p:cTn id="82" presetID="16" presetClass="entr" presetSubtype="21"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barn(inVertical)">
                                      <p:cBhvr>
                                        <p:cTn id="84" dur="500"/>
                                        <p:tgtEl>
                                          <p:spTgt spid="13"/>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10"/>
                </p:tgtEl>
              </p:cMediaNode>
            </p:audio>
            <p:audio>
              <p:cMediaNode vol="80000">
                <p:cTn id="94" fill="hold" display="0">
                  <p:stCondLst>
                    <p:cond delay="indefinite"/>
                  </p:stCondLst>
                  <p:endCondLst>
                    <p:cond evt="onStopAudio" delay="0">
                      <p:tgtEl>
                        <p:sldTgt/>
                      </p:tgtEl>
                    </p:cond>
                  </p:endCondLst>
                </p:cTn>
                <p:tgtEl>
                  <p:spTgt spid="11"/>
                </p:tgtEl>
              </p:cMediaNode>
            </p:audio>
            <p:audio>
              <p:cMediaNode vol="80000">
                <p:cTn id="95" fill="hold" display="0">
                  <p:stCondLst>
                    <p:cond delay="indefinite"/>
                  </p:stCondLst>
                  <p:endCondLst>
                    <p:cond evt="onStopAudio" delay="0">
                      <p:tgtEl>
                        <p:sldTgt/>
                      </p:tgtEl>
                    </p:cond>
                  </p:endCondLst>
                </p:cTn>
                <p:tgtEl>
                  <p:spTgt spid="12"/>
                </p:tgtEl>
              </p:cMediaNode>
            </p:audio>
            <p:audio>
              <p:cMediaNode vol="80000">
                <p:cTn id="96" fill="hold" display="0">
                  <p:stCondLst>
                    <p:cond delay="indefinite"/>
                  </p:stCondLst>
                  <p:endCondLst>
                    <p:cond evt="onStopAudio" delay="0">
                      <p:tgtEl>
                        <p:sldTgt/>
                      </p:tgtEl>
                    </p:cond>
                  </p:endCondLst>
                </p:cTn>
                <p:tgtEl>
                  <p:spTgt spid="13"/>
                </p:tgtEl>
              </p:cMediaNode>
            </p:audio>
          </p:childTnLst>
        </p:cTn>
      </p:par>
    </p:tnLst>
    <p:bldLst>
      <p:bldP spid="20" grpId="0"/>
      <p:bldP spid="21" grpId="0"/>
      <p:bldP spid="22" grpId="0"/>
      <p:bldP spid="23" grpId="0"/>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44938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12">
              <a:lum bright="-20000" contrast="40000"/>
              <a:extLst>
                <a:ext uri="{96DAC541-7B7A-43D3-8B79-37D633B846F1}">
                  <asvg:svgBlip xmlns:asvg="http://schemas.microsoft.com/office/drawing/2016/SVG/main" r:embed="rId13"/>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8">
            <a:extLst>
              <a:ext uri="{FF2B5EF4-FFF2-40B4-BE49-F238E27FC236}">
                <a16:creationId xmlns:a16="http://schemas.microsoft.com/office/drawing/2014/main" id="{D987276B-0F9D-4D4E-A822-BF478F62FA2F}"/>
              </a:ext>
            </a:extLst>
          </p:cNvPr>
          <p:cNvSpPr txBox="1"/>
          <p:nvPr/>
        </p:nvSpPr>
        <p:spPr>
          <a:xfrm>
            <a:off x="544719" y="1486236"/>
            <a:ext cx="7495893" cy="841449"/>
          </a:xfrm>
          <a:prstGeom prst="rect">
            <a:avLst/>
          </a:prstGeom>
        </p:spPr>
        <p:txBody>
          <a:bodyPr wrap="square" lIns="0" tIns="0" rIns="0" bIns="0" rtlCol="0" anchor="t">
            <a:spAutoFit/>
          </a:bodyPr>
          <a:lstStyle/>
          <a:p>
            <a:pPr algn="ctr">
              <a:lnSpc>
                <a:spcPts val="7200"/>
              </a:lnSpc>
            </a:pPr>
            <a:r>
              <a:rPr lang="en-US" sz="4400" b="1">
                <a:solidFill>
                  <a:srgbClr val="FF0000"/>
                </a:solidFill>
              </a:rPr>
              <a:t>13. royal </a:t>
            </a:r>
            <a:r>
              <a:rPr lang="en-US" sz="4400" b="1" dirty="0">
                <a:solidFill>
                  <a:srgbClr val="FF0000"/>
                </a:solidFill>
              </a:rPr>
              <a:t>(n): </a:t>
            </a:r>
          </a:p>
        </p:txBody>
      </p:sp>
      <p:sp>
        <p:nvSpPr>
          <p:cNvPr id="21" name="Rectangle 20">
            <a:extLst>
              <a:ext uri="{FF2B5EF4-FFF2-40B4-BE49-F238E27FC236}">
                <a16:creationId xmlns:a16="http://schemas.microsoft.com/office/drawing/2014/main" id="{76A5FBF6-2C4B-4C75-B9BA-6C408595E83E}"/>
              </a:ext>
            </a:extLst>
          </p:cNvPr>
          <p:cNvSpPr/>
          <p:nvPr/>
        </p:nvSpPr>
        <p:spPr>
          <a:xfrm>
            <a:off x="5791200" y="1577336"/>
            <a:ext cx="9656016" cy="1446550"/>
          </a:xfrm>
          <a:prstGeom prst="rect">
            <a:avLst/>
          </a:prstGeom>
        </p:spPr>
        <p:txBody>
          <a:bodyPr wrap="square">
            <a:spAutoFit/>
          </a:bodyPr>
          <a:lstStyle/>
          <a:p>
            <a:r>
              <a:rPr lang="vi-VN" sz="4400" b="1">
                <a:solidFill>
                  <a:schemeClr val="tx1">
                    <a:lumMod val="95000"/>
                    <a:lumOff val="5000"/>
                  </a:schemeClr>
                </a:solidFill>
                <a:latin typeface="Calibri" panose="020F0502020204030204" pitchFamily="34" charset="0"/>
                <a:cs typeface="Calibri" panose="020F0502020204030204" pitchFamily="34" charset="0"/>
              </a:rPr>
              <a:t>/'rɔɪəl/</a:t>
            </a:r>
          </a:p>
          <a:p>
            <a:r>
              <a:rPr lang="vi-VN" sz="4400" b="1">
                <a:solidFill>
                  <a:schemeClr val="tx1">
                    <a:lumMod val="95000"/>
                    <a:lumOff val="5000"/>
                  </a:schemeClr>
                </a:solidFill>
                <a:latin typeface="Calibri" panose="020F0502020204030204" pitchFamily="34" charset="0"/>
                <a:cs typeface="Calibri" panose="020F0502020204030204" pitchFamily="34" charset="0"/>
              </a:rPr>
              <a:t>thuộc hoàng gia</a:t>
            </a:r>
          </a:p>
        </p:txBody>
      </p:sp>
      <p:sp>
        <p:nvSpPr>
          <p:cNvPr id="26" name="TextBox 8">
            <a:extLst>
              <a:ext uri="{FF2B5EF4-FFF2-40B4-BE49-F238E27FC236}">
                <a16:creationId xmlns:a16="http://schemas.microsoft.com/office/drawing/2014/main" id="{45C07E8B-E9A3-4464-A84F-00C35AE3C835}"/>
              </a:ext>
            </a:extLst>
          </p:cNvPr>
          <p:cNvSpPr txBox="1"/>
          <p:nvPr/>
        </p:nvSpPr>
        <p:spPr>
          <a:xfrm>
            <a:off x="8163900" y="3971002"/>
            <a:ext cx="7495893" cy="841449"/>
          </a:xfrm>
          <a:prstGeom prst="rect">
            <a:avLst/>
          </a:prstGeom>
        </p:spPr>
        <p:txBody>
          <a:bodyPr wrap="square" lIns="0" tIns="0" rIns="0" bIns="0" rtlCol="0" anchor="t">
            <a:spAutoFit/>
          </a:bodyPr>
          <a:lstStyle/>
          <a:p>
            <a:pPr algn="ctr">
              <a:lnSpc>
                <a:spcPts val="7200"/>
              </a:lnSpc>
            </a:pPr>
            <a:r>
              <a:rPr lang="en-US" sz="4400" b="1">
                <a:solidFill>
                  <a:srgbClr val="FF0000"/>
                </a:solidFill>
              </a:rPr>
              <a:t>14. safe (</a:t>
            </a:r>
            <a:r>
              <a:rPr lang="en-US" sz="4400" b="1" dirty="0">
                <a:solidFill>
                  <a:srgbClr val="FF0000"/>
                </a:solidFill>
              </a:rPr>
              <a:t>n): </a:t>
            </a:r>
          </a:p>
        </p:txBody>
      </p:sp>
      <p:sp>
        <p:nvSpPr>
          <p:cNvPr id="27" name="Rectangle 26">
            <a:extLst>
              <a:ext uri="{FF2B5EF4-FFF2-40B4-BE49-F238E27FC236}">
                <a16:creationId xmlns:a16="http://schemas.microsoft.com/office/drawing/2014/main" id="{2DAD6AB6-03E2-4099-A1E7-2BC5D391EEC6}"/>
              </a:ext>
            </a:extLst>
          </p:cNvPr>
          <p:cNvSpPr/>
          <p:nvPr/>
        </p:nvSpPr>
        <p:spPr>
          <a:xfrm>
            <a:off x="13394856" y="4079464"/>
            <a:ext cx="9829217" cy="1446550"/>
          </a:xfrm>
          <a:prstGeom prst="rect">
            <a:avLst/>
          </a:prstGeom>
        </p:spPr>
        <p:txBody>
          <a:bodyPr wrap="square">
            <a:spAutoFit/>
          </a:bodyPr>
          <a:lstStyle/>
          <a:p>
            <a:r>
              <a:rPr lang="vi-VN" sz="44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/seɪf/</a:t>
            </a:r>
          </a:p>
          <a:p>
            <a:r>
              <a:rPr lang="vi-VN" sz="44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 toàn</a:t>
            </a:r>
          </a:p>
        </p:txBody>
      </p:sp>
      <p:pic>
        <p:nvPicPr>
          <p:cNvPr id="6" name="Picture 5">
            <a:extLst>
              <a:ext uri="{FF2B5EF4-FFF2-40B4-BE49-F238E27FC236}">
                <a16:creationId xmlns:a16="http://schemas.microsoft.com/office/drawing/2014/main" id="{03BCF08C-1B83-4530-BF34-97DCB692431C}"/>
              </a:ext>
            </a:extLst>
          </p:cNvPr>
          <p:cNvPicPr>
            <a:picLocks noChangeAspect="1"/>
          </p:cNvPicPr>
          <p:nvPr/>
        </p:nvPicPr>
        <p:blipFill>
          <a:blip r:embed="rId18"/>
          <a:stretch>
            <a:fillRect/>
          </a:stretch>
        </p:blipFill>
        <p:spPr>
          <a:xfrm>
            <a:off x="1573340" y="2617252"/>
            <a:ext cx="3836860" cy="3865795"/>
          </a:xfrm>
          <a:prstGeom prst="rect">
            <a:avLst/>
          </a:prstGeom>
        </p:spPr>
      </p:pic>
      <p:pic>
        <p:nvPicPr>
          <p:cNvPr id="7" name="Picture 6">
            <a:extLst>
              <a:ext uri="{FF2B5EF4-FFF2-40B4-BE49-F238E27FC236}">
                <a16:creationId xmlns:a16="http://schemas.microsoft.com/office/drawing/2014/main" id="{98E50DA2-91AF-433E-8EF1-FC770A1F1D80}"/>
              </a:ext>
            </a:extLst>
          </p:cNvPr>
          <p:cNvPicPr>
            <a:picLocks noChangeAspect="1"/>
          </p:cNvPicPr>
          <p:nvPr/>
        </p:nvPicPr>
        <p:blipFill>
          <a:blip r:embed="rId19"/>
          <a:stretch>
            <a:fillRect/>
          </a:stretch>
        </p:blipFill>
        <p:spPr>
          <a:xfrm>
            <a:off x="8952018" y="5139541"/>
            <a:ext cx="3833824" cy="3833824"/>
          </a:xfrm>
          <a:prstGeom prst="rect">
            <a:avLst/>
          </a:prstGeom>
        </p:spPr>
      </p:pic>
      <p:pic>
        <p:nvPicPr>
          <p:cNvPr id="8" name="royal">
            <a:hlinkClick r:id="" action="ppaction://media"/>
            <a:extLst>
              <a:ext uri="{FF2B5EF4-FFF2-40B4-BE49-F238E27FC236}">
                <a16:creationId xmlns:a16="http://schemas.microsoft.com/office/drawing/2014/main" id="{C9164E40-6699-4A45-82D9-F519CC440181}"/>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655553" y="3539463"/>
            <a:ext cx="609600" cy="609600"/>
          </a:xfrm>
          <a:prstGeom prst="rect">
            <a:avLst/>
          </a:prstGeom>
        </p:spPr>
      </p:pic>
      <p:pic>
        <p:nvPicPr>
          <p:cNvPr id="9" name="safe">
            <a:hlinkClick r:id="" action="ppaction://media"/>
            <a:extLst>
              <a:ext uri="{FF2B5EF4-FFF2-40B4-BE49-F238E27FC236}">
                <a16:creationId xmlns:a16="http://schemas.microsoft.com/office/drawing/2014/main" id="{3FD4AD77-9AC8-400A-8220-0CF89BC85989}"/>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090056" y="5873447"/>
            <a:ext cx="609600" cy="609600"/>
          </a:xfrm>
          <a:prstGeom prst="rect">
            <a:avLst/>
          </a:prstGeom>
        </p:spPr>
      </p:pic>
    </p:spTree>
    <p:extLst>
      <p:ext uri="{BB962C8B-B14F-4D97-AF65-F5344CB8AC3E}">
        <p14:creationId xmlns:p14="http://schemas.microsoft.com/office/powerpoint/2010/main" val="131526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8"/>
                </p:tgtEl>
              </p:cMediaNode>
            </p:audio>
            <p:audio>
              <p:cMediaNode vol="80000">
                <p:cTn id="62" fill="hold" display="0">
                  <p:stCondLst>
                    <p:cond delay="indefinite"/>
                  </p:stCondLst>
                  <p:endCondLst>
                    <p:cond evt="onStopAudio" delay="0">
                      <p:tgtEl>
                        <p:sldTgt/>
                      </p:tgtEl>
                    </p:cond>
                  </p:endCondLst>
                </p:cTn>
                <p:tgtEl>
                  <p:spTgt spid="9"/>
                </p:tgtEl>
              </p:cMediaNode>
            </p:audio>
          </p:childTnLst>
        </p:cTn>
      </p:par>
    </p:tnLst>
    <p:bldLst>
      <p:bldP spid="20" grpId="0"/>
      <p:bldP spid="21" grpId="0"/>
      <p:bldP spid="26"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44176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8">
              <a:lum bright="-20000" contrast="40000"/>
              <a:extLst>
                <a:ext uri="{96DAC541-7B7A-43D3-8B79-37D633B846F1}">
                  <asvg:svgBlip xmlns:asvg="http://schemas.microsoft.com/office/drawing/2016/SVG/main" r:embed="rId9"/>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TextBox 21">
            <a:extLst>
              <a:ext uri="{FF2B5EF4-FFF2-40B4-BE49-F238E27FC236}">
                <a16:creationId xmlns:a16="http://schemas.microsoft.com/office/drawing/2014/main" id="{942BD7EC-CDAD-46D2-9FDE-659E8D207D94}"/>
              </a:ext>
            </a:extLst>
          </p:cNvPr>
          <p:cNvSpPr txBox="1"/>
          <p:nvPr/>
        </p:nvSpPr>
        <p:spPr>
          <a:xfrm>
            <a:off x="3537147" y="598377"/>
            <a:ext cx="5018442" cy="9233297"/>
          </a:xfrm>
          <a:prstGeom prst="rect">
            <a:avLst/>
          </a:prstGeom>
          <a:noFill/>
        </p:spPr>
        <p:txBody>
          <a:bodyPr wrap="square">
            <a:spAutoFit/>
          </a:bodyPr>
          <a:lstStyle/>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Africa</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architect</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Asia</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award</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capital</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city</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common</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continent</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country</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creature</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design</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56EF0FAF-4EAC-4F7E-BF9F-AF63FD597F91}"/>
              </a:ext>
            </a:extLst>
          </p:cNvPr>
          <p:cNvSpPr txBox="1"/>
          <p:nvPr/>
        </p:nvSpPr>
        <p:spPr>
          <a:xfrm>
            <a:off x="10893241" y="612413"/>
            <a:ext cx="5018442" cy="9335889"/>
          </a:xfrm>
          <a:prstGeom prst="rect">
            <a:avLst/>
          </a:prstGeom>
          <a:noFill/>
        </p:spPr>
        <p:txBody>
          <a:bodyPr wrap="square">
            <a:spAutoFit/>
          </a:bodyPr>
          <a:lstStyle/>
          <a:p>
            <a:pPr marL="914400" lvl="0" indent="-914400" algn="jus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Europe</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heritage</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journey</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merlion</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palace</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postcard</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square</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symbol</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tower</a:t>
            </a:r>
            <a:endParaRPr lang="en-US" sz="4800" b="1">
              <a:effectLst/>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spcAft>
                <a:spcPts val="800"/>
              </a:spcAf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University</a:t>
            </a:r>
            <a:endParaRPr lang="en-US" sz="4800" b="1">
              <a:latin typeface="Calibri" panose="020F0502020204030204" pitchFamily="34" charset="0"/>
              <a:ea typeface="Calibri" panose="020F0502020204030204" pitchFamily="34" charset="0"/>
              <a:cs typeface="Times New Roman" panose="02020603050405020304" pitchFamily="18" charset="0"/>
            </a:endParaRPr>
          </a:p>
          <a:p>
            <a:pPr marL="914400" lvl="0" indent="-914400" algn="just">
              <a:spcAft>
                <a:spcPts val="800"/>
              </a:spcAft>
              <a:buFont typeface="+mj-lt"/>
              <a:buAutoNum type="arabicPeriod" startAt="12"/>
            </a:pPr>
            <a:r>
              <a:rPr lang="en-US" sz="5400" b="1">
                <a:solidFill>
                  <a:srgbClr val="000000"/>
                </a:solidFill>
                <a:effectLst/>
                <a:latin typeface="Calibri" panose="020F0502020204030204" pitchFamily="34" charset="0"/>
                <a:ea typeface="Calibri" panose="020F0502020204030204" pitchFamily="34" charset="0"/>
              </a:rPr>
              <a:t>writer</a:t>
            </a:r>
            <a:endParaRPr lang="en-US" sz="7200" b="1"/>
          </a:p>
        </p:txBody>
      </p:sp>
    </p:spTree>
    <p:extLst>
      <p:ext uri="{BB962C8B-B14F-4D97-AF65-F5344CB8AC3E}">
        <p14:creationId xmlns:p14="http://schemas.microsoft.com/office/powerpoint/2010/main" val="4246293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Effect transition="in" filter="barn(inVertical)">
                                      <p:cBhvr>
                                        <p:cTn id="33" dur="500"/>
                                        <p:tgtEl>
                                          <p:spTgt spid="2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xEl>
                                              <p:pRg st="1" end="1"/>
                                            </p:txEl>
                                          </p:spTgt>
                                        </p:tgtEl>
                                        <p:attrNameLst>
                                          <p:attrName>style.visibility</p:attrName>
                                        </p:attrNameLst>
                                      </p:cBhvr>
                                      <p:to>
                                        <p:strVal val="visible"/>
                                      </p:to>
                                    </p:set>
                                    <p:animEffect transition="in" filter="barn(inVertical)">
                                      <p:cBhvr>
                                        <p:cTn id="38" dur="500"/>
                                        <p:tgtEl>
                                          <p:spTgt spid="2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2">
                                            <p:txEl>
                                              <p:pRg st="2" end="2"/>
                                            </p:txEl>
                                          </p:spTgt>
                                        </p:tgtEl>
                                        <p:attrNameLst>
                                          <p:attrName>style.visibility</p:attrName>
                                        </p:attrNameLst>
                                      </p:cBhvr>
                                      <p:to>
                                        <p:strVal val="visible"/>
                                      </p:to>
                                    </p:set>
                                    <p:animEffect transition="in" filter="barn(inVertical)">
                                      <p:cBhvr>
                                        <p:cTn id="43" dur="500"/>
                                        <p:tgtEl>
                                          <p:spTgt spid="2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xEl>
                                              <p:pRg st="3" end="3"/>
                                            </p:txEl>
                                          </p:spTgt>
                                        </p:tgtEl>
                                        <p:attrNameLst>
                                          <p:attrName>style.visibility</p:attrName>
                                        </p:attrNameLst>
                                      </p:cBhvr>
                                      <p:to>
                                        <p:strVal val="visible"/>
                                      </p:to>
                                    </p:set>
                                    <p:animEffect transition="in" filter="barn(inVertical)">
                                      <p:cBhvr>
                                        <p:cTn id="48" dur="500"/>
                                        <p:tgtEl>
                                          <p:spTgt spid="2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2">
                                            <p:txEl>
                                              <p:pRg st="4" end="4"/>
                                            </p:txEl>
                                          </p:spTgt>
                                        </p:tgtEl>
                                        <p:attrNameLst>
                                          <p:attrName>style.visibility</p:attrName>
                                        </p:attrNameLst>
                                      </p:cBhvr>
                                      <p:to>
                                        <p:strVal val="visible"/>
                                      </p:to>
                                    </p:set>
                                    <p:animEffect transition="in" filter="barn(inVertical)">
                                      <p:cBhvr>
                                        <p:cTn id="53" dur="500"/>
                                        <p:tgtEl>
                                          <p:spTgt spid="22">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2">
                                            <p:txEl>
                                              <p:pRg st="5" end="5"/>
                                            </p:txEl>
                                          </p:spTgt>
                                        </p:tgtEl>
                                        <p:attrNameLst>
                                          <p:attrName>style.visibility</p:attrName>
                                        </p:attrNameLst>
                                      </p:cBhvr>
                                      <p:to>
                                        <p:strVal val="visible"/>
                                      </p:to>
                                    </p:set>
                                    <p:animEffect transition="in" filter="barn(inVertical)">
                                      <p:cBhvr>
                                        <p:cTn id="58" dur="500"/>
                                        <p:tgtEl>
                                          <p:spTgt spid="22">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2">
                                            <p:txEl>
                                              <p:pRg st="6" end="6"/>
                                            </p:txEl>
                                          </p:spTgt>
                                        </p:tgtEl>
                                        <p:attrNameLst>
                                          <p:attrName>style.visibility</p:attrName>
                                        </p:attrNameLst>
                                      </p:cBhvr>
                                      <p:to>
                                        <p:strVal val="visible"/>
                                      </p:to>
                                    </p:set>
                                    <p:animEffect transition="in" filter="barn(inVertical)">
                                      <p:cBhvr>
                                        <p:cTn id="63" dur="500"/>
                                        <p:tgtEl>
                                          <p:spTgt spid="22">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2">
                                            <p:txEl>
                                              <p:pRg st="7" end="7"/>
                                            </p:txEl>
                                          </p:spTgt>
                                        </p:tgtEl>
                                        <p:attrNameLst>
                                          <p:attrName>style.visibility</p:attrName>
                                        </p:attrNameLst>
                                      </p:cBhvr>
                                      <p:to>
                                        <p:strVal val="visible"/>
                                      </p:to>
                                    </p:set>
                                    <p:animEffect transition="in" filter="barn(inVertical)">
                                      <p:cBhvr>
                                        <p:cTn id="68" dur="500"/>
                                        <p:tgtEl>
                                          <p:spTgt spid="22">
                                            <p:txEl>
                                              <p:pRg st="7" end="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2">
                                            <p:txEl>
                                              <p:pRg st="8" end="8"/>
                                            </p:txEl>
                                          </p:spTgt>
                                        </p:tgtEl>
                                        <p:attrNameLst>
                                          <p:attrName>style.visibility</p:attrName>
                                        </p:attrNameLst>
                                      </p:cBhvr>
                                      <p:to>
                                        <p:strVal val="visible"/>
                                      </p:to>
                                    </p:set>
                                    <p:animEffect transition="in" filter="barn(inVertical)">
                                      <p:cBhvr>
                                        <p:cTn id="73" dur="500"/>
                                        <p:tgtEl>
                                          <p:spTgt spid="22">
                                            <p:txEl>
                                              <p:pRg st="8" end="8"/>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2">
                                            <p:txEl>
                                              <p:pRg st="9" end="9"/>
                                            </p:txEl>
                                          </p:spTgt>
                                        </p:tgtEl>
                                        <p:attrNameLst>
                                          <p:attrName>style.visibility</p:attrName>
                                        </p:attrNameLst>
                                      </p:cBhvr>
                                      <p:to>
                                        <p:strVal val="visible"/>
                                      </p:to>
                                    </p:set>
                                    <p:animEffect transition="in" filter="barn(inVertical)">
                                      <p:cBhvr>
                                        <p:cTn id="78" dur="500"/>
                                        <p:tgtEl>
                                          <p:spTgt spid="22">
                                            <p:txEl>
                                              <p:pRg st="9" end="9"/>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22">
                                            <p:txEl>
                                              <p:pRg st="10" end="10"/>
                                            </p:txEl>
                                          </p:spTgt>
                                        </p:tgtEl>
                                        <p:attrNameLst>
                                          <p:attrName>style.visibility</p:attrName>
                                        </p:attrNameLst>
                                      </p:cBhvr>
                                      <p:to>
                                        <p:strVal val="visible"/>
                                      </p:to>
                                    </p:set>
                                    <p:animEffect transition="in" filter="barn(inVertical)">
                                      <p:cBhvr>
                                        <p:cTn id="83" dur="500"/>
                                        <p:tgtEl>
                                          <p:spTgt spid="22">
                                            <p:txEl>
                                              <p:pRg st="10" end="1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barn(inVertical)">
                                      <p:cBhvr>
                                        <p:cTn id="88" dur="500"/>
                                        <p:tgtEl>
                                          <p:spTgt spid="23">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23">
                                            <p:txEl>
                                              <p:pRg st="1" end="1"/>
                                            </p:txEl>
                                          </p:spTgt>
                                        </p:tgtEl>
                                        <p:attrNameLst>
                                          <p:attrName>style.visibility</p:attrName>
                                        </p:attrNameLst>
                                      </p:cBhvr>
                                      <p:to>
                                        <p:strVal val="visible"/>
                                      </p:to>
                                    </p:set>
                                    <p:animEffect transition="in" filter="barn(inVertical)">
                                      <p:cBhvr>
                                        <p:cTn id="93" dur="500"/>
                                        <p:tgtEl>
                                          <p:spTgt spid="23">
                                            <p:txEl>
                                              <p:pRg st="1" end="1"/>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3">
                                            <p:txEl>
                                              <p:pRg st="2" end="2"/>
                                            </p:txEl>
                                          </p:spTgt>
                                        </p:tgtEl>
                                        <p:attrNameLst>
                                          <p:attrName>style.visibility</p:attrName>
                                        </p:attrNameLst>
                                      </p:cBhvr>
                                      <p:to>
                                        <p:strVal val="visible"/>
                                      </p:to>
                                    </p:set>
                                    <p:animEffect transition="in" filter="barn(inVertical)">
                                      <p:cBhvr>
                                        <p:cTn id="98" dur="500"/>
                                        <p:tgtEl>
                                          <p:spTgt spid="23">
                                            <p:txEl>
                                              <p:pRg st="2" end="2"/>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nodeType="clickEffect">
                                  <p:stCondLst>
                                    <p:cond delay="0"/>
                                  </p:stCondLst>
                                  <p:childTnLst>
                                    <p:set>
                                      <p:cBhvr>
                                        <p:cTn id="102" dur="1" fill="hold">
                                          <p:stCondLst>
                                            <p:cond delay="0"/>
                                          </p:stCondLst>
                                        </p:cTn>
                                        <p:tgtEl>
                                          <p:spTgt spid="23">
                                            <p:txEl>
                                              <p:pRg st="3" end="3"/>
                                            </p:txEl>
                                          </p:spTgt>
                                        </p:tgtEl>
                                        <p:attrNameLst>
                                          <p:attrName>style.visibility</p:attrName>
                                        </p:attrNameLst>
                                      </p:cBhvr>
                                      <p:to>
                                        <p:strVal val="visible"/>
                                      </p:to>
                                    </p:set>
                                    <p:animEffect transition="in" filter="barn(inVertical)">
                                      <p:cBhvr>
                                        <p:cTn id="103" dur="500"/>
                                        <p:tgtEl>
                                          <p:spTgt spid="23">
                                            <p:txEl>
                                              <p:pRg st="3" end="3"/>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23">
                                            <p:txEl>
                                              <p:pRg st="4" end="4"/>
                                            </p:txEl>
                                          </p:spTgt>
                                        </p:tgtEl>
                                        <p:attrNameLst>
                                          <p:attrName>style.visibility</p:attrName>
                                        </p:attrNameLst>
                                      </p:cBhvr>
                                      <p:to>
                                        <p:strVal val="visible"/>
                                      </p:to>
                                    </p:set>
                                    <p:animEffect transition="in" filter="barn(inVertical)">
                                      <p:cBhvr>
                                        <p:cTn id="108" dur="500"/>
                                        <p:tgtEl>
                                          <p:spTgt spid="23">
                                            <p:txEl>
                                              <p:pRg st="4" end="4"/>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nodeType="clickEffect">
                                  <p:stCondLst>
                                    <p:cond delay="0"/>
                                  </p:stCondLst>
                                  <p:childTnLst>
                                    <p:set>
                                      <p:cBhvr>
                                        <p:cTn id="112" dur="1" fill="hold">
                                          <p:stCondLst>
                                            <p:cond delay="0"/>
                                          </p:stCondLst>
                                        </p:cTn>
                                        <p:tgtEl>
                                          <p:spTgt spid="23">
                                            <p:txEl>
                                              <p:pRg st="5" end="5"/>
                                            </p:txEl>
                                          </p:spTgt>
                                        </p:tgtEl>
                                        <p:attrNameLst>
                                          <p:attrName>style.visibility</p:attrName>
                                        </p:attrNameLst>
                                      </p:cBhvr>
                                      <p:to>
                                        <p:strVal val="visible"/>
                                      </p:to>
                                    </p:set>
                                    <p:animEffect transition="in" filter="barn(inVertical)">
                                      <p:cBhvr>
                                        <p:cTn id="113" dur="500"/>
                                        <p:tgtEl>
                                          <p:spTgt spid="23">
                                            <p:txEl>
                                              <p:pRg st="5" end="5"/>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23">
                                            <p:txEl>
                                              <p:pRg st="6" end="6"/>
                                            </p:txEl>
                                          </p:spTgt>
                                        </p:tgtEl>
                                        <p:attrNameLst>
                                          <p:attrName>style.visibility</p:attrName>
                                        </p:attrNameLst>
                                      </p:cBhvr>
                                      <p:to>
                                        <p:strVal val="visible"/>
                                      </p:to>
                                    </p:set>
                                    <p:animEffect transition="in" filter="barn(inVertical)">
                                      <p:cBhvr>
                                        <p:cTn id="118" dur="500"/>
                                        <p:tgtEl>
                                          <p:spTgt spid="23">
                                            <p:txEl>
                                              <p:pRg st="6" end="6"/>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23">
                                            <p:txEl>
                                              <p:pRg st="7" end="7"/>
                                            </p:txEl>
                                          </p:spTgt>
                                        </p:tgtEl>
                                        <p:attrNameLst>
                                          <p:attrName>style.visibility</p:attrName>
                                        </p:attrNameLst>
                                      </p:cBhvr>
                                      <p:to>
                                        <p:strVal val="visible"/>
                                      </p:to>
                                    </p:set>
                                    <p:animEffect transition="in" filter="barn(inVertical)">
                                      <p:cBhvr>
                                        <p:cTn id="123" dur="500"/>
                                        <p:tgtEl>
                                          <p:spTgt spid="23">
                                            <p:txEl>
                                              <p:pRg st="7" end="7"/>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23">
                                            <p:txEl>
                                              <p:pRg st="8" end="8"/>
                                            </p:txEl>
                                          </p:spTgt>
                                        </p:tgtEl>
                                        <p:attrNameLst>
                                          <p:attrName>style.visibility</p:attrName>
                                        </p:attrNameLst>
                                      </p:cBhvr>
                                      <p:to>
                                        <p:strVal val="visible"/>
                                      </p:to>
                                    </p:set>
                                    <p:animEffect transition="in" filter="barn(inVertical)">
                                      <p:cBhvr>
                                        <p:cTn id="128" dur="500"/>
                                        <p:tgtEl>
                                          <p:spTgt spid="23">
                                            <p:txEl>
                                              <p:pRg st="8" end="8"/>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nodeType="clickEffect">
                                  <p:stCondLst>
                                    <p:cond delay="0"/>
                                  </p:stCondLst>
                                  <p:childTnLst>
                                    <p:set>
                                      <p:cBhvr>
                                        <p:cTn id="132" dur="1" fill="hold">
                                          <p:stCondLst>
                                            <p:cond delay="0"/>
                                          </p:stCondLst>
                                        </p:cTn>
                                        <p:tgtEl>
                                          <p:spTgt spid="23">
                                            <p:txEl>
                                              <p:pRg st="9" end="9"/>
                                            </p:txEl>
                                          </p:spTgt>
                                        </p:tgtEl>
                                        <p:attrNameLst>
                                          <p:attrName>style.visibility</p:attrName>
                                        </p:attrNameLst>
                                      </p:cBhvr>
                                      <p:to>
                                        <p:strVal val="visible"/>
                                      </p:to>
                                    </p:set>
                                    <p:animEffect transition="in" filter="barn(inVertical)">
                                      <p:cBhvr>
                                        <p:cTn id="133" dur="500"/>
                                        <p:tgtEl>
                                          <p:spTgt spid="23">
                                            <p:txEl>
                                              <p:pRg st="9" end="9"/>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16" presetClass="entr" presetSubtype="21" fill="hold" nodeType="clickEffect">
                                  <p:stCondLst>
                                    <p:cond delay="0"/>
                                  </p:stCondLst>
                                  <p:childTnLst>
                                    <p:set>
                                      <p:cBhvr>
                                        <p:cTn id="137" dur="1" fill="hold">
                                          <p:stCondLst>
                                            <p:cond delay="0"/>
                                          </p:stCondLst>
                                        </p:cTn>
                                        <p:tgtEl>
                                          <p:spTgt spid="23">
                                            <p:txEl>
                                              <p:pRg st="10" end="10"/>
                                            </p:txEl>
                                          </p:spTgt>
                                        </p:tgtEl>
                                        <p:attrNameLst>
                                          <p:attrName>style.visibility</p:attrName>
                                        </p:attrNameLst>
                                      </p:cBhvr>
                                      <p:to>
                                        <p:strVal val="visible"/>
                                      </p:to>
                                    </p:set>
                                    <p:animEffect transition="in" filter="barn(inVertical)">
                                      <p:cBhvr>
                                        <p:cTn id="138" dur="500"/>
                                        <p:tgtEl>
                                          <p:spTgt spid="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5400000">
            <a:off x="44176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8">
              <a:lum bright="-20000" contrast="40000"/>
              <a:extLst>
                <a:ext uri="{96DAC541-7B7A-43D3-8B79-37D633B846F1}">
                  <asvg:svgBlip xmlns:asvg="http://schemas.microsoft.com/office/drawing/2016/SVG/main" r:embed="rId9"/>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TextBox 21">
            <a:extLst>
              <a:ext uri="{FF2B5EF4-FFF2-40B4-BE49-F238E27FC236}">
                <a16:creationId xmlns:a16="http://schemas.microsoft.com/office/drawing/2014/main" id="{942BD7EC-CDAD-46D2-9FDE-659E8D207D94}"/>
              </a:ext>
            </a:extLst>
          </p:cNvPr>
          <p:cNvSpPr txBox="1"/>
          <p:nvPr/>
        </p:nvSpPr>
        <p:spPr>
          <a:xfrm>
            <a:off x="2908266" y="1135010"/>
            <a:ext cx="5018442" cy="8688982"/>
          </a:xfrm>
          <a:prstGeom prst="rect">
            <a:avLst/>
          </a:prstGeom>
          <a:noFill/>
        </p:spPr>
        <p:txBody>
          <a:bodyPr wrap="square">
            <a:spAutoFit/>
          </a:bodyPr>
          <a:lstStyle/>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awful</a:t>
            </a:r>
          </a:p>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crowded</a:t>
            </a:r>
          </a:p>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dangerous</a:t>
            </a:r>
          </a:p>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exciting</a:t>
            </a:r>
          </a:p>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expensive</a:t>
            </a:r>
          </a:p>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famous (for)</a:t>
            </a:r>
          </a:p>
          <a:p>
            <a:pPr marL="342900" lvl="0" indent="-342900" algn="just">
              <a:lnSpc>
                <a:spcPct val="150000"/>
              </a:lnSpc>
              <a:buFont typeface="+mj-lt"/>
              <a:buAutoNum type="arabicPeriod"/>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historic</a:t>
            </a:r>
          </a:p>
        </p:txBody>
      </p:sp>
      <p:sp>
        <p:nvSpPr>
          <p:cNvPr id="23" name="TextBox 22">
            <a:extLst>
              <a:ext uri="{FF2B5EF4-FFF2-40B4-BE49-F238E27FC236}">
                <a16:creationId xmlns:a16="http://schemas.microsoft.com/office/drawing/2014/main" id="{56EF0FAF-4EAC-4F7E-BF9F-AF63FD597F91}"/>
              </a:ext>
            </a:extLst>
          </p:cNvPr>
          <p:cNvSpPr txBox="1"/>
          <p:nvPr/>
        </p:nvSpPr>
        <p:spPr>
          <a:xfrm>
            <a:off x="10500008" y="1118378"/>
            <a:ext cx="5018442" cy="8688982"/>
          </a:xfrm>
          <a:prstGeom prst="rect">
            <a:avLst/>
          </a:prstGeom>
          <a:noFill/>
        </p:spPr>
        <p:txBody>
          <a:bodyPr wrap="square">
            <a:spAutoFit/>
          </a:bodyPr>
          <a:lstStyle/>
          <a:p>
            <a:pPr marL="914400" lvl="0" indent="-914400" algn="just">
              <a:lnSpc>
                <a:spcPct val="150000"/>
              </a:lnSpc>
              <a:buFont typeface="+mj-lt"/>
              <a:buAutoNum type="arabicPeriod" startAt="8"/>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noisy</a:t>
            </a:r>
          </a:p>
          <a:p>
            <a:pPr marL="914400" lvl="0" indent="-914400" algn="just">
              <a:lnSpc>
                <a:spcPct val="150000"/>
              </a:lnSpc>
              <a:buFont typeface="+mj-lt"/>
              <a:buAutoNum type="arabicPeriod" startAt="8"/>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peaceful</a:t>
            </a:r>
          </a:p>
          <a:p>
            <a:pPr marL="914400" lvl="0" indent="-914400" algn="just">
              <a:lnSpc>
                <a:spcPct val="150000"/>
              </a:lnSpc>
              <a:buFont typeface="+mj-lt"/>
              <a:buAutoNum type="arabicPeriod" startAt="8"/>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polluted</a:t>
            </a:r>
          </a:p>
          <a:p>
            <a:pPr marL="914400" lvl="0" indent="-914400" algn="just">
              <a:lnSpc>
                <a:spcPct val="150000"/>
              </a:lnSpc>
              <a:buFont typeface="+mj-lt"/>
              <a:buAutoNum type="arabicPeriod" startAt="8"/>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popular</a:t>
            </a:r>
          </a:p>
          <a:p>
            <a:pPr marL="914400" lvl="0" indent="-914400" algn="just">
              <a:lnSpc>
                <a:spcPct val="150000"/>
              </a:lnSpc>
              <a:buFont typeface="+mj-lt"/>
              <a:buAutoNum type="arabicPeriod" startAt="8"/>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quiet</a:t>
            </a:r>
          </a:p>
          <a:p>
            <a:pPr marL="914400" lvl="0" indent="-914400" algn="just">
              <a:lnSpc>
                <a:spcPct val="150000"/>
              </a:lnSpc>
              <a:buFont typeface="+mj-lt"/>
              <a:buAutoNum type="arabicPeriod" startAt="8"/>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royal</a:t>
            </a:r>
          </a:p>
          <a:p>
            <a:pPr marL="914400" lvl="0" indent="-914400" algn="just">
              <a:lnSpc>
                <a:spcPct val="150000"/>
              </a:lnSpc>
              <a:buFont typeface="+mj-lt"/>
              <a:buAutoNum type="arabicPeriod" startAt="8"/>
            </a:pPr>
            <a:r>
              <a:rPr lang="en-US" sz="5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safe</a:t>
            </a:r>
          </a:p>
        </p:txBody>
      </p:sp>
    </p:spTree>
    <p:extLst>
      <p:ext uri="{BB962C8B-B14F-4D97-AF65-F5344CB8AC3E}">
        <p14:creationId xmlns:p14="http://schemas.microsoft.com/office/powerpoint/2010/main" val="39125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2">
                                            <p:txEl>
                                              <p:pRg st="0" end="0"/>
                                            </p:txEl>
                                          </p:spTgt>
                                        </p:tgtEl>
                                        <p:attrNameLst>
                                          <p:attrName>style.visibility</p:attrName>
                                        </p:attrNameLst>
                                      </p:cBhvr>
                                      <p:to>
                                        <p:strVal val="visible"/>
                                      </p:to>
                                    </p:set>
                                    <p:animEffect transition="in" filter="barn(inVertical)">
                                      <p:cBhvr>
                                        <p:cTn id="33" dur="500"/>
                                        <p:tgtEl>
                                          <p:spTgt spid="2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2">
                                            <p:txEl>
                                              <p:pRg st="1" end="1"/>
                                            </p:txEl>
                                          </p:spTgt>
                                        </p:tgtEl>
                                        <p:attrNameLst>
                                          <p:attrName>style.visibility</p:attrName>
                                        </p:attrNameLst>
                                      </p:cBhvr>
                                      <p:to>
                                        <p:strVal val="visible"/>
                                      </p:to>
                                    </p:set>
                                    <p:animEffect transition="in" filter="barn(inVertical)">
                                      <p:cBhvr>
                                        <p:cTn id="38" dur="500"/>
                                        <p:tgtEl>
                                          <p:spTgt spid="2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2">
                                            <p:txEl>
                                              <p:pRg st="2" end="2"/>
                                            </p:txEl>
                                          </p:spTgt>
                                        </p:tgtEl>
                                        <p:attrNameLst>
                                          <p:attrName>style.visibility</p:attrName>
                                        </p:attrNameLst>
                                      </p:cBhvr>
                                      <p:to>
                                        <p:strVal val="visible"/>
                                      </p:to>
                                    </p:set>
                                    <p:animEffect transition="in" filter="barn(inVertical)">
                                      <p:cBhvr>
                                        <p:cTn id="43" dur="500"/>
                                        <p:tgtEl>
                                          <p:spTgt spid="22">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2">
                                            <p:txEl>
                                              <p:pRg st="3" end="3"/>
                                            </p:txEl>
                                          </p:spTgt>
                                        </p:tgtEl>
                                        <p:attrNameLst>
                                          <p:attrName>style.visibility</p:attrName>
                                        </p:attrNameLst>
                                      </p:cBhvr>
                                      <p:to>
                                        <p:strVal val="visible"/>
                                      </p:to>
                                    </p:set>
                                    <p:animEffect transition="in" filter="barn(inVertical)">
                                      <p:cBhvr>
                                        <p:cTn id="48" dur="500"/>
                                        <p:tgtEl>
                                          <p:spTgt spid="22">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22">
                                            <p:txEl>
                                              <p:pRg st="4" end="4"/>
                                            </p:txEl>
                                          </p:spTgt>
                                        </p:tgtEl>
                                        <p:attrNameLst>
                                          <p:attrName>style.visibility</p:attrName>
                                        </p:attrNameLst>
                                      </p:cBhvr>
                                      <p:to>
                                        <p:strVal val="visible"/>
                                      </p:to>
                                    </p:set>
                                    <p:animEffect transition="in" filter="barn(inVertical)">
                                      <p:cBhvr>
                                        <p:cTn id="53" dur="500"/>
                                        <p:tgtEl>
                                          <p:spTgt spid="22">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2">
                                            <p:txEl>
                                              <p:pRg st="5" end="5"/>
                                            </p:txEl>
                                          </p:spTgt>
                                        </p:tgtEl>
                                        <p:attrNameLst>
                                          <p:attrName>style.visibility</p:attrName>
                                        </p:attrNameLst>
                                      </p:cBhvr>
                                      <p:to>
                                        <p:strVal val="visible"/>
                                      </p:to>
                                    </p:set>
                                    <p:animEffect transition="in" filter="barn(inVertical)">
                                      <p:cBhvr>
                                        <p:cTn id="58" dur="500"/>
                                        <p:tgtEl>
                                          <p:spTgt spid="22">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2">
                                            <p:txEl>
                                              <p:pRg st="6" end="6"/>
                                            </p:txEl>
                                          </p:spTgt>
                                        </p:tgtEl>
                                        <p:attrNameLst>
                                          <p:attrName>style.visibility</p:attrName>
                                        </p:attrNameLst>
                                      </p:cBhvr>
                                      <p:to>
                                        <p:strVal val="visible"/>
                                      </p:to>
                                    </p:set>
                                    <p:animEffect transition="in" filter="barn(inVertical)">
                                      <p:cBhvr>
                                        <p:cTn id="63" dur="500"/>
                                        <p:tgtEl>
                                          <p:spTgt spid="22">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nodeType="clickEffect">
                                  <p:stCondLst>
                                    <p:cond delay="0"/>
                                  </p:stCondLst>
                                  <p:childTnLst>
                                    <p:set>
                                      <p:cBhvr>
                                        <p:cTn id="67" dur="1" fill="hold">
                                          <p:stCondLst>
                                            <p:cond delay="0"/>
                                          </p:stCondLst>
                                        </p:cTn>
                                        <p:tgtEl>
                                          <p:spTgt spid="23">
                                            <p:txEl>
                                              <p:pRg st="0" end="0"/>
                                            </p:txEl>
                                          </p:spTgt>
                                        </p:tgtEl>
                                        <p:attrNameLst>
                                          <p:attrName>style.visibility</p:attrName>
                                        </p:attrNameLst>
                                      </p:cBhvr>
                                      <p:to>
                                        <p:strVal val="visible"/>
                                      </p:to>
                                    </p:set>
                                    <p:animEffect transition="in" filter="barn(inVertical)">
                                      <p:cBhvr>
                                        <p:cTn id="68" dur="500"/>
                                        <p:tgtEl>
                                          <p:spTgt spid="23">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3">
                                            <p:txEl>
                                              <p:pRg st="1" end="1"/>
                                            </p:txEl>
                                          </p:spTgt>
                                        </p:tgtEl>
                                        <p:attrNameLst>
                                          <p:attrName>style.visibility</p:attrName>
                                        </p:attrNameLst>
                                      </p:cBhvr>
                                      <p:to>
                                        <p:strVal val="visible"/>
                                      </p:to>
                                    </p:set>
                                    <p:animEffect transition="in" filter="barn(inVertical)">
                                      <p:cBhvr>
                                        <p:cTn id="73" dur="500"/>
                                        <p:tgtEl>
                                          <p:spTgt spid="23">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3">
                                            <p:txEl>
                                              <p:pRg st="2" end="2"/>
                                            </p:txEl>
                                          </p:spTgt>
                                        </p:tgtEl>
                                        <p:attrNameLst>
                                          <p:attrName>style.visibility</p:attrName>
                                        </p:attrNameLst>
                                      </p:cBhvr>
                                      <p:to>
                                        <p:strVal val="visible"/>
                                      </p:to>
                                    </p:set>
                                    <p:animEffect transition="in" filter="barn(inVertical)">
                                      <p:cBhvr>
                                        <p:cTn id="78" dur="500"/>
                                        <p:tgtEl>
                                          <p:spTgt spid="23">
                                            <p:txEl>
                                              <p:pRg st="2" end="2"/>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23">
                                            <p:txEl>
                                              <p:pRg st="3" end="3"/>
                                            </p:txEl>
                                          </p:spTgt>
                                        </p:tgtEl>
                                        <p:attrNameLst>
                                          <p:attrName>style.visibility</p:attrName>
                                        </p:attrNameLst>
                                      </p:cBhvr>
                                      <p:to>
                                        <p:strVal val="visible"/>
                                      </p:to>
                                    </p:set>
                                    <p:animEffect transition="in" filter="barn(inVertical)">
                                      <p:cBhvr>
                                        <p:cTn id="83" dur="500"/>
                                        <p:tgtEl>
                                          <p:spTgt spid="23">
                                            <p:txEl>
                                              <p:pRg st="3" end="3"/>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23">
                                            <p:txEl>
                                              <p:pRg st="4" end="4"/>
                                            </p:txEl>
                                          </p:spTgt>
                                        </p:tgtEl>
                                        <p:attrNameLst>
                                          <p:attrName>style.visibility</p:attrName>
                                        </p:attrNameLst>
                                      </p:cBhvr>
                                      <p:to>
                                        <p:strVal val="visible"/>
                                      </p:to>
                                    </p:set>
                                    <p:animEffect transition="in" filter="barn(inVertical)">
                                      <p:cBhvr>
                                        <p:cTn id="88" dur="500"/>
                                        <p:tgtEl>
                                          <p:spTgt spid="23">
                                            <p:txEl>
                                              <p:pRg st="4" end="4"/>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23">
                                            <p:txEl>
                                              <p:pRg st="5" end="5"/>
                                            </p:txEl>
                                          </p:spTgt>
                                        </p:tgtEl>
                                        <p:attrNameLst>
                                          <p:attrName>style.visibility</p:attrName>
                                        </p:attrNameLst>
                                      </p:cBhvr>
                                      <p:to>
                                        <p:strVal val="visible"/>
                                      </p:to>
                                    </p:set>
                                    <p:animEffect transition="in" filter="barn(inVertical)">
                                      <p:cBhvr>
                                        <p:cTn id="93" dur="500"/>
                                        <p:tgtEl>
                                          <p:spTgt spid="23">
                                            <p:txEl>
                                              <p:pRg st="5" end="5"/>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23">
                                            <p:txEl>
                                              <p:pRg st="6" end="6"/>
                                            </p:txEl>
                                          </p:spTgt>
                                        </p:tgtEl>
                                        <p:attrNameLst>
                                          <p:attrName>style.visibility</p:attrName>
                                        </p:attrNameLst>
                                      </p:cBhvr>
                                      <p:to>
                                        <p:strVal val="visible"/>
                                      </p:to>
                                    </p:set>
                                    <p:animEffect transition="in" filter="barn(inVertical)">
                                      <p:cBhvr>
                                        <p:cTn id="98" dur="500"/>
                                        <p:tgtEl>
                                          <p:spTgt spid="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426681" y="2681403"/>
            <a:ext cx="15234486"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VOCABULARY CHECKING</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5">
            <a:extLst>
              <a:ext uri="{FF2B5EF4-FFF2-40B4-BE49-F238E27FC236}">
                <a16:creationId xmlns:a16="http://schemas.microsoft.com/office/drawing/2014/main" id="{04068AAF-E66F-40DD-9929-4E338B750CB6}"/>
              </a:ext>
            </a:extLst>
          </p:cNvPr>
          <p:cNvSpPr txBox="1"/>
          <p:nvPr/>
        </p:nvSpPr>
        <p:spPr>
          <a:xfrm>
            <a:off x="2667000" y="4873364"/>
            <a:ext cx="15234486" cy="1292405"/>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12"/>
              </a:rPr>
              <a:t>https://wordwall.net/resource/36078410</a:t>
            </a:r>
            <a:r>
              <a:rPr lang="en-US" sz="5400">
                <a:solidFill>
                  <a:srgbClr val="002060"/>
                </a:solidFill>
                <a:latin typeface="Bryndan Write Bold"/>
              </a:rPr>
              <a:t> </a:t>
            </a:r>
          </a:p>
        </p:txBody>
      </p:sp>
      <p:sp>
        <p:nvSpPr>
          <p:cNvPr id="11" name="TextBox 5">
            <a:extLst>
              <a:ext uri="{FF2B5EF4-FFF2-40B4-BE49-F238E27FC236}">
                <a16:creationId xmlns:a16="http://schemas.microsoft.com/office/drawing/2014/main" id="{228B6267-5E7D-4F7C-9AA1-DE7BC7F46CDD}"/>
              </a:ext>
            </a:extLst>
          </p:cNvPr>
          <p:cNvSpPr txBox="1"/>
          <p:nvPr/>
        </p:nvSpPr>
        <p:spPr>
          <a:xfrm>
            <a:off x="2946409" y="6482609"/>
            <a:ext cx="15234486" cy="1292405"/>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13"/>
              </a:rPr>
              <a:t>https://wordwall.net/resource/28715605</a:t>
            </a:r>
            <a:r>
              <a:rPr lang="en-US" sz="5400">
                <a:solidFill>
                  <a:srgbClr val="002060"/>
                </a:solidFill>
                <a:latin typeface="Bryndan Write Bold"/>
              </a:rPr>
              <a:t> </a:t>
            </a:r>
          </a:p>
        </p:txBody>
      </p:sp>
    </p:spTree>
    <p:extLst>
      <p:ext uri="{BB962C8B-B14F-4D97-AF65-F5344CB8AC3E}">
        <p14:creationId xmlns:p14="http://schemas.microsoft.com/office/powerpoint/2010/main" val="163993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75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75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75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197198" y="2321040"/>
            <a:ext cx="10092186"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1. THEORY</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5">
            <a:extLst>
              <a:ext uri="{FF2B5EF4-FFF2-40B4-BE49-F238E27FC236}">
                <a16:creationId xmlns:a16="http://schemas.microsoft.com/office/drawing/2014/main" id="{A88A0718-DA0B-40E6-BFD5-F2D0C9C6DBCF}"/>
              </a:ext>
            </a:extLst>
          </p:cNvPr>
          <p:cNvSpPr txBox="1"/>
          <p:nvPr/>
        </p:nvSpPr>
        <p:spPr>
          <a:xfrm>
            <a:off x="6553200" y="6037806"/>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 GRAMMAR</a:t>
            </a:r>
          </a:p>
        </p:txBody>
      </p:sp>
      <p:sp>
        <p:nvSpPr>
          <p:cNvPr id="13" name="Freeform 13">
            <a:extLst>
              <a:ext uri="{FF2B5EF4-FFF2-40B4-BE49-F238E27FC236}">
                <a16:creationId xmlns:a16="http://schemas.microsoft.com/office/drawing/2014/main" id="{61E6FE28-98B0-4E04-9ACC-CC0CEE21DF52}"/>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23452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672451" y="1286483"/>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435797" y="-46455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388030" y="-378567"/>
            <a:ext cx="2123538" cy="1778883"/>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7">
            <a:extLst>
              <a:ext uri="{FF2B5EF4-FFF2-40B4-BE49-F238E27FC236}">
                <a16:creationId xmlns:a16="http://schemas.microsoft.com/office/drawing/2014/main" id="{27C595EB-5D94-4DD2-A64F-947CA3B98BD7}"/>
              </a:ext>
            </a:extLst>
          </p:cNvPr>
          <p:cNvSpPr txBox="1"/>
          <p:nvPr/>
        </p:nvSpPr>
        <p:spPr>
          <a:xfrm>
            <a:off x="838200" y="800006"/>
            <a:ext cx="16535399" cy="3595856"/>
          </a:xfrm>
          <a:prstGeom prst="rect">
            <a:avLst/>
          </a:prstGeom>
          <a:noFill/>
        </p:spPr>
        <p:txBody>
          <a:bodyPr wrap="square">
            <a:spAutoFit/>
          </a:bodyPr>
          <a:lstStyle/>
          <a:p>
            <a:pPr algn="ctr">
              <a:spcAft>
                <a:spcPts val="800"/>
              </a:spcAft>
            </a:pPr>
            <a:r>
              <a:rPr lang="en-US" sz="3600" b="1">
                <a:solidFill>
                  <a:srgbClr val="0070C0"/>
                </a:solidFill>
                <a:effectLst/>
                <a:latin typeface="Calibri" panose="020F0502020204030204" pitchFamily="34" charset="0"/>
                <a:ea typeface="Calibri" panose="020F0502020204030204" pitchFamily="34" charset="0"/>
                <a:cs typeface="Calibri" panose="020F0502020204030204" pitchFamily="34" charset="0"/>
              </a:rPr>
              <a:t>1. POSSISSIVE ADJECTIVE (TÍNH TỪ SỞ HỮU)</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algn="just">
              <a:tabLst>
                <a:tab pos="570865" algn="l"/>
              </a:tabLst>
            </a:pPr>
            <a:r>
              <a:rPr lang="en-US" sz="3600" b="1" i="1">
                <a:solidFill>
                  <a:srgbClr val="000000"/>
                </a:solidFill>
                <a:effectLst/>
                <a:latin typeface="Calibri" panose="020F0502020204030204" pitchFamily="34" charset="0"/>
                <a:ea typeface="Arial" panose="020B0604020202020204" pitchFamily="34" charset="0"/>
              </a:rPr>
              <a:t>a.</a:t>
            </a:r>
            <a:r>
              <a:rPr lang="en-US" sz="3600" b="1" i="1">
                <a:effectLst/>
                <a:latin typeface="Calibri" panose="020F0502020204030204" pitchFamily="34" charset="0"/>
                <a:ea typeface="Arial" panose="020B0604020202020204" pitchFamily="34" charset="0"/>
              </a:rPr>
              <a:t> </a:t>
            </a:r>
            <a:r>
              <a:rPr lang="en-US" sz="3600" b="1" i="1">
                <a:solidFill>
                  <a:srgbClr val="000000"/>
                </a:solidFill>
                <a:effectLst/>
                <a:latin typeface="Calibri" panose="020F0502020204030204" pitchFamily="34" charset="0"/>
                <a:ea typeface="Arial" panose="020B0604020202020204" pitchFamily="34" charset="0"/>
              </a:rPr>
              <a:t>Định nghĩa</a:t>
            </a:r>
            <a:endParaRPr lang="en-US" sz="3600" b="1">
              <a:effectLst/>
              <a:latin typeface="Arial" panose="020B0604020202020204" pitchFamily="34" charset="0"/>
              <a:ea typeface="Arial" panose="020B0604020202020204" pitchFamily="34" charset="0"/>
            </a:endParaRPr>
          </a:p>
          <a:p>
            <a:pPr algn="just">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Tính từ sở hữu là những từ đứng trước danh từ để cho biết danh từ đó của ai, của cái gì.</a:t>
            </a:r>
            <a:r>
              <a:rPr lang="en-US" sz="3600">
                <a:effectLst/>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Chúng ta gọi nó là tính từ sở hữu vì nó thể hiện tính chất sở hữu của người hoặc vật với danh từ đi sau nó.</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i="1">
                <a:solidFill>
                  <a:srgbClr val="000000"/>
                </a:solidFill>
                <a:effectLst/>
                <a:latin typeface="Calibri" panose="020F0502020204030204" pitchFamily="34" charset="0"/>
                <a:ea typeface="Arial" panose="020B0604020202020204" pitchFamily="34" charset="0"/>
                <a:cs typeface="Cambria" panose="02040503050406030204" pitchFamily="18" charset="0"/>
              </a:rPr>
              <a:t>b. Bảng đại t</a:t>
            </a:r>
            <a:r>
              <a:rPr lang="en-US" sz="3600" b="1" i="1">
                <a:effectLst/>
                <a:latin typeface="Calibri" panose="020F0502020204030204" pitchFamily="34" charset="0"/>
                <a:ea typeface="Arial" panose="020B0604020202020204" pitchFamily="34" charset="0"/>
                <a:cs typeface="Cambria" panose="02040503050406030204" pitchFamily="18" charset="0"/>
              </a:rPr>
              <a:t>ừ</a:t>
            </a:r>
            <a:r>
              <a:rPr lang="en-US" sz="3600" b="1" i="1">
                <a:solidFill>
                  <a:srgbClr val="000000"/>
                </a:solidFill>
                <a:effectLst/>
                <a:latin typeface="Calibri" panose="020F0502020204030204" pitchFamily="34" charset="0"/>
                <a:ea typeface="Arial" panose="020B0604020202020204" pitchFamily="34" charset="0"/>
                <a:cs typeface="Cambria" panose="02040503050406030204" pitchFamily="18" charset="0"/>
              </a:rPr>
              <a:t> nhân xưng và tính từ sở hữu tương ứng</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5" name="Table 4">
            <a:extLst>
              <a:ext uri="{FF2B5EF4-FFF2-40B4-BE49-F238E27FC236}">
                <a16:creationId xmlns:a16="http://schemas.microsoft.com/office/drawing/2014/main" id="{A28E309C-05B3-4662-BC46-ED14B2A4AE88}"/>
              </a:ext>
            </a:extLst>
          </p:cNvPr>
          <p:cNvGraphicFramePr>
            <a:graphicFrameLocks noGrp="1"/>
          </p:cNvGraphicFramePr>
          <p:nvPr>
            <p:extLst>
              <p:ext uri="{D42A27DB-BD31-4B8C-83A1-F6EECF244321}">
                <p14:modId xmlns:p14="http://schemas.microsoft.com/office/powerpoint/2010/main" val="2908206767"/>
              </p:ext>
            </p:extLst>
          </p:nvPr>
        </p:nvGraphicFramePr>
        <p:xfrm>
          <a:off x="1245674" y="4350675"/>
          <a:ext cx="15796652" cy="5222240"/>
        </p:xfrm>
        <a:graphic>
          <a:graphicData uri="http://schemas.openxmlformats.org/drawingml/2006/table">
            <a:tbl>
              <a:tblPr firstRow="1" firstCol="1" bandRow="1"/>
              <a:tblGrid>
                <a:gridCol w="7898326">
                  <a:extLst>
                    <a:ext uri="{9D8B030D-6E8A-4147-A177-3AD203B41FA5}">
                      <a16:colId xmlns:a16="http://schemas.microsoft.com/office/drawing/2014/main" val="2935754410"/>
                    </a:ext>
                  </a:extLst>
                </a:gridCol>
                <a:gridCol w="7898326">
                  <a:extLst>
                    <a:ext uri="{9D8B030D-6E8A-4147-A177-3AD203B41FA5}">
                      <a16:colId xmlns:a16="http://schemas.microsoft.com/office/drawing/2014/main" val="2337360935"/>
                    </a:ext>
                  </a:extLst>
                </a:gridCol>
              </a:tblGrid>
              <a:tr h="0">
                <a:tc>
                  <a:txBody>
                    <a:bodyPr/>
                    <a:lstStyle/>
                    <a:p>
                      <a:pPr algn="ctr">
                        <a:lnSpc>
                          <a:spcPct val="150000"/>
                        </a:lnSpc>
                        <a:spcAft>
                          <a:spcPts val="600"/>
                        </a:spcAft>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Đại từ nhân xưng (Personal pronoun)</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50000"/>
                        </a:lnSpc>
                        <a:spcAft>
                          <a:spcPts val="600"/>
                        </a:spcAft>
                      </a:pPr>
                      <a:r>
                        <a:rPr lang="en-US" sz="3200" b="1">
                          <a:solidFill>
                            <a:srgbClr val="000000"/>
                          </a:solidFill>
                          <a:effectLst/>
                          <a:latin typeface="Calibri" panose="020F0502020204030204" pitchFamily="34" charset="0"/>
                          <a:ea typeface="Cambria" panose="02040503050406030204" pitchFamily="18" charset="0"/>
                          <a:cs typeface="Cambria" panose="02040503050406030204" pitchFamily="18" charset="0"/>
                        </a:rPr>
                        <a:t>Tính từ sở hữu (Possessive adjectives)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84229404"/>
                  </a:ext>
                </a:extLst>
              </a:tr>
              <a:tr h="0">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I (Tôi)</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My (Của tôi)</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9901693"/>
                  </a:ext>
                </a:extLst>
              </a:tr>
              <a:tr h="0">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You (Bạn, các bạn)</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Your (Của bạn, của các bạn)</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7652384"/>
                  </a:ext>
                </a:extLst>
              </a:tr>
              <a:tr h="0">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(Họ)</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Their (Của họ)</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7796987"/>
                  </a:ext>
                </a:extLst>
              </a:tr>
              <a:tr h="0">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We (chúng tôi)</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Our (Của chúng tôi)</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921399"/>
                  </a:ext>
                </a:extLst>
              </a:tr>
              <a:tr h="0">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She (Cô ấy)</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Her (Của cô ấy)</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673568"/>
                  </a:ext>
                </a:extLst>
              </a:tr>
              <a:tr h="0">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He (Anh ấy)</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His (Của anh ấy)</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5097159"/>
                  </a:ext>
                </a:extLst>
              </a:tr>
              <a:tr h="0">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It (Nó)</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200">
                          <a:solidFill>
                            <a:srgbClr val="000000"/>
                          </a:solidFill>
                          <a:effectLst/>
                          <a:latin typeface="Calibri" panose="020F0502020204030204" pitchFamily="34" charset="0"/>
                          <a:ea typeface="Cambria" panose="02040503050406030204" pitchFamily="18" charset="0"/>
                          <a:cs typeface="Cambria" panose="02040503050406030204" pitchFamily="18" charset="0"/>
                        </a:rPr>
                        <a:t>Its (Của nó)</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7808614"/>
                  </a:ext>
                </a:extLst>
              </a:tr>
            </a:tbl>
          </a:graphicData>
        </a:graphic>
      </p:graphicFrame>
    </p:spTree>
    <p:extLst>
      <p:ext uri="{BB962C8B-B14F-4D97-AF65-F5344CB8AC3E}">
        <p14:creationId xmlns:p14="http://schemas.microsoft.com/office/powerpoint/2010/main" val="55804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barn(inVertical)">
                                      <p:cBhvr>
                                        <p:cTn id="34" dur="50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animEffect transition="in" filter="barn(inVertical)">
                                      <p:cBhvr>
                                        <p:cTn id="39" dur="500"/>
                                        <p:tgtEl>
                                          <p:spTgt spid="18">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xEl>
                                              <p:pRg st="2" end="2"/>
                                            </p:txEl>
                                          </p:spTgt>
                                        </p:tgtEl>
                                        <p:attrNameLst>
                                          <p:attrName>style.visibility</p:attrName>
                                        </p:attrNameLst>
                                      </p:cBhvr>
                                      <p:to>
                                        <p:strVal val="visible"/>
                                      </p:to>
                                    </p:set>
                                    <p:animEffect transition="in" filter="barn(inVertical)">
                                      <p:cBhvr>
                                        <p:cTn id="42" dur="500"/>
                                        <p:tgtEl>
                                          <p:spTgt spid="1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xEl>
                                              <p:pRg st="3" end="3"/>
                                            </p:txEl>
                                          </p:spTgt>
                                        </p:tgtEl>
                                        <p:attrNameLst>
                                          <p:attrName>style.visibility</p:attrName>
                                        </p:attrNameLst>
                                      </p:cBhvr>
                                      <p:to>
                                        <p:strVal val="visible"/>
                                      </p:to>
                                    </p:set>
                                    <p:animEffect transition="in" filter="barn(inVertical)">
                                      <p:cBhvr>
                                        <p:cTn id="47" dur="500"/>
                                        <p:tgtEl>
                                          <p:spTgt spid="18">
                                            <p:txEl>
                                              <p:pRg st="3" end="3"/>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672451" y="1286483"/>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435797" y="-46455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09D27A29-4DD4-48C2-95BA-D99C5890A1EA}"/>
              </a:ext>
            </a:extLst>
          </p:cNvPr>
          <p:cNvSpPr txBox="1"/>
          <p:nvPr/>
        </p:nvSpPr>
        <p:spPr>
          <a:xfrm>
            <a:off x="4397629" y="266700"/>
            <a:ext cx="13304022" cy="9451498"/>
          </a:xfrm>
          <a:prstGeom prst="rect">
            <a:avLst/>
          </a:prstGeom>
          <a:noFill/>
        </p:spPr>
        <p:txBody>
          <a:bodyPr wrap="square">
            <a:spAutoFit/>
          </a:bodyPr>
          <a:lstStyle/>
          <a:p>
            <a:pPr algn="just">
              <a:lnSpc>
                <a:spcPct val="150000"/>
              </a:lnSpc>
              <a:spcAft>
                <a:spcPts val="600"/>
              </a:spcAft>
            </a:pPr>
            <a:r>
              <a:rPr lang="en-US" sz="4800" b="1" i="1">
                <a:solidFill>
                  <a:srgbClr val="000000"/>
                </a:solidFill>
                <a:effectLst/>
                <a:latin typeface="Calibri" panose="020F0502020204030204" pitchFamily="34" charset="0"/>
                <a:ea typeface="Cambria" panose="02040503050406030204" pitchFamily="18" charset="0"/>
                <a:cs typeface="Cambria" panose="02040503050406030204" pitchFamily="18" charset="0"/>
              </a:rPr>
              <a:t>Ex:</a:t>
            </a:r>
            <a:endParaRPr lang="en-US" sz="5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my pencil (bút chì của tôi)</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your sister (chị gái của bạn)</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our country (đất nước của chúng tôi)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their idea (ý tưởng của họ)</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his food (đồ ăn của anh ấy)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her hand (bàn tay của cô ấy) </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4800">
                <a:solidFill>
                  <a:srgbClr val="000000"/>
                </a:solidFill>
                <a:effectLst/>
                <a:latin typeface="Calibri" panose="020F0502020204030204" pitchFamily="34" charset="0"/>
                <a:ea typeface="Calibri" panose="020F0502020204030204" pitchFamily="34" charset="0"/>
                <a:cs typeface="Calibri" panose="020F0502020204030204" pitchFamily="34" charset="0"/>
              </a:rPr>
              <a:t>its toy (đồ chơi của nó)</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786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barn(inVertical)">
                                      <p:cBhvr>
                                        <p:cTn id="34" dur="500"/>
                                        <p:tgtEl>
                                          <p:spTgt spid="12">
                                            <p:txEl>
                                              <p:pRg st="0" end="0"/>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animEffect transition="in" filter="barn(inVertical)">
                                      <p:cBhvr>
                                        <p:cTn id="37" dur="500"/>
                                        <p:tgtEl>
                                          <p:spTgt spid="12">
                                            <p:txEl>
                                              <p:pRg st="1" end="1"/>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Effect transition="in" filter="barn(inVertical)">
                                      <p:cBhvr>
                                        <p:cTn id="40" dur="500"/>
                                        <p:tgtEl>
                                          <p:spTgt spid="12">
                                            <p:txEl>
                                              <p:pRg st="2" end="2"/>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2">
                                            <p:txEl>
                                              <p:pRg st="3" end="3"/>
                                            </p:txEl>
                                          </p:spTgt>
                                        </p:tgtEl>
                                        <p:attrNameLst>
                                          <p:attrName>style.visibility</p:attrName>
                                        </p:attrNameLst>
                                      </p:cBhvr>
                                      <p:to>
                                        <p:strVal val="visible"/>
                                      </p:to>
                                    </p:set>
                                    <p:animEffect transition="in" filter="barn(inVertical)">
                                      <p:cBhvr>
                                        <p:cTn id="43" dur="500"/>
                                        <p:tgtEl>
                                          <p:spTgt spid="12">
                                            <p:txEl>
                                              <p:pRg st="3" end="3"/>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12">
                                            <p:txEl>
                                              <p:pRg st="4" end="4"/>
                                            </p:txEl>
                                          </p:spTgt>
                                        </p:tgtEl>
                                        <p:attrNameLst>
                                          <p:attrName>style.visibility</p:attrName>
                                        </p:attrNameLst>
                                      </p:cBhvr>
                                      <p:to>
                                        <p:strVal val="visible"/>
                                      </p:to>
                                    </p:set>
                                    <p:animEffect transition="in" filter="barn(inVertical)">
                                      <p:cBhvr>
                                        <p:cTn id="46" dur="500"/>
                                        <p:tgtEl>
                                          <p:spTgt spid="12">
                                            <p:txEl>
                                              <p:pRg st="4" end="4"/>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12">
                                            <p:txEl>
                                              <p:pRg st="5" end="5"/>
                                            </p:txEl>
                                          </p:spTgt>
                                        </p:tgtEl>
                                        <p:attrNameLst>
                                          <p:attrName>style.visibility</p:attrName>
                                        </p:attrNameLst>
                                      </p:cBhvr>
                                      <p:to>
                                        <p:strVal val="visible"/>
                                      </p:to>
                                    </p:set>
                                    <p:animEffect transition="in" filter="barn(inVertical)">
                                      <p:cBhvr>
                                        <p:cTn id="49" dur="500"/>
                                        <p:tgtEl>
                                          <p:spTgt spid="12">
                                            <p:txEl>
                                              <p:pRg st="5" end="5"/>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12">
                                            <p:txEl>
                                              <p:pRg st="6" end="6"/>
                                            </p:txEl>
                                          </p:spTgt>
                                        </p:tgtEl>
                                        <p:attrNameLst>
                                          <p:attrName>style.visibility</p:attrName>
                                        </p:attrNameLst>
                                      </p:cBhvr>
                                      <p:to>
                                        <p:strVal val="visible"/>
                                      </p:to>
                                    </p:set>
                                    <p:animEffect transition="in" filter="barn(inVertical)">
                                      <p:cBhvr>
                                        <p:cTn id="52" dur="500"/>
                                        <p:tgtEl>
                                          <p:spTgt spid="12">
                                            <p:txEl>
                                              <p:pRg st="6" end="6"/>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2">
                                            <p:txEl>
                                              <p:pRg st="7" end="7"/>
                                            </p:txEl>
                                          </p:spTgt>
                                        </p:tgtEl>
                                        <p:attrNameLst>
                                          <p:attrName>style.visibility</p:attrName>
                                        </p:attrNameLst>
                                      </p:cBhvr>
                                      <p:to>
                                        <p:strVal val="visible"/>
                                      </p:to>
                                    </p:set>
                                    <p:animEffect transition="in" filter="barn(inVertical)">
                                      <p:cBhvr>
                                        <p:cTn id="55"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672451" y="1286483"/>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435797" y="-46455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09D27A29-4DD4-48C2-95BA-D99C5890A1EA}"/>
              </a:ext>
            </a:extLst>
          </p:cNvPr>
          <p:cNvSpPr txBox="1"/>
          <p:nvPr/>
        </p:nvSpPr>
        <p:spPr>
          <a:xfrm>
            <a:off x="1043456" y="948390"/>
            <a:ext cx="16625170" cy="7959808"/>
          </a:xfrm>
          <a:prstGeom prst="rect">
            <a:avLst/>
          </a:prstGeom>
          <a:noFill/>
        </p:spPr>
        <p:txBody>
          <a:bodyPr wrap="square">
            <a:spAutoFit/>
          </a:bodyPr>
          <a:lstStyle/>
          <a:p>
            <a:pPr algn="just">
              <a:lnSpc>
                <a:spcPct val="150000"/>
              </a:lnSpc>
              <a:tabLst>
                <a:tab pos="512445" algn="l"/>
              </a:tabLst>
            </a:pPr>
            <a:r>
              <a:rPr lang="en-US" sz="4800" b="1" i="1">
                <a:solidFill>
                  <a:srgbClr val="000000"/>
                </a:solidFill>
                <a:latin typeface="Calibri" panose="020F0502020204030204" pitchFamily="34" charset="0"/>
                <a:ea typeface="Arial" panose="020B0604020202020204" pitchFamily="34" charset="0"/>
              </a:rPr>
              <a:t>c.</a:t>
            </a:r>
            <a:r>
              <a:rPr lang="en-US" sz="4800" b="1" i="1">
                <a:latin typeface="Calibri" panose="020F0502020204030204" pitchFamily="34" charset="0"/>
                <a:ea typeface="Arial" panose="020B0604020202020204" pitchFamily="34" charset="0"/>
              </a:rPr>
              <a:t> </a:t>
            </a:r>
            <a:r>
              <a:rPr lang="en-US" sz="4800" b="1" i="1">
                <a:solidFill>
                  <a:srgbClr val="000000"/>
                </a:solidFill>
                <a:latin typeface="Calibri" panose="020F0502020204030204" pitchFamily="34" charset="0"/>
                <a:ea typeface="Arial" panose="020B0604020202020204" pitchFamily="34" charset="0"/>
              </a:rPr>
              <a:t>Vị trí trong câu</a:t>
            </a:r>
            <a:endParaRPr lang="en-US" sz="6000" b="1">
              <a:latin typeface="Arial" panose="020B0604020202020204" pitchFamily="34" charset="0"/>
              <a:ea typeface="Arial" panose="020B0604020202020204" pitchFamily="34" charset="0"/>
            </a:endParaRPr>
          </a:p>
          <a:p>
            <a:pPr algn="just">
              <a:lnSpc>
                <a:spcPct val="150000"/>
              </a:lnSpc>
              <a:spcAft>
                <a:spcPts val="600"/>
              </a:spcAft>
            </a:pP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Nó luôn đứng trước danh từ mà nó sở hữu và các danh từ này không có mạo từ đi kèm.</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Ex 1: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They are my friends. </a:t>
            </a:r>
            <a:r>
              <a:rPr lang="en-US" sz="4800" i="1">
                <a:solidFill>
                  <a:srgbClr val="000000"/>
                </a:solidFill>
                <a:latin typeface="Calibri" panose="020F0502020204030204" pitchFamily="34" charset="0"/>
                <a:ea typeface="Cambria" panose="02040503050406030204" pitchFamily="18" charset="0"/>
                <a:cs typeface="Cambria" panose="02040503050406030204" pitchFamily="18" charset="0"/>
              </a:rPr>
              <a:t>(Họ là bạn của tôi.)</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Ex 2: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Her books are on the table. </a:t>
            </a:r>
            <a:r>
              <a:rPr lang="en-US" sz="4800" i="1">
                <a:solidFill>
                  <a:srgbClr val="000000"/>
                </a:solidFill>
                <a:latin typeface="Calibri" panose="020F0502020204030204" pitchFamily="34" charset="0"/>
                <a:ea typeface="Cambria" panose="02040503050406030204" pitchFamily="18" charset="0"/>
                <a:cs typeface="Cambria" panose="02040503050406030204" pitchFamily="18" charset="0"/>
              </a:rPr>
              <a:t>(Những quyển sách của cô ấy ở trên bàn.)</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800" b="1">
                <a:solidFill>
                  <a:srgbClr val="000000"/>
                </a:solidFill>
                <a:latin typeface="Calibri" panose="020F0502020204030204" pitchFamily="34" charset="0"/>
                <a:ea typeface="Cambria" panose="02040503050406030204" pitchFamily="18" charset="0"/>
                <a:cs typeface="Cambria" panose="02040503050406030204" pitchFamily="18" charset="0"/>
              </a:rPr>
              <a:t>Ex 3: </a:t>
            </a:r>
            <a:r>
              <a:rPr lang="en-US" sz="4800">
                <a:solidFill>
                  <a:srgbClr val="000000"/>
                </a:solidFill>
                <a:latin typeface="Calibri" panose="020F0502020204030204" pitchFamily="34" charset="0"/>
                <a:ea typeface="Cambria" panose="02040503050406030204" pitchFamily="18" charset="0"/>
                <a:cs typeface="Cambria" panose="02040503050406030204" pitchFamily="18" charset="0"/>
              </a:rPr>
              <a:t>The dog wags its tail. </a:t>
            </a:r>
            <a:r>
              <a:rPr lang="en-US" sz="4800" i="1">
                <a:solidFill>
                  <a:srgbClr val="000000"/>
                </a:solidFill>
                <a:latin typeface="Calibri" panose="020F0502020204030204" pitchFamily="34" charset="0"/>
                <a:ea typeface="Cambria" panose="02040503050406030204" pitchFamily="18" charset="0"/>
                <a:cs typeface="Cambria" panose="02040503050406030204" pitchFamily="18" charset="0"/>
              </a:rPr>
              <a:t>(Con chó vẫy đuôi</a:t>
            </a:r>
            <a:r>
              <a:rPr lang="en-US" sz="4800" i="1">
                <a:latin typeface="Calibri" panose="020F0502020204030204" pitchFamily="34" charset="0"/>
                <a:ea typeface="Cambria" panose="02040503050406030204" pitchFamily="18" charset="0"/>
                <a:cs typeface="Cambria" panose="02040503050406030204" pitchFamily="18" charset="0"/>
              </a:rPr>
              <a:t> của nó</a:t>
            </a:r>
            <a:r>
              <a:rPr lang="en-US" sz="4800" i="1">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54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95250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barn(inVertical)">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barn(inVertical)">
                                      <p:cBhvr>
                                        <p:cTn id="39" dur="500"/>
                                        <p:tgtEl>
                                          <p:spTgt spid="1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barn(inVertical)">
                                      <p:cBhvr>
                                        <p:cTn id="44" dur="500"/>
                                        <p:tgtEl>
                                          <p:spTgt spid="1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barn(inVertical)">
                                      <p:cBhvr>
                                        <p:cTn id="49" dur="500"/>
                                        <p:tgtEl>
                                          <p:spTgt spid="12">
                                            <p:txEl>
                                              <p:pRg st="3" end="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2">
                                            <p:txEl>
                                              <p:pRg st="4" end="4"/>
                                            </p:txEl>
                                          </p:spTgt>
                                        </p:tgtEl>
                                        <p:attrNameLst>
                                          <p:attrName>style.visibility</p:attrName>
                                        </p:attrNameLst>
                                      </p:cBhvr>
                                      <p:to>
                                        <p:strVal val="visible"/>
                                      </p:to>
                                    </p:set>
                                    <p:animEffect transition="in" filter="barn(inVertical)">
                                      <p:cBhvr>
                                        <p:cTn id="54"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197198" y="2321040"/>
            <a:ext cx="10092186"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1. THEORY</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5">
            <a:extLst>
              <a:ext uri="{FF2B5EF4-FFF2-40B4-BE49-F238E27FC236}">
                <a16:creationId xmlns:a16="http://schemas.microsoft.com/office/drawing/2014/main" id="{A88A0718-DA0B-40E6-BFD5-F2D0C9C6DBCF}"/>
              </a:ext>
            </a:extLst>
          </p:cNvPr>
          <p:cNvSpPr txBox="1"/>
          <p:nvPr/>
        </p:nvSpPr>
        <p:spPr>
          <a:xfrm>
            <a:off x="5605998" y="6037806"/>
            <a:ext cx="10092186"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 VOCABULARY</a:t>
            </a:r>
          </a:p>
        </p:txBody>
      </p:sp>
      <p:sp>
        <p:nvSpPr>
          <p:cNvPr id="13" name="Freeform 13">
            <a:extLst>
              <a:ext uri="{FF2B5EF4-FFF2-40B4-BE49-F238E27FC236}">
                <a16:creationId xmlns:a16="http://schemas.microsoft.com/office/drawing/2014/main" id="{61E6FE28-98B0-4E04-9ACC-CC0CEE21DF52}"/>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426681" y="2681403"/>
            <a:ext cx="15234486"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GRAMMAR CHECKING</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5">
            <a:extLst>
              <a:ext uri="{FF2B5EF4-FFF2-40B4-BE49-F238E27FC236}">
                <a16:creationId xmlns:a16="http://schemas.microsoft.com/office/drawing/2014/main" id="{04068AAF-E66F-40DD-9929-4E338B750CB6}"/>
              </a:ext>
            </a:extLst>
          </p:cNvPr>
          <p:cNvSpPr txBox="1"/>
          <p:nvPr/>
        </p:nvSpPr>
        <p:spPr>
          <a:xfrm>
            <a:off x="2667000" y="4873364"/>
            <a:ext cx="15234486" cy="1292405"/>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12"/>
              </a:rPr>
              <a:t>https://wordwall.net/resource/38073716</a:t>
            </a:r>
            <a:r>
              <a:rPr lang="en-US" sz="5400">
                <a:solidFill>
                  <a:srgbClr val="002060"/>
                </a:solidFill>
                <a:latin typeface="Bryndan Write Bold"/>
              </a:rPr>
              <a:t> </a:t>
            </a:r>
          </a:p>
        </p:txBody>
      </p:sp>
      <p:sp>
        <p:nvSpPr>
          <p:cNvPr id="11" name="TextBox 5">
            <a:extLst>
              <a:ext uri="{FF2B5EF4-FFF2-40B4-BE49-F238E27FC236}">
                <a16:creationId xmlns:a16="http://schemas.microsoft.com/office/drawing/2014/main" id="{228B6267-5E7D-4F7C-9AA1-DE7BC7F46CDD}"/>
              </a:ext>
            </a:extLst>
          </p:cNvPr>
          <p:cNvSpPr txBox="1"/>
          <p:nvPr/>
        </p:nvSpPr>
        <p:spPr>
          <a:xfrm>
            <a:off x="2946409" y="6482609"/>
            <a:ext cx="15234486" cy="1292405"/>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13"/>
              </a:rPr>
              <a:t>https://wordwall.net/resource/32928562</a:t>
            </a:r>
            <a:r>
              <a:rPr lang="en-US" sz="5400">
                <a:solidFill>
                  <a:srgbClr val="002060"/>
                </a:solidFill>
                <a:latin typeface="Bryndan Write Bold"/>
              </a:rPr>
              <a:t> </a:t>
            </a:r>
          </a:p>
        </p:txBody>
      </p:sp>
    </p:spTree>
    <p:extLst>
      <p:ext uri="{BB962C8B-B14F-4D97-AF65-F5344CB8AC3E}">
        <p14:creationId xmlns:p14="http://schemas.microsoft.com/office/powerpoint/2010/main" val="337735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75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75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75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672451" y="1286483"/>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435797" y="-46455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09D27A29-4DD4-48C2-95BA-D99C5890A1EA}"/>
              </a:ext>
            </a:extLst>
          </p:cNvPr>
          <p:cNvSpPr txBox="1"/>
          <p:nvPr/>
        </p:nvSpPr>
        <p:spPr>
          <a:xfrm>
            <a:off x="1043456" y="948390"/>
            <a:ext cx="16625170" cy="2631490"/>
          </a:xfrm>
          <a:prstGeom prst="rect">
            <a:avLst/>
          </a:prstGeom>
          <a:noFill/>
        </p:spPr>
        <p:txBody>
          <a:bodyPr wrap="square">
            <a:spAutoFit/>
          </a:bodyPr>
          <a:lstStyle/>
          <a:p>
            <a:pPr algn="ctr">
              <a:spcAft>
                <a:spcPts val="6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b="1">
                <a:solidFill>
                  <a:srgbClr val="0070C0"/>
                </a:solidFill>
                <a:latin typeface="Calibri" panose="020F0502020204030204" pitchFamily="34" charset="0"/>
                <a:ea typeface="Arial" panose="020B0604020202020204" pitchFamily="34" charset="0"/>
                <a:cs typeface="Cambria" panose="02040503050406030204" pitchFamily="18" charset="0"/>
              </a:rPr>
              <a:t>POSSISSIVE PRONOUNS (ĐẠI TỪ SỞ HỮU)</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tabLst>
                <a:tab pos="502920" algn="l"/>
              </a:tabLst>
            </a:pPr>
            <a:r>
              <a:rPr lang="en-US" sz="4000" b="1" i="1">
                <a:latin typeface="Calibri" panose="020F0502020204030204" pitchFamily="34" charset="0"/>
                <a:ea typeface="Arial" panose="020B0604020202020204" pitchFamily="34" charset="0"/>
                <a:cs typeface="Cambria" panose="02040503050406030204" pitchFamily="18" charset="0"/>
              </a:rPr>
              <a:t>a. </a:t>
            </a:r>
            <a:r>
              <a:rPr lang="en-US" sz="4000" b="1" i="1">
                <a:solidFill>
                  <a:srgbClr val="000000"/>
                </a:solidFill>
                <a:latin typeface="Calibri" panose="020F0502020204030204" pitchFamily="34" charset="0"/>
                <a:ea typeface="Arial" panose="020B0604020202020204" pitchFamily="34" charset="0"/>
                <a:cs typeface="Cambria" panose="02040503050406030204" pitchFamily="18" charset="0"/>
              </a:rPr>
              <a:t>Định nghĩa</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Đại từ sở hữu là những đại từ dùng để chỉ sự sở hữu.</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000" b="1" i="1">
                <a:latin typeface="Calibri" panose="020F0502020204030204" pitchFamily="34" charset="0"/>
                <a:ea typeface="Arial" panose="020B0604020202020204" pitchFamily="34" charset="0"/>
                <a:cs typeface="Cambria" panose="02040503050406030204" pitchFamily="18" charset="0"/>
              </a:rPr>
              <a:t>b. </a:t>
            </a:r>
            <a:r>
              <a:rPr lang="en-US" sz="4000" b="1" i="1">
                <a:solidFill>
                  <a:srgbClr val="000000"/>
                </a:solidFill>
                <a:latin typeface="Calibri" panose="020F0502020204030204" pitchFamily="34" charset="0"/>
                <a:ea typeface="Arial" panose="020B0604020202020204" pitchFamily="34" charset="0"/>
                <a:cs typeface="Cambria" panose="02040503050406030204" pitchFamily="18" charset="0"/>
              </a:rPr>
              <a:t>Bảng đại từ nhân xưng và tính từ sở hữu tương ứng</a:t>
            </a:r>
            <a:endParaRPr lang="en-US" sz="44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4" name="Table 3">
            <a:extLst>
              <a:ext uri="{FF2B5EF4-FFF2-40B4-BE49-F238E27FC236}">
                <a16:creationId xmlns:a16="http://schemas.microsoft.com/office/drawing/2014/main" id="{99A794E0-B3FA-42E5-9E4F-AD2BDABB5032}"/>
              </a:ext>
            </a:extLst>
          </p:cNvPr>
          <p:cNvGraphicFramePr>
            <a:graphicFrameLocks noGrp="1"/>
          </p:cNvGraphicFramePr>
          <p:nvPr>
            <p:extLst>
              <p:ext uri="{D42A27DB-BD31-4B8C-83A1-F6EECF244321}">
                <p14:modId xmlns:p14="http://schemas.microsoft.com/office/powerpoint/2010/main" val="304637632"/>
              </p:ext>
            </p:extLst>
          </p:nvPr>
        </p:nvGraphicFramePr>
        <p:xfrm>
          <a:off x="1306306" y="3610050"/>
          <a:ext cx="16099470" cy="5875024"/>
        </p:xfrm>
        <a:graphic>
          <a:graphicData uri="http://schemas.openxmlformats.org/drawingml/2006/table">
            <a:tbl>
              <a:tblPr firstRow="1" firstCol="1" bandRow="1"/>
              <a:tblGrid>
                <a:gridCol w="8049735">
                  <a:extLst>
                    <a:ext uri="{9D8B030D-6E8A-4147-A177-3AD203B41FA5}">
                      <a16:colId xmlns:a16="http://schemas.microsoft.com/office/drawing/2014/main" val="2117068871"/>
                    </a:ext>
                  </a:extLst>
                </a:gridCol>
                <a:gridCol w="8049735">
                  <a:extLst>
                    <a:ext uri="{9D8B030D-6E8A-4147-A177-3AD203B41FA5}">
                      <a16:colId xmlns:a16="http://schemas.microsoft.com/office/drawing/2014/main" val="2265982315"/>
                    </a:ext>
                  </a:extLst>
                </a:gridCol>
              </a:tblGrid>
              <a:tr h="0">
                <a:tc>
                  <a:txBody>
                    <a:bodyPr/>
                    <a:lstStyle/>
                    <a:p>
                      <a:pPr algn="ctr">
                        <a:lnSpc>
                          <a:spcPct val="15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Đại từ nhân xưng (Personal pronoun)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a:lnSpc>
                          <a:spcPct val="15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Tính từ sở hữu (Possessive adjectives)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22435397"/>
                  </a:ext>
                </a:extLst>
              </a:tr>
              <a:tr h="0">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I (Tôi)</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mine (...của tôi)</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777865"/>
                  </a:ext>
                </a:extLst>
              </a:tr>
              <a:tr h="0">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You (bạn, các bạn)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yours (...của bạn, của các bạn)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740803"/>
                  </a:ext>
                </a:extLst>
              </a:tr>
              <a:tr h="0">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(Họ)</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theirs (...của họ)</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53435"/>
                  </a:ext>
                </a:extLst>
              </a:tr>
              <a:tr h="0">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We (Chúng tôi)</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ours (...của chúng tôi)</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6576334"/>
                  </a:ext>
                </a:extLst>
              </a:tr>
              <a:tr h="0">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She (Cô ấy)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hers (...của cô ấy)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4363075"/>
                  </a:ext>
                </a:extLst>
              </a:tr>
              <a:tr h="0">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He (Anh ấy)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his (...của anh ấy)</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7581936"/>
                  </a:ext>
                </a:extLst>
              </a:tr>
              <a:tr h="0">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It (Nó)</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its (...của nó)</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3093140"/>
                  </a:ext>
                </a:extLst>
              </a:tr>
            </a:tbl>
          </a:graphicData>
        </a:graphic>
      </p:graphicFrame>
    </p:spTree>
    <p:extLst>
      <p:ext uri="{BB962C8B-B14F-4D97-AF65-F5344CB8AC3E}">
        <p14:creationId xmlns:p14="http://schemas.microsoft.com/office/powerpoint/2010/main" val="173097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barn(inVertical)">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barn(inVertical)">
                                      <p:cBhvr>
                                        <p:cTn id="39" dur="500"/>
                                        <p:tgtEl>
                                          <p:spTgt spid="12">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2">
                                            <p:txEl>
                                              <p:pRg st="2" end="2"/>
                                            </p:txEl>
                                          </p:spTgt>
                                        </p:tgtEl>
                                        <p:attrNameLst>
                                          <p:attrName>style.visibility</p:attrName>
                                        </p:attrNameLst>
                                      </p:cBhvr>
                                      <p:to>
                                        <p:strVal val="visible"/>
                                      </p:to>
                                    </p:set>
                                    <p:animEffect transition="in" filter="barn(inVertical)">
                                      <p:cBhvr>
                                        <p:cTn id="42" dur="500"/>
                                        <p:tgtEl>
                                          <p:spTgt spid="12">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Effect transition="in" filter="barn(inVertical)">
                                      <p:cBhvr>
                                        <p:cTn id="47" dur="500"/>
                                        <p:tgtEl>
                                          <p:spTgt spid="12">
                                            <p:txEl>
                                              <p:pRg st="3" end="3"/>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672451" y="1286483"/>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435797" y="-46455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09D27A29-4DD4-48C2-95BA-D99C5890A1EA}"/>
              </a:ext>
            </a:extLst>
          </p:cNvPr>
          <p:cNvSpPr txBox="1"/>
          <p:nvPr/>
        </p:nvSpPr>
        <p:spPr>
          <a:xfrm>
            <a:off x="1006104" y="1074533"/>
            <a:ext cx="16625170" cy="8137933"/>
          </a:xfrm>
          <a:prstGeom prst="rect">
            <a:avLst/>
          </a:prstGeom>
          <a:noFill/>
        </p:spPr>
        <p:txBody>
          <a:bodyPr wrap="square">
            <a:spAutoFit/>
          </a:bodyPr>
          <a:lstStyle/>
          <a:p>
            <a:pPr algn="just">
              <a:lnSpc>
                <a:spcPct val="120000"/>
              </a:lnSpc>
              <a:tabLst>
                <a:tab pos="523875" algn="l"/>
              </a:tabLst>
            </a:pPr>
            <a:r>
              <a:rPr lang="en-US" sz="4600" b="1" i="1">
                <a:solidFill>
                  <a:srgbClr val="000000"/>
                </a:solidFill>
                <a:latin typeface="Calibri" panose="020F0502020204030204" pitchFamily="34" charset="0"/>
                <a:ea typeface="Arial" panose="020B0604020202020204" pitchFamily="34" charset="0"/>
              </a:rPr>
              <a:t>c.</a:t>
            </a:r>
            <a:r>
              <a:rPr lang="en-US" sz="4600" b="1" i="1">
                <a:latin typeface="Calibri" panose="020F0502020204030204" pitchFamily="34" charset="0"/>
                <a:ea typeface="Arial" panose="020B0604020202020204" pitchFamily="34" charset="0"/>
              </a:rPr>
              <a:t> </a:t>
            </a:r>
            <a:r>
              <a:rPr lang="en-US" sz="4600" b="1" i="1">
                <a:solidFill>
                  <a:srgbClr val="000000"/>
                </a:solidFill>
                <a:latin typeface="Calibri" panose="020F0502020204030204" pitchFamily="34" charset="0"/>
                <a:ea typeface="Arial" panose="020B0604020202020204" pitchFamily="34" charset="0"/>
              </a:rPr>
              <a:t>Cách dùng đại từ sở hữu</a:t>
            </a:r>
            <a:endParaRPr lang="en-US" sz="4600" b="1">
              <a:latin typeface="Arial" panose="020B0604020202020204" pitchFamily="34" charset="0"/>
              <a:ea typeface="Arial" panose="020B0604020202020204" pitchFamily="34" charset="0"/>
            </a:endParaRPr>
          </a:p>
          <a:p>
            <a:pPr algn="just">
              <a:lnSpc>
                <a:spcPct val="120000"/>
              </a:lnSpc>
              <a:spcAft>
                <a:spcPts val="600"/>
              </a:spcAft>
            </a:pPr>
            <a:r>
              <a:rPr lang="en-US" sz="4600" b="1" i="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600" b="1" i="1">
                <a:latin typeface="Calibri" panose="020F0502020204030204" pitchFamily="34" charset="0"/>
                <a:ea typeface="Arial" panose="020B0604020202020204" pitchFamily="34" charset="0"/>
                <a:cs typeface="Cambria" panose="02040503050406030204" pitchFamily="18" charset="0"/>
              </a:rPr>
              <a:t> </a:t>
            </a:r>
            <a:r>
              <a:rPr lang="en-US" sz="4600" b="1">
                <a:solidFill>
                  <a:srgbClr val="000000"/>
                </a:solidFill>
                <a:latin typeface="Calibri" panose="020F0502020204030204" pitchFamily="34" charset="0"/>
                <a:ea typeface="Cambria" panose="02040503050406030204" pitchFamily="18" charset="0"/>
                <a:cs typeface="Cambria" panose="02040503050406030204" pitchFamily="18" charset="0"/>
              </a:rPr>
              <a:t>Đại từ sở hữu dùng để thay thê cho một tính từ sở hữu + một danh từ</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600" b="1">
                <a:solidFill>
                  <a:srgbClr val="000000"/>
                </a:solidFill>
                <a:latin typeface="Calibri" panose="020F0502020204030204" pitchFamily="34" charset="0"/>
                <a:ea typeface="Cambria" panose="02040503050406030204" pitchFamily="18" charset="0"/>
                <a:cs typeface="Cambria" panose="02040503050406030204" pitchFamily="18" charset="0"/>
              </a:rPr>
              <a:t>Ex 1: </a:t>
            </a:r>
            <a:r>
              <a:rPr lang="en-US" sz="4600">
                <a:solidFill>
                  <a:srgbClr val="000000"/>
                </a:solidFill>
                <a:latin typeface="Calibri" panose="020F0502020204030204" pitchFamily="34" charset="0"/>
                <a:ea typeface="Cambria" panose="02040503050406030204" pitchFamily="18" charset="0"/>
                <a:cs typeface="Cambria" panose="02040503050406030204" pitchFamily="18" charset="0"/>
              </a:rPr>
              <a:t>Her shirt is blue, and mine is red. (mine = my shirt)</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600">
                <a:solidFill>
                  <a:srgbClr val="000000"/>
                </a:solidFill>
                <a:latin typeface="Calibri" panose="020F0502020204030204" pitchFamily="34" charset="0"/>
                <a:ea typeface="Cambria" panose="02040503050406030204" pitchFamily="18" charset="0"/>
                <a:cs typeface="Cambria" panose="02040503050406030204" pitchFamily="18" charset="0"/>
              </a:rPr>
              <a:t>(Áo </a:t>
            </a:r>
            <a:r>
              <a:rPr lang="en-US" sz="4600" i="1">
                <a:solidFill>
                  <a:srgbClr val="000000"/>
                </a:solidFill>
                <a:latin typeface="Calibri" panose="020F0502020204030204" pitchFamily="34" charset="0"/>
                <a:ea typeface="Cambria" panose="02040503050406030204" pitchFamily="18" charset="0"/>
                <a:cs typeface="Cambria" panose="02040503050406030204" pitchFamily="18" charset="0"/>
              </a:rPr>
              <a:t>của cô ấy màu xanh và của tôi màu đỏ.)</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600" b="1">
                <a:solidFill>
                  <a:srgbClr val="000000"/>
                </a:solidFill>
                <a:latin typeface="Calibri" panose="020F0502020204030204" pitchFamily="34" charset="0"/>
                <a:ea typeface="Cambria" panose="02040503050406030204" pitchFamily="18" charset="0"/>
                <a:cs typeface="Cambria" panose="02040503050406030204" pitchFamily="18" charset="0"/>
              </a:rPr>
              <a:t>Ex 2: </a:t>
            </a:r>
            <a:r>
              <a:rPr lang="en-US" sz="4600">
                <a:solidFill>
                  <a:srgbClr val="000000"/>
                </a:solidFill>
                <a:latin typeface="Calibri" panose="020F0502020204030204" pitchFamily="34" charset="0"/>
                <a:ea typeface="Cambria" panose="02040503050406030204" pitchFamily="18" charset="0"/>
                <a:cs typeface="Cambria" panose="02040503050406030204" pitchFamily="18" charset="0"/>
              </a:rPr>
              <a:t>This is your pencil and that is his. (his = his pencil)</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600" i="1">
                <a:solidFill>
                  <a:srgbClr val="000000"/>
                </a:solidFill>
                <a:latin typeface="Calibri" panose="020F0502020204030204" pitchFamily="34" charset="0"/>
                <a:ea typeface="Cambria" panose="02040503050406030204" pitchFamily="18" charset="0"/>
                <a:cs typeface="Cambria" panose="02040503050406030204" pitchFamily="18" charset="0"/>
              </a:rPr>
              <a:t>(Đây là bút chì của bạn và kia là bút chì của anh ấy.)</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600" b="1" i="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600" b="1" i="1">
                <a:latin typeface="Calibri" panose="020F0502020204030204" pitchFamily="34" charset="0"/>
                <a:ea typeface="Arial" panose="020B0604020202020204" pitchFamily="34" charset="0"/>
                <a:cs typeface="Cambria" panose="02040503050406030204" pitchFamily="18" charset="0"/>
              </a:rPr>
              <a:t> </a:t>
            </a:r>
            <a:r>
              <a:rPr lang="en-US" sz="4600" b="1">
                <a:solidFill>
                  <a:srgbClr val="000000"/>
                </a:solidFill>
                <a:latin typeface="Calibri" panose="020F0502020204030204" pitchFamily="34" charset="0"/>
                <a:ea typeface="Cambria" panose="02040503050406030204" pitchFamily="18" charset="0"/>
                <a:cs typeface="Cambria" panose="02040503050406030204" pitchFamily="18" charset="0"/>
              </a:rPr>
              <a:t>Đại từ sở hữu dùng trong cầu sở hữu kép.</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pPr>
            <a:r>
              <a:rPr lang="en-US" sz="4600" b="1">
                <a:solidFill>
                  <a:srgbClr val="000000"/>
                </a:solidFill>
                <a:latin typeface="Calibri" panose="020F0502020204030204" pitchFamily="34" charset="0"/>
                <a:ea typeface="Cambria" panose="02040503050406030204" pitchFamily="18" charset="0"/>
                <a:cs typeface="Cambria" panose="02040503050406030204" pitchFamily="18" charset="0"/>
              </a:rPr>
              <a:t>Ex: </a:t>
            </a:r>
            <a:r>
              <a:rPr lang="en-US" sz="4600">
                <a:solidFill>
                  <a:srgbClr val="000000"/>
                </a:solidFill>
                <a:latin typeface="Calibri" panose="020F0502020204030204" pitchFamily="34" charset="0"/>
                <a:ea typeface="Cambria" panose="02040503050406030204" pitchFamily="18" charset="0"/>
                <a:cs typeface="Cambria" panose="02040503050406030204" pitchFamily="18" charset="0"/>
              </a:rPr>
              <a:t>She is a good friend of mine. </a:t>
            </a:r>
            <a:r>
              <a:rPr lang="en-US" sz="4600" i="1">
                <a:solidFill>
                  <a:srgbClr val="000000"/>
                </a:solidFill>
                <a:latin typeface="Calibri" panose="020F0502020204030204" pitchFamily="34" charset="0"/>
                <a:ea typeface="Cambria" panose="02040503050406030204" pitchFamily="18" charset="0"/>
                <a:cs typeface="Cambria" panose="02040503050406030204" pitchFamily="18" charset="0"/>
              </a:rPr>
              <a:t>(Cô ấy là một người bạn tốt của tôi.)</a:t>
            </a:r>
            <a:endParaRPr lang="en-US" sz="46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710657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barn(inVertical)">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barn(inVertical)">
                                      <p:cBhvr>
                                        <p:cTn id="39" dur="500"/>
                                        <p:tgtEl>
                                          <p:spTgt spid="1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barn(inVertical)">
                                      <p:cBhvr>
                                        <p:cTn id="44" dur="300"/>
                                        <p:tgtEl>
                                          <p:spTgt spid="12">
                                            <p:txEl>
                                              <p:pRg st="2" end="2"/>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12">
                                            <p:txEl>
                                              <p:pRg st="3" end="3"/>
                                            </p:txEl>
                                          </p:spTgt>
                                        </p:tgtEl>
                                        <p:attrNameLst>
                                          <p:attrName>style.visibility</p:attrName>
                                        </p:attrNameLst>
                                      </p:cBhvr>
                                      <p:to>
                                        <p:strVal val="visible"/>
                                      </p:to>
                                    </p:set>
                                    <p:animEffect transition="in" filter="barn(inVertical)">
                                      <p:cBhvr>
                                        <p:cTn id="47" dur="500"/>
                                        <p:tgtEl>
                                          <p:spTgt spid="12">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xEl>
                                              <p:pRg st="4" end="4"/>
                                            </p:txEl>
                                          </p:spTgt>
                                        </p:tgtEl>
                                        <p:attrNameLst>
                                          <p:attrName>style.visibility</p:attrName>
                                        </p:attrNameLst>
                                      </p:cBhvr>
                                      <p:to>
                                        <p:strVal val="visible"/>
                                      </p:to>
                                    </p:set>
                                    <p:animEffect transition="in" filter="barn(inVertical)">
                                      <p:cBhvr>
                                        <p:cTn id="52" dur="500"/>
                                        <p:tgtEl>
                                          <p:spTgt spid="12">
                                            <p:txEl>
                                              <p:pRg st="4" end="4"/>
                                            </p:txEl>
                                          </p:spTgt>
                                        </p:tgtEl>
                                      </p:cBhvr>
                                    </p:animEffect>
                                  </p:childTnLst>
                                </p:cTn>
                              </p:par>
                              <p:par>
                                <p:cTn id="53" presetID="16" presetClass="entr" presetSubtype="21" fill="hold" nodeType="withEffect">
                                  <p:stCondLst>
                                    <p:cond delay="0"/>
                                  </p:stCondLst>
                                  <p:childTnLst>
                                    <p:set>
                                      <p:cBhvr>
                                        <p:cTn id="54" dur="1" fill="hold">
                                          <p:stCondLst>
                                            <p:cond delay="0"/>
                                          </p:stCondLst>
                                        </p:cTn>
                                        <p:tgtEl>
                                          <p:spTgt spid="12">
                                            <p:txEl>
                                              <p:pRg st="5" end="5"/>
                                            </p:txEl>
                                          </p:spTgt>
                                        </p:tgtEl>
                                        <p:attrNameLst>
                                          <p:attrName>style.visibility</p:attrName>
                                        </p:attrNameLst>
                                      </p:cBhvr>
                                      <p:to>
                                        <p:strVal val="visible"/>
                                      </p:to>
                                    </p:set>
                                    <p:animEffect transition="in" filter="barn(inVertical)">
                                      <p:cBhvr>
                                        <p:cTn id="55" dur="500"/>
                                        <p:tgtEl>
                                          <p:spTgt spid="12">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2">
                                            <p:txEl>
                                              <p:pRg st="6" end="6"/>
                                            </p:txEl>
                                          </p:spTgt>
                                        </p:tgtEl>
                                        <p:attrNameLst>
                                          <p:attrName>style.visibility</p:attrName>
                                        </p:attrNameLst>
                                      </p:cBhvr>
                                      <p:to>
                                        <p:strVal val="visible"/>
                                      </p:to>
                                    </p:set>
                                    <p:animEffect transition="in" filter="barn(inVertical)">
                                      <p:cBhvr>
                                        <p:cTn id="60" dur="500"/>
                                        <p:tgtEl>
                                          <p:spTgt spid="12">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2">
                                            <p:txEl>
                                              <p:pRg st="7" end="7"/>
                                            </p:txEl>
                                          </p:spTgt>
                                        </p:tgtEl>
                                        <p:attrNameLst>
                                          <p:attrName>style.visibility</p:attrName>
                                        </p:attrNameLst>
                                      </p:cBhvr>
                                      <p:to>
                                        <p:strVal val="visible"/>
                                      </p:to>
                                    </p:set>
                                    <p:animEffect transition="in" filter="barn(inVertical)">
                                      <p:cBhvr>
                                        <p:cTn id="65"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672451" y="1286483"/>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435797" y="-46455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09D27A29-4DD4-48C2-95BA-D99C5890A1EA}"/>
              </a:ext>
            </a:extLst>
          </p:cNvPr>
          <p:cNvSpPr txBox="1"/>
          <p:nvPr/>
        </p:nvSpPr>
        <p:spPr>
          <a:xfrm>
            <a:off x="1006104" y="1074533"/>
            <a:ext cx="16625170" cy="3785652"/>
          </a:xfrm>
          <a:prstGeom prst="rect">
            <a:avLst/>
          </a:prstGeom>
          <a:noFill/>
        </p:spPr>
        <p:txBody>
          <a:bodyPr wrap="square">
            <a:spAutoFit/>
          </a:bodyPr>
          <a:lstStyle/>
          <a:p>
            <a:pPr algn="just"/>
            <a:r>
              <a:rPr lang="en-US" sz="46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600" b="1" i="1">
                <a:solidFill>
                  <a:srgbClr val="000000"/>
                </a:solidFill>
                <a:latin typeface="Calibri" panose="020F0502020204030204" pitchFamily="34" charset="0"/>
                <a:ea typeface="Arial" panose="020B0604020202020204" pitchFamily="34" charset="0"/>
              </a:rPr>
              <a:t> Lưu ý về tính từ sở hữu và đại từ sở hữu</a:t>
            </a:r>
            <a:endParaRPr lang="en-US" sz="4600" b="1">
              <a:latin typeface="Arial" panose="020B0604020202020204" pitchFamily="34" charset="0"/>
              <a:ea typeface="Arial" panose="020B0604020202020204" pitchFamily="34" charset="0"/>
            </a:endParaRPr>
          </a:p>
          <a:p>
            <a:pPr algn="just">
              <a:spcAft>
                <a:spcPts val="600"/>
              </a:spcAft>
            </a:pPr>
            <a:r>
              <a:rPr lang="en-US" sz="46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600">
                <a:latin typeface="Calibri" panose="020F0502020204030204" pitchFamily="34" charset="0"/>
                <a:ea typeface="Cambria" panose="02040503050406030204" pitchFamily="18" charset="0"/>
                <a:cs typeface="Cambria" panose="02040503050406030204" pitchFamily="18" charset="0"/>
              </a:rPr>
              <a:t> </a:t>
            </a:r>
            <a:r>
              <a:rPr lang="en-US" sz="4600">
                <a:solidFill>
                  <a:srgbClr val="000000"/>
                </a:solidFill>
                <a:latin typeface="Calibri" panose="020F0502020204030204" pitchFamily="34" charset="0"/>
                <a:ea typeface="Cambria" panose="02040503050406030204" pitchFamily="18" charset="0"/>
                <a:cs typeface="Cambria" panose="02040503050406030204" pitchFamily="18" charset="0"/>
              </a:rPr>
              <a:t>Tính từ sở hữu: luôn đi cùng với danh từ.</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6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600">
                <a:latin typeface="Calibri" panose="020F0502020204030204" pitchFamily="34" charset="0"/>
                <a:ea typeface="Cambria" panose="02040503050406030204" pitchFamily="18" charset="0"/>
                <a:cs typeface="Cambria" panose="02040503050406030204" pitchFamily="18" charset="0"/>
              </a:rPr>
              <a:t> </a:t>
            </a:r>
            <a:r>
              <a:rPr lang="en-US" sz="4600">
                <a:solidFill>
                  <a:srgbClr val="000000"/>
                </a:solidFill>
                <a:latin typeface="Calibri" panose="020F0502020204030204" pitchFamily="34" charset="0"/>
                <a:ea typeface="Cambria" panose="02040503050406030204" pitchFamily="18" charset="0"/>
                <a:cs typeface="Cambria" panose="02040503050406030204" pitchFamily="18" charset="0"/>
              </a:rPr>
              <a:t>Đại từ sở hữu: Bản thân nó đã mang nghĩa của một cụm danh từ. Do đó đại từ sở hữu không đi kèm với bất kỳ danh từ nào khá</a:t>
            </a:r>
            <a:r>
              <a:rPr lang="en-US" sz="4600">
                <a:latin typeface="Calibri" panose="020F0502020204030204" pitchFamily="34" charset="0"/>
                <a:ea typeface="Cambria" panose="02040503050406030204" pitchFamily="18" charset="0"/>
                <a:cs typeface="Cambria" panose="02040503050406030204" pitchFamily="18" charset="0"/>
              </a:rPr>
              <a:t>c.</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4600">
                <a:solidFill>
                  <a:srgbClr val="000000"/>
                </a:solidFill>
                <a:latin typeface="Calibri" panose="020F0502020204030204" pitchFamily="34" charset="0"/>
                <a:ea typeface="Calibri" panose="020F0502020204030204" pitchFamily="34" charset="0"/>
                <a:cs typeface="Calibri" panose="020F0502020204030204" pitchFamily="34" charset="0"/>
              </a:rPr>
              <a:t>Ví dụ chi tiết phân biệt cách dùng đại từ sở hữu và tính từ sở hữu.</a:t>
            </a:r>
            <a:endParaRPr lang="en-US" sz="46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411BE39C-B1AA-4B81-907E-2B68D9182276}"/>
              </a:ext>
            </a:extLst>
          </p:cNvPr>
          <p:cNvGraphicFramePr>
            <a:graphicFrameLocks noGrp="1"/>
          </p:cNvGraphicFramePr>
          <p:nvPr>
            <p:extLst>
              <p:ext uri="{D42A27DB-BD31-4B8C-83A1-F6EECF244321}">
                <p14:modId xmlns:p14="http://schemas.microsoft.com/office/powerpoint/2010/main" val="769644595"/>
              </p:ext>
            </p:extLst>
          </p:nvPr>
        </p:nvGraphicFramePr>
        <p:xfrm>
          <a:off x="3478791" y="4854889"/>
          <a:ext cx="11330418" cy="4919472"/>
        </p:xfrm>
        <a:graphic>
          <a:graphicData uri="http://schemas.openxmlformats.org/drawingml/2006/table">
            <a:tbl>
              <a:tblPr firstRow="1" firstCol="1" bandRow="1"/>
              <a:tblGrid>
                <a:gridCol w="5665209">
                  <a:extLst>
                    <a:ext uri="{9D8B030D-6E8A-4147-A177-3AD203B41FA5}">
                      <a16:colId xmlns:a16="http://schemas.microsoft.com/office/drawing/2014/main" val="2185275226"/>
                    </a:ext>
                  </a:extLst>
                </a:gridCol>
                <a:gridCol w="5665209">
                  <a:extLst>
                    <a:ext uri="{9D8B030D-6E8A-4147-A177-3AD203B41FA5}">
                      <a16:colId xmlns:a16="http://schemas.microsoft.com/office/drawing/2014/main" val="1044454521"/>
                    </a:ext>
                  </a:extLst>
                </a:gridCol>
              </a:tblGrid>
              <a:tr h="0">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my book.</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book is mine.</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879547"/>
                  </a:ext>
                </a:extLst>
              </a:tr>
              <a:tr h="0">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your book.</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book is yours.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0273062"/>
                  </a:ext>
                </a:extLst>
              </a:tr>
              <a:tr h="0">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his book.</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book is his.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6884662"/>
                  </a:ext>
                </a:extLst>
              </a:tr>
              <a:tr h="0">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her book.</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book is hers.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4576136"/>
                  </a:ext>
                </a:extLst>
              </a:tr>
              <a:tr h="0">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our book.</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book is ours.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5416316"/>
                  </a:ext>
                </a:extLst>
              </a:tr>
              <a:tr h="0">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is their book.</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800"/>
                        </a:spcAft>
                      </a:pPr>
                      <a:r>
                        <a:rPr lang="en-US" sz="4000">
                          <a:solidFill>
                            <a:srgbClr val="000000"/>
                          </a:solidFill>
                          <a:effectLst/>
                          <a:latin typeface="Calibri" panose="020F0502020204030204" pitchFamily="34" charset="0"/>
                          <a:ea typeface="Calibri" panose="020F0502020204030204" pitchFamily="34" charset="0"/>
                          <a:cs typeface="Calibri" panose="020F0502020204030204" pitchFamily="34" charset="0"/>
                        </a:rPr>
                        <a:t>This book is theirs.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0198256"/>
                  </a:ext>
                </a:extLst>
              </a:tr>
            </a:tbl>
          </a:graphicData>
        </a:graphic>
      </p:graphicFrame>
    </p:spTree>
    <p:extLst>
      <p:ext uri="{BB962C8B-B14F-4D97-AF65-F5344CB8AC3E}">
        <p14:creationId xmlns:p14="http://schemas.microsoft.com/office/powerpoint/2010/main" val="157619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barn(inVertical)">
                                      <p:cBhvr>
                                        <p:cTn id="34" dur="500"/>
                                        <p:tgtEl>
                                          <p:spTgt spid="12">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barn(inVertical)">
                                      <p:cBhvr>
                                        <p:cTn id="39" dur="500"/>
                                        <p:tgtEl>
                                          <p:spTgt spid="12">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
                                            <p:txEl>
                                              <p:pRg st="2" end="2"/>
                                            </p:txEl>
                                          </p:spTgt>
                                        </p:tgtEl>
                                        <p:attrNameLst>
                                          <p:attrName>style.visibility</p:attrName>
                                        </p:attrNameLst>
                                      </p:cBhvr>
                                      <p:to>
                                        <p:strVal val="visible"/>
                                      </p:to>
                                    </p:set>
                                    <p:animEffect transition="in" filter="barn(inVertical)">
                                      <p:cBhvr>
                                        <p:cTn id="44" dur="500"/>
                                        <p:tgtEl>
                                          <p:spTgt spid="1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2">
                                            <p:txEl>
                                              <p:pRg st="3" end="3"/>
                                            </p:txEl>
                                          </p:spTgt>
                                        </p:tgtEl>
                                        <p:attrNameLst>
                                          <p:attrName>style.visibility</p:attrName>
                                        </p:attrNameLst>
                                      </p:cBhvr>
                                      <p:to>
                                        <p:strVal val="visible"/>
                                      </p:to>
                                    </p:set>
                                    <p:animEffect transition="in" filter="barn(inVertical)">
                                      <p:cBhvr>
                                        <p:cTn id="49" dur="500"/>
                                        <p:tgtEl>
                                          <p:spTgt spid="12">
                                            <p:txEl>
                                              <p:pRg st="3" end="3"/>
                                            </p:txEl>
                                          </p:spTgt>
                                        </p:tgtEl>
                                      </p:cBhvr>
                                    </p:animEffect>
                                  </p:childTnLst>
                                </p:cTn>
                              </p:par>
                              <p:par>
                                <p:cTn id="50" presetID="16" presetClass="entr" presetSubtype="21"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426681" y="2681403"/>
            <a:ext cx="15234486"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GRAMMAR CHECKING</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5">
            <a:extLst>
              <a:ext uri="{FF2B5EF4-FFF2-40B4-BE49-F238E27FC236}">
                <a16:creationId xmlns:a16="http://schemas.microsoft.com/office/drawing/2014/main" id="{04068AAF-E66F-40DD-9929-4E338B750CB6}"/>
              </a:ext>
            </a:extLst>
          </p:cNvPr>
          <p:cNvSpPr txBox="1"/>
          <p:nvPr/>
        </p:nvSpPr>
        <p:spPr>
          <a:xfrm>
            <a:off x="2667000" y="4873364"/>
            <a:ext cx="15234486" cy="1292405"/>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12"/>
              </a:rPr>
              <a:t>https://wordwall.net/resource/53582567</a:t>
            </a:r>
            <a:r>
              <a:rPr lang="en-US" sz="5400">
                <a:solidFill>
                  <a:srgbClr val="002060"/>
                </a:solidFill>
                <a:latin typeface="Bryndan Write Bold"/>
              </a:rPr>
              <a:t> </a:t>
            </a:r>
          </a:p>
        </p:txBody>
      </p:sp>
      <p:sp>
        <p:nvSpPr>
          <p:cNvPr id="11" name="TextBox 5">
            <a:extLst>
              <a:ext uri="{FF2B5EF4-FFF2-40B4-BE49-F238E27FC236}">
                <a16:creationId xmlns:a16="http://schemas.microsoft.com/office/drawing/2014/main" id="{228B6267-5E7D-4F7C-9AA1-DE7BC7F46CDD}"/>
              </a:ext>
            </a:extLst>
          </p:cNvPr>
          <p:cNvSpPr txBox="1"/>
          <p:nvPr/>
        </p:nvSpPr>
        <p:spPr>
          <a:xfrm>
            <a:off x="2946409" y="6482609"/>
            <a:ext cx="15234486" cy="1292405"/>
          </a:xfrm>
          <a:prstGeom prst="rect">
            <a:avLst/>
          </a:prstGeom>
        </p:spPr>
        <p:txBody>
          <a:bodyPr wrap="square" lIns="0" tIns="0" rIns="0" bIns="0" rtlCol="0" anchor="t">
            <a:spAutoFit/>
          </a:bodyPr>
          <a:lstStyle/>
          <a:p>
            <a:pPr>
              <a:lnSpc>
                <a:spcPts val="11513"/>
              </a:lnSpc>
            </a:pPr>
            <a:r>
              <a:rPr lang="en-US" sz="5400">
                <a:solidFill>
                  <a:srgbClr val="002060"/>
                </a:solidFill>
                <a:latin typeface="Bryndan Write Bold"/>
                <a:hlinkClick r:id="rId13"/>
              </a:rPr>
              <a:t>https://wordwall.net/resource/31688029</a:t>
            </a:r>
            <a:r>
              <a:rPr lang="en-US" sz="5400">
                <a:solidFill>
                  <a:srgbClr val="002060"/>
                </a:solidFill>
                <a:latin typeface="Bryndan Write Bold"/>
              </a:rPr>
              <a:t> </a:t>
            </a:r>
          </a:p>
        </p:txBody>
      </p:sp>
    </p:spTree>
    <p:extLst>
      <p:ext uri="{BB962C8B-B14F-4D97-AF65-F5344CB8AC3E}">
        <p14:creationId xmlns:p14="http://schemas.microsoft.com/office/powerpoint/2010/main" val="385733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75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750"/>
                                        <p:tgtEl>
                                          <p:spTgt spid="9"/>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75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197198" y="2321040"/>
            <a:ext cx="10092186"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1. THEORY</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5">
            <a:extLst>
              <a:ext uri="{FF2B5EF4-FFF2-40B4-BE49-F238E27FC236}">
                <a16:creationId xmlns:a16="http://schemas.microsoft.com/office/drawing/2014/main" id="{A88A0718-DA0B-40E6-BFD5-F2D0C9C6DBCF}"/>
              </a:ext>
            </a:extLst>
          </p:cNvPr>
          <p:cNvSpPr txBox="1"/>
          <p:nvPr/>
        </p:nvSpPr>
        <p:spPr>
          <a:xfrm>
            <a:off x="6553200" y="6037806"/>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III. PHONETICS</a:t>
            </a:r>
          </a:p>
        </p:txBody>
      </p:sp>
      <p:sp>
        <p:nvSpPr>
          <p:cNvPr id="13" name="Freeform 13">
            <a:extLst>
              <a:ext uri="{FF2B5EF4-FFF2-40B4-BE49-F238E27FC236}">
                <a16:creationId xmlns:a16="http://schemas.microsoft.com/office/drawing/2014/main" id="{61E6FE28-98B0-4E04-9ACC-CC0CEE21DF52}"/>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
        <p:nvSpPr>
          <p:cNvPr id="11" name="TextBox 10">
            <a:extLst>
              <a:ext uri="{FF2B5EF4-FFF2-40B4-BE49-F238E27FC236}">
                <a16:creationId xmlns:a16="http://schemas.microsoft.com/office/drawing/2014/main" id="{5E9D7D03-4259-4E9D-99E4-558EF9E67CAB}"/>
              </a:ext>
            </a:extLst>
          </p:cNvPr>
          <p:cNvSpPr txBox="1"/>
          <p:nvPr/>
        </p:nvSpPr>
        <p:spPr>
          <a:xfrm>
            <a:off x="6564484" y="7750962"/>
            <a:ext cx="10678886" cy="998735"/>
          </a:xfrm>
          <a:prstGeom prst="rect">
            <a:avLst/>
          </a:prstGeom>
          <a:noFill/>
        </p:spPr>
        <p:txBody>
          <a:bodyPr wrap="square">
            <a:spAutoFit/>
          </a:bodyPr>
          <a:lstStyle/>
          <a:p>
            <a:pPr algn="just">
              <a:lnSpc>
                <a:spcPct val="150000"/>
              </a:lnSpc>
              <a:spcAft>
                <a:spcPts val="800"/>
              </a:spcAft>
            </a:pPr>
            <a:r>
              <a:rPr lang="en-US" sz="4400" b="1">
                <a:solidFill>
                  <a:srgbClr val="00B05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400" b="1">
                <a:solidFill>
                  <a:srgbClr val="00B050"/>
                </a:solidFill>
                <a:effectLst/>
                <a:latin typeface="Calibri" panose="020F0502020204030204" pitchFamily="34" charset="0"/>
                <a:ea typeface="Calibri" panose="020F0502020204030204" pitchFamily="34" charset="0"/>
                <a:cs typeface="Calibri" panose="020F0502020204030204" pitchFamily="34" charset="0"/>
              </a:rPr>
              <a:t> Cách phát âm âm /əʊ/ và /aʊ/.</a:t>
            </a:r>
            <a:endParaRPr lang="en-US" sz="400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825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896270" y="1229508"/>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281396" y="-73361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267E71F6-F976-4A9B-BA65-633891B270F2}"/>
              </a:ext>
            </a:extLst>
          </p:cNvPr>
          <p:cNvSpPr txBox="1"/>
          <p:nvPr/>
        </p:nvSpPr>
        <p:spPr>
          <a:xfrm>
            <a:off x="712874" y="657254"/>
            <a:ext cx="17115303" cy="5068632"/>
          </a:xfrm>
          <a:prstGeom prst="rect">
            <a:avLst/>
          </a:prstGeom>
          <a:noFill/>
        </p:spPr>
        <p:txBody>
          <a:bodyPr wrap="square">
            <a:spAutoFit/>
          </a:bodyPr>
          <a:lstStyle/>
          <a:p>
            <a:pPr algn="ctr">
              <a:lnSpc>
                <a:spcPct val="130000"/>
              </a:lnSpc>
              <a:spcAft>
                <a:spcPts val="700"/>
              </a:spcAft>
            </a:pPr>
            <a:r>
              <a:rPr lang="en-US" sz="4000" b="1">
                <a:solidFill>
                  <a:srgbClr val="0070C0"/>
                </a:solidFill>
                <a:effectLst/>
                <a:latin typeface="Calibri" panose="020F0502020204030204" pitchFamily="34" charset="0"/>
                <a:ea typeface="Cambria" panose="02040503050406030204" pitchFamily="18" charset="0"/>
                <a:cs typeface="Cambria" panose="02040503050406030204" pitchFamily="18" charset="0"/>
              </a:rPr>
              <a:t>1. Âm /əʊ/</a:t>
            </a:r>
            <a:endParaRPr lang="en-US" sz="40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a. Cách phát âm</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âm </a:t>
            </a:r>
            <a:r>
              <a:rPr lang="en-US" sz="4000" b="1">
                <a:effectLst/>
                <a:latin typeface="Calibri" panose="020F0502020204030204" pitchFamily="34" charset="0"/>
                <a:ea typeface="Cambria" panose="02040503050406030204" pitchFamily="18" charset="0"/>
                <a:cs typeface="Cambria" panose="02040503050406030204" pitchFamily="18" charset="0"/>
              </a:rPr>
              <a:t>/</a:t>
            </a:r>
            <a:r>
              <a:rPr lang="en-US" sz="4000" b="1">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000" b="1">
                <a:effectLst/>
                <a:latin typeface="Calibri" panose="020F0502020204030204" pitchFamily="34" charset="0"/>
                <a:ea typeface="Cambria" panose="02040503050406030204" pitchFamily="18" charset="0"/>
                <a:cs typeface="Cambria" panose="02040503050406030204" pitchFamily="18" charset="0"/>
              </a:rPr>
              <a: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Âm </a:t>
            </a:r>
            <a:r>
              <a:rPr lang="en-US" sz="4000">
                <a:effectLst/>
                <a:latin typeface="Calibri" panose="020F0502020204030204" pitchFamily="34" charset="0"/>
                <a:ea typeface="Cambria" panose="02040503050406030204" pitchFamily="18" charset="0"/>
                <a:cs typeface="Cambria" panose="02040503050406030204" pitchFamily="18" charset="0"/>
              </a:rPr>
              <a:t>/</a:t>
            </a:r>
            <a:r>
              <a:rPr lang="en-US" sz="40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000">
                <a:effectLst/>
                <a:latin typeface="Calibri" panose="020F0502020204030204" pitchFamily="34" charset="0"/>
                <a:ea typeface="Cambria" panose="02040503050406030204" pitchFamily="18" charset="0"/>
                <a:cs typeface="Cambria" panose="02040503050406030204" pitchFamily="18" charset="0"/>
              </a:rPr>
              <a:t>/</a:t>
            </a:r>
            <a:r>
              <a:rPr lang="en-US" sz="4000" b="1">
                <a:solidFill>
                  <a:srgbClr val="000000"/>
                </a:solidFill>
                <a:effectLst/>
                <a:latin typeface="Calibri" panose="020F0502020204030204" pitchFamily="34" charset="0"/>
                <a:ea typeface="Arial" panose="020B0604020202020204" pitchFamily="34"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là 1 nguyên âm đôi. Để phát âm âm này, đầu tiên đặt lưỡi ở vị trí phát âm của âm /</a:t>
            </a:r>
            <a:r>
              <a:rPr lang="en-US" sz="40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sau đó miệng tròn dần để phát âm âm /</a:t>
            </a:r>
            <a:r>
              <a:rPr lang="en-US" sz="4000">
                <a:solidFill>
                  <a:srgbClr val="333333"/>
                </a:solidFill>
                <a:effectLst/>
                <a:latin typeface="Calibri" panose="020F0502020204030204" pitchFamily="34" charset="0"/>
                <a:ea typeface="Cambria" panose="02040503050406030204" pitchFamily="18" charset="0"/>
                <a:cs typeface="Cambria" panose="02040503050406030204" pitchFamily="18" charset="0"/>
              </a:rPr>
              <a:t>ʊ</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(Chú ý: phát âm /</a:t>
            </a:r>
            <a:r>
              <a:rPr lang="en-US" sz="40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dài,</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000">
                <a:solidFill>
                  <a:srgbClr val="333333"/>
                </a:solidFill>
                <a:effectLst/>
                <a:latin typeface="Calibri" panose="020F0502020204030204" pitchFamily="34" charset="0"/>
                <a:ea typeface="Cambria" panose="02040503050406030204" pitchFamily="18" charset="0"/>
                <a:cs typeface="Cambria" panose="02040503050406030204" pitchFamily="18" charset="0"/>
              </a:rPr>
              <a:t>ʊ</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ngắn và nhanh.)</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7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Các em tập thực hành phát âm các từ sau:</a:t>
            </a:r>
            <a:endParaRPr lang="en-US" sz="4000" b="1">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5" name="Table 4">
            <a:extLst>
              <a:ext uri="{FF2B5EF4-FFF2-40B4-BE49-F238E27FC236}">
                <a16:creationId xmlns:a16="http://schemas.microsoft.com/office/drawing/2014/main" id="{33B691A6-C2EF-42AC-8F8B-152DE1BEACE4}"/>
              </a:ext>
            </a:extLst>
          </p:cNvPr>
          <p:cNvGraphicFramePr>
            <a:graphicFrameLocks noGrp="1"/>
          </p:cNvGraphicFramePr>
          <p:nvPr>
            <p:extLst>
              <p:ext uri="{D42A27DB-BD31-4B8C-83A1-F6EECF244321}">
                <p14:modId xmlns:p14="http://schemas.microsoft.com/office/powerpoint/2010/main" val="3004946517"/>
              </p:ext>
            </p:extLst>
          </p:nvPr>
        </p:nvGraphicFramePr>
        <p:xfrm>
          <a:off x="1608736" y="6051924"/>
          <a:ext cx="14705842" cy="2692527"/>
        </p:xfrm>
        <a:graphic>
          <a:graphicData uri="http://schemas.openxmlformats.org/drawingml/2006/table">
            <a:tbl>
              <a:tblPr firstRow="1" firstCol="1" bandRow="1"/>
              <a:tblGrid>
                <a:gridCol w="4680340">
                  <a:extLst>
                    <a:ext uri="{9D8B030D-6E8A-4147-A177-3AD203B41FA5}">
                      <a16:colId xmlns:a16="http://schemas.microsoft.com/office/drawing/2014/main" val="3836261471"/>
                    </a:ext>
                  </a:extLst>
                </a:gridCol>
                <a:gridCol w="5012751">
                  <a:extLst>
                    <a:ext uri="{9D8B030D-6E8A-4147-A177-3AD203B41FA5}">
                      <a16:colId xmlns:a16="http://schemas.microsoft.com/office/drawing/2014/main" val="2239970053"/>
                    </a:ext>
                  </a:extLst>
                </a:gridCol>
                <a:gridCol w="5012751">
                  <a:extLst>
                    <a:ext uri="{9D8B030D-6E8A-4147-A177-3AD203B41FA5}">
                      <a16:colId xmlns:a16="http://schemas.microsoft.com/office/drawing/2014/main" val="1156604346"/>
                    </a:ext>
                  </a:extLst>
                </a:gridCol>
              </a:tblGrid>
              <a:tr h="182245">
                <a:tc>
                  <a:txBody>
                    <a:bodyPr/>
                    <a:lstStyle/>
                    <a:p>
                      <a:pPr algn="just">
                        <a:lnSpc>
                          <a:spcPct val="150000"/>
                        </a:lnSpc>
                        <a:spcAft>
                          <a:spcPts val="700"/>
                        </a:spcAft>
                      </a:pP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go /g</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700"/>
                        </a:spcAft>
                      </a:pP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boat</a:t>
                      </a:r>
                      <a:r>
                        <a:rPr lang="en-US" sz="4400" b="0">
                          <a:effectLst/>
                          <a:latin typeface="Calibri" panose="020F0502020204030204" pitchFamily="34" charset="0"/>
                          <a:ea typeface="Cambria" panose="02040503050406030204" pitchFamily="18" charset="0"/>
                          <a:cs typeface="Cambria" panose="02040503050406030204" pitchFamily="18" charset="0"/>
                        </a:rPr>
                        <a:t> </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t/ </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700"/>
                        </a:spcAft>
                      </a:pP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shoulder /'</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ʃəʊ</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ld</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r/ </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9169150"/>
                  </a:ext>
                </a:extLst>
              </a:tr>
              <a:tr h="182245">
                <a:tc>
                  <a:txBody>
                    <a:bodyPr/>
                    <a:lstStyle/>
                    <a:p>
                      <a:pPr algn="just">
                        <a:lnSpc>
                          <a:spcPct val="150000"/>
                        </a:lnSpc>
                        <a:spcAft>
                          <a:spcPts val="700"/>
                        </a:spcAft>
                      </a:pP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road /r</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d/ </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700"/>
                        </a:spcAft>
                      </a:pP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phone /f</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n/ </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700"/>
                        </a:spcAft>
                      </a:pP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October /</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ɒ</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k't</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r/ </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3611272"/>
                  </a:ext>
                </a:extLst>
              </a:tr>
              <a:tr h="182245">
                <a:tc>
                  <a:txBody>
                    <a:bodyPr/>
                    <a:lstStyle/>
                    <a:p>
                      <a:pPr algn="just">
                        <a:lnSpc>
                          <a:spcPct val="150000"/>
                        </a:lnSpc>
                        <a:spcAft>
                          <a:spcPts val="700"/>
                        </a:spcAft>
                      </a:pP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old /</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ld/</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700"/>
                        </a:spcAft>
                      </a:pP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joking /d</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ʒəʊ</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k</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η/</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700"/>
                        </a:spcAft>
                      </a:pP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potato /p</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'teit</a:t>
                      </a:r>
                      <a:r>
                        <a:rPr lang="en-US" sz="4400" b="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b="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endParaRPr lang="en-US" sz="4400" b="1">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1710132"/>
                  </a:ext>
                </a:extLst>
              </a:tr>
            </a:tbl>
          </a:graphicData>
        </a:graphic>
      </p:graphicFrame>
    </p:spTree>
    <p:extLst>
      <p:ext uri="{BB962C8B-B14F-4D97-AF65-F5344CB8AC3E}">
        <p14:creationId xmlns:p14="http://schemas.microsoft.com/office/powerpoint/2010/main" val="3341758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barn(inVertical)">
                                      <p:cBhvr>
                                        <p:cTn id="34" dur="50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animEffect transition="in" filter="barn(inVertical)">
                                      <p:cBhvr>
                                        <p:cTn id="39" dur="500"/>
                                        <p:tgtEl>
                                          <p:spTgt spid="18">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xEl>
                                              <p:pRg st="2" end="2"/>
                                            </p:txEl>
                                          </p:spTgt>
                                        </p:tgtEl>
                                        <p:attrNameLst>
                                          <p:attrName>style.visibility</p:attrName>
                                        </p:attrNameLst>
                                      </p:cBhvr>
                                      <p:to>
                                        <p:strVal val="visible"/>
                                      </p:to>
                                    </p:set>
                                    <p:animEffect transition="in" filter="barn(inVertical)">
                                      <p:cBhvr>
                                        <p:cTn id="42" dur="500"/>
                                        <p:tgtEl>
                                          <p:spTgt spid="1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xEl>
                                              <p:pRg st="3" end="3"/>
                                            </p:txEl>
                                          </p:spTgt>
                                        </p:tgtEl>
                                        <p:attrNameLst>
                                          <p:attrName>style.visibility</p:attrName>
                                        </p:attrNameLst>
                                      </p:cBhvr>
                                      <p:to>
                                        <p:strVal val="visible"/>
                                      </p:to>
                                    </p:set>
                                    <p:animEffect transition="in" filter="barn(inVertical)">
                                      <p:cBhvr>
                                        <p:cTn id="47" dur="500"/>
                                        <p:tgtEl>
                                          <p:spTgt spid="18">
                                            <p:txEl>
                                              <p:pRg st="3" end="3"/>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896270" y="1229508"/>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281396" y="-73361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267E71F6-F976-4A9B-BA65-633891B270F2}"/>
              </a:ext>
            </a:extLst>
          </p:cNvPr>
          <p:cNvSpPr txBox="1"/>
          <p:nvPr/>
        </p:nvSpPr>
        <p:spPr>
          <a:xfrm>
            <a:off x="2264904" y="657254"/>
            <a:ext cx="15563273" cy="2014269"/>
          </a:xfrm>
          <a:prstGeom prst="rect">
            <a:avLst/>
          </a:prstGeom>
          <a:noFill/>
        </p:spPr>
        <p:txBody>
          <a:bodyPr wrap="square">
            <a:spAutoFit/>
          </a:bodyPr>
          <a:lstStyle/>
          <a:p>
            <a:pPr algn="just">
              <a:lnSpc>
                <a:spcPct val="150000"/>
              </a:lnSpc>
            </a:pP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b. D</a:t>
            </a:r>
            <a:r>
              <a:rPr lang="en-US" sz="4400" b="1" i="1">
                <a:latin typeface="Calibri" panose="020F0502020204030204" pitchFamily="34" charset="0"/>
                <a:ea typeface="Arial" panose="020B0604020202020204" pitchFamily="34" charset="0"/>
                <a:cs typeface="Cambria" panose="02040503050406030204" pitchFamily="18" charset="0"/>
              </a:rPr>
              <a:t>ấ</a:t>
            </a: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u hiệu nhận biết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“o” thường được phát âm là </a:t>
            </a:r>
            <a:r>
              <a:rPr lang="en-US" sz="4400" b="1">
                <a:latin typeface="Calibri" panose="020F0502020204030204" pitchFamily="34" charset="0"/>
                <a:ea typeface="Cambria" panose="02040503050406030204" pitchFamily="18" charset="0"/>
                <a:cs typeface="Cambria" panose="02040503050406030204" pitchFamily="18" charset="0"/>
              </a:rPr>
              <a:t>/</a:t>
            </a:r>
            <a:r>
              <a:rPr lang="en-US" sz="4400">
                <a:solidFill>
                  <a:srgbClr val="333333"/>
                </a:solidFill>
                <a:latin typeface="Calibri" panose="020F0502020204030204" pitchFamily="34" charset="0"/>
                <a:ea typeface="Cambria" panose="02040503050406030204" pitchFamily="18" charset="0"/>
                <a:cs typeface="Cambria" panose="02040503050406030204" pitchFamily="18" charset="0"/>
              </a:rPr>
              <a:t>əʊ</a:t>
            </a:r>
            <a:r>
              <a:rPr lang="en-US" sz="4400" b="1">
                <a:latin typeface="Calibri" panose="020F0502020204030204" pitchFamily="34" charset="0"/>
                <a:ea typeface="Cambria" panose="02040503050406030204" pitchFamily="18" charset="0"/>
                <a:cs typeface="Cambria" panose="02040503050406030204" pitchFamily="18" charset="0"/>
              </a:rPr>
              <a:t>/</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khi nó ở cuối một từ</a:t>
            </a:r>
            <a:endParaRPr lang="en-US" sz="48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4" name="Table 3">
            <a:extLst>
              <a:ext uri="{FF2B5EF4-FFF2-40B4-BE49-F238E27FC236}">
                <a16:creationId xmlns:a16="http://schemas.microsoft.com/office/drawing/2014/main" id="{5F5CCC87-9089-467D-B5BA-0E7E1EF94826}"/>
              </a:ext>
            </a:extLst>
          </p:cNvPr>
          <p:cNvGraphicFramePr>
            <a:graphicFrameLocks noGrp="1"/>
          </p:cNvGraphicFramePr>
          <p:nvPr>
            <p:extLst>
              <p:ext uri="{D42A27DB-BD31-4B8C-83A1-F6EECF244321}">
                <p14:modId xmlns:p14="http://schemas.microsoft.com/office/powerpoint/2010/main" val="2734372052"/>
              </p:ext>
            </p:extLst>
          </p:nvPr>
        </p:nvGraphicFramePr>
        <p:xfrm>
          <a:off x="2187800" y="2924782"/>
          <a:ext cx="14059535" cy="6282563"/>
        </p:xfrm>
        <a:graphic>
          <a:graphicData uri="http://schemas.openxmlformats.org/drawingml/2006/table">
            <a:tbl>
              <a:tblPr firstRow="1" firstCol="1" bandRow="1"/>
              <a:tblGrid>
                <a:gridCol w="4685571">
                  <a:extLst>
                    <a:ext uri="{9D8B030D-6E8A-4147-A177-3AD203B41FA5}">
                      <a16:colId xmlns:a16="http://schemas.microsoft.com/office/drawing/2014/main" val="969660305"/>
                    </a:ext>
                  </a:extLst>
                </a:gridCol>
                <a:gridCol w="4686982">
                  <a:extLst>
                    <a:ext uri="{9D8B030D-6E8A-4147-A177-3AD203B41FA5}">
                      <a16:colId xmlns:a16="http://schemas.microsoft.com/office/drawing/2014/main" val="3197970916"/>
                    </a:ext>
                  </a:extLst>
                </a:gridCol>
                <a:gridCol w="4686982">
                  <a:extLst>
                    <a:ext uri="{9D8B030D-6E8A-4147-A177-3AD203B41FA5}">
                      <a16:colId xmlns:a16="http://schemas.microsoft.com/office/drawing/2014/main" val="4211481392"/>
                    </a:ext>
                  </a:extLst>
                </a:gridCol>
              </a:tblGrid>
              <a:tr h="0">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Examples</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Transcription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Meaning</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76201037"/>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go</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/g</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đi</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684543"/>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no</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/n</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không</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707192"/>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ago</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'g</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trước đây</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302530"/>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mosquito</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/m</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'ski:t</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con muỗi</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664323"/>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potato</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'te</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khoai tây</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321726"/>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tomato</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'm</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ɑ:</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cà chua</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91893"/>
                  </a:ext>
                </a:extLst>
              </a:tr>
            </a:tbl>
          </a:graphicData>
        </a:graphic>
      </p:graphicFrame>
    </p:spTree>
    <p:extLst>
      <p:ext uri="{BB962C8B-B14F-4D97-AF65-F5344CB8AC3E}">
        <p14:creationId xmlns:p14="http://schemas.microsoft.com/office/powerpoint/2010/main" val="285651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896270" y="1229508"/>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281396" y="-73361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267E71F6-F976-4A9B-BA65-633891B270F2}"/>
              </a:ext>
            </a:extLst>
          </p:cNvPr>
          <p:cNvSpPr txBox="1"/>
          <p:nvPr/>
        </p:nvSpPr>
        <p:spPr>
          <a:xfrm>
            <a:off x="1562888" y="657254"/>
            <a:ext cx="16265290" cy="3029932"/>
          </a:xfrm>
          <a:prstGeom prst="rect">
            <a:avLst/>
          </a:prstGeom>
          <a:noFill/>
        </p:spPr>
        <p:txBody>
          <a:bodyPr wrap="square">
            <a:spAutoFit/>
          </a:bodyPr>
          <a:lstStyle/>
          <a:p>
            <a:pPr algn="just">
              <a:lnSpc>
                <a:spcPct val="150000"/>
              </a:lnSpc>
            </a:pP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b. D</a:t>
            </a:r>
            <a:r>
              <a:rPr lang="en-US" sz="4400" b="1" i="1">
                <a:latin typeface="Calibri" panose="020F0502020204030204" pitchFamily="34" charset="0"/>
                <a:ea typeface="Arial" panose="020B0604020202020204" pitchFamily="34" charset="0"/>
                <a:cs typeface="Cambria" panose="02040503050406030204" pitchFamily="18" charset="0"/>
              </a:rPr>
              <a:t>ấ</a:t>
            </a: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u hiệu nhận biết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"oa” được phát âm là </a:t>
            </a:r>
            <a:r>
              <a:rPr lang="en-US" sz="4400" b="1">
                <a:latin typeface="Calibri" panose="020F0502020204030204" pitchFamily="34" charset="0"/>
                <a:ea typeface="Cambria" panose="02040503050406030204" pitchFamily="18" charset="0"/>
                <a:cs typeface="Cambria" panose="02040503050406030204" pitchFamily="18" charset="0"/>
              </a:rPr>
              <a:t>/</a:t>
            </a:r>
            <a:r>
              <a:rPr lang="en-US" sz="4400">
                <a:solidFill>
                  <a:srgbClr val="333333"/>
                </a:solidFill>
                <a:latin typeface="Calibri" panose="020F0502020204030204" pitchFamily="34" charset="0"/>
                <a:ea typeface="Cambria" panose="02040503050406030204" pitchFamily="18" charset="0"/>
                <a:cs typeface="Cambria" panose="02040503050406030204" pitchFamily="18" charset="0"/>
              </a:rPr>
              <a:t>əʊ</a:t>
            </a:r>
            <a:r>
              <a:rPr lang="en-US" sz="4400" b="1">
                <a:latin typeface="Calibri" panose="020F0502020204030204" pitchFamily="34" charset="0"/>
                <a:ea typeface="Cambria" panose="02040503050406030204" pitchFamily="18" charset="0"/>
                <a:cs typeface="Cambria" panose="02040503050406030204" pitchFamily="18" charset="0"/>
              </a:rPr>
              <a:t>/</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trong một từ có một âm tiết tận cùng bằng một hay hai phụ âm</a:t>
            </a:r>
            <a:endParaRPr lang="en-US" sz="48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4" name="Table 3">
            <a:extLst>
              <a:ext uri="{FF2B5EF4-FFF2-40B4-BE49-F238E27FC236}">
                <a16:creationId xmlns:a16="http://schemas.microsoft.com/office/drawing/2014/main" id="{5F5CCC87-9089-467D-B5BA-0E7E1EF94826}"/>
              </a:ext>
            </a:extLst>
          </p:cNvPr>
          <p:cNvGraphicFramePr>
            <a:graphicFrameLocks noGrp="1"/>
          </p:cNvGraphicFramePr>
          <p:nvPr>
            <p:extLst>
              <p:ext uri="{D42A27DB-BD31-4B8C-83A1-F6EECF244321}">
                <p14:modId xmlns:p14="http://schemas.microsoft.com/office/powerpoint/2010/main" val="986363576"/>
              </p:ext>
            </p:extLst>
          </p:nvPr>
        </p:nvGraphicFramePr>
        <p:xfrm>
          <a:off x="1995164" y="3787130"/>
          <a:ext cx="14059535" cy="5385054"/>
        </p:xfrm>
        <a:graphic>
          <a:graphicData uri="http://schemas.openxmlformats.org/drawingml/2006/table">
            <a:tbl>
              <a:tblPr firstRow="1" firstCol="1" bandRow="1"/>
              <a:tblGrid>
                <a:gridCol w="4685571">
                  <a:extLst>
                    <a:ext uri="{9D8B030D-6E8A-4147-A177-3AD203B41FA5}">
                      <a16:colId xmlns:a16="http://schemas.microsoft.com/office/drawing/2014/main" val="969660305"/>
                    </a:ext>
                  </a:extLst>
                </a:gridCol>
                <a:gridCol w="4686982">
                  <a:extLst>
                    <a:ext uri="{9D8B030D-6E8A-4147-A177-3AD203B41FA5}">
                      <a16:colId xmlns:a16="http://schemas.microsoft.com/office/drawing/2014/main" val="3197970916"/>
                    </a:ext>
                  </a:extLst>
                </a:gridCol>
                <a:gridCol w="4686982">
                  <a:extLst>
                    <a:ext uri="{9D8B030D-6E8A-4147-A177-3AD203B41FA5}">
                      <a16:colId xmlns:a16="http://schemas.microsoft.com/office/drawing/2014/main" val="4211481392"/>
                    </a:ext>
                  </a:extLst>
                </a:gridCol>
              </a:tblGrid>
              <a:tr h="0">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Examples</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Transcription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Meaning</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76201037"/>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coat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/k</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áo choàng</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684543"/>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road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con đường</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707192"/>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coal</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/k</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l/</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than đá</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302530"/>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loan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/l</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sự cho vay nợ</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664323"/>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goat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/g</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con dê</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321726"/>
                  </a:ext>
                </a:extLst>
              </a:tr>
            </a:tbl>
          </a:graphicData>
        </a:graphic>
      </p:graphicFrame>
    </p:spTree>
    <p:extLst>
      <p:ext uri="{BB962C8B-B14F-4D97-AF65-F5344CB8AC3E}">
        <p14:creationId xmlns:p14="http://schemas.microsoft.com/office/powerpoint/2010/main" val="6116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896270" y="1229508"/>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281396" y="-73361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267E71F6-F976-4A9B-BA65-633891B270F2}"/>
              </a:ext>
            </a:extLst>
          </p:cNvPr>
          <p:cNvSpPr txBox="1"/>
          <p:nvPr/>
        </p:nvSpPr>
        <p:spPr>
          <a:xfrm>
            <a:off x="1562888" y="657254"/>
            <a:ext cx="16265290" cy="2451120"/>
          </a:xfrm>
          <a:prstGeom prst="rect">
            <a:avLst/>
          </a:prstGeom>
          <a:noFill/>
        </p:spPr>
        <p:txBody>
          <a:bodyPr wrap="square">
            <a:spAutoFit/>
          </a:bodyPr>
          <a:lstStyle/>
          <a:p>
            <a:pPr algn="just">
              <a:lnSpc>
                <a:spcPct val="150000"/>
              </a:lnSpc>
            </a:pPr>
            <a:r>
              <a:rPr lang="en-US" sz="5400" b="1" i="1">
                <a:solidFill>
                  <a:srgbClr val="000000"/>
                </a:solidFill>
                <a:latin typeface="Calibri" panose="020F0502020204030204" pitchFamily="34" charset="0"/>
                <a:ea typeface="Arial" panose="020B0604020202020204" pitchFamily="34" charset="0"/>
                <a:cs typeface="Cambria" panose="02040503050406030204" pitchFamily="18" charset="0"/>
              </a:rPr>
              <a:t>b. D</a:t>
            </a:r>
            <a:r>
              <a:rPr lang="en-US" sz="5400" b="1" i="1">
                <a:latin typeface="Calibri" panose="020F0502020204030204" pitchFamily="34" charset="0"/>
                <a:ea typeface="Arial" panose="020B0604020202020204" pitchFamily="34" charset="0"/>
                <a:cs typeface="Cambria" panose="02040503050406030204" pitchFamily="18" charset="0"/>
              </a:rPr>
              <a:t>ấ</a:t>
            </a:r>
            <a:r>
              <a:rPr lang="en-US" sz="5400" b="1" i="1">
                <a:solidFill>
                  <a:srgbClr val="000000"/>
                </a:solidFill>
                <a:latin typeface="Calibri" panose="020F0502020204030204" pitchFamily="34" charset="0"/>
                <a:ea typeface="Arial" panose="020B0604020202020204" pitchFamily="34" charset="0"/>
                <a:cs typeface="Cambria" panose="02040503050406030204" pitchFamily="18" charset="0"/>
              </a:rPr>
              <a:t>u hiệu nhận biết</a:t>
            </a:r>
            <a:endParaRPr lang="en-US" sz="60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vi-VN" sz="5400">
                <a:solidFill>
                  <a:srgbClr val="000000"/>
                </a:solidFill>
                <a:latin typeface="Calibri" panose="020F0502020204030204" pitchFamily="34" charset="0"/>
                <a:ea typeface="Cambria" panose="02040503050406030204" pitchFamily="18" charset="0"/>
                <a:cs typeface="Cambria" panose="02040503050406030204" pitchFamily="18" charset="0"/>
              </a:rPr>
              <a:t>- “ou” có thể được phát âm là /əʊ/</a:t>
            </a:r>
            <a:endParaRPr lang="en-US" sz="60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4" name="Table 3">
            <a:extLst>
              <a:ext uri="{FF2B5EF4-FFF2-40B4-BE49-F238E27FC236}">
                <a16:creationId xmlns:a16="http://schemas.microsoft.com/office/drawing/2014/main" id="{5F5CCC87-9089-467D-B5BA-0E7E1EF94826}"/>
              </a:ext>
            </a:extLst>
          </p:cNvPr>
          <p:cNvGraphicFramePr>
            <a:graphicFrameLocks noGrp="1"/>
          </p:cNvGraphicFramePr>
          <p:nvPr>
            <p:extLst>
              <p:ext uri="{D42A27DB-BD31-4B8C-83A1-F6EECF244321}">
                <p14:modId xmlns:p14="http://schemas.microsoft.com/office/powerpoint/2010/main" val="416996204"/>
              </p:ext>
            </p:extLst>
          </p:nvPr>
        </p:nvGraphicFramePr>
        <p:xfrm>
          <a:off x="1883652" y="3747780"/>
          <a:ext cx="14059535" cy="4895535"/>
        </p:xfrm>
        <a:graphic>
          <a:graphicData uri="http://schemas.openxmlformats.org/drawingml/2006/table">
            <a:tbl>
              <a:tblPr firstRow="1" firstCol="1" bandRow="1"/>
              <a:tblGrid>
                <a:gridCol w="4685571">
                  <a:extLst>
                    <a:ext uri="{9D8B030D-6E8A-4147-A177-3AD203B41FA5}">
                      <a16:colId xmlns:a16="http://schemas.microsoft.com/office/drawing/2014/main" val="969660305"/>
                    </a:ext>
                  </a:extLst>
                </a:gridCol>
                <a:gridCol w="4686982">
                  <a:extLst>
                    <a:ext uri="{9D8B030D-6E8A-4147-A177-3AD203B41FA5}">
                      <a16:colId xmlns:a16="http://schemas.microsoft.com/office/drawing/2014/main" val="3197970916"/>
                    </a:ext>
                  </a:extLst>
                </a:gridCol>
                <a:gridCol w="4686982">
                  <a:extLst>
                    <a:ext uri="{9D8B030D-6E8A-4147-A177-3AD203B41FA5}">
                      <a16:colId xmlns:a16="http://schemas.microsoft.com/office/drawing/2014/main" val="4211481392"/>
                    </a:ext>
                  </a:extLst>
                </a:gridCol>
              </a:tblGrid>
              <a:tr h="0">
                <a:tc>
                  <a:txBody>
                    <a:bodyPr/>
                    <a:lstStyle/>
                    <a:p>
                      <a:pPr algn="ctr">
                        <a:lnSpc>
                          <a:spcPct val="150000"/>
                        </a:lnSpc>
                      </a:pP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Examples</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Transcription</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Meaning</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76201037"/>
                  </a:ext>
                </a:extLst>
              </a:tr>
              <a:tr h="0">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soul</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/s</a:t>
                      </a:r>
                      <a:r>
                        <a:rPr lang="en-US" sz="48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l/</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tâm hồn</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684543"/>
                  </a:ext>
                </a:extLst>
              </a:tr>
              <a:tr h="0">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dough</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/d</a:t>
                      </a:r>
                      <a:r>
                        <a:rPr lang="en-US" sz="48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bột nhão</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707192"/>
                  </a:ext>
                </a:extLst>
              </a:tr>
              <a:tr h="0">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shoulder</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800">
                          <a:solidFill>
                            <a:srgbClr val="333333"/>
                          </a:solidFill>
                          <a:effectLst/>
                          <a:latin typeface="Calibri" panose="020F0502020204030204" pitchFamily="34" charset="0"/>
                          <a:ea typeface="Cambria" panose="02040503050406030204" pitchFamily="18" charset="0"/>
                          <a:cs typeface="Cambria" panose="02040503050406030204" pitchFamily="18" charset="0"/>
                        </a:rPr>
                        <a:t>ʃəʊ</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ld</a:t>
                      </a:r>
                      <a:r>
                        <a:rPr lang="en-US" sz="48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r/</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vai</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302530"/>
                  </a:ext>
                </a:extLst>
              </a:tr>
              <a:tr h="0">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poultry</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/'p</a:t>
                      </a:r>
                      <a:r>
                        <a:rPr lang="en-US" sz="48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ltr</a:t>
                      </a:r>
                      <a:r>
                        <a:rPr lang="en-US" sz="480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gia cầm</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664323"/>
                  </a:ext>
                </a:extLst>
              </a:tr>
            </a:tbl>
          </a:graphicData>
        </a:graphic>
      </p:graphicFrame>
    </p:spTree>
    <p:extLst>
      <p:ext uri="{BB962C8B-B14F-4D97-AF65-F5344CB8AC3E}">
        <p14:creationId xmlns:p14="http://schemas.microsoft.com/office/powerpoint/2010/main" val="90170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rot="5400000">
            <a:off x="4504543" y="-3231039"/>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16">
              <a:lum bright="-20000" contrast="40000"/>
              <a:extLst>
                <a:ext uri="{96DAC541-7B7A-43D3-8B79-37D633B846F1}">
                  <asvg:svgBlip xmlns:asvg="http://schemas.microsoft.com/office/drawing/2016/SVG/main" r:embed="rId17"/>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TextBox 8">
            <a:extLst>
              <a:ext uri="{FF2B5EF4-FFF2-40B4-BE49-F238E27FC236}">
                <a16:creationId xmlns:a16="http://schemas.microsoft.com/office/drawing/2014/main" id="{D987276B-0F9D-4D4E-A822-BF478F62FA2F}"/>
              </a:ext>
            </a:extLst>
          </p:cNvPr>
          <p:cNvSpPr txBox="1"/>
          <p:nvPr/>
        </p:nvSpPr>
        <p:spPr>
          <a:xfrm>
            <a:off x="-429179" y="441815"/>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 Africa </a:t>
            </a:r>
            <a:r>
              <a:rPr lang="en-US" sz="4000" b="1" dirty="0">
                <a:solidFill>
                  <a:srgbClr val="FF0000"/>
                </a:solidFill>
              </a:rPr>
              <a:t>(n): </a:t>
            </a:r>
          </a:p>
        </p:txBody>
      </p:sp>
      <p:sp>
        <p:nvSpPr>
          <p:cNvPr id="22" name="TextBox 8">
            <a:extLst>
              <a:ext uri="{FF2B5EF4-FFF2-40B4-BE49-F238E27FC236}">
                <a16:creationId xmlns:a16="http://schemas.microsoft.com/office/drawing/2014/main" id="{61C04BA0-B4DD-426F-BA56-4E9818606DBB}"/>
              </a:ext>
            </a:extLst>
          </p:cNvPr>
          <p:cNvSpPr txBox="1"/>
          <p:nvPr/>
        </p:nvSpPr>
        <p:spPr>
          <a:xfrm>
            <a:off x="7816633" y="419099"/>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2. architect (</a:t>
            </a:r>
            <a:r>
              <a:rPr lang="en-US" sz="4000" b="1" dirty="0">
                <a:solidFill>
                  <a:srgbClr val="FF0000"/>
                </a:solidFill>
              </a:rPr>
              <a:t>n): </a:t>
            </a:r>
          </a:p>
        </p:txBody>
      </p:sp>
      <p:sp>
        <p:nvSpPr>
          <p:cNvPr id="23" name="Rectangle 22">
            <a:extLst>
              <a:ext uri="{FF2B5EF4-FFF2-40B4-BE49-F238E27FC236}">
                <a16:creationId xmlns:a16="http://schemas.microsoft.com/office/drawing/2014/main" id="{779DD8BA-C03D-43F7-99E3-17310A42875B}"/>
              </a:ext>
            </a:extLst>
          </p:cNvPr>
          <p:cNvSpPr/>
          <p:nvPr/>
        </p:nvSpPr>
        <p:spPr>
          <a:xfrm>
            <a:off x="13264498" y="598829"/>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/'ɑ:kɪtekt/</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kiến trúc</a:t>
            </a:r>
            <a:endPar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4" name="TextBox 8">
            <a:extLst>
              <a:ext uri="{FF2B5EF4-FFF2-40B4-BE49-F238E27FC236}">
                <a16:creationId xmlns:a16="http://schemas.microsoft.com/office/drawing/2014/main" id="{8BC89238-12C7-4CF2-A786-F930CEC26EFF}"/>
              </a:ext>
            </a:extLst>
          </p:cNvPr>
          <p:cNvSpPr txBox="1"/>
          <p:nvPr/>
        </p:nvSpPr>
        <p:spPr>
          <a:xfrm>
            <a:off x="459229" y="4887723"/>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3. Asia (</a:t>
            </a:r>
            <a:r>
              <a:rPr lang="en-US" sz="4000" b="1" dirty="0">
                <a:solidFill>
                  <a:srgbClr val="FF0000"/>
                </a:solidFill>
              </a:rPr>
              <a:t>n): </a:t>
            </a:r>
          </a:p>
        </p:txBody>
      </p:sp>
      <p:sp>
        <p:nvSpPr>
          <p:cNvPr id="25" name="Rectangle 24">
            <a:extLst>
              <a:ext uri="{FF2B5EF4-FFF2-40B4-BE49-F238E27FC236}">
                <a16:creationId xmlns:a16="http://schemas.microsoft.com/office/drawing/2014/main" id="{E0FC4F31-45D9-489B-BCFF-B02AEA2B1B20}"/>
              </a:ext>
            </a:extLst>
          </p:cNvPr>
          <p:cNvSpPr/>
          <p:nvPr/>
        </p:nvSpPr>
        <p:spPr>
          <a:xfrm>
            <a:off x="5486400" y="5066406"/>
            <a:ext cx="9144000" cy="1323439"/>
          </a:xfrm>
          <a:prstGeom prst="rect">
            <a:avLst/>
          </a:prstGeom>
        </p:spPr>
        <p:txBody>
          <a:bodyPr>
            <a:spAutoFit/>
          </a:bodyPr>
          <a:lstStyle/>
          <a:p>
            <a:r>
              <a:rPr lang="en-US" sz="4000" b="1">
                <a:solidFill>
                  <a:schemeClr val="tx1">
                    <a:lumMod val="95000"/>
                    <a:lumOff val="5000"/>
                  </a:schemeClr>
                </a:solidFill>
              </a:rPr>
              <a:t>/’eɪʒə/</a:t>
            </a:r>
          </a:p>
          <a:p>
            <a:r>
              <a:rPr lang="en-US" sz="4000" b="1">
                <a:solidFill>
                  <a:schemeClr val="tx1">
                    <a:lumMod val="95000"/>
                    <a:lumOff val="5000"/>
                  </a:schemeClr>
                </a:solidFill>
              </a:rPr>
              <a:t>châu Á</a:t>
            </a:r>
            <a:endParaRPr lang="en-US" sz="4000" b="1" dirty="0">
              <a:solidFill>
                <a:schemeClr val="tx1">
                  <a:lumMod val="95000"/>
                  <a:lumOff val="5000"/>
                </a:schemeClr>
              </a:solidFill>
            </a:endParaRPr>
          </a:p>
        </p:txBody>
      </p:sp>
      <p:sp>
        <p:nvSpPr>
          <p:cNvPr id="26" name="TextBox 8">
            <a:extLst>
              <a:ext uri="{FF2B5EF4-FFF2-40B4-BE49-F238E27FC236}">
                <a16:creationId xmlns:a16="http://schemas.microsoft.com/office/drawing/2014/main" id="{45C07E8B-E9A3-4464-A84F-00C35AE3C835}"/>
              </a:ext>
            </a:extLst>
          </p:cNvPr>
          <p:cNvSpPr txBox="1"/>
          <p:nvPr/>
        </p:nvSpPr>
        <p:spPr>
          <a:xfrm>
            <a:off x="8104044" y="4806438"/>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4. award (</a:t>
            </a:r>
            <a:r>
              <a:rPr lang="en-US" sz="4000" b="1" dirty="0">
                <a:solidFill>
                  <a:srgbClr val="FF0000"/>
                </a:solidFill>
              </a:rPr>
              <a:t>n): </a:t>
            </a:r>
          </a:p>
        </p:txBody>
      </p:sp>
      <p:sp>
        <p:nvSpPr>
          <p:cNvPr id="27" name="Rectangle 26">
            <a:extLst>
              <a:ext uri="{FF2B5EF4-FFF2-40B4-BE49-F238E27FC236}">
                <a16:creationId xmlns:a16="http://schemas.microsoft.com/office/drawing/2014/main" id="{2DAD6AB6-03E2-4099-A1E7-2BC5D391EEC6}"/>
              </a:ext>
            </a:extLst>
          </p:cNvPr>
          <p:cNvSpPr/>
          <p:nvPr/>
        </p:nvSpPr>
        <p:spPr>
          <a:xfrm>
            <a:off x="13264498" y="5012708"/>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/ə'wɔ:d/</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phấn thưởng</a:t>
            </a:r>
            <a:endParaRPr lang="vi-VN" sz="40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2DBB7A9-B3DC-447D-8492-F7EFC79EAF53}"/>
              </a:ext>
            </a:extLst>
          </p:cNvPr>
          <p:cNvPicPr>
            <a:picLocks noChangeAspect="1"/>
          </p:cNvPicPr>
          <p:nvPr/>
        </p:nvPicPr>
        <p:blipFill rotWithShape="1">
          <a:blip r:embed="rId20"/>
          <a:srcRect l="22139" r="22861"/>
          <a:stretch/>
        </p:blipFill>
        <p:spPr>
          <a:xfrm>
            <a:off x="1364795" y="1300865"/>
            <a:ext cx="3989260" cy="3716710"/>
          </a:xfrm>
          <a:prstGeom prst="rect">
            <a:avLst/>
          </a:prstGeom>
        </p:spPr>
      </p:pic>
      <p:sp>
        <p:nvSpPr>
          <p:cNvPr id="21" name="Rectangle 20">
            <a:extLst>
              <a:ext uri="{FF2B5EF4-FFF2-40B4-BE49-F238E27FC236}">
                <a16:creationId xmlns:a16="http://schemas.microsoft.com/office/drawing/2014/main" id="{76A5FBF6-2C4B-4C75-B9BA-6C408595E83E}"/>
              </a:ext>
            </a:extLst>
          </p:cNvPr>
          <p:cNvSpPr/>
          <p:nvPr/>
        </p:nvSpPr>
        <p:spPr>
          <a:xfrm>
            <a:off x="4951838" y="621544"/>
            <a:ext cx="9144000" cy="1323439"/>
          </a:xfrm>
          <a:prstGeom prst="rect">
            <a:avLst/>
          </a:prstGeom>
        </p:spPr>
        <p:txBody>
          <a:bodyPr>
            <a:spAutoFit/>
          </a:bodyPr>
          <a:lstStyle/>
          <a:p>
            <a:r>
              <a:rPr lang="en-US" sz="4000" b="1">
                <a:solidFill>
                  <a:schemeClr val="tx1">
                    <a:lumMod val="95000"/>
                    <a:lumOff val="5000"/>
                  </a:schemeClr>
                </a:solidFill>
              </a:rPr>
              <a:t>/'æfrɪkə/</a:t>
            </a:r>
          </a:p>
          <a:p>
            <a:r>
              <a:rPr lang="en-US" sz="4000" b="1">
                <a:solidFill>
                  <a:schemeClr val="tx1">
                    <a:lumMod val="95000"/>
                    <a:lumOff val="5000"/>
                  </a:schemeClr>
                </a:solidFill>
              </a:rPr>
              <a:t>châu Phi</a:t>
            </a:r>
            <a:endParaRPr lang="en-US" sz="4000" b="1" dirty="0">
              <a:solidFill>
                <a:schemeClr val="tx1">
                  <a:lumMod val="95000"/>
                  <a:lumOff val="5000"/>
                </a:schemeClr>
              </a:solidFill>
            </a:endParaRPr>
          </a:p>
        </p:txBody>
      </p:sp>
      <p:pic>
        <p:nvPicPr>
          <p:cNvPr id="7" name="Picture 6">
            <a:extLst>
              <a:ext uri="{FF2B5EF4-FFF2-40B4-BE49-F238E27FC236}">
                <a16:creationId xmlns:a16="http://schemas.microsoft.com/office/drawing/2014/main" id="{5C0ADA36-6E7D-4FD5-9270-E412F7A7BC61}"/>
              </a:ext>
            </a:extLst>
          </p:cNvPr>
          <p:cNvPicPr>
            <a:picLocks noChangeAspect="1"/>
          </p:cNvPicPr>
          <p:nvPr/>
        </p:nvPicPr>
        <p:blipFill>
          <a:blip r:embed="rId21"/>
          <a:stretch>
            <a:fillRect/>
          </a:stretch>
        </p:blipFill>
        <p:spPr>
          <a:xfrm>
            <a:off x="8555157" y="1392508"/>
            <a:ext cx="4698496" cy="3620199"/>
          </a:xfrm>
          <a:prstGeom prst="rect">
            <a:avLst/>
          </a:prstGeom>
        </p:spPr>
      </p:pic>
      <p:pic>
        <p:nvPicPr>
          <p:cNvPr id="8" name="Picture 7">
            <a:extLst>
              <a:ext uri="{FF2B5EF4-FFF2-40B4-BE49-F238E27FC236}">
                <a16:creationId xmlns:a16="http://schemas.microsoft.com/office/drawing/2014/main" id="{C046D5AF-CD2C-45D1-A69D-6394E5A8C265}"/>
              </a:ext>
            </a:extLst>
          </p:cNvPr>
          <p:cNvPicPr>
            <a:picLocks noChangeAspect="1"/>
          </p:cNvPicPr>
          <p:nvPr/>
        </p:nvPicPr>
        <p:blipFill>
          <a:blip r:embed="rId22"/>
          <a:stretch>
            <a:fillRect/>
          </a:stretch>
        </p:blipFill>
        <p:spPr>
          <a:xfrm>
            <a:off x="1044742" y="5991041"/>
            <a:ext cx="4441658" cy="3911684"/>
          </a:xfrm>
          <a:prstGeom prst="rect">
            <a:avLst/>
          </a:prstGeom>
        </p:spPr>
      </p:pic>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pic>
        <p:nvPicPr>
          <p:cNvPr id="9" name="Picture 8">
            <a:extLst>
              <a:ext uri="{FF2B5EF4-FFF2-40B4-BE49-F238E27FC236}">
                <a16:creationId xmlns:a16="http://schemas.microsoft.com/office/drawing/2014/main" id="{BFBDDECC-BE37-42EB-9F1E-BD4D98796540}"/>
              </a:ext>
            </a:extLst>
          </p:cNvPr>
          <p:cNvPicPr>
            <a:picLocks noChangeAspect="1"/>
          </p:cNvPicPr>
          <p:nvPr/>
        </p:nvPicPr>
        <p:blipFill>
          <a:blip r:embed="rId25"/>
          <a:stretch>
            <a:fillRect/>
          </a:stretch>
        </p:blipFill>
        <p:spPr>
          <a:xfrm>
            <a:off x="8513539" y="5826570"/>
            <a:ext cx="4564473" cy="2948624"/>
          </a:xfrm>
          <a:prstGeom prst="rect">
            <a:avLst/>
          </a:prstGeom>
        </p:spPr>
      </p:pic>
      <p:pic>
        <p:nvPicPr>
          <p:cNvPr id="10" name="Africa">
            <a:hlinkClick r:id="" action="ppaction://media"/>
            <a:extLst>
              <a:ext uri="{FF2B5EF4-FFF2-40B4-BE49-F238E27FC236}">
                <a16:creationId xmlns:a16="http://schemas.microsoft.com/office/drawing/2014/main" id="{29705E3A-A1C0-4B0F-A1EB-71524EF720A3}"/>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840566" y="2675422"/>
            <a:ext cx="609600" cy="609600"/>
          </a:xfrm>
          <a:prstGeom prst="rect">
            <a:avLst/>
          </a:prstGeom>
        </p:spPr>
      </p:pic>
      <p:pic>
        <p:nvPicPr>
          <p:cNvPr id="11" name="architect">
            <a:hlinkClick r:id="" action="ppaction://media"/>
            <a:extLst>
              <a:ext uri="{FF2B5EF4-FFF2-40B4-BE49-F238E27FC236}">
                <a16:creationId xmlns:a16="http://schemas.microsoft.com/office/drawing/2014/main" id="{90C744F0-E8DD-472D-864E-71159BF765E2}"/>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3961200" y="2793615"/>
            <a:ext cx="609600" cy="609600"/>
          </a:xfrm>
          <a:prstGeom prst="rect">
            <a:avLst/>
          </a:prstGeom>
        </p:spPr>
      </p:pic>
      <p:pic>
        <p:nvPicPr>
          <p:cNvPr id="12" name="Asia">
            <a:hlinkClick r:id="" action="ppaction://media"/>
            <a:extLst>
              <a:ext uri="{FF2B5EF4-FFF2-40B4-BE49-F238E27FC236}">
                <a16:creationId xmlns:a16="http://schemas.microsoft.com/office/drawing/2014/main" id="{A043E3B8-A0EE-4F41-8AB4-261885E4E744}"/>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6034018" y="7292364"/>
            <a:ext cx="609600" cy="609600"/>
          </a:xfrm>
          <a:prstGeom prst="rect">
            <a:avLst/>
          </a:prstGeom>
        </p:spPr>
      </p:pic>
      <p:pic>
        <p:nvPicPr>
          <p:cNvPr id="13" name="award">
            <a:hlinkClick r:id="" action="ppaction://media"/>
            <a:extLst>
              <a:ext uri="{FF2B5EF4-FFF2-40B4-BE49-F238E27FC236}">
                <a16:creationId xmlns:a16="http://schemas.microsoft.com/office/drawing/2014/main" id="{EA27B472-B18A-4B39-B893-7CA613E51D9A}"/>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3840481" y="702669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par>
                                <p:cTn id="50" presetID="16" presetClass="entr" presetSubtype="21"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par>
                                <p:cTn id="66" presetID="16" presetClass="entr" presetSubtype="21"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arn(inVertical)">
                                      <p:cBhvr>
                                        <p:cTn id="68" dur="500"/>
                                        <p:tgtEl>
                                          <p:spTgt spid="1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barn(inVertical)">
                                      <p:cBhvr>
                                        <p:cTn id="79" dur="500"/>
                                        <p:tgtEl>
                                          <p:spTgt spid="9"/>
                                        </p:tgtEl>
                                      </p:cBhvr>
                                    </p:animEffect>
                                  </p:childTnLst>
                                </p:cTn>
                              </p:par>
                              <p:par>
                                <p:cTn id="80" presetID="16" presetClass="entr" presetSubtype="21" fill="hold" nodeType="with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barn(inVertical)">
                                      <p:cBhvr>
                                        <p:cTn id="82" dur="500"/>
                                        <p:tgtEl>
                                          <p:spTgt spid="13"/>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barn(inVertical)">
                                      <p:cBhvr>
                                        <p:cTn id="9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0"/>
                </p:tgtEl>
              </p:cMediaNode>
            </p:audio>
            <p:audio>
              <p:cMediaNode vol="80000">
                <p:cTn id="92" fill="hold" display="0">
                  <p:stCondLst>
                    <p:cond delay="indefinite"/>
                  </p:stCondLst>
                  <p:endCondLst>
                    <p:cond evt="onStopAudio" delay="0">
                      <p:tgtEl>
                        <p:sldTgt/>
                      </p:tgtEl>
                    </p:cond>
                  </p:endCondLst>
                </p:cTn>
                <p:tgtEl>
                  <p:spTgt spid="11"/>
                </p:tgtEl>
              </p:cMediaNode>
            </p:audio>
            <p:audio>
              <p:cMediaNode vol="80000">
                <p:cTn id="93" fill="hold" display="0">
                  <p:stCondLst>
                    <p:cond delay="indefinite"/>
                  </p:stCondLst>
                  <p:endCondLst>
                    <p:cond evt="onStopAudio" delay="0">
                      <p:tgtEl>
                        <p:sldTgt/>
                      </p:tgtEl>
                    </p:cond>
                  </p:endCondLst>
                </p:cTn>
                <p:tgtEl>
                  <p:spTgt spid="12"/>
                </p:tgtEl>
              </p:cMediaNode>
            </p:audio>
            <p:audio>
              <p:cMediaNode vol="80000">
                <p:cTn id="94" fill="hold" display="0">
                  <p:stCondLst>
                    <p:cond delay="indefinite"/>
                  </p:stCondLst>
                  <p:endCondLst>
                    <p:cond evt="onStopAudio" delay="0">
                      <p:tgtEl>
                        <p:sldTgt/>
                      </p:tgtEl>
                    </p:cond>
                  </p:endCondLst>
                </p:cTn>
                <p:tgtEl>
                  <p:spTgt spid="13"/>
                </p:tgtEl>
              </p:cMediaNode>
            </p:audio>
          </p:childTnLst>
        </p:cTn>
      </p:par>
    </p:tnLst>
    <p:bldLst>
      <p:bldP spid="20" grpId="0"/>
      <p:bldP spid="22" grpId="0"/>
      <p:bldP spid="23" grpId="0"/>
      <p:bldP spid="24" grpId="0"/>
      <p:bldP spid="25" grpId="0"/>
      <p:bldP spid="26" grpId="0"/>
      <p:bldP spid="27"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896270" y="1229508"/>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281396" y="-73361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267E71F6-F976-4A9B-BA65-633891B270F2}"/>
              </a:ext>
            </a:extLst>
          </p:cNvPr>
          <p:cNvSpPr txBox="1"/>
          <p:nvPr/>
        </p:nvSpPr>
        <p:spPr>
          <a:xfrm>
            <a:off x="1562888" y="657254"/>
            <a:ext cx="16265290" cy="2451120"/>
          </a:xfrm>
          <a:prstGeom prst="rect">
            <a:avLst/>
          </a:prstGeom>
          <a:noFill/>
        </p:spPr>
        <p:txBody>
          <a:bodyPr wrap="square">
            <a:spAutoFit/>
          </a:bodyPr>
          <a:lstStyle/>
          <a:p>
            <a:pPr algn="just">
              <a:lnSpc>
                <a:spcPct val="150000"/>
              </a:lnSpc>
            </a:pPr>
            <a:r>
              <a:rPr lang="en-US" sz="5400" b="1" i="1">
                <a:solidFill>
                  <a:srgbClr val="000000"/>
                </a:solidFill>
                <a:latin typeface="Calibri" panose="020F0502020204030204" pitchFamily="34" charset="0"/>
                <a:ea typeface="Arial" panose="020B0604020202020204" pitchFamily="34" charset="0"/>
                <a:cs typeface="Cambria" panose="02040503050406030204" pitchFamily="18" charset="0"/>
              </a:rPr>
              <a:t>b. D</a:t>
            </a:r>
            <a:r>
              <a:rPr lang="en-US" sz="5400" b="1" i="1">
                <a:latin typeface="Calibri" panose="020F0502020204030204" pitchFamily="34" charset="0"/>
                <a:ea typeface="Arial" panose="020B0604020202020204" pitchFamily="34" charset="0"/>
                <a:cs typeface="Cambria" panose="02040503050406030204" pitchFamily="18" charset="0"/>
              </a:rPr>
              <a:t>ấ</a:t>
            </a:r>
            <a:r>
              <a:rPr lang="en-US" sz="5400" b="1" i="1">
                <a:solidFill>
                  <a:srgbClr val="000000"/>
                </a:solidFill>
                <a:latin typeface="Calibri" panose="020F0502020204030204" pitchFamily="34" charset="0"/>
                <a:ea typeface="Arial" panose="020B0604020202020204" pitchFamily="34" charset="0"/>
                <a:cs typeface="Cambria" panose="02040503050406030204" pitchFamily="18" charset="0"/>
              </a:rPr>
              <a:t>u hiệu nhận biết</a:t>
            </a:r>
            <a:endParaRPr lang="en-US" sz="60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vi-VN" sz="5400">
                <a:solidFill>
                  <a:srgbClr val="000000"/>
                </a:solidFill>
                <a:latin typeface="Calibri" panose="020F0502020204030204" pitchFamily="34" charset="0"/>
                <a:ea typeface="Cambria" panose="02040503050406030204" pitchFamily="18" charset="0"/>
                <a:cs typeface="Cambria" panose="02040503050406030204" pitchFamily="18" charset="0"/>
              </a:rPr>
              <a:t>- “ow” được phát âm là /əʊ/</a:t>
            </a:r>
            <a:endParaRPr lang="en-US" sz="60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4" name="Table 3">
            <a:extLst>
              <a:ext uri="{FF2B5EF4-FFF2-40B4-BE49-F238E27FC236}">
                <a16:creationId xmlns:a16="http://schemas.microsoft.com/office/drawing/2014/main" id="{5F5CCC87-9089-467D-B5BA-0E7E1EF94826}"/>
              </a:ext>
            </a:extLst>
          </p:cNvPr>
          <p:cNvGraphicFramePr>
            <a:graphicFrameLocks noGrp="1"/>
          </p:cNvGraphicFramePr>
          <p:nvPr>
            <p:extLst>
              <p:ext uri="{D42A27DB-BD31-4B8C-83A1-F6EECF244321}">
                <p14:modId xmlns:p14="http://schemas.microsoft.com/office/powerpoint/2010/main" val="3744953606"/>
              </p:ext>
            </p:extLst>
          </p:nvPr>
        </p:nvGraphicFramePr>
        <p:xfrm>
          <a:off x="2043043" y="3493009"/>
          <a:ext cx="14059535" cy="5385054"/>
        </p:xfrm>
        <a:graphic>
          <a:graphicData uri="http://schemas.openxmlformats.org/drawingml/2006/table">
            <a:tbl>
              <a:tblPr firstRow="1" firstCol="1" bandRow="1"/>
              <a:tblGrid>
                <a:gridCol w="4685571">
                  <a:extLst>
                    <a:ext uri="{9D8B030D-6E8A-4147-A177-3AD203B41FA5}">
                      <a16:colId xmlns:a16="http://schemas.microsoft.com/office/drawing/2014/main" val="969660305"/>
                    </a:ext>
                  </a:extLst>
                </a:gridCol>
                <a:gridCol w="4686982">
                  <a:extLst>
                    <a:ext uri="{9D8B030D-6E8A-4147-A177-3AD203B41FA5}">
                      <a16:colId xmlns:a16="http://schemas.microsoft.com/office/drawing/2014/main" val="3197970916"/>
                    </a:ext>
                  </a:extLst>
                </a:gridCol>
                <a:gridCol w="4686982">
                  <a:extLst>
                    <a:ext uri="{9D8B030D-6E8A-4147-A177-3AD203B41FA5}">
                      <a16:colId xmlns:a16="http://schemas.microsoft.com/office/drawing/2014/main" val="4211481392"/>
                    </a:ext>
                  </a:extLst>
                </a:gridCol>
              </a:tblGrid>
              <a:tr h="0">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Examples</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Transcription</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Meaning</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76201037"/>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know</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/n</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biết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684543"/>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slow</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/sl</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chậm</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707192"/>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widow</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bà góa phụ</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302530"/>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window</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nd</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cửa sổ</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664323"/>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bowl</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əʊ</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l/</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cái bát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7840685"/>
                  </a:ext>
                </a:extLst>
              </a:tr>
            </a:tbl>
          </a:graphicData>
        </a:graphic>
      </p:graphicFrame>
    </p:spTree>
    <p:extLst>
      <p:ext uri="{BB962C8B-B14F-4D97-AF65-F5344CB8AC3E}">
        <p14:creationId xmlns:p14="http://schemas.microsoft.com/office/powerpoint/2010/main" val="419732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896270" y="1229508"/>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281396" y="-73361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267E71F6-F976-4A9B-BA65-633891B270F2}"/>
              </a:ext>
            </a:extLst>
          </p:cNvPr>
          <p:cNvSpPr txBox="1"/>
          <p:nvPr/>
        </p:nvSpPr>
        <p:spPr>
          <a:xfrm>
            <a:off x="712874" y="657254"/>
            <a:ext cx="17115303" cy="5686750"/>
          </a:xfrm>
          <a:prstGeom prst="rect">
            <a:avLst/>
          </a:prstGeom>
          <a:noFill/>
        </p:spPr>
        <p:txBody>
          <a:bodyPr wrap="square">
            <a:spAutoFit/>
          </a:bodyPr>
          <a:lstStyle/>
          <a:p>
            <a:pPr algn="ctr">
              <a:lnSpc>
                <a:spcPct val="150000"/>
              </a:lnSpc>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2. Âm /aʊ/</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000" b="1" i="1">
                <a:solidFill>
                  <a:srgbClr val="000000"/>
                </a:solidFill>
                <a:latin typeface="Calibri" panose="020F0502020204030204" pitchFamily="34" charset="0"/>
                <a:ea typeface="Cambria" panose="02040503050406030204" pitchFamily="18" charset="0"/>
                <a:cs typeface="Cambria" panose="02040503050406030204" pitchFamily="18" charset="0"/>
              </a:rPr>
              <a:t>a. Cách phát âm</a:t>
            </a:r>
            <a:r>
              <a:rPr lang="en-US" sz="4000" i="1">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000" b="1" i="1">
                <a:solidFill>
                  <a:srgbClr val="000000"/>
                </a:solidFill>
                <a:latin typeface="Calibri" panose="020F0502020204030204" pitchFamily="34" charset="0"/>
                <a:ea typeface="Cambria" panose="02040503050406030204" pitchFamily="18" charset="0"/>
                <a:cs typeface="Cambria" panose="02040503050406030204" pitchFamily="18" charset="0"/>
              </a:rPr>
              <a:t>âm /aʊ/</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 Âm /aʊ/</a:t>
            </a:r>
            <a:r>
              <a:rPr lang="en-US" sz="4000" b="1">
                <a:solidFill>
                  <a:srgbClr val="000000"/>
                </a:solidFill>
                <a:latin typeface="Calibri" panose="020F0502020204030204" pitchFamily="34" charset="0"/>
                <a:ea typeface="Arial" panose="020B0604020202020204" pitchFamily="34"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là 1 nguyên âm đôi. Để phát âm âm này, đầu tiên ta mở khẩu hình miệng như khi phát âm âm /a/. Tiếp đó ta mở miệng tròn dần để phát âm /ʊ/. (Chú ý: phát âm /a/ dài, /ʊ/ ngắn và nhanh.)</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000" b="1">
                <a:solidFill>
                  <a:srgbClr val="000000"/>
                </a:solidFill>
                <a:latin typeface="Calibri" panose="020F0502020204030204" pitchFamily="34" charset="0"/>
                <a:ea typeface="Cambria" panose="02040503050406030204" pitchFamily="18" charset="0"/>
                <a:cs typeface="Cambria" panose="02040503050406030204" pitchFamily="18" charset="0"/>
              </a:rPr>
              <a:t>Các em hãy tập thực hành phát âm các từ sau:</a:t>
            </a:r>
            <a:endParaRPr lang="en-US" sz="4400">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4" name="Table 3">
            <a:extLst>
              <a:ext uri="{FF2B5EF4-FFF2-40B4-BE49-F238E27FC236}">
                <a16:creationId xmlns:a16="http://schemas.microsoft.com/office/drawing/2014/main" id="{FD3411AC-F898-4E3A-9ABA-A3D0EAEE56B3}"/>
              </a:ext>
            </a:extLst>
          </p:cNvPr>
          <p:cNvGraphicFramePr>
            <a:graphicFrameLocks noGrp="1"/>
          </p:cNvGraphicFramePr>
          <p:nvPr>
            <p:extLst>
              <p:ext uri="{D42A27DB-BD31-4B8C-83A1-F6EECF244321}">
                <p14:modId xmlns:p14="http://schemas.microsoft.com/office/powerpoint/2010/main" val="1637999950"/>
              </p:ext>
            </p:extLst>
          </p:nvPr>
        </p:nvGraphicFramePr>
        <p:xfrm>
          <a:off x="1154234" y="6223857"/>
          <a:ext cx="16545637" cy="3065971"/>
        </p:xfrm>
        <a:graphic>
          <a:graphicData uri="http://schemas.openxmlformats.org/drawingml/2006/table">
            <a:tbl>
              <a:tblPr firstRow="1" firstCol="1" bandRow="1"/>
              <a:tblGrid>
                <a:gridCol w="5633688">
                  <a:extLst>
                    <a:ext uri="{9D8B030D-6E8A-4147-A177-3AD203B41FA5}">
                      <a16:colId xmlns:a16="http://schemas.microsoft.com/office/drawing/2014/main" val="671828818"/>
                    </a:ext>
                  </a:extLst>
                </a:gridCol>
                <a:gridCol w="5784828">
                  <a:extLst>
                    <a:ext uri="{9D8B030D-6E8A-4147-A177-3AD203B41FA5}">
                      <a16:colId xmlns:a16="http://schemas.microsoft.com/office/drawing/2014/main" val="2165339957"/>
                    </a:ext>
                  </a:extLst>
                </a:gridCol>
                <a:gridCol w="5127121">
                  <a:extLst>
                    <a:ext uri="{9D8B030D-6E8A-4147-A177-3AD203B41FA5}">
                      <a16:colId xmlns:a16="http://schemas.microsoft.com/office/drawing/2014/main" val="1848919292"/>
                    </a:ext>
                  </a:extLst>
                </a:gridCol>
              </a:tblGrid>
              <a:tr h="0">
                <a:tc>
                  <a:txBody>
                    <a:bodyPr/>
                    <a:lstStyle/>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how /haʊ / </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now /naʊ / </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400">
                          <a:solidFill>
                            <a:srgbClr val="000000"/>
                          </a:solidFill>
                          <a:effectLst/>
                          <a:latin typeface="Calibri" panose="020F0502020204030204" pitchFamily="34" charset="0"/>
                          <a:ea typeface="Calibri" panose="020F0502020204030204" pitchFamily="34" charset="0"/>
                          <a:cs typeface="Calibri" panose="020F0502020204030204" pitchFamily="34" charset="0"/>
                        </a:rPr>
                        <a:t>loud /laʊd/</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mouse /maʊs/ </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sound /saʊnd/ </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about /</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'baʊt/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50000"/>
                        </a:lnSpc>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accounting /</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'kaʊt</a:t>
                      </a:r>
                      <a:r>
                        <a:rPr lang="en-US" sz="4400">
                          <a:solidFill>
                            <a:srgbClr val="333333"/>
                          </a:solidFill>
                          <a:effectLst/>
                          <a:latin typeface="Calibri" panose="020F0502020204030204" pitchFamily="34" charset="0"/>
                          <a:ea typeface="Cambria" panose="02040503050406030204" pitchFamily="18" charset="0"/>
                          <a:cs typeface="Cambria" panose="02040503050406030204" pitchFamily="18" charset="0"/>
                        </a:rPr>
                        <a:t>ɪ</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η/ mountain /'maʊtn/</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council /'kaʊnsl/</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0314132"/>
                  </a:ext>
                </a:extLst>
              </a:tr>
            </a:tbl>
          </a:graphicData>
        </a:graphic>
      </p:graphicFrame>
    </p:spTree>
    <p:extLst>
      <p:ext uri="{BB962C8B-B14F-4D97-AF65-F5344CB8AC3E}">
        <p14:creationId xmlns:p14="http://schemas.microsoft.com/office/powerpoint/2010/main" val="424887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barn(inVertical)">
                                      <p:cBhvr>
                                        <p:cTn id="34" dur="500"/>
                                        <p:tgtEl>
                                          <p:spTgt spid="1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animEffect transition="in" filter="barn(inVertical)">
                                      <p:cBhvr>
                                        <p:cTn id="39" dur="500"/>
                                        <p:tgtEl>
                                          <p:spTgt spid="18">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xEl>
                                              <p:pRg st="2" end="2"/>
                                            </p:txEl>
                                          </p:spTgt>
                                        </p:tgtEl>
                                        <p:attrNameLst>
                                          <p:attrName>style.visibility</p:attrName>
                                        </p:attrNameLst>
                                      </p:cBhvr>
                                      <p:to>
                                        <p:strVal val="visible"/>
                                      </p:to>
                                    </p:set>
                                    <p:animEffect transition="in" filter="barn(inVertical)">
                                      <p:cBhvr>
                                        <p:cTn id="42" dur="500"/>
                                        <p:tgtEl>
                                          <p:spTgt spid="18">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
                                            <p:txEl>
                                              <p:pRg st="3" end="3"/>
                                            </p:txEl>
                                          </p:spTgt>
                                        </p:tgtEl>
                                        <p:attrNameLst>
                                          <p:attrName>style.visibility</p:attrName>
                                        </p:attrNameLst>
                                      </p:cBhvr>
                                      <p:to>
                                        <p:strVal val="visible"/>
                                      </p:to>
                                    </p:set>
                                    <p:animEffect transition="in" filter="barn(inVertical)">
                                      <p:cBhvr>
                                        <p:cTn id="47" dur="500"/>
                                        <p:tgtEl>
                                          <p:spTgt spid="18">
                                            <p:txEl>
                                              <p:pRg st="3" end="3"/>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896270" y="1229508"/>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281396" y="-73361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267E71F6-F976-4A9B-BA65-633891B270F2}"/>
              </a:ext>
            </a:extLst>
          </p:cNvPr>
          <p:cNvSpPr txBox="1"/>
          <p:nvPr/>
        </p:nvSpPr>
        <p:spPr>
          <a:xfrm>
            <a:off x="1371600" y="657254"/>
            <a:ext cx="16164840" cy="3034357"/>
          </a:xfrm>
          <a:prstGeom prst="rect">
            <a:avLst/>
          </a:prstGeom>
          <a:noFill/>
        </p:spPr>
        <p:txBody>
          <a:bodyPr wrap="square">
            <a:spAutoFit/>
          </a:bodyPr>
          <a:lstStyle/>
          <a:p>
            <a:pPr algn="just">
              <a:lnSpc>
                <a:spcPct val="150000"/>
              </a:lnSpc>
            </a:pP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b. D</a:t>
            </a:r>
            <a:r>
              <a:rPr lang="en-US" sz="4400" b="1" i="1">
                <a:latin typeface="Calibri" panose="020F0502020204030204" pitchFamily="34" charset="0"/>
                <a:ea typeface="Arial" panose="020B0604020202020204" pitchFamily="34" charset="0"/>
                <a:cs typeface="Cambria" panose="02040503050406030204" pitchFamily="18" charset="0"/>
              </a:rPr>
              <a:t>ấ</a:t>
            </a:r>
            <a:r>
              <a:rPr lang="en-US" sz="4400" b="1" i="1">
                <a:solidFill>
                  <a:srgbClr val="000000"/>
                </a:solidFill>
                <a:latin typeface="Calibri" panose="020F0502020204030204" pitchFamily="34" charset="0"/>
                <a:ea typeface="Arial" panose="020B0604020202020204" pitchFamily="34" charset="0"/>
                <a:cs typeface="Cambria" panose="02040503050406030204" pitchFamily="18" charset="0"/>
              </a:rPr>
              <a:t>u hiệu nhận biết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 “ou” được phát âm là /aʊ/ trong những từ có nhóm “ou” với một hay hai phụ âm</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5F5CCC87-9089-467D-B5BA-0E7E1EF94826}"/>
              </a:ext>
            </a:extLst>
          </p:cNvPr>
          <p:cNvGraphicFramePr>
            <a:graphicFrameLocks noGrp="1"/>
          </p:cNvGraphicFramePr>
          <p:nvPr>
            <p:extLst>
              <p:ext uri="{D42A27DB-BD31-4B8C-83A1-F6EECF244321}">
                <p14:modId xmlns:p14="http://schemas.microsoft.com/office/powerpoint/2010/main" val="129642248"/>
              </p:ext>
            </p:extLst>
          </p:nvPr>
        </p:nvGraphicFramePr>
        <p:xfrm>
          <a:off x="1562887" y="4208567"/>
          <a:ext cx="15697199" cy="4487545"/>
        </p:xfrm>
        <a:graphic>
          <a:graphicData uri="http://schemas.openxmlformats.org/drawingml/2006/table">
            <a:tbl>
              <a:tblPr firstRow="1" firstCol="1" bandRow="1"/>
              <a:tblGrid>
                <a:gridCol w="5231349">
                  <a:extLst>
                    <a:ext uri="{9D8B030D-6E8A-4147-A177-3AD203B41FA5}">
                      <a16:colId xmlns:a16="http://schemas.microsoft.com/office/drawing/2014/main" val="969660305"/>
                    </a:ext>
                  </a:extLst>
                </a:gridCol>
                <a:gridCol w="4141251">
                  <a:extLst>
                    <a:ext uri="{9D8B030D-6E8A-4147-A177-3AD203B41FA5}">
                      <a16:colId xmlns:a16="http://schemas.microsoft.com/office/drawing/2014/main" val="3197970916"/>
                    </a:ext>
                  </a:extLst>
                </a:gridCol>
                <a:gridCol w="6324599">
                  <a:extLst>
                    <a:ext uri="{9D8B030D-6E8A-4147-A177-3AD203B41FA5}">
                      <a16:colId xmlns:a16="http://schemas.microsoft.com/office/drawing/2014/main" val="4211481392"/>
                    </a:ext>
                  </a:extLst>
                </a:gridCol>
              </a:tblGrid>
              <a:tr h="0">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Examples</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Transcription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Meaning</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76201037"/>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found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/faʊnd/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tìm thấy (quá khứ của find)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684543"/>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cloud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/klaʊd/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đám mây</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707192"/>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mouth</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/maʊ</a:t>
                      </a:r>
                      <a:r>
                        <a:rPr lang="en-US" sz="4400">
                          <a:solidFill>
                            <a:srgbClr val="000000"/>
                          </a:solidFill>
                          <a:effectLst/>
                          <a:latin typeface="Cambria" panose="02040503050406030204" pitchFamily="18" charset="0"/>
                          <a:ea typeface="Cambria" panose="02040503050406030204" pitchFamily="18" charset="0"/>
                          <a:cs typeface="Calibri" panose="020F0502020204030204" pitchFamily="34" charset="0"/>
                        </a:rPr>
                        <a:t>θ</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mồm, miệng</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302530"/>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doubt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/daʊt/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sự nghi ngờ, ngờ vực</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664323"/>
                  </a:ext>
                </a:extLst>
              </a:tr>
            </a:tbl>
          </a:graphicData>
        </a:graphic>
      </p:graphicFrame>
    </p:spTree>
    <p:extLst>
      <p:ext uri="{BB962C8B-B14F-4D97-AF65-F5344CB8AC3E}">
        <p14:creationId xmlns:p14="http://schemas.microsoft.com/office/powerpoint/2010/main" val="238226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0936145" y="6514514"/>
            <a:ext cx="7544972" cy="7544972"/>
          </a:xfrm>
          <a:custGeom>
            <a:avLst/>
            <a:gdLst/>
            <a:ahLst/>
            <a:cxnLst/>
            <a:rect l="l" t="t" r="r" b="b"/>
            <a:pathLst>
              <a:path w="7544972" h="7544972">
                <a:moveTo>
                  <a:pt x="0" y="0"/>
                </a:moveTo>
                <a:lnTo>
                  <a:pt x="7544973" y="0"/>
                </a:lnTo>
                <a:lnTo>
                  <a:pt x="7544973"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777322" y="-391553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6454273" y="7756843"/>
            <a:ext cx="768519" cy="350637"/>
          </a:xfrm>
          <a:custGeom>
            <a:avLst/>
            <a:gdLst/>
            <a:ahLst/>
            <a:cxnLst/>
            <a:rect l="l" t="t" r="r" b="b"/>
            <a:pathLst>
              <a:path w="768519" h="350637">
                <a:moveTo>
                  <a:pt x="0" y="0"/>
                </a:moveTo>
                <a:lnTo>
                  <a:pt x="768519" y="0"/>
                </a:lnTo>
                <a:lnTo>
                  <a:pt x="768519" y="350637"/>
                </a:lnTo>
                <a:lnTo>
                  <a:pt x="0" y="3506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4">
            <a:extLst>
              <a:ext uri="{FF2B5EF4-FFF2-40B4-BE49-F238E27FC236}">
                <a16:creationId xmlns:a16="http://schemas.microsoft.com/office/drawing/2014/main" id="{B5AA42E2-5B6C-4102-8BA5-3E38663E8797}"/>
              </a:ext>
            </a:extLst>
          </p:cNvPr>
          <p:cNvSpPr/>
          <p:nvPr/>
        </p:nvSpPr>
        <p:spPr>
          <a:xfrm rot="5400000">
            <a:off x="4407607" y="-3517919"/>
            <a:ext cx="9472787" cy="17115302"/>
          </a:xfrm>
          <a:custGeom>
            <a:avLst/>
            <a:gdLst/>
            <a:ahLst/>
            <a:cxnLst/>
            <a:rect l="l" t="t" r="r" b="b"/>
            <a:pathLst>
              <a:path w="8711295" h="12316740">
                <a:moveTo>
                  <a:pt x="0" y="0"/>
                </a:moveTo>
                <a:lnTo>
                  <a:pt x="8711294" y="0"/>
                </a:lnTo>
                <a:lnTo>
                  <a:pt x="8711294" y="12316740"/>
                </a:lnTo>
                <a:lnTo>
                  <a:pt x="0" y="123167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3142620">
            <a:off x="-1068913" y="9061492"/>
            <a:ext cx="2804443" cy="943313"/>
          </a:xfrm>
          <a:custGeom>
            <a:avLst/>
            <a:gdLst/>
            <a:ahLst/>
            <a:cxnLst/>
            <a:rect l="l" t="t" r="r" b="b"/>
            <a:pathLst>
              <a:path w="2804443" h="943313">
                <a:moveTo>
                  <a:pt x="0" y="0"/>
                </a:moveTo>
                <a:lnTo>
                  <a:pt x="2804443" y="0"/>
                </a:lnTo>
                <a:lnTo>
                  <a:pt x="2804443" y="943312"/>
                </a:lnTo>
                <a:lnTo>
                  <a:pt x="0" y="9433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15"/>
          <p:cNvSpPr/>
          <p:nvPr/>
        </p:nvSpPr>
        <p:spPr>
          <a:xfrm>
            <a:off x="-896270" y="1229508"/>
            <a:ext cx="1678555" cy="1715995"/>
          </a:xfrm>
          <a:custGeom>
            <a:avLst/>
            <a:gdLst/>
            <a:ahLst/>
            <a:cxnLst/>
            <a:rect l="l" t="t" r="r" b="b"/>
            <a:pathLst>
              <a:path w="1678555" h="1715995">
                <a:moveTo>
                  <a:pt x="0" y="0"/>
                </a:moveTo>
                <a:lnTo>
                  <a:pt x="1678555" y="0"/>
                </a:lnTo>
                <a:lnTo>
                  <a:pt x="1678555" y="1715995"/>
                </a:lnTo>
                <a:lnTo>
                  <a:pt x="0" y="171599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16"/>
          <p:cNvSpPr/>
          <p:nvPr/>
        </p:nvSpPr>
        <p:spPr>
          <a:xfrm rot="5852686">
            <a:off x="-281396" y="-733616"/>
            <a:ext cx="2297343" cy="2348585"/>
          </a:xfrm>
          <a:custGeom>
            <a:avLst/>
            <a:gdLst/>
            <a:ahLst/>
            <a:cxnLst/>
            <a:rect l="l" t="t" r="r" b="b"/>
            <a:pathLst>
              <a:path w="2297343" h="2348585">
                <a:moveTo>
                  <a:pt x="0" y="0"/>
                </a:moveTo>
                <a:lnTo>
                  <a:pt x="2297343" y="0"/>
                </a:lnTo>
                <a:lnTo>
                  <a:pt x="2297343" y="2348585"/>
                </a:lnTo>
                <a:lnTo>
                  <a:pt x="0" y="23485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7" name="Freeform 17"/>
          <p:cNvSpPr/>
          <p:nvPr/>
        </p:nvSpPr>
        <p:spPr>
          <a:xfrm rot="-1889443">
            <a:off x="16447795" y="8461713"/>
            <a:ext cx="2571470" cy="2628826"/>
          </a:xfrm>
          <a:custGeom>
            <a:avLst/>
            <a:gdLst/>
            <a:ahLst/>
            <a:cxnLst/>
            <a:rect l="l" t="t" r="r" b="b"/>
            <a:pathLst>
              <a:path w="2571470" h="2628826">
                <a:moveTo>
                  <a:pt x="0" y="0"/>
                </a:moveTo>
                <a:lnTo>
                  <a:pt x="2571469" y="0"/>
                </a:lnTo>
                <a:lnTo>
                  <a:pt x="2571469" y="2628826"/>
                </a:lnTo>
                <a:lnTo>
                  <a:pt x="0" y="2628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rot="-1732510">
            <a:off x="16597292" y="-62295"/>
            <a:ext cx="2017504" cy="1544060"/>
          </a:xfrm>
          <a:custGeom>
            <a:avLst/>
            <a:gdLst/>
            <a:ahLst/>
            <a:cxnLst/>
            <a:rect l="l" t="t" r="r" b="b"/>
            <a:pathLst>
              <a:path w="3165724" h="2699499">
                <a:moveTo>
                  <a:pt x="0" y="0"/>
                </a:moveTo>
                <a:lnTo>
                  <a:pt x="3165724" y="0"/>
                </a:lnTo>
                <a:lnTo>
                  <a:pt x="3165724" y="2699499"/>
                </a:lnTo>
                <a:lnTo>
                  <a:pt x="0" y="26994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267E71F6-F976-4A9B-BA65-633891B270F2}"/>
              </a:ext>
            </a:extLst>
          </p:cNvPr>
          <p:cNvSpPr txBox="1"/>
          <p:nvPr/>
        </p:nvSpPr>
        <p:spPr>
          <a:xfrm>
            <a:off x="2318136" y="990602"/>
            <a:ext cx="16164840" cy="2456506"/>
          </a:xfrm>
          <a:prstGeom prst="rect">
            <a:avLst/>
          </a:prstGeom>
          <a:noFill/>
        </p:spPr>
        <p:txBody>
          <a:bodyPr wrap="square">
            <a:spAutoFit/>
          </a:bodyPr>
          <a:lstStyle/>
          <a:p>
            <a:pPr algn="just">
              <a:lnSpc>
                <a:spcPct val="150000"/>
              </a:lnSpc>
            </a:pPr>
            <a:r>
              <a:rPr lang="en-US" sz="5400" b="1" i="1">
                <a:solidFill>
                  <a:srgbClr val="000000"/>
                </a:solidFill>
                <a:latin typeface="Calibri" panose="020F0502020204030204" pitchFamily="34" charset="0"/>
                <a:ea typeface="Arial" panose="020B0604020202020204" pitchFamily="34" charset="0"/>
                <a:cs typeface="Cambria" panose="02040503050406030204" pitchFamily="18" charset="0"/>
              </a:rPr>
              <a:t>b. D</a:t>
            </a:r>
            <a:r>
              <a:rPr lang="en-US" sz="5400" b="1" i="1">
                <a:latin typeface="Calibri" panose="020F0502020204030204" pitchFamily="34" charset="0"/>
                <a:ea typeface="Arial" panose="020B0604020202020204" pitchFamily="34" charset="0"/>
                <a:cs typeface="Cambria" panose="02040503050406030204" pitchFamily="18" charset="0"/>
              </a:rPr>
              <a:t>ấ</a:t>
            </a:r>
            <a:r>
              <a:rPr lang="en-US" sz="5400" b="1" i="1">
                <a:solidFill>
                  <a:srgbClr val="000000"/>
                </a:solidFill>
                <a:latin typeface="Calibri" panose="020F0502020204030204" pitchFamily="34" charset="0"/>
                <a:ea typeface="Arial" panose="020B0604020202020204" pitchFamily="34" charset="0"/>
                <a:cs typeface="Cambria" panose="02040503050406030204" pitchFamily="18" charset="0"/>
              </a:rPr>
              <a:t>u hiệu nhận biết</a:t>
            </a:r>
            <a:endParaRPr lang="en-US" sz="60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vi-VN" sz="5400">
                <a:solidFill>
                  <a:srgbClr val="000000"/>
                </a:solidFill>
                <a:latin typeface="Calibri" panose="020F0502020204030204" pitchFamily="34" charset="0"/>
                <a:ea typeface="Calibri" panose="020F0502020204030204" pitchFamily="34" charset="0"/>
                <a:cs typeface="Calibri" panose="020F0502020204030204" pitchFamily="34" charset="0"/>
              </a:rPr>
              <a:t>- “ow” được phát âm là /aʊ/</a:t>
            </a:r>
            <a:endParaRPr lang="en-US" sz="48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5F5CCC87-9089-467D-B5BA-0E7E1EF94826}"/>
              </a:ext>
            </a:extLst>
          </p:cNvPr>
          <p:cNvGraphicFramePr>
            <a:graphicFrameLocks noGrp="1"/>
          </p:cNvGraphicFramePr>
          <p:nvPr>
            <p:extLst>
              <p:ext uri="{D42A27DB-BD31-4B8C-83A1-F6EECF244321}">
                <p14:modId xmlns:p14="http://schemas.microsoft.com/office/powerpoint/2010/main" val="2370714003"/>
              </p:ext>
            </p:extLst>
          </p:nvPr>
        </p:nvGraphicFramePr>
        <p:xfrm>
          <a:off x="1630206" y="3682666"/>
          <a:ext cx="14719684" cy="5385054"/>
        </p:xfrm>
        <a:graphic>
          <a:graphicData uri="http://schemas.openxmlformats.org/drawingml/2006/table">
            <a:tbl>
              <a:tblPr firstRow="1" firstCol="1" bandRow="1"/>
              <a:tblGrid>
                <a:gridCol w="4905576">
                  <a:extLst>
                    <a:ext uri="{9D8B030D-6E8A-4147-A177-3AD203B41FA5}">
                      <a16:colId xmlns:a16="http://schemas.microsoft.com/office/drawing/2014/main" val="969660305"/>
                    </a:ext>
                  </a:extLst>
                </a:gridCol>
                <a:gridCol w="3883362">
                  <a:extLst>
                    <a:ext uri="{9D8B030D-6E8A-4147-A177-3AD203B41FA5}">
                      <a16:colId xmlns:a16="http://schemas.microsoft.com/office/drawing/2014/main" val="3197970916"/>
                    </a:ext>
                  </a:extLst>
                </a:gridCol>
                <a:gridCol w="5930746">
                  <a:extLst>
                    <a:ext uri="{9D8B030D-6E8A-4147-A177-3AD203B41FA5}">
                      <a16:colId xmlns:a16="http://schemas.microsoft.com/office/drawing/2014/main" val="4211481392"/>
                    </a:ext>
                  </a:extLst>
                </a:gridCol>
              </a:tblGrid>
              <a:tr h="0">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Examples</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Transcription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ctr">
                        <a:lnSpc>
                          <a:spcPct val="150000"/>
                        </a:lnSpc>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Meaning</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276201037"/>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tower</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/taʊ</a:t>
                      </a:r>
                      <a:r>
                        <a:rPr lang="en-US" sz="4400">
                          <a:solidFill>
                            <a:srgbClr val="333333"/>
                          </a:solidFill>
                          <a:effectLst/>
                          <a:latin typeface="Cambria" panose="02040503050406030204" pitchFamily="18" charset="0"/>
                          <a:ea typeface="Cambria" panose="02040503050406030204" pitchFamily="18" charset="0"/>
                          <a:cs typeface="Calibri" panose="020F0502020204030204" pitchFamily="34"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tháp</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1684543"/>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power</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/paʊ</a:t>
                      </a:r>
                      <a:r>
                        <a:rPr lang="en-US" sz="4400">
                          <a:solidFill>
                            <a:srgbClr val="333333"/>
                          </a:solidFill>
                          <a:effectLst/>
                          <a:latin typeface="Cambria" panose="02040503050406030204" pitchFamily="18" charset="0"/>
                          <a:ea typeface="Cambria" panose="02040503050406030204" pitchFamily="18" charset="0"/>
                          <a:cs typeface="Calibri" panose="020F0502020204030204" pitchFamily="34"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sức mạnh, quyền lực</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9707192"/>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powder</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/'paʊd</a:t>
                      </a:r>
                      <a:r>
                        <a:rPr lang="en-US" sz="4400">
                          <a:solidFill>
                            <a:srgbClr val="333333"/>
                          </a:solidFill>
                          <a:effectLst/>
                          <a:latin typeface="Cambria" panose="02040503050406030204" pitchFamily="18" charset="0"/>
                          <a:ea typeface="Cambria" panose="02040503050406030204" pitchFamily="18" charset="0"/>
                          <a:cs typeface="Calibri" panose="020F0502020204030204" pitchFamily="34" charset="0"/>
                        </a:rPr>
                        <a:t>ə</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bột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302530"/>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crown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/kraʊn/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vương miện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5664323"/>
                  </a:ext>
                </a:extLst>
              </a:tr>
              <a:tr h="0">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drown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/draʊn/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chết đuối, chết chìm</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211468"/>
                  </a:ext>
                </a:extLst>
              </a:tr>
            </a:tbl>
          </a:graphicData>
        </a:graphic>
      </p:graphicFrame>
    </p:spTree>
    <p:extLst>
      <p:ext uri="{BB962C8B-B14F-4D97-AF65-F5344CB8AC3E}">
        <p14:creationId xmlns:p14="http://schemas.microsoft.com/office/powerpoint/2010/main" val="217441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75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75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750"/>
                                        <p:tgtEl>
                                          <p:spTgt spid="11"/>
                                        </p:tgtEl>
                                      </p:cBhvr>
                                    </p:animEffect>
                                  </p:childTnLst>
                                </p:cTn>
                              </p:par>
                              <p:par>
                                <p:cTn id="20" presetID="6"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75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75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750"/>
                                        <p:tgtEl>
                                          <p:spTgt spid="17"/>
                                        </p:tgtEl>
                                      </p:cBhvr>
                                    </p:animEffect>
                                  </p:childTnLst>
                                </p:cTn>
                              </p:par>
                              <p:par>
                                <p:cTn id="29" presetID="6"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circle(in)">
                                      <p:cBhvr>
                                        <p:cTn id="31" dur="75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197198" y="2321040"/>
            <a:ext cx="13500986"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2. LANGUAGE</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5">
            <a:extLst>
              <a:ext uri="{FF2B5EF4-FFF2-40B4-BE49-F238E27FC236}">
                <a16:creationId xmlns:a16="http://schemas.microsoft.com/office/drawing/2014/main" id="{A88A0718-DA0B-40E6-BFD5-F2D0C9C6DBCF}"/>
              </a:ext>
            </a:extLst>
          </p:cNvPr>
          <p:cNvSpPr txBox="1"/>
          <p:nvPr/>
        </p:nvSpPr>
        <p:spPr>
          <a:xfrm>
            <a:off x="6019800" y="6037806"/>
            <a:ext cx="96783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 VOCABULARY</a:t>
            </a:r>
          </a:p>
        </p:txBody>
      </p:sp>
      <p:sp>
        <p:nvSpPr>
          <p:cNvPr id="13" name="Freeform 13">
            <a:extLst>
              <a:ext uri="{FF2B5EF4-FFF2-40B4-BE49-F238E27FC236}">
                <a16:creationId xmlns:a16="http://schemas.microsoft.com/office/drawing/2014/main" id="{61E6FE28-98B0-4E04-9ACC-CC0CEE21DF52}"/>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117638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493876" y="-3433371"/>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604024" y="177592"/>
            <a:ext cx="16464776"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effectLst/>
                <a:latin typeface="Calibri" panose="020F0502020204030204" pitchFamily="34" charset="0"/>
                <a:ea typeface="Cambria" panose="02040503050406030204" pitchFamily="18" charset="0"/>
                <a:cs typeface="Cambria" panose="02040503050406030204" pitchFamily="18" charset="0"/>
              </a:rPr>
              <a:t>Exercise 1. Look at the photo and write the correct word. The first letter is a hint.</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pic>
        <p:nvPicPr>
          <p:cNvPr id="20" name="Picture 19">
            <a:extLst>
              <a:ext uri="{FF2B5EF4-FFF2-40B4-BE49-F238E27FC236}">
                <a16:creationId xmlns:a16="http://schemas.microsoft.com/office/drawing/2014/main" id="{49366C84-1297-48B5-AB36-CEADC3452656}"/>
              </a:ext>
            </a:extLst>
          </p:cNvPr>
          <p:cNvPicPr>
            <a:picLocks noChangeAspect="1"/>
          </p:cNvPicPr>
          <p:nvPr/>
        </p:nvPicPr>
        <p:blipFill>
          <a:blip r:embed="rId6"/>
          <a:stretch>
            <a:fillRect/>
          </a:stretch>
        </p:blipFill>
        <p:spPr>
          <a:xfrm>
            <a:off x="990600" y="1133467"/>
            <a:ext cx="16464776" cy="8105649"/>
          </a:xfrm>
          <a:prstGeom prst="rect">
            <a:avLst/>
          </a:prstGeom>
        </p:spPr>
      </p:pic>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7">
              <a:duotone>
                <a:prstClr val="black"/>
                <a:schemeClr val="accent1">
                  <a:tint val="45000"/>
                  <a:satMod val="400000"/>
                </a:schemeClr>
              </a:duotone>
              <a:extLst>
                <a:ext uri="{96DAC541-7B7A-43D3-8B79-37D633B846F1}">
                  <asvg:svgBlip xmlns:asvg="http://schemas.microsoft.com/office/drawing/2016/SVG/main" r:embed="rId8"/>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9">
              <a:lum bright="20000"/>
              <a:extLst>
                <a:ext uri="{96DAC541-7B7A-43D3-8B79-37D633B846F1}">
                  <asvg:svgBlip xmlns:asvg="http://schemas.microsoft.com/office/drawing/2016/SVG/main" r:embed="rId10"/>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7" name="TextBox 16">
            <a:extLst>
              <a:ext uri="{FF2B5EF4-FFF2-40B4-BE49-F238E27FC236}">
                <a16:creationId xmlns:a16="http://schemas.microsoft.com/office/drawing/2014/main" id="{076F2049-2766-4E61-8074-E3B39D19001F}"/>
              </a:ext>
            </a:extLst>
          </p:cNvPr>
          <p:cNvSpPr txBox="1"/>
          <p:nvPr/>
        </p:nvSpPr>
        <p:spPr>
          <a:xfrm>
            <a:off x="1879708" y="4052156"/>
            <a:ext cx="4223657" cy="1015663"/>
          </a:xfrm>
          <a:prstGeom prst="rect">
            <a:avLst/>
          </a:prstGeom>
          <a:noFill/>
        </p:spPr>
        <p:txBody>
          <a:bodyPr wrap="square">
            <a:spAutoFit/>
          </a:bodyPr>
          <a:lstStyle/>
          <a:p>
            <a:r>
              <a:rPr lang="en-US" sz="6000" b="1" spc="300">
                <a:solidFill>
                  <a:srgbClr val="FF0000"/>
                </a:solidFill>
                <a:effectLst/>
                <a:ea typeface="Calibri" panose="020F0502020204030204" pitchFamily="34" charset="0"/>
              </a:rPr>
              <a:t>niversity</a:t>
            </a:r>
            <a:endParaRPr lang="en-US" sz="6000" b="1" spc="300">
              <a:solidFill>
                <a:srgbClr val="FF0000"/>
              </a:solidFill>
            </a:endParaRPr>
          </a:p>
        </p:txBody>
      </p:sp>
      <p:sp>
        <p:nvSpPr>
          <p:cNvPr id="19" name="TextBox 18">
            <a:extLst>
              <a:ext uri="{FF2B5EF4-FFF2-40B4-BE49-F238E27FC236}">
                <a16:creationId xmlns:a16="http://schemas.microsoft.com/office/drawing/2014/main" id="{948FB7AA-8651-4DBB-819B-052F188C1E7D}"/>
              </a:ext>
            </a:extLst>
          </p:cNvPr>
          <p:cNvSpPr txBox="1"/>
          <p:nvPr/>
        </p:nvSpPr>
        <p:spPr>
          <a:xfrm>
            <a:off x="7091517" y="4083951"/>
            <a:ext cx="4223657" cy="1015663"/>
          </a:xfrm>
          <a:prstGeom prst="rect">
            <a:avLst/>
          </a:prstGeom>
          <a:noFill/>
        </p:spPr>
        <p:txBody>
          <a:bodyPr wrap="square">
            <a:spAutoFit/>
          </a:bodyPr>
          <a:lstStyle/>
          <a:p>
            <a:r>
              <a:rPr lang="en-US" sz="6000" b="1" spc="300">
                <a:solidFill>
                  <a:srgbClr val="FF0000"/>
                </a:solidFill>
                <a:ea typeface="Calibri" panose="020F0502020204030204" pitchFamily="34" charset="0"/>
              </a:rPr>
              <a:t>sia</a:t>
            </a:r>
            <a:endParaRPr lang="en-US" sz="6000" b="1" spc="300">
              <a:solidFill>
                <a:srgbClr val="FF0000"/>
              </a:solidFill>
            </a:endParaRPr>
          </a:p>
        </p:txBody>
      </p:sp>
      <p:sp>
        <p:nvSpPr>
          <p:cNvPr id="21" name="TextBox 20">
            <a:extLst>
              <a:ext uri="{FF2B5EF4-FFF2-40B4-BE49-F238E27FC236}">
                <a16:creationId xmlns:a16="http://schemas.microsoft.com/office/drawing/2014/main" id="{12702759-4AD3-43B3-B259-6B3A4045DEA1}"/>
              </a:ext>
            </a:extLst>
          </p:cNvPr>
          <p:cNvSpPr txBox="1"/>
          <p:nvPr/>
        </p:nvSpPr>
        <p:spPr>
          <a:xfrm>
            <a:off x="10591800" y="4127837"/>
            <a:ext cx="4223656" cy="1015663"/>
          </a:xfrm>
          <a:prstGeom prst="rect">
            <a:avLst/>
          </a:prstGeom>
          <a:noFill/>
        </p:spPr>
        <p:txBody>
          <a:bodyPr wrap="square">
            <a:spAutoFit/>
          </a:bodyPr>
          <a:lstStyle/>
          <a:p>
            <a:r>
              <a:rPr lang="en-US" sz="6000" b="1" spc="300">
                <a:solidFill>
                  <a:srgbClr val="FF0000"/>
                </a:solidFill>
                <a:ea typeface="Calibri" panose="020F0502020204030204" pitchFamily="34" charset="0"/>
              </a:rPr>
              <a:t>apital </a:t>
            </a:r>
            <a:endParaRPr lang="en-US" sz="6000" b="1" spc="300">
              <a:solidFill>
                <a:srgbClr val="FF0000"/>
              </a:solidFill>
            </a:endParaRPr>
          </a:p>
        </p:txBody>
      </p:sp>
      <p:sp>
        <p:nvSpPr>
          <p:cNvPr id="22" name="TextBox 21">
            <a:extLst>
              <a:ext uri="{FF2B5EF4-FFF2-40B4-BE49-F238E27FC236}">
                <a16:creationId xmlns:a16="http://schemas.microsoft.com/office/drawing/2014/main" id="{0E1AD2FF-EA7D-4468-9AE7-B35386513967}"/>
              </a:ext>
            </a:extLst>
          </p:cNvPr>
          <p:cNvSpPr txBox="1"/>
          <p:nvPr/>
        </p:nvSpPr>
        <p:spPr>
          <a:xfrm>
            <a:off x="14718738" y="4054042"/>
            <a:ext cx="4223657" cy="1015663"/>
          </a:xfrm>
          <a:prstGeom prst="rect">
            <a:avLst/>
          </a:prstGeom>
          <a:noFill/>
        </p:spPr>
        <p:txBody>
          <a:bodyPr wrap="square">
            <a:spAutoFit/>
          </a:bodyPr>
          <a:lstStyle/>
          <a:p>
            <a:r>
              <a:rPr lang="en-US" sz="6000" b="1" spc="300">
                <a:solidFill>
                  <a:srgbClr val="FF0000"/>
                </a:solidFill>
                <a:ea typeface="Calibri" panose="020F0502020204030204" pitchFamily="34" charset="0"/>
              </a:rPr>
              <a:t>erlion</a:t>
            </a:r>
            <a:endParaRPr lang="en-US" sz="6000" b="1" spc="300">
              <a:solidFill>
                <a:srgbClr val="FF0000"/>
              </a:solidFill>
            </a:endParaRPr>
          </a:p>
        </p:txBody>
      </p:sp>
      <p:sp>
        <p:nvSpPr>
          <p:cNvPr id="23" name="TextBox 22">
            <a:extLst>
              <a:ext uri="{FF2B5EF4-FFF2-40B4-BE49-F238E27FC236}">
                <a16:creationId xmlns:a16="http://schemas.microsoft.com/office/drawing/2014/main" id="{400B8182-AAF0-4B46-A591-7386B40743C1}"/>
              </a:ext>
            </a:extLst>
          </p:cNvPr>
          <p:cNvSpPr txBox="1"/>
          <p:nvPr/>
        </p:nvSpPr>
        <p:spPr>
          <a:xfrm>
            <a:off x="2418292" y="8359095"/>
            <a:ext cx="3393282" cy="1015663"/>
          </a:xfrm>
          <a:prstGeom prst="rect">
            <a:avLst/>
          </a:prstGeom>
          <a:noFill/>
        </p:spPr>
        <p:txBody>
          <a:bodyPr wrap="square">
            <a:spAutoFit/>
          </a:bodyPr>
          <a:lstStyle/>
          <a:p>
            <a:r>
              <a:rPr lang="en-US" sz="6000" b="1" spc="300">
                <a:solidFill>
                  <a:srgbClr val="FF0000"/>
                </a:solidFill>
                <a:ea typeface="Calibri" panose="020F0502020204030204" pitchFamily="34" charset="0"/>
              </a:rPr>
              <a:t>frica</a:t>
            </a:r>
            <a:endParaRPr lang="en-US" sz="6000" b="1" spc="300">
              <a:solidFill>
                <a:srgbClr val="FF0000"/>
              </a:solidFill>
            </a:endParaRPr>
          </a:p>
        </p:txBody>
      </p:sp>
      <p:sp>
        <p:nvSpPr>
          <p:cNvPr id="24" name="TextBox 23">
            <a:extLst>
              <a:ext uri="{FF2B5EF4-FFF2-40B4-BE49-F238E27FC236}">
                <a16:creationId xmlns:a16="http://schemas.microsoft.com/office/drawing/2014/main" id="{25D26788-45DD-443A-836A-7CC780C570A1}"/>
              </a:ext>
            </a:extLst>
          </p:cNvPr>
          <p:cNvSpPr txBox="1"/>
          <p:nvPr/>
        </p:nvSpPr>
        <p:spPr>
          <a:xfrm>
            <a:off x="6103366" y="8390890"/>
            <a:ext cx="4920018" cy="1015663"/>
          </a:xfrm>
          <a:prstGeom prst="rect">
            <a:avLst/>
          </a:prstGeom>
          <a:noFill/>
        </p:spPr>
        <p:txBody>
          <a:bodyPr wrap="square">
            <a:spAutoFit/>
          </a:bodyPr>
          <a:lstStyle/>
          <a:p>
            <a:r>
              <a:rPr lang="en-US" sz="6000" b="1" spc="300">
                <a:solidFill>
                  <a:srgbClr val="FF0000"/>
                </a:solidFill>
                <a:ea typeface="Calibri" panose="020F0502020204030204" pitchFamily="34" charset="0"/>
              </a:rPr>
              <a:t>ostcard</a:t>
            </a:r>
            <a:endParaRPr lang="en-US" sz="6000" b="1" spc="300">
              <a:solidFill>
                <a:srgbClr val="FF0000"/>
              </a:solidFill>
            </a:endParaRPr>
          </a:p>
        </p:txBody>
      </p:sp>
      <p:sp>
        <p:nvSpPr>
          <p:cNvPr id="25" name="TextBox 24">
            <a:extLst>
              <a:ext uri="{FF2B5EF4-FFF2-40B4-BE49-F238E27FC236}">
                <a16:creationId xmlns:a16="http://schemas.microsoft.com/office/drawing/2014/main" id="{3C403D92-94B0-4BFA-BAB6-74DC2270172A}"/>
              </a:ext>
            </a:extLst>
          </p:cNvPr>
          <p:cNvSpPr txBox="1"/>
          <p:nvPr/>
        </p:nvSpPr>
        <p:spPr>
          <a:xfrm>
            <a:off x="10711543" y="8343900"/>
            <a:ext cx="4223657" cy="1015663"/>
          </a:xfrm>
          <a:prstGeom prst="rect">
            <a:avLst/>
          </a:prstGeom>
          <a:noFill/>
        </p:spPr>
        <p:txBody>
          <a:bodyPr wrap="square">
            <a:spAutoFit/>
          </a:bodyPr>
          <a:lstStyle/>
          <a:p>
            <a:r>
              <a:rPr lang="en-US" sz="6000" b="1" spc="300">
                <a:solidFill>
                  <a:srgbClr val="FF0000"/>
                </a:solidFill>
                <a:ea typeface="Calibri" panose="020F0502020204030204" pitchFamily="34" charset="0"/>
              </a:rPr>
              <a:t>alace </a:t>
            </a:r>
            <a:endParaRPr lang="en-US" sz="6000" b="1" spc="300">
              <a:solidFill>
                <a:srgbClr val="FF0000"/>
              </a:solidFill>
            </a:endParaRPr>
          </a:p>
        </p:txBody>
      </p:sp>
      <p:sp>
        <p:nvSpPr>
          <p:cNvPr id="26" name="TextBox 25">
            <a:extLst>
              <a:ext uri="{FF2B5EF4-FFF2-40B4-BE49-F238E27FC236}">
                <a16:creationId xmlns:a16="http://schemas.microsoft.com/office/drawing/2014/main" id="{FE9AC088-BEAD-40AB-8629-1DE3AF342CA8}"/>
              </a:ext>
            </a:extLst>
          </p:cNvPr>
          <p:cNvSpPr txBox="1"/>
          <p:nvPr/>
        </p:nvSpPr>
        <p:spPr>
          <a:xfrm>
            <a:off x="14866434" y="8360981"/>
            <a:ext cx="3784170" cy="1015663"/>
          </a:xfrm>
          <a:prstGeom prst="rect">
            <a:avLst/>
          </a:prstGeom>
          <a:noFill/>
        </p:spPr>
        <p:txBody>
          <a:bodyPr wrap="square">
            <a:spAutoFit/>
          </a:bodyPr>
          <a:lstStyle/>
          <a:p>
            <a:r>
              <a:rPr lang="en-US" sz="6000" b="1" spc="300">
                <a:solidFill>
                  <a:srgbClr val="FF0000"/>
                </a:solidFill>
                <a:ea typeface="Calibri" panose="020F0502020204030204" pitchFamily="34" charset="0"/>
              </a:rPr>
              <a:t>urope</a:t>
            </a:r>
            <a:endParaRPr lang="en-US" sz="6000" b="1" spc="3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circle(in)">
                                      <p:cBhvr>
                                        <p:cTn id="37" dur="75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p:bldP spid="21" grpId="0"/>
      <p:bldP spid="22" grpId="0"/>
      <p:bldP spid="23" grpId="0"/>
      <p:bldP spid="24" grpId="0"/>
      <p:bldP spid="25"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41475" y="-3456539"/>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3067470" y="177592"/>
            <a:ext cx="14001329" cy="916213"/>
          </a:xfrm>
          <a:prstGeom prst="rect">
            <a:avLst/>
          </a:prstGeom>
          <a:noFill/>
        </p:spPr>
        <p:txBody>
          <a:bodyPr wrap="square">
            <a:spAutoFit/>
          </a:bodyPr>
          <a:lstStyle/>
          <a:p>
            <a:pPr indent="457200" algn="just">
              <a:lnSpc>
                <a:spcPct val="150000"/>
              </a:lnSpc>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Match the adjective with their opposite one.</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4" name="Table 3">
            <a:extLst>
              <a:ext uri="{FF2B5EF4-FFF2-40B4-BE49-F238E27FC236}">
                <a16:creationId xmlns:a16="http://schemas.microsoft.com/office/drawing/2014/main" id="{E76E855C-B798-4376-B3AE-56357F425279}"/>
              </a:ext>
            </a:extLst>
          </p:cNvPr>
          <p:cNvGraphicFramePr>
            <a:graphicFrameLocks noGrp="1"/>
          </p:cNvGraphicFramePr>
          <p:nvPr>
            <p:extLst>
              <p:ext uri="{D42A27DB-BD31-4B8C-83A1-F6EECF244321}">
                <p14:modId xmlns:p14="http://schemas.microsoft.com/office/powerpoint/2010/main" val="476468648"/>
              </p:ext>
            </p:extLst>
          </p:nvPr>
        </p:nvGraphicFramePr>
        <p:xfrm>
          <a:off x="1890594" y="1398317"/>
          <a:ext cx="15178203" cy="8178045"/>
        </p:xfrm>
        <a:graphic>
          <a:graphicData uri="http://schemas.openxmlformats.org/drawingml/2006/table">
            <a:tbl>
              <a:tblPr firstRow="1" firstCol="1" bandRow="1"/>
              <a:tblGrid>
                <a:gridCol w="1976696">
                  <a:extLst>
                    <a:ext uri="{9D8B030D-6E8A-4147-A177-3AD203B41FA5}">
                      <a16:colId xmlns:a16="http://schemas.microsoft.com/office/drawing/2014/main" val="38947457"/>
                    </a:ext>
                  </a:extLst>
                </a:gridCol>
                <a:gridCol w="3066910">
                  <a:extLst>
                    <a:ext uri="{9D8B030D-6E8A-4147-A177-3AD203B41FA5}">
                      <a16:colId xmlns:a16="http://schemas.microsoft.com/office/drawing/2014/main" val="917065311"/>
                    </a:ext>
                  </a:extLst>
                </a:gridCol>
                <a:gridCol w="2408753">
                  <a:extLst>
                    <a:ext uri="{9D8B030D-6E8A-4147-A177-3AD203B41FA5}">
                      <a16:colId xmlns:a16="http://schemas.microsoft.com/office/drawing/2014/main" val="108101772"/>
                    </a:ext>
                  </a:extLst>
                </a:gridCol>
                <a:gridCol w="3008292">
                  <a:extLst>
                    <a:ext uri="{9D8B030D-6E8A-4147-A177-3AD203B41FA5}">
                      <a16:colId xmlns:a16="http://schemas.microsoft.com/office/drawing/2014/main" val="2282420496"/>
                    </a:ext>
                  </a:extLst>
                </a:gridCol>
                <a:gridCol w="4717552">
                  <a:extLst>
                    <a:ext uri="{9D8B030D-6E8A-4147-A177-3AD203B41FA5}">
                      <a16:colId xmlns:a16="http://schemas.microsoft.com/office/drawing/2014/main" val="943664147"/>
                    </a:ext>
                  </a:extLst>
                </a:gridCol>
              </a:tblGrid>
              <a:tr h="910067">
                <a:tc>
                  <a:txBody>
                    <a:bodyPr/>
                    <a:lstStyle/>
                    <a:p>
                      <a:pPr indent="457200" algn="ctr">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No.</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Opt.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ctr">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Your anwer</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087673"/>
                  </a:ext>
                </a:extLst>
              </a:tr>
              <a:tr h="910067">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large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A.</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poor</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781911"/>
                  </a:ext>
                </a:extLst>
              </a:tr>
              <a:tr h="910067">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expensive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quiet</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5431805"/>
                  </a:ext>
                </a:extLst>
              </a:tr>
              <a:tr h="910067">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rich</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effectLst/>
                          <a:latin typeface="Calibri" panose="020F0502020204030204" pitchFamily="34" charset="0"/>
                          <a:ea typeface="Cambria" panose="02040503050406030204" pitchFamily="18" charset="0"/>
                          <a:cs typeface="Cambria" panose="02040503050406030204" pitchFamily="18" charset="0"/>
                        </a:rPr>
                        <a:t>C.</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terrible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448433"/>
                  </a:ext>
                </a:extLst>
              </a:tr>
              <a:tr h="910067">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polluted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clean</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67556"/>
                  </a:ext>
                </a:extLst>
              </a:tr>
              <a:tr h="910067">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high</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small</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623166"/>
                  </a:ext>
                </a:extLst>
              </a:tr>
              <a:tr h="910067">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noisy</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low</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4838166"/>
                  </a:ext>
                </a:extLst>
              </a:tr>
              <a:tr h="910067">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dangerous</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G.</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cheap</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2449967"/>
                  </a:ext>
                </a:extLst>
              </a:tr>
              <a:tr h="842221">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wonderful</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H.</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safe</a:t>
                      </a: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endParaRPr lang="en-US" sz="44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6861373"/>
                  </a:ext>
                </a:extLst>
              </a:tr>
            </a:tbl>
          </a:graphicData>
        </a:graphic>
      </p:graphicFrame>
      <p:sp>
        <p:nvSpPr>
          <p:cNvPr id="17" name="TextBox 16">
            <a:extLst>
              <a:ext uri="{FF2B5EF4-FFF2-40B4-BE49-F238E27FC236}">
                <a16:creationId xmlns:a16="http://schemas.microsoft.com/office/drawing/2014/main" id="{4BA764A9-09A2-458A-B78B-FF4AE3F781D1}"/>
              </a:ext>
            </a:extLst>
          </p:cNvPr>
          <p:cNvSpPr txBox="1"/>
          <p:nvPr/>
        </p:nvSpPr>
        <p:spPr>
          <a:xfrm>
            <a:off x="13593685" y="2444411"/>
            <a:ext cx="1618966" cy="7359387"/>
          </a:xfrm>
          <a:prstGeom prst="rect">
            <a:avLst/>
          </a:prstGeom>
          <a:noFill/>
        </p:spPr>
        <p:txBody>
          <a:bodyPr wrap="square">
            <a:spAutoFit/>
          </a:bodyPr>
          <a:lstStyle/>
          <a:p>
            <a:pPr>
              <a:lnSpc>
                <a:spcPct val="110000"/>
              </a:lnSpc>
            </a:pPr>
            <a:r>
              <a:rPr lang="en-US" sz="5400" b="1" i="1">
                <a:solidFill>
                  <a:srgbClr val="FF0000"/>
                </a:solidFill>
                <a:effectLst/>
                <a:ea typeface="Calibri" panose="020F0502020204030204" pitchFamily="34" charset="0"/>
                <a:cs typeface="Times New Roman" panose="02020603050405020304" pitchFamily="18" charset="0"/>
              </a:rPr>
              <a:t>1. E</a:t>
            </a:r>
          </a:p>
          <a:p>
            <a:pPr>
              <a:lnSpc>
                <a:spcPct val="110000"/>
              </a:lnSpc>
            </a:pPr>
            <a:r>
              <a:rPr lang="en-US" sz="5400" b="1" i="1">
                <a:solidFill>
                  <a:srgbClr val="FF0000"/>
                </a:solidFill>
                <a:effectLst/>
                <a:ea typeface="Calibri" panose="020F0502020204030204" pitchFamily="34" charset="0"/>
                <a:cs typeface="Times New Roman" panose="02020603050405020304" pitchFamily="18" charset="0"/>
              </a:rPr>
              <a:t>2. G 3. A</a:t>
            </a:r>
          </a:p>
          <a:p>
            <a:pPr>
              <a:lnSpc>
                <a:spcPct val="110000"/>
              </a:lnSpc>
            </a:pPr>
            <a:r>
              <a:rPr lang="en-US" sz="5400" b="1" i="1">
                <a:solidFill>
                  <a:srgbClr val="FF0000"/>
                </a:solidFill>
                <a:effectLst/>
                <a:ea typeface="Calibri" panose="020F0502020204030204" pitchFamily="34" charset="0"/>
                <a:cs typeface="Times New Roman" panose="02020603050405020304" pitchFamily="18" charset="0"/>
              </a:rPr>
              <a:t>4. D</a:t>
            </a:r>
          </a:p>
          <a:p>
            <a:pPr>
              <a:lnSpc>
                <a:spcPct val="110000"/>
              </a:lnSpc>
            </a:pPr>
            <a:r>
              <a:rPr lang="en-US" sz="5400" b="1" i="1">
                <a:solidFill>
                  <a:srgbClr val="FF0000"/>
                </a:solidFill>
                <a:effectLst/>
                <a:ea typeface="Calibri" panose="020F0502020204030204" pitchFamily="34" charset="0"/>
                <a:cs typeface="Times New Roman" panose="02020603050405020304" pitchFamily="18" charset="0"/>
              </a:rPr>
              <a:t>5. F</a:t>
            </a:r>
          </a:p>
          <a:p>
            <a:pPr>
              <a:lnSpc>
                <a:spcPct val="110000"/>
              </a:lnSpc>
            </a:pPr>
            <a:r>
              <a:rPr lang="en-US" sz="5400" b="1" i="1">
                <a:solidFill>
                  <a:srgbClr val="FF0000"/>
                </a:solidFill>
                <a:effectLst/>
                <a:ea typeface="Calibri" panose="020F0502020204030204" pitchFamily="34" charset="0"/>
                <a:cs typeface="Times New Roman" panose="02020603050405020304" pitchFamily="18" charset="0"/>
              </a:rPr>
              <a:t>6. B</a:t>
            </a:r>
          </a:p>
          <a:p>
            <a:pPr>
              <a:lnSpc>
                <a:spcPct val="110000"/>
              </a:lnSpc>
            </a:pPr>
            <a:r>
              <a:rPr lang="en-US" sz="5400" b="1" i="1">
                <a:solidFill>
                  <a:srgbClr val="FF0000"/>
                </a:solidFill>
                <a:effectLst/>
                <a:ea typeface="Calibri" panose="020F0502020204030204" pitchFamily="34" charset="0"/>
                <a:cs typeface="Times New Roman" panose="02020603050405020304" pitchFamily="18" charset="0"/>
              </a:rPr>
              <a:t>7. H</a:t>
            </a:r>
          </a:p>
          <a:p>
            <a:pPr>
              <a:lnSpc>
                <a:spcPct val="110000"/>
              </a:lnSpc>
            </a:pPr>
            <a:r>
              <a:rPr lang="en-US" sz="5400" b="1" i="1">
                <a:solidFill>
                  <a:srgbClr val="FF0000"/>
                </a:solidFill>
                <a:effectLst/>
                <a:ea typeface="Calibri" panose="020F0502020204030204" pitchFamily="34" charset="0"/>
                <a:cs typeface="Times New Roman" panose="02020603050405020304" pitchFamily="18" charset="0"/>
              </a:rPr>
              <a:t>8. C</a:t>
            </a:r>
          </a:p>
        </p:txBody>
      </p:sp>
    </p:spTree>
    <p:extLst>
      <p:ext uri="{BB962C8B-B14F-4D97-AF65-F5344CB8AC3E}">
        <p14:creationId xmlns:p14="http://schemas.microsoft.com/office/powerpoint/2010/main" val="235268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75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7">
                                            <p:txEl>
                                              <p:pRg st="0" end="0"/>
                                            </p:txEl>
                                          </p:spTgt>
                                        </p:tgtEl>
                                        <p:attrNameLst>
                                          <p:attrName>style.visibility</p:attrName>
                                        </p:attrNameLst>
                                      </p:cBhvr>
                                      <p:to>
                                        <p:strVal val="visible"/>
                                      </p:to>
                                    </p:set>
                                    <p:animEffect transition="in" filter="barn(inVertical)">
                                      <p:cBhvr>
                                        <p:cTn id="42" dur="500"/>
                                        <p:tgtEl>
                                          <p:spTgt spid="1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7">
                                            <p:txEl>
                                              <p:pRg st="1" end="1"/>
                                            </p:txEl>
                                          </p:spTgt>
                                        </p:tgtEl>
                                        <p:attrNameLst>
                                          <p:attrName>style.visibility</p:attrName>
                                        </p:attrNameLst>
                                      </p:cBhvr>
                                      <p:to>
                                        <p:strVal val="visible"/>
                                      </p:to>
                                    </p:set>
                                    <p:animEffect transition="in" filter="barn(inVertical)">
                                      <p:cBhvr>
                                        <p:cTn id="47" dur="500"/>
                                        <p:tgtEl>
                                          <p:spTgt spid="1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7">
                                            <p:txEl>
                                              <p:pRg st="2" end="2"/>
                                            </p:txEl>
                                          </p:spTgt>
                                        </p:tgtEl>
                                        <p:attrNameLst>
                                          <p:attrName>style.visibility</p:attrName>
                                        </p:attrNameLst>
                                      </p:cBhvr>
                                      <p:to>
                                        <p:strVal val="visible"/>
                                      </p:to>
                                    </p:set>
                                    <p:animEffect transition="in" filter="barn(inVertical)">
                                      <p:cBhvr>
                                        <p:cTn id="52" dur="500"/>
                                        <p:tgtEl>
                                          <p:spTgt spid="17">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7">
                                            <p:txEl>
                                              <p:pRg st="3" end="3"/>
                                            </p:txEl>
                                          </p:spTgt>
                                        </p:tgtEl>
                                        <p:attrNameLst>
                                          <p:attrName>style.visibility</p:attrName>
                                        </p:attrNameLst>
                                      </p:cBhvr>
                                      <p:to>
                                        <p:strVal val="visible"/>
                                      </p:to>
                                    </p:set>
                                    <p:animEffect transition="in" filter="barn(inVertical)">
                                      <p:cBhvr>
                                        <p:cTn id="57" dur="500"/>
                                        <p:tgtEl>
                                          <p:spTgt spid="17">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7">
                                            <p:txEl>
                                              <p:pRg st="4" end="4"/>
                                            </p:txEl>
                                          </p:spTgt>
                                        </p:tgtEl>
                                        <p:attrNameLst>
                                          <p:attrName>style.visibility</p:attrName>
                                        </p:attrNameLst>
                                      </p:cBhvr>
                                      <p:to>
                                        <p:strVal val="visible"/>
                                      </p:to>
                                    </p:set>
                                    <p:animEffect transition="in" filter="barn(inVertical)">
                                      <p:cBhvr>
                                        <p:cTn id="62" dur="500"/>
                                        <p:tgtEl>
                                          <p:spTgt spid="17">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xEl>
                                              <p:pRg st="5" end="5"/>
                                            </p:txEl>
                                          </p:spTgt>
                                        </p:tgtEl>
                                        <p:attrNameLst>
                                          <p:attrName>style.visibility</p:attrName>
                                        </p:attrNameLst>
                                      </p:cBhvr>
                                      <p:to>
                                        <p:strVal val="visible"/>
                                      </p:to>
                                    </p:set>
                                    <p:animEffect transition="in" filter="barn(inVertical)">
                                      <p:cBhvr>
                                        <p:cTn id="67" dur="500"/>
                                        <p:tgtEl>
                                          <p:spTgt spid="17">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7">
                                            <p:txEl>
                                              <p:pRg st="6" end="6"/>
                                            </p:txEl>
                                          </p:spTgt>
                                        </p:tgtEl>
                                        <p:attrNameLst>
                                          <p:attrName>style.visibility</p:attrName>
                                        </p:attrNameLst>
                                      </p:cBhvr>
                                      <p:to>
                                        <p:strVal val="visible"/>
                                      </p:to>
                                    </p:set>
                                    <p:animEffect transition="in" filter="barn(inVertical)">
                                      <p:cBhvr>
                                        <p:cTn id="72"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275911" y="-3522102"/>
            <a:ext cx="9452649" cy="17047528"/>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1295400" y="177592"/>
            <a:ext cx="15773400"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3. Look at the photos and put the word under the correct photo.</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pic>
        <p:nvPicPr>
          <p:cNvPr id="5" name="Picture 4">
            <a:extLst>
              <a:ext uri="{FF2B5EF4-FFF2-40B4-BE49-F238E27FC236}">
                <a16:creationId xmlns:a16="http://schemas.microsoft.com/office/drawing/2014/main" id="{E1A20975-C4FA-4DFC-8427-496745BC01E1}"/>
              </a:ext>
            </a:extLst>
          </p:cNvPr>
          <p:cNvPicPr>
            <a:picLocks noChangeAspect="1"/>
          </p:cNvPicPr>
          <p:nvPr/>
        </p:nvPicPr>
        <p:blipFill>
          <a:blip r:embed="rId8"/>
          <a:stretch>
            <a:fillRect/>
          </a:stretch>
        </p:blipFill>
        <p:spPr>
          <a:xfrm>
            <a:off x="878180" y="1118818"/>
            <a:ext cx="16266820" cy="8484581"/>
          </a:xfrm>
          <a:prstGeom prst="rect">
            <a:avLst/>
          </a:prstGeom>
        </p:spPr>
      </p:pic>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9">
              <a:duotone>
                <a:prstClr val="black"/>
                <a:schemeClr val="accent1">
                  <a:tint val="45000"/>
                  <a:satMod val="400000"/>
                </a:schemeClr>
              </a:duotone>
              <a:extLst>
                <a:ext uri="{96DAC541-7B7A-43D3-8B79-37D633B846F1}">
                  <asvg:svgBlip xmlns:asvg="http://schemas.microsoft.com/office/drawing/2016/SVG/main" r:embed="rId10"/>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11">
              <a:lum bright="20000"/>
              <a:extLst>
                <a:ext uri="{96DAC541-7B7A-43D3-8B79-37D633B846F1}">
                  <asvg:svgBlip xmlns:asvg="http://schemas.microsoft.com/office/drawing/2016/SVG/main" r:embed="rId12"/>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966834">
            <a:off x="-922057" y="9065102"/>
            <a:ext cx="2514376" cy="1201180"/>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987917" y="9951648"/>
            <a:ext cx="3023157" cy="1227338"/>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TextBox 18">
            <a:extLst>
              <a:ext uri="{FF2B5EF4-FFF2-40B4-BE49-F238E27FC236}">
                <a16:creationId xmlns:a16="http://schemas.microsoft.com/office/drawing/2014/main" id="{9B9EE767-6A09-4C0B-A873-F93B80054182}"/>
              </a:ext>
            </a:extLst>
          </p:cNvPr>
          <p:cNvSpPr txBox="1"/>
          <p:nvPr/>
        </p:nvSpPr>
        <p:spPr>
          <a:xfrm>
            <a:off x="1890594" y="3420443"/>
            <a:ext cx="3609291" cy="769441"/>
          </a:xfrm>
          <a:prstGeom prst="rect">
            <a:avLst/>
          </a:prstGeom>
          <a:noFill/>
        </p:spPr>
        <p:txBody>
          <a:bodyPr wrap="square">
            <a:spAutoFit/>
          </a:bodyPr>
          <a:lstStyle/>
          <a:p>
            <a:r>
              <a:rPr kumimoji="0" lang="en-US" sz="4400" b="1" i="0" u="none" strike="noStrike" kern="1200" cap="none" spc="0" normalizeH="0" baseline="0" noProof="0">
                <a:ln>
                  <a:noFill/>
                </a:ln>
                <a:solidFill>
                  <a:srgbClr val="FF0000"/>
                </a:solidFill>
                <a:effectLst/>
                <a:uLnTx/>
                <a:uFillTx/>
                <a:latin typeface="Calibri"/>
                <a:ea typeface="Calibri" panose="020F0502020204030204" pitchFamily="34" charset="0"/>
                <a:cs typeface="Times New Roman" panose="02020603050405020304" pitchFamily="18" charset="0"/>
              </a:rPr>
              <a:t>Tower of Pisa </a:t>
            </a:r>
            <a:endParaRPr lang="en-US"/>
          </a:p>
        </p:txBody>
      </p:sp>
      <p:sp>
        <p:nvSpPr>
          <p:cNvPr id="20" name="TextBox 19">
            <a:extLst>
              <a:ext uri="{FF2B5EF4-FFF2-40B4-BE49-F238E27FC236}">
                <a16:creationId xmlns:a16="http://schemas.microsoft.com/office/drawing/2014/main" id="{F9D96034-5177-403D-9F40-EAF8BF2BAA48}"/>
              </a:ext>
            </a:extLst>
          </p:cNvPr>
          <p:cNvSpPr txBox="1"/>
          <p:nvPr/>
        </p:nvSpPr>
        <p:spPr>
          <a:xfrm>
            <a:off x="6703699" y="3429000"/>
            <a:ext cx="5095544"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The Statue of Liberty </a:t>
            </a:r>
            <a:endParaRPr lang="en-US"/>
          </a:p>
        </p:txBody>
      </p:sp>
      <p:sp>
        <p:nvSpPr>
          <p:cNvPr id="21" name="TextBox 20">
            <a:extLst>
              <a:ext uri="{FF2B5EF4-FFF2-40B4-BE49-F238E27FC236}">
                <a16:creationId xmlns:a16="http://schemas.microsoft.com/office/drawing/2014/main" id="{1192FBE4-D2AF-49DC-9658-189C8E6FD9D3}"/>
              </a:ext>
            </a:extLst>
          </p:cNvPr>
          <p:cNvSpPr txBox="1"/>
          <p:nvPr/>
        </p:nvSpPr>
        <p:spPr>
          <a:xfrm>
            <a:off x="13106400" y="3429000"/>
            <a:ext cx="3609291"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Great Pyramid </a:t>
            </a:r>
            <a:endParaRPr lang="en-US"/>
          </a:p>
        </p:txBody>
      </p:sp>
      <p:sp>
        <p:nvSpPr>
          <p:cNvPr id="22" name="TextBox 21">
            <a:extLst>
              <a:ext uri="{FF2B5EF4-FFF2-40B4-BE49-F238E27FC236}">
                <a16:creationId xmlns:a16="http://schemas.microsoft.com/office/drawing/2014/main" id="{E725A870-5AAB-404A-9CDE-E353386BCFD9}"/>
              </a:ext>
            </a:extLst>
          </p:cNvPr>
          <p:cNvSpPr txBox="1"/>
          <p:nvPr/>
        </p:nvSpPr>
        <p:spPr>
          <a:xfrm>
            <a:off x="1295400" y="6115345"/>
            <a:ext cx="5029199"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Sydney Opera House </a:t>
            </a:r>
            <a:endParaRPr lang="en-US"/>
          </a:p>
        </p:txBody>
      </p:sp>
      <p:sp>
        <p:nvSpPr>
          <p:cNvPr id="23" name="TextBox 22">
            <a:extLst>
              <a:ext uri="{FF2B5EF4-FFF2-40B4-BE49-F238E27FC236}">
                <a16:creationId xmlns:a16="http://schemas.microsoft.com/office/drawing/2014/main" id="{26369E1A-0254-4CE7-8F33-F38AD8694BA2}"/>
              </a:ext>
            </a:extLst>
          </p:cNvPr>
          <p:cNvSpPr txBox="1"/>
          <p:nvPr/>
        </p:nvSpPr>
        <p:spPr>
          <a:xfrm>
            <a:off x="7294793" y="6123902"/>
            <a:ext cx="3609291"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Dragon Bridge</a:t>
            </a:r>
            <a:endParaRPr lang="en-US"/>
          </a:p>
        </p:txBody>
      </p:sp>
      <p:sp>
        <p:nvSpPr>
          <p:cNvPr id="24" name="TextBox 23">
            <a:extLst>
              <a:ext uri="{FF2B5EF4-FFF2-40B4-BE49-F238E27FC236}">
                <a16:creationId xmlns:a16="http://schemas.microsoft.com/office/drawing/2014/main" id="{9DFE65BF-AB08-459D-A3C9-18D710AEA6A3}"/>
              </a:ext>
            </a:extLst>
          </p:cNvPr>
          <p:cNvSpPr txBox="1"/>
          <p:nvPr/>
        </p:nvSpPr>
        <p:spPr>
          <a:xfrm>
            <a:off x="12429579" y="6123902"/>
            <a:ext cx="4715421"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Buckingham Palace </a:t>
            </a:r>
            <a:endParaRPr lang="en-US"/>
          </a:p>
        </p:txBody>
      </p:sp>
      <p:sp>
        <p:nvSpPr>
          <p:cNvPr id="25" name="TextBox 24">
            <a:extLst>
              <a:ext uri="{FF2B5EF4-FFF2-40B4-BE49-F238E27FC236}">
                <a16:creationId xmlns:a16="http://schemas.microsoft.com/office/drawing/2014/main" id="{C63A992A-F2B5-499A-B61F-F07186FCC03B}"/>
              </a:ext>
            </a:extLst>
          </p:cNvPr>
          <p:cNvSpPr txBox="1"/>
          <p:nvPr/>
        </p:nvSpPr>
        <p:spPr>
          <a:xfrm>
            <a:off x="1661702" y="9075731"/>
            <a:ext cx="3609291"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Mount Fuji </a:t>
            </a:r>
            <a:endParaRPr lang="en-US"/>
          </a:p>
        </p:txBody>
      </p:sp>
      <p:sp>
        <p:nvSpPr>
          <p:cNvPr id="26" name="TextBox 25">
            <a:extLst>
              <a:ext uri="{FF2B5EF4-FFF2-40B4-BE49-F238E27FC236}">
                <a16:creationId xmlns:a16="http://schemas.microsoft.com/office/drawing/2014/main" id="{DA5E3666-E32C-4751-BC45-4A954FB28297}"/>
              </a:ext>
            </a:extLst>
          </p:cNvPr>
          <p:cNvSpPr txBox="1"/>
          <p:nvPr/>
        </p:nvSpPr>
        <p:spPr>
          <a:xfrm>
            <a:off x="7110462" y="9084288"/>
            <a:ext cx="4727845"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One Pillar Pagoda </a:t>
            </a:r>
            <a:endParaRPr lang="en-US"/>
          </a:p>
        </p:txBody>
      </p:sp>
      <p:sp>
        <p:nvSpPr>
          <p:cNvPr id="27" name="TextBox 26">
            <a:extLst>
              <a:ext uri="{FF2B5EF4-FFF2-40B4-BE49-F238E27FC236}">
                <a16:creationId xmlns:a16="http://schemas.microsoft.com/office/drawing/2014/main" id="{3B8C19AB-C56B-4617-80A6-5936F515F8E2}"/>
              </a:ext>
            </a:extLst>
          </p:cNvPr>
          <p:cNvSpPr txBox="1"/>
          <p:nvPr/>
        </p:nvSpPr>
        <p:spPr>
          <a:xfrm>
            <a:off x="12877508" y="9084288"/>
            <a:ext cx="3609291" cy="769441"/>
          </a:xfrm>
          <a:prstGeom prst="rect">
            <a:avLst/>
          </a:prstGeom>
          <a:noFill/>
        </p:spPr>
        <p:txBody>
          <a:bodyPr wrap="square">
            <a:spAutoFit/>
          </a:bodyPr>
          <a:lstStyle/>
          <a:p>
            <a:r>
              <a:rPr lang="en-US" sz="4400" b="1">
                <a:solidFill>
                  <a:srgbClr val="FF0000"/>
                </a:solidFill>
                <a:ea typeface="Calibri" panose="020F0502020204030204" pitchFamily="34" charset="0"/>
                <a:cs typeface="Times New Roman" panose="02020603050405020304" pitchFamily="18" charset="0"/>
              </a:rPr>
              <a:t>Eiffel Tower</a:t>
            </a:r>
            <a:endParaRPr lang="en-US"/>
          </a:p>
        </p:txBody>
      </p:sp>
    </p:spTree>
    <p:extLst>
      <p:ext uri="{BB962C8B-B14F-4D97-AF65-F5344CB8AC3E}">
        <p14:creationId xmlns:p14="http://schemas.microsoft.com/office/powerpoint/2010/main" val="168916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75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9" grpId="0"/>
      <p:bldP spid="20" grpId="0"/>
      <p:bldP spid="21" grpId="0"/>
      <p:bldP spid="22" grpId="0"/>
      <p:bldP spid="23" grpId="0"/>
      <p:bldP spid="24" grpId="0"/>
      <p:bldP spid="25" grpId="0"/>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34908" y="-3621080"/>
            <a:ext cx="9452649" cy="17245484"/>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604024" y="177592"/>
            <a:ext cx="16464776"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4. Choose the word that is opposite in meaning to the underlined word.</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4D1AFBE3-3D86-453F-920A-B85D007056CB}"/>
              </a:ext>
            </a:extLst>
          </p:cNvPr>
          <p:cNvSpPr txBox="1"/>
          <p:nvPr/>
        </p:nvSpPr>
        <p:spPr>
          <a:xfrm>
            <a:off x="933106" y="1074837"/>
            <a:ext cx="16464775" cy="8282524"/>
          </a:xfrm>
          <a:prstGeom prst="rect">
            <a:avLst/>
          </a:prstGeom>
          <a:noFill/>
        </p:spPr>
        <p:txBody>
          <a:bodyPr wrap="square">
            <a:spAutoFit/>
          </a:bodyPr>
          <a:lstStyle/>
          <a:p>
            <a:pPr algn="just">
              <a:lnSpc>
                <a:spcPct val="150000"/>
              </a:lnSpc>
              <a:spcAft>
                <a:spcPts val="600"/>
              </a:spcAft>
            </a:pPr>
            <a:r>
              <a:rPr lang="en-US" sz="4200" b="1">
                <a:effectLst/>
                <a:latin typeface="Calibri" panose="020F0502020204030204" pitchFamily="34" charset="0"/>
                <a:ea typeface="Cambria" panose="02040503050406030204" pitchFamily="18" charset="0"/>
                <a:cs typeface="Cambria" panose="02040503050406030204" pitchFamily="18" charset="0"/>
              </a:rPr>
              <a:t>1.</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The streets were very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noisy</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throughout the night.</a:t>
            </a:r>
            <a:r>
              <a:rPr lang="en-US" sz="4200">
                <a:effectLst/>
                <a:latin typeface="Calibri" panose="020F0502020204030204" pitchFamily="34" charset="0"/>
                <a:ea typeface="Cambria" panose="02040503050406030204" pitchFamily="18" charset="0"/>
                <a:cs typeface="Cambria" panose="02040503050406030204" pitchFamily="18" charset="0"/>
              </a:rPr>
              <a:t> </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A. crowded		B. busy			</a:t>
            </a: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quiet</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empty</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200" b="1">
                <a:effectLst/>
                <a:latin typeface="Calibri" panose="020F0502020204030204" pitchFamily="34" charset="0"/>
                <a:ea typeface="Cambria" panose="02040503050406030204" pitchFamily="18" charset="0"/>
                <a:cs typeface="Cambria" panose="02040503050406030204" pitchFamily="18" charset="0"/>
              </a:rPr>
              <a:t>2.</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That modern building is so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ugly</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200">
                <a:effectLst/>
                <a:latin typeface="Calibri" panose="020F0502020204030204" pitchFamily="34" charset="0"/>
                <a:ea typeface="Cambria" panose="02040503050406030204" pitchFamily="18" charset="0"/>
                <a:cs typeface="Cambria" panose="02040503050406030204" pitchFamily="18" charset="0"/>
              </a:rPr>
              <a:t> </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A. big</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B. impressive</a:t>
            </a:r>
            <a:r>
              <a:rPr lang="en-US" sz="4200">
                <a:effectLst/>
                <a:latin typeface="Calibri" panose="020F0502020204030204" pitchFamily="34" charset="0"/>
                <a:ea typeface="Cambria" panose="02040503050406030204" pitchFamily="18" charset="0"/>
                <a:cs typeface="Cambria" panose="02040503050406030204" pitchFamily="18" charset="0"/>
              </a:rPr>
              <a:t> 		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unattractive</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 beautiful</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We didn’t go camping last weekend. The weather was </a:t>
            </a:r>
            <a:r>
              <a:rPr lang="en-US"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awful</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A. unpleasant		B. nice			</a:t>
            </a: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bad			D. terrible</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pt-BR"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pt-BR"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Rio de Janeiro is an </a:t>
            </a:r>
            <a:r>
              <a:rPr lang="pt-BR" sz="4200" u="sng">
                <a:solidFill>
                  <a:srgbClr val="000000"/>
                </a:solidFill>
                <a:effectLst/>
                <a:latin typeface="Calibri" panose="020F0502020204030204" pitchFamily="34" charset="0"/>
                <a:ea typeface="Cambria" panose="02040503050406030204" pitchFamily="18" charset="0"/>
                <a:cs typeface="Cambria" panose="02040503050406030204" pitchFamily="18" charset="0"/>
              </a:rPr>
              <a:t>exciting</a:t>
            </a:r>
            <a:r>
              <a:rPr lang="pt-BR"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city</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A. interesting		B. dangerous		</a:t>
            </a:r>
            <a:r>
              <a:rPr lang="en-US" sz="4200">
                <a:effectLst/>
                <a:latin typeface="Calibri" panose="020F0502020204030204" pitchFamily="34" charset="0"/>
                <a:ea typeface="Cambria" panose="02040503050406030204" pitchFamily="18" charset="0"/>
                <a:cs typeface="Cambria" panose="02040503050406030204" pitchFamily="18" charset="0"/>
              </a:rPr>
              <a:t>C.</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 boring		D. expensive</a:t>
            </a:r>
            <a:endParaRPr lang="en-US" sz="4200">
              <a:effectLst/>
              <a:latin typeface="Cambria" panose="02040503050406030204" pitchFamily="18" charset="0"/>
              <a:ea typeface="Cambria" panose="02040503050406030204" pitchFamily="18" charset="0"/>
              <a:cs typeface="Cambria" panose="02040503050406030204" pitchFamily="18" charset="0"/>
            </a:endParaRPr>
          </a:p>
        </p:txBody>
      </p:sp>
      <p:sp>
        <p:nvSpPr>
          <p:cNvPr id="5" name="Oval 4">
            <a:extLst>
              <a:ext uri="{FF2B5EF4-FFF2-40B4-BE49-F238E27FC236}">
                <a16:creationId xmlns:a16="http://schemas.microsoft.com/office/drawing/2014/main" id="{FD634289-578A-4668-85DE-E360390DC8B0}"/>
              </a:ext>
            </a:extLst>
          </p:cNvPr>
          <p:cNvSpPr/>
          <p:nvPr/>
        </p:nvSpPr>
        <p:spPr>
          <a:xfrm>
            <a:off x="8001000" y="2208693"/>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C7649CF-40BC-485C-8EBA-8C4C93E841CD}"/>
              </a:ext>
            </a:extLst>
          </p:cNvPr>
          <p:cNvSpPr/>
          <p:nvPr/>
        </p:nvSpPr>
        <p:spPr>
          <a:xfrm>
            <a:off x="12614860" y="4324291"/>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B44CFDC-FA40-475C-86C6-06BF18675402}"/>
              </a:ext>
            </a:extLst>
          </p:cNvPr>
          <p:cNvSpPr/>
          <p:nvPr/>
        </p:nvSpPr>
        <p:spPr>
          <a:xfrm>
            <a:off x="5334000" y="6368702"/>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8ADE4C3-E098-4EBF-A4DF-619F94DAE0E1}"/>
              </a:ext>
            </a:extLst>
          </p:cNvPr>
          <p:cNvSpPr/>
          <p:nvPr/>
        </p:nvSpPr>
        <p:spPr>
          <a:xfrm>
            <a:off x="9830947" y="8444112"/>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95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5" grpId="0" animBg="1"/>
      <p:bldP spid="20" grpId="0" animBg="1"/>
      <p:bldP spid="21" grpId="0" animBg="1"/>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405533" y="-3621080"/>
            <a:ext cx="9452649" cy="17245484"/>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604024" y="177592"/>
            <a:ext cx="16464776"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4. Choose the word that is opposite in meaning to the underlined word.</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4D1AFBE3-3D86-453F-920A-B85D007056CB}"/>
              </a:ext>
            </a:extLst>
          </p:cNvPr>
          <p:cNvSpPr txBox="1"/>
          <p:nvPr/>
        </p:nvSpPr>
        <p:spPr>
          <a:xfrm>
            <a:off x="1985503" y="738282"/>
            <a:ext cx="16728677" cy="8646854"/>
          </a:xfrm>
          <a:prstGeom prst="rect">
            <a:avLst/>
          </a:prstGeom>
          <a:noFill/>
        </p:spPr>
        <p:txBody>
          <a:bodyPr wrap="square">
            <a:spAutoFit/>
          </a:bodyPr>
          <a:lstStyle/>
          <a:p>
            <a:pPr lvl="0" algn="just">
              <a:lnSpc>
                <a:spcPct val="15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5.</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The beaches in Sydney are </a:t>
            </a:r>
            <a:r>
              <a:rPr lang="en-US" sz="4400" u="sng">
                <a:solidFill>
                  <a:srgbClr val="000000"/>
                </a:solidFill>
                <a:latin typeface="Calibri" panose="020F0502020204030204" pitchFamily="34" charset="0"/>
                <a:ea typeface="Cambria" panose="02040503050406030204" pitchFamily="18" charset="0"/>
                <a:cs typeface="Cambria" panose="02040503050406030204" pitchFamily="18" charset="0"/>
              </a:rPr>
              <a:t>clean</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and beautiful.</a:t>
            </a:r>
            <a:endParaRPr lang="en-US" sz="480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50000"/>
              </a:lnSpc>
              <a:spcAft>
                <a:spcPts val="60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 clear		B. dirty			</a:t>
            </a:r>
            <a:r>
              <a:rPr lang="en-US" sz="4400">
                <a:solidFill>
                  <a:prstClr val="black"/>
                </a:solidFill>
                <a:latin typeface="Calibri" panose="020F0502020204030204" pitchFamily="34" charset="0"/>
                <a:ea typeface="Cambria" panose="02040503050406030204" pitchFamily="18" charset="0"/>
                <a:cs typeface="Cambria" panose="02040503050406030204" pitchFamily="18" charset="0"/>
              </a:rPr>
              <a:t>C.</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famous		D. fresh</a:t>
            </a:r>
            <a:endParaRPr lang="en-US" sz="480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5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6.</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It’s </a:t>
            </a:r>
            <a:r>
              <a:rPr lang="en-US" sz="4400" u="sng">
                <a:solidFill>
                  <a:srgbClr val="000000"/>
                </a:solidFill>
                <a:latin typeface="Calibri" panose="020F0502020204030204" pitchFamily="34" charset="0"/>
                <a:ea typeface="Cambria" panose="02040503050406030204" pitchFamily="18" charset="0"/>
                <a:cs typeface="Cambria" panose="02040503050406030204" pitchFamily="18" charset="0"/>
              </a:rPr>
              <a:t>dangerous</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to walk around the city at night.</a:t>
            </a:r>
            <a:endParaRPr lang="en-US" sz="480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50000"/>
              </a:lnSpc>
              <a:spcAft>
                <a:spcPts val="60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 safe			B. exciting		</a:t>
            </a:r>
            <a:r>
              <a:rPr lang="en-US" sz="4400">
                <a:solidFill>
                  <a:prstClr val="black"/>
                </a:solidFill>
                <a:latin typeface="Calibri" panose="020F0502020204030204" pitchFamily="34" charset="0"/>
                <a:ea typeface="Cambria" panose="02040503050406030204" pitchFamily="18" charset="0"/>
                <a:cs typeface="Cambria" panose="02040503050406030204" pitchFamily="18" charset="0"/>
              </a:rPr>
              <a:t>C.</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cold			D. popular</a:t>
            </a:r>
            <a:endParaRPr lang="en-US" sz="480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5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7.</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The dish is </a:t>
            </a:r>
            <a:r>
              <a:rPr lang="en-US" sz="4400" u="sng">
                <a:solidFill>
                  <a:srgbClr val="000000"/>
                </a:solidFill>
                <a:latin typeface="Calibri" panose="020F0502020204030204" pitchFamily="34" charset="0"/>
                <a:ea typeface="Cambria" panose="02040503050406030204" pitchFamily="18" charset="0"/>
                <a:cs typeface="Cambria" panose="02040503050406030204" pitchFamily="18" charset="0"/>
              </a:rPr>
              <a:t>delicious</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with cheese.</a:t>
            </a:r>
            <a:endParaRPr lang="en-US" sz="480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50000"/>
              </a:lnSpc>
              <a:spcAft>
                <a:spcPts val="60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 tasty		B. pleasant		</a:t>
            </a:r>
            <a:r>
              <a:rPr lang="en-US" sz="4400">
                <a:solidFill>
                  <a:prstClr val="black"/>
                </a:solidFill>
                <a:latin typeface="Calibri" panose="020F0502020204030204" pitchFamily="34" charset="0"/>
                <a:ea typeface="Cambria" panose="02040503050406030204" pitchFamily="18" charset="0"/>
                <a:cs typeface="Cambria" panose="02040503050406030204" pitchFamily="18" charset="0"/>
              </a:rPr>
              <a:t>C.</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fatty			D. awful</a:t>
            </a:r>
            <a:endParaRPr lang="en-US" sz="480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5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8.</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York is a </a:t>
            </a:r>
            <a:r>
              <a:rPr lang="en-US" sz="4400" u="sng">
                <a:solidFill>
                  <a:srgbClr val="000000"/>
                </a:solidFill>
                <a:latin typeface="Calibri" panose="020F0502020204030204" pitchFamily="34" charset="0"/>
                <a:ea typeface="Cambria" panose="02040503050406030204" pitchFamily="18" charset="0"/>
                <a:cs typeface="Cambria" panose="02040503050406030204" pitchFamily="18" charset="0"/>
              </a:rPr>
              <a:t>historic</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city in North Yorkshire.</a:t>
            </a:r>
            <a:endParaRPr lang="en-US" sz="4800">
              <a:solidFill>
                <a:prstClr val="black"/>
              </a:solidFill>
              <a:latin typeface="Cambria" panose="02040503050406030204" pitchFamily="18" charset="0"/>
              <a:ea typeface="Cambria" panose="02040503050406030204" pitchFamily="18" charset="0"/>
              <a:cs typeface="Cambria" panose="02040503050406030204" pitchFamily="18" charset="0"/>
            </a:endParaRPr>
          </a:p>
          <a:p>
            <a:pPr lvl="0" algn="just">
              <a:lnSpc>
                <a:spcPct val="150000"/>
              </a:lnSpc>
              <a:spcAft>
                <a:spcPts val="600"/>
              </a:spcAft>
            </a:pP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 exciting		B. modern		</a:t>
            </a:r>
            <a:r>
              <a:rPr lang="en-US" sz="4400">
                <a:solidFill>
                  <a:prstClr val="black"/>
                </a:solidFill>
                <a:latin typeface="Calibri" panose="020F0502020204030204" pitchFamily="34" charset="0"/>
                <a:ea typeface="Cambria" panose="02040503050406030204" pitchFamily="18" charset="0"/>
                <a:cs typeface="Cambria" panose="02040503050406030204" pitchFamily="18" charset="0"/>
              </a:rPr>
              <a:t>C.</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famous		D. quiet</a:t>
            </a:r>
            <a:endParaRPr lang="en-US" sz="480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sp>
        <p:nvSpPr>
          <p:cNvPr id="19" name="Oval 18">
            <a:extLst>
              <a:ext uri="{FF2B5EF4-FFF2-40B4-BE49-F238E27FC236}">
                <a16:creationId xmlns:a16="http://schemas.microsoft.com/office/drawing/2014/main" id="{209D5C3A-E1B3-44CC-A427-20FB3009EA26}"/>
              </a:ext>
            </a:extLst>
          </p:cNvPr>
          <p:cNvSpPr/>
          <p:nvPr/>
        </p:nvSpPr>
        <p:spPr>
          <a:xfrm>
            <a:off x="4474135" y="1960846"/>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6E623C7-66D8-4AC1-989A-F48AD58C17FA}"/>
              </a:ext>
            </a:extLst>
          </p:cNvPr>
          <p:cNvSpPr/>
          <p:nvPr/>
        </p:nvSpPr>
        <p:spPr>
          <a:xfrm>
            <a:off x="1838807" y="4182453"/>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5DA3769-1B22-4EB0-99C1-F478285017D5}"/>
              </a:ext>
            </a:extLst>
          </p:cNvPr>
          <p:cNvSpPr/>
          <p:nvPr/>
        </p:nvSpPr>
        <p:spPr>
          <a:xfrm>
            <a:off x="11815888" y="6286500"/>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CCBC39E-3D5E-4403-BF12-D76B2F851C5C}"/>
              </a:ext>
            </a:extLst>
          </p:cNvPr>
          <p:cNvSpPr/>
          <p:nvPr/>
        </p:nvSpPr>
        <p:spPr>
          <a:xfrm>
            <a:off x="5395852" y="8587671"/>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26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rot="5400000">
            <a:off x="44176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16">
              <a:lum bright="-20000" contrast="40000"/>
              <a:extLst>
                <a:ext uri="{96DAC541-7B7A-43D3-8B79-37D633B846F1}">
                  <asvg:svgBlip xmlns:asvg="http://schemas.microsoft.com/office/drawing/2016/SVG/main" r:embed="rId17"/>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TextBox 8">
            <a:extLst>
              <a:ext uri="{FF2B5EF4-FFF2-40B4-BE49-F238E27FC236}">
                <a16:creationId xmlns:a16="http://schemas.microsoft.com/office/drawing/2014/main" id="{D987276B-0F9D-4D4E-A822-BF478F62FA2F}"/>
              </a:ext>
            </a:extLst>
          </p:cNvPr>
          <p:cNvSpPr txBox="1"/>
          <p:nvPr/>
        </p:nvSpPr>
        <p:spPr>
          <a:xfrm>
            <a:off x="562583" y="441815"/>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5. capital </a:t>
            </a:r>
            <a:r>
              <a:rPr lang="en-US" sz="4000" b="1" dirty="0">
                <a:solidFill>
                  <a:srgbClr val="FF0000"/>
                </a:solidFill>
              </a:rPr>
              <a:t>(n): </a:t>
            </a:r>
          </a:p>
        </p:txBody>
      </p:sp>
      <p:sp>
        <p:nvSpPr>
          <p:cNvPr id="21" name="Rectangle 20">
            <a:extLst>
              <a:ext uri="{FF2B5EF4-FFF2-40B4-BE49-F238E27FC236}">
                <a16:creationId xmlns:a16="http://schemas.microsoft.com/office/drawing/2014/main" id="{76A5FBF6-2C4B-4C75-B9BA-6C408595E83E}"/>
              </a:ext>
            </a:extLst>
          </p:cNvPr>
          <p:cNvSpPr/>
          <p:nvPr/>
        </p:nvSpPr>
        <p:spPr>
          <a:xfrm>
            <a:off x="5792948" y="621544"/>
            <a:ext cx="9294652" cy="1323439"/>
          </a:xfrm>
          <a:prstGeom prst="rect">
            <a:avLst/>
          </a:prstGeom>
        </p:spPr>
        <p:txBody>
          <a:bodyPr wrap="square">
            <a:spAutoFit/>
          </a:bodyPr>
          <a:lstStyle/>
          <a:p>
            <a:r>
              <a:rPr lang="en-US" sz="4000" b="1">
                <a:solidFill>
                  <a:schemeClr val="tx1">
                    <a:lumMod val="95000"/>
                    <a:lumOff val="5000"/>
                  </a:schemeClr>
                </a:solidFill>
              </a:rPr>
              <a:t>/'kæpɪtəl/</a:t>
            </a:r>
          </a:p>
          <a:p>
            <a:r>
              <a:rPr lang="en-US" sz="4000" b="1">
                <a:solidFill>
                  <a:schemeClr val="tx1">
                    <a:lumMod val="95000"/>
                    <a:lumOff val="5000"/>
                  </a:schemeClr>
                </a:solidFill>
              </a:rPr>
              <a:t>thủ đô</a:t>
            </a:r>
          </a:p>
        </p:txBody>
      </p:sp>
      <p:sp>
        <p:nvSpPr>
          <p:cNvPr id="22" name="TextBox 8">
            <a:extLst>
              <a:ext uri="{FF2B5EF4-FFF2-40B4-BE49-F238E27FC236}">
                <a16:creationId xmlns:a16="http://schemas.microsoft.com/office/drawing/2014/main" id="{61C04BA0-B4DD-426F-BA56-4E9818606DBB}"/>
              </a:ext>
            </a:extLst>
          </p:cNvPr>
          <p:cNvSpPr txBox="1"/>
          <p:nvPr/>
        </p:nvSpPr>
        <p:spPr>
          <a:xfrm>
            <a:off x="8423187" y="397349"/>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6. city (</a:t>
            </a:r>
            <a:r>
              <a:rPr lang="en-US" sz="4000" b="1" dirty="0">
                <a:solidFill>
                  <a:srgbClr val="FF0000"/>
                </a:solidFill>
              </a:rPr>
              <a:t>n): </a:t>
            </a:r>
          </a:p>
        </p:txBody>
      </p:sp>
      <p:sp>
        <p:nvSpPr>
          <p:cNvPr id="23" name="Rectangle 22">
            <a:extLst>
              <a:ext uri="{FF2B5EF4-FFF2-40B4-BE49-F238E27FC236}">
                <a16:creationId xmlns:a16="http://schemas.microsoft.com/office/drawing/2014/main" id="{779DD8BA-C03D-43F7-99E3-17310A42875B}"/>
              </a:ext>
            </a:extLst>
          </p:cNvPr>
          <p:cNvSpPr/>
          <p:nvPr/>
        </p:nvSpPr>
        <p:spPr>
          <a:xfrm>
            <a:off x="13264498" y="598829"/>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/'sɪtɪ/</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thành phố</a:t>
            </a:r>
          </a:p>
        </p:txBody>
      </p:sp>
      <p:sp>
        <p:nvSpPr>
          <p:cNvPr id="24" name="TextBox 8">
            <a:extLst>
              <a:ext uri="{FF2B5EF4-FFF2-40B4-BE49-F238E27FC236}">
                <a16:creationId xmlns:a16="http://schemas.microsoft.com/office/drawing/2014/main" id="{8BC89238-12C7-4CF2-A786-F930CEC26EFF}"/>
              </a:ext>
            </a:extLst>
          </p:cNvPr>
          <p:cNvSpPr txBox="1"/>
          <p:nvPr/>
        </p:nvSpPr>
        <p:spPr>
          <a:xfrm>
            <a:off x="430947" y="4887723"/>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7. common (</a:t>
            </a:r>
            <a:r>
              <a:rPr lang="en-US" sz="4000" b="1" dirty="0">
                <a:solidFill>
                  <a:srgbClr val="FF0000"/>
                </a:solidFill>
              </a:rPr>
              <a:t>n): </a:t>
            </a:r>
          </a:p>
        </p:txBody>
      </p:sp>
      <p:sp>
        <p:nvSpPr>
          <p:cNvPr id="25" name="Rectangle 24">
            <a:extLst>
              <a:ext uri="{FF2B5EF4-FFF2-40B4-BE49-F238E27FC236}">
                <a16:creationId xmlns:a16="http://schemas.microsoft.com/office/drawing/2014/main" id="{E0FC4F31-45D9-489B-BCFF-B02AEA2B1B20}"/>
              </a:ext>
            </a:extLst>
          </p:cNvPr>
          <p:cNvSpPr/>
          <p:nvPr/>
        </p:nvSpPr>
        <p:spPr>
          <a:xfrm>
            <a:off x="5718577" y="4999151"/>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/'kɒmən/</a:t>
            </a:r>
          </a:p>
          <a:p>
            <a:r>
              <a:rPr lang="vi-VN" sz="4000" b="1">
                <a:solidFill>
                  <a:schemeClr val="tx1">
                    <a:lumMod val="95000"/>
                    <a:lumOff val="5000"/>
                  </a:schemeClr>
                </a:solidFill>
                <a:latin typeface="Calibri" panose="020F0502020204030204" pitchFamily="34" charset="0"/>
                <a:cs typeface="Calibri" panose="020F0502020204030204" pitchFamily="34" charset="0"/>
              </a:rPr>
              <a:t>thông thường</a:t>
            </a:r>
          </a:p>
        </p:txBody>
      </p:sp>
      <p:sp>
        <p:nvSpPr>
          <p:cNvPr id="26" name="TextBox 8">
            <a:extLst>
              <a:ext uri="{FF2B5EF4-FFF2-40B4-BE49-F238E27FC236}">
                <a16:creationId xmlns:a16="http://schemas.microsoft.com/office/drawing/2014/main" id="{45C07E8B-E9A3-4464-A84F-00C35AE3C835}"/>
              </a:ext>
            </a:extLst>
          </p:cNvPr>
          <p:cNvSpPr txBox="1"/>
          <p:nvPr/>
        </p:nvSpPr>
        <p:spPr>
          <a:xfrm>
            <a:off x="8104044" y="4806438"/>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8. continent (</a:t>
            </a:r>
            <a:r>
              <a:rPr lang="en-US" sz="4000" b="1" dirty="0">
                <a:solidFill>
                  <a:srgbClr val="FF0000"/>
                </a:solidFill>
              </a:rPr>
              <a:t>n): </a:t>
            </a:r>
          </a:p>
        </p:txBody>
      </p:sp>
      <p:sp>
        <p:nvSpPr>
          <p:cNvPr id="27" name="Rectangle 26">
            <a:extLst>
              <a:ext uri="{FF2B5EF4-FFF2-40B4-BE49-F238E27FC236}">
                <a16:creationId xmlns:a16="http://schemas.microsoft.com/office/drawing/2014/main" id="{2DAD6AB6-03E2-4099-A1E7-2BC5D391EEC6}"/>
              </a:ext>
            </a:extLst>
          </p:cNvPr>
          <p:cNvSpPr/>
          <p:nvPr/>
        </p:nvSpPr>
        <p:spPr>
          <a:xfrm>
            <a:off x="13486816" y="4989617"/>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/'kɒntɪnənt/</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lục địa</a:t>
            </a:r>
          </a:p>
        </p:txBody>
      </p:sp>
      <p:pic>
        <p:nvPicPr>
          <p:cNvPr id="6" name="Picture 5">
            <a:extLst>
              <a:ext uri="{FF2B5EF4-FFF2-40B4-BE49-F238E27FC236}">
                <a16:creationId xmlns:a16="http://schemas.microsoft.com/office/drawing/2014/main" id="{3CF99E13-DA8A-4105-A04D-5DE7E30B6094}"/>
              </a:ext>
            </a:extLst>
          </p:cNvPr>
          <p:cNvPicPr>
            <a:picLocks noChangeAspect="1"/>
          </p:cNvPicPr>
          <p:nvPr/>
        </p:nvPicPr>
        <p:blipFill rotWithShape="1">
          <a:blip r:embed="rId20"/>
          <a:srcRect r="52087"/>
          <a:stretch/>
        </p:blipFill>
        <p:spPr>
          <a:xfrm>
            <a:off x="1526935" y="1326756"/>
            <a:ext cx="4242820" cy="3788822"/>
          </a:xfrm>
          <a:prstGeom prst="rect">
            <a:avLst/>
          </a:prstGeom>
        </p:spPr>
      </p:pic>
      <p:pic>
        <p:nvPicPr>
          <p:cNvPr id="7" name="Picture 6">
            <a:extLst>
              <a:ext uri="{FF2B5EF4-FFF2-40B4-BE49-F238E27FC236}">
                <a16:creationId xmlns:a16="http://schemas.microsoft.com/office/drawing/2014/main" id="{B9CEF728-C95F-41CC-B647-52BCDEA1448F}"/>
              </a:ext>
            </a:extLst>
          </p:cNvPr>
          <p:cNvPicPr>
            <a:picLocks noChangeAspect="1"/>
          </p:cNvPicPr>
          <p:nvPr/>
        </p:nvPicPr>
        <p:blipFill>
          <a:blip r:embed="rId21"/>
          <a:stretch>
            <a:fillRect/>
          </a:stretch>
        </p:blipFill>
        <p:spPr>
          <a:xfrm>
            <a:off x="9201875" y="1319522"/>
            <a:ext cx="4039430" cy="3486915"/>
          </a:xfrm>
          <a:prstGeom prst="rect">
            <a:avLst/>
          </a:prstGeom>
        </p:spPr>
      </p:pic>
      <p:pic>
        <p:nvPicPr>
          <p:cNvPr id="9" name="Picture 8">
            <a:extLst>
              <a:ext uri="{FF2B5EF4-FFF2-40B4-BE49-F238E27FC236}">
                <a16:creationId xmlns:a16="http://schemas.microsoft.com/office/drawing/2014/main" id="{8AAF9067-3E29-42BA-81AE-D92D143F9F13}"/>
              </a:ext>
            </a:extLst>
          </p:cNvPr>
          <p:cNvPicPr>
            <a:picLocks noChangeAspect="1"/>
          </p:cNvPicPr>
          <p:nvPr/>
        </p:nvPicPr>
        <p:blipFill>
          <a:blip r:embed="rId22"/>
          <a:stretch>
            <a:fillRect/>
          </a:stretch>
        </p:blipFill>
        <p:spPr>
          <a:xfrm>
            <a:off x="861866" y="5834818"/>
            <a:ext cx="4856711" cy="4005278"/>
          </a:xfrm>
          <a:prstGeom prst="rect">
            <a:avLst/>
          </a:prstGeom>
        </p:spPr>
      </p:pic>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pic>
        <p:nvPicPr>
          <p:cNvPr id="10" name="Picture 9">
            <a:extLst>
              <a:ext uri="{FF2B5EF4-FFF2-40B4-BE49-F238E27FC236}">
                <a16:creationId xmlns:a16="http://schemas.microsoft.com/office/drawing/2014/main" id="{0A5A1070-DBBF-4FF0-9F42-BFE10D167572}"/>
              </a:ext>
            </a:extLst>
          </p:cNvPr>
          <p:cNvPicPr>
            <a:picLocks noChangeAspect="1"/>
          </p:cNvPicPr>
          <p:nvPr/>
        </p:nvPicPr>
        <p:blipFill>
          <a:blip r:embed="rId25"/>
          <a:stretch>
            <a:fillRect/>
          </a:stretch>
        </p:blipFill>
        <p:spPr>
          <a:xfrm>
            <a:off x="8992828" y="5825047"/>
            <a:ext cx="4428195" cy="4015049"/>
          </a:xfrm>
          <a:prstGeom prst="rect">
            <a:avLst/>
          </a:prstGeom>
        </p:spPr>
      </p:pic>
      <p:pic>
        <p:nvPicPr>
          <p:cNvPr id="11" name="capital">
            <a:hlinkClick r:id="" action="ppaction://media"/>
            <a:extLst>
              <a:ext uri="{FF2B5EF4-FFF2-40B4-BE49-F238E27FC236}">
                <a16:creationId xmlns:a16="http://schemas.microsoft.com/office/drawing/2014/main" id="{F3E5E95B-B13A-4948-9B04-D4341CC8CBAA}"/>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6102178" y="2789336"/>
            <a:ext cx="609600" cy="609600"/>
          </a:xfrm>
          <a:prstGeom prst="rect">
            <a:avLst/>
          </a:prstGeom>
        </p:spPr>
      </p:pic>
      <p:pic>
        <p:nvPicPr>
          <p:cNvPr id="12" name="city">
            <a:hlinkClick r:id="" action="ppaction://media"/>
            <a:extLst>
              <a:ext uri="{FF2B5EF4-FFF2-40B4-BE49-F238E27FC236}">
                <a16:creationId xmlns:a16="http://schemas.microsoft.com/office/drawing/2014/main" id="{2BEA0509-F08A-4E9F-B62E-8C0810A0F871}"/>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4084610" y="2792798"/>
            <a:ext cx="609600" cy="609600"/>
          </a:xfrm>
          <a:prstGeom prst="rect">
            <a:avLst/>
          </a:prstGeom>
        </p:spPr>
      </p:pic>
      <p:pic>
        <p:nvPicPr>
          <p:cNvPr id="13" name="common">
            <a:hlinkClick r:id="" action="ppaction://media"/>
            <a:extLst>
              <a:ext uri="{FF2B5EF4-FFF2-40B4-BE49-F238E27FC236}">
                <a16:creationId xmlns:a16="http://schemas.microsoft.com/office/drawing/2014/main" id="{B87278F3-D9E9-41DE-AE9E-EB5A62F97686}"/>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6282174" y="7219237"/>
            <a:ext cx="609600" cy="609600"/>
          </a:xfrm>
          <a:prstGeom prst="rect">
            <a:avLst/>
          </a:prstGeom>
        </p:spPr>
      </p:pic>
      <p:pic>
        <p:nvPicPr>
          <p:cNvPr id="14" name="continent">
            <a:hlinkClick r:id="" action="ppaction://media"/>
            <a:extLst>
              <a:ext uri="{FF2B5EF4-FFF2-40B4-BE49-F238E27FC236}">
                <a16:creationId xmlns:a16="http://schemas.microsoft.com/office/drawing/2014/main" id="{51EE56FF-8409-4C9A-9A59-5D7C12ECA0FD}"/>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3795789" y="7142732"/>
            <a:ext cx="609600" cy="609600"/>
          </a:xfrm>
          <a:prstGeom prst="rect">
            <a:avLst/>
          </a:prstGeom>
        </p:spPr>
      </p:pic>
    </p:spTree>
    <p:extLst>
      <p:ext uri="{BB962C8B-B14F-4D97-AF65-F5344CB8AC3E}">
        <p14:creationId xmlns:p14="http://schemas.microsoft.com/office/powerpoint/2010/main" val="111808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par>
                                <p:cTn id="50" presetID="16" presetClass="entr" presetSubtype="21"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Vertical)">
                                      <p:cBhvr>
                                        <p:cTn id="65" dur="500"/>
                                        <p:tgtEl>
                                          <p:spTgt spid="9"/>
                                        </p:tgtEl>
                                      </p:cBhvr>
                                    </p:animEffect>
                                  </p:childTnLst>
                                </p:cTn>
                              </p:par>
                              <p:par>
                                <p:cTn id="66" presetID="16" presetClass="entr" presetSubtype="21"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barn(inVertical)">
                                      <p:cBhvr>
                                        <p:cTn id="81" dur="500"/>
                                        <p:tgtEl>
                                          <p:spTgt spid="10"/>
                                        </p:tgtEl>
                                      </p:cBhvr>
                                    </p:animEffect>
                                  </p:childTnLst>
                                </p:cTn>
                              </p:par>
                              <p:par>
                                <p:cTn id="82" presetID="16" presetClass="entr" presetSubtype="21"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barn(inVertical)">
                                      <p:cBhvr>
                                        <p:cTn id="84" dur="500"/>
                                        <p:tgtEl>
                                          <p:spTgt spid="14"/>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11"/>
                </p:tgtEl>
              </p:cMediaNode>
            </p:audio>
            <p:audio>
              <p:cMediaNode vol="80000">
                <p:cTn id="94" fill="hold" display="0">
                  <p:stCondLst>
                    <p:cond delay="indefinite"/>
                  </p:stCondLst>
                  <p:endCondLst>
                    <p:cond evt="onStopAudio" delay="0">
                      <p:tgtEl>
                        <p:sldTgt/>
                      </p:tgtEl>
                    </p:cond>
                  </p:endCondLst>
                </p:cTn>
                <p:tgtEl>
                  <p:spTgt spid="12"/>
                </p:tgtEl>
              </p:cMediaNode>
            </p:audio>
            <p:audio>
              <p:cMediaNode vol="80000">
                <p:cTn id="95" fill="hold" display="0">
                  <p:stCondLst>
                    <p:cond delay="indefinite"/>
                  </p:stCondLst>
                  <p:endCondLst>
                    <p:cond evt="onStopAudio" delay="0">
                      <p:tgtEl>
                        <p:sldTgt/>
                      </p:tgtEl>
                    </p:cond>
                  </p:endCondLst>
                </p:cTn>
                <p:tgtEl>
                  <p:spTgt spid="13"/>
                </p:tgtEl>
              </p:cMediaNode>
            </p:audio>
            <p:audio>
              <p:cMediaNode vol="80000">
                <p:cTn id="96" fill="hold" display="0">
                  <p:stCondLst>
                    <p:cond delay="indefinite"/>
                  </p:stCondLst>
                  <p:endCondLst>
                    <p:cond evt="onStopAudio" delay="0">
                      <p:tgtEl>
                        <p:sldTgt/>
                      </p:tgtEl>
                    </p:cond>
                  </p:endCondLst>
                </p:cTn>
                <p:tgtEl>
                  <p:spTgt spid="14"/>
                </p:tgtEl>
              </p:cMediaNode>
            </p:audio>
          </p:childTnLst>
        </p:cTn>
      </p:par>
    </p:tnLst>
    <p:bldLst>
      <p:bldP spid="20" grpId="0"/>
      <p:bldP spid="21" grpId="0"/>
      <p:bldP spid="22" grpId="0"/>
      <p:bldP spid="23" grpId="0"/>
      <p:bldP spid="24" grpId="0"/>
      <p:bldP spid="25" grpId="0"/>
      <p:bldP spid="26" grpId="0"/>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405532" y="-3621081"/>
            <a:ext cx="9452649" cy="17245487"/>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753060" y="8911148"/>
            <a:ext cx="1824656" cy="1561693"/>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604024" y="177592"/>
            <a:ext cx="16464776" cy="792653"/>
          </a:xfrm>
          <a:prstGeom prst="rect">
            <a:avLst/>
          </a:prstGeom>
          <a:noFill/>
        </p:spPr>
        <p:txBody>
          <a:bodyPr wrap="square">
            <a:spAutoFit/>
          </a:bodyPr>
          <a:lstStyle/>
          <a:p>
            <a:pPr indent="457200" algn="just">
              <a:lnSpc>
                <a:spcPct val="150000"/>
              </a:lnSpc>
              <a:spcAft>
                <a:spcPts val="1000"/>
              </a:spcAft>
            </a:pPr>
            <a:r>
              <a:rPr lang="en-US" sz="3400" b="1">
                <a:solidFill>
                  <a:srgbClr val="0070C0"/>
                </a:solidFill>
                <a:latin typeface="Calibri" panose="020F0502020204030204" pitchFamily="34" charset="0"/>
                <a:ea typeface="Cambria" panose="02040503050406030204" pitchFamily="18" charset="0"/>
                <a:cs typeface="Cambria" panose="02040503050406030204" pitchFamily="18" charset="0"/>
              </a:rPr>
              <a:t>Ex 5. Write the adjectives in the correct column. Some can go more than one column.</a:t>
            </a:r>
            <a:endParaRPr lang="en-US" sz="34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EE78B214-9E71-4C3D-BD82-823C50FC00C4}"/>
              </a:ext>
            </a:extLst>
          </p:cNvPr>
          <p:cNvSpPr txBox="1"/>
          <p:nvPr/>
        </p:nvSpPr>
        <p:spPr>
          <a:xfrm>
            <a:off x="110084" y="766328"/>
            <a:ext cx="2856376" cy="1081002"/>
          </a:xfrm>
          <a:prstGeom prst="rect">
            <a:avLst/>
          </a:prstGeom>
          <a:noFill/>
        </p:spPr>
        <p:txBody>
          <a:bodyPr wrap="square">
            <a:spAutoFit/>
          </a:bodyPr>
          <a:lstStyle/>
          <a:p>
            <a:pPr marL="0" marR="0" lvl="0" indent="457200" algn="ctr" defTabSz="914400" rtl="0" eaLnBrk="1" fontAlgn="auto" latinLnBrk="0" hangingPunct="1">
              <a:lnSpc>
                <a:spcPct val="150000"/>
              </a:lnSpc>
              <a:spcBef>
                <a:spcPts val="0"/>
              </a:spcBef>
              <a:spcAft>
                <a:spcPts val="100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new</a:t>
            </a:r>
            <a:endParaRPr kumimoji="0" lang="en-US" sz="7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2" name="TextBox 21">
            <a:extLst>
              <a:ext uri="{FF2B5EF4-FFF2-40B4-BE49-F238E27FC236}">
                <a16:creationId xmlns:a16="http://schemas.microsoft.com/office/drawing/2014/main" id="{6F93DD04-69E6-43AF-B028-E012B1F69CE5}"/>
              </a:ext>
            </a:extLst>
          </p:cNvPr>
          <p:cNvSpPr txBox="1"/>
          <p:nvPr/>
        </p:nvSpPr>
        <p:spPr>
          <a:xfrm>
            <a:off x="3532688" y="766328"/>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sunny</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TextBox 22">
            <a:extLst>
              <a:ext uri="{FF2B5EF4-FFF2-40B4-BE49-F238E27FC236}">
                <a16:creationId xmlns:a16="http://schemas.microsoft.com/office/drawing/2014/main" id="{FC91C0CE-C2CF-4216-B354-42AA72F769DD}"/>
              </a:ext>
            </a:extLst>
          </p:cNvPr>
          <p:cNvSpPr txBox="1"/>
          <p:nvPr/>
        </p:nvSpPr>
        <p:spPr>
          <a:xfrm>
            <a:off x="6991586" y="766328"/>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big</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4" name="TextBox 23">
            <a:extLst>
              <a:ext uri="{FF2B5EF4-FFF2-40B4-BE49-F238E27FC236}">
                <a16:creationId xmlns:a16="http://schemas.microsoft.com/office/drawing/2014/main" id="{DEA3E27A-4413-40A5-B8AF-7ECB2639E3B1}"/>
              </a:ext>
            </a:extLst>
          </p:cNvPr>
          <p:cNvSpPr txBox="1"/>
          <p:nvPr/>
        </p:nvSpPr>
        <p:spPr>
          <a:xfrm>
            <a:off x="10188715" y="766328"/>
            <a:ext cx="325566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beautiful</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5" name="TextBox 24">
            <a:extLst>
              <a:ext uri="{FF2B5EF4-FFF2-40B4-BE49-F238E27FC236}">
                <a16:creationId xmlns:a16="http://schemas.microsoft.com/office/drawing/2014/main" id="{156C7A5D-46EC-4F66-95F0-6F5E6EAF16C2}"/>
              </a:ext>
            </a:extLst>
          </p:cNvPr>
          <p:cNvSpPr txBox="1"/>
          <p:nvPr/>
        </p:nvSpPr>
        <p:spPr>
          <a:xfrm>
            <a:off x="13983824" y="766328"/>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quiet</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6" name="TextBox 25">
            <a:extLst>
              <a:ext uri="{FF2B5EF4-FFF2-40B4-BE49-F238E27FC236}">
                <a16:creationId xmlns:a16="http://schemas.microsoft.com/office/drawing/2014/main" id="{CD1AECA3-0627-4FD2-9350-5F631CEB7D15}"/>
              </a:ext>
            </a:extLst>
          </p:cNvPr>
          <p:cNvSpPr txBox="1"/>
          <p:nvPr/>
        </p:nvSpPr>
        <p:spPr>
          <a:xfrm>
            <a:off x="80432" y="1615571"/>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awful</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7" name="TextBox 26">
            <a:extLst>
              <a:ext uri="{FF2B5EF4-FFF2-40B4-BE49-F238E27FC236}">
                <a16:creationId xmlns:a16="http://schemas.microsoft.com/office/drawing/2014/main" id="{2F710A37-CF6F-4C46-BA9D-3ADE50C17759}"/>
              </a:ext>
            </a:extLst>
          </p:cNvPr>
          <p:cNvSpPr txBox="1"/>
          <p:nvPr/>
        </p:nvSpPr>
        <p:spPr>
          <a:xfrm>
            <a:off x="3503036" y="1615571"/>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ugly</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8" name="TextBox 27">
            <a:extLst>
              <a:ext uri="{FF2B5EF4-FFF2-40B4-BE49-F238E27FC236}">
                <a16:creationId xmlns:a16="http://schemas.microsoft.com/office/drawing/2014/main" id="{9DF84CD0-55C6-4B68-8222-489C3C5675D3}"/>
              </a:ext>
            </a:extLst>
          </p:cNvPr>
          <p:cNvSpPr txBox="1"/>
          <p:nvPr/>
        </p:nvSpPr>
        <p:spPr>
          <a:xfrm>
            <a:off x="6961934" y="1615571"/>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huge</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9" name="TextBox 28">
            <a:extLst>
              <a:ext uri="{FF2B5EF4-FFF2-40B4-BE49-F238E27FC236}">
                <a16:creationId xmlns:a16="http://schemas.microsoft.com/office/drawing/2014/main" id="{31187A45-80AA-42B8-B3A8-6EE8FEF23C63}"/>
              </a:ext>
            </a:extLst>
          </p:cNvPr>
          <p:cNvSpPr txBox="1"/>
          <p:nvPr/>
        </p:nvSpPr>
        <p:spPr>
          <a:xfrm>
            <a:off x="10558353" y="1615571"/>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polluted</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0" name="TextBox 29">
            <a:extLst>
              <a:ext uri="{FF2B5EF4-FFF2-40B4-BE49-F238E27FC236}">
                <a16:creationId xmlns:a16="http://schemas.microsoft.com/office/drawing/2014/main" id="{FD6F81A0-0884-4BCE-8916-8BC8590B5271}"/>
              </a:ext>
            </a:extLst>
          </p:cNvPr>
          <p:cNvSpPr txBox="1"/>
          <p:nvPr/>
        </p:nvSpPr>
        <p:spPr>
          <a:xfrm>
            <a:off x="13954172" y="1615571"/>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cloudy</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1" name="TextBox 30">
            <a:extLst>
              <a:ext uri="{FF2B5EF4-FFF2-40B4-BE49-F238E27FC236}">
                <a16:creationId xmlns:a16="http://schemas.microsoft.com/office/drawing/2014/main" id="{84AF6662-48D8-4729-849E-A61CFB62A178}"/>
              </a:ext>
            </a:extLst>
          </p:cNvPr>
          <p:cNvSpPr txBox="1"/>
          <p:nvPr/>
        </p:nvSpPr>
        <p:spPr>
          <a:xfrm>
            <a:off x="90932" y="2368868"/>
            <a:ext cx="343853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dangerous</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2" name="TextBox 31">
            <a:extLst>
              <a:ext uri="{FF2B5EF4-FFF2-40B4-BE49-F238E27FC236}">
                <a16:creationId xmlns:a16="http://schemas.microsoft.com/office/drawing/2014/main" id="{BB96E05D-DE03-4323-9E0F-A7DB380F09EF}"/>
              </a:ext>
            </a:extLst>
          </p:cNvPr>
          <p:cNvSpPr txBox="1"/>
          <p:nvPr/>
        </p:nvSpPr>
        <p:spPr>
          <a:xfrm>
            <a:off x="3513537" y="2368868"/>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modern</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3" name="TextBox 32">
            <a:extLst>
              <a:ext uri="{FF2B5EF4-FFF2-40B4-BE49-F238E27FC236}">
                <a16:creationId xmlns:a16="http://schemas.microsoft.com/office/drawing/2014/main" id="{D95A0F59-59C2-4C66-AFF7-2AE4591D8EA4}"/>
              </a:ext>
            </a:extLst>
          </p:cNvPr>
          <p:cNvSpPr txBox="1"/>
          <p:nvPr/>
        </p:nvSpPr>
        <p:spPr>
          <a:xfrm>
            <a:off x="6972435" y="2368868"/>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historic</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4" name="TextBox 33">
            <a:extLst>
              <a:ext uri="{FF2B5EF4-FFF2-40B4-BE49-F238E27FC236}">
                <a16:creationId xmlns:a16="http://schemas.microsoft.com/office/drawing/2014/main" id="{C19D7462-F6D4-4AC3-AE6D-2203A1E87B2C}"/>
              </a:ext>
            </a:extLst>
          </p:cNvPr>
          <p:cNvSpPr txBox="1"/>
          <p:nvPr/>
        </p:nvSpPr>
        <p:spPr>
          <a:xfrm>
            <a:off x="10568854" y="2368868"/>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tall</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5" name="TextBox 34">
            <a:extLst>
              <a:ext uri="{FF2B5EF4-FFF2-40B4-BE49-F238E27FC236}">
                <a16:creationId xmlns:a16="http://schemas.microsoft.com/office/drawing/2014/main" id="{CDF3000C-A5F7-4BCE-8E40-D1ABFBDEEA18}"/>
              </a:ext>
            </a:extLst>
          </p:cNvPr>
          <p:cNvSpPr txBox="1"/>
          <p:nvPr/>
        </p:nvSpPr>
        <p:spPr>
          <a:xfrm>
            <a:off x="13964673" y="2368868"/>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cold</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6" name="TextBox 35">
            <a:extLst>
              <a:ext uri="{FF2B5EF4-FFF2-40B4-BE49-F238E27FC236}">
                <a16:creationId xmlns:a16="http://schemas.microsoft.com/office/drawing/2014/main" id="{E9457D31-4764-411A-800B-9F10AC3E9897}"/>
              </a:ext>
            </a:extLst>
          </p:cNvPr>
          <p:cNvSpPr txBox="1"/>
          <p:nvPr/>
        </p:nvSpPr>
        <p:spPr>
          <a:xfrm>
            <a:off x="138708" y="3221713"/>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exciting</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7" name="TextBox 36">
            <a:extLst>
              <a:ext uri="{FF2B5EF4-FFF2-40B4-BE49-F238E27FC236}">
                <a16:creationId xmlns:a16="http://schemas.microsoft.com/office/drawing/2014/main" id="{0C3DC954-737F-4EDF-934A-41477938ADCF}"/>
              </a:ext>
            </a:extLst>
          </p:cNvPr>
          <p:cNvSpPr txBox="1"/>
          <p:nvPr/>
        </p:nvSpPr>
        <p:spPr>
          <a:xfrm>
            <a:off x="3561312" y="3221713"/>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windy</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8" name="TextBox 37">
            <a:extLst>
              <a:ext uri="{FF2B5EF4-FFF2-40B4-BE49-F238E27FC236}">
                <a16:creationId xmlns:a16="http://schemas.microsoft.com/office/drawing/2014/main" id="{31921027-27FD-44BB-AA88-8C8AC0CE805E}"/>
              </a:ext>
            </a:extLst>
          </p:cNvPr>
          <p:cNvSpPr txBox="1"/>
          <p:nvPr/>
        </p:nvSpPr>
        <p:spPr>
          <a:xfrm>
            <a:off x="7020210" y="3221713"/>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safe</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9" name="TextBox 38">
            <a:extLst>
              <a:ext uri="{FF2B5EF4-FFF2-40B4-BE49-F238E27FC236}">
                <a16:creationId xmlns:a16="http://schemas.microsoft.com/office/drawing/2014/main" id="{D53E58E6-8C99-4F36-A28B-15B30ECD64BD}"/>
              </a:ext>
            </a:extLst>
          </p:cNvPr>
          <p:cNvSpPr txBox="1"/>
          <p:nvPr/>
        </p:nvSpPr>
        <p:spPr>
          <a:xfrm>
            <a:off x="10616629" y="3221713"/>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small</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40" name="TextBox 39">
            <a:extLst>
              <a:ext uri="{FF2B5EF4-FFF2-40B4-BE49-F238E27FC236}">
                <a16:creationId xmlns:a16="http://schemas.microsoft.com/office/drawing/2014/main" id="{B9660C41-7848-406F-B9ED-D7CD9014C714}"/>
              </a:ext>
            </a:extLst>
          </p:cNvPr>
          <p:cNvSpPr txBox="1"/>
          <p:nvPr/>
        </p:nvSpPr>
        <p:spPr>
          <a:xfrm>
            <a:off x="14012448" y="3221713"/>
            <a:ext cx="2856376"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noisy</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8" name="Table 7">
            <a:extLst>
              <a:ext uri="{FF2B5EF4-FFF2-40B4-BE49-F238E27FC236}">
                <a16:creationId xmlns:a16="http://schemas.microsoft.com/office/drawing/2014/main" id="{AE568C6A-94A4-4F99-959F-4B889D19D028}"/>
              </a:ext>
            </a:extLst>
          </p:cNvPr>
          <p:cNvGraphicFramePr>
            <a:graphicFrameLocks noGrp="1"/>
          </p:cNvGraphicFramePr>
          <p:nvPr>
            <p:extLst>
              <p:ext uri="{D42A27DB-BD31-4B8C-83A1-F6EECF244321}">
                <p14:modId xmlns:p14="http://schemas.microsoft.com/office/powerpoint/2010/main" val="3815804164"/>
              </p:ext>
            </p:extLst>
          </p:nvPr>
        </p:nvGraphicFramePr>
        <p:xfrm>
          <a:off x="733861" y="4236933"/>
          <a:ext cx="16715939" cy="5127576"/>
        </p:xfrm>
        <a:graphic>
          <a:graphicData uri="http://schemas.openxmlformats.org/drawingml/2006/table">
            <a:tbl>
              <a:tblPr firstRow="1" firstCol="1" bandRow="1"/>
              <a:tblGrid>
                <a:gridCol w="5570861">
                  <a:extLst>
                    <a:ext uri="{9D8B030D-6E8A-4147-A177-3AD203B41FA5}">
                      <a16:colId xmlns:a16="http://schemas.microsoft.com/office/drawing/2014/main" val="2290081440"/>
                    </a:ext>
                  </a:extLst>
                </a:gridCol>
                <a:gridCol w="5572539">
                  <a:extLst>
                    <a:ext uri="{9D8B030D-6E8A-4147-A177-3AD203B41FA5}">
                      <a16:colId xmlns:a16="http://schemas.microsoft.com/office/drawing/2014/main" val="1772104743"/>
                    </a:ext>
                  </a:extLst>
                </a:gridCol>
                <a:gridCol w="5572539">
                  <a:extLst>
                    <a:ext uri="{9D8B030D-6E8A-4147-A177-3AD203B41FA5}">
                      <a16:colId xmlns:a16="http://schemas.microsoft.com/office/drawing/2014/main" val="639092176"/>
                    </a:ext>
                  </a:extLst>
                </a:gridCol>
              </a:tblGrid>
              <a:tr h="911988">
                <a:tc>
                  <a:txBody>
                    <a:bodyPr/>
                    <a:lstStyle/>
                    <a:p>
                      <a:pPr algn="ctr">
                        <a:lnSpc>
                          <a:spcPct val="150000"/>
                        </a:lnSpc>
                        <a:spcAft>
                          <a:spcPts val="600"/>
                        </a:spcAft>
                        <a:tabLst>
                          <a:tab pos="753745" algn="l"/>
                          <a:tab pos="3658870" algn="l"/>
                        </a:tabLst>
                      </a:pP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Weather</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tabLst>
                          <a:tab pos="753745" algn="l"/>
                          <a:tab pos="3658870" algn="l"/>
                        </a:tabLst>
                      </a:pP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Building</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600"/>
                        </a:spcAft>
                        <a:tabLst>
                          <a:tab pos="753745" algn="l"/>
                          <a:tab pos="3658870" algn="l"/>
                        </a:tabLst>
                      </a:pP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City</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6716476"/>
                  </a:ext>
                </a:extLst>
              </a:tr>
              <a:tr h="4148469">
                <a:tc>
                  <a:txBody>
                    <a:bodyPr/>
                    <a:lstStyle/>
                    <a:p>
                      <a:pPr algn="just">
                        <a:lnSpc>
                          <a:spcPct val="150000"/>
                        </a:lnSpc>
                        <a:spcAft>
                          <a:spcPts val="600"/>
                        </a:spcAft>
                        <a:tabLst>
                          <a:tab pos="753745" algn="l"/>
                          <a:tab pos="3658870" algn="l"/>
                        </a:tabLst>
                      </a:pPr>
                      <a:r>
                        <a:rPr lang="en-US" sz="4800">
                          <a:effectLst/>
                          <a:latin typeface="Calibri" panose="020F0502020204030204" pitchFamily="34" charset="0"/>
                          <a:ea typeface="Cambria" panose="02040503050406030204" pitchFamily="18"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753745" algn="l"/>
                          <a:tab pos="3658870" algn="l"/>
                        </a:tabLst>
                      </a:pP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753745" algn="l"/>
                          <a:tab pos="3658870" algn="l"/>
                        </a:tabLst>
                      </a:pPr>
                      <a:r>
                        <a:rPr lang="en-US" sz="4800">
                          <a:effectLst/>
                          <a:latin typeface="Calibri" panose="020F0502020204030204" pitchFamily="34" charset="0"/>
                          <a:ea typeface="Cambria" panose="02040503050406030204" pitchFamily="18"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tabLst>
                          <a:tab pos="753745" algn="l"/>
                          <a:tab pos="3658870" algn="l"/>
                        </a:tabLst>
                      </a:pPr>
                      <a:r>
                        <a:rPr lang="en-US" sz="4800">
                          <a:effectLst/>
                          <a:latin typeface="Calibri" panose="020F0502020204030204" pitchFamily="34" charset="0"/>
                          <a:ea typeface="Cambria" panose="02040503050406030204" pitchFamily="18"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600"/>
                        </a:spcAft>
                        <a:tabLst>
                          <a:tab pos="753745" algn="l"/>
                          <a:tab pos="3658870" algn="l"/>
                        </a:tabLst>
                      </a:pPr>
                      <a:r>
                        <a:rPr lang="en-US" sz="4800">
                          <a:effectLst/>
                          <a:latin typeface="Calibri" panose="020F0502020204030204" pitchFamily="34" charset="0"/>
                          <a:ea typeface="Cambria" panose="02040503050406030204" pitchFamily="18"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6808199"/>
                  </a:ext>
                </a:extLst>
              </a:tr>
            </a:tbl>
          </a:graphicData>
        </a:graphic>
      </p:graphicFrame>
      <p:sp>
        <p:nvSpPr>
          <p:cNvPr id="41" name="TextBox 40">
            <a:extLst>
              <a:ext uri="{FF2B5EF4-FFF2-40B4-BE49-F238E27FC236}">
                <a16:creationId xmlns:a16="http://schemas.microsoft.com/office/drawing/2014/main" id="{4E96EAA5-7880-4143-93EA-1D6073D01620}"/>
              </a:ext>
            </a:extLst>
          </p:cNvPr>
          <p:cNvSpPr txBox="1"/>
          <p:nvPr/>
        </p:nvSpPr>
        <p:spPr>
          <a:xfrm>
            <a:off x="2844820" y="5042838"/>
            <a:ext cx="3073292"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beautiful</a:t>
            </a:r>
            <a:endParaRPr lang="en-US" sz="72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42" name="TextBox 41">
            <a:extLst>
              <a:ext uri="{FF2B5EF4-FFF2-40B4-BE49-F238E27FC236}">
                <a16:creationId xmlns:a16="http://schemas.microsoft.com/office/drawing/2014/main" id="{2161B1DC-B36C-45C7-9377-299FE4943F2A}"/>
              </a:ext>
            </a:extLst>
          </p:cNvPr>
          <p:cNvSpPr txBox="1"/>
          <p:nvPr/>
        </p:nvSpPr>
        <p:spPr>
          <a:xfrm>
            <a:off x="10635096" y="4899765"/>
            <a:ext cx="3377351"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big</a:t>
            </a:r>
            <a:endParaRPr lang="en-US" sz="72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43" name="TextBox 42">
            <a:extLst>
              <a:ext uri="{FF2B5EF4-FFF2-40B4-BE49-F238E27FC236}">
                <a16:creationId xmlns:a16="http://schemas.microsoft.com/office/drawing/2014/main" id="{EAAE71EB-6999-4018-8704-4B8CFF90CB0B}"/>
              </a:ext>
            </a:extLst>
          </p:cNvPr>
          <p:cNvSpPr txBox="1"/>
          <p:nvPr/>
        </p:nvSpPr>
        <p:spPr>
          <a:xfrm>
            <a:off x="11582400" y="7048623"/>
            <a:ext cx="3377351"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modern</a:t>
            </a:r>
            <a:endParaRPr lang="en-US" sz="72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81064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750"/>
                                        <p:tgtEl>
                                          <p:spTgt spid="1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circle(in)">
                                      <p:cBhvr>
                                        <p:cTn id="40" dur="750"/>
                                        <p:tgtEl>
                                          <p:spTgt spid="22"/>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circle(in)">
                                      <p:cBhvr>
                                        <p:cTn id="43" dur="750"/>
                                        <p:tgtEl>
                                          <p:spTgt spid="23"/>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circle(in)">
                                      <p:cBhvr>
                                        <p:cTn id="46" dur="750"/>
                                        <p:tgtEl>
                                          <p:spTgt spid="24"/>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circle(in)">
                                      <p:cBhvr>
                                        <p:cTn id="49" dur="750"/>
                                        <p:tgtEl>
                                          <p:spTgt spid="25"/>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750"/>
                                        <p:tgtEl>
                                          <p:spTgt spid="26"/>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circle(in)">
                                      <p:cBhvr>
                                        <p:cTn id="55" dur="750"/>
                                        <p:tgtEl>
                                          <p:spTgt spid="27"/>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circle(in)">
                                      <p:cBhvr>
                                        <p:cTn id="58" dur="750"/>
                                        <p:tgtEl>
                                          <p:spTgt spid="28"/>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circle(in)">
                                      <p:cBhvr>
                                        <p:cTn id="61" dur="750"/>
                                        <p:tgtEl>
                                          <p:spTgt spid="29"/>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circle(in)">
                                      <p:cBhvr>
                                        <p:cTn id="64" dur="750"/>
                                        <p:tgtEl>
                                          <p:spTgt spid="30"/>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circle(in)">
                                      <p:cBhvr>
                                        <p:cTn id="67" dur="750"/>
                                        <p:tgtEl>
                                          <p:spTgt spid="31"/>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circle(in)">
                                      <p:cBhvr>
                                        <p:cTn id="70" dur="750"/>
                                        <p:tgtEl>
                                          <p:spTgt spid="32"/>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circle(in)">
                                      <p:cBhvr>
                                        <p:cTn id="73" dur="750"/>
                                        <p:tgtEl>
                                          <p:spTgt spid="33"/>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circle(in)">
                                      <p:cBhvr>
                                        <p:cTn id="76" dur="750"/>
                                        <p:tgtEl>
                                          <p:spTgt spid="34"/>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circle(in)">
                                      <p:cBhvr>
                                        <p:cTn id="79" dur="750"/>
                                        <p:tgtEl>
                                          <p:spTgt spid="35"/>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circle(in)">
                                      <p:cBhvr>
                                        <p:cTn id="82" dur="750"/>
                                        <p:tgtEl>
                                          <p:spTgt spid="36"/>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circle(in)">
                                      <p:cBhvr>
                                        <p:cTn id="85" dur="750"/>
                                        <p:tgtEl>
                                          <p:spTgt spid="37"/>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circle(in)">
                                      <p:cBhvr>
                                        <p:cTn id="88" dur="750"/>
                                        <p:tgtEl>
                                          <p:spTgt spid="38"/>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circle(in)">
                                      <p:cBhvr>
                                        <p:cTn id="91" dur="750"/>
                                        <p:tgtEl>
                                          <p:spTgt spid="39"/>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animEffect transition="in" filter="circle(in)">
                                      <p:cBhvr>
                                        <p:cTn id="94" dur="750"/>
                                        <p:tgtEl>
                                          <p:spTgt spid="40"/>
                                        </p:tgtEl>
                                      </p:cBhvr>
                                    </p:animEffect>
                                  </p:childTnLst>
                                </p:cTn>
                              </p:par>
                              <p:par>
                                <p:cTn id="95" presetID="6" presetClass="entr" presetSubtype="16" fill="hold" nodeType="with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circle(in)">
                                      <p:cBhvr>
                                        <p:cTn id="97" dur="75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49" presetClass="path" presetSubtype="0" accel="50000" decel="50000" fill="hold" grpId="1" nodeType="clickEffect">
                                  <p:stCondLst>
                                    <p:cond delay="0"/>
                                  </p:stCondLst>
                                  <p:childTnLst>
                                    <p:animMotion origin="layout" path="M -4.58333E-6 3.82716E-6 L 0.33282 0.41389 " pathEditMode="relative" rAng="0" ptsTypes="AA">
                                      <p:cBhvr>
                                        <p:cTn id="101" dur="750" fill="hold"/>
                                        <p:tgtEl>
                                          <p:spTgt spid="19"/>
                                        </p:tgtEl>
                                        <p:attrNameLst>
                                          <p:attrName>ppt_x</p:attrName>
                                          <p:attrName>ppt_y</p:attrName>
                                        </p:attrNameLst>
                                      </p:cBhvr>
                                      <p:rCtr x="16641" y="20694"/>
                                    </p:animMotion>
                                  </p:childTnLst>
                                </p:cTn>
                              </p:par>
                            </p:childTnLst>
                          </p:cTn>
                        </p:par>
                      </p:childTnLst>
                    </p:cTn>
                  </p:par>
                  <p:par>
                    <p:cTn id="102" fill="hold">
                      <p:stCondLst>
                        <p:cond delay="indefinite"/>
                      </p:stCondLst>
                      <p:childTnLst>
                        <p:par>
                          <p:cTn id="103" fill="hold">
                            <p:stCondLst>
                              <p:cond delay="0"/>
                            </p:stCondLst>
                            <p:childTnLst>
                              <p:par>
                                <p:cTn id="104" presetID="49" presetClass="path" presetSubtype="0" accel="50000" decel="50000" fill="hold" grpId="1" nodeType="clickEffect">
                                  <p:stCondLst>
                                    <p:cond delay="0"/>
                                  </p:stCondLst>
                                  <p:childTnLst>
                                    <p:animMotion origin="layout" path="M 2.63889E-6 3.82716E-6 L -0.16788 0.41389 " pathEditMode="relative" rAng="0" ptsTypes="AA">
                                      <p:cBhvr>
                                        <p:cTn id="105" dur="750" fill="hold"/>
                                        <p:tgtEl>
                                          <p:spTgt spid="22"/>
                                        </p:tgtEl>
                                        <p:attrNameLst>
                                          <p:attrName>ppt_x</p:attrName>
                                          <p:attrName>ppt_y</p:attrName>
                                        </p:attrNameLst>
                                      </p:cBhvr>
                                      <p:rCtr x="-8394" y="20694"/>
                                    </p:animMotion>
                                  </p:childTnLst>
                                </p:cTn>
                              </p:par>
                            </p:childTnLst>
                          </p:cTn>
                        </p:par>
                      </p:childTnLst>
                    </p:cTn>
                  </p:par>
                  <p:par>
                    <p:cTn id="106" fill="hold">
                      <p:stCondLst>
                        <p:cond delay="indefinite"/>
                      </p:stCondLst>
                      <p:childTnLst>
                        <p:par>
                          <p:cTn id="107" fill="hold">
                            <p:stCondLst>
                              <p:cond delay="0"/>
                            </p:stCondLst>
                            <p:childTnLst>
                              <p:par>
                                <p:cTn id="108" presetID="49" presetClass="path" presetSubtype="0" accel="50000" decel="50000" fill="hold" grpId="1" nodeType="clickEffect">
                                  <p:stCondLst>
                                    <p:cond delay="0"/>
                                  </p:stCondLst>
                                  <p:childTnLst>
                                    <p:animMotion origin="layout" path="M 1.38889E-7 3.82716E-6 L 0.1026 0.42916 " pathEditMode="relative" rAng="0" ptsTypes="AA">
                                      <p:cBhvr>
                                        <p:cTn id="109" dur="750" fill="hold"/>
                                        <p:tgtEl>
                                          <p:spTgt spid="23"/>
                                        </p:tgtEl>
                                        <p:attrNameLst>
                                          <p:attrName>ppt_x</p:attrName>
                                          <p:attrName>ppt_y</p:attrName>
                                        </p:attrNameLst>
                                      </p:cBhvr>
                                      <p:rCtr x="5130" y="21451"/>
                                    </p:animMotion>
                                  </p:childTnLst>
                                </p:cTn>
                              </p:par>
                              <p:par>
                                <p:cTn id="110" presetID="16" presetClass="entr" presetSubtype="21" fill="hold" grpId="0" nodeType="withEffect">
                                  <p:stCondLst>
                                    <p:cond delay="0"/>
                                  </p:stCondLst>
                                  <p:childTnLst>
                                    <p:set>
                                      <p:cBhvr>
                                        <p:cTn id="111" dur="1" fill="hold">
                                          <p:stCondLst>
                                            <p:cond delay="0"/>
                                          </p:stCondLst>
                                        </p:cTn>
                                        <p:tgtEl>
                                          <p:spTgt spid="42"/>
                                        </p:tgtEl>
                                        <p:attrNameLst>
                                          <p:attrName>style.visibility</p:attrName>
                                        </p:attrNameLst>
                                      </p:cBhvr>
                                      <p:to>
                                        <p:strVal val="visible"/>
                                      </p:to>
                                    </p:set>
                                    <p:animEffect transition="in" filter="barn(inVertical)">
                                      <p:cBhvr>
                                        <p:cTn id="112" dur="500"/>
                                        <p:tgtEl>
                                          <p:spTgt spid="42"/>
                                        </p:tgtEl>
                                      </p:cBhvr>
                                    </p:animEffect>
                                  </p:childTnLst>
                                </p:cTn>
                              </p:par>
                            </p:childTnLst>
                          </p:cTn>
                        </p:par>
                      </p:childTnLst>
                    </p:cTn>
                  </p:par>
                  <p:par>
                    <p:cTn id="113" fill="hold">
                      <p:stCondLst>
                        <p:cond delay="indefinite"/>
                      </p:stCondLst>
                      <p:childTnLst>
                        <p:par>
                          <p:cTn id="114" fill="hold">
                            <p:stCondLst>
                              <p:cond delay="0"/>
                            </p:stCondLst>
                            <p:childTnLst>
                              <p:par>
                                <p:cTn id="115" presetID="49" presetClass="path" presetSubtype="0" accel="50000" decel="50000" fill="hold" grpId="1" nodeType="clickEffect">
                                  <p:stCondLst>
                                    <p:cond delay="0"/>
                                  </p:stCondLst>
                                  <p:childTnLst>
                                    <p:animMotion origin="layout" path="M -3.75E-6 3.82716E-6 L 0.14002 0.41389 " pathEditMode="relative" rAng="0" ptsTypes="AA">
                                      <p:cBhvr>
                                        <p:cTn id="116" dur="750" fill="hold"/>
                                        <p:tgtEl>
                                          <p:spTgt spid="24"/>
                                        </p:tgtEl>
                                        <p:attrNameLst>
                                          <p:attrName>ppt_x</p:attrName>
                                          <p:attrName>ppt_y</p:attrName>
                                        </p:attrNameLst>
                                      </p:cBhvr>
                                      <p:rCtr x="6997" y="20694"/>
                                    </p:animMotion>
                                  </p:childTnLst>
                                </p:cTn>
                              </p:par>
                              <p:par>
                                <p:cTn id="117" presetID="16" presetClass="entr" presetSubtype="21"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barn(inVertical)">
                                      <p:cBhvr>
                                        <p:cTn id="119" dur="500"/>
                                        <p:tgtEl>
                                          <p:spTgt spid="41"/>
                                        </p:tgtEl>
                                      </p:cBhvr>
                                    </p:animEffect>
                                  </p:childTnLst>
                                </p:cTn>
                              </p:par>
                            </p:childTnLst>
                          </p:cTn>
                        </p:par>
                      </p:childTnLst>
                    </p:cTn>
                  </p:par>
                  <p:par>
                    <p:cTn id="120" fill="hold">
                      <p:stCondLst>
                        <p:cond delay="indefinite"/>
                      </p:stCondLst>
                      <p:childTnLst>
                        <p:par>
                          <p:cTn id="121" fill="hold">
                            <p:stCondLst>
                              <p:cond delay="0"/>
                            </p:stCondLst>
                            <p:childTnLst>
                              <p:par>
                                <p:cTn id="122" presetID="49" presetClass="path" presetSubtype="0" accel="50000" decel="50000" fill="hold" grpId="1" nodeType="clickEffect">
                                  <p:stCondLst>
                                    <p:cond delay="0"/>
                                  </p:stCondLst>
                                  <p:childTnLst>
                                    <p:animMotion origin="layout" path="M 1.66667E-6 3.82716E-6 L 0.05929 0.41389 " pathEditMode="relative" rAng="0" ptsTypes="AA">
                                      <p:cBhvr>
                                        <p:cTn id="123" dur="750" fill="hold"/>
                                        <p:tgtEl>
                                          <p:spTgt spid="25"/>
                                        </p:tgtEl>
                                        <p:attrNameLst>
                                          <p:attrName>ppt_x</p:attrName>
                                          <p:attrName>ppt_y</p:attrName>
                                        </p:attrNameLst>
                                      </p:cBhvr>
                                      <p:rCtr x="2960" y="20694"/>
                                    </p:animMotion>
                                  </p:childTnLst>
                                </p:cTn>
                              </p:par>
                            </p:childTnLst>
                          </p:cTn>
                        </p:par>
                      </p:childTnLst>
                    </p:cTn>
                  </p:par>
                  <p:par>
                    <p:cTn id="124" fill="hold">
                      <p:stCondLst>
                        <p:cond delay="indefinite"/>
                      </p:stCondLst>
                      <p:childTnLst>
                        <p:par>
                          <p:cTn id="125" fill="hold">
                            <p:stCondLst>
                              <p:cond delay="0"/>
                            </p:stCondLst>
                            <p:childTnLst>
                              <p:par>
                                <p:cTn id="126" presetID="49" presetClass="path" presetSubtype="0" accel="50000" decel="50000" fill="hold" grpId="1" nodeType="clickEffect">
                                  <p:stCondLst>
                                    <p:cond delay="0"/>
                                  </p:stCondLst>
                                  <p:childTnLst>
                                    <p:animMotion origin="layout" path="M 4.72222E-6 2.09877E-6 L 0.02092 0.45586 " pathEditMode="relative" rAng="0" ptsTypes="AA">
                                      <p:cBhvr>
                                        <p:cTn id="127" dur="750" fill="hold"/>
                                        <p:tgtEl>
                                          <p:spTgt spid="26"/>
                                        </p:tgtEl>
                                        <p:attrNameLst>
                                          <p:attrName>ppt_x</p:attrName>
                                          <p:attrName>ppt_y</p:attrName>
                                        </p:attrNameLst>
                                      </p:cBhvr>
                                      <p:rCtr x="1042" y="22793"/>
                                    </p:animMotion>
                                  </p:childTnLst>
                                </p:cTn>
                              </p:par>
                            </p:childTnLst>
                          </p:cTn>
                        </p:par>
                      </p:childTnLst>
                    </p:cTn>
                  </p:par>
                  <p:par>
                    <p:cTn id="128" fill="hold">
                      <p:stCondLst>
                        <p:cond delay="indefinite"/>
                      </p:stCondLst>
                      <p:childTnLst>
                        <p:par>
                          <p:cTn id="129" fill="hold">
                            <p:stCondLst>
                              <p:cond delay="0"/>
                            </p:stCondLst>
                            <p:childTnLst>
                              <p:par>
                                <p:cTn id="130" presetID="49" presetClass="path" presetSubtype="0" accel="50000" decel="50000" fill="hold" grpId="1" nodeType="clickEffect">
                                  <p:stCondLst>
                                    <p:cond delay="0"/>
                                  </p:stCondLst>
                                  <p:childTnLst>
                                    <p:animMotion origin="layout" path="M 1.94444E-6 2.09877E-6 L 0.14262 0.43009 " pathEditMode="relative" rAng="0" ptsTypes="AA">
                                      <p:cBhvr>
                                        <p:cTn id="131" dur="750" fill="hold"/>
                                        <p:tgtEl>
                                          <p:spTgt spid="27"/>
                                        </p:tgtEl>
                                        <p:attrNameLst>
                                          <p:attrName>ppt_x</p:attrName>
                                          <p:attrName>ppt_y</p:attrName>
                                        </p:attrNameLst>
                                      </p:cBhvr>
                                      <p:rCtr x="7127" y="21497"/>
                                    </p:animMotion>
                                  </p:childTnLst>
                                </p:cTn>
                              </p:par>
                            </p:childTnLst>
                          </p:cTn>
                        </p:par>
                      </p:childTnLst>
                    </p:cTn>
                  </p:par>
                  <p:par>
                    <p:cTn id="132" fill="hold">
                      <p:stCondLst>
                        <p:cond delay="indefinite"/>
                      </p:stCondLst>
                      <p:childTnLst>
                        <p:par>
                          <p:cTn id="133" fill="hold">
                            <p:stCondLst>
                              <p:cond delay="0"/>
                            </p:stCondLst>
                            <p:childTnLst>
                              <p:par>
                                <p:cTn id="134" presetID="49" presetClass="path" presetSubtype="0" accel="50000" decel="50000" fill="hold" grpId="1" nodeType="clickEffect">
                                  <p:stCondLst>
                                    <p:cond delay="0"/>
                                  </p:stCondLst>
                                  <p:childTnLst>
                                    <p:animMotion origin="layout" path="M 2.63889E-6 2.09877E-6 L 0.09166 0.41589 " pathEditMode="relative" rAng="0" ptsTypes="AA">
                                      <p:cBhvr>
                                        <p:cTn id="135" dur="750" fill="hold"/>
                                        <p:tgtEl>
                                          <p:spTgt spid="28"/>
                                        </p:tgtEl>
                                        <p:attrNameLst>
                                          <p:attrName>ppt_x</p:attrName>
                                          <p:attrName>ppt_y</p:attrName>
                                        </p:attrNameLst>
                                      </p:cBhvr>
                                      <p:rCtr x="4583" y="20787"/>
                                    </p:animMotion>
                                  </p:childTnLst>
                                </p:cTn>
                              </p:par>
                            </p:childTnLst>
                          </p:cTn>
                        </p:par>
                      </p:childTnLst>
                    </p:cTn>
                  </p:par>
                  <p:par>
                    <p:cTn id="136" fill="hold">
                      <p:stCondLst>
                        <p:cond delay="indefinite"/>
                      </p:stCondLst>
                      <p:childTnLst>
                        <p:par>
                          <p:cTn id="137" fill="hold">
                            <p:stCondLst>
                              <p:cond delay="0"/>
                            </p:stCondLst>
                            <p:childTnLst>
                              <p:par>
                                <p:cTn id="138" presetID="49" presetClass="path" presetSubtype="0" accel="50000" decel="50000" fill="hold" grpId="1" nodeType="clickEffect">
                                  <p:stCondLst>
                                    <p:cond delay="0"/>
                                  </p:stCondLst>
                                  <p:childTnLst>
                                    <p:animMotion origin="layout" path="M -1.94444E-6 2.09877E-6 L 0.04844 0.41636 " pathEditMode="relative" rAng="0" ptsTypes="AA">
                                      <p:cBhvr>
                                        <p:cTn id="139" dur="750" fill="hold"/>
                                        <p:tgtEl>
                                          <p:spTgt spid="29"/>
                                        </p:tgtEl>
                                        <p:attrNameLst>
                                          <p:attrName>ppt_x</p:attrName>
                                          <p:attrName>ppt_y</p:attrName>
                                        </p:attrNameLst>
                                      </p:cBhvr>
                                      <p:rCtr x="2422" y="20818"/>
                                    </p:animMotion>
                                  </p:childTnLst>
                                </p:cTn>
                              </p:par>
                            </p:childTnLst>
                          </p:cTn>
                        </p:par>
                      </p:childTnLst>
                    </p:cTn>
                  </p:par>
                  <p:par>
                    <p:cTn id="140" fill="hold">
                      <p:stCondLst>
                        <p:cond delay="indefinite"/>
                      </p:stCondLst>
                      <p:childTnLst>
                        <p:par>
                          <p:cTn id="141" fill="hold">
                            <p:stCondLst>
                              <p:cond delay="0"/>
                            </p:stCondLst>
                            <p:childTnLst>
                              <p:par>
                                <p:cTn id="142" presetID="49" presetClass="path" presetSubtype="0" accel="50000" decel="50000" fill="hold" grpId="1" nodeType="clickEffect">
                                  <p:stCondLst>
                                    <p:cond delay="0"/>
                                  </p:stCondLst>
                                  <p:childTnLst>
                                    <p:animMotion origin="layout" path="M 9.72222E-7 2.09877E-6 L -0.57309 0.45154 " pathEditMode="relative" rAng="0" ptsTypes="AA">
                                      <p:cBhvr>
                                        <p:cTn id="143" dur="750" fill="hold"/>
                                        <p:tgtEl>
                                          <p:spTgt spid="30"/>
                                        </p:tgtEl>
                                        <p:attrNameLst>
                                          <p:attrName>ppt_x</p:attrName>
                                          <p:attrName>ppt_y</p:attrName>
                                        </p:attrNameLst>
                                      </p:cBhvr>
                                      <p:rCtr x="-28655" y="22577"/>
                                    </p:animMotion>
                                  </p:childTnLst>
                                </p:cTn>
                              </p:par>
                            </p:childTnLst>
                          </p:cTn>
                        </p:par>
                      </p:childTnLst>
                    </p:cTn>
                  </p:par>
                  <p:par>
                    <p:cTn id="144" fill="hold">
                      <p:stCondLst>
                        <p:cond delay="indefinite"/>
                      </p:stCondLst>
                      <p:childTnLst>
                        <p:par>
                          <p:cTn id="145" fill="hold">
                            <p:stCondLst>
                              <p:cond delay="0"/>
                            </p:stCondLst>
                            <p:childTnLst>
                              <p:par>
                                <p:cTn id="146" presetID="49" presetClass="path" presetSubtype="0" accel="50000" decel="50000" fill="hold" grpId="1" nodeType="clickEffect">
                                  <p:stCondLst>
                                    <p:cond delay="0"/>
                                  </p:stCondLst>
                                  <p:childTnLst>
                                    <p:animMotion origin="layout" path="M 1.66667E-6 3.95062E-6 L 0.75521 0.34274 " pathEditMode="relative" rAng="0" ptsTypes="AA">
                                      <p:cBhvr>
                                        <p:cTn id="147" dur="750" fill="hold"/>
                                        <p:tgtEl>
                                          <p:spTgt spid="31"/>
                                        </p:tgtEl>
                                        <p:attrNameLst>
                                          <p:attrName>ppt_x</p:attrName>
                                          <p:attrName>ppt_y</p:attrName>
                                        </p:attrNameLst>
                                      </p:cBhvr>
                                      <p:rCtr x="37760" y="17130"/>
                                    </p:animMotion>
                                  </p:childTnLst>
                                </p:cTn>
                              </p:par>
                            </p:childTnLst>
                          </p:cTn>
                        </p:par>
                      </p:childTnLst>
                    </p:cTn>
                  </p:par>
                  <p:par>
                    <p:cTn id="148" fill="hold">
                      <p:stCondLst>
                        <p:cond delay="indefinite"/>
                      </p:stCondLst>
                      <p:childTnLst>
                        <p:par>
                          <p:cTn id="149" fill="hold">
                            <p:stCondLst>
                              <p:cond delay="0"/>
                            </p:stCondLst>
                            <p:childTnLst>
                              <p:par>
                                <p:cTn id="150" presetID="49" presetClass="path" presetSubtype="0" accel="50000" decel="50000" fill="hold" grpId="1" nodeType="clickEffect">
                                  <p:stCondLst>
                                    <p:cond delay="0"/>
                                  </p:stCondLst>
                                  <p:childTnLst>
                                    <p:animMotion origin="layout" path="M 4.30556E-6 3.95062E-6 L 0.15269 0.46219 " pathEditMode="relative" rAng="0" ptsTypes="AA">
                                      <p:cBhvr>
                                        <p:cTn id="151" dur="750" fill="hold"/>
                                        <p:tgtEl>
                                          <p:spTgt spid="32"/>
                                        </p:tgtEl>
                                        <p:attrNameLst>
                                          <p:attrName>ppt_x</p:attrName>
                                          <p:attrName>ppt_y</p:attrName>
                                        </p:attrNameLst>
                                      </p:cBhvr>
                                      <p:rCtr x="7630" y="23102"/>
                                    </p:animMotion>
                                  </p:childTnLst>
                                </p:cTn>
                              </p:par>
                              <p:par>
                                <p:cTn id="152" presetID="16" presetClass="entr" presetSubtype="21" fill="hold" grpId="0" nodeType="withEffect">
                                  <p:stCondLst>
                                    <p:cond delay="0"/>
                                  </p:stCondLst>
                                  <p:childTnLst>
                                    <p:set>
                                      <p:cBhvr>
                                        <p:cTn id="153" dur="1" fill="hold">
                                          <p:stCondLst>
                                            <p:cond delay="0"/>
                                          </p:stCondLst>
                                        </p:cTn>
                                        <p:tgtEl>
                                          <p:spTgt spid="43"/>
                                        </p:tgtEl>
                                        <p:attrNameLst>
                                          <p:attrName>style.visibility</p:attrName>
                                        </p:attrNameLst>
                                      </p:cBhvr>
                                      <p:to>
                                        <p:strVal val="visible"/>
                                      </p:to>
                                    </p:set>
                                    <p:animEffect transition="in" filter="barn(inVertical)">
                                      <p:cBhvr>
                                        <p:cTn id="154" dur="500"/>
                                        <p:tgtEl>
                                          <p:spTgt spid="43"/>
                                        </p:tgtEl>
                                      </p:cBhvr>
                                    </p:animEffect>
                                  </p:childTnLst>
                                </p:cTn>
                              </p:par>
                            </p:childTnLst>
                          </p:cTn>
                        </p:par>
                      </p:childTnLst>
                    </p:cTn>
                  </p:par>
                  <p:par>
                    <p:cTn id="155" fill="hold">
                      <p:stCondLst>
                        <p:cond delay="indefinite"/>
                      </p:stCondLst>
                      <p:childTnLst>
                        <p:par>
                          <p:cTn id="156" fill="hold">
                            <p:stCondLst>
                              <p:cond delay="0"/>
                            </p:stCondLst>
                            <p:childTnLst>
                              <p:par>
                                <p:cTn id="157" presetID="49" presetClass="path" presetSubtype="0" accel="50000" decel="50000" fill="hold" grpId="1" nodeType="clickEffect">
                                  <p:stCondLst>
                                    <p:cond delay="0"/>
                                  </p:stCondLst>
                                  <p:childTnLst>
                                    <p:animMotion origin="layout" path="M 1.80556E-6 3.95062E-6 L 0.41259 0.46219 " pathEditMode="relative" rAng="0" ptsTypes="AA">
                                      <p:cBhvr>
                                        <p:cTn id="158" dur="750" fill="hold"/>
                                        <p:tgtEl>
                                          <p:spTgt spid="33"/>
                                        </p:tgtEl>
                                        <p:attrNameLst>
                                          <p:attrName>ppt_x</p:attrName>
                                          <p:attrName>ppt_y</p:attrName>
                                        </p:attrNameLst>
                                      </p:cBhvr>
                                      <p:rCtr x="20625" y="23102"/>
                                    </p:animMotion>
                                  </p:childTnLst>
                                </p:cTn>
                              </p:par>
                            </p:childTnLst>
                          </p:cTn>
                        </p:par>
                      </p:childTnLst>
                    </p:cTn>
                  </p:par>
                  <p:par>
                    <p:cTn id="159" fill="hold">
                      <p:stCondLst>
                        <p:cond delay="indefinite"/>
                      </p:stCondLst>
                      <p:childTnLst>
                        <p:par>
                          <p:cTn id="160" fill="hold">
                            <p:stCondLst>
                              <p:cond delay="0"/>
                            </p:stCondLst>
                            <p:childTnLst>
                              <p:par>
                                <p:cTn id="161" presetID="49" presetClass="path" presetSubtype="0" accel="50000" decel="50000" fill="hold" grpId="1" nodeType="clickEffect">
                                  <p:stCondLst>
                                    <p:cond delay="0"/>
                                  </p:stCondLst>
                                  <p:childTnLst>
                                    <p:animMotion origin="layout" path="M 4.16667E-7 3.95062E-6 L -0.0967 0.46219 " pathEditMode="relative" rAng="0" ptsTypes="AA">
                                      <p:cBhvr>
                                        <p:cTn id="162" dur="750" fill="hold"/>
                                        <p:tgtEl>
                                          <p:spTgt spid="34"/>
                                        </p:tgtEl>
                                        <p:attrNameLst>
                                          <p:attrName>ppt_x</p:attrName>
                                          <p:attrName>ppt_y</p:attrName>
                                        </p:attrNameLst>
                                      </p:cBhvr>
                                      <p:rCtr x="-4835" y="23102"/>
                                    </p:animMotion>
                                  </p:childTnLst>
                                </p:cTn>
                              </p:par>
                            </p:childTnLst>
                          </p:cTn>
                        </p:par>
                      </p:childTnLst>
                    </p:cTn>
                  </p:par>
                  <p:par>
                    <p:cTn id="163" fill="hold">
                      <p:stCondLst>
                        <p:cond delay="indefinite"/>
                      </p:stCondLst>
                      <p:childTnLst>
                        <p:par>
                          <p:cTn id="164" fill="hold">
                            <p:stCondLst>
                              <p:cond delay="0"/>
                            </p:stCondLst>
                            <p:childTnLst>
                              <p:par>
                                <p:cTn id="165" presetID="49" presetClass="path" presetSubtype="0" accel="50000" decel="50000" fill="hold" grpId="1" nodeType="clickEffect">
                                  <p:stCondLst>
                                    <p:cond delay="0"/>
                                  </p:stCondLst>
                                  <p:childTnLst>
                                    <p:animMotion origin="layout" path="M 3.33333E-6 3.95062E-6 L -0.73889 0.49845 " pathEditMode="relative" rAng="0" ptsTypes="AA">
                                      <p:cBhvr>
                                        <p:cTn id="166" dur="750" fill="hold"/>
                                        <p:tgtEl>
                                          <p:spTgt spid="35"/>
                                        </p:tgtEl>
                                        <p:attrNameLst>
                                          <p:attrName>ppt_x</p:attrName>
                                          <p:attrName>ppt_y</p:attrName>
                                        </p:attrNameLst>
                                      </p:cBhvr>
                                      <p:rCtr x="-36944" y="24923"/>
                                    </p:animMotion>
                                  </p:childTnLst>
                                </p:cTn>
                              </p:par>
                            </p:childTnLst>
                          </p:cTn>
                        </p:par>
                      </p:childTnLst>
                    </p:cTn>
                  </p:par>
                  <p:par>
                    <p:cTn id="167" fill="hold">
                      <p:stCondLst>
                        <p:cond delay="indefinite"/>
                      </p:stCondLst>
                      <p:childTnLst>
                        <p:par>
                          <p:cTn id="168" fill="hold">
                            <p:stCondLst>
                              <p:cond delay="0"/>
                            </p:stCondLst>
                            <p:childTnLst>
                              <p:par>
                                <p:cTn id="169" presetID="49" presetClass="path" presetSubtype="0" accel="50000" decel="50000" fill="hold" grpId="1" nodeType="clickEffect">
                                  <p:stCondLst>
                                    <p:cond delay="0"/>
                                  </p:stCondLst>
                                  <p:childTnLst>
                                    <p:animMotion origin="layout" path="M 2.91667E-6 3.58025E-6 L 0.63212 0.49213 " pathEditMode="relative" rAng="0" ptsTypes="AA">
                                      <p:cBhvr>
                                        <p:cTn id="170" dur="750" fill="hold"/>
                                        <p:tgtEl>
                                          <p:spTgt spid="36"/>
                                        </p:tgtEl>
                                        <p:attrNameLst>
                                          <p:attrName>ppt_x</p:attrName>
                                          <p:attrName>ppt_y</p:attrName>
                                        </p:attrNameLst>
                                      </p:cBhvr>
                                      <p:rCtr x="31606" y="24599"/>
                                    </p:animMotion>
                                  </p:childTnLst>
                                </p:cTn>
                              </p:par>
                            </p:childTnLst>
                          </p:cTn>
                        </p:par>
                      </p:childTnLst>
                    </p:cTn>
                  </p:par>
                  <p:par>
                    <p:cTn id="171" fill="hold">
                      <p:stCondLst>
                        <p:cond delay="indefinite"/>
                      </p:stCondLst>
                      <p:childTnLst>
                        <p:par>
                          <p:cTn id="172" fill="hold">
                            <p:stCondLst>
                              <p:cond delay="0"/>
                            </p:stCondLst>
                            <p:childTnLst>
                              <p:par>
                                <p:cTn id="173" presetID="49" presetClass="path" presetSubtype="0" accel="50000" decel="50000" fill="hold" grpId="1" nodeType="clickEffect">
                                  <p:stCondLst>
                                    <p:cond delay="0"/>
                                  </p:stCondLst>
                                  <p:childTnLst>
                                    <p:animMotion origin="layout" path="M 1.38889E-7 3.58025E-6 L 0.00061 0.40416 " pathEditMode="relative" rAng="0" ptsTypes="AA">
                                      <p:cBhvr>
                                        <p:cTn id="174" dur="750" fill="hold"/>
                                        <p:tgtEl>
                                          <p:spTgt spid="37"/>
                                        </p:tgtEl>
                                        <p:attrNameLst>
                                          <p:attrName>ppt_x</p:attrName>
                                          <p:attrName>ppt_y</p:attrName>
                                        </p:attrNameLst>
                                      </p:cBhvr>
                                      <p:rCtr x="26" y="20201"/>
                                    </p:animMotion>
                                  </p:childTnLst>
                                </p:cTn>
                              </p:par>
                            </p:childTnLst>
                          </p:cTn>
                        </p:par>
                      </p:childTnLst>
                    </p:cTn>
                  </p:par>
                  <p:par>
                    <p:cTn id="175" fill="hold">
                      <p:stCondLst>
                        <p:cond delay="indefinite"/>
                      </p:stCondLst>
                      <p:childTnLst>
                        <p:par>
                          <p:cTn id="176" fill="hold">
                            <p:stCondLst>
                              <p:cond delay="0"/>
                            </p:stCondLst>
                            <p:childTnLst>
                              <p:par>
                                <p:cTn id="177" presetID="49" presetClass="path" presetSubtype="0" accel="50000" decel="50000" fill="hold" grpId="1" nodeType="clickEffect">
                                  <p:stCondLst>
                                    <p:cond delay="0"/>
                                  </p:stCondLst>
                                  <p:childTnLst>
                                    <p:animMotion origin="layout" path="M -2.36111E-6 3.58025E-6 L 0.35478 0.49845 " pathEditMode="relative" rAng="0" ptsTypes="AA">
                                      <p:cBhvr>
                                        <p:cTn id="178" dur="750" fill="hold"/>
                                        <p:tgtEl>
                                          <p:spTgt spid="38"/>
                                        </p:tgtEl>
                                        <p:attrNameLst>
                                          <p:attrName>ppt_x</p:attrName>
                                          <p:attrName>ppt_y</p:attrName>
                                        </p:attrNameLst>
                                      </p:cBhvr>
                                      <p:rCtr x="17734" y="24923"/>
                                    </p:animMotion>
                                  </p:childTnLst>
                                </p:cTn>
                              </p:par>
                            </p:childTnLst>
                          </p:cTn>
                        </p:par>
                      </p:childTnLst>
                    </p:cTn>
                  </p:par>
                  <p:par>
                    <p:cTn id="179" fill="hold">
                      <p:stCondLst>
                        <p:cond delay="indefinite"/>
                      </p:stCondLst>
                      <p:childTnLst>
                        <p:par>
                          <p:cTn id="180" fill="hold">
                            <p:stCondLst>
                              <p:cond delay="0"/>
                            </p:stCondLst>
                            <p:childTnLst>
                              <p:par>
                                <p:cTn id="181" presetID="49" presetClass="path" presetSubtype="0" accel="50000" decel="50000" fill="hold" grpId="1" nodeType="clickEffect">
                                  <p:stCondLst>
                                    <p:cond delay="0"/>
                                  </p:stCondLst>
                                  <p:childTnLst>
                                    <p:animMotion origin="layout" path="M -3.75E-6 3.58025E-6 L -0.23845 0.47731 " pathEditMode="relative" rAng="0" ptsTypes="AA">
                                      <p:cBhvr>
                                        <p:cTn id="182" dur="750" fill="hold"/>
                                        <p:tgtEl>
                                          <p:spTgt spid="39"/>
                                        </p:tgtEl>
                                        <p:attrNameLst>
                                          <p:attrName>ppt_x</p:attrName>
                                          <p:attrName>ppt_y</p:attrName>
                                        </p:attrNameLst>
                                      </p:cBhvr>
                                      <p:rCtr x="-11927" y="23858"/>
                                    </p:animMotion>
                                  </p:childTnLst>
                                </p:cTn>
                              </p:par>
                            </p:childTnLst>
                          </p:cTn>
                        </p:par>
                      </p:childTnLst>
                    </p:cTn>
                  </p:par>
                  <p:par>
                    <p:cTn id="183" fill="hold">
                      <p:stCondLst>
                        <p:cond delay="indefinite"/>
                      </p:stCondLst>
                      <p:childTnLst>
                        <p:par>
                          <p:cTn id="184" fill="hold">
                            <p:stCondLst>
                              <p:cond delay="0"/>
                            </p:stCondLst>
                            <p:childTnLst>
                              <p:par>
                                <p:cTn id="185" presetID="49" presetClass="path" presetSubtype="0" accel="50000" decel="50000" fill="hold" grpId="1" nodeType="clickEffect">
                                  <p:stCondLst>
                                    <p:cond delay="0"/>
                                  </p:stCondLst>
                                  <p:childTnLst>
                                    <p:animMotion origin="layout" path="M -8.33333E-7 3.58025E-6 L 0.06007 0.49213 " pathEditMode="relative" rAng="0" ptsTypes="AA">
                                      <p:cBhvr>
                                        <p:cTn id="186" dur="750" fill="hold"/>
                                        <p:tgtEl>
                                          <p:spTgt spid="40"/>
                                        </p:tgtEl>
                                        <p:attrNameLst>
                                          <p:attrName>ppt_x</p:attrName>
                                          <p:attrName>ppt_y</p:attrName>
                                        </p:attrNameLst>
                                      </p:cBhvr>
                                      <p:rCtr x="3003" y="245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9" grpId="0"/>
      <p:bldP spid="19"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2" grpId="0"/>
      <p:bldP spid="4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197198" y="2321040"/>
            <a:ext cx="13500986"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2. LANGUAGE</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5">
            <a:extLst>
              <a:ext uri="{FF2B5EF4-FFF2-40B4-BE49-F238E27FC236}">
                <a16:creationId xmlns:a16="http://schemas.microsoft.com/office/drawing/2014/main" id="{A88A0718-DA0B-40E6-BFD5-F2D0C9C6DBCF}"/>
              </a:ext>
            </a:extLst>
          </p:cNvPr>
          <p:cNvSpPr txBox="1"/>
          <p:nvPr/>
        </p:nvSpPr>
        <p:spPr>
          <a:xfrm>
            <a:off x="6553200" y="6037806"/>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 GRAMMAR</a:t>
            </a:r>
          </a:p>
        </p:txBody>
      </p:sp>
      <p:sp>
        <p:nvSpPr>
          <p:cNvPr id="13" name="Freeform 13">
            <a:extLst>
              <a:ext uri="{FF2B5EF4-FFF2-40B4-BE49-F238E27FC236}">
                <a16:creationId xmlns:a16="http://schemas.microsoft.com/office/drawing/2014/main" id="{61E6FE28-98B0-4E04-9ACC-CC0CEE21DF52}"/>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02057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756424" y="271017"/>
            <a:ext cx="16464776"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1a. Write the possessive adjectives of the subject pronoun in brackets.</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24E19571-8839-4474-A52D-31EA4400E9E8}"/>
              </a:ext>
            </a:extLst>
          </p:cNvPr>
          <p:cNvSpPr txBox="1"/>
          <p:nvPr/>
        </p:nvSpPr>
        <p:spPr>
          <a:xfrm>
            <a:off x="3064261" y="864912"/>
            <a:ext cx="12299205" cy="8646854"/>
          </a:xfrm>
          <a:prstGeom prst="rect">
            <a:avLst/>
          </a:prstGeom>
          <a:noFill/>
        </p:spPr>
        <p:txBody>
          <a:bodyPr wrap="square">
            <a:spAutoFit/>
          </a:bodyPr>
          <a:lstStyle/>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400">
                <a:effectLst/>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400">
                <a:effectLst/>
                <a:latin typeface="Calibri" panose="020F0502020204030204" pitchFamily="34" charset="0"/>
                <a:ea typeface="Cambria" panose="02040503050406030204" pitchFamily="18" charset="0"/>
                <a:cs typeface="Cambria" panose="02040503050406030204" pitchFamily="18" charset="0"/>
              </a:rPr>
              <a:t>I</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400">
                <a:effectLst/>
                <a:latin typeface="Calibri" panose="020F0502020204030204" pitchFamily="34" charset="0"/>
                <a:ea typeface="Cambria" panose="02040503050406030204" pitchFamily="18" charset="0"/>
                <a:cs typeface="Cambria" panose="02040503050406030204" pitchFamily="18" charset="0"/>
              </a:rPr>
              <a:t> 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sister is ten years old.</a:t>
            </a:r>
          </a:p>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rPr>
              <a:t>5.</a:t>
            </a:r>
            <a:r>
              <a:rPr lang="en-US" sz="4400">
                <a:solidFill>
                  <a:srgbClr val="000000"/>
                </a:solidFill>
                <a:effectLst/>
                <a:latin typeface="Calibri" panose="020F0502020204030204" pitchFamily="34" charset="0"/>
                <a:ea typeface="Cambria" panose="02040503050406030204" pitchFamily="18" charset="0"/>
              </a:rPr>
              <a:t> (You) </a:t>
            </a:r>
            <a:r>
              <a:rPr lang="en-US" sz="4400">
                <a:effectLst/>
                <a:latin typeface="Calibri" panose="020F0502020204030204" pitchFamily="34" charset="0"/>
                <a:ea typeface="Cambria" panose="02040503050406030204" pitchFamily="18" charset="0"/>
              </a:rPr>
              <a:t>__________ </a:t>
            </a:r>
            <a:r>
              <a:rPr lang="en-US" sz="4400">
                <a:solidFill>
                  <a:srgbClr val="000000"/>
                </a:solidFill>
                <a:effectLst/>
                <a:latin typeface="Calibri" panose="020F0502020204030204" pitchFamily="34" charset="0"/>
                <a:ea typeface="Cambria" panose="02040503050406030204" pitchFamily="18" charset="0"/>
              </a:rPr>
              <a:t>bicycles are old.</a:t>
            </a:r>
          </a:p>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rPr>
              <a:t>2.</a:t>
            </a:r>
            <a:r>
              <a:rPr lang="en-US" sz="4400">
                <a:solidFill>
                  <a:srgbClr val="000000"/>
                </a:solidFill>
                <a:effectLst/>
                <a:latin typeface="Calibri" panose="020F0502020204030204" pitchFamily="34" charset="0"/>
                <a:ea typeface="Cambria" panose="02040503050406030204" pitchFamily="18" charset="0"/>
              </a:rPr>
              <a:t> (He)</a:t>
            </a:r>
            <a:r>
              <a:rPr lang="en-US" sz="4400">
                <a:effectLst/>
                <a:latin typeface="Calibri" panose="020F0502020204030204" pitchFamily="34" charset="0"/>
                <a:ea typeface="Cambria" panose="02040503050406030204" pitchFamily="18" charset="0"/>
              </a:rPr>
              <a:t> __________ </a:t>
            </a:r>
            <a:r>
              <a:rPr lang="en-US" sz="4400">
                <a:solidFill>
                  <a:srgbClr val="000000"/>
                </a:solidFill>
                <a:effectLst/>
                <a:latin typeface="Calibri" panose="020F0502020204030204" pitchFamily="34" charset="0"/>
                <a:ea typeface="Cambria" panose="02040503050406030204" pitchFamily="18" charset="0"/>
              </a:rPr>
              <a:t>eyes are blue.</a:t>
            </a:r>
          </a:p>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rPr>
              <a:t>6.</a:t>
            </a:r>
            <a:r>
              <a:rPr lang="en-US" sz="4400">
                <a:effectLst/>
                <a:latin typeface="Calibri" panose="020F0502020204030204" pitchFamily="34" charset="0"/>
                <a:ea typeface="Cambria" panose="02040503050406030204" pitchFamily="18" charset="0"/>
              </a:rPr>
              <a:t> </a:t>
            </a:r>
            <a:r>
              <a:rPr lang="en-US" sz="4400">
                <a:solidFill>
                  <a:srgbClr val="000000"/>
                </a:solidFill>
                <a:effectLst/>
                <a:latin typeface="Calibri" panose="020F0502020204030204" pitchFamily="34" charset="0"/>
                <a:ea typeface="Cambria" panose="02040503050406030204" pitchFamily="18" charset="0"/>
              </a:rPr>
              <a:t>(She)</a:t>
            </a:r>
            <a:r>
              <a:rPr lang="en-US" sz="4400">
                <a:effectLst/>
                <a:latin typeface="Calibri" panose="020F0502020204030204" pitchFamily="34" charset="0"/>
                <a:ea typeface="Cambria" panose="02040503050406030204" pitchFamily="18" charset="0"/>
              </a:rPr>
              <a:t> __________ </a:t>
            </a:r>
            <a:r>
              <a:rPr lang="en-US" sz="4400">
                <a:solidFill>
                  <a:srgbClr val="000000"/>
                </a:solidFill>
                <a:effectLst/>
                <a:latin typeface="Calibri" panose="020F0502020204030204" pitchFamily="34" charset="0"/>
                <a:ea typeface="Cambria" panose="02040503050406030204" pitchFamily="18" charset="0"/>
              </a:rPr>
              <a:t>house is big.</a:t>
            </a:r>
          </a:p>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rPr>
              <a:t>3.</a:t>
            </a:r>
            <a:r>
              <a:rPr lang="en-US" sz="4400">
                <a:solidFill>
                  <a:srgbClr val="000000"/>
                </a:solidFill>
                <a:effectLst/>
                <a:latin typeface="Calibri" panose="020F0502020204030204" pitchFamily="34" charset="0"/>
                <a:ea typeface="Cambria" panose="02040503050406030204" pitchFamily="18" charset="0"/>
              </a:rPr>
              <a:t> (They)</a:t>
            </a:r>
            <a:r>
              <a:rPr lang="en-US" sz="4400">
                <a:effectLst/>
                <a:latin typeface="Calibri" panose="020F0502020204030204" pitchFamily="34" charset="0"/>
                <a:ea typeface="Cambria" panose="02040503050406030204" pitchFamily="18" charset="0"/>
              </a:rPr>
              <a:t> __________ </a:t>
            </a:r>
            <a:r>
              <a:rPr lang="en-US" sz="4400">
                <a:solidFill>
                  <a:srgbClr val="000000"/>
                </a:solidFill>
                <a:effectLst/>
                <a:latin typeface="Calibri" panose="020F0502020204030204" pitchFamily="34" charset="0"/>
                <a:ea typeface="Cambria" panose="02040503050406030204" pitchFamily="18" charset="0"/>
              </a:rPr>
              <a:t>car is red.</a:t>
            </a:r>
          </a:p>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rPr>
              <a:t>7.</a:t>
            </a:r>
            <a:r>
              <a:rPr lang="en-US" sz="4400">
                <a:solidFill>
                  <a:srgbClr val="000000"/>
                </a:solidFill>
                <a:effectLst/>
                <a:latin typeface="Calibri" panose="020F0502020204030204" pitchFamily="34" charset="0"/>
                <a:ea typeface="Cambria" panose="02040503050406030204" pitchFamily="18" charset="0"/>
              </a:rPr>
              <a:t> (He)</a:t>
            </a:r>
            <a:r>
              <a:rPr lang="en-US" sz="4400">
                <a:effectLst/>
                <a:latin typeface="Calibri" panose="020F0502020204030204" pitchFamily="34" charset="0"/>
                <a:ea typeface="Cambria" panose="02040503050406030204" pitchFamily="18" charset="0"/>
              </a:rPr>
              <a:t> __________ </a:t>
            </a:r>
            <a:r>
              <a:rPr lang="en-US" sz="4400">
                <a:solidFill>
                  <a:srgbClr val="000000"/>
                </a:solidFill>
                <a:effectLst/>
                <a:latin typeface="Calibri" panose="020F0502020204030204" pitchFamily="34" charset="0"/>
                <a:ea typeface="Cambria" panose="02040503050406030204" pitchFamily="18" charset="0"/>
              </a:rPr>
              <a:t>father is doctor.</a:t>
            </a:r>
          </a:p>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rPr>
              <a:t>4.</a:t>
            </a:r>
            <a:r>
              <a:rPr lang="en-US" sz="4400">
                <a:solidFill>
                  <a:srgbClr val="000000"/>
                </a:solidFill>
                <a:effectLst/>
                <a:latin typeface="Calibri" panose="020F0502020204030204" pitchFamily="34" charset="0"/>
                <a:ea typeface="Cambria" panose="02040503050406030204" pitchFamily="18" charset="0"/>
              </a:rPr>
              <a:t> (We)</a:t>
            </a:r>
            <a:r>
              <a:rPr lang="en-US" sz="4400">
                <a:effectLst/>
                <a:latin typeface="Calibri" panose="020F0502020204030204" pitchFamily="34" charset="0"/>
                <a:ea typeface="Cambria" panose="02040503050406030204" pitchFamily="18" charset="0"/>
              </a:rPr>
              <a:t> __________ </a:t>
            </a:r>
            <a:r>
              <a:rPr lang="en-US" sz="4400">
                <a:solidFill>
                  <a:srgbClr val="000000"/>
                </a:solidFill>
                <a:effectLst/>
                <a:latin typeface="Calibri" panose="020F0502020204030204" pitchFamily="34" charset="0"/>
                <a:ea typeface="Cambria" panose="02040503050406030204" pitchFamily="18" charset="0"/>
              </a:rPr>
              <a:t>dog is white.</a:t>
            </a:r>
          </a:p>
          <a:p>
            <a:pPr algn="just">
              <a:lnSpc>
                <a:spcPct val="150000"/>
              </a:lnSpc>
              <a:spcAft>
                <a:spcPts val="600"/>
              </a:spcAft>
            </a:pPr>
            <a:r>
              <a:rPr lang="en-US" sz="4400" b="1">
                <a:solidFill>
                  <a:srgbClr val="000000"/>
                </a:solidFill>
                <a:effectLst/>
                <a:latin typeface="Calibri" panose="020F0502020204030204" pitchFamily="34" charset="0"/>
                <a:ea typeface="Cambria" panose="02040503050406030204" pitchFamily="18" charset="0"/>
              </a:rPr>
              <a:t>8.</a:t>
            </a:r>
            <a:r>
              <a:rPr lang="en-US" sz="4400">
                <a:solidFill>
                  <a:srgbClr val="000000"/>
                </a:solidFill>
                <a:effectLst/>
                <a:latin typeface="Calibri" panose="020F0502020204030204" pitchFamily="34" charset="0"/>
                <a:ea typeface="Cambria" panose="02040503050406030204" pitchFamily="18" charset="0"/>
              </a:rPr>
              <a:t> (The boy)</a:t>
            </a:r>
            <a:r>
              <a:rPr lang="en-US" sz="4400">
                <a:effectLst/>
                <a:latin typeface="Calibri" panose="020F0502020204030204" pitchFamily="34" charset="0"/>
                <a:ea typeface="Cambria" panose="02040503050406030204" pitchFamily="18" charset="0"/>
              </a:rPr>
              <a:t> __________ </a:t>
            </a:r>
            <a:r>
              <a:rPr lang="en-US" sz="4400">
                <a:solidFill>
                  <a:srgbClr val="000000"/>
                </a:solidFill>
                <a:effectLst/>
                <a:latin typeface="Calibri" panose="020F0502020204030204" pitchFamily="34" charset="0"/>
                <a:ea typeface="Cambria" panose="02040503050406030204" pitchFamily="18" charset="0"/>
              </a:rPr>
              <a:t>sister is Mary.</a:t>
            </a:r>
            <a:endParaRPr lang="en-US" sz="4400">
              <a:effectLst/>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46986096-CEE8-4300-8092-4F52153A587E}"/>
              </a:ext>
            </a:extLst>
          </p:cNvPr>
          <p:cNvSpPr txBox="1"/>
          <p:nvPr/>
        </p:nvSpPr>
        <p:spPr>
          <a:xfrm>
            <a:off x="4608095" y="798825"/>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My</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2C8202C2-2D4E-41A3-AD12-76688B71BEEB}"/>
              </a:ext>
            </a:extLst>
          </p:cNvPr>
          <p:cNvSpPr txBox="1"/>
          <p:nvPr/>
        </p:nvSpPr>
        <p:spPr>
          <a:xfrm>
            <a:off x="4736379" y="1834704"/>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Your</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1" name="TextBox 20">
            <a:extLst>
              <a:ext uri="{FF2B5EF4-FFF2-40B4-BE49-F238E27FC236}">
                <a16:creationId xmlns:a16="http://schemas.microsoft.com/office/drawing/2014/main" id="{540CD1FF-CADB-466A-9955-C64818D44551}"/>
              </a:ext>
            </a:extLst>
          </p:cNvPr>
          <p:cNvSpPr txBox="1"/>
          <p:nvPr/>
        </p:nvSpPr>
        <p:spPr>
          <a:xfrm>
            <a:off x="4864663" y="2925018"/>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His</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2" name="TextBox 21">
            <a:extLst>
              <a:ext uri="{FF2B5EF4-FFF2-40B4-BE49-F238E27FC236}">
                <a16:creationId xmlns:a16="http://schemas.microsoft.com/office/drawing/2014/main" id="{7198124A-BD4F-4C7E-A3F4-DD1400D88900}"/>
              </a:ext>
            </a:extLst>
          </p:cNvPr>
          <p:cNvSpPr txBox="1"/>
          <p:nvPr/>
        </p:nvSpPr>
        <p:spPr>
          <a:xfrm>
            <a:off x="4919719" y="3956321"/>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Her</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3" name="TextBox 22">
            <a:extLst>
              <a:ext uri="{FF2B5EF4-FFF2-40B4-BE49-F238E27FC236}">
                <a16:creationId xmlns:a16="http://schemas.microsoft.com/office/drawing/2014/main" id="{C0E3E482-5D6D-4086-9B46-B672C2320289}"/>
              </a:ext>
            </a:extLst>
          </p:cNvPr>
          <p:cNvSpPr txBox="1"/>
          <p:nvPr/>
        </p:nvSpPr>
        <p:spPr>
          <a:xfrm>
            <a:off x="5048066" y="5089478"/>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Thier</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4" name="TextBox 23">
            <a:extLst>
              <a:ext uri="{FF2B5EF4-FFF2-40B4-BE49-F238E27FC236}">
                <a16:creationId xmlns:a16="http://schemas.microsoft.com/office/drawing/2014/main" id="{599AB638-F196-43C5-ABF3-A795C60BB9CB}"/>
              </a:ext>
            </a:extLst>
          </p:cNvPr>
          <p:cNvSpPr txBox="1"/>
          <p:nvPr/>
        </p:nvSpPr>
        <p:spPr>
          <a:xfrm>
            <a:off x="5047390" y="6192249"/>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His</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5" name="TextBox 24">
            <a:extLst>
              <a:ext uri="{FF2B5EF4-FFF2-40B4-BE49-F238E27FC236}">
                <a16:creationId xmlns:a16="http://schemas.microsoft.com/office/drawing/2014/main" id="{1756BC14-4CDE-4AE9-8334-17FD004E01FE}"/>
              </a:ext>
            </a:extLst>
          </p:cNvPr>
          <p:cNvSpPr txBox="1"/>
          <p:nvPr/>
        </p:nvSpPr>
        <p:spPr>
          <a:xfrm>
            <a:off x="4736379" y="7249694"/>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Our</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6" name="TextBox 25">
            <a:extLst>
              <a:ext uri="{FF2B5EF4-FFF2-40B4-BE49-F238E27FC236}">
                <a16:creationId xmlns:a16="http://schemas.microsoft.com/office/drawing/2014/main" id="{40BD2593-B9EB-4827-9F62-61B0A8CE19DD}"/>
              </a:ext>
            </a:extLst>
          </p:cNvPr>
          <p:cNvSpPr txBox="1"/>
          <p:nvPr/>
        </p:nvSpPr>
        <p:spPr>
          <a:xfrm>
            <a:off x="5395084" y="8304033"/>
            <a:ext cx="3542045"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latin typeface="Calibri" panose="020F0502020204030204" pitchFamily="34" charset="0"/>
                <a:ea typeface="Cambria" panose="02040503050406030204" pitchFamily="18" charset="0"/>
                <a:cs typeface="Cambria" panose="02040503050406030204" pitchFamily="18" charset="0"/>
              </a:rPr>
              <a:t>The boy’s</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73964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p:bldP spid="20" grpId="0"/>
      <p:bldP spid="21" grpId="0"/>
      <p:bldP spid="22" grpId="0"/>
      <p:bldP spid="23" grpId="0"/>
      <p:bldP spid="24" grpId="0"/>
      <p:bldP spid="25" grpId="0"/>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1371600" y="177592"/>
            <a:ext cx="15697200"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1b. Complete the sentences with a correct possessive adjective.</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5516D477-31CC-4CF5-99C6-407F39AB64B6}"/>
              </a:ext>
            </a:extLst>
          </p:cNvPr>
          <p:cNvSpPr txBox="1"/>
          <p:nvPr/>
        </p:nvSpPr>
        <p:spPr>
          <a:xfrm>
            <a:off x="1634350" y="1062923"/>
            <a:ext cx="15697200" cy="8540800"/>
          </a:xfrm>
          <a:prstGeom prst="rect">
            <a:avLst/>
          </a:prstGeom>
          <a:noFill/>
        </p:spPr>
        <p:txBody>
          <a:bodyPr wrap="square">
            <a:spAutoFit/>
          </a:bodyPr>
          <a:lstStyle/>
          <a:p>
            <a:pPr algn="just">
              <a:spcAft>
                <a:spcPts val="600"/>
              </a:spcAft>
              <a:tabLst>
                <a:tab pos="628015" algn="l"/>
              </a:tabLst>
            </a:pPr>
            <a:r>
              <a:rPr lang="en-US" sz="4200" b="1">
                <a:effectLst/>
                <a:latin typeface="Calibri" panose="020F0502020204030204" pitchFamily="34" charset="0"/>
                <a:ea typeface="Cambria" panose="02040503050406030204" pitchFamily="18" charset="0"/>
                <a:cs typeface="Cambria" panose="02040503050406030204" pitchFamily="18" charset="0"/>
              </a:rPr>
              <a:t>1.</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I have finished </a:t>
            </a:r>
            <a:r>
              <a:rPr lang="en-US" sz="4200">
                <a:effectLst/>
                <a:latin typeface="Calibri" panose="020F0502020204030204" pitchFamily="34" charset="0"/>
                <a:ea typeface="Cambria" panose="02040503050406030204" pitchFamily="18" charset="0"/>
                <a:cs typeface="Cambria" panose="02040503050406030204" pitchFamily="18" charset="0"/>
              </a:rPr>
              <a:t>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homework tonight.</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8015" algn="l"/>
              </a:tabLst>
            </a:pPr>
            <a:r>
              <a:rPr lang="en-US" sz="4200" b="1">
                <a:effectLst/>
                <a:latin typeface="Calibri" panose="020F0502020204030204" pitchFamily="34" charset="0"/>
                <a:ea typeface="Cambria" panose="02040503050406030204" pitchFamily="18" charset="0"/>
                <a:cs typeface="Cambria" panose="02040503050406030204" pitchFamily="18" charset="0"/>
              </a:rPr>
              <a:t>2.</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Linda is talking with </a:t>
            </a:r>
            <a:r>
              <a:rPr lang="en-US" sz="4200">
                <a:effectLst/>
                <a:latin typeface="Calibri" panose="020F0502020204030204" pitchFamily="34" charset="0"/>
                <a:ea typeface="Cambria" panose="02040503050406030204" pitchFamily="18" charset="0"/>
                <a:cs typeface="Cambria" panose="02040503050406030204" pitchFamily="18" charset="0"/>
              </a:rPr>
              <a:t>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mother.</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8015" algn="l"/>
              </a:tabLst>
            </a:pPr>
            <a:r>
              <a:rPr lang="en-US" sz="4200" b="1">
                <a:effectLst/>
                <a:latin typeface="Calibri" panose="020F0502020204030204" pitchFamily="34" charset="0"/>
                <a:ea typeface="Cambria" panose="02040503050406030204" pitchFamily="18" charset="0"/>
                <a:cs typeface="Cambria" panose="02040503050406030204" pitchFamily="18" charset="0"/>
              </a:rPr>
              <a:t>3.</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Tom doing homework with </a:t>
            </a:r>
            <a:r>
              <a:rPr lang="en-US" sz="4200">
                <a:effectLst/>
                <a:latin typeface="Calibri" panose="020F0502020204030204" pitchFamily="34" charset="0"/>
                <a:ea typeface="Cambria" panose="02040503050406030204" pitchFamily="18" charset="0"/>
                <a:cs typeface="Cambria" panose="02040503050406030204" pitchFamily="18" charset="0"/>
              </a:rPr>
              <a:t>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sister.</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8015" algn="l"/>
              </a:tabLst>
            </a:pPr>
            <a:r>
              <a:rPr lang="en-US" sz="4200" b="1">
                <a:effectLst/>
                <a:latin typeface="Calibri" panose="020F0502020204030204" pitchFamily="34" charset="0"/>
                <a:ea typeface="Cambria" panose="02040503050406030204" pitchFamily="18" charset="0"/>
                <a:cs typeface="Cambria" panose="02040503050406030204" pitchFamily="18" charset="0"/>
              </a:rPr>
              <a:t>4.</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In the morning, Lyly water </a:t>
            </a:r>
            <a:r>
              <a:rPr lang="en-US" sz="4200">
                <a:effectLst/>
                <a:latin typeface="Calibri" panose="020F0502020204030204" pitchFamily="34" charset="0"/>
                <a:ea typeface="Cambria" panose="02040503050406030204" pitchFamily="18" charset="0"/>
                <a:cs typeface="Cambria" panose="02040503050406030204" pitchFamily="18" charset="0"/>
              </a:rPr>
              <a:t>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plants and feed </a:t>
            </a:r>
            <a:r>
              <a:rPr lang="en-US" sz="4200">
                <a:effectLst/>
                <a:latin typeface="Calibri" panose="020F0502020204030204" pitchFamily="34" charset="0"/>
                <a:ea typeface="Cambria" panose="02040503050406030204" pitchFamily="18" charset="0"/>
                <a:cs typeface="Cambria" panose="02040503050406030204" pitchFamily="18" charset="0"/>
              </a:rPr>
              <a:t>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dog.</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8015" algn="l"/>
              </a:tabLst>
            </a:pPr>
            <a:r>
              <a:rPr lang="en-US" sz="4200" b="1">
                <a:effectLst/>
                <a:latin typeface="Calibri" panose="020F0502020204030204" pitchFamily="34" charset="0"/>
                <a:ea typeface="Cambria" panose="02040503050406030204" pitchFamily="18" charset="0"/>
                <a:cs typeface="Cambria" panose="02040503050406030204" pitchFamily="18" charset="0"/>
              </a:rPr>
              <a:t>5.</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She is wearing shoes.</a:t>
            </a:r>
            <a:r>
              <a:rPr lang="en-US" sz="4200">
                <a:effectLst/>
                <a:latin typeface="Calibri" panose="020F0502020204030204" pitchFamily="34" charset="0"/>
                <a:ea typeface="Cambria" panose="02040503050406030204" pitchFamily="18" charset="0"/>
                <a:cs typeface="Cambria" panose="02040503050406030204" pitchFamily="18" charset="0"/>
              </a:rPr>
              <a:t> 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shoes are very lovely.</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8015" algn="l"/>
              </a:tabLst>
            </a:pPr>
            <a:r>
              <a:rPr lang="en-US" sz="4200" b="1">
                <a:effectLst/>
                <a:latin typeface="Calibri" panose="020F0502020204030204" pitchFamily="34" charset="0"/>
                <a:ea typeface="Cambria" panose="02040503050406030204" pitchFamily="18" charset="0"/>
                <a:cs typeface="Cambria" panose="02040503050406030204" pitchFamily="18" charset="0"/>
              </a:rPr>
              <a:t>6.</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The cat wagged </a:t>
            </a:r>
            <a:r>
              <a:rPr lang="en-US" sz="4200">
                <a:effectLst/>
                <a:latin typeface="Calibri" panose="020F0502020204030204" pitchFamily="34" charset="0"/>
                <a:ea typeface="Cambria" panose="02040503050406030204" pitchFamily="18" charset="0"/>
                <a:cs typeface="Cambria" panose="02040503050406030204" pitchFamily="18" charset="0"/>
              </a:rPr>
              <a:t>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tail.</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8015" algn="l"/>
              </a:tabLst>
            </a:pPr>
            <a:r>
              <a:rPr lang="en-US" sz="4200" b="1">
                <a:effectLst/>
                <a:latin typeface="Calibri" panose="020F0502020204030204" pitchFamily="34" charset="0"/>
                <a:ea typeface="Cambria" panose="02040503050406030204" pitchFamily="18" charset="0"/>
                <a:cs typeface="Cambria" panose="02040503050406030204" pitchFamily="18" charset="0"/>
              </a:rPr>
              <a:t>7.</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On next weekend, she is going to visit </a:t>
            </a:r>
            <a:r>
              <a:rPr lang="en-US" sz="4200">
                <a:effectLst/>
                <a:latin typeface="Calibri" panose="020F0502020204030204" pitchFamily="34" charset="0"/>
                <a:ea typeface="Cambria" panose="02040503050406030204" pitchFamily="18" charset="0"/>
                <a:cs typeface="Cambria" panose="02040503050406030204" pitchFamily="18" charset="0"/>
              </a:rPr>
              <a:t>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parents and</a:t>
            </a:r>
            <a:r>
              <a:rPr lang="en-US" sz="4200">
                <a:effectLst/>
                <a:latin typeface="Calibri" panose="020F0502020204030204" pitchFamily="34" charset="0"/>
                <a:ea typeface="Cambria" panose="02040503050406030204" pitchFamily="18" charset="0"/>
                <a:cs typeface="Cambria" panose="02040503050406030204" pitchFamily="18" charset="0"/>
              </a:rPr>
              <a:t> 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grandmother.</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8015" algn="l"/>
              </a:tabLst>
            </a:pPr>
            <a:r>
              <a:rPr lang="en-US" sz="4200" b="1">
                <a:effectLst/>
                <a:latin typeface="Calibri" panose="020F0502020204030204" pitchFamily="34" charset="0"/>
                <a:ea typeface="Cambria" panose="02040503050406030204" pitchFamily="18" charset="0"/>
                <a:cs typeface="Cambria" panose="02040503050406030204" pitchFamily="18" charset="0"/>
              </a:rPr>
              <a:t>8.</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Every morning, Tom often takes </a:t>
            </a:r>
            <a:r>
              <a:rPr lang="en-US" sz="4200">
                <a:effectLst/>
                <a:latin typeface="Calibri" panose="020F0502020204030204" pitchFamily="34" charset="0"/>
                <a:ea typeface="Cambria" panose="02040503050406030204" pitchFamily="18" charset="0"/>
                <a:cs typeface="Cambria" panose="02040503050406030204" pitchFamily="18" charset="0"/>
              </a:rPr>
              <a:t>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dog for a walk.</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28015" algn="l"/>
              </a:tabLst>
            </a:pPr>
            <a:r>
              <a:rPr lang="en-US" sz="4200" b="1">
                <a:effectLst/>
                <a:latin typeface="Calibri" panose="020F0502020204030204" pitchFamily="34" charset="0"/>
                <a:ea typeface="Cambria" panose="02040503050406030204" pitchFamily="18" charset="0"/>
                <a:cs typeface="Cambria" panose="02040503050406030204" pitchFamily="18" charset="0"/>
              </a:rPr>
              <a:t>9.</a:t>
            </a:r>
            <a:r>
              <a:rPr lang="en-US" sz="4200">
                <a:effectLst/>
                <a:latin typeface="Calibri" panose="020F0502020204030204" pitchFamily="34" charset="0"/>
                <a:ea typeface="Cambria" panose="02040503050406030204" pitchFamily="18" charset="0"/>
                <a:cs typeface="Cambria" panose="02040503050406030204" pitchFamily="18" charset="0"/>
              </a:rPr>
              <a:t>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Lyly is sick. I will bring her </a:t>
            </a:r>
            <a:r>
              <a:rPr lang="en-US" sz="4200">
                <a:effectLst/>
                <a:latin typeface="Calibri" panose="020F0502020204030204" pitchFamily="34" charset="0"/>
                <a:ea typeface="Cambria" panose="02040503050406030204" pitchFamily="18" charset="0"/>
                <a:cs typeface="Cambria" panose="02040503050406030204" pitchFamily="18" charset="0"/>
              </a:rPr>
              <a:t>__________ </a:t>
            </a:r>
            <a:r>
              <a:rPr lang="en-US" sz="4200">
                <a:solidFill>
                  <a:srgbClr val="000000"/>
                </a:solidFill>
                <a:effectLst/>
                <a:latin typeface="Calibri" panose="020F0502020204030204" pitchFamily="34" charset="0"/>
                <a:ea typeface="Cambria" panose="02040503050406030204" pitchFamily="18" charset="0"/>
                <a:cs typeface="Cambria" panose="02040503050406030204" pitchFamily="18" charset="0"/>
              </a:rPr>
              <a:t>homework.</a:t>
            </a:r>
            <a:endParaRPr lang="en-US" sz="4200">
              <a:effectLst/>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4200" b="1">
                <a:effectLst/>
                <a:latin typeface="Calibri" panose="020F0502020204030204" pitchFamily="34" charset="0"/>
                <a:ea typeface="Calibri" panose="020F0502020204030204" pitchFamily="34" charset="0"/>
                <a:cs typeface="Calibri" panose="020F0502020204030204" pitchFamily="34" charset="0"/>
              </a:rPr>
              <a:t>10.</a:t>
            </a:r>
            <a:r>
              <a:rPr lang="en-US" sz="4200">
                <a:effectLst/>
                <a:latin typeface="Calibri" panose="020F0502020204030204" pitchFamily="34" charset="0"/>
                <a:ea typeface="Calibri" panose="020F0502020204030204" pitchFamily="34" charset="0"/>
                <a:cs typeface="Calibri" panose="020F0502020204030204" pitchFamily="34" charset="0"/>
              </a:rPr>
              <a:t> </a:t>
            </a:r>
            <a:r>
              <a:rPr lang="en-US" sz="4200">
                <a:solidFill>
                  <a:srgbClr val="000000"/>
                </a:solidFill>
                <a:effectLst/>
                <a:latin typeface="Calibri" panose="020F0502020204030204" pitchFamily="34" charset="0"/>
                <a:ea typeface="Calibri" panose="020F0502020204030204" pitchFamily="34" charset="0"/>
                <a:cs typeface="Calibri" panose="020F0502020204030204" pitchFamily="34" charset="0"/>
              </a:rPr>
              <a:t>Jack just gave me a tree in </a:t>
            </a:r>
            <a:r>
              <a:rPr lang="en-US" sz="4200">
                <a:effectLst/>
                <a:latin typeface="Calibri" panose="020F0502020204030204" pitchFamily="34" charset="0"/>
                <a:ea typeface="Calibri" panose="020F0502020204030204" pitchFamily="34" charset="0"/>
                <a:cs typeface="Calibri" panose="020F0502020204030204" pitchFamily="34" charset="0"/>
              </a:rPr>
              <a:t>__________ </a:t>
            </a:r>
            <a:r>
              <a:rPr lang="en-US" sz="4200">
                <a:solidFill>
                  <a:srgbClr val="000000"/>
                </a:solidFill>
                <a:effectLst/>
                <a:latin typeface="Calibri" panose="020F0502020204030204" pitchFamily="34" charset="0"/>
                <a:ea typeface="Calibri" panose="020F0502020204030204" pitchFamily="34" charset="0"/>
                <a:cs typeface="Calibri" panose="020F0502020204030204" pitchFamily="34" charset="0"/>
              </a:rPr>
              <a:t>garden.</a:t>
            </a:r>
            <a:endParaRPr lang="en-US" sz="42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DB8BDD3-B670-4E0F-86DD-C477398B632C}"/>
              </a:ext>
            </a:extLst>
          </p:cNvPr>
          <p:cNvSpPr txBox="1"/>
          <p:nvPr/>
        </p:nvSpPr>
        <p:spPr>
          <a:xfrm>
            <a:off x="5524883" y="750218"/>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my</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1" name="TextBox 20">
            <a:extLst>
              <a:ext uri="{FF2B5EF4-FFF2-40B4-BE49-F238E27FC236}">
                <a16:creationId xmlns:a16="http://schemas.microsoft.com/office/drawing/2014/main" id="{9BA9453F-CB91-4FDB-9219-2419736A0222}"/>
              </a:ext>
            </a:extLst>
          </p:cNvPr>
          <p:cNvSpPr txBox="1"/>
          <p:nvPr/>
        </p:nvSpPr>
        <p:spPr>
          <a:xfrm>
            <a:off x="6799726" y="1472015"/>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her</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2" name="TextBox 21">
            <a:extLst>
              <a:ext uri="{FF2B5EF4-FFF2-40B4-BE49-F238E27FC236}">
                <a16:creationId xmlns:a16="http://schemas.microsoft.com/office/drawing/2014/main" id="{976BB217-371A-4CAD-9F6B-3A4DA1AF83EB}"/>
              </a:ext>
            </a:extLst>
          </p:cNvPr>
          <p:cNvSpPr txBox="1"/>
          <p:nvPr/>
        </p:nvSpPr>
        <p:spPr>
          <a:xfrm>
            <a:off x="8044041" y="2125775"/>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his</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3" name="TextBox 22">
            <a:extLst>
              <a:ext uri="{FF2B5EF4-FFF2-40B4-BE49-F238E27FC236}">
                <a16:creationId xmlns:a16="http://schemas.microsoft.com/office/drawing/2014/main" id="{7E1FEE09-2621-4CFF-B749-D258A7274F3C}"/>
              </a:ext>
            </a:extLst>
          </p:cNvPr>
          <p:cNvSpPr txBox="1"/>
          <p:nvPr/>
        </p:nvSpPr>
        <p:spPr>
          <a:xfrm>
            <a:off x="8216036" y="2822076"/>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her</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4" name="TextBox 23">
            <a:extLst>
              <a:ext uri="{FF2B5EF4-FFF2-40B4-BE49-F238E27FC236}">
                <a16:creationId xmlns:a16="http://schemas.microsoft.com/office/drawing/2014/main" id="{4A3F39BD-D198-4012-8798-F248C72DBDE0}"/>
              </a:ext>
            </a:extLst>
          </p:cNvPr>
          <p:cNvSpPr txBox="1"/>
          <p:nvPr/>
        </p:nvSpPr>
        <p:spPr>
          <a:xfrm>
            <a:off x="14658103" y="2826687"/>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her</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5" name="TextBox 24">
            <a:extLst>
              <a:ext uri="{FF2B5EF4-FFF2-40B4-BE49-F238E27FC236}">
                <a16:creationId xmlns:a16="http://schemas.microsoft.com/office/drawing/2014/main" id="{AA73DDC6-7FE2-43E6-9CE6-47A63384D61D}"/>
              </a:ext>
            </a:extLst>
          </p:cNvPr>
          <p:cNvSpPr txBox="1"/>
          <p:nvPr/>
        </p:nvSpPr>
        <p:spPr>
          <a:xfrm>
            <a:off x="6985150" y="4192950"/>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Her</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6" name="TextBox 25">
            <a:extLst>
              <a:ext uri="{FF2B5EF4-FFF2-40B4-BE49-F238E27FC236}">
                <a16:creationId xmlns:a16="http://schemas.microsoft.com/office/drawing/2014/main" id="{BC0F8D33-A3EF-47EE-B685-77C73B5F82DD}"/>
              </a:ext>
            </a:extLst>
          </p:cNvPr>
          <p:cNvSpPr txBox="1"/>
          <p:nvPr/>
        </p:nvSpPr>
        <p:spPr>
          <a:xfrm>
            <a:off x="5812246" y="4889251"/>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its</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7" name="TextBox 26">
            <a:extLst>
              <a:ext uri="{FF2B5EF4-FFF2-40B4-BE49-F238E27FC236}">
                <a16:creationId xmlns:a16="http://schemas.microsoft.com/office/drawing/2014/main" id="{CCE200E6-0647-465A-8B62-B007451A5083}"/>
              </a:ext>
            </a:extLst>
          </p:cNvPr>
          <p:cNvSpPr txBox="1"/>
          <p:nvPr/>
        </p:nvSpPr>
        <p:spPr>
          <a:xfrm>
            <a:off x="11668342" y="5615275"/>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her</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8" name="TextBox 27">
            <a:extLst>
              <a:ext uri="{FF2B5EF4-FFF2-40B4-BE49-F238E27FC236}">
                <a16:creationId xmlns:a16="http://schemas.microsoft.com/office/drawing/2014/main" id="{0FE08DFC-3C20-4D8F-9D00-271178BA47B7}"/>
              </a:ext>
            </a:extLst>
          </p:cNvPr>
          <p:cNvSpPr txBox="1"/>
          <p:nvPr/>
        </p:nvSpPr>
        <p:spPr>
          <a:xfrm>
            <a:off x="1793351" y="6314035"/>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her</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9" name="TextBox 28">
            <a:extLst>
              <a:ext uri="{FF2B5EF4-FFF2-40B4-BE49-F238E27FC236}">
                <a16:creationId xmlns:a16="http://schemas.microsoft.com/office/drawing/2014/main" id="{6E128DFC-481E-4252-A13A-95F5C57E5365}"/>
              </a:ext>
            </a:extLst>
          </p:cNvPr>
          <p:cNvSpPr txBox="1"/>
          <p:nvPr/>
        </p:nvSpPr>
        <p:spPr>
          <a:xfrm>
            <a:off x="9118042" y="7023952"/>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his</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0" name="TextBox 29">
            <a:extLst>
              <a:ext uri="{FF2B5EF4-FFF2-40B4-BE49-F238E27FC236}">
                <a16:creationId xmlns:a16="http://schemas.microsoft.com/office/drawing/2014/main" id="{A30519BF-6622-48D6-8899-0E41AEA8FB56}"/>
              </a:ext>
            </a:extLst>
          </p:cNvPr>
          <p:cNvSpPr txBox="1"/>
          <p:nvPr/>
        </p:nvSpPr>
        <p:spPr>
          <a:xfrm>
            <a:off x="7957761" y="7704174"/>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my</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1" name="TextBox 30">
            <a:extLst>
              <a:ext uri="{FF2B5EF4-FFF2-40B4-BE49-F238E27FC236}">
                <a16:creationId xmlns:a16="http://schemas.microsoft.com/office/drawing/2014/main" id="{5BB31692-B8AF-4452-9E17-2CBBAB0A6F22}"/>
              </a:ext>
            </a:extLst>
          </p:cNvPr>
          <p:cNvSpPr txBox="1"/>
          <p:nvPr/>
        </p:nvSpPr>
        <p:spPr>
          <a:xfrm>
            <a:off x="8363151" y="8401197"/>
            <a:ext cx="2158850" cy="1204625"/>
          </a:xfrm>
          <a:prstGeom prst="rect">
            <a:avLst/>
          </a:prstGeom>
          <a:noFill/>
        </p:spPr>
        <p:txBody>
          <a:bodyPr wrap="square">
            <a:spAutoFit/>
          </a:bodyPr>
          <a:lstStyle/>
          <a:p>
            <a:pPr indent="457200" algn="ctr">
              <a:lnSpc>
                <a:spcPct val="150000"/>
              </a:lnSpc>
              <a:spcAft>
                <a:spcPts val="1000"/>
              </a:spcAft>
            </a:pPr>
            <a:r>
              <a:rPr lang="en-US" sz="5400" b="1">
                <a:solidFill>
                  <a:srgbClr val="FF0000"/>
                </a:solidFill>
              </a:rPr>
              <a:t>his</a:t>
            </a:r>
            <a:endParaRPr lang="en-US" sz="8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12574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barn(inVertical)">
                                      <p:cBhvr>
                                        <p:cTn id="82" dur="500"/>
                                        <p:tgtEl>
                                          <p:spTgt spid="28"/>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barn(inVertical)">
                                      <p:cBhvr>
                                        <p:cTn id="87" dur="500"/>
                                        <p:tgtEl>
                                          <p:spTgt spid="29"/>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barn(inVertical)">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animEffect transition="in" filter="barn(inVertical)">
                                      <p:cBhvr>
                                        <p:cTn id="9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p:bldP spid="21" grpId="0"/>
      <p:bldP spid="22" grpId="0"/>
      <p:bldP spid="23" grpId="0"/>
      <p:bldP spid="24" grpId="0"/>
      <p:bldP spid="25" grpId="0"/>
      <p:bldP spid="26" grpId="0"/>
      <p:bldP spid="27" grpId="0"/>
      <p:bldP spid="28" grpId="0"/>
      <p:bldP spid="29" grpId="0"/>
      <p:bldP spid="30" grpId="0"/>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317584">
            <a:off x="-974836" y="8824297"/>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2819400" y="177592"/>
            <a:ext cx="14249400"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 Choose the best option to complete the sentence.</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36E8D1D2-29AE-4AAB-8391-536978F03DB7}"/>
              </a:ext>
            </a:extLst>
          </p:cNvPr>
          <p:cNvSpPr txBox="1"/>
          <p:nvPr/>
        </p:nvSpPr>
        <p:spPr>
          <a:xfrm>
            <a:off x="4089607" y="864912"/>
            <a:ext cx="11591007" cy="8718349"/>
          </a:xfrm>
          <a:prstGeom prst="rect">
            <a:avLst/>
          </a:prstGeom>
          <a:noFill/>
        </p:spPr>
        <p:txBody>
          <a:bodyPr wrap="square">
            <a:spAutoFit/>
          </a:bodyPr>
          <a:lstStyle/>
          <a:p>
            <a:pPr algn="just">
              <a:lnSpc>
                <a:spcPct val="130000"/>
              </a:lnSpc>
              <a:spcAft>
                <a:spcPts val="600"/>
              </a:spcAf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These toys are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you</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your</a:t>
            </a:r>
            <a:r>
              <a:rPr lang="en-US" sz="4000">
                <a:effectLst/>
                <a:latin typeface="Calibri" panose="020F0502020204030204" pitchFamily="34" charset="0"/>
                <a:ea typeface="Cambria" panose="02040503050406030204" pitchFamily="18" charset="0"/>
                <a:cs typeface="Cambria" panose="02040503050406030204" pitchFamily="18" charset="0"/>
              </a:rPr>
              <a:t> 		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yours</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I love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grandparents.</a:t>
            </a: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mine		B. me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my</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children are young.</a:t>
            </a: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They’re		B. They</a:t>
            </a:r>
            <a:r>
              <a:rPr lang="en-US" sz="4000">
                <a:effectLst/>
                <a:latin typeface="Calibri" panose="020F0502020204030204" pitchFamily="34" charset="0"/>
                <a:ea typeface="Cambria" panose="02040503050406030204" pitchFamily="18" charset="0"/>
                <a:cs typeface="Cambria" panose="02040503050406030204" pitchFamily="18" charset="0"/>
              </a:rPr>
              <a:t> 		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Their</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That CD is </a:t>
            </a:r>
            <a:r>
              <a:rPr lang="en-US" sz="4000">
                <a:effectLst/>
                <a:latin typeface="Calibri" panose="020F0502020204030204" pitchFamily="34" charset="0"/>
                <a:ea typeface="Cambria" panose="02040503050406030204" pitchFamily="18" charset="0"/>
                <a:cs typeface="Cambria" panose="02040503050406030204" pitchFamily="18" charset="0"/>
              </a:rPr>
              <a:t>__________</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mine		B. my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me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These clothes aren’t </a:t>
            </a:r>
            <a:r>
              <a:rPr lang="en-US" sz="4000">
                <a:effectLst/>
                <a:latin typeface="Calibri" panose="020F0502020204030204" pitchFamily="34" charset="0"/>
                <a:ea typeface="Cambria" panose="02040503050406030204" pitchFamily="18" charset="0"/>
                <a:cs typeface="Cambria" panose="02040503050406030204" pitchFamily="18" charset="0"/>
              </a:rPr>
              <a:t>__________</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our			B. ours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We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Oval 18">
            <a:extLst>
              <a:ext uri="{FF2B5EF4-FFF2-40B4-BE49-F238E27FC236}">
                <a16:creationId xmlns:a16="http://schemas.microsoft.com/office/drawing/2014/main" id="{A8FE88A8-42EF-4127-9B32-606CB882D71C}"/>
              </a:ext>
            </a:extLst>
          </p:cNvPr>
          <p:cNvSpPr/>
          <p:nvPr/>
        </p:nvSpPr>
        <p:spPr>
          <a:xfrm>
            <a:off x="10250047" y="1846316"/>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B11EA89-7E1F-45A2-BFD5-C60CE8EEBF7E}"/>
              </a:ext>
            </a:extLst>
          </p:cNvPr>
          <p:cNvSpPr/>
          <p:nvPr/>
        </p:nvSpPr>
        <p:spPr>
          <a:xfrm>
            <a:off x="10197011" y="3481692"/>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7DD9FE7-CC12-4E9C-AA5E-80AFF4AA1A3C}"/>
              </a:ext>
            </a:extLst>
          </p:cNvPr>
          <p:cNvSpPr/>
          <p:nvPr/>
        </p:nvSpPr>
        <p:spPr>
          <a:xfrm>
            <a:off x="10233913" y="5277580"/>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A1AB3A0-4862-46A4-BDEA-DB6A8730A595}"/>
              </a:ext>
            </a:extLst>
          </p:cNvPr>
          <p:cNvSpPr/>
          <p:nvPr/>
        </p:nvSpPr>
        <p:spPr>
          <a:xfrm>
            <a:off x="3762122" y="6922792"/>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AF6E90D-FD54-4653-A219-427F3968FCF7}"/>
              </a:ext>
            </a:extLst>
          </p:cNvPr>
          <p:cNvSpPr/>
          <p:nvPr/>
        </p:nvSpPr>
        <p:spPr>
          <a:xfrm>
            <a:off x="7607201" y="8681318"/>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4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animBg="1"/>
      <p:bldP spid="20" grpId="0" animBg="1"/>
      <p:bldP spid="21" grpId="0" animBg="1"/>
      <p:bldP spid="22"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317584">
            <a:off x="-974836" y="8824297"/>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2819400" y="177592"/>
            <a:ext cx="14249400"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 Choose the best option to complete the sentence.</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36E8D1D2-29AE-4AAB-8391-536978F03DB7}"/>
              </a:ext>
            </a:extLst>
          </p:cNvPr>
          <p:cNvSpPr txBox="1"/>
          <p:nvPr/>
        </p:nvSpPr>
        <p:spPr>
          <a:xfrm>
            <a:off x="1219200" y="864912"/>
            <a:ext cx="16611599" cy="8718349"/>
          </a:xfrm>
          <a:prstGeom prst="rect">
            <a:avLst/>
          </a:prstGeom>
          <a:noFill/>
        </p:spPr>
        <p:txBody>
          <a:bodyPr wrap="square">
            <a:spAutoFit/>
          </a:bodyPr>
          <a:lstStyle/>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Your bike is a lot faster than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my			B. its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mine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The book is</a:t>
            </a:r>
            <a:r>
              <a:rPr lang="en-US" sz="4000">
                <a:effectLst/>
                <a:latin typeface="Calibri" panose="020F0502020204030204" pitchFamily="34" charset="0"/>
                <a:ea typeface="Cambria" panose="02040503050406030204" pitchFamily="18" charset="0"/>
                <a:cs typeface="Cambria" panose="02040503050406030204" pitchFamily="18" charset="0"/>
              </a:rPr>
              <a:t> 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but you’re welcome to read it.</a:t>
            </a: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mine</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yours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my</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4000">
                <a:effectLst/>
                <a:latin typeface="Calibri" panose="020F0502020204030204" pitchFamily="34" charset="0"/>
                <a:ea typeface="Cambria" panose="02040503050406030204" pitchFamily="18" charset="0"/>
                <a:cs typeface="Cambria" panose="02040503050406030204" pitchFamily="18" charset="0"/>
              </a:rPr>
              <a:t> 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dog is always so friendly</a:t>
            </a: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There		B. They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Their</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My sister gets along well with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yours		B. my			</a:t>
            </a:r>
            <a:r>
              <a:rPr lang="en-US" sz="4000">
                <a:effectLst/>
                <a:latin typeface="Calibri" panose="020F0502020204030204" pitchFamily="34" charset="0"/>
                <a:ea typeface="Cambria" panose="02040503050406030204" pitchFamily="18" charset="0"/>
                <a:cs typeface="Cambria" panose="02040503050406030204" pitchFamily="18" charset="0"/>
              </a:rPr>
              <a:t>C.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your</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10.</a:t>
            </a:r>
            <a:r>
              <a:rPr lang="en-US" sz="4000">
                <a:effectLst/>
                <a:latin typeface="Calibri" panose="020F0502020204030204" pitchFamily="34" charset="0"/>
                <a:ea typeface="Cambria" panose="02040503050406030204" pitchFamily="18" charset="0"/>
                <a:cs typeface="Cambria" panose="02040503050406030204" pitchFamily="18" charset="0"/>
              </a:rPr>
              <a:t> I</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looked everywhere for my keys but I could only find </a:t>
            </a:r>
            <a:r>
              <a:rPr lang="en-US" sz="4000">
                <a:effectLst/>
                <a:latin typeface="Calibri" panose="020F0502020204030204" pitchFamily="34" charset="0"/>
                <a:ea typeface="Cambria" panose="02040503050406030204" pitchFamily="18" charset="0"/>
                <a:cs typeface="Cambria" panose="02040503050406030204" pitchFamily="18" charset="0"/>
              </a:rPr>
              <a:t>__________</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4000">
                <a:effectLst/>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your			B. yours		</a:t>
            </a: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them</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Oval 18">
            <a:extLst>
              <a:ext uri="{FF2B5EF4-FFF2-40B4-BE49-F238E27FC236}">
                <a16:creationId xmlns:a16="http://schemas.microsoft.com/office/drawing/2014/main" id="{21A5EA25-F62A-4E24-8A88-B81C76AF5305}"/>
              </a:ext>
            </a:extLst>
          </p:cNvPr>
          <p:cNvSpPr/>
          <p:nvPr/>
        </p:nvSpPr>
        <p:spPr>
          <a:xfrm>
            <a:off x="8327677" y="1742234"/>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CB2CBB0-5653-48D3-B96A-346C43AEC94E}"/>
              </a:ext>
            </a:extLst>
          </p:cNvPr>
          <p:cNvSpPr/>
          <p:nvPr/>
        </p:nvSpPr>
        <p:spPr>
          <a:xfrm>
            <a:off x="1052394" y="3580540"/>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7F15FC0-4B0A-4957-AA93-46A4E3F409A2}"/>
              </a:ext>
            </a:extLst>
          </p:cNvPr>
          <p:cNvSpPr/>
          <p:nvPr/>
        </p:nvSpPr>
        <p:spPr>
          <a:xfrm>
            <a:off x="7477445" y="5277922"/>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4341A2-77BB-4747-B819-BE54E04A0BA9}"/>
              </a:ext>
            </a:extLst>
          </p:cNvPr>
          <p:cNvSpPr/>
          <p:nvPr/>
        </p:nvSpPr>
        <p:spPr>
          <a:xfrm>
            <a:off x="889846" y="6886595"/>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CB5FD27-0F93-4E28-98EF-CFD03E9C27CE}"/>
              </a:ext>
            </a:extLst>
          </p:cNvPr>
          <p:cNvSpPr/>
          <p:nvPr/>
        </p:nvSpPr>
        <p:spPr>
          <a:xfrm>
            <a:off x="4588042" y="8889144"/>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72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animBg="1"/>
      <p:bldP spid="20" grpId="0" animBg="1"/>
      <p:bldP spid="21" grpId="0" animBg="1"/>
      <p:bldP spid="22" grpId="0" animBg="1"/>
      <p:bldP spid="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7027854" y="9903282"/>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1890594" y="177592"/>
            <a:ext cx="15178206"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3. Read the email. Choose the correct option to fill in the blank.</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FC68F45E-8A22-401D-ACE9-C45A8371890B}"/>
              </a:ext>
            </a:extLst>
          </p:cNvPr>
          <p:cNvSpPr txBox="1"/>
          <p:nvPr/>
        </p:nvSpPr>
        <p:spPr>
          <a:xfrm>
            <a:off x="576104" y="831460"/>
            <a:ext cx="16873696" cy="5296322"/>
          </a:xfrm>
          <a:prstGeom prst="rect">
            <a:avLst/>
          </a:prstGeom>
          <a:noFill/>
        </p:spPr>
        <p:txBody>
          <a:bodyPr wrap="square">
            <a:spAutoFit/>
          </a:bodyPr>
          <a:lstStyle/>
          <a:p>
            <a:pPr indent="304800" algn="just">
              <a:spcAft>
                <a:spcPts val="500"/>
              </a:spcAft>
            </a:pPr>
            <a:r>
              <a:rPr lang="en-US" sz="3600" b="1">
                <a:solidFill>
                  <a:srgbClr val="000000"/>
                </a:solidFill>
                <a:effectLst/>
                <a:latin typeface="Calibri" panose="020F0502020204030204" pitchFamily="34" charset="0"/>
                <a:ea typeface="Times New Roman" panose="02020603050405020304" pitchFamily="18" charset="0"/>
              </a:rPr>
              <a:t>Dear Christian,</a:t>
            </a:r>
            <a:endParaRPr lang="en-US" sz="3600" b="1">
              <a:effectLst/>
              <a:latin typeface="Times New Roman" panose="02020603050405020304" pitchFamily="18" charset="0"/>
              <a:ea typeface="Times New Roman" panose="02020603050405020304" pitchFamily="18" charset="0"/>
            </a:endParaRPr>
          </a:p>
          <a:p>
            <a:pPr algn="just">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My name is Emily and I want to be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e-pal. I am seven years old and I am from England. My parents are doctors. I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two brothers. They are students at the University of London. Have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got any brothers or sisters? In my free time, I go to the cinema with my brothers or hang out with my friends. My best friend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Selma.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a:effectLst/>
                <a:latin typeface="Calibri" panose="020F0502020204030204" pitchFamily="34" charset="0"/>
                <a:ea typeface="Cambria" panose="02040503050406030204" pitchFamily="18" charset="0"/>
                <a:cs typeface="Cambria" panose="02040503050406030204" pitchFamily="18" charset="0"/>
              </a:rPr>
              <a:t> 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mother is from India and her father is from Germany. Please write soon and tell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all about your family and friends.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i="1">
                <a:solidFill>
                  <a:srgbClr val="000000"/>
                </a:solidFill>
                <a:effectLst/>
                <a:latin typeface="Calibri" panose="020F0502020204030204" pitchFamily="34" charset="0"/>
                <a:ea typeface="Cambria" panose="02040503050406030204" pitchFamily="18" charset="0"/>
                <a:cs typeface="Cambria" panose="02040503050406030204" pitchFamily="18" charset="0"/>
              </a:rPr>
              <a:t>Best wishes,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i="1">
                <a:solidFill>
                  <a:srgbClr val="000000"/>
                </a:solidFill>
                <a:effectLst/>
                <a:latin typeface="Calibri" panose="020F0502020204030204" pitchFamily="34" charset="0"/>
                <a:ea typeface="Cambria" panose="02040503050406030204" pitchFamily="18" charset="0"/>
                <a:cs typeface="Cambria" panose="02040503050406030204" pitchFamily="18" charset="0"/>
              </a:rPr>
              <a:t>Emily</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5" name="Table 4">
            <a:extLst>
              <a:ext uri="{FF2B5EF4-FFF2-40B4-BE49-F238E27FC236}">
                <a16:creationId xmlns:a16="http://schemas.microsoft.com/office/drawing/2014/main" id="{AFB3CBBA-F264-4B36-ACFF-AD2519E93BF0}"/>
              </a:ext>
            </a:extLst>
          </p:cNvPr>
          <p:cNvGraphicFramePr>
            <a:graphicFrameLocks noGrp="1"/>
          </p:cNvGraphicFramePr>
          <p:nvPr>
            <p:extLst>
              <p:ext uri="{D42A27DB-BD31-4B8C-83A1-F6EECF244321}">
                <p14:modId xmlns:p14="http://schemas.microsoft.com/office/powerpoint/2010/main" val="2181510978"/>
              </p:ext>
            </p:extLst>
          </p:nvPr>
        </p:nvGraphicFramePr>
        <p:xfrm>
          <a:off x="3503614" y="5272288"/>
          <a:ext cx="13975516" cy="4406268"/>
        </p:xfrm>
        <a:graphic>
          <a:graphicData uri="http://schemas.openxmlformats.org/drawingml/2006/table">
            <a:tbl>
              <a:tblPr firstRow="1" firstCol="1" bandRow="1"/>
              <a:tblGrid>
                <a:gridCol w="4657570">
                  <a:extLst>
                    <a:ext uri="{9D8B030D-6E8A-4147-A177-3AD203B41FA5}">
                      <a16:colId xmlns:a16="http://schemas.microsoft.com/office/drawing/2014/main" val="4076694747"/>
                    </a:ext>
                  </a:extLst>
                </a:gridCol>
                <a:gridCol w="4658973">
                  <a:extLst>
                    <a:ext uri="{9D8B030D-6E8A-4147-A177-3AD203B41FA5}">
                      <a16:colId xmlns:a16="http://schemas.microsoft.com/office/drawing/2014/main" val="3873036835"/>
                    </a:ext>
                  </a:extLst>
                </a:gridCol>
                <a:gridCol w="4658973">
                  <a:extLst>
                    <a:ext uri="{9D8B030D-6E8A-4147-A177-3AD203B41FA5}">
                      <a16:colId xmlns:a16="http://schemas.microsoft.com/office/drawing/2014/main" val="3409222513"/>
                    </a:ext>
                  </a:extLst>
                </a:gridCol>
              </a:tblGrid>
              <a:tr h="0">
                <a:tc>
                  <a:txBody>
                    <a:bodyPr/>
                    <a:lstStyle/>
                    <a:p>
                      <a:pPr algn="just">
                        <a:lnSpc>
                          <a:spcPct val="15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yours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your</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you</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0264285"/>
                  </a:ext>
                </a:extLst>
              </a:tr>
              <a:tr h="0">
                <a:tc>
                  <a:txBody>
                    <a:bodyPr/>
                    <a:lstStyle/>
                    <a:p>
                      <a:pPr algn="just">
                        <a:lnSpc>
                          <a:spcPct val="15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be</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can</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have got</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1604934"/>
                  </a:ext>
                </a:extLst>
              </a:tr>
              <a:tr h="0">
                <a:tc>
                  <a:txBody>
                    <a:bodyPr/>
                    <a:lstStyle/>
                    <a:p>
                      <a:pPr algn="just">
                        <a:lnSpc>
                          <a:spcPct val="15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you</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your</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yours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2451831"/>
                  </a:ext>
                </a:extLst>
              </a:tr>
              <a:tr h="0">
                <a:tc>
                  <a:txBody>
                    <a:bodyPr/>
                    <a:lstStyle/>
                    <a:p>
                      <a:pPr algn="just">
                        <a:lnSpc>
                          <a:spcPct val="15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am</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is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are</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0082495"/>
                  </a:ext>
                </a:extLst>
              </a:tr>
              <a:tr h="0">
                <a:tc>
                  <a:txBody>
                    <a:bodyPr/>
                    <a:lstStyle/>
                    <a:p>
                      <a:pPr algn="just">
                        <a:lnSpc>
                          <a:spcPct val="15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She</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Hers</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Her</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6569521"/>
                  </a:ext>
                </a:extLst>
              </a:tr>
              <a:tr h="0">
                <a:tc>
                  <a:txBody>
                    <a:bodyPr/>
                    <a:lstStyle/>
                    <a:p>
                      <a:pPr algn="just">
                        <a:lnSpc>
                          <a:spcPct val="150000"/>
                        </a:lnSpc>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 I</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B. me</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50000"/>
                        </a:lnSpc>
                        <a:spcAft>
                          <a:spcPts val="600"/>
                        </a:spcAft>
                      </a:pPr>
                      <a:r>
                        <a:rPr lang="en-US" sz="3600">
                          <a:effectLst/>
                          <a:latin typeface="Calibri" panose="020F0502020204030204" pitchFamily="34" charset="0"/>
                          <a:ea typeface="Cambria" panose="02040503050406030204" pitchFamily="18" charset="0"/>
                          <a:cs typeface="Cambria" panose="02040503050406030204" pitchFamily="18" charset="0"/>
                        </a:rPr>
                        <a:t>C.</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my</a:t>
                      </a:r>
                      <a:endParaRPr lang="en-US" sz="36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1875049"/>
                  </a:ext>
                </a:extLst>
              </a:tr>
            </a:tbl>
          </a:graphicData>
        </a:graphic>
      </p:graphicFrame>
      <p:sp>
        <p:nvSpPr>
          <p:cNvPr id="19" name="Oval 18">
            <a:extLst>
              <a:ext uri="{FF2B5EF4-FFF2-40B4-BE49-F238E27FC236}">
                <a16:creationId xmlns:a16="http://schemas.microsoft.com/office/drawing/2014/main" id="{5616A6BD-1C0F-40DF-A768-D2362C39FDAF}"/>
              </a:ext>
            </a:extLst>
          </p:cNvPr>
          <p:cNvSpPr/>
          <p:nvPr/>
        </p:nvSpPr>
        <p:spPr>
          <a:xfrm>
            <a:off x="7885028" y="5330199"/>
            <a:ext cx="742823" cy="797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6099DC6-5EE4-4953-B461-CB03E0B6F4EE}"/>
              </a:ext>
            </a:extLst>
          </p:cNvPr>
          <p:cNvSpPr/>
          <p:nvPr/>
        </p:nvSpPr>
        <p:spPr>
          <a:xfrm>
            <a:off x="12526682" y="6098761"/>
            <a:ext cx="742823" cy="797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C4F2419-8508-4D79-A4F5-7C5B03F8A877}"/>
              </a:ext>
            </a:extLst>
          </p:cNvPr>
          <p:cNvSpPr/>
          <p:nvPr/>
        </p:nvSpPr>
        <p:spPr>
          <a:xfrm>
            <a:off x="3811590" y="6765959"/>
            <a:ext cx="742823" cy="797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84A002-25DA-47C5-82BD-2E5F320375BC}"/>
              </a:ext>
            </a:extLst>
          </p:cNvPr>
          <p:cNvSpPr/>
          <p:nvPr/>
        </p:nvSpPr>
        <p:spPr>
          <a:xfrm>
            <a:off x="7885028" y="7504377"/>
            <a:ext cx="742823" cy="797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74F544E-DF63-4F55-ABAE-DE9807913299}"/>
              </a:ext>
            </a:extLst>
          </p:cNvPr>
          <p:cNvSpPr/>
          <p:nvPr/>
        </p:nvSpPr>
        <p:spPr>
          <a:xfrm>
            <a:off x="12583083" y="8301960"/>
            <a:ext cx="742823" cy="797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8F303E5-6E31-4BEA-B9F6-59B1B7D11A98}"/>
              </a:ext>
            </a:extLst>
          </p:cNvPr>
          <p:cNvSpPr/>
          <p:nvPr/>
        </p:nvSpPr>
        <p:spPr>
          <a:xfrm>
            <a:off x="7862891" y="9050689"/>
            <a:ext cx="742823" cy="79758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25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par>
                                <p:cTn id="38" presetID="6" presetClass="entr" presetSubtype="16"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7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arn(inVertical)">
                                      <p:cBhvr>
                                        <p:cTn id="65" dur="500"/>
                                        <p:tgtEl>
                                          <p:spTgt spid="25"/>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barn(inVertical)">
                                      <p:cBhvr>
                                        <p:cTn id="7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animBg="1"/>
      <p:bldP spid="20" grpId="0" animBg="1"/>
      <p:bldP spid="21" grpId="0" animBg="1"/>
      <p:bldP spid="24" grpId="0" animBg="1"/>
      <p:bldP spid="25" grpId="0" animBg="1"/>
      <p:bldP spid="2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317584">
            <a:off x="-974836" y="8824297"/>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2819400" y="177592"/>
            <a:ext cx="14249400"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4. Choose the best option to complete the sentence.</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36E8D1D2-29AE-4AAB-8391-536978F03DB7}"/>
              </a:ext>
            </a:extLst>
          </p:cNvPr>
          <p:cNvSpPr txBox="1"/>
          <p:nvPr/>
        </p:nvSpPr>
        <p:spPr>
          <a:xfrm>
            <a:off x="2552229" y="924978"/>
            <a:ext cx="14106886" cy="8953220"/>
          </a:xfrm>
          <a:prstGeom prst="rect">
            <a:avLst/>
          </a:prstGeom>
          <a:noFill/>
        </p:spPr>
        <p:txBody>
          <a:bodyPr wrap="square">
            <a:spAutoFit/>
          </a:bodyPr>
          <a:lstStyle/>
          <a:p>
            <a:pPr algn="just">
              <a:lnSpc>
                <a:spcPct val="130000"/>
              </a:lnSpc>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This isn’t her skirt. </a:t>
            </a:r>
            <a:r>
              <a:rPr lang="en-US" sz="4000">
                <a:latin typeface="Calibri" panose="020F0502020204030204" pitchFamily="34" charset="0"/>
                <a:ea typeface="Calibri" panose="020F0502020204030204" pitchFamily="34" charset="0"/>
                <a:cs typeface="Calibri" panose="020F0502020204030204" pitchFamily="34" charset="0"/>
              </a:rPr>
              <a:t>__________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is blue.</a:t>
            </a:r>
            <a:r>
              <a:rPr lang="en-US" sz="4000">
                <a:latin typeface="Calibri" panose="020F0502020204030204" pitchFamily="34" charset="0"/>
                <a:ea typeface="Calibri" panose="020F0502020204030204" pitchFamily="34" charset="0"/>
                <a:cs typeface="Calibri" panose="020F0502020204030204" pitchFamily="34" charset="0"/>
              </a:rPr>
              <a:t>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Hers			B. Her			</a:t>
            </a:r>
            <a:r>
              <a:rPr lang="en-US" sz="4000">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She			D. He</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US" sz="4000">
                <a:latin typeface="Calibri" panose="020F0502020204030204" pitchFamily="34" charset="0"/>
                <a:ea typeface="Calibri" panose="020F0502020204030204" pitchFamily="34" charset="0"/>
                <a:cs typeface="Calibri" panose="020F0502020204030204" pitchFamily="34" charset="0"/>
              </a:rPr>
              <a:t> __________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daughter is a teacher.</a:t>
            </a:r>
            <a:r>
              <a:rPr lang="en-US" sz="4000">
                <a:latin typeface="Calibri" panose="020F0502020204030204" pitchFamily="34" charset="0"/>
                <a:ea typeface="Calibri" panose="020F0502020204030204" pitchFamily="34" charset="0"/>
                <a:cs typeface="Calibri" panose="020F0502020204030204" pitchFamily="34" charset="0"/>
              </a:rPr>
              <a:t>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Our			B. Ours			</a:t>
            </a:r>
            <a:r>
              <a:rPr lang="en-US" sz="4000">
                <a:latin typeface="Calibri" panose="020F0502020204030204" pitchFamily="34" charset="0"/>
                <a:ea typeface="Calibri" panose="020F0502020204030204" pitchFamily="34" charset="0"/>
                <a:cs typeface="Calibri" panose="020F0502020204030204" pitchFamily="34" charset="0"/>
              </a:rPr>
              <a:t>C.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Us			D. We</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3.</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Look at </a:t>
            </a:r>
            <a:r>
              <a:rPr lang="en-US" sz="4000">
                <a:latin typeface="Calibri" panose="020F0502020204030204" pitchFamily="34" charset="0"/>
                <a:ea typeface="Calibri" panose="020F0502020204030204" pitchFamily="34" charset="0"/>
                <a:cs typeface="Calibri" panose="020F0502020204030204" pitchFamily="34" charset="0"/>
              </a:rPr>
              <a:t>__________!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I</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B. mine		</a:t>
            </a:r>
            <a:r>
              <a:rPr lang="en-US" sz="4000">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me			D. my</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4.</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Linda is</a:t>
            </a:r>
            <a:r>
              <a:rPr lang="en-US" sz="4000">
                <a:latin typeface="Calibri" panose="020F0502020204030204" pitchFamily="34" charset="0"/>
                <a:ea typeface="Calibri" panose="020F0502020204030204" pitchFamily="34" charset="0"/>
                <a:cs typeface="Calibri" panose="020F0502020204030204" pitchFamily="34" charset="0"/>
              </a:rPr>
              <a:t> __________ </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cousin.</a:t>
            </a:r>
            <a:r>
              <a:rPr lang="en-US" sz="4000">
                <a:latin typeface="Calibri" panose="020F0502020204030204" pitchFamily="34" charset="0"/>
                <a:ea typeface="Calibri" panose="020F0502020204030204" pitchFamily="34" charset="0"/>
                <a:cs typeface="Calibri" panose="020F0502020204030204" pitchFamily="34" charset="0"/>
              </a:rPr>
              <a:t>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him			B. he			</a:t>
            </a:r>
            <a:r>
              <a:rPr lang="en-US" sz="4000">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he’s			D. his</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4000" b="1">
                <a:solidFill>
                  <a:srgbClr val="000000"/>
                </a:solidFill>
                <a:latin typeface="Calibri" panose="020F0502020204030204" pitchFamily="34" charset="0"/>
                <a:ea typeface="Calibri" panose="020F0502020204030204" pitchFamily="34" charset="0"/>
                <a:cs typeface="Calibri" panose="020F0502020204030204" pitchFamily="34" charset="0"/>
              </a:rPr>
              <a:t>5.</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This craft isn’t mine. It’s </a:t>
            </a:r>
            <a:r>
              <a:rPr lang="en-US" sz="4000">
                <a:latin typeface="Calibri" panose="020F0502020204030204" pitchFamily="34" charset="0"/>
                <a:ea typeface="Calibri" panose="020F0502020204030204" pitchFamily="34" charset="0"/>
                <a:cs typeface="Calibri" panose="020F0502020204030204" pitchFamily="34" charset="0"/>
              </a:rPr>
              <a:t>__________.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lnSpc>
                <a:spcPct val="130000"/>
              </a:lnSpc>
              <a:spcAft>
                <a:spcPts val="800"/>
              </a:spcAft>
            </a:pP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A. him			B. she			</a:t>
            </a:r>
            <a:r>
              <a:rPr lang="en-US" sz="4000">
                <a:latin typeface="Calibri" panose="020F0502020204030204" pitchFamily="34" charset="0"/>
                <a:ea typeface="Calibri" panose="020F0502020204030204" pitchFamily="34" charset="0"/>
                <a:cs typeface="Calibri" panose="020F0502020204030204" pitchFamily="34" charset="0"/>
              </a:rPr>
              <a:t>C.</a:t>
            </a:r>
            <a:r>
              <a:rPr lang="en-US" sz="4000">
                <a:solidFill>
                  <a:srgbClr val="000000"/>
                </a:solidFill>
                <a:latin typeface="Calibri" panose="020F0502020204030204" pitchFamily="34" charset="0"/>
                <a:ea typeface="Calibri" panose="020F0502020204030204" pitchFamily="34" charset="0"/>
                <a:cs typeface="Calibri" panose="020F0502020204030204" pitchFamily="34" charset="0"/>
              </a:rPr>
              <a:t> hers			D. them</a:t>
            </a:r>
            <a:endParaRPr lang="en-US" sz="3600">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18">
            <a:extLst>
              <a:ext uri="{FF2B5EF4-FFF2-40B4-BE49-F238E27FC236}">
                <a16:creationId xmlns:a16="http://schemas.microsoft.com/office/drawing/2014/main" id="{92D1C1A0-228D-4FCD-88C1-B6F0A9A0648E}"/>
              </a:ext>
            </a:extLst>
          </p:cNvPr>
          <p:cNvSpPr/>
          <p:nvPr/>
        </p:nvSpPr>
        <p:spPr>
          <a:xfrm>
            <a:off x="2209093" y="1840300"/>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F972CB5-CA31-4E12-A4A6-6BC88FB4C468}"/>
              </a:ext>
            </a:extLst>
          </p:cNvPr>
          <p:cNvSpPr/>
          <p:nvPr/>
        </p:nvSpPr>
        <p:spPr>
          <a:xfrm>
            <a:off x="2209093" y="3602744"/>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90F4FAD-C04A-4D7D-A710-406C36030A9C}"/>
              </a:ext>
            </a:extLst>
          </p:cNvPr>
          <p:cNvSpPr/>
          <p:nvPr/>
        </p:nvSpPr>
        <p:spPr>
          <a:xfrm>
            <a:off x="7896545" y="5388965"/>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0DA6A37-8CCA-4BAE-98C9-6B798A9474CD}"/>
              </a:ext>
            </a:extLst>
          </p:cNvPr>
          <p:cNvSpPr/>
          <p:nvPr/>
        </p:nvSpPr>
        <p:spPr>
          <a:xfrm>
            <a:off x="13281268" y="7329975"/>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8D4FC89-80E3-4F2B-8141-D723A53CDA9F}"/>
              </a:ext>
            </a:extLst>
          </p:cNvPr>
          <p:cNvSpPr/>
          <p:nvPr/>
        </p:nvSpPr>
        <p:spPr>
          <a:xfrm>
            <a:off x="9590040" y="8986902"/>
            <a:ext cx="838200" cy="9610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986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animBg="1"/>
      <p:bldP spid="22" grpId="0" animBg="1"/>
      <p:bldP spid="23" grpId="0" animBg="1"/>
      <p:bldP spid="24"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7721170" y="9824648"/>
            <a:ext cx="2606137" cy="1507098"/>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1328736" y="351323"/>
            <a:ext cx="15391003"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5. Complete the sentences. Use the correct possessive adjective or possessive pronoun. Number 1 is an example for you.</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7A22453B-B237-44E8-A7AD-3AB152D8F9AF}"/>
              </a:ext>
            </a:extLst>
          </p:cNvPr>
          <p:cNvSpPr txBox="1"/>
          <p:nvPr/>
        </p:nvSpPr>
        <p:spPr>
          <a:xfrm>
            <a:off x="1890595" y="1495931"/>
            <a:ext cx="17238080" cy="8190640"/>
          </a:xfrm>
          <a:prstGeom prst="rect">
            <a:avLst/>
          </a:prstGeom>
          <a:noFill/>
        </p:spPr>
        <p:txBody>
          <a:bodyPr wrap="square">
            <a:spAutoFit/>
          </a:bodyPr>
          <a:lstStyle/>
          <a:p>
            <a:pPr algn="just">
              <a:lnSpc>
                <a:spcPct val="150000"/>
              </a:lnSpc>
              <a:spcAft>
                <a:spcPts val="600"/>
              </a:spcAft>
              <a:tabLst>
                <a:tab pos="586740" algn="l"/>
              </a:tabLst>
            </a:pPr>
            <a:r>
              <a:rPr lang="en-US" sz="4800" b="1">
                <a:effectLst/>
                <a:latin typeface="Calibri" panose="020F0502020204030204" pitchFamily="34" charset="0"/>
                <a:ea typeface="Cambria" panose="02040503050406030204" pitchFamily="18" charset="0"/>
                <a:cs typeface="Cambria" panose="02040503050406030204" pitchFamily="18" charset="0"/>
              </a:rPr>
              <a:t>1.</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The coat belongs to me. It is </a:t>
            </a:r>
            <a:r>
              <a:rPr lang="en-US" sz="4800" b="1">
                <a:solidFill>
                  <a:srgbClr val="000000"/>
                </a:solidFill>
                <a:effectLst/>
                <a:latin typeface="Calibri" panose="020F0502020204030204" pitchFamily="34" charset="0"/>
                <a:ea typeface="Cambria" panose="02040503050406030204" pitchFamily="18" charset="0"/>
                <a:cs typeface="Cambria" panose="02040503050406030204" pitchFamily="18" charset="0"/>
              </a:rPr>
              <a:t>mine.</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6740" algn="l"/>
              </a:tabLst>
            </a:pPr>
            <a:r>
              <a:rPr lang="en-US" sz="4800" b="1">
                <a:effectLst/>
                <a:latin typeface="Calibri" panose="020F0502020204030204" pitchFamily="34" charset="0"/>
                <a:ea typeface="Cambria" panose="02040503050406030204" pitchFamily="18" charset="0"/>
                <a:cs typeface="Cambria" panose="02040503050406030204" pitchFamily="18" charset="0"/>
              </a:rPr>
              <a:t>2.</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Peter has got a kite. The kite is </a:t>
            </a:r>
            <a:r>
              <a:rPr lang="en-US" sz="4800">
                <a:effectLst/>
                <a:latin typeface="Calibri" panose="020F0502020204030204" pitchFamily="34" charset="0"/>
                <a:ea typeface="Cambria" panose="02040503050406030204" pitchFamily="18" charset="0"/>
                <a:cs typeface="Cambria" panose="02040503050406030204" pitchFamily="18" charset="0"/>
              </a:rPr>
              <a:t>__________</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6740" algn="l"/>
              </a:tabLst>
            </a:pPr>
            <a:r>
              <a:rPr lang="en-US" sz="4800" b="1">
                <a:effectLst/>
                <a:latin typeface="Calibri" panose="020F0502020204030204" pitchFamily="34" charset="0"/>
                <a:ea typeface="Cambria" panose="02040503050406030204" pitchFamily="18" charset="0"/>
                <a:cs typeface="Cambria" panose="02040503050406030204" pitchFamily="18" charset="0"/>
              </a:rPr>
              <a:t>3.</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My friends and I have got sweets. The sweets are</a:t>
            </a:r>
            <a:r>
              <a:rPr lang="en-US" sz="4800">
                <a:effectLst/>
                <a:latin typeface="Calibri" panose="020F0502020204030204" pitchFamily="34" charset="0"/>
                <a:ea typeface="Cambria" panose="02040503050406030204" pitchFamily="18" charset="0"/>
                <a:cs typeface="Cambria" panose="02040503050406030204" pitchFamily="18" charset="0"/>
              </a:rPr>
              <a:t>_________</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6740" algn="l"/>
              </a:tabLst>
            </a:pPr>
            <a:r>
              <a:rPr lang="en-US" sz="4800" b="1">
                <a:effectLst/>
                <a:latin typeface="Calibri" panose="020F0502020204030204" pitchFamily="34" charset="0"/>
                <a:ea typeface="Cambria" panose="02040503050406030204" pitchFamily="18" charset="0"/>
                <a:cs typeface="Cambria" panose="02040503050406030204" pitchFamily="18" charset="0"/>
              </a:rPr>
              <a:t>4.</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I have a new book. It is </a:t>
            </a:r>
            <a:r>
              <a:rPr lang="en-US" sz="4800">
                <a:effectLst/>
                <a:latin typeface="Calibri" panose="020F0502020204030204" pitchFamily="34" charset="0"/>
                <a:ea typeface="Cambria" panose="02040503050406030204" pitchFamily="18" charset="0"/>
                <a:cs typeface="Cambria" panose="02040503050406030204" pitchFamily="18" charset="0"/>
              </a:rPr>
              <a:t>__________</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6740" algn="l"/>
              </a:tabLst>
            </a:pPr>
            <a:r>
              <a:rPr lang="en-US" sz="4800" b="1">
                <a:effectLst/>
                <a:latin typeface="Calibri" panose="020F0502020204030204" pitchFamily="34" charset="0"/>
                <a:ea typeface="Cambria" panose="02040503050406030204" pitchFamily="18" charset="0"/>
                <a:cs typeface="Cambria" panose="02040503050406030204" pitchFamily="18" charset="0"/>
              </a:rPr>
              <a:t>5.</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My brothers have got bikes. The bikes are </a:t>
            </a:r>
            <a:r>
              <a:rPr lang="en-US" sz="4800">
                <a:effectLst/>
                <a:latin typeface="Calibri" panose="020F0502020204030204" pitchFamily="34" charset="0"/>
                <a:ea typeface="Cambria" panose="02040503050406030204" pitchFamily="18" charset="0"/>
                <a:cs typeface="Cambria" panose="02040503050406030204" pitchFamily="18" charset="0"/>
              </a:rPr>
              <a:t>__________</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6740" algn="l"/>
              </a:tabLst>
            </a:pPr>
            <a:r>
              <a:rPr lang="en-US" sz="4800" b="1">
                <a:effectLst/>
                <a:latin typeface="Calibri" panose="020F0502020204030204" pitchFamily="34" charset="0"/>
                <a:ea typeface="Cambria" panose="02040503050406030204" pitchFamily="18" charset="0"/>
                <a:cs typeface="Cambria" panose="02040503050406030204" pitchFamily="18" charset="0"/>
              </a:rPr>
              <a:t>6.</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Karen has got a dog. That’s </a:t>
            </a:r>
            <a:r>
              <a:rPr lang="en-US" sz="4800">
                <a:effectLst/>
                <a:latin typeface="Calibri" panose="020F0502020204030204" pitchFamily="34" charset="0"/>
                <a:ea typeface="Cambria" panose="02040503050406030204" pitchFamily="18" charset="0"/>
                <a:cs typeface="Cambria" panose="02040503050406030204" pitchFamily="18" charset="0"/>
              </a:rPr>
              <a:t>__________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dog.</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86740" algn="l"/>
              </a:tabLst>
            </a:pPr>
            <a:r>
              <a:rPr lang="en-US" sz="4800" b="1">
                <a:effectLst/>
                <a:latin typeface="Calibri" panose="020F0502020204030204" pitchFamily="34" charset="0"/>
                <a:ea typeface="Cambria" panose="02040503050406030204" pitchFamily="18" charset="0"/>
                <a:cs typeface="Cambria" panose="02040503050406030204" pitchFamily="18" charset="0"/>
              </a:rPr>
              <a:t>7.</a:t>
            </a:r>
            <a:r>
              <a:rPr lang="en-US" sz="4800">
                <a:effectLst/>
                <a:latin typeface="Calibri" panose="020F0502020204030204" pitchFamily="34" charset="0"/>
                <a:ea typeface="Cambria" panose="02040503050406030204" pitchFamily="18" charset="0"/>
                <a:cs typeface="Cambria" panose="02040503050406030204" pitchFamily="18" charset="0"/>
              </a:rPr>
              <a:t>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I’ve got a watch. This is </a:t>
            </a:r>
            <a:r>
              <a:rPr lang="en-US" sz="4800">
                <a:effectLst/>
                <a:latin typeface="Calibri" panose="020F0502020204030204" pitchFamily="34" charset="0"/>
                <a:ea typeface="Cambria" panose="02040503050406030204" pitchFamily="18" charset="0"/>
                <a:cs typeface="Cambria" panose="02040503050406030204" pitchFamily="18" charset="0"/>
              </a:rPr>
              <a:t>__________ </a:t>
            </a:r>
            <a:r>
              <a:rPr lang="en-US" sz="4800">
                <a:solidFill>
                  <a:srgbClr val="000000"/>
                </a:solidFill>
                <a:effectLst/>
                <a:latin typeface="Calibri" panose="020F0502020204030204" pitchFamily="34" charset="0"/>
                <a:ea typeface="Cambria" panose="02040503050406030204" pitchFamily="18" charset="0"/>
                <a:cs typeface="Cambria" panose="02040503050406030204" pitchFamily="18" charset="0"/>
              </a:rPr>
              <a:t>watch.</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CEE153DB-F800-4FFB-A551-085491DD1899}"/>
              </a:ext>
            </a:extLst>
          </p:cNvPr>
          <p:cNvSpPr txBox="1"/>
          <p:nvPr/>
        </p:nvSpPr>
        <p:spPr>
          <a:xfrm>
            <a:off x="4515216" y="10560262"/>
            <a:ext cx="11405936" cy="2308324"/>
          </a:xfrm>
          <a:prstGeom prst="rect">
            <a:avLst/>
          </a:prstGeom>
          <a:noFill/>
        </p:spPr>
        <p:txBody>
          <a:bodyPr wrap="square">
            <a:spAutoFit/>
          </a:bodyPr>
          <a:lstStyle/>
          <a:p>
            <a:r>
              <a:rPr lang="en-US" sz="4800" b="1">
                <a:solidFill>
                  <a:srgbClr val="FF0000"/>
                </a:solidFill>
              </a:rPr>
              <a:t>1. mine 2. his 3. ours 4. mine 5. theirs 6. her 7. my 8. hers 9. hers 10. her 11. hers 12. yours 13. ours 14. his</a:t>
            </a:r>
          </a:p>
        </p:txBody>
      </p:sp>
      <p:sp>
        <p:nvSpPr>
          <p:cNvPr id="20" name="TextBox 19">
            <a:extLst>
              <a:ext uri="{FF2B5EF4-FFF2-40B4-BE49-F238E27FC236}">
                <a16:creationId xmlns:a16="http://schemas.microsoft.com/office/drawing/2014/main" id="{A18DF49F-63F9-474B-BE9A-E223BF4C4BDD}"/>
              </a:ext>
            </a:extLst>
          </p:cNvPr>
          <p:cNvSpPr txBox="1"/>
          <p:nvPr/>
        </p:nvSpPr>
        <p:spPr>
          <a:xfrm>
            <a:off x="10922289" y="2871285"/>
            <a:ext cx="2261937" cy="923330"/>
          </a:xfrm>
          <a:prstGeom prst="rect">
            <a:avLst/>
          </a:prstGeom>
          <a:noFill/>
        </p:spPr>
        <p:txBody>
          <a:bodyPr wrap="square">
            <a:spAutoFit/>
          </a:bodyPr>
          <a:lstStyle/>
          <a:p>
            <a:r>
              <a:rPr lang="en-US" sz="5400" b="1">
                <a:solidFill>
                  <a:srgbClr val="FF0000"/>
                </a:solidFill>
              </a:rPr>
              <a:t>his</a:t>
            </a:r>
            <a:endParaRPr lang="en-US" sz="2000"/>
          </a:p>
        </p:txBody>
      </p:sp>
      <p:sp>
        <p:nvSpPr>
          <p:cNvPr id="21" name="TextBox 20">
            <a:extLst>
              <a:ext uri="{FF2B5EF4-FFF2-40B4-BE49-F238E27FC236}">
                <a16:creationId xmlns:a16="http://schemas.microsoft.com/office/drawing/2014/main" id="{41180C74-B710-4F5C-8706-1DEBEDFD2145}"/>
              </a:ext>
            </a:extLst>
          </p:cNvPr>
          <p:cNvSpPr txBox="1"/>
          <p:nvPr/>
        </p:nvSpPr>
        <p:spPr>
          <a:xfrm>
            <a:off x="15568863" y="4055111"/>
            <a:ext cx="2261937" cy="923330"/>
          </a:xfrm>
          <a:prstGeom prst="rect">
            <a:avLst/>
          </a:prstGeom>
          <a:noFill/>
        </p:spPr>
        <p:txBody>
          <a:bodyPr wrap="square">
            <a:spAutoFit/>
          </a:bodyPr>
          <a:lstStyle/>
          <a:p>
            <a:r>
              <a:rPr lang="en-US" sz="5400" b="1">
                <a:solidFill>
                  <a:srgbClr val="FF0000"/>
                </a:solidFill>
              </a:rPr>
              <a:t>our</a:t>
            </a:r>
            <a:endParaRPr lang="en-US" sz="2000"/>
          </a:p>
        </p:txBody>
      </p:sp>
      <p:sp>
        <p:nvSpPr>
          <p:cNvPr id="22" name="TextBox 21">
            <a:extLst>
              <a:ext uri="{FF2B5EF4-FFF2-40B4-BE49-F238E27FC236}">
                <a16:creationId xmlns:a16="http://schemas.microsoft.com/office/drawing/2014/main" id="{99A10616-3693-471C-A116-4E3646A3AA3A}"/>
              </a:ext>
            </a:extLst>
          </p:cNvPr>
          <p:cNvSpPr txBox="1"/>
          <p:nvPr/>
        </p:nvSpPr>
        <p:spPr>
          <a:xfrm>
            <a:off x="9321766" y="5258392"/>
            <a:ext cx="2261937" cy="923330"/>
          </a:xfrm>
          <a:prstGeom prst="rect">
            <a:avLst/>
          </a:prstGeom>
          <a:noFill/>
        </p:spPr>
        <p:txBody>
          <a:bodyPr wrap="square">
            <a:spAutoFit/>
          </a:bodyPr>
          <a:lstStyle/>
          <a:p>
            <a:r>
              <a:rPr lang="en-US" sz="5400" b="1">
                <a:solidFill>
                  <a:srgbClr val="FF0000"/>
                </a:solidFill>
              </a:rPr>
              <a:t>mine</a:t>
            </a:r>
            <a:endParaRPr lang="en-US" sz="2000"/>
          </a:p>
        </p:txBody>
      </p:sp>
      <p:sp>
        <p:nvSpPr>
          <p:cNvPr id="23" name="TextBox 22">
            <a:extLst>
              <a:ext uri="{FF2B5EF4-FFF2-40B4-BE49-F238E27FC236}">
                <a16:creationId xmlns:a16="http://schemas.microsoft.com/office/drawing/2014/main" id="{02BCDE8B-CD2C-47FD-90F9-218E258B6679}"/>
              </a:ext>
            </a:extLst>
          </p:cNvPr>
          <p:cNvSpPr txBox="1"/>
          <p:nvPr/>
        </p:nvSpPr>
        <p:spPr>
          <a:xfrm>
            <a:off x="13838324" y="6391303"/>
            <a:ext cx="2261937" cy="923330"/>
          </a:xfrm>
          <a:prstGeom prst="rect">
            <a:avLst/>
          </a:prstGeom>
          <a:noFill/>
        </p:spPr>
        <p:txBody>
          <a:bodyPr wrap="square">
            <a:spAutoFit/>
          </a:bodyPr>
          <a:lstStyle/>
          <a:p>
            <a:r>
              <a:rPr lang="en-US" sz="5400" b="1">
                <a:solidFill>
                  <a:srgbClr val="FF0000"/>
                </a:solidFill>
              </a:rPr>
              <a:t>theirs</a:t>
            </a:r>
            <a:endParaRPr lang="en-US" sz="2000"/>
          </a:p>
        </p:txBody>
      </p:sp>
      <p:sp>
        <p:nvSpPr>
          <p:cNvPr id="24" name="TextBox 23">
            <a:extLst>
              <a:ext uri="{FF2B5EF4-FFF2-40B4-BE49-F238E27FC236}">
                <a16:creationId xmlns:a16="http://schemas.microsoft.com/office/drawing/2014/main" id="{8403BFA1-D99D-46E8-9C79-E85092DA1795}"/>
              </a:ext>
            </a:extLst>
          </p:cNvPr>
          <p:cNvSpPr txBox="1"/>
          <p:nvPr/>
        </p:nvSpPr>
        <p:spPr>
          <a:xfrm>
            <a:off x="10231331" y="7496897"/>
            <a:ext cx="2261937" cy="923330"/>
          </a:xfrm>
          <a:prstGeom prst="rect">
            <a:avLst/>
          </a:prstGeom>
          <a:noFill/>
        </p:spPr>
        <p:txBody>
          <a:bodyPr wrap="square">
            <a:spAutoFit/>
          </a:bodyPr>
          <a:lstStyle/>
          <a:p>
            <a:r>
              <a:rPr lang="en-US" sz="5400" b="1">
                <a:solidFill>
                  <a:srgbClr val="FF0000"/>
                </a:solidFill>
              </a:rPr>
              <a:t>her</a:t>
            </a:r>
            <a:endParaRPr lang="en-US" sz="2000"/>
          </a:p>
        </p:txBody>
      </p:sp>
      <p:sp>
        <p:nvSpPr>
          <p:cNvPr id="25" name="TextBox 24">
            <a:extLst>
              <a:ext uri="{FF2B5EF4-FFF2-40B4-BE49-F238E27FC236}">
                <a16:creationId xmlns:a16="http://schemas.microsoft.com/office/drawing/2014/main" id="{63B2AAD8-C44A-40AE-95B7-5723CD3F2BBA}"/>
              </a:ext>
            </a:extLst>
          </p:cNvPr>
          <p:cNvSpPr txBox="1"/>
          <p:nvPr/>
        </p:nvSpPr>
        <p:spPr>
          <a:xfrm>
            <a:off x="9290939" y="8746778"/>
            <a:ext cx="2261937" cy="923330"/>
          </a:xfrm>
          <a:prstGeom prst="rect">
            <a:avLst/>
          </a:prstGeom>
          <a:noFill/>
        </p:spPr>
        <p:txBody>
          <a:bodyPr wrap="square">
            <a:spAutoFit/>
          </a:bodyPr>
          <a:lstStyle/>
          <a:p>
            <a:r>
              <a:rPr lang="en-US" sz="5400" b="1">
                <a:solidFill>
                  <a:srgbClr val="FF0000"/>
                </a:solidFill>
              </a:rPr>
              <a:t>my</a:t>
            </a:r>
            <a:endParaRPr lang="en-US" sz="2000"/>
          </a:p>
        </p:txBody>
      </p:sp>
    </p:spTree>
    <p:extLst>
      <p:ext uri="{BB962C8B-B14F-4D97-AF65-F5344CB8AC3E}">
        <p14:creationId xmlns:p14="http://schemas.microsoft.com/office/powerpoint/2010/main" val="400012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20" grpId="0"/>
      <p:bldP spid="21" grpId="0"/>
      <p:bldP spid="22" grpId="0"/>
      <p:bldP spid="23" grpId="0"/>
      <p:bldP spid="24" grpId="0"/>
      <p:bldP spid="2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7721170" y="9824648"/>
            <a:ext cx="2606137" cy="1507098"/>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1501856" y="351323"/>
            <a:ext cx="15504873"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5. Complete the sentences. Use the correct possessive adjective or possessive pronoun. Number 1 is an example for you.</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7A22453B-B237-44E8-A7AD-3AB152D8F9AF}"/>
              </a:ext>
            </a:extLst>
          </p:cNvPr>
          <p:cNvSpPr txBox="1"/>
          <p:nvPr/>
        </p:nvSpPr>
        <p:spPr>
          <a:xfrm>
            <a:off x="2676411" y="1655745"/>
            <a:ext cx="16835701" cy="7558672"/>
          </a:xfrm>
          <a:prstGeom prst="rect">
            <a:avLst/>
          </a:prstGeom>
          <a:noFill/>
        </p:spPr>
        <p:txBody>
          <a:bodyPr wrap="square">
            <a:spAutoFit/>
          </a:bodyPr>
          <a:lstStyle/>
          <a:p>
            <a:pPr algn="just">
              <a:lnSpc>
                <a:spcPct val="150000"/>
              </a:lnSpc>
              <a:spcAft>
                <a:spcPts val="600"/>
              </a:spcAft>
              <a:tabLst>
                <a:tab pos="597535" algn="l"/>
              </a:tabLst>
            </a:pPr>
            <a:r>
              <a:rPr lang="en-US" sz="4400" b="1">
                <a:latin typeface="Calibri" panose="020F0502020204030204" pitchFamily="34" charset="0"/>
                <a:ea typeface="Cambria" panose="02040503050406030204" pitchFamily="18" charset="0"/>
                <a:cs typeface="Cambria" panose="02040503050406030204" pitchFamily="18" charset="0"/>
              </a:rPr>
              <a:t>8.</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Mary has new pillows. They are </a:t>
            </a:r>
            <a:r>
              <a:rPr lang="en-US" sz="4400">
                <a:latin typeface="Calibri" panose="020F0502020204030204" pitchFamily="34" charset="0"/>
                <a:ea typeface="Cambria" panose="02040503050406030204" pitchFamily="18" charset="0"/>
                <a:cs typeface="Cambria" panose="02040503050406030204" pitchFamily="18" charset="0"/>
              </a:rPr>
              <a:t>__________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597535" algn="l"/>
              </a:tabLst>
            </a:pPr>
            <a:r>
              <a:rPr lang="en-US" sz="4400" b="1">
                <a:latin typeface="Calibri" panose="020F0502020204030204" pitchFamily="34" charset="0"/>
                <a:ea typeface="Cambria" panose="02040503050406030204" pitchFamily="18" charset="0"/>
                <a:cs typeface="Cambria" panose="02040503050406030204" pitchFamily="18" charset="0"/>
              </a:rPr>
              <a:t>9.</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The chair belongs to Mary. It is </a:t>
            </a:r>
            <a:r>
              <a:rPr lang="en-US" sz="4400">
                <a:latin typeface="Calibri" panose="020F0502020204030204" pitchFamily="34" charset="0"/>
                <a:ea typeface="Cambria" panose="02040503050406030204" pitchFamily="18" charset="0"/>
                <a:cs typeface="Cambria" panose="02040503050406030204" pitchFamily="18" charset="0"/>
              </a:rPr>
              <a:t>__________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41985" algn="l"/>
              </a:tabLst>
            </a:pPr>
            <a:r>
              <a:rPr lang="en-US" sz="4400" b="1">
                <a:latin typeface="Calibri" panose="020F0502020204030204" pitchFamily="34" charset="0"/>
                <a:ea typeface="Cambria" panose="02040503050406030204" pitchFamily="18" charset="0"/>
                <a:cs typeface="Cambria" panose="02040503050406030204" pitchFamily="18" charset="0"/>
              </a:rPr>
              <a:t>10.</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Mum has got a new bag. That’s </a:t>
            </a:r>
            <a:r>
              <a:rPr lang="en-US" sz="4400">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bag.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41985" algn="l"/>
              </a:tabLst>
            </a:pPr>
            <a:r>
              <a:rPr lang="en-US" sz="4400" b="1">
                <a:latin typeface="Calibri" panose="020F0502020204030204" pitchFamily="34" charset="0"/>
                <a:ea typeface="Cambria" panose="02040503050406030204" pitchFamily="18" charset="0"/>
                <a:cs typeface="Cambria" panose="02040503050406030204" pitchFamily="18" charset="0"/>
              </a:rPr>
              <a:t>11.</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She has a new cat. It is </a:t>
            </a:r>
            <a:r>
              <a:rPr lang="en-US" sz="4400">
                <a:latin typeface="Calibri" panose="020F0502020204030204" pitchFamily="34" charset="0"/>
                <a:ea typeface="Cambria" panose="02040503050406030204" pitchFamily="18" charset="0"/>
                <a:cs typeface="Cambria" panose="02040503050406030204" pitchFamily="18" charset="0"/>
              </a:rPr>
              <a:t>__________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41985" algn="l"/>
              </a:tabLst>
            </a:pPr>
            <a:r>
              <a:rPr lang="en-US" sz="4400" b="1">
                <a:latin typeface="Calibri" panose="020F0502020204030204" pitchFamily="34" charset="0"/>
                <a:ea typeface="Cambria" panose="02040503050406030204" pitchFamily="18" charset="0"/>
                <a:cs typeface="Cambria" panose="02040503050406030204" pitchFamily="18" charset="0"/>
              </a:rPr>
              <a:t>12.</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You have a new toy. It is </a:t>
            </a:r>
            <a:r>
              <a:rPr lang="en-US" sz="4400">
                <a:latin typeface="Calibri" panose="020F0502020204030204" pitchFamily="34" charset="0"/>
                <a:ea typeface="Cambria" panose="02040503050406030204" pitchFamily="18" charset="0"/>
                <a:cs typeface="Cambria" panose="02040503050406030204" pitchFamily="18" charset="0"/>
              </a:rPr>
              <a:t>__________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41985" algn="l"/>
                <a:tab pos="3358515" algn="l"/>
              </a:tabLst>
            </a:pPr>
            <a:r>
              <a:rPr lang="en-US" sz="4400" b="1">
                <a:latin typeface="Calibri" panose="020F0502020204030204" pitchFamily="34" charset="0"/>
                <a:ea typeface="Cambria" panose="02040503050406030204" pitchFamily="18" charset="0"/>
                <a:cs typeface="Cambria" panose="02040503050406030204" pitchFamily="18" charset="0"/>
              </a:rPr>
              <a:t>13.</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We have new shoes. They are </a:t>
            </a:r>
            <a:r>
              <a:rPr lang="en-US" sz="4400">
                <a:latin typeface="Calibri" panose="020F0502020204030204" pitchFamily="34" charset="0"/>
                <a:ea typeface="Cambria" panose="02040503050406030204" pitchFamily="18" charset="0"/>
                <a:cs typeface="Cambria" panose="02040503050406030204" pitchFamily="18" charset="0"/>
              </a:rPr>
              <a:t>__________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4400" b="1">
                <a:latin typeface="Calibri" panose="020F0502020204030204" pitchFamily="34" charset="0"/>
                <a:ea typeface="Calibri" panose="020F0502020204030204" pitchFamily="34" charset="0"/>
                <a:cs typeface="Calibri" panose="020F0502020204030204" pitchFamily="34" charset="0"/>
              </a:rPr>
              <a:t>14.</a:t>
            </a:r>
            <a:r>
              <a:rPr lang="en-US" sz="4400">
                <a:latin typeface="Calibri" panose="020F0502020204030204" pitchFamily="34" charset="0"/>
                <a:ea typeface="Calibri" panose="020F0502020204030204" pitchFamily="34" charset="0"/>
                <a:cs typeface="Calibri" panose="020F0502020204030204" pitchFamily="34" charset="0"/>
              </a:rPr>
              <a:t> </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Peter has some books. They are </a:t>
            </a:r>
            <a:r>
              <a:rPr lang="en-US" sz="4400">
                <a:latin typeface="Calibri" panose="020F0502020204030204" pitchFamily="34" charset="0"/>
                <a:ea typeface="Calibri" panose="020F0502020204030204" pitchFamily="34" charset="0"/>
                <a:cs typeface="Calibri" panose="020F0502020204030204" pitchFamily="34" charset="0"/>
              </a:rPr>
              <a:t>__________</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C2750A2A-6BA1-4932-B7A4-3AA8EF5415D0}"/>
              </a:ext>
            </a:extLst>
          </p:cNvPr>
          <p:cNvSpPr txBox="1"/>
          <p:nvPr/>
        </p:nvSpPr>
        <p:spPr>
          <a:xfrm>
            <a:off x="11194432" y="1791813"/>
            <a:ext cx="2261937" cy="923330"/>
          </a:xfrm>
          <a:prstGeom prst="rect">
            <a:avLst/>
          </a:prstGeom>
          <a:noFill/>
        </p:spPr>
        <p:txBody>
          <a:bodyPr wrap="square">
            <a:spAutoFit/>
          </a:bodyPr>
          <a:lstStyle/>
          <a:p>
            <a:r>
              <a:rPr lang="en-US" sz="5400" b="1">
                <a:solidFill>
                  <a:srgbClr val="FF0000"/>
                </a:solidFill>
              </a:rPr>
              <a:t>hers</a:t>
            </a:r>
            <a:endParaRPr lang="en-US" sz="2000"/>
          </a:p>
        </p:txBody>
      </p:sp>
      <p:sp>
        <p:nvSpPr>
          <p:cNvPr id="21" name="TextBox 20">
            <a:extLst>
              <a:ext uri="{FF2B5EF4-FFF2-40B4-BE49-F238E27FC236}">
                <a16:creationId xmlns:a16="http://schemas.microsoft.com/office/drawing/2014/main" id="{9E921F07-D22D-4D4C-BDAF-ECCC7945B98C}"/>
              </a:ext>
            </a:extLst>
          </p:cNvPr>
          <p:cNvSpPr txBox="1"/>
          <p:nvPr/>
        </p:nvSpPr>
        <p:spPr>
          <a:xfrm>
            <a:off x="11054174" y="2841169"/>
            <a:ext cx="2261937" cy="923330"/>
          </a:xfrm>
          <a:prstGeom prst="rect">
            <a:avLst/>
          </a:prstGeom>
          <a:noFill/>
        </p:spPr>
        <p:txBody>
          <a:bodyPr wrap="square">
            <a:spAutoFit/>
          </a:bodyPr>
          <a:lstStyle/>
          <a:p>
            <a:r>
              <a:rPr lang="en-US" sz="5400" b="1">
                <a:solidFill>
                  <a:srgbClr val="FF0000"/>
                </a:solidFill>
              </a:rPr>
              <a:t>hers</a:t>
            </a:r>
            <a:endParaRPr lang="en-US" sz="2000"/>
          </a:p>
        </p:txBody>
      </p:sp>
      <p:sp>
        <p:nvSpPr>
          <p:cNvPr id="22" name="TextBox 21">
            <a:extLst>
              <a:ext uri="{FF2B5EF4-FFF2-40B4-BE49-F238E27FC236}">
                <a16:creationId xmlns:a16="http://schemas.microsoft.com/office/drawing/2014/main" id="{5A3B1012-1689-4494-8FC6-929DD45840A1}"/>
              </a:ext>
            </a:extLst>
          </p:cNvPr>
          <p:cNvSpPr txBox="1"/>
          <p:nvPr/>
        </p:nvSpPr>
        <p:spPr>
          <a:xfrm>
            <a:off x="11524371" y="3890525"/>
            <a:ext cx="2261937" cy="923330"/>
          </a:xfrm>
          <a:prstGeom prst="rect">
            <a:avLst/>
          </a:prstGeom>
          <a:noFill/>
        </p:spPr>
        <p:txBody>
          <a:bodyPr wrap="square">
            <a:spAutoFit/>
          </a:bodyPr>
          <a:lstStyle/>
          <a:p>
            <a:r>
              <a:rPr lang="en-US" sz="5400" b="1">
                <a:solidFill>
                  <a:srgbClr val="FF0000"/>
                </a:solidFill>
              </a:rPr>
              <a:t>her</a:t>
            </a:r>
            <a:endParaRPr lang="en-US" sz="2000"/>
          </a:p>
        </p:txBody>
      </p:sp>
      <p:sp>
        <p:nvSpPr>
          <p:cNvPr id="23" name="TextBox 22">
            <a:extLst>
              <a:ext uri="{FF2B5EF4-FFF2-40B4-BE49-F238E27FC236}">
                <a16:creationId xmlns:a16="http://schemas.microsoft.com/office/drawing/2014/main" id="{35D960CB-F502-4C93-A1E8-6CBDC97B60CB}"/>
              </a:ext>
            </a:extLst>
          </p:cNvPr>
          <p:cNvSpPr txBox="1"/>
          <p:nvPr/>
        </p:nvSpPr>
        <p:spPr>
          <a:xfrm>
            <a:off x="9391550" y="5011481"/>
            <a:ext cx="2261937" cy="923330"/>
          </a:xfrm>
          <a:prstGeom prst="rect">
            <a:avLst/>
          </a:prstGeom>
          <a:noFill/>
        </p:spPr>
        <p:txBody>
          <a:bodyPr wrap="square">
            <a:spAutoFit/>
          </a:bodyPr>
          <a:lstStyle/>
          <a:p>
            <a:r>
              <a:rPr lang="en-US" sz="5400" b="1">
                <a:solidFill>
                  <a:srgbClr val="FF0000"/>
                </a:solidFill>
              </a:rPr>
              <a:t>hers</a:t>
            </a:r>
            <a:endParaRPr lang="en-US" sz="2000"/>
          </a:p>
        </p:txBody>
      </p:sp>
      <p:sp>
        <p:nvSpPr>
          <p:cNvPr id="24" name="TextBox 23">
            <a:extLst>
              <a:ext uri="{FF2B5EF4-FFF2-40B4-BE49-F238E27FC236}">
                <a16:creationId xmlns:a16="http://schemas.microsoft.com/office/drawing/2014/main" id="{97B9F5DA-2065-4184-AC5A-8FF800956903}"/>
              </a:ext>
            </a:extLst>
          </p:cNvPr>
          <p:cNvSpPr txBox="1"/>
          <p:nvPr/>
        </p:nvSpPr>
        <p:spPr>
          <a:xfrm>
            <a:off x="9963292" y="6190000"/>
            <a:ext cx="2261937" cy="923330"/>
          </a:xfrm>
          <a:prstGeom prst="rect">
            <a:avLst/>
          </a:prstGeom>
          <a:noFill/>
        </p:spPr>
        <p:txBody>
          <a:bodyPr wrap="square">
            <a:spAutoFit/>
          </a:bodyPr>
          <a:lstStyle/>
          <a:p>
            <a:r>
              <a:rPr lang="en-US" sz="5400" b="1">
                <a:solidFill>
                  <a:srgbClr val="FF0000"/>
                </a:solidFill>
              </a:rPr>
              <a:t>your</a:t>
            </a:r>
            <a:endParaRPr lang="en-US" sz="2000"/>
          </a:p>
        </p:txBody>
      </p:sp>
      <p:sp>
        <p:nvSpPr>
          <p:cNvPr id="25" name="TextBox 24">
            <a:extLst>
              <a:ext uri="{FF2B5EF4-FFF2-40B4-BE49-F238E27FC236}">
                <a16:creationId xmlns:a16="http://schemas.microsoft.com/office/drawing/2014/main" id="{9844B632-01E5-47AD-99E2-5B8AA7F9892B}"/>
              </a:ext>
            </a:extLst>
          </p:cNvPr>
          <p:cNvSpPr txBox="1"/>
          <p:nvPr/>
        </p:nvSpPr>
        <p:spPr>
          <a:xfrm>
            <a:off x="11158102" y="7223296"/>
            <a:ext cx="2261937" cy="923330"/>
          </a:xfrm>
          <a:prstGeom prst="rect">
            <a:avLst/>
          </a:prstGeom>
          <a:noFill/>
        </p:spPr>
        <p:txBody>
          <a:bodyPr wrap="square">
            <a:spAutoFit/>
          </a:bodyPr>
          <a:lstStyle/>
          <a:p>
            <a:r>
              <a:rPr lang="en-US" sz="5400" b="1">
                <a:solidFill>
                  <a:srgbClr val="FF0000"/>
                </a:solidFill>
              </a:rPr>
              <a:t>our</a:t>
            </a:r>
            <a:endParaRPr lang="en-US" sz="2000"/>
          </a:p>
        </p:txBody>
      </p:sp>
      <p:sp>
        <p:nvSpPr>
          <p:cNvPr id="26" name="TextBox 25">
            <a:extLst>
              <a:ext uri="{FF2B5EF4-FFF2-40B4-BE49-F238E27FC236}">
                <a16:creationId xmlns:a16="http://schemas.microsoft.com/office/drawing/2014/main" id="{FC6D1ACB-0883-44F9-9C65-A5DF91757AD2}"/>
              </a:ext>
            </a:extLst>
          </p:cNvPr>
          <p:cNvSpPr txBox="1"/>
          <p:nvPr/>
        </p:nvSpPr>
        <p:spPr>
          <a:xfrm>
            <a:off x="11555904" y="8305105"/>
            <a:ext cx="2261937" cy="923330"/>
          </a:xfrm>
          <a:prstGeom prst="rect">
            <a:avLst/>
          </a:prstGeom>
          <a:noFill/>
        </p:spPr>
        <p:txBody>
          <a:bodyPr wrap="square">
            <a:spAutoFit/>
          </a:bodyPr>
          <a:lstStyle/>
          <a:p>
            <a:r>
              <a:rPr lang="en-US" sz="5400" b="1">
                <a:solidFill>
                  <a:srgbClr val="FF0000"/>
                </a:solidFill>
              </a:rPr>
              <a:t>his</a:t>
            </a:r>
            <a:endParaRPr lang="en-US" sz="2000"/>
          </a:p>
        </p:txBody>
      </p:sp>
    </p:spTree>
    <p:extLst>
      <p:ext uri="{BB962C8B-B14F-4D97-AF65-F5344CB8AC3E}">
        <p14:creationId xmlns:p14="http://schemas.microsoft.com/office/powerpoint/2010/main" val="22843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20" grpId="0"/>
      <p:bldP spid="21" grpId="0"/>
      <p:bldP spid="22" grpId="0"/>
      <p:bldP spid="23"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rot="5400000">
            <a:off x="44176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16">
              <a:lum bright="-20000" contrast="40000"/>
              <a:extLst>
                <a:ext uri="{96DAC541-7B7A-43D3-8B79-37D633B846F1}">
                  <asvg:svgBlip xmlns:asvg="http://schemas.microsoft.com/office/drawing/2016/SVG/main" r:embed="rId17"/>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TextBox 8">
            <a:extLst>
              <a:ext uri="{FF2B5EF4-FFF2-40B4-BE49-F238E27FC236}">
                <a16:creationId xmlns:a16="http://schemas.microsoft.com/office/drawing/2014/main" id="{D987276B-0F9D-4D4E-A822-BF478F62FA2F}"/>
              </a:ext>
            </a:extLst>
          </p:cNvPr>
          <p:cNvSpPr txBox="1"/>
          <p:nvPr/>
        </p:nvSpPr>
        <p:spPr>
          <a:xfrm>
            <a:off x="-429179" y="441815"/>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9. country </a:t>
            </a:r>
            <a:r>
              <a:rPr lang="en-US" sz="4000" b="1" dirty="0">
                <a:solidFill>
                  <a:srgbClr val="FF0000"/>
                </a:solidFill>
              </a:rPr>
              <a:t>(n): </a:t>
            </a:r>
          </a:p>
        </p:txBody>
      </p:sp>
      <p:sp>
        <p:nvSpPr>
          <p:cNvPr id="21" name="Rectangle 20">
            <a:extLst>
              <a:ext uri="{FF2B5EF4-FFF2-40B4-BE49-F238E27FC236}">
                <a16:creationId xmlns:a16="http://schemas.microsoft.com/office/drawing/2014/main" id="{76A5FBF6-2C4B-4C75-B9BA-6C408595E83E}"/>
              </a:ext>
            </a:extLst>
          </p:cNvPr>
          <p:cNvSpPr/>
          <p:nvPr/>
        </p:nvSpPr>
        <p:spPr>
          <a:xfrm>
            <a:off x="4801186" y="621544"/>
            <a:ext cx="9294652" cy="1323439"/>
          </a:xfrm>
          <a:prstGeom prst="rect">
            <a:avLst/>
          </a:prstGeom>
        </p:spPr>
        <p:txBody>
          <a:bodyPr wrap="square">
            <a:spAutoFit/>
          </a:bodyPr>
          <a:lstStyle/>
          <a:p>
            <a:r>
              <a:rPr lang="en-US" sz="4000" b="1">
                <a:solidFill>
                  <a:schemeClr val="tx1">
                    <a:lumMod val="95000"/>
                    <a:lumOff val="5000"/>
                  </a:schemeClr>
                </a:solidFill>
              </a:rPr>
              <a:t>/'kʌntrɪ/</a:t>
            </a:r>
          </a:p>
          <a:p>
            <a:r>
              <a:rPr lang="en-US" sz="4000" b="1">
                <a:solidFill>
                  <a:schemeClr val="tx1">
                    <a:lumMod val="95000"/>
                    <a:lumOff val="5000"/>
                  </a:schemeClr>
                </a:solidFill>
              </a:rPr>
              <a:t>quốc gia</a:t>
            </a:r>
          </a:p>
        </p:txBody>
      </p:sp>
      <p:sp>
        <p:nvSpPr>
          <p:cNvPr id="22" name="TextBox 8">
            <a:extLst>
              <a:ext uri="{FF2B5EF4-FFF2-40B4-BE49-F238E27FC236}">
                <a16:creationId xmlns:a16="http://schemas.microsoft.com/office/drawing/2014/main" id="{61C04BA0-B4DD-426F-BA56-4E9818606DBB}"/>
              </a:ext>
            </a:extLst>
          </p:cNvPr>
          <p:cNvSpPr txBox="1"/>
          <p:nvPr/>
        </p:nvSpPr>
        <p:spPr>
          <a:xfrm>
            <a:off x="7201291" y="397349"/>
            <a:ext cx="8717789"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10. creature (</a:t>
            </a:r>
            <a:r>
              <a:rPr lang="en-US" sz="4000" b="1" dirty="0">
                <a:solidFill>
                  <a:srgbClr val="FF0000"/>
                </a:solidFill>
              </a:rPr>
              <a:t>n): </a:t>
            </a:r>
          </a:p>
        </p:txBody>
      </p:sp>
      <p:sp>
        <p:nvSpPr>
          <p:cNvPr id="23" name="Rectangle 22">
            <a:extLst>
              <a:ext uri="{FF2B5EF4-FFF2-40B4-BE49-F238E27FC236}">
                <a16:creationId xmlns:a16="http://schemas.microsoft.com/office/drawing/2014/main" id="{779DD8BA-C03D-43F7-99E3-17310A42875B}"/>
              </a:ext>
            </a:extLst>
          </p:cNvPr>
          <p:cNvSpPr/>
          <p:nvPr/>
        </p:nvSpPr>
        <p:spPr>
          <a:xfrm>
            <a:off x="13264498" y="598829"/>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/'kri:tʃər/</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sinh vật</a:t>
            </a:r>
          </a:p>
        </p:txBody>
      </p:sp>
      <p:sp>
        <p:nvSpPr>
          <p:cNvPr id="24" name="TextBox 8">
            <a:extLst>
              <a:ext uri="{FF2B5EF4-FFF2-40B4-BE49-F238E27FC236}">
                <a16:creationId xmlns:a16="http://schemas.microsoft.com/office/drawing/2014/main" id="{8BC89238-12C7-4CF2-A786-F930CEC26EFF}"/>
              </a:ext>
            </a:extLst>
          </p:cNvPr>
          <p:cNvSpPr txBox="1"/>
          <p:nvPr/>
        </p:nvSpPr>
        <p:spPr>
          <a:xfrm>
            <a:off x="194865" y="4939044"/>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11. design (v): </a:t>
            </a:r>
            <a:endParaRPr lang="en-US" sz="4000" b="1" dirty="0">
              <a:solidFill>
                <a:srgbClr val="FF0000"/>
              </a:solidFill>
            </a:endParaRPr>
          </a:p>
        </p:txBody>
      </p:sp>
      <p:sp>
        <p:nvSpPr>
          <p:cNvPr id="25" name="Rectangle 24">
            <a:extLst>
              <a:ext uri="{FF2B5EF4-FFF2-40B4-BE49-F238E27FC236}">
                <a16:creationId xmlns:a16="http://schemas.microsoft.com/office/drawing/2014/main" id="{E0FC4F31-45D9-489B-BCFF-B02AEA2B1B20}"/>
              </a:ext>
            </a:extLst>
          </p:cNvPr>
          <p:cNvSpPr/>
          <p:nvPr/>
        </p:nvSpPr>
        <p:spPr>
          <a:xfrm>
            <a:off x="5482495" y="5050472"/>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/dɪ'zaɪn/</a:t>
            </a:r>
          </a:p>
          <a:p>
            <a:r>
              <a:rPr lang="vi-VN" sz="4000" b="1">
                <a:solidFill>
                  <a:schemeClr val="tx1">
                    <a:lumMod val="95000"/>
                    <a:lumOff val="5000"/>
                  </a:schemeClr>
                </a:solidFill>
                <a:latin typeface="Calibri" panose="020F0502020204030204" pitchFamily="34" charset="0"/>
                <a:cs typeface="Calibri" panose="020F0502020204030204" pitchFamily="34" charset="0"/>
              </a:rPr>
              <a:t>thiết kế</a:t>
            </a:r>
          </a:p>
        </p:txBody>
      </p:sp>
      <p:sp>
        <p:nvSpPr>
          <p:cNvPr id="26" name="TextBox 8">
            <a:extLst>
              <a:ext uri="{FF2B5EF4-FFF2-40B4-BE49-F238E27FC236}">
                <a16:creationId xmlns:a16="http://schemas.microsoft.com/office/drawing/2014/main" id="{45C07E8B-E9A3-4464-A84F-00C35AE3C835}"/>
              </a:ext>
            </a:extLst>
          </p:cNvPr>
          <p:cNvSpPr txBox="1"/>
          <p:nvPr/>
        </p:nvSpPr>
        <p:spPr>
          <a:xfrm>
            <a:off x="8104044" y="4806438"/>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12. Europe (</a:t>
            </a:r>
            <a:r>
              <a:rPr lang="en-US" sz="4000" b="1" dirty="0">
                <a:solidFill>
                  <a:srgbClr val="FF0000"/>
                </a:solidFill>
              </a:rPr>
              <a:t>n): </a:t>
            </a:r>
          </a:p>
        </p:txBody>
      </p:sp>
      <p:sp>
        <p:nvSpPr>
          <p:cNvPr id="27" name="Rectangle 26">
            <a:extLst>
              <a:ext uri="{FF2B5EF4-FFF2-40B4-BE49-F238E27FC236}">
                <a16:creationId xmlns:a16="http://schemas.microsoft.com/office/drawing/2014/main" id="{2DAD6AB6-03E2-4099-A1E7-2BC5D391EEC6}"/>
              </a:ext>
            </a:extLst>
          </p:cNvPr>
          <p:cNvSpPr/>
          <p:nvPr/>
        </p:nvSpPr>
        <p:spPr>
          <a:xfrm>
            <a:off x="13486816" y="4989617"/>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'jʊərəp/</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châu Âu</a:t>
            </a:r>
          </a:p>
        </p:txBody>
      </p:sp>
      <p:pic>
        <p:nvPicPr>
          <p:cNvPr id="6" name="Picture 5">
            <a:extLst>
              <a:ext uri="{FF2B5EF4-FFF2-40B4-BE49-F238E27FC236}">
                <a16:creationId xmlns:a16="http://schemas.microsoft.com/office/drawing/2014/main" id="{3FE92D49-C703-4B72-8F1D-76F7A5E2FB06}"/>
              </a:ext>
            </a:extLst>
          </p:cNvPr>
          <p:cNvPicPr>
            <a:picLocks noChangeAspect="1"/>
          </p:cNvPicPr>
          <p:nvPr/>
        </p:nvPicPr>
        <p:blipFill>
          <a:blip r:embed="rId20"/>
          <a:stretch>
            <a:fillRect/>
          </a:stretch>
        </p:blipFill>
        <p:spPr>
          <a:xfrm>
            <a:off x="1151014" y="1392831"/>
            <a:ext cx="3420986" cy="3494891"/>
          </a:xfrm>
          <a:prstGeom prst="rect">
            <a:avLst/>
          </a:prstGeom>
        </p:spPr>
      </p:pic>
      <p:pic>
        <p:nvPicPr>
          <p:cNvPr id="7" name="Picture 6">
            <a:extLst>
              <a:ext uri="{FF2B5EF4-FFF2-40B4-BE49-F238E27FC236}">
                <a16:creationId xmlns:a16="http://schemas.microsoft.com/office/drawing/2014/main" id="{78D01B06-7475-4E46-AC72-6CC3A022EB29}"/>
              </a:ext>
            </a:extLst>
          </p:cNvPr>
          <p:cNvPicPr>
            <a:picLocks noChangeAspect="1"/>
          </p:cNvPicPr>
          <p:nvPr/>
        </p:nvPicPr>
        <p:blipFill>
          <a:blip r:embed="rId21"/>
          <a:stretch>
            <a:fillRect/>
          </a:stretch>
        </p:blipFill>
        <p:spPr>
          <a:xfrm>
            <a:off x="8182911" y="1275305"/>
            <a:ext cx="5070741" cy="3494891"/>
          </a:xfrm>
          <a:prstGeom prst="rect">
            <a:avLst/>
          </a:prstGeom>
        </p:spPr>
      </p:pic>
      <p:pic>
        <p:nvPicPr>
          <p:cNvPr id="8" name="Picture 7">
            <a:extLst>
              <a:ext uri="{FF2B5EF4-FFF2-40B4-BE49-F238E27FC236}">
                <a16:creationId xmlns:a16="http://schemas.microsoft.com/office/drawing/2014/main" id="{063D3C03-E0BD-4642-9837-BD193427F4B2}"/>
              </a:ext>
            </a:extLst>
          </p:cNvPr>
          <p:cNvPicPr>
            <a:picLocks noChangeAspect="1"/>
          </p:cNvPicPr>
          <p:nvPr/>
        </p:nvPicPr>
        <p:blipFill>
          <a:blip r:embed="rId22"/>
          <a:stretch>
            <a:fillRect/>
          </a:stretch>
        </p:blipFill>
        <p:spPr>
          <a:xfrm>
            <a:off x="1151014" y="5867985"/>
            <a:ext cx="4134033" cy="3944076"/>
          </a:xfrm>
          <a:prstGeom prst="rect">
            <a:avLst/>
          </a:prstGeom>
        </p:spPr>
      </p:pic>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pic>
        <p:nvPicPr>
          <p:cNvPr id="9" name="Picture 8">
            <a:extLst>
              <a:ext uri="{FF2B5EF4-FFF2-40B4-BE49-F238E27FC236}">
                <a16:creationId xmlns:a16="http://schemas.microsoft.com/office/drawing/2014/main" id="{6BC06B70-A385-43AA-BCF5-53A3F5AEB45F}"/>
              </a:ext>
            </a:extLst>
          </p:cNvPr>
          <p:cNvPicPr>
            <a:picLocks noChangeAspect="1"/>
          </p:cNvPicPr>
          <p:nvPr/>
        </p:nvPicPr>
        <p:blipFill>
          <a:blip r:embed="rId25"/>
          <a:stretch>
            <a:fillRect/>
          </a:stretch>
        </p:blipFill>
        <p:spPr>
          <a:xfrm>
            <a:off x="8454119" y="5828546"/>
            <a:ext cx="4835249" cy="4093721"/>
          </a:xfrm>
          <a:prstGeom prst="rect">
            <a:avLst/>
          </a:prstGeom>
        </p:spPr>
      </p:pic>
      <p:pic>
        <p:nvPicPr>
          <p:cNvPr id="10" name="country">
            <a:hlinkClick r:id="" action="ppaction://media"/>
            <a:extLst>
              <a:ext uri="{FF2B5EF4-FFF2-40B4-BE49-F238E27FC236}">
                <a16:creationId xmlns:a16="http://schemas.microsoft.com/office/drawing/2014/main" id="{77795252-B418-4107-AE78-DF25A5D2505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5177695" y="2793404"/>
            <a:ext cx="609600" cy="609600"/>
          </a:xfrm>
          <a:prstGeom prst="rect">
            <a:avLst/>
          </a:prstGeom>
        </p:spPr>
      </p:pic>
      <p:pic>
        <p:nvPicPr>
          <p:cNvPr id="11" name="creature">
            <a:hlinkClick r:id="" action="ppaction://media"/>
            <a:extLst>
              <a:ext uri="{FF2B5EF4-FFF2-40B4-BE49-F238E27FC236}">
                <a16:creationId xmlns:a16="http://schemas.microsoft.com/office/drawing/2014/main" id="{A2E07739-2CB0-468E-A8EB-E00270132F6A}"/>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3502782" y="2650485"/>
            <a:ext cx="609600" cy="609600"/>
          </a:xfrm>
          <a:prstGeom prst="rect">
            <a:avLst/>
          </a:prstGeom>
        </p:spPr>
      </p:pic>
      <p:pic>
        <p:nvPicPr>
          <p:cNvPr id="12" name="design">
            <a:hlinkClick r:id="" action="ppaction://media"/>
            <a:extLst>
              <a:ext uri="{FF2B5EF4-FFF2-40B4-BE49-F238E27FC236}">
                <a16:creationId xmlns:a16="http://schemas.microsoft.com/office/drawing/2014/main" id="{1E2B10D5-47D9-4327-9384-CC0A28873E83}"/>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5814991" y="7270558"/>
            <a:ext cx="609600" cy="609600"/>
          </a:xfrm>
          <a:prstGeom prst="rect">
            <a:avLst/>
          </a:prstGeom>
        </p:spPr>
      </p:pic>
      <p:pic>
        <p:nvPicPr>
          <p:cNvPr id="13" name="Europe">
            <a:hlinkClick r:id="" action="ppaction://media"/>
            <a:extLst>
              <a:ext uri="{FF2B5EF4-FFF2-40B4-BE49-F238E27FC236}">
                <a16:creationId xmlns:a16="http://schemas.microsoft.com/office/drawing/2014/main" id="{3088357F-4614-4138-829F-911003056CFF}"/>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3819313" y="6992928"/>
            <a:ext cx="609600" cy="609600"/>
          </a:xfrm>
          <a:prstGeom prst="rect">
            <a:avLst/>
          </a:prstGeom>
        </p:spPr>
      </p:pic>
    </p:spTree>
    <p:extLst>
      <p:ext uri="{BB962C8B-B14F-4D97-AF65-F5344CB8AC3E}">
        <p14:creationId xmlns:p14="http://schemas.microsoft.com/office/powerpoint/2010/main" val="11448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barn(inVertical)">
                                      <p:cBhvr>
                                        <p:cTn id="52" dur="500"/>
                                        <p:tgtEl>
                                          <p:spTgt spid="7"/>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par>
                                <p:cTn id="66" presetID="16" presetClass="entr" presetSubtype="21"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arn(inVertical)">
                                      <p:cBhvr>
                                        <p:cTn id="68" dur="500"/>
                                        <p:tgtEl>
                                          <p:spTgt spid="1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inVertical)">
                                      <p:cBhvr>
                                        <p:cTn id="81" dur="500"/>
                                        <p:tgtEl>
                                          <p:spTgt spid="9"/>
                                        </p:tgtEl>
                                      </p:cBhvr>
                                    </p:animEffect>
                                  </p:childTnLst>
                                </p:cTn>
                              </p:par>
                              <p:par>
                                <p:cTn id="82" presetID="16" presetClass="entr" presetSubtype="21"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barn(inVertical)">
                                      <p:cBhvr>
                                        <p:cTn id="84" dur="500"/>
                                        <p:tgtEl>
                                          <p:spTgt spid="13"/>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10"/>
                </p:tgtEl>
              </p:cMediaNode>
            </p:audio>
            <p:audio>
              <p:cMediaNode vol="80000">
                <p:cTn id="94" fill="hold" display="0">
                  <p:stCondLst>
                    <p:cond delay="indefinite"/>
                  </p:stCondLst>
                  <p:endCondLst>
                    <p:cond evt="onStopAudio" delay="0">
                      <p:tgtEl>
                        <p:sldTgt/>
                      </p:tgtEl>
                    </p:cond>
                  </p:endCondLst>
                </p:cTn>
                <p:tgtEl>
                  <p:spTgt spid="11"/>
                </p:tgtEl>
              </p:cMediaNode>
            </p:audio>
            <p:audio>
              <p:cMediaNode vol="80000">
                <p:cTn id="95" fill="hold" display="0">
                  <p:stCondLst>
                    <p:cond delay="indefinite"/>
                  </p:stCondLst>
                  <p:endCondLst>
                    <p:cond evt="onStopAudio" delay="0">
                      <p:tgtEl>
                        <p:sldTgt/>
                      </p:tgtEl>
                    </p:cond>
                  </p:endCondLst>
                </p:cTn>
                <p:tgtEl>
                  <p:spTgt spid="12"/>
                </p:tgtEl>
              </p:cMediaNode>
            </p:audio>
            <p:audio>
              <p:cMediaNode vol="80000">
                <p:cTn id="96" fill="hold" display="0">
                  <p:stCondLst>
                    <p:cond delay="indefinite"/>
                  </p:stCondLst>
                  <p:endCondLst>
                    <p:cond evt="onStopAudio" delay="0">
                      <p:tgtEl>
                        <p:sldTgt/>
                      </p:tgtEl>
                    </p:cond>
                  </p:endCondLst>
                </p:cTn>
                <p:tgtEl>
                  <p:spTgt spid="13"/>
                </p:tgtEl>
              </p:cMediaNode>
            </p:audio>
          </p:childTnLst>
        </p:cTn>
      </p:par>
    </p:tnLst>
    <p:bldLst>
      <p:bldP spid="20" grpId="0"/>
      <p:bldP spid="21" grpId="0"/>
      <p:bldP spid="22" grpId="0"/>
      <p:bldP spid="23" grpId="0"/>
      <p:bldP spid="24" grpId="0"/>
      <p:bldP spid="25" grpId="0"/>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584584">
            <a:off x="-681084" y="8824296"/>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576104" y="339051"/>
            <a:ext cx="16464776" cy="1200329"/>
          </a:xfrm>
          <a:prstGeom prst="rect">
            <a:avLst/>
          </a:prstGeom>
          <a:noFill/>
        </p:spPr>
        <p:txBody>
          <a:bodyPr wrap="square">
            <a:spAutoFit/>
          </a:bodyPr>
          <a:lstStyle/>
          <a:p>
            <a:pPr indent="457200" algn="ctr">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6. Complete the sentences. Use the correct possessive adjective or possessive pronoun.</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3DD65264-A49A-421E-AFBA-973A3A6791F9}"/>
              </a:ext>
            </a:extLst>
          </p:cNvPr>
          <p:cNvSpPr txBox="1"/>
          <p:nvPr/>
        </p:nvSpPr>
        <p:spPr>
          <a:xfrm>
            <a:off x="1247120" y="1282045"/>
            <a:ext cx="16464776" cy="8171468"/>
          </a:xfrm>
          <a:prstGeom prst="rect">
            <a:avLst/>
          </a:prstGeom>
          <a:noFill/>
        </p:spPr>
        <p:txBody>
          <a:bodyPr wrap="square">
            <a:spAutoFit/>
          </a:bodyPr>
          <a:lstStyle/>
          <a:p>
            <a:pPr algn="just">
              <a:spcAft>
                <a:spcPts val="600"/>
              </a:spcAft>
              <a:tabLst>
                <a:tab pos="5975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Is it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book? (you)</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75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It’s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question, not </a:t>
            </a:r>
            <a:r>
              <a:rPr lang="en-US" sz="4000">
                <a:effectLst/>
                <a:latin typeface="Calibri" panose="020F0502020204030204" pitchFamily="34" charset="0"/>
                <a:ea typeface="Cambria" panose="02040503050406030204" pitchFamily="18" charset="0"/>
                <a:cs typeface="Cambria" panose="02040503050406030204" pitchFamily="18" charset="0"/>
              </a:rPr>
              <a:t>__________</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(they, we)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75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Is this camera </a:t>
            </a:r>
            <a:r>
              <a:rPr lang="en-US" sz="4000">
                <a:effectLst/>
                <a:latin typeface="Calibri" panose="020F0502020204030204" pitchFamily="34" charset="0"/>
                <a:ea typeface="Cambria" panose="02040503050406030204" pitchFamily="18" charset="0"/>
                <a:cs typeface="Cambria" panose="02040503050406030204" pitchFamily="18" charset="0"/>
              </a:rPr>
              <a:t>__________</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(you)</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75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Are these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shoes? (you)</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75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That’s not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key.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is yellow. (I)</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75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6.</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know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address but they don’t know </a:t>
            </a:r>
            <a:r>
              <a:rPr lang="en-US" sz="4000">
                <a:effectLst/>
                <a:latin typeface="Calibri" panose="020F0502020204030204" pitchFamily="34" charset="0"/>
                <a:ea typeface="Cambria" panose="02040503050406030204" pitchFamily="18" charset="0"/>
                <a:cs typeface="Cambria" panose="02040503050406030204" pitchFamily="18" charset="0"/>
              </a:rPr>
              <a:t>__________</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(we, they)</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652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7.</a:t>
            </a:r>
            <a:r>
              <a:rPr lang="en-US" sz="4000">
                <a:effectLst/>
                <a:latin typeface="Calibri" panose="020F0502020204030204" pitchFamily="34" charset="0"/>
                <a:ea typeface="Cambria" panose="02040503050406030204" pitchFamily="18" charset="0"/>
                <a:cs typeface="Cambria" panose="02040503050406030204" pitchFamily="18" charset="0"/>
              </a:rPr>
              <a:t> 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room is bigger than </a:t>
            </a:r>
            <a:r>
              <a:rPr lang="en-US" sz="4000">
                <a:effectLst/>
                <a:latin typeface="Calibri" panose="020F0502020204030204" pitchFamily="34" charset="0"/>
                <a:ea typeface="Cambria" panose="02040503050406030204" pitchFamily="18" charset="0"/>
                <a:cs typeface="Cambria" panose="02040503050406030204" pitchFamily="18" charset="0"/>
              </a:rPr>
              <a:t>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but </a:t>
            </a:r>
            <a:r>
              <a:rPr lang="en-US" sz="4000">
                <a:effectLst/>
                <a:latin typeface="Calibri" panose="020F0502020204030204" pitchFamily="34" charset="0"/>
                <a:ea typeface="Cambria" panose="02040503050406030204" pitchFamily="18" charset="0"/>
                <a:cs typeface="Cambria" panose="02040503050406030204" pitchFamily="18" charset="0"/>
              </a:rPr>
              <a:t>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is nicer. (I, she, she)</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75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8.</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can see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children at the school gate but where are </a:t>
            </a:r>
            <a:r>
              <a:rPr lang="en-US" sz="4000">
                <a:effectLst/>
                <a:latin typeface="Calibri" panose="020F0502020204030204" pitchFamily="34" charset="0"/>
                <a:ea typeface="Cambria" panose="02040503050406030204" pitchFamily="18" charset="0"/>
                <a:cs typeface="Cambria" panose="02040503050406030204" pitchFamily="18" charset="0"/>
              </a:rPr>
              <a:t>__________</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(you, I)</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975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9.</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want to change </a:t>
            </a:r>
            <a:r>
              <a:rPr lang="en-US" sz="4000">
                <a:effectLst/>
                <a:latin typeface="Calibri" panose="020F0502020204030204" pitchFamily="34" charset="0"/>
                <a:ea typeface="Cambria" panose="02040503050406030204" pitchFamily="18" charset="0"/>
                <a:cs typeface="Cambria" panose="02040503050406030204" pitchFamily="18" charset="0"/>
              </a:rPr>
              <a:t>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bike. I want to buy one like </a:t>
            </a:r>
            <a:r>
              <a:rPr lang="en-US" sz="4000">
                <a:effectLst/>
                <a:latin typeface="Calibri" panose="020F0502020204030204" pitchFamily="34" charset="0"/>
                <a:ea typeface="Cambria" panose="02040503050406030204" pitchFamily="18" charset="0"/>
                <a:cs typeface="Cambria" panose="02040503050406030204" pitchFamily="18" charset="0"/>
              </a:rPr>
              <a:t>_________</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(I, you)</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136525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10.</a:t>
            </a:r>
            <a:r>
              <a:rPr lang="en-US" sz="4000">
                <a:effectLst/>
                <a:latin typeface="Calibri" panose="020F0502020204030204" pitchFamily="34" charset="0"/>
                <a:ea typeface="Cambria" panose="02040503050406030204" pitchFamily="18" charset="0"/>
                <a:cs typeface="Cambria" panose="02040503050406030204" pitchFamily="18" charset="0"/>
              </a:rPr>
              <a:t> 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car is cheap but </a:t>
            </a:r>
            <a:r>
              <a:rPr lang="en-US" sz="4000">
                <a:effectLst/>
                <a:latin typeface="Calibri" panose="020F0502020204030204" pitchFamily="34" charset="0"/>
                <a:ea typeface="Cambria" panose="02040503050406030204" pitchFamily="18" charset="0"/>
                <a:cs typeface="Cambria" panose="02040503050406030204" pitchFamily="18" charset="0"/>
              </a:rPr>
              <a:t>__________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is expensive. (I/ he)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273ACAA6-7024-407C-85B2-AD0649D65062}"/>
              </a:ext>
            </a:extLst>
          </p:cNvPr>
          <p:cNvSpPr txBox="1"/>
          <p:nvPr/>
        </p:nvSpPr>
        <p:spPr>
          <a:xfrm>
            <a:off x="3214191" y="1164045"/>
            <a:ext cx="2261937" cy="923330"/>
          </a:xfrm>
          <a:prstGeom prst="rect">
            <a:avLst/>
          </a:prstGeom>
          <a:noFill/>
        </p:spPr>
        <p:txBody>
          <a:bodyPr wrap="square">
            <a:spAutoFit/>
          </a:bodyPr>
          <a:lstStyle/>
          <a:p>
            <a:r>
              <a:rPr lang="en-US" sz="5400" b="1">
                <a:solidFill>
                  <a:srgbClr val="FF0000"/>
                </a:solidFill>
              </a:rPr>
              <a:t>your</a:t>
            </a:r>
            <a:endParaRPr lang="en-US" sz="2000"/>
          </a:p>
        </p:txBody>
      </p:sp>
      <p:sp>
        <p:nvSpPr>
          <p:cNvPr id="20" name="TextBox 19">
            <a:extLst>
              <a:ext uri="{FF2B5EF4-FFF2-40B4-BE49-F238E27FC236}">
                <a16:creationId xmlns:a16="http://schemas.microsoft.com/office/drawing/2014/main" id="{9BEF4124-5C56-4886-906B-2441A02E07CB}"/>
              </a:ext>
            </a:extLst>
          </p:cNvPr>
          <p:cNvSpPr txBox="1"/>
          <p:nvPr/>
        </p:nvSpPr>
        <p:spPr>
          <a:xfrm>
            <a:off x="8746744" y="1858120"/>
            <a:ext cx="2261937" cy="923330"/>
          </a:xfrm>
          <a:prstGeom prst="rect">
            <a:avLst/>
          </a:prstGeom>
          <a:noFill/>
        </p:spPr>
        <p:txBody>
          <a:bodyPr wrap="square">
            <a:spAutoFit/>
          </a:bodyPr>
          <a:lstStyle/>
          <a:p>
            <a:r>
              <a:rPr lang="en-US" sz="5400" b="1">
                <a:solidFill>
                  <a:srgbClr val="FF0000"/>
                </a:solidFill>
              </a:rPr>
              <a:t>ours</a:t>
            </a:r>
            <a:endParaRPr lang="en-US" sz="2000"/>
          </a:p>
        </p:txBody>
      </p:sp>
      <p:sp>
        <p:nvSpPr>
          <p:cNvPr id="21" name="TextBox 20">
            <a:extLst>
              <a:ext uri="{FF2B5EF4-FFF2-40B4-BE49-F238E27FC236}">
                <a16:creationId xmlns:a16="http://schemas.microsoft.com/office/drawing/2014/main" id="{57B946E9-5E9D-4FCE-B4FE-60BFC5E15B2D}"/>
              </a:ext>
            </a:extLst>
          </p:cNvPr>
          <p:cNvSpPr txBox="1"/>
          <p:nvPr/>
        </p:nvSpPr>
        <p:spPr>
          <a:xfrm>
            <a:off x="3147202" y="1783766"/>
            <a:ext cx="2261937" cy="923330"/>
          </a:xfrm>
          <a:prstGeom prst="rect">
            <a:avLst/>
          </a:prstGeom>
          <a:noFill/>
        </p:spPr>
        <p:txBody>
          <a:bodyPr wrap="square">
            <a:spAutoFit/>
          </a:bodyPr>
          <a:lstStyle/>
          <a:p>
            <a:r>
              <a:rPr lang="en-US" sz="5400" b="1">
                <a:solidFill>
                  <a:srgbClr val="FF0000"/>
                </a:solidFill>
              </a:rPr>
              <a:t>their</a:t>
            </a:r>
            <a:endParaRPr lang="en-US" sz="2000"/>
          </a:p>
        </p:txBody>
      </p:sp>
      <p:sp>
        <p:nvSpPr>
          <p:cNvPr id="22" name="TextBox 21">
            <a:extLst>
              <a:ext uri="{FF2B5EF4-FFF2-40B4-BE49-F238E27FC236}">
                <a16:creationId xmlns:a16="http://schemas.microsoft.com/office/drawing/2014/main" id="{BCD0F530-C494-4047-91CC-174347AD6776}"/>
              </a:ext>
            </a:extLst>
          </p:cNvPr>
          <p:cNvSpPr txBox="1"/>
          <p:nvPr/>
        </p:nvSpPr>
        <p:spPr>
          <a:xfrm>
            <a:off x="5280289" y="2519854"/>
            <a:ext cx="2261937" cy="923330"/>
          </a:xfrm>
          <a:prstGeom prst="rect">
            <a:avLst/>
          </a:prstGeom>
          <a:noFill/>
        </p:spPr>
        <p:txBody>
          <a:bodyPr wrap="square">
            <a:spAutoFit/>
          </a:bodyPr>
          <a:lstStyle/>
          <a:p>
            <a:r>
              <a:rPr lang="en-US" sz="5400" b="1">
                <a:solidFill>
                  <a:srgbClr val="FF0000"/>
                </a:solidFill>
              </a:rPr>
              <a:t>yours</a:t>
            </a:r>
            <a:endParaRPr lang="en-US" sz="2000"/>
          </a:p>
        </p:txBody>
      </p:sp>
      <p:sp>
        <p:nvSpPr>
          <p:cNvPr id="23" name="TextBox 22">
            <a:extLst>
              <a:ext uri="{FF2B5EF4-FFF2-40B4-BE49-F238E27FC236}">
                <a16:creationId xmlns:a16="http://schemas.microsoft.com/office/drawing/2014/main" id="{C96A50BA-6C91-442E-B59D-C3C801A4515F}"/>
              </a:ext>
            </a:extLst>
          </p:cNvPr>
          <p:cNvSpPr txBox="1"/>
          <p:nvPr/>
        </p:nvSpPr>
        <p:spPr>
          <a:xfrm>
            <a:off x="4412957" y="3188425"/>
            <a:ext cx="2261937" cy="923330"/>
          </a:xfrm>
          <a:prstGeom prst="rect">
            <a:avLst/>
          </a:prstGeom>
          <a:noFill/>
        </p:spPr>
        <p:txBody>
          <a:bodyPr wrap="square">
            <a:spAutoFit/>
          </a:bodyPr>
          <a:lstStyle/>
          <a:p>
            <a:r>
              <a:rPr lang="en-US" sz="5400" b="1">
                <a:solidFill>
                  <a:srgbClr val="FF0000"/>
                </a:solidFill>
              </a:rPr>
              <a:t>your</a:t>
            </a:r>
            <a:endParaRPr lang="en-US" sz="2000"/>
          </a:p>
        </p:txBody>
      </p:sp>
      <p:sp>
        <p:nvSpPr>
          <p:cNvPr id="24" name="TextBox 23">
            <a:extLst>
              <a:ext uri="{FF2B5EF4-FFF2-40B4-BE49-F238E27FC236}">
                <a16:creationId xmlns:a16="http://schemas.microsoft.com/office/drawing/2014/main" id="{F5B6F67C-7AB0-4E35-A140-9347AFDFBAE7}"/>
              </a:ext>
            </a:extLst>
          </p:cNvPr>
          <p:cNvSpPr txBox="1"/>
          <p:nvPr/>
        </p:nvSpPr>
        <p:spPr>
          <a:xfrm>
            <a:off x="4514793" y="3956987"/>
            <a:ext cx="2261937" cy="923330"/>
          </a:xfrm>
          <a:prstGeom prst="rect">
            <a:avLst/>
          </a:prstGeom>
          <a:noFill/>
        </p:spPr>
        <p:txBody>
          <a:bodyPr wrap="square">
            <a:spAutoFit/>
          </a:bodyPr>
          <a:lstStyle/>
          <a:p>
            <a:r>
              <a:rPr lang="en-US" sz="5400" b="1">
                <a:solidFill>
                  <a:srgbClr val="FF0000"/>
                </a:solidFill>
              </a:rPr>
              <a:t>my</a:t>
            </a:r>
            <a:endParaRPr lang="en-US" sz="2000"/>
          </a:p>
        </p:txBody>
      </p:sp>
      <p:sp>
        <p:nvSpPr>
          <p:cNvPr id="25" name="TextBox 24">
            <a:extLst>
              <a:ext uri="{FF2B5EF4-FFF2-40B4-BE49-F238E27FC236}">
                <a16:creationId xmlns:a16="http://schemas.microsoft.com/office/drawing/2014/main" id="{49982680-1DBA-46FF-A558-A8DE295F60E9}"/>
              </a:ext>
            </a:extLst>
          </p:cNvPr>
          <p:cNvSpPr txBox="1"/>
          <p:nvPr/>
        </p:nvSpPr>
        <p:spPr>
          <a:xfrm>
            <a:off x="8060595" y="3943553"/>
            <a:ext cx="2261937" cy="923330"/>
          </a:xfrm>
          <a:prstGeom prst="rect">
            <a:avLst/>
          </a:prstGeom>
          <a:noFill/>
        </p:spPr>
        <p:txBody>
          <a:bodyPr wrap="square">
            <a:spAutoFit/>
          </a:bodyPr>
          <a:lstStyle/>
          <a:p>
            <a:r>
              <a:rPr lang="en-US" sz="5400" b="1">
                <a:solidFill>
                  <a:srgbClr val="FF0000"/>
                </a:solidFill>
              </a:rPr>
              <a:t>mine</a:t>
            </a:r>
            <a:endParaRPr lang="en-US" sz="2000"/>
          </a:p>
        </p:txBody>
      </p:sp>
      <p:sp>
        <p:nvSpPr>
          <p:cNvPr id="26" name="TextBox 25">
            <a:extLst>
              <a:ext uri="{FF2B5EF4-FFF2-40B4-BE49-F238E27FC236}">
                <a16:creationId xmlns:a16="http://schemas.microsoft.com/office/drawing/2014/main" id="{84AAB8A6-C820-46DD-9524-8A82DCB3F3F1}"/>
              </a:ext>
            </a:extLst>
          </p:cNvPr>
          <p:cNvSpPr txBox="1"/>
          <p:nvPr/>
        </p:nvSpPr>
        <p:spPr>
          <a:xfrm>
            <a:off x="4776611" y="4593084"/>
            <a:ext cx="2261937" cy="923330"/>
          </a:xfrm>
          <a:prstGeom prst="rect">
            <a:avLst/>
          </a:prstGeom>
          <a:noFill/>
        </p:spPr>
        <p:txBody>
          <a:bodyPr wrap="square">
            <a:spAutoFit/>
          </a:bodyPr>
          <a:lstStyle/>
          <a:p>
            <a:r>
              <a:rPr lang="en-US" sz="5400" b="1">
                <a:solidFill>
                  <a:srgbClr val="FF0000"/>
                </a:solidFill>
              </a:rPr>
              <a:t>ours</a:t>
            </a:r>
            <a:endParaRPr lang="en-US" sz="2000"/>
          </a:p>
        </p:txBody>
      </p:sp>
      <p:sp>
        <p:nvSpPr>
          <p:cNvPr id="27" name="TextBox 26">
            <a:extLst>
              <a:ext uri="{FF2B5EF4-FFF2-40B4-BE49-F238E27FC236}">
                <a16:creationId xmlns:a16="http://schemas.microsoft.com/office/drawing/2014/main" id="{8DC72E55-B6F3-43B8-922A-0F61450FA97D}"/>
              </a:ext>
            </a:extLst>
          </p:cNvPr>
          <p:cNvSpPr txBox="1"/>
          <p:nvPr/>
        </p:nvSpPr>
        <p:spPr>
          <a:xfrm>
            <a:off x="14173200" y="4593084"/>
            <a:ext cx="2261937" cy="923330"/>
          </a:xfrm>
          <a:prstGeom prst="rect">
            <a:avLst/>
          </a:prstGeom>
          <a:noFill/>
        </p:spPr>
        <p:txBody>
          <a:bodyPr wrap="square">
            <a:spAutoFit/>
          </a:bodyPr>
          <a:lstStyle/>
          <a:p>
            <a:r>
              <a:rPr lang="en-US" sz="5400" b="1">
                <a:solidFill>
                  <a:srgbClr val="FF0000"/>
                </a:solidFill>
              </a:rPr>
              <a:t>theirs</a:t>
            </a:r>
            <a:endParaRPr lang="en-US" sz="2000"/>
          </a:p>
        </p:txBody>
      </p:sp>
      <p:sp>
        <p:nvSpPr>
          <p:cNvPr id="28" name="TextBox 27">
            <a:extLst>
              <a:ext uri="{FF2B5EF4-FFF2-40B4-BE49-F238E27FC236}">
                <a16:creationId xmlns:a16="http://schemas.microsoft.com/office/drawing/2014/main" id="{164A5701-F613-4C21-9101-CB00DE965AD2}"/>
              </a:ext>
            </a:extLst>
          </p:cNvPr>
          <p:cNvSpPr txBox="1"/>
          <p:nvPr/>
        </p:nvSpPr>
        <p:spPr>
          <a:xfrm>
            <a:off x="1980138" y="5871196"/>
            <a:ext cx="2261937" cy="923330"/>
          </a:xfrm>
          <a:prstGeom prst="rect">
            <a:avLst/>
          </a:prstGeom>
          <a:noFill/>
        </p:spPr>
        <p:txBody>
          <a:bodyPr wrap="square">
            <a:spAutoFit/>
          </a:bodyPr>
          <a:lstStyle/>
          <a:p>
            <a:r>
              <a:rPr lang="en-US" sz="5400" b="1">
                <a:solidFill>
                  <a:srgbClr val="FF0000"/>
                </a:solidFill>
              </a:rPr>
              <a:t>My</a:t>
            </a:r>
            <a:endParaRPr lang="en-US" sz="2000"/>
          </a:p>
        </p:txBody>
      </p:sp>
      <p:sp>
        <p:nvSpPr>
          <p:cNvPr id="29" name="TextBox 28">
            <a:extLst>
              <a:ext uri="{FF2B5EF4-FFF2-40B4-BE49-F238E27FC236}">
                <a16:creationId xmlns:a16="http://schemas.microsoft.com/office/drawing/2014/main" id="{5C000958-DBFF-4480-9086-5CB42F2D2254}"/>
              </a:ext>
            </a:extLst>
          </p:cNvPr>
          <p:cNvSpPr txBox="1"/>
          <p:nvPr/>
        </p:nvSpPr>
        <p:spPr>
          <a:xfrm>
            <a:off x="8013031" y="5902188"/>
            <a:ext cx="2261937" cy="923330"/>
          </a:xfrm>
          <a:prstGeom prst="rect">
            <a:avLst/>
          </a:prstGeom>
          <a:noFill/>
        </p:spPr>
        <p:txBody>
          <a:bodyPr wrap="square">
            <a:spAutoFit/>
          </a:bodyPr>
          <a:lstStyle/>
          <a:p>
            <a:r>
              <a:rPr lang="en-US" sz="5400" b="1">
                <a:solidFill>
                  <a:srgbClr val="FF0000"/>
                </a:solidFill>
              </a:rPr>
              <a:t>hers</a:t>
            </a:r>
            <a:endParaRPr lang="en-US" sz="2000"/>
          </a:p>
        </p:txBody>
      </p:sp>
      <p:sp>
        <p:nvSpPr>
          <p:cNvPr id="30" name="TextBox 29">
            <a:extLst>
              <a:ext uri="{FF2B5EF4-FFF2-40B4-BE49-F238E27FC236}">
                <a16:creationId xmlns:a16="http://schemas.microsoft.com/office/drawing/2014/main" id="{F8600F01-6921-486B-81DB-40A6BF3AA737}"/>
              </a:ext>
            </a:extLst>
          </p:cNvPr>
          <p:cNvSpPr txBox="1"/>
          <p:nvPr/>
        </p:nvSpPr>
        <p:spPr>
          <a:xfrm>
            <a:off x="10945984" y="5859048"/>
            <a:ext cx="2261937" cy="923330"/>
          </a:xfrm>
          <a:prstGeom prst="rect">
            <a:avLst/>
          </a:prstGeom>
          <a:noFill/>
        </p:spPr>
        <p:txBody>
          <a:bodyPr wrap="square">
            <a:spAutoFit/>
          </a:bodyPr>
          <a:lstStyle/>
          <a:p>
            <a:r>
              <a:rPr lang="en-US" sz="5400" b="1">
                <a:solidFill>
                  <a:srgbClr val="FF0000"/>
                </a:solidFill>
              </a:rPr>
              <a:t>hers</a:t>
            </a:r>
            <a:endParaRPr lang="en-US" sz="2000"/>
          </a:p>
        </p:txBody>
      </p:sp>
      <p:sp>
        <p:nvSpPr>
          <p:cNvPr id="31" name="TextBox 30">
            <a:extLst>
              <a:ext uri="{FF2B5EF4-FFF2-40B4-BE49-F238E27FC236}">
                <a16:creationId xmlns:a16="http://schemas.microsoft.com/office/drawing/2014/main" id="{75EB316E-1631-4436-ADE4-3294A1B6C962}"/>
              </a:ext>
            </a:extLst>
          </p:cNvPr>
          <p:cNvSpPr txBox="1"/>
          <p:nvPr/>
        </p:nvSpPr>
        <p:spPr>
          <a:xfrm>
            <a:off x="5217592" y="6585576"/>
            <a:ext cx="2261937" cy="923330"/>
          </a:xfrm>
          <a:prstGeom prst="rect">
            <a:avLst/>
          </a:prstGeom>
          <a:noFill/>
        </p:spPr>
        <p:txBody>
          <a:bodyPr wrap="square">
            <a:spAutoFit/>
          </a:bodyPr>
          <a:lstStyle/>
          <a:p>
            <a:r>
              <a:rPr lang="en-US" sz="5400" b="1">
                <a:solidFill>
                  <a:srgbClr val="FF0000"/>
                </a:solidFill>
              </a:rPr>
              <a:t>your</a:t>
            </a:r>
            <a:endParaRPr lang="en-US" sz="2000"/>
          </a:p>
        </p:txBody>
      </p:sp>
      <p:sp>
        <p:nvSpPr>
          <p:cNvPr id="32" name="TextBox 31">
            <a:extLst>
              <a:ext uri="{FF2B5EF4-FFF2-40B4-BE49-F238E27FC236}">
                <a16:creationId xmlns:a16="http://schemas.microsoft.com/office/drawing/2014/main" id="{B3ADF882-FE5E-417F-A958-BBEEF791EF76}"/>
              </a:ext>
            </a:extLst>
          </p:cNvPr>
          <p:cNvSpPr txBox="1"/>
          <p:nvPr/>
        </p:nvSpPr>
        <p:spPr>
          <a:xfrm>
            <a:off x="1751137" y="7181500"/>
            <a:ext cx="2261937" cy="923330"/>
          </a:xfrm>
          <a:prstGeom prst="rect">
            <a:avLst/>
          </a:prstGeom>
          <a:noFill/>
        </p:spPr>
        <p:txBody>
          <a:bodyPr wrap="square">
            <a:spAutoFit/>
          </a:bodyPr>
          <a:lstStyle/>
          <a:p>
            <a:r>
              <a:rPr lang="en-US" sz="5400" b="1">
                <a:solidFill>
                  <a:srgbClr val="FF0000"/>
                </a:solidFill>
              </a:rPr>
              <a:t>mine</a:t>
            </a:r>
            <a:endParaRPr lang="en-US" sz="2000"/>
          </a:p>
        </p:txBody>
      </p:sp>
      <p:sp>
        <p:nvSpPr>
          <p:cNvPr id="33" name="TextBox 32">
            <a:extLst>
              <a:ext uri="{FF2B5EF4-FFF2-40B4-BE49-F238E27FC236}">
                <a16:creationId xmlns:a16="http://schemas.microsoft.com/office/drawing/2014/main" id="{F3E6E209-E5D3-44A1-AABF-9C47F7428372}"/>
              </a:ext>
            </a:extLst>
          </p:cNvPr>
          <p:cNvSpPr txBox="1"/>
          <p:nvPr/>
        </p:nvSpPr>
        <p:spPr>
          <a:xfrm>
            <a:off x="5711604" y="7880280"/>
            <a:ext cx="2261937" cy="923330"/>
          </a:xfrm>
          <a:prstGeom prst="rect">
            <a:avLst/>
          </a:prstGeom>
          <a:noFill/>
        </p:spPr>
        <p:txBody>
          <a:bodyPr wrap="square">
            <a:spAutoFit/>
          </a:bodyPr>
          <a:lstStyle/>
          <a:p>
            <a:r>
              <a:rPr lang="en-US" sz="5400" b="1">
                <a:solidFill>
                  <a:srgbClr val="FF0000"/>
                </a:solidFill>
              </a:rPr>
              <a:t>my</a:t>
            </a:r>
            <a:endParaRPr lang="en-US" sz="2000"/>
          </a:p>
        </p:txBody>
      </p:sp>
      <p:sp>
        <p:nvSpPr>
          <p:cNvPr id="34" name="TextBox 33">
            <a:extLst>
              <a:ext uri="{FF2B5EF4-FFF2-40B4-BE49-F238E27FC236}">
                <a16:creationId xmlns:a16="http://schemas.microsoft.com/office/drawing/2014/main" id="{7510ACCB-56CC-42F3-A0F3-B78031B77C16}"/>
              </a:ext>
            </a:extLst>
          </p:cNvPr>
          <p:cNvSpPr txBox="1"/>
          <p:nvPr/>
        </p:nvSpPr>
        <p:spPr>
          <a:xfrm>
            <a:off x="13659215" y="7880280"/>
            <a:ext cx="2261937" cy="923330"/>
          </a:xfrm>
          <a:prstGeom prst="rect">
            <a:avLst/>
          </a:prstGeom>
          <a:noFill/>
        </p:spPr>
        <p:txBody>
          <a:bodyPr wrap="square">
            <a:spAutoFit/>
          </a:bodyPr>
          <a:lstStyle/>
          <a:p>
            <a:r>
              <a:rPr lang="en-US" sz="5400" b="1">
                <a:solidFill>
                  <a:srgbClr val="FF0000"/>
                </a:solidFill>
              </a:rPr>
              <a:t>yours</a:t>
            </a:r>
            <a:endParaRPr lang="en-US" sz="2000"/>
          </a:p>
        </p:txBody>
      </p:sp>
      <p:sp>
        <p:nvSpPr>
          <p:cNvPr id="35" name="TextBox 34">
            <a:extLst>
              <a:ext uri="{FF2B5EF4-FFF2-40B4-BE49-F238E27FC236}">
                <a16:creationId xmlns:a16="http://schemas.microsoft.com/office/drawing/2014/main" id="{6DBE08A0-5A79-4919-9199-FB6E7C0E6207}"/>
              </a:ext>
            </a:extLst>
          </p:cNvPr>
          <p:cNvSpPr txBox="1"/>
          <p:nvPr/>
        </p:nvSpPr>
        <p:spPr>
          <a:xfrm>
            <a:off x="2605918" y="8554126"/>
            <a:ext cx="2261937" cy="923330"/>
          </a:xfrm>
          <a:prstGeom prst="rect">
            <a:avLst/>
          </a:prstGeom>
          <a:noFill/>
        </p:spPr>
        <p:txBody>
          <a:bodyPr wrap="square">
            <a:spAutoFit/>
          </a:bodyPr>
          <a:lstStyle/>
          <a:p>
            <a:r>
              <a:rPr lang="en-US" sz="5400" b="1">
                <a:solidFill>
                  <a:srgbClr val="FF0000"/>
                </a:solidFill>
              </a:rPr>
              <a:t>My</a:t>
            </a:r>
            <a:endParaRPr lang="en-US" sz="2000"/>
          </a:p>
        </p:txBody>
      </p:sp>
      <p:sp>
        <p:nvSpPr>
          <p:cNvPr id="36" name="TextBox 35">
            <a:extLst>
              <a:ext uri="{FF2B5EF4-FFF2-40B4-BE49-F238E27FC236}">
                <a16:creationId xmlns:a16="http://schemas.microsoft.com/office/drawing/2014/main" id="{6F3ACD53-A033-4776-A936-6C5C37AB6243}"/>
              </a:ext>
            </a:extLst>
          </p:cNvPr>
          <p:cNvSpPr txBox="1"/>
          <p:nvPr/>
        </p:nvSpPr>
        <p:spPr>
          <a:xfrm>
            <a:off x="8838262" y="8554126"/>
            <a:ext cx="2261937" cy="923330"/>
          </a:xfrm>
          <a:prstGeom prst="rect">
            <a:avLst/>
          </a:prstGeom>
          <a:noFill/>
        </p:spPr>
        <p:txBody>
          <a:bodyPr wrap="square">
            <a:spAutoFit/>
          </a:bodyPr>
          <a:lstStyle/>
          <a:p>
            <a:r>
              <a:rPr lang="en-US" sz="5400" b="1">
                <a:solidFill>
                  <a:srgbClr val="FF0000"/>
                </a:solidFill>
              </a:rPr>
              <a:t>his</a:t>
            </a:r>
            <a:endParaRPr lang="en-US" sz="2000"/>
          </a:p>
        </p:txBody>
      </p:sp>
    </p:spTree>
    <p:extLst>
      <p:ext uri="{BB962C8B-B14F-4D97-AF65-F5344CB8AC3E}">
        <p14:creationId xmlns:p14="http://schemas.microsoft.com/office/powerpoint/2010/main" val="70323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barn(inVertical)">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barn(inVertical)">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barn(inVertical)">
                                      <p:cBhvr>
                                        <p:cTn id="97" dur="500"/>
                                        <p:tgtEl>
                                          <p:spTgt spid="30"/>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barn(inVertical)">
                                      <p:cBhvr>
                                        <p:cTn id="102" dur="500"/>
                                        <p:tgtEl>
                                          <p:spTgt spid="3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barn(inVertical)">
                                      <p:cBhvr>
                                        <p:cTn id="107" dur="500"/>
                                        <p:tgtEl>
                                          <p:spTgt spid="32"/>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barn(inVertical)">
                                      <p:cBhvr>
                                        <p:cTn id="112" dur="500"/>
                                        <p:tgtEl>
                                          <p:spTgt spid="3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barn(inVertical)">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35"/>
                                        </p:tgtEl>
                                        <p:attrNameLst>
                                          <p:attrName>style.visibility</p:attrName>
                                        </p:attrNameLst>
                                      </p:cBhvr>
                                      <p:to>
                                        <p:strVal val="visible"/>
                                      </p:to>
                                    </p:set>
                                    <p:animEffect transition="in" filter="barn(inVertical)">
                                      <p:cBhvr>
                                        <p:cTn id="122" dur="500"/>
                                        <p:tgtEl>
                                          <p:spTgt spid="35"/>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grpId="0" nodeType="clickEffect">
                                  <p:stCondLst>
                                    <p:cond delay="0"/>
                                  </p:stCondLst>
                                  <p:childTnLst>
                                    <p:set>
                                      <p:cBhvr>
                                        <p:cTn id="126" dur="1" fill="hold">
                                          <p:stCondLst>
                                            <p:cond delay="0"/>
                                          </p:stCondLst>
                                        </p:cTn>
                                        <p:tgtEl>
                                          <p:spTgt spid="36"/>
                                        </p:tgtEl>
                                        <p:attrNameLst>
                                          <p:attrName>style.visibility</p:attrName>
                                        </p:attrNameLst>
                                      </p:cBhvr>
                                      <p:to>
                                        <p:strVal val="visible"/>
                                      </p:to>
                                    </p:set>
                                    <p:animEffect transition="in" filter="barn(inVertical)">
                                      <p:cBhvr>
                                        <p:cTn id="1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584584">
            <a:off x="-681084" y="8824296"/>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576104" y="339051"/>
            <a:ext cx="16464776" cy="1200329"/>
          </a:xfrm>
          <a:prstGeom prst="rect">
            <a:avLst/>
          </a:prstGeom>
          <a:noFill/>
        </p:spPr>
        <p:txBody>
          <a:bodyPr wrap="square">
            <a:spAutoFit/>
          </a:bodyPr>
          <a:lstStyle/>
          <a:p>
            <a:pPr indent="457200" algn="ctr">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6. Complete the sentences. Use the correct possessive adjective or possessive pronoun.</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3DD65264-A49A-421E-AFBA-973A3A6791F9}"/>
              </a:ext>
            </a:extLst>
          </p:cNvPr>
          <p:cNvSpPr txBox="1"/>
          <p:nvPr/>
        </p:nvSpPr>
        <p:spPr>
          <a:xfrm>
            <a:off x="1247120" y="1282045"/>
            <a:ext cx="16464776" cy="8195770"/>
          </a:xfrm>
          <a:prstGeom prst="rect">
            <a:avLst/>
          </a:prstGeom>
          <a:noFill/>
        </p:spPr>
        <p:txBody>
          <a:bodyPr wrap="square">
            <a:spAutoFit/>
          </a:bodyPr>
          <a:lstStyle/>
          <a:p>
            <a:pPr algn="just">
              <a:lnSpc>
                <a:spcPct val="110000"/>
              </a:lnSpc>
              <a:spcAft>
                <a:spcPts val="600"/>
              </a:spcAft>
              <a:tabLst>
                <a:tab pos="645795" algn="l"/>
              </a:tabLst>
            </a:pPr>
            <a:r>
              <a:rPr lang="en-US" sz="4400" b="1">
                <a:latin typeface="Calibri" panose="020F0502020204030204" pitchFamily="34" charset="0"/>
                <a:ea typeface="Cambria" panose="02040503050406030204" pitchFamily="18" charset="0"/>
                <a:cs typeface="Cambria" panose="02040503050406030204" pitchFamily="18" charset="0"/>
              </a:rPr>
              <a:t>11.</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“Whose camera is it?” - “It’s </a:t>
            </a:r>
            <a:r>
              <a:rPr lang="en-US" sz="4400">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(you)</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645795" algn="l"/>
              </a:tabLst>
            </a:pPr>
            <a:r>
              <a:rPr lang="en-US" sz="4400" b="1">
                <a:latin typeface="Calibri" panose="020F0502020204030204" pitchFamily="34" charset="0"/>
                <a:ea typeface="Cambria" panose="02040503050406030204" pitchFamily="18" charset="0"/>
                <a:cs typeface="Cambria" panose="02040503050406030204" pitchFamily="18" charset="0"/>
              </a:rPr>
              <a:t>12.</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Excuse me, those are </a:t>
            </a:r>
            <a:r>
              <a:rPr lang="en-US" sz="4400">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seat. (we)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645795" algn="l"/>
              </a:tabLst>
            </a:pPr>
            <a:r>
              <a:rPr lang="en-US" sz="4400" b="1">
                <a:latin typeface="Calibri" panose="020F0502020204030204" pitchFamily="34" charset="0"/>
                <a:ea typeface="Cambria" panose="02040503050406030204" pitchFamily="18" charset="0"/>
                <a:cs typeface="Cambria" panose="02040503050406030204" pitchFamily="18" charset="0"/>
              </a:rPr>
              <a:t>13.</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Is it </a:t>
            </a:r>
            <a:r>
              <a:rPr lang="en-US" sz="4400">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suitcase or </a:t>
            </a:r>
            <a:r>
              <a:rPr lang="en-US" sz="4400">
                <a:latin typeface="Calibri" panose="020F0502020204030204" pitchFamily="34" charset="0"/>
                <a:ea typeface="Cambria" panose="02040503050406030204" pitchFamily="18" charset="0"/>
                <a:cs typeface="Cambria" panose="02040503050406030204" pitchFamily="18" charset="0"/>
              </a:rPr>
              <a:t>__________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(you/he)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645795" algn="l"/>
              </a:tabLst>
            </a:pPr>
            <a:r>
              <a:rPr lang="en-US" sz="4400" b="1">
                <a:latin typeface="Calibri" panose="020F0502020204030204" pitchFamily="34" charset="0"/>
                <a:ea typeface="Cambria" panose="02040503050406030204" pitchFamily="18" charset="0"/>
                <a:cs typeface="Cambria" panose="02040503050406030204" pitchFamily="18" charset="0"/>
              </a:rPr>
              <a:t>14.</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Has the dog had </a:t>
            </a:r>
            <a:r>
              <a:rPr lang="en-US" sz="4400">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food? (it)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645795" algn="l"/>
              </a:tabLst>
            </a:pPr>
            <a:r>
              <a:rPr lang="en-US" sz="4400" b="1">
                <a:latin typeface="Calibri" panose="020F0502020204030204" pitchFamily="34" charset="0"/>
                <a:ea typeface="Cambria" panose="02040503050406030204" pitchFamily="18" charset="0"/>
                <a:cs typeface="Cambria" panose="02040503050406030204" pitchFamily="18" charset="0"/>
              </a:rPr>
              <a:t>15.</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They’re not </a:t>
            </a:r>
            <a:r>
              <a:rPr lang="en-US" sz="4400">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keys. They’re </a:t>
            </a:r>
            <a:r>
              <a:rPr lang="en-US" sz="4400">
                <a:latin typeface="Calibri" panose="020F0502020204030204" pitchFamily="34" charset="0"/>
                <a:ea typeface="Cambria" panose="02040503050406030204" pitchFamily="18" charset="0"/>
                <a:cs typeface="Cambria" panose="02040503050406030204" pitchFamily="18" charset="0"/>
              </a:rPr>
              <a:t>__________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(I/she)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746125" algn="l"/>
              </a:tabLst>
            </a:pPr>
            <a:r>
              <a:rPr lang="en-US" sz="4400" b="1">
                <a:latin typeface="Calibri" panose="020F0502020204030204" pitchFamily="34" charset="0"/>
                <a:ea typeface="Cambria" panose="02040503050406030204" pitchFamily="18" charset="0"/>
                <a:cs typeface="Cambria" panose="02040503050406030204" pitchFamily="18" charset="0"/>
              </a:rPr>
              <a:t>16.</a:t>
            </a:r>
            <a:r>
              <a:rPr lang="en-US" sz="4400">
                <a:latin typeface="Calibri" panose="020F0502020204030204" pitchFamily="34" charset="0"/>
                <a:ea typeface="Cambria" panose="02040503050406030204" pitchFamily="18" charset="0"/>
                <a:cs typeface="Cambria" panose="02040503050406030204" pitchFamily="18" charset="0"/>
              </a:rPr>
              <a:t> I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don’t think it’s </a:t>
            </a:r>
            <a:r>
              <a:rPr lang="en-US" sz="4400">
                <a:latin typeface="Calibri" panose="020F0502020204030204" pitchFamily="34" charset="0"/>
                <a:ea typeface="Cambria" panose="02040503050406030204" pitchFamily="18" charset="0"/>
                <a:cs typeface="Cambria" panose="02040503050406030204" pitchFamily="18" charset="0"/>
              </a:rPr>
              <a:t>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room. I think it’s </a:t>
            </a:r>
            <a:r>
              <a:rPr lang="en-US" sz="4400">
                <a:latin typeface="Calibri" panose="020F0502020204030204" pitchFamily="34" charset="0"/>
                <a:ea typeface="Cambria" panose="02040503050406030204" pitchFamily="18" charset="0"/>
                <a:cs typeface="Cambria" panose="02040503050406030204" pitchFamily="18" charset="0"/>
              </a:rPr>
              <a:t>_________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(you/ they)</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400" b="1">
                <a:solidFill>
                  <a:srgbClr val="000000"/>
                </a:solidFill>
                <a:latin typeface="Calibri" panose="020F0502020204030204" pitchFamily="34" charset="0"/>
                <a:ea typeface="Cambria" panose="02040503050406030204" pitchFamily="18" charset="0"/>
                <a:cs typeface="Cambria" panose="02040503050406030204" pitchFamily="18" charset="0"/>
              </a:rPr>
              <a:t>17.</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The police asked me for </a:t>
            </a:r>
            <a:r>
              <a:rPr lang="en-US" sz="4400">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address. (I)</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tabLst>
                <a:tab pos="746125" algn="l"/>
              </a:tabLst>
            </a:pPr>
            <a:r>
              <a:rPr lang="en-US" sz="4400" b="1">
                <a:latin typeface="Calibri" panose="020F0502020204030204" pitchFamily="34" charset="0"/>
                <a:ea typeface="Cambria" panose="02040503050406030204" pitchFamily="18" charset="0"/>
                <a:cs typeface="Cambria" panose="02040503050406030204" pitchFamily="18" charset="0"/>
              </a:rPr>
              <a:t>18.</a:t>
            </a:r>
            <a:r>
              <a:rPr lang="en-US" sz="4400">
                <a:latin typeface="Calibri" panose="020F0502020204030204" pitchFamily="34" charset="0"/>
                <a:ea typeface="Cambria" panose="02040503050406030204" pitchFamily="18" charset="0"/>
                <a:cs typeface="Cambria" panose="02040503050406030204" pitchFamily="18" charset="0"/>
              </a:rPr>
              <a:t> I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think this is </a:t>
            </a:r>
            <a:r>
              <a:rPr lang="en-US" sz="4400">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book. Oh no, it’s </a:t>
            </a:r>
            <a:r>
              <a:rPr lang="en-US" sz="4400">
                <a:latin typeface="Calibri" panose="020F0502020204030204" pitchFamily="34" charset="0"/>
                <a:ea typeface="Cambria" panose="02040503050406030204" pitchFamily="18" charset="0"/>
                <a:cs typeface="Cambria" panose="02040503050406030204" pitchFamily="18" charset="0"/>
              </a:rPr>
              <a:t>__________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(I/ you)</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600"/>
              </a:spcAft>
            </a:pPr>
            <a:r>
              <a:rPr lang="en-US" sz="4400" b="1">
                <a:latin typeface="Calibri" panose="020F0502020204030204" pitchFamily="34" charset="0"/>
                <a:ea typeface="Cambria" panose="02040503050406030204" pitchFamily="18" charset="0"/>
                <a:cs typeface="Cambria" panose="02040503050406030204" pitchFamily="18" charset="0"/>
              </a:rPr>
              <a:t>19.</a:t>
            </a:r>
            <a:r>
              <a:rPr lang="en-US" sz="4400">
                <a:latin typeface="Calibri" panose="020F0502020204030204" pitchFamily="34" charset="0"/>
                <a:ea typeface="Cambria" panose="02040503050406030204" pitchFamily="18" charset="0"/>
                <a:cs typeface="Cambria" panose="02040503050406030204" pitchFamily="18" charset="0"/>
              </a:rPr>
              <a:t> ________ </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brother hasn’t got a phone, so he uses </a:t>
            </a:r>
            <a:r>
              <a:rPr lang="en-US" sz="4400">
                <a:latin typeface="Calibri" panose="020F0502020204030204" pitchFamily="34" charset="0"/>
                <a:ea typeface="Cambria" panose="02040503050406030204" pitchFamily="18" charset="0"/>
                <a:cs typeface="Cambria" panose="02040503050406030204" pitchFamily="18" charset="0"/>
              </a:rPr>
              <a:t>________</a:t>
            </a:r>
            <a:r>
              <a:rPr lang="en-US" sz="4400">
                <a:solidFill>
                  <a:srgbClr val="000000"/>
                </a:solidFill>
                <a:latin typeface="Calibri" panose="020F0502020204030204" pitchFamily="34" charset="0"/>
                <a:ea typeface="Cambria" panose="02040503050406030204" pitchFamily="18" charset="0"/>
                <a:cs typeface="Cambria" panose="02040503050406030204" pitchFamily="18" charset="0"/>
              </a:rPr>
              <a:t>. (I/ we)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800"/>
              </a:spcAft>
            </a:pPr>
            <a:r>
              <a:rPr lang="en-US" sz="4400" b="1">
                <a:latin typeface="Calibri" panose="020F0502020204030204" pitchFamily="34" charset="0"/>
                <a:ea typeface="Calibri" panose="020F0502020204030204" pitchFamily="34" charset="0"/>
                <a:cs typeface="Calibri" panose="020F0502020204030204" pitchFamily="34" charset="0"/>
              </a:rPr>
              <a:t>20.</a:t>
            </a:r>
            <a:r>
              <a:rPr lang="en-US" sz="4400">
                <a:latin typeface="Calibri" panose="020F0502020204030204" pitchFamily="34" charset="0"/>
                <a:ea typeface="Calibri" panose="020F0502020204030204" pitchFamily="34" charset="0"/>
                <a:cs typeface="Calibri" panose="020F0502020204030204" pitchFamily="34" charset="0"/>
              </a:rPr>
              <a:t> __________ </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garden is bigger than </a:t>
            </a:r>
            <a:r>
              <a:rPr lang="en-US" sz="4400">
                <a:latin typeface="Calibri" panose="020F0502020204030204" pitchFamily="34" charset="0"/>
                <a:ea typeface="Calibri" panose="020F0502020204030204" pitchFamily="34" charset="0"/>
                <a:cs typeface="Calibri" panose="020F0502020204030204" pitchFamily="34" charset="0"/>
              </a:rPr>
              <a:t>__________</a:t>
            </a:r>
            <a:r>
              <a:rPr lang="en-US" sz="4400">
                <a:solidFill>
                  <a:srgbClr val="000000"/>
                </a:solidFill>
                <a:latin typeface="Calibri" panose="020F0502020204030204" pitchFamily="34" charset="0"/>
                <a:ea typeface="Calibri" panose="020F0502020204030204" pitchFamily="34" charset="0"/>
                <a:cs typeface="Calibri" panose="020F0502020204030204" pitchFamily="34" charset="0"/>
              </a:rPr>
              <a:t>. (they/we)</a:t>
            </a:r>
            <a:endParaRPr lang="en-US" sz="4000">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3D4DE33B-ADC1-4D09-9A4B-43708A45EEFF}"/>
              </a:ext>
            </a:extLst>
          </p:cNvPr>
          <p:cNvSpPr txBox="1"/>
          <p:nvPr/>
        </p:nvSpPr>
        <p:spPr>
          <a:xfrm>
            <a:off x="9383255" y="1277093"/>
            <a:ext cx="2261937" cy="923330"/>
          </a:xfrm>
          <a:prstGeom prst="rect">
            <a:avLst/>
          </a:prstGeom>
          <a:noFill/>
        </p:spPr>
        <p:txBody>
          <a:bodyPr wrap="square">
            <a:spAutoFit/>
          </a:bodyPr>
          <a:lstStyle/>
          <a:p>
            <a:r>
              <a:rPr lang="en-US" sz="5400" b="1">
                <a:solidFill>
                  <a:srgbClr val="FF0000"/>
                </a:solidFill>
              </a:rPr>
              <a:t>yours</a:t>
            </a:r>
            <a:endParaRPr lang="en-US" sz="2000"/>
          </a:p>
        </p:txBody>
      </p:sp>
      <p:sp>
        <p:nvSpPr>
          <p:cNvPr id="20" name="TextBox 19">
            <a:extLst>
              <a:ext uri="{FF2B5EF4-FFF2-40B4-BE49-F238E27FC236}">
                <a16:creationId xmlns:a16="http://schemas.microsoft.com/office/drawing/2014/main" id="{4E800D03-C252-49D0-90F0-7DDB38B30BBB}"/>
              </a:ext>
            </a:extLst>
          </p:cNvPr>
          <p:cNvSpPr txBox="1"/>
          <p:nvPr/>
        </p:nvSpPr>
        <p:spPr>
          <a:xfrm>
            <a:off x="7773777" y="2045655"/>
            <a:ext cx="2261937" cy="923330"/>
          </a:xfrm>
          <a:prstGeom prst="rect">
            <a:avLst/>
          </a:prstGeom>
          <a:noFill/>
        </p:spPr>
        <p:txBody>
          <a:bodyPr wrap="square">
            <a:spAutoFit/>
          </a:bodyPr>
          <a:lstStyle/>
          <a:p>
            <a:r>
              <a:rPr lang="en-US" sz="5400" b="1">
                <a:solidFill>
                  <a:srgbClr val="FF0000"/>
                </a:solidFill>
              </a:rPr>
              <a:t>our</a:t>
            </a:r>
            <a:endParaRPr lang="en-US" sz="2000"/>
          </a:p>
        </p:txBody>
      </p:sp>
      <p:sp>
        <p:nvSpPr>
          <p:cNvPr id="21" name="TextBox 20">
            <a:extLst>
              <a:ext uri="{FF2B5EF4-FFF2-40B4-BE49-F238E27FC236}">
                <a16:creationId xmlns:a16="http://schemas.microsoft.com/office/drawing/2014/main" id="{68E0E243-F59B-474B-8412-B3F9113EA105}"/>
              </a:ext>
            </a:extLst>
          </p:cNvPr>
          <p:cNvSpPr txBox="1"/>
          <p:nvPr/>
        </p:nvSpPr>
        <p:spPr>
          <a:xfrm>
            <a:off x="3831599" y="2933700"/>
            <a:ext cx="2261937" cy="923330"/>
          </a:xfrm>
          <a:prstGeom prst="rect">
            <a:avLst/>
          </a:prstGeom>
          <a:noFill/>
        </p:spPr>
        <p:txBody>
          <a:bodyPr wrap="square">
            <a:spAutoFit/>
          </a:bodyPr>
          <a:lstStyle/>
          <a:p>
            <a:r>
              <a:rPr lang="en-US" sz="5400" b="1">
                <a:solidFill>
                  <a:srgbClr val="FF0000"/>
                </a:solidFill>
              </a:rPr>
              <a:t>your</a:t>
            </a:r>
            <a:endParaRPr lang="en-US" sz="2000"/>
          </a:p>
        </p:txBody>
      </p:sp>
      <p:sp>
        <p:nvSpPr>
          <p:cNvPr id="22" name="TextBox 21">
            <a:extLst>
              <a:ext uri="{FF2B5EF4-FFF2-40B4-BE49-F238E27FC236}">
                <a16:creationId xmlns:a16="http://schemas.microsoft.com/office/drawing/2014/main" id="{A261C258-4C3A-4DFD-885E-6D0EC6F0ECFA}"/>
              </a:ext>
            </a:extLst>
          </p:cNvPr>
          <p:cNvSpPr txBox="1"/>
          <p:nvPr/>
        </p:nvSpPr>
        <p:spPr>
          <a:xfrm>
            <a:off x="9250402" y="2924626"/>
            <a:ext cx="2261937" cy="923330"/>
          </a:xfrm>
          <a:prstGeom prst="rect">
            <a:avLst/>
          </a:prstGeom>
          <a:noFill/>
        </p:spPr>
        <p:txBody>
          <a:bodyPr wrap="square">
            <a:spAutoFit/>
          </a:bodyPr>
          <a:lstStyle/>
          <a:p>
            <a:r>
              <a:rPr lang="en-US" sz="5400" b="1">
                <a:solidFill>
                  <a:srgbClr val="FF0000"/>
                </a:solidFill>
              </a:rPr>
              <a:t>his</a:t>
            </a:r>
            <a:endParaRPr lang="en-US" sz="2000"/>
          </a:p>
        </p:txBody>
      </p:sp>
      <p:sp>
        <p:nvSpPr>
          <p:cNvPr id="23" name="TextBox 22">
            <a:extLst>
              <a:ext uri="{FF2B5EF4-FFF2-40B4-BE49-F238E27FC236}">
                <a16:creationId xmlns:a16="http://schemas.microsoft.com/office/drawing/2014/main" id="{17E89114-2B5C-40F0-BC23-8846CEFB7573}"/>
              </a:ext>
            </a:extLst>
          </p:cNvPr>
          <p:cNvSpPr txBox="1"/>
          <p:nvPr/>
        </p:nvSpPr>
        <p:spPr>
          <a:xfrm>
            <a:off x="6580166" y="3675036"/>
            <a:ext cx="2261937" cy="923330"/>
          </a:xfrm>
          <a:prstGeom prst="rect">
            <a:avLst/>
          </a:prstGeom>
          <a:noFill/>
        </p:spPr>
        <p:txBody>
          <a:bodyPr wrap="square">
            <a:spAutoFit/>
          </a:bodyPr>
          <a:lstStyle/>
          <a:p>
            <a:r>
              <a:rPr lang="en-US" sz="5400" b="1">
                <a:solidFill>
                  <a:srgbClr val="FF0000"/>
                </a:solidFill>
              </a:rPr>
              <a:t>its</a:t>
            </a:r>
            <a:endParaRPr lang="en-US" sz="2000"/>
          </a:p>
        </p:txBody>
      </p:sp>
      <p:sp>
        <p:nvSpPr>
          <p:cNvPr id="24" name="TextBox 23">
            <a:extLst>
              <a:ext uri="{FF2B5EF4-FFF2-40B4-BE49-F238E27FC236}">
                <a16:creationId xmlns:a16="http://schemas.microsoft.com/office/drawing/2014/main" id="{450A9CDD-8AE1-4A19-A8B8-D198DB145497}"/>
              </a:ext>
            </a:extLst>
          </p:cNvPr>
          <p:cNvSpPr txBox="1"/>
          <p:nvPr/>
        </p:nvSpPr>
        <p:spPr>
          <a:xfrm>
            <a:off x="5697471" y="4503199"/>
            <a:ext cx="2261937" cy="923330"/>
          </a:xfrm>
          <a:prstGeom prst="rect">
            <a:avLst/>
          </a:prstGeom>
          <a:noFill/>
        </p:spPr>
        <p:txBody>
          <a:bodyPr wrap="square">
            <a:spAutoFit/>
          </a:bodyPr>
          <a:lstStyle/>
          <a:p>
            <a:r>
              <a:rPr lang="en-US" sz="5400" b="1">
                <a:solidFill>
                  <a:srgbClr val="FF0000"/>
                </a:solidFill>
              </a:rPr>
              <a:t>my</a:t>
            </a:r>
            <a:endParaRPr lang="en-US" sz="2000"/>
          </a:p>
        </p:txBody>
      </p:sp>
      <p:sp>
        <p:nvSpPr>
          <p:cNvPr id="25" name="TextBox 24">
            <a:extLst>
              <a:ext uri="{FF2B5EF4-FFF2-40B4-BE49-F238E27FC236}">
                <a16:creationId xmlns:a16="http://schemas.microsoft.com/office/drawing/2014/main" id="{BB6CF013-C3DB-46BA-913F-8B4CC3E5C0F5}"/>
              </a:ext>
            </a:extLst>
          </p:cNvPr>
          <p:cNvSpPr txBox="1"/>
          <p:nvPr/>
        </p:nvSpPr>
        <p:spPr>
          <a:xfrm>
            <a:off x="11587168" y="4503199"/>
            <a:ext cx="2261937" cy="923330"/>
          </a:xfrm>
          <a:prstGeom prst="rect">
            <a:avLst/>
          </a:prstGeom>
          <a:noFill/>
        </p:spPr>
        <p:txBody>
          <a:bodyPr wrap="square">
            <a:spAutoFit/>
          </a:bodyPr>
          <a:lstStyle/>
          <a:p>
            <a:r>
              <a:rPr lang="en-US" sz="5400" b="1">
                <a:solidFill>
                  <a:srgbClr val="FF0000"/>
                </a:solidFill>
              </a:rPr>
              <a:t>hers</a:t>
            </a:r>
            <a:endParaRPr lang="en-US" sz="2000"/>
          </a:p>
        </p:txBody>
      </p:sp>
      <p:sp>
        <p:nvSpPr>
          <p:cNvPr id="26" name="TextBox 25">
            <a:extLst>
              <a:ext uri="{FF2B5EF4-FFF2-40B4-BE49-F238E27FC236}">
                <a16:creationId xmlns:a16="http://schemas.microsoft.com/office/drawing/2014/main" id="{A29C85E9-2058-4BEB-AD4E-ED5E59FC9A12}"/>
              </a:ext>
            </a:extLst>
          </p:cNvPr>
          <p:cNvSpPr txBox="1"/>
          <p:nvPr/>
        </p:nvSpPr>
        <p:spPr>
          <a:xfrm>
            <a:off x="6179614" y="5322787"/>
            <a:ext cx="2261937" cy="923330"/>
          </a:xfrm>
          <a:prstGeom prst="rect">
            <a:avLst/>
          </a:prstGeom>
          <a:noFill/>
        </p:spPr>
        <p:txBody>
          <a:bodyPr wrap="square">
            <a:spAutoFit/>
          </a:bodyPr>
          <a:lstStyle/>
          <a:p>
            <a:r>
              <a:rPr lang="en-US" sz="5400" b="1">
                <a:solidFill>
                  <a:srgbClr val="FF0000"/>
                </a:solidFill>
              </a:rPr>
              <a:t>your</a:t>
            </a:r>
            <a:endParaRPr lang="en-US" sz="2000"/>
          </a:p>
        </p:txBody>
      </p:sp>
      <p:sp>
        <p:nvSpPr>
          <p:cNvPr id="27" name="TextBox 26">
            <a:extLst>
              <a:ext uri="{FF2B5EF4-FFF2-40B4-BE49-F238E27FC236}">
                <a16:creationId xmlns:a16="http://schemas.microsoft.com/office/drawing/2014/main" id="{0CD4CD41-9155-4DEB-A45C-DEDFB04DAAEE}"/>
              </a:ext>
            </a:extLst>
          </p:cNvPr>
          <p:cNvSpPr txBox="1"/>
          <p:nvPr/>
        </p:nvSpPr>
        <p:spPr>
          <a:xfrm>
            <a:off x="12569399" y="5290167"/>
            <a:ext cx="2261937" cy="923330"/>
          </a:xfrm>
          <a:prstGeom prst="rect">
            <a:avLst/>
          </a:prstGeom>
          <a:noFill/>
        </p:spPr>
        <p:txBody>
          <a:bodyPr wrap="square">
            <a:spAutoFit/>
          </a:bodyPr>
          <a:lstStyle/>
          <a:p>
            <a:r>
              <a:rPr lang="en-US" sz="5400" b="1">
                <a:solidFill>
                  <a:srgbClr val="FF0000"/>
                </a:solidFill>
              </a:rPr>
              <a:t>theirs</a:t>
            </a:r>
            <a:endParaRPr lang="en-US" sz="2000"/>
          </a:p>
        </p:txBody>
      </p:sp>
      <p:sp>
        <p:nvSpPr>
          <p:cNvPr id="28" name="TextBox 27">
            <a:extLst>
              <a:ext uri="{FF2B5EF4-FFF2-40B4-BE49-F238E27FC236}">
                <a16:creationId xmlns:a16="http://schemas.microsoft.com/office/drawing/2014/main" id="{4B4D8CF9-9535-4E5A-A817-9EB13F3E1ED6}"/>
              </a:ext>
            </a:extLst>
          </p:cNvPr>
          <p:cNvSpPr txBox="1"/>
          <p:nvPr/>
        </p:nvSpPr>
        <p:spPr>
          <a:xfrm>
            <a:off x="8405789" y="6095865"/>
            <a:ext cx="2261937" cy="923330"/>
          </a:xfrm>
          <a:prstGeom prst="rect">
            <a:avLst/>
          </a:prstGeom>
          <a:noFill/>
        </p:spPr>
        <p:txBody>
          <a:bodyPr wrap="square">
            <a:spAutoFit/>
          </a:bodyPr>
          <a:lstStyle/>
          <a:p>
            <a:r>
              <a:rPr lang="en-US" sz="5400" b="1">
                <a:solidFill>
                  <a:srgbClr val="FF0000"/>
                </a:solidFill>
              </a:rPr>
              <a:t>my</a:t>
            </a:r>
            <a:endParaRPr lang="en-US" sz="2000"/>
          </a:p>
        </p:txBody>
      </p:sp>
      <p:sp>
        <p:nvSpPr>
          <p:cNvPr id="29" name="TextBox 28">
            <a:extLst>
              <a:ext uri="{FF2B5EF4-FFF2-40B4-BE49-F238E27FC236}">
                <a16:creationId xmlns:a16="http://schemas.microsoft.com/office/drawing/2014/main" id="{3DDBEEEC-63F4-468E-A632-354C8A77F6AC}"/>
              </a:ext>
            </a:extLst>
          </p:cNvPr>
          <p:cNvSpPr txBox="1"/>
          <p:nvPr/>
        </p:nvSpPr>
        <p:spPr>
          <a:xfrm>
            <a:off x="5808344" y="6918090"/>
            <a:ext cx="2261937" cy="923330"/>
          </a:xfrm>
          <a:prstGeom prst="rect">
            <a:avLst/>
          </a:prstGeom>
          <a:noFill/>
        </p:spPr>
        <p:txBody>
          <a:bodyPr wrap="square">
            <a:spAutoFit/>
          </a:bodyPr>
          <a:lstStyle/>
          <a:p>
            <a:r>
              <a:rPr lang="en-US" sz="5400" b="1">
                <a:solidFill>
                  <a:srgbClr val="FF0000"/>
                </a:solidFill>
              </a:rPr>
              <a:t>my</a:t>
            </a:r>
            <a:endParaRPr lang="en-US" sz="2000"/>
          </a:p>
        </p:txBody>
      </p:sp>
      <p:sp>
        <p:nvSpPr>
          <p:cNvPr id="30" name="TextBox 29">
            <a:extLst>
              <a:ext uri="{FF2B5EF4-FFF2-40B4-BE49-F238E27FC236}">
                <a16:creationId xmlns:a16="http://schemas.microsoft.com/office/drawing/2014/main" id="{7EE09216-4D5D-43EF-A7D0-A2D2BED2AD54}"/>
              </a:ext>
            </a:extLst>
          </p:cNvPr>
          <p:cNvSpPr txBox="1"/>
          <p:nvPr/>
        </p:nvSpPr>
        <p:spPr>
          <a:xfrm>
            <a:off x="12780926" y="6918090"/>
            <a:ext cx="2261937" cy="923330"/>
          </a:xfrm>
          <a:prstGeom prst="rect">
            <a:avLst/>
          </a:prstGeom>
          <a:noFill/>
        </p:spPr>
        <p:txBody>
          <a:bodyPr wrap="square">
            <a:spAutoFit/>
          </a:bodyPr>
          <a:lstStyle/>
          <a:p>
            <a:r>
              <a:rPr lang="en-US" sz="5400" b="1">
                <a:solidFill>
                  <a:srgbClr val="FF0000"/>
                </a:solidFill>
              </a:rPr>
              <a:t>yours</a:t>
            </a:r>
            <a:endParaRPr lang="en-US" sz="2000"/>
          </a:p>
        </p:txBody>
      </p:sp>
      <p:sp>
        <p:nvSpPr>
          <p:cNvPr id="31" name="TextBox 30">
            <a:extLst>
              <a:ext uri="{FF2B5EF4-FFF2-40B4-BE49-F238E27FC236}">
                <a16:creationId xmlns:a16="http://schemas.microsoft.com/office/drawing/2014/main" id="{6BDB58D7-3693-4F85-9168-AA606378AAEC}"/>
              </a:ext>
            </a:extLst>
          </p:cNvPr>
          <p:cNvSpPr txBox="1"/>
          <p:nvPr/>
        </p:nvSpPr>
        <p:spPr>
          <a:xfrm>
            <a:off x="2569100" y="7702165"/>
            <a:ext cx="2261937" cy="923330"/>
          </a:xfrm>
          <a:prstGeom prst="rect">
            <a:avLst/>
          </a:prstGeom>
          <a:noFill/>
        </p:spPr>
        <p:txBody>
          <a:bodyPr wrap="square">
            <a:spAutoFit/>
          </a:bodyPr>
          <a:lstStyle/>
          <a:p>
            <a:r>
              <a:rPr lang="en-US" sz="5400" b="1">
                <a:solidFill>
                  <a:srgbClr val="FF0000"/>
                </a:solidFill>
              </a:rPr>
              <a:t>My</a:t>
            </a:r>
            <a:endParaRPr lang="en-US" sz="2000"/>
          </a:p>
        </p:txBody>
      </p:sp>
      <p:sp>
        <p:nvSpPr>
          <p:cNvPr id="32" name="TextBox 31">
            <a:extLst>
              <a:ext uri="{FF2B5EF4-FFF2-40B4-BE49-F238E27FC236}">
                <a16:creationId xmlns:a16="http://schemas.microsoft.com/office/drawing/2014/main" id="{96DBB27C-A886-4E72-98ED-8248FBD2BD8C}"/>
              </a:ext>
            </a:extLst>
          </p:cNvPr>
          <p:cNvSpPr txBox="1"/>
          <p:nvPr/>
        </p:nvSpPr>
        <p:spPr>
          <a:xfrm>
            <a:off x="13567457" y="7746253"/>
            <a:ext cx="2261937" cy="923330"/>
          </a:xfrm>
          <a:prstGeom prst="rect">
            <a:avLst/>
          </a:prstGeom>
          <a:noFill/>
        </p:spPr>
        <p:txBody>
          <a:bodyPr wrap="square">
            <a:spAutoFit/>
          </a:bodyPr>
          <a:lstStyle/>
          <a:p>
            <a:r>
              <a:rPr lang="en-US" sz="5400" b="1">
                <a:solidFill>
                  <a:srgbClr val="FF0000"/>
                </a:solidFill>
              </a:rPr>
              <a:t>ours</a:t>
            </a:r>
            <a:endParaRPr lang="en-US" sz="2000"/>
          </a:p>
        </p:txBody>
      </p:sp>
      <p:sp>
        <p:nvSpPr>
          <p:cNvPr id="33" name="TextBox 32">
            <a:extLst>
              <a:ext uri="{FF2B5EF4-FFF2-40B4-BE49-F238E27FC236}">
                <a16:creationId xmlns:a16="http://schemas.microsoft.com/office/drawing/2014/main" id="{C9FD05B3-60FC-4AA7-BD91-001521643FAB}"/>
              </a:ext>
            </a:extLst>
          </p:cNvPr>
          <p:cNvSpPr txBox="1"/>
          <p:nvPr/>
        </p:nvSpPr>
        <p:spPr>
          <a:xfrm>
            <a:off x="3006550" y="8587364"/>
            <a:ext cx="2261937" cy="923330"/>
          </a:xfrm>
          <a:prstGeom prst="rect">
            <a:avLst/>
          </a:prstGeom>
          <a:noFill/>
        </p:spPr>
        <p:txBody>
          <a:bodyPr wrap="square">
            <a:spAutoFit/>
          </a:bodyPr>
          <a:lstStyle/>
          <a:p>
            <a:r>
              <a:rPr lang="en-US" sz="5400" b="1">
                <a:solidFill>
                  <a:srgbClr val="FF0000"/>
                </a:solidFill>
              </a:rPr>
              <a:t>Theirs</a:t>
            </a:r>
            <a:endParaRPr lang="en-US" sz="2000"/>
          </a:p>
        </p:txBody>
      </p:sp>
      <p:sp>
        <p:nvSpPr>
          <p:cNvPr id="34" name="TextBox 33">
            <a:extLst>
              <a:ext uri="{FF2B5EF4-FFF2-40B4-BE49-F238E27FC236}">
                <a16:creationId xmlns:a16="http://schemas.microsoft.com/office/drawing/2014/main" id="{9F51E287-43B0-401B-8534-F1FDBF728F3B}"/>
              </a:ext>
            </a:extLst>
          </p:cNvPr>
          <p:cNvSpPr txBox="1"/>
          <p:nvPr/>
        </p:nvSpPr>
        <p:spPr>
          <a:xfrm>
            <a:off x="10663587" y="8493723"/>
            <a:ext cx="2261937" cy="923330"/>
          </a:xfrm>
          <a:prstGeom prst="rect">
            <a:avLst/>
          </a:prstGeom>
          <a:noFill/>
        </p:spPr>
        <p:txBody>
          <a:bodyPr wrap="square">
            <a:spAutoFit/>
          </a:bodyPr>
          <a:lstStyle/>
          <a:p>
            <a:r>
              <a:rPr lang="en-US" sz="5400" b="1">
                <a:solidFill>
                  <a:srgbClr val="FF0000"/>
                </a:solidFill>
              </a:rPr>
              <a:t>ours</a:t>
            </a:r>
            <a:endParaRPr lang="en-US" sz="2000"/>
          </a:p>
        </p:txBody>
      </p:sp>
    </p:spTree>
    <p:extLst>
      <p:ext uri="{BB962C8B-B14F-4D97-AF65-F5344CB8AC3E}">
        <p14:creationId xmlns:p14="http://schemas.microsoft.com/office/powerpoint/2010/main" val="365398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arn(inVertical)">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barn(inVertical)">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barn(inVertical)">
                                      <p:cBhvr>
                                        <p:cTn id="92" dur="500"/>
                                        <p:tgtEl>
                                          <p:spTgt spid="29"/>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0"/>
                                        </p:tgtEl>
                                        <p:attrNameLst>
                                          <p:attrName>style.visibility</p:attrName>
                                        </p:attrNameLst>
                                      </p:cBhvr>
                                      <p:to>
                                        <p:strVal val="visible"/>
                                      </p:to>
                                    </p:set>
                                    <p:animEffect transition="in" filter="barn(inVertical)">
                                      <p:cBhvr>
                                        <p:cTn id="97" dur="500"/>
                                        <p:tgtEl>
                                          <p:spTgt spid="30"/>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barn(inVertical)">
                                      <p:cBhvr>
                                        <p:cTn id="102" dur="500"/>
                                        <p:tgtEl>
                                          <p:spTgt spid="3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barn(inVertical)">
                                      <p:cBhvr>
                                        <p:cTn id="107" dur="500"/>
                                        <p:tgtEl>
                                          <p:spTgt spid="32"/>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barn(inVertical)">
                                      <p:cBhvr>
                                        <p:cTn id="112" dur="500"/>
                                        <p:tgtEl>
                                          <p:spTgt spid="3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barn(inVertical)">
                                      <p:cBhvr>
                                        <p:cTn id="1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197198" y="2321040"/>
            <a:ext cx="13500986"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PART 2. LANGUAGE</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5">
            <a:extLst>
              <a:ext uri="{FF2B5EF4-FFF2-40B4-BE49-F238E27FC236}">
                <a16:creationId xmlns:a16="http://schemas.microsoft.com/office/drawing/2014/main" id="{A88A0718-DA0B-40E6-BFD5-F2D0C9C6DBCF}"/>
              </a:ext>
            </a:extLst>
          </p:cNvPr>
          <p:cNvSpPr txBox="1"/>
          <p:nvPr/>
        </p:nvSpPr>
        <p:spPr>
          <a:xfrm>
            <a:off x="6553200" y="6037806"/>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III. PHONETICS</a:t>
            </a:r>
          </a:p>
        </p:txBody>
      </p:sp>
      <p:sp>
        <p:nvSpPr>
          <p:cNvPr id="13" name="Freeform 13">
            <a:extLst>
              <a:ext uri="{FF2B5EF4-FFF2-40B4-BE49-F238E27FC236}">
                <a16:creationId xmlns:a16="http://schemas.microsoft.com/office/drawing/2014/main" id="{61E6FE28-98B0-4E04-9ACC-CC0CEE21DF52}"/>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169466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2247900"/>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907829" y="7115205"/>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715800" y="8839199"/>
            <a:ext cx="2123921" cy="1497959"/>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561737" y="-235794"/>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2322840">
            <a:off x="-940564" y="8862396"/>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701806" y="-757704"/>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604024" y="114300"/>
            <a:ext cx="16464776"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1. Put the words in the correct column according to the pronunciation.</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7CDE2E73-9241-426A-BE99-57D636EDDBB3}"/>
              </a:ext>
            </a:extLst>
          </p:cNvPr>
          <p:cNvSpPr txBox="1"/>
          <p:nvPr/>
        </p:nvSpPr>
        <p:spPr>
          <a:xfrm>
            <a:off x="-489567" y="541186"/>
            <a:ext cx="3582607" cy="1081002"/>
          </a:xfrm>
          <a:prstGeom prst="rect">
            <a:avLst/>
          </a:prstGeom>
          <a:noFill/>
        </p:spPr>
        <p:txBody>
          <a:bodyPr wrap="square">
            <a:spAutoFit/>
          </a:bodyPr>
          <a:lstStyle/>
          <a:p>
            <a:pPr marL="0" marR="0" lvl="0" indent="457200" algn="ctr" defTabSz="914400" rtl="0" eaLnBrk="1" fontAlgn="auto" latinLnBrk="0" hangingPunct="1">
              <a:lnSpc>
                <a:spcPct val="150000"/>
              </a:lnSpc>
              <a:spcBef>
                <a:spcPts val="0"/>
              </a:spcBef>
              <a:spcAft>
                <a:spcPts val="1000"/>
              </a:spcAft>
              <a:buClrTx/>
              <a:buSzTx/>
              <a:buFontTx/>
              <a:buNone/>
              <a:tabLst/>
              <a:defRPr/>
            </a:pPr>
            <a:r>
              <a:rPr kumimoji="0" lang="en-US" sz="4800" b="1" i="0" u="none" strike="noStrike" kern="1200" cap="none" spc="0" normalizeH="0" baseline="0" noProof="0">
                <a:ln>
                  <a:noFill/>
                </a:ln>
                <a:solidFill>
                  <a:srgbClr val="FF0000"/>
                </a:solidFill>
                <a:effectLst/>
                <a:uLnTx/>
                <a:uFillTx/>
                <a:latin typeface="Calibri" panose="020F0502020204030204" pitchFamily="34" charset="0"/>
                <a:ea typeface="Segoe UI" panose="020B0502040204020203" pitchFamily="34" charset="0"/>
                <a:cs typeface="Cambria" panose="02040503050406030204" pitchFamily="18" charset="0"/>
              </a:rPr>
              <a:t>cow</a:t>
            </a:r>
            <a:endParaRPr kumimoji="0" lang="en-US" sz="72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E3BBE894-8D16-47CD-B4E9-905DC610C51F}"/>
              </a:ext>
            </a:extLst>
          </p:cNvPr>
          <p:cNvSpPr txBox="1"/>
          <p:nvPr/>
        </p:nvSpPr>
        <p:spPr>
          <a:xfrm>
            <a:off x="2438400" y="54118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stole</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5C3B7A95-1C02-4E47-AEE2-A0E29F0E45C9}"/>
              </a:ext>
            </a:extLst>
          </p:cNvPr>
          <p:cNvSpPr txBox="1"/>
          <p:nvPr/>
        </p:nvSpPr>
        <p:spPr>
          <a:xfrm>
            <a:off x="5516972" y="54118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now</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1" name="TextBox 20">
            <a:extLst>
              <a:ext uri="{FF2B5EF4-FFF2-40B4-BE49-F238E27FC236}">
                <a16:creationId xmlns:a16="http://schemas.microsoft.com/office/drawing/2014/main" id="{951A3ADD-212F-453F-A7BC-0D5AA5B3E529}"/>
              </a:ext>
            </a:extLst>
          </p:cNvPr>
          <p:cNvSpPr txBox="1"/>
          <p:nvPr/>
        </p:nvSpPr>
        <p:spPr>
          <a:xfrm>
            <a:off x="8650684" y="54118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coat</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2" name="TextBox 21">
            <a:extLst>
              <a:ext uri="{FF2B5EF4-FFF2-40B4-BE49-F238E27FC236}">
                <a16:creationId xmlns:a16="http://schemas.microsoft.com/office/drawing/2014/main" id="{DFAFD0A7-02A8-4CDB-90DF-813C790DFB27}"/>
              </a:ext>
            </a:extLst>
          </p:cNvPr>
          <p:cNvSpPr txBox="1"/>
          <p:nvPr/>
        </p:nvSpPr>
        <p:spPr>
          <a:xfrm>
            <a:off x="11253681" y="54118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allow</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TextBox 22">
            <a:extLst>
              <a:ext uri="{FF2B5EF4-FFF2-40B4-BE49-F238E27FC236}">
                <a16:creationId xmlns:a16="http://schemas.microsoft.com/office/drawing/2014/main" id="{E0F0E1FE-C001-42E5-8393-F54AA06369B2}"/>
              </a:ext>
            </a:extLst>
          </p:cNvPr>
          <p:cNvSpPr txBox="1"/>
          <p:nvPr/>
        </p:nvSpPr>
        <p:spPr>
          <a:xfrm>
            <a:off x="13988991" y="54118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house</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4" name="TextBox 23">
            <a:extLst>
              <a:ext uri="{FF2B5EF4-FFF2-40B4-BE49-F238E27FC236}">
                <a16:creationId xmlns:a16="http://schemas.microsoft.com/office/drawing/2014/main" id="{F73EF2E0-82B4-49F7-8CD9-DB7E349F5402}"/>
              </a:ext>
            </a:extLst>
          </p:cNvPr>
          <p:cNvSpPr txBox="1"/>
          <p:nvPr/>
        </p:nvSpPr>
        <p:spPr>
          <a:xfrm>
            <a:off x="-555367" y="1325851"/>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bowl</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5" name="TextBox 24">
            <a:extLst>
              <a:ext uri="{FF2B5EF4-FFF2-40B4-BE49-F238E27FC236}">
                <a16:creationId xmlns:a16="http://schemas.microsoft.com/office/drawing/2014/main" id="{22286042-BB5C-41C2-9145-AF796D30A8F5}"/>
              </a:ext>
            </a:extLst>
          </p:cNvPr>
          <p:cNvSpPr txBox="1"/>
          <p:nvPr/>
        </p:nvSpPr>
        <p:spPr>
          <a:xfrm>
            <a:off x="2438400" y="1325851"/>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roll</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6" name="TextBox 25">
            <a:extLst>
              <a:ext uri="{FF2B5EF4-FFF2-40B4-BE49-F238E27FC236}">
                <a16:creationId xmlns:a16="http://schemas.microsoft.com/office/drawing/2014/main" id="{4AE02145-A2E0-4B24-A77D-5EC72B401521}"/>
              </a:ext>
            </a:extLst>
          </p:cNvPr>
          <p:cNvSpPr txBox="1"/>
          <p:nvPr/>
        </p:nvSpPr>
        <p:spPr>
          <a:xfrm>
            <a:off x="5516972" y="1325851"/>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boat</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7" name="TextBox 26">
            <a:extLst>
              <a:ext uri="{FF2B5EF4-FFF2-40B4-BE49-F238E27FC236}">
                <a16:creationId xmlns:a16="http://schemas.microsoft.com/office/drawing/2014/main" id="{D7F040DD-D5CE-498B-8A1D-C3C6C2F20665}"/>
              </a:ext>
            </a:extLst>
          </p:cNvPr>
          <p:cNvSpPr txBox="1"/>
          <p:nvPr/>
        </p:nvSpPr>
        <p:spPr>
          <a:xfrm>
            <a:off x="8650684" y="1325851"/>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out</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8" name="TextBox 27">
            <a:extLst>
              <a:ext uri="{FF2B5EF4-FFF2-40B4-BE49-F238E27FC236}">
                <a16:creationId xmlns:a16="http://schemas.microsoft.com/office/drawing/2014/main" id="{88A617A6-B074-4004-9370-24070D94E78D}"/>
              </a:ext>
            </a:extLst>
          </p:cNvPr>
          <p:cNvSpPr txBox="1"/>
          <p:nvPr/>
        </p:nvSpPr>
        <p:spPr>
          <a:xfrm>
            <a:off x="11253681" y="1325851"/>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load</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9" name="TextBox 28">
            <a:extLst>
              <a:ext uri="{FF2B5EF4-FFF2-40B4-BE49-F238E27FC236}">
                <a16:creationId xmlns:a16="http://schemas.microsoft.com/office/drawing/2014/main" id="{3DDA71B0-182F-4C05-9ABE-A1E961C54B64}"/>
              </a:ext>
            </a:extLst>
          </p:cNvPr>
          <p:cNvSpPr txBox="1"/>
          <p:nvPr/>
        </p:nvSpPr>
        <p:spPr>
          <a:xfrm>
            <a:off x="13988991" y="1325851"/>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home</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0" name="TextBox 29">
            <a:extLst>
              <a:ext uri="{FF2B5EF4-FFF2-40B4-BE49-F238E27FC236}">
                <a16:creationId xmlns:a16="http://schemas.microsoft.com/office/drawing/2014/main" id="{5F55AF6A-D1C7-49F1-9EA1-0616C16F6457}"/>
              </a:ext>
            </a:extLst>
          </p:cNvPr>
          <p:cNvSpPr txBox="1"/>
          <p:nvPr/>
        </p:nvSpPr>
        <p:spPr>
          <a:xfrm>
            <a:off x="-555367" y="211051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bow</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1" name="TextBox 30">
            <a:extLst>
              <a:ext uri="{FF2B5EF4-FFF2-40B4-BE49-F238E27FC236}">
                <a16:creationId xmlns:a16="http://schemas.microsoft.com/office/drawing/2014/main" id="{50C3C627-AC01-4AD4-93CE-693245873636}"/>
              </a:ext>
            </a:extLst>
          </p:cNvPr>
          <p:cNvSpPr txBox="1"/>
          <p:nvPr/>
        </p:nvSpPr>
        <p:spPr>
          <a:xfrm>
            <a:off x="2438400" y="211051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foul</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2" name="TextBox 31">
            <a:extLst>
              <a:ext uri="{FF2B5EF4-FFF2-40B4-BE49-F238E27FC236}">
                <a16:creationId xmlns:a16="http://schemas.microsoft.com/office/drawing/2014/main" id="{49B9CDEA-AC3E-4DAA-978A-D166FEBD5EC5}"/>
              </a:ext>
            </a:extLst>
          </p:cNvPr>
          <p:cNvSpPr txBox="1"/>
          <p:nvPr/>
        </p:nvSpPr>
        <p:spPr>
          <a:xfrm>
            <a:off x="5516972" y="211051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cold</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3" name="TextBox 32">
            <a:extLst>
              <a:ext uri="{FF2B5EF4-FFF2-40B4-BE49-F238E27FC236}">
                <a16:creationId xmlns:a16="http://schemas.microsoft.com/office/drawing/2014/main" id="{94843744-2437-4D55-B61B-5E12B3312DFD}"/>
              </a:ext>
            </a:extLst>
          </p:cNvPr>
          <p:cNvSpPr txBox="1"/>
          <p:nvPr/>
        </p:nvSpPr>
        <p:spPr>
          <a:xfrm>
            <a:off x="8650684" y="211051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brow</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4" name="TextBox 33">
            <a:extLst>
              <a:ext uri="{FF2B5EF4-FFF2-40B4-BE49-F238E27FC236}">
                <a16:creationId xmlns:a16="http://schemas.microsoft.com/office/drawing/2014/main" id="{73FED42C-B3A6-4868-A43D-83C6F588999F}"/>
              </a:ext>
            </a:extLst>
          </p:cNvPr>
          <p:cNvSpPr txBox="1"/>
          <p:nvPr/>
        </p:nvSpPr>
        <p:spPr>
          <a:xfrm>
            <a:off x="11253681" y="211051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about</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5" name="TextBox 34">
            <a:extLst>
              <a:ext uri="{FF2B5EF4-FFF2-40B4-BE49-F238E27FC236}">
                <a16:creationId xmlns:a16="http://schemas.microsoft.com/office/drawing/2014/main" id="{B1B2BAC9-5EBF-4113-9EB8-67E2D53F26F5}"/>
              </a:ext>
            </a:extLst>
          </p:cNvPr>
          <p:cNvSpPr txBox="1"/>
          <p:nvPr/>
        </p:nvSpPr>
        <p:spPr>
          <a:xfrm>
            <a:off x="13988991" y="2110516"/>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most</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6" name="TextBox 35">
            <a:extLst>
              <a:ext uri="{FF2B5EF4-FFF2-40B4-BE49-F238E27FC236}">
                <a16:creationId xmlns:a16="http://schemas.microsoft.com/office/drawing/2014/main" id="{A87140B5-AFA9-41CC-A6A8-FC3F9C8F2029}"/>
              </a:ext>
            </a:extLst>
          </p:cNvPr>
          <p:cNvSpPr txBox="1"/>
          <p:nvPr/>
        </p:nvSpPr>
        <p:spPr>
          <a:xfrm>
            <a:off x="-555367" y="2860129"/>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go</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7" name="TextBox 36">
            <a:extLst>
              <a:ext uri="{FF2B5EF4-FFF2-40B4-BE49-F238E27FC236}">
                <a16:creationId xmlns:a16="http://schemas.microsoft.com/office/drawing/2014/main" id="{E0965F6F-54E0-428C-9347-D66F5F9679E4}"/>
              </a:ext>
            </a:extLst>
          </p:cNvPr>
          <p:cNvSpPr txBox="1"/>
          <p:nvPr/>
        </p:nvSpPr>
        <p:spPr>
          <a:xfrm>
            <a:off x="2438400" y="2860129"/>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how</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8" name="TextBox 37">
            <a:extLst>
              <a:ext uri="{FF2B5EF4-FFF2-40B4-BE49-F238E27FC236}">
                <a16:creationId xmlns:a16="http://schemas.microsoft.com/office/drawing/2014/main" id="{CC8A7BF8-067D-40D9-B33D-6A84EF75349E}"/>
              </a:ext>
            </a:extLst>
          </p:cNvPr>
          <p:cNvSpPr txBox="1"/>
          <p:nvPr/>
        </p:nvSpPr>
        <p:spPr>
          <a:xfrm>
            <a:off x="5516972" y="2860129"/>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old</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39" name="TextBox 38">
            <a:extLst>
              <a:ext uri="{FF2B5EF4-FFF2-40B4-BE49-F238E27FC236}">
                <a16:creationId xmlns:a16="http://schemas.microsoft.com/office/drawing/2014/main" id="{EDC6F787-9A18-4B00-AEFC-ED6ECDF72D5F}"/>
              </a:ext>
            </a:extLst>
          </p:cNvPr>
          <p:cNvSpPr txBox="1"/>
          <p:nvPr/>
        </p:nvSpPr>
        <p:spPr>
          <a:xfrm>
            <a:off x="8650684" y="2860129"/>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flower</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40" name="TextBox 39">
            <a:extLst>
              <a:ext uri="{FF2B5EF4-FFF2-40B4-BE49-F238E27FC236}">
                <a16:creationId xmlns:a16="http://schemas.microsoft.com/office/drawing/2014/main" id="{C7567BDE-2BED-45BE-8521-8C52A31B59EA}"/>
              </a:ext>
            </a:extLst>
          </p:cNvPr>
          <p:cNvSpPr txBox="1"/>
          <p:nvPr/>
        </p:nvSpPr>
        <p:spPr>
          <a:xfrm>
            <a:off x="11253681" y="2860129"/>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pole</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41" name="TextBox 40">
            <a:extLst>
              <a:ext uri="{FF2B5EF4-FFF2-40B4-BE49-F238E27FC236}">
                <a16:creationId xmlns:a16="http://schemas.microsoft.com/office/drawing/2014/main" id="{229498E6-B775-4044-9B40-17244F8ED5D0}"/>
              </a:ext>
            </a:extLst>
          </p:cNvPr>
          <p:cNvSpPr txBox="1"/>
          <p:nvPr/>
        </p:nvSpPr>
        <p:spPr>
          <a:xfrm>
            <a:off x="13988991" y="2860129"/>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though</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45" name="TextBox 44">
            <a:extLst>
              <a:ext uri="{FF2B5EF4-FFF2-40B4-BE49-F238E27FC236}">
                <a16:creationId xmlns:a16="http://schemas.microsoft.com/office/drawing/2014/main" id="{E6F4135E-65A4-4731-B314-2548BDA68587}"/>
              </a:ext>
            </a:extLst>
          </p:cNvPr>
          <p:cNvSpPr txBox="1"/>
          <p:nvPr/>
        </p:nvSpPr>
        <p:spPr>
          <a:xfrm>
            <a:off x="2431362" y="3644794"/>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grouse</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46" name="TextBox 45">
            <a:extLst>
              <a:ext uri="{FF2B5EF4-FFF2-40B4-BE49-F238E27FC236}">
                <a16:creationId xmlns:a16="http://schemas.microsoft.com/office/drawing/2014/main" id="{D5F46648-0C47-4DA6-8A11-98E266732FBE}"/>
              </a:ext>
            </a:extLst>
          </p:cNvPr>
          <p:cNvSpPr txBox="1"/>
          <p:nvPr/>
        </p:nvSpPr>
        <p:spPr>
          <a:xfrm>
            <a:off x="5509934" y="3644794"/>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slow</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47" name="TextBox 46">
            <a:extLst>
              <a:ext uri="{FF2B5EF4-FFF2-40B4-BE49-F238E27FC236}">
                <a16:creationId xmlns:a16="http://schemas.microsoft.com/office/drawing/2014/main" id="{B12407A1-9FA9-4AED-8B75-7DE2FFC3377E}"/>
              </a:ext>
            </a:extLst>
          </p:cNvPr>
          <p:cNvSpPr txBox="1"/>
          <p:nvPr/>
        </p:nvSpPr>
        <p:spPr>
          <a:xfrm>
            <a:off x="8643646" y="3644794"/>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plough</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48" name="TextBox 47">
            <a:extLst>
              <a:ext uri="{FF2B5EF4-FFF2-40B4-BE49-F238E27FC236}">
                <a16:creationId xmlns:a16="http://schemas.microsoft.com/office/drawing/2014/main" id="{6167B6F3-FEE0-4906-93E3-F6F6B5104ADE}"/>
              </a:ext>
            </a:extLst>
          </p:cNvPr>
          <p:cNvSpPr txBox="1"/>
          <p:nvPr/>
        </p:nvSpPr>
        <p:spPr>
          <a:xfrm>
            <a:off x="11246643" y="3644794"/>
            <a:ext cx="3582607"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ouch</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49" name="TextBox 48">
            <a:extLst>
              <a:ext uri="{FF2B5EF4-FFF2-40B4-BE49-F238E27FC236}">
                <a16:creationId xmlns:a16="http://schemas.microsoft.com/office/drawing/2014/main" id="{10C58CE4-D5BF-4B44-AFCE-A4B89AC79815}"/>
              </a:ext>
            </a:extLst>
          </p:cNvPr>
          <p:cNvSpPr txBox="1"/>
          <p:nvPr/>
        </p:nvSpPr>
        <p:spPr>
          <a:xfrm>
            <a:off x="-278381" y="3644794"/>
            <a:ext cx="3060044" cy="1081002"/>
          </a:xfrm>
          <a:prstGeom prst="rect">
            <a:avLst/>
          </a:prstGeom>
          <a:noFill/>
        </p:spPr>
        <p:txBody>
          <a:bodyPr wrap="square">
            <a:spAutoFit/>
          </a:bodyPr>
          <a:lstStyle/>
          <a:p>
            <a:pPr indent="457200" algn="ctr">
              <a:lnSpc>
                <a:spcPct val="150000"/>
              </a:lnSpc>
              <a:spcAft>
                <a:spcPts val="1000"/>
              </a:spcAft>
            </a:pPr>
            <a:r>
              <a:rPr lang="en-US" sz="4800" b="1">
                <a:solidFill>
                  <a:srgbClr val="FF0000"/>
                </a:solidFill>
                <a:effectLst/>
                <a:latin typeface="Calibri" panose="020F0502020204030204" pitchFamily="34" charset="0"/>
                <a:ea typeface="Cambria" panose="02040503050406030204" pitchFamily="18" charset="0"/>
                <a:cs typeface="Cambria" panose="02040503050406030204" pitchFamily="18" charset="0"/>
              </a:rPr>
              <a:t>comb</a:t>
            </a:r>
            <a:endParaRPr lang="en-US" sz="72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6" name="Table 5">
            <a:extLst>
              <a:ext uri="{FF2B5EF4-FFF2-40B4-BE49-F238E27FC236}">
                <a16:creationId xmlns:a16="http://schemas.microsoft.com/office/drawing/2014/main" id="{36CF1437-8098-45C9-A38F-0CED6B2C6AD9}"/>
              </a:ext>
            </a:extLst>
          </p:cNvPr>
          <p:cNvGraphicFramePr>
            <a:graphicFrameLocks noGrp="1"/>
          </p:cNvGraphicFramePr>
          <p:nvPr>
            <p:extLst>
              <p:ext uri="{D42A27DB-BD31-4B8C-83A1-F6EECF244321}">
                <p14:modId xmlns:p14="http://schemas.microsoft.com/office/powerpoint/2010/main" val="4291814826"/>
              </p:ext>
            </p:extLst>
          </p:nvPr>
        </p:nvGraphicFramePr>
        <p:xfrm>
          <a:off x="457200" y="4668170"/>
          <a:ext cx="17114398" cy="5047330"/>
        </p:xfrm>
        <a:graphic>
          <a:graphicData uri="http://schemas.openxmlformats.org/drawingml/2006/table">
            <a:tbl>
              <a:tblPr firstRow="1" firstCol="1" bandRow="1"/>
              <a:tblGrid>
                <a:gridCol w="4277740">
                  <a:extLst>
                    <a:ext uri="{9D8B030D-6E8A-4147-A177-3AD203B41FA5}">
                      <a16:colId xmlns:a16="http://schemas.microsoft.com/office/drawing/2014/main" val="439326377"/>
                    </a:ext>
                  </a:extLst>
                </a:gridCol>
                <a:gridCol w="4277740">
                  <a:extLst>
                    <a:ext uri="{9D8B030D-6E8A-4147-A177-3AD203B41FA5}">
                      <a16:colId xmlns:a16="http://schemas.microsoft.com/office/drawing/2014/main" val="4197504997"/>
                    </a:ext>
                  </a:extLst>
                </a:gridCol>
                <a:gridCol w="4279459">
                  <a:extLst>
                    <a:ext uri="{9D8B030D-6E8A-4147-A177-3AD203B41FA5}">
                      <a16:colId xmlns:a16="http://schemas.microsoft.com/office/drawing/2014/main" val="1475225152"/>
                    </a:ext>
                  </a:extLst>
                </a:gridCol>
                <a:gridCol w="4279459">
                  <a:extLst>
                    <a:ext uri="{9D8B030D-6E8A-4147-A177-3AD203B41FA5}">
                      <a16:colId xmlns:a16="http://schemas.microsoft.com/office/drawing/2014/main" val="2596481401"/>
                    </a:ext>
                  </a:extLst>
                </a:gridCol>
              </a:tblGrid>
              <a:tr h="856249">
                <a:tc gridSpan="2">
                  <a:txBody>
                    <a:bodyPr/>
                    <a:lstStyle/>
                    <a:p>
                      <a:pPr indent="457200" algn="ctr">
                        <a:lnSpc>
                          <a:spcPct val="150000"/>
                        </a:lnSpc>
                        <a:spcAft>
                          <a:spcPts val="1000"/>
                        </a:spcAf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/aʊ/</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indent="457200" algn="ctr">
                        <a:lnSpc>
                          <a:spcPct val="150000"/>
                        </a:lnSpc>
                        <a:spcAft>
                          <a:spcPts val="1000"/>
                        </a:spcAf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/əʊ/</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873916961"/>
                  </a:ext>
                </a:extLst>
              </a:tr>
              <a:tr h="4068223">
                <a:tc>
                  <a:txBody>
                    <a:bodyPr/>
                    <a:lstStyle/>
                    <a:p>
                      <a:pPr indent="457200" algn="just">
                        <a:lnSpc>
                          <a:spcPct val="150000"/>
                        </a:lnSpc>
                        <a:spcAft>
                          <a:spcPts val="1000"/>
                        </a:spcAf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indent="457200" algn="just">
                        <a:lnSpc>
                          <a:spcPct val="150000"/>
                        </a:lnSpc>
                        <a:spcAft>
                          <a:spcPts val="1000"/>
                        </a:spcAf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p>
                      <a:pPr indent="457200" algn="just">
                        <a:lnSpc>
                          <a:spcPct val="150000"/>
                        </a:lnSpc>
                        <a:spcAft>
                          <a:spcPts val="1000"/>
                        </a:spcAf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7200" algn="just">
                        <a:lnSpc>
                          <a:spcPct val="150000"/>
                        </a:lnSpc>
                        <a:spcAft>
                          <a:spcPts val="1000"/>
                        </a:spcAft>
                      </a:pPr>
                      <a:r>
                        <a:rPr lang="en-US" sz="4800" b="1">
                          <a:solidFill>
                            <a:srgbClr val="0070C0"/>
                          </a:solidFill>
                          <a:effectLst/>
                          <a:latin typeface="Calibri" panose="020F0502020204030204" pitchFamily="34" charset="0"/>
                          <a:ea typeface="Cambria" panose="02040503050406030204" pitchFamily="18" charset="0"/>
                          <a:cs typeface="Cambria" panose="02040503050406030204" pitchFamily="18" charset="0"/>
                        </a:rPr>
                        <a:t> </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8040616"/>
                  </a:ext>
                </a:extLst>
              </a:tr>
            </a:tbl>
          </a:graphicData>
        </a:graphic>
      </p:graphicFrame>
    </p:spTree>
    <p:extLst>
      <p:ext uri="{BB962C8B-B14F-4D97-AF65-F5344CB8AC3E}">
        <p14:creationId xmlns:p14="http://schemas.microsoft.com/office/powerpoint/2010/main" val="52512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circle(in)">
                                      <p:cBhvr>
                                        <p:cTn id="40" dur="750"/>
                                        <p:tgtEl>
                                          <p:spTgt spid="19"/>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circle(in)">
                                      <p:cBhvr>
                                        <p:cTn id="43" dur="750"/>
                                        <p:tgtEl>
                                          <p:spTgt spid="20"/>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circle(in)">
                                      <p:cBhvr>
                                        <p:cTn id="46" dur="750"/>
                                        <p:tgtEl>
                                          <p:spTgt spid="21"/>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circle(in)">
                                      <p:cBhvr>
                                        <p:cTn id="49" dur="750"/>
                                        <p:tgtEl>
                                          <p:spTgt spid="22"/>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circle(in)">
                                      <p:cBhvr>
                                        <p:cTn id="52" dur="750"/>
                                        <p:tgtEl>
                                          <p:spTgt spid="23"/>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circle(in)">
                                      <p:cBhvr>
                                        <p:cTn id="55" dur="750"/>
                                        <p:tgtEl>
                                          <p:spTgt spid="24"/>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circle(in)">
                                      <p:cBhvr>
                                        <p:cTn id="58" dur="750"/>
                                        <p:tgtEl>
                                          <p:spTgt spid="25"/>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circle(in)">
                                      <p:cBhvr>
                                        <p:cTn id="61" dur="750"/>
                                        <p:tgtEl>
                                          <p:spTgt spid="26"/>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circle(in)">
                                      <p:cBhvr>
                                        <p:cTn id="64" dur="750"/>
                                        <p:tgtEl>
                                          <p:spTgt spid="27"/>
                                        </p:tgtEl>
                                      </p:cBhvr>
                                    </p:animEffect>
                                  </p:childTnLst>
                                </p:cTn>
                              </p:par>
                              <p:par>
                                <p:cTn id="65" presetID="6" presetClass="entr" presetSubtype="16"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circle(in)">
                                      <p:cBhvr>
                                        <p:cTn id="67" dur="750"/>
                                        <p:tgtEl>
                                          <p:spTgt spid="28"/>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circle(in)">
                                      <p:cBhvr>
                                        <p:cTn id="70" dur="750"/>
                                        <p:tgtEl>
                                          <p:spTgt spid="29"/>
                                        </p:tgtEl>
                                      </p:cBhvr>
                                    </p:animEffect>
                                  </p:childTnLst>
                                </p:cTn>
                              </p:par>
                              <p:par>
                                <p:cTn id="71" presetID="6" presetClass="entr" presetSubtype="16"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circle(in)">
                                      <p:cBhvr>
                                        <p:cTn id="73" dur="750"/>
                                        <p:tgtEl>
                                          <p:spTgt spid="30"/>
                                        </p:tgtEl>
                                      </p:cBhvr>
                                    </p:animEffect>
                                  </p:childTnLst>
                                </p:cTn>
                              </p:par>
                              <p:par>
                                <p:cTn id="74" presetID="6" presetClass="entr" presetSubtype="16"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circle(in)">
                                      <p:cBhvr>
                                        <p:cTn id="76" dur="750"/>
                                        <p:tgtEl>
                                          <p:spTgt spid="31"/>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circle(in)">
                                      <p:cBhvr>
                                        <p:cTn id="79" dur="750"/>
                                        <p:tgtEl>
                                          <p:spTgt spid="32"/>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circle(in)">
                                      <p:cBhvr>
                                        <p:cTn id="82" dur="750"/>
                                        <p:tgtEl>
                                          <p:spTgt spid="33"/>
                                        </p:tgtEl>
                                      </p:cBhvr>
                                    </p:animEffect>
                                  </p:childTnLst>
                                </p:cTn>
                              </p:par>
                              <p:par>
                                <p:cTn id="83" presetID="6" presetClass="entr" presetSubtype="16"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circle(in)">
                                      <p:cBhvr>
                                        <p:cTn id="85" dur="750"/>
                                        <p:tgtEl>
                                          <p:spTgt spid="34"/>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circle(in)">
                                      <p:cBhvr>
                                        <p:cTn id="88" dur="750"/>
                                        <p:tgtEl>
                                          <p:spTgt spid="35"/>
                                        </p:tgtEl>
                                      </p:cBhvr>
                                    </p:animEffect>
                                  </p:childTnLst>
                                </p:cTn>
                              </p:par>
                              <p:par>
                                <p:cTn id="89" presetID="6" presetClass="entr" presetSubtype="16" fill="hold" grpId="0" nodeType="with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circle(in)">
                                      <p:cBhvr>
                                        <p:cTn id="91" dur="750"/>
                                        <p:tgtEl>
                                          <p:spTgt spid="36"/>
                                        </p:tgtEl>
                                      </p:cBhvr>
                                    </p:animEffect>
                                  </p:childTnLst>
                                </p:cTn>
                              </p:par>
                              <p:par>
                                <p:cTn id="92" presetID="6" presetClass="entr" presetSubtype="16"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circle(in)">
                                      <p:cBhvr>
                                        <p:cTn id="94" dur="750"/>
                                        <p:tgtEl>
                                          <p:spTgt spid="37"/>
                                        </p:tgtEl>
                                      </p:cBhvr>
                                    </p:animEffect>
                                  </p:childTnLst>
                                </p:cTn>
                              </p:par>
                              <p:par>
                                <p:cTn id="95" presetID="6" presetClass="entr" presetSubtype="16" fill="hold" grpId="0" nodeType="with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circle(in)">
                                      <p:cBhvr>
                                        <p:cTn id="97" dur="750"/>
                                        <p:tgtEl>
                                          <p:spTgt spid="38"/>
                                        </p:tgtEl>
                                      </p:cBhvr>
                                    </p:animEffect>
                                  </p:childTnLst>
                                </p:cTn>
                              </p:par>
                              <p:par>
                                <p:cTn id="98" presetID="6" presetClass="entr" presetSubtype="16" fill="hold" grpId="0" nodeType="with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circle(in)">
                                      <p:cBhvr>
                                        <p:cTn id="100" dur="750"/>
                                        <p:tgtEl>
                                          <p:spTgt spid="39"/>
                                        </p:tgtEl>
                                      </p:cBhvr>
                                    </p:animEffect>
                                  </p:childTnLst>
                                </p:cTn>
                              </p:par>
                              <p:par>
                                <p:cTn id="101" presetID="6" presetClass="entr" presetSubtype="16"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circle(in)">
                                      <p:cBhvr>
                                        <p:cTn id="103" dur="750"/>
                                        <p:tgtEl>
                                          <p:spTgt spid="40"/>
                                        </p:tgtEl>
                                      </p:cBhvr>
                                    </p:animEffect>
                                  </p:childTnLst>
                                </p:cTn>
                              </p:par>
                              <p:par>
                                <p:cTn id="104" presetID="6" presetClass="entr" presetSubtype="16"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circle(in)">
                                      <p:cBhvr>
                                        <p:cTn id="106" dur="750"/>
                                        <p:tgtEl>
                                          <p:spTgt spid="41"/>
                                        </p:tgtEl>
                                      </p:cBhvr>
                                    </p:animEffect>
                                  </p:childTnLst>
                                </p:cTn>
                              </p:par>
                              <p:par>
                                <p:cTn id="107" presetID="6" presetClass="entr" presetSubtype="16" fill="hold" grpId="0"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circle(in)">
                                      <p:cBhvr>
                                        <p:cTn id="109" dur="750"/>
                                        <p:tgtEl>
                                          <p:spTgt spid="45"/>
                                        </p:tgtEl>
                                      </p:cBhvr>
                                    </p:animEffect>
                                  </p:childTnLst>
                                </p:cTn>
                              </p:par>
                              <p:par>
                                <p:cTn id="110" presetID="6" presetClass="entr" presetSubtype="16" fill="hold" grpId="0" nodeType="withEffect">
                                  <p:stCondLst>
                                    <p:cond delay="0"/>
                                  </p:stCondLst>
                                  <p:childTnLst>
                                    <p:set>
                                      <p:cBhvr>
                                        <p:cTn id="111" dur="1" fill="hold">
                                          <p:stCondLst>
                                            <p:cond delay="0"/>
                                          </p:stCondLst>
                                        </p:cTn>
                                        <p:tgtEl>
                                          <p:spTgt spid="46"/>
                                        </p:tgtEl>
                                        <p:attrNameLst>
                                          <p:attrName>style.visibility</p:attrName>
                                        </p:attrNameLst>
                                      </p:cBhvr>
                                      <p:to>
                                        <p:strVal val="visible"/>
                                      </p:to>
                                    </p:set>
                                    <p:animEffect transition="in" filter="circle(in)">
                                      <p:cBhvr>
                                        <p:cTn id="112" dur="750"/>
                                        <p:tgtEl>
                                          <p:spTgt spid="46"/>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circle(in)">
                                      <p:cBhvr>
                                        <p:cTn id="115" dur="750"/>
                                        <p:tgtEl>
                                          <p:spTgt spid="47"/>
                                        </p:tgtEl>
                                      </p:cBhvr>
                                    </p:animEffect>
                                  </p:childTnLst>
                                </p:cTn>
                              </p:par>
                              <p:par>
                                <p:cTn id="116" presetID="6" presetClass="entr" presetSubtype="16" fill="hold" grpId="0" nodeType="withEffect">
                                  <p:stCondLst>
                                    <p:cond delay="0"/>
                                  </p:stCondLst>
                                  <p:childTnLst>
                                    <p:set>
                                      <p:cBhvr>
                                        <p:cTn id="117" dur="1" fill="hold">
                                          <p:stCondLst>
                                            <p:cond delay="0"/>
                                          </p:stCondLst>
                                        </p:cTn>
                                        <p:tgtEl>
                                          <p:spTgt spid="48"/>
                                        </p:tgtEl>
                                        <p:attrNameLst>
                                          <p:attrName>style.visibility</p:attrName>
                                        </p:attrNameLst>
                                      </p:cBhvr>
                                      <p:to>
                                        <p:strVal val="visible"/>
                                      </p:to>
                                    </p:set>
                                    <p:animEffect transition="in" filter="circle(in)">
                                      <p:cBhvr>
                                        <p:cTn id="118" dur="750"/>
                                        <p:tgtEl>
                                          <p:spTgt spid="48"/>
                                        </p:tgtEl>
                                      </p:cBhvr>
                                    </p:animEffect>
                                  </p:childTnLst>
                                </p:cTn>
                              </p:par>
                              <p:par>
                                <p:cTn id="119" presetID="6" presetClass="entr" presetSubtype="16" fill="hold" grpId="0" nodeType="withEffect">
                                  <p:stCondLst>
                                    <p:cond delay="0"/>
                                  </p:stCondLst>
                                  <p:childTnLst>
                                    <p:set>
                                      <p:cBhvr>
                                        <p:cTn id="120" dur="1" fill="hold">
                                          <p:stCondLst>
                                            <p:cond delay="0"/>
                                          </p:stCondLst>
                                        </p:cTn>
                                        <p:tgtEl>
                                          <p:spTgt spid="49"/>
                                        </p:tgtEl>
                                        <p:attrNameLst>
                                          <p:attrName>style.visibility</p:attrName>
                                        </p:attrNameLst>
                                      </p:cBhvr>
                                      <p:to>
                                        <p:strVal val="visible"/>
                                      </p:to>
                                    </p:set>
                                    <p:animEffect transition="in" filter="circle(in)">
                                      <p:cBhvr>
                                        <p:cTn id="121" dur="750"/>
                                        <p:tgtEl>
                                          <p:spTgt spid="49"/>
                                        </p:tgtEl>
                                      </p:cBhvr>
                                    </p:animEffect>
                                  </p:childTnLst>
                                </p:cTn>
                              </p:par>
                              <p:par>
                                <p:cTn id="122" presetID="6" presetClass="entr" presetSubtype="16" fill="hold" nodeType="withEffect">
                                  <p:stCondLst>
                                    <p:cond delay="0"/>
                                  </p:stCondLst>
                                  <p:childTnLst>
                                    <p:set>
                                      <p:cBhvr>
                                        <p:cTn id="123" dur="1" fill="hold">
                                          <p:stCondLst>
                                            <p:cond delay="0"/>
                                          </p:stCondLst>
                                        </p:cTn>
                                        <p:tgtEl>
                                          <p:spTgt spid="6"/>
                                        </p:tgtEl>
                                        <p:attrNameLst>
                                          <p:attrName>style.visibility</p:attrName>
                                        </p:attrNameLst>
                                      </p:cBhvr>
                                      <p:to>
                                        <p:strVal val="visible"/>
                                      </p:to>
                                    </p:set>
                                    <p:animEffect transition="in" filter="circle(in)">
                                      <p:cBhvr>
                                        <p:cTn id="124" dur="750"/>
                                        <p:tgtEl>
                                          <p:spTgt spid="6"/>
                                        </p:tgtEl>
                                      </p:cBhvr>
                                    </p:animEffect>
                                  </p:childTnLst>
                                </p:cTn>
                              </p:par>
                            </p:childTnLst>
                          </p:cTn>
                        </p:par>
                      </p:childTnLst>
                    </p:cTn>
                  </p:par>
                  <p:par>
                    <p:cTn id="125" fill="hold">
                      <p:stCondLst>
                        <p:cond delay="indefinite"/>
                      </p:stCondLst>
                      <p:childTnLst>
                        <p:par>
                          <p:cTn id="126" fill="hold">
                            <p:stCondLst>
                              <p:cond delay="0"/>
                            </p:stCondLst>
                            <p:childTnLst>
                              <p:par>
                                <p:cTn id="127" presetID="49" presetClass="path" presetSubtype="0" accel="50000" decel="50000" fill="hold" grpId="1" nodeType="clickEffect">
                                  <p:stCondLst>
                                    <p:cond delay="0"/>
                                  </p:stCondLst>
                                  <p:childTnLst>
                                    <p:animMotion origin="layout" path="M -5.55556E-7 -2.59259E-6 L 0.02196 0.45417 " pathEditMode="relative" rAng="0" ptsTypes="AA">
                                      <p:cBhvr>
                                        <p:cTn id="128" dur="750" fill="hold"/>
                                        <p:tgtEl>
                                          <p:spTgt spid="17"/>
                                        </p:tgtEl>
                                        <p:attrNameLst>
                                          <p:attrName>ppt_x</p:attrName>
                                          <p:attrName>ppt_y</p:attrName>
                                        </p:attrNameLst>
                                      </p:cBhvr>
                                      <p:rCtr x="1094" y="22701"/>
                                    </p:animMotion>
                                  </p:childTnLst>
                                </p:cTn>
                              </p:par>
                            </p:childTnLst>
                          </p:cTn>
                        </p:par>
                      </p:childTnLst>
                    </p:cTn>
                  </p:par>
                  <p:par>
                    <p:cTn id="129" fill="hold">
                      <p:stCondLst>
                        <p:cond delay="indefinite"/>
                      </p:stCondLst>
                      <p:childTnLst>
                        <p:par>
                          <p:cTn id="130" fill="hold">
                            <p:stCondLst>
                              <p:cond delay="0"/>
                            </p:stCondLst>
                            <p:childTnLst>
                              <p:par>
                                <p:cTn id="131" presetID="49" presetClass="path" presetSubtype="0" accel="50000" decel="50000" fill="hold" grpId="1" nodeType="clickEffect">
                                  <p:stCondLst>
                                    <p:cond delay="0"/>
                                  </p:stCondLst>
                                  <p:childTnLst>
                                    <p:animMotion origin="layout" path="M 0 -2.59259E-6 L 0.31155 0.47516 " pathEditMode="relative" rAng="0" ptsTypes="AA">
                                      <p:cBhvr>
                                        <p:cTn id="132" dur="750" fill="hold"/>
                                        <p:tgtEl>
                                          <p:spTgt spid="19"/>
                                        </p:tgtEl>
                                        <p:attrNameLst>
                                          <p:attrName>ppt_x</p:attrName>
                                          <p:attrName>ppt_y</p:attrName>
                                        </p:attrNameLst>
                                      </p:cBhvr>
                                      <p:rCtr x="15573" y="23750"/>
                                    </p:animMotion>
                                  </p:childTnLst>
                                </p:cTn>
                              </p:par>
                            </p:childTnLst>
                          </p:cTn>
                        </p:par>
                      </p:childTnLst>
                    </p:cTn>
                  </p:par>
                  <p:par>
                    <p:cTn id="133" fill="hold">
                      <p:stCondLst>
                        <p:cond delay="indefinite"/>
                      </p:stCondLst>
                      <p:childTnLst>
                        <p:par>
                          <p:cTn id="134" fill="hold">
                            <p:stCondLst>
                              <p:cond delay="0"/>
                            </p:stCondLst>
                            <p:childTnLst>
                              <p:par>
                                <p:cTn id="135" presetID="49" presetClass="path" presetSubtype="0" accel="50000" decel="50000" fill="hold" grpId="1" nodeType="clickEffect">
                                  <p:stCondLst>
                                    <p:cond delay="0"/>
                                  </p:stCondLst>
                                  <p:childTnLst>
                                    <p:animMotion origin="layout" path="M 4.02778E-6 -2.59259E-6 L -0.20721 0.45726 " pathEditMode="relative" rAng="0" ptsTypes="AA">
                                      <p:cBhvr>
                                        <p:cTn id="136" dur="750" fill="hold"/>
                                        <p:tgtEl>
                                          <p:spTgt spid="20"/>
                                        </p:tgtEl>
                                        <p:attrNameLst>
                                          <p:attrName>ppt_x</p:attrName>
                                          <p:attrName>ppt_y</p:attrName>
                                        </p:attrNameLst>
                                      </p:cBhvr>
                                      <p:rCtr x="-10365" y="22855"/>
                                    </p:animMotion>
                                  </p:childTnLst>
                                </p:cTn>
                              </p:par>
                            </p:childTnLst>
                          </p:cTn>
                        </p:par>
                      </p:childTnLst>
                    </p:cTn>
                  </p:par>
                  <p:par>
                    <p:cTn id="137" fill="hold">
                      <p:stCondLst>
                        <p:cond delay="indefinite"/>
                      </p:stCondLst>
                      <p:childTnLst>
                        <p:par>
                          <p:cTn id="138" fill="hold">
                            <p:stCondLst>
                              <p:cond delay="0"/>
                            </p:stCondLst>
                            <p:childTnLst>
                              <p:par>
                                <p:cTn id="139" presetID="49" presetClass="path" presetSubtype="0" accel="50000" decel="50000" fill="hold" grpId="1" nodeType="clickEffect">
                                  <p:stCondLst>
                                    <p:cond delay="0"/>
                                  </p:stCondLst>
                                  <p:childTnLst>
                                    <p:animMotion origin="layout" path="M -1.38889E-7 -2.59259E-6 L 0.07543 0.46898 " pathEditMode="relative" rAng="0" ptsTypes="AA">
                                      <p:cBhvr>
                                        <p:cTn id="140" dur="750" fill="hold"/>
                                        <p:tgtEl>
                                          <p:spTgt spid="21"/>
                                        </p:tgtEl>
                                        <p:attrNameLst>
                                          <p:attrName>ppt_x</p:attrName>
                                          <p:attrName>ppt_y</p:attrName>
                                        </p:attrNameLst>
                                      </p:cBhvr>
                                      <p:rCtr x="3767" y="23441"/>
                                    </p:animMotion>
                                  </p:childTnLst>
                                </p:cTn>
                              </p:par>
                            </p:childTnLst>
                          </p:cTn>
                        </p:par>
                      </p:childTnLst>
                    </p:cTn>
                  </p:par>
                  <p:par>
                    <p:cTn id="141" fill="hold">
                      <p:stCondLst>
                        <p:cond delay="indefinite"/>
                      </p:stCondLst>
                      <p:childTnLst>
                        <p:par>
                          <p:cTn id="142" fill="hold">
                            <p:stCondLst>
                              <p:cond delay="0"/>
                            </p:stCondLst>
                            <p:childTnLst>
                              <p:par>
                                <p:cTn id="143" presetID="49" presetClass="path" presetSubtype="0" accel="50000" decel="50000" fill="hold" grpId="1" nodeType="clickEffect">
                                  <p:stCondLst>
                                    <p:cond delay="0"/>
                                  </p:stCondLst>
                                  <p:childTnLst>
                                    <p:animMotion origin="layout" path="M -1.25E-6 -2.59259E-6 L -0.65078 0.53349 " pathEditMode="relative" rAng="0" ptsTypes="AA">
                                      <p:cBhvr>
                                        <p:cTn id="144" dur="750" fill="hold"/>
                                        <p:tgtEl>
                                          <p:spTgt spid="22"/>
                                        </p:tgtEl>
                                        <p:attrNameLst>
                                          <p:attrName>ppt_x</p:attrName>
                                          <p:attrName>ppt_y</p:attrName>
                                        </p:attrNameLst>
                                      </p:cBhvr>
                                      <p:rCtr x="-32543" y="26667"/>
                                    </p:animMotion>
                                  </p:childTnLst>
                                </p:cTn>
                              </p:par>
                            </p:childTnLst>
                          </p:cTn>
                        </p:par>
                      </p:childTnLst>
                    </p:cTn>
                  </p:par>
                  <p:par>
                    <p:cTn id="145" fill="hold">
                      <p:stCondLst>
                        <p:cond delay="indefinite"/>
                      </p:stCondLst>
                      <p:childTnLst>
                        <p:par>
                          <p:cTn id="146" fill="hold">
                            <p:stCondLst>
                              <p:cond delay="0"/>
                            </p:stCondLst>
                            <p:childTnLst>
                              <p:par>
                                <p:cTn id="147" presetID="49" presetClass="path" presetSubtype="0" accel="50000" decel="50000" fill="hold" grpId="1" nodeType="clickEffect">
                                  <p:stCondLst>
                                    <p:cond delay="0"/>
                                  </p:stCondLst>
                                  <p:childTnLst>
                                    <p:animMotion origin="layout" path="M 2.77778E-6 -2.59259E-6 L -0.6737 0.53349 " pathEditMode="relative" rAng="0" ptsTypes="AA">
                                      <p:cBhvr>
                                        <p:cTn id="148" dur="750" fill="hold"/>
                                        <p:tgtEl>
                                          <p:spTgt spid="23"/>
                                        </p:tgtEl>
                                        <p:attrNameLst>
                                          <p:attrName>ppt_x</p:attrName>
                                          <p:attrName>ppt_y</p:attrName>
                                        </p:attrNameLst>
                                      </p:cBhvr>
                                      <p:rCtr x="-33689" y="26667"/>
                                    </p:animMotion>
                                  </p:childTnLst>
                                </p:cTn>
                              </p:par>
                            </p:childTnLst>
                          </p:cTn>
                        </p:par>
                      </p:childTnLst>
                    </p:cTn>
                  </p:par>
                  <p:par>
                    <p:cTn id="149" fill="hold">
                      <p:stCondLst>
                        <p:cond delay="indefinite"/>
                      </p:stCondLst>
                      <p:childTnLst>
                        <p:par>
                          <p:cTn id="150" fill="hold">
                            <p:stCondLst>
                              <p:cond delay="0"/>
                            </p:stCondLst>
                            <p:childTnLst>
                              <p:par>
                                <p:cTn id="151" presetID="49" presetClass="path" presetSubtype="0" accel="50000" decel="50000" fill="hold" grpId="1" nodeType="clickEffect">
                                  <p:stCondLst>
                                    <p:cond delay="0"/>
                                  </p:stCondLst>
                                  <p:childTnLst>
                                    <p:animMotion origin="layout" path="M -4.72222E-6 2.83951E-6 L 0.47527 0.49058 " pathEditMode="relative" rAng="0" ptsTypes="AA">
                                      <p:cBhvr>
                                        <p:cTn id="152" dur="750" fill="hold"/>
                                        <p:tgtEl>
                                          <p:spTgt spid="24"/>
                                        </p:tgtEl>
                                        <p:attrNameLst>
                                          <p:attrName>ppt_x</p:attrName>
                                          <p:attrName>ppt_y</p:attrName>
                                        </p:attrNameLst>
                                      </p:cBhvr>
                                      <p:rCtr x="23759" y="24522"/>
                                    </p:animMotion>
                                  </p:childTnLst>
                                </p:cTn>
                              </p:par>
                            </p:childTnLst>
                          </p:cTn>
                        </p:par>
                      </p:childTnLst>
                    </p:cTn>
                  </p:par>
                  <p:par>
                    <p:cTn id="153" fill="hold">
                      <p:stCondLst>
                        <p:cond delay="indefinite"/>
                      </p:stCondLst>
                      <p:childTnLst>
                        <p:par>
                          <p:cTn id="154" fill="hold">
                            <p:stCondLst>
                              <p:cond delay="0"/>
                            </p:stCondLst>
                            <p:childTnLst>
                              <p:par>
                                <p:cTn id="155" presetID="49" presetClass="path" presetSubtype="0" accel="50000" decel="50000" fill="hold" grpId="1" nodeType="clickEffect">
                                  <p:stCondLst>
                                    <p:cond delay="0"/>
                                  </p:stCondLst>
                                  <p:childTnLst>
                                    <p:animMotion origin="layout" path="M 0 2.83951E-6 L 0.41259 0.47916 " pathEditMode="relative" rAng="0" ptsTypes="AA">
                                      <p:cBhvr>
                                        <p:cTn id="156" dur="750" fill="hold"/>
                                        <p:tgtEl>
                                          <p:spTgt spid="25"/>
                                        </p:tgtEl>
                                        <p:attrNameLst>
                                          <p:attrName>ppt_x</p:attrName>
                                          <p:attrName>ppt_y</p:attrName>
                                        </p:attrNameLst>
                                      </p:cBhvr>
                                      <p:rCtr x="20625" y="23951"/>
                                    </p:animMotion>
                                  </p:childTnLst>
                                </p:cTn>
                              </p:par>
                            </p:childTnLst>
                          </p:cTn>
                        </p:par>
                      </p:childTnLst>
                    </p:cTn>
                  </p:par>
                  <p:par>
                    <p:cTn id="157" fill="hold">
                      <p:stCondLst>
                        <p:cond delay="indefinite"/>
                      </p:stCondLst>
                      <p:childTnLst>
                        <p:par>
                          <p:cTn id="158" fill="hold">
                            <p:stCondLst>
                              <p:cond delay="0"/>
                            </p:stCondLst>
                            <p:childTnLst>
                              <p:par>
                                <p:cTn id="159" presetID="49" presetClass="path" presetSubtype="0" accel="50000" decel="50000" fill="hold" grpId="1" nodeType="clickEffect">
                                  <p:stCondLst>
                                    <p:cond delay="0"/>
                                  </p:stCondLst>
                                  <p:childTnLst>
                                    <p:animMotion origin="layout" path="M 4.02778E-6 2.83951E-6 L 0.14288 0.57793 " pathEditMode="relative" rAng="0" ptsTypes="AA">
                                      <p:cBhvr>
                                        <p:cTn id="160" dur="750" fill="hold"/>
                                        <p:tgtEl>
                                          <p:spTgt spid="26"/>
                                        </p:tgtEl>
                                        <p:attrNameLst>
                                          <p:attrName>ppt_x</p:attrName>
                                          <p:attrName>ppt_y</p:attrName>
                                        </p:attrNameLst>
                                      </p:cBhvr>
                                      <p:rCtr x="7144" y="28889"/>
                                    </p:animMotion>
                                  </p:childTnLst>
                                </p:cTn>
                              </p:par>
                            </p:childTnLst>
                          </p:cTn>
                        </p:par>
                      </p:childTnLst>
                    </p:cTn>
                  </p:par>
                  <p:par>
                    <p:cTn id="161" fill="hold">
                      <p:stCondLst>
                        <p:cond delay="indefinite"/>
                      </p:stCondLst>
                      <p:childTnLst>
                        <p:par>
                          <p:cTn id="162" fill="hold">
                            <p:stCondLst>
                              <p:cond delay="0"/>
                            </p:stCondLst>
                            <p:childTnLst>
                              <p:par>
                                <p:cTn id="163" presetID="49" presetClass="path" presetSubtype="0" accel="50000" decel="50000" fill="hold" grpId="1" nodeType="clickEffect">
                                  <p:stCondLst>
                                    <p:cond delay="0"/>
                                  </p:stCondLst>
                                  <p:childTnLst>
                                    <p:animMotion origin="layout" path="M -1.38889E-7 2.83951E-6 L -0.52526 0.56975 " pathEditMode="relative" rAng="0" ptsTypes="AA">
                                      <p:cBhvr>
                                        <p:cTn id="164" dur="750" fill="hold"/>
                                        <p:tgtEl>
                                          <p:spTgt spid="27"/>
                                        </p:tgtEl>
                                        <p:attrNameLst>
                                          <p:attrName>ppt_x</p:attrName>
                                          <p:attrName>ppt_y</p:attrName>
                                        </p:attrNameLst>
                                      </p:cBhvr>
                                      <p:rCtr x="-26267" y="28488"/>
                                    </p:animMotion>
                                  </p:childTnLst>
                                </p:cTn>
                              </p:par>
                            </p:childTnLst>
                          </p:cTn>
                        </p:par>
                      </p:childTnLst>
                    </p:cTn>
                  </p:par>
                  <p:par>
                    <p:cTn id="165" fill="hold">
                      <p:stCondLst>
                        <p:cond delay="indefinite"/>
                      </p:stCondLst>
                      <p:childTnLst>
                        <p:par>
                          <p:cTn id="166" fill="hold">
                            <p:stCondLst>
                              <p:cond delay="0"/>
                            </p:stCondLst>
                            <p:childTnLst>
                              <p:par>
                                <p:cTn id="167" presetID="49" presetClass="path" presetSubtype="0" accel="50000" decel="50000" fill="hold" grpId="1" nodeType="clickEffect">
                                  <p:stCondLst>
                                    <p:cond delay="0"/>
                                  </p:stCondLst>
                                  <p:childTnLst>
                                    <p:animMotion origin="layout" path="M -1.25E-6 2.83951E-6 L -0.06693 0.57793 " pathEditMode="relative" rAng="0" ptsTypes="AA">
                                      <p:cBhvr>
                                        <p:cTn id="168" dur="750" fill="hold"/>
                                        <p:tgtEl>
                                          <p:spTgt spid="28"/>
                                        </p:tgtEl>
                                        <p:attrNameLst>
                                          <p:attrName>ppt_x</p:attrName>
                                          <p:attrName>ppt_y</p:attrName>
                                        </p:attrNameLst>
                                      </p:cBhvr>
                                      <p:rCtr x="-3351" y="28889"/>
                                    </p:animMotion>
                                  </p:childTnLst>
                                </p:cTn>
                              </p:par>
                            </p:childTnLst>
                          </p:cTn>
                        </p:par>
                      </p:childTnLst>
                    </p:cTn>
                  </p:par>
                  <p:par>
                    <p:cTn id="169" fill="hold">
                      <p:stCondLst>
                        <p:cond delay="indefinite"/>
                      </p:stCondLst>
                      <p:childTnLst>
                        <p:par>
                          <p:cTn id="170" fill="hold">
                            <p:stCondLst>
                              <p:cond delay="0"/>
                            </p:stCondLst>
                            <p:childTnLst>
                              <p:par>
                                <p:cTn id="171" presetID="49" presetClass="path" presetSubtype="0" accel="50000" decel="50000" fill="hold" grpId="1" nodeType="clickEffect">
                                  <p:stCondLst>
                                    <p:cond delay="0"/>
                                  </p:stCondLst>
                                  <p:childTnLst>
                                    <p:animMotion origin="layout" path="M 2.77778E-6 2.83951E-6 L -0.27457 0.68981 " pathEditMode="relative" rAng="0" ptsTypes="AA">
                                      <p:cBhvr>
                                        <p:cTn id="172" dur="750" fill="hold"/>
                                        <p:tgtEl>
                                          <p:spTgt spid="29"/>
                                        </p:tgtEl>
                                        <p:attrNameLst>
                                          <p:attrName>ppt_x</p:attrName>
                                          <p:attrName>ppt_y</p:attrName>
                                        </p:attrNameLst>
                                      </p:cBhvr>
                                      <p:rCtr x="-13733" y="34491"/>
                                    </p:animMotion>
                                  </p:childTnLst>
                                </p:cTn>
                              </p:par>
                            </p:childTnLst>
                          </p:cTn>
                        </p:par>
                      </p:childTnLst>
                    </p:cTn>
                  </p:par>
                  <p:par>
                    <p:cTn id="173" fill="hold">
                      <p:stCondLst>
                        <p:cond delay="indefinite"/>
                      </p:stCondLst>
                      <p:childTnLst>
                        <p:par>
                          <p:cTn id="174" fill="hold">
                            <p:stCondLst>
                              <p:cond delay="0"/>
                            </p:stCondLst>
                            <p:childTnLst>
                              <p:par>
                                <p:cTn id="175" presetID="49" presetClass="path" presetSubtype="0" accel="50000" decel="50000" fill="hold" grpId="1" nodeType="clickEffect">
                                  <p:stCondLst>
                                    <p:cond delay="0"/>
                                  </p:stCondLst>
                                  <p:childTnLst>
                                    <p:animMotion origin="layout" path="M -4.72222E-6 -1.7284E-6 L 0.05929 0.48704 " pathEditMode="relative" rAng="0" ptsTypes="AA">
                                      <p:cBhvr>
                                        <p:cTn id="176" dur="750" fill="hold"/>
                                        <p:tgtEl>
                                          <p:spTgt spid="30"/>
                                        </p:tgtEl>
                                        <p:attrNameLst>
                                          <p:attrName>ppt_x</p:attrName>
                                          <p:attrName>ppt_y</p:attrName>
                                        </p:attrNameLst>
                                      </p:cBhvr>
                                      <p:rCtr x="2960" y="24352"/>
                                    </p:animMotion>
                                  </p:childTnLst>
                                </p:cTn>
                              </p:par>
                            </p:childTnLst>
                          </p:cTn>
                        </p:par>
                      </p:childTnLst>
                    </p:cTn>
                  </p:par>
                  <p:par>
                    <p:cTn id="177" fill="hold">
                      <p:stCondLst>
                        <p:cond delay="indefinite"/>
                      </p:stCondLst>
                      <p:childTnLst>
                        <p:par>
                          <p:cTn id="178" fill="hold">
                            <p:stCondLst>
                              <p:cond delay="0"/>
                            </p:stCondLst>
                            <p:childTnLst>
                              <p:par>
                                <p:cTn id="179" presetID="49" presetClass="path" presetSubtype="0" accel="50000" decel="50000" fill="hold" grpId="1" nodeType="clickEffect">
                                  <p:stCondLst>
                                    <p:cond delay="0"/>
                                  </p:stCondLst>
                                  <p:childTnLst>
                                    <p:animMotion origin="layout" path="M 0 -1.7284E-6 L -0.01467 0.48704 " pathEditMode="relative" rAng="0" ptsTypes="AA">
                                      <p:cBhvr>
                                        <p:cTn id="180" dur="750" fill="hold"/>
                                        <p:tgtEl>
                                          <p:spTgt spid="31"/>
                                        </p:tgtEl>
                                        <p:attrNameLst>
                                          <p:attrName>ppt_x</p:attrName>
                                          <p:attrName>ppt_y</p:attrName>
                                        </p:attrNameLst>
                                      </p:cBhvr>
                                      <p:rCtr x="-738" y="24352"/>
                                    </p:animMotion>
                                  </p:childTnLst>
                                </p:cTn>
                              </p:par>
                            </p:childTnLst>
                          </p:cTn>
                        </p:par>
                      </p:childTnLst>
                    </p:cTn>
                  </p:par>
                  <p:par>
                    <p:cTn id="181" fill="hold">
                      <p:stCondLst>
                        <p:cond delay="indefinite"/>
                      </p:stCondLst>
                      <p:childTnLst>
                        <p:par>
                          <p:cTn id="182" fill="hold">
                            <p:stCondLst>
                              <p:cond delay="0"/>
                            </p:stCondLst>
                            <p:childTnLst>
                              <p:par>
                                <p:cTn id="183" presetID="49" presetClass="path" presetSubtype="0" accel="50000" decel="50000" fill="hold" grpId="1" nodeType="clickEffect">
                                  <p:stCondLst>
                                    <p:cond delay="0"/>
                                  </p:stCondLst>
                                  <p:childTnLst>
                                    <p:animMotion origin="layout" path="M 4.02778E-6 -1.7284E-6 L 0.37812 0.3284 " pathEditMode="relative" rAng="0" ptsTypes="AA">
                                      <p:cBhvr>
                                        <p:cTn id="184" dur="750" fill="hold"/>
                                        <p:tgtEl>
                                          <p:spTgt spid="32"/>
                                        </p:tgtEl>
                                        <p:attrNameLst>
                                          <p:attrName>ppt_x</p:attrName>
                                          <p:attrName>ppt_y</p:attrName>
                                        </p:attrNameLst>
                                      </p:cBhvr>
                                      <p:rCtr x="18906" y="16420"/>
                                    </p:animMotion>
                                  </p:childTnLst>
                                </p:cTn>
                              </p:par>
                            </p:childTnLst>
                          </p:cTn>
                        </p:par>
                      </p:childTnLst>
                    </p:cTn>
                  </p:par>
                  <p:par>
                    <p:cTn id="185" fill="hold">
                      <p:stCondLst>
                        <p:cond delay="indefinite"/>
                      </p:stCondLst>
                      <p:childTnLst>
                        <p:par>
                          <p:cTn id="186" fill="hold">
                            <p:stCondLst>
                              <p:cond delay="0"/>
                            </p:stCondLst>
                            <p:childTnLst>
                              <p:par>
                                <p:cTn id="187" presetID="49" presetClass="path" presetSubtype="0" accel="50000" decel="50000" fill="hold" grpId="1" nodeType="clickEffect">
                                  <p:stCondLst>
                                    <p:cond delay="0"/>
                                  </p:stCondLst>
                                  <p:childTnLst>
                                    <p:animMotion origin="layout" path="M -1.38889E-7 -1.7284E-6 L -0.49592 0.60016 " pathEditMode="relative" rAng="0" ptsTypes="AA">
                                      <p:cBhvr>
                                        <p:cTn id="188" dur="750" fill="hold"/>
                                        <p:tgtEl>
                                          <p:spTgt spid="33"/>
                                        </p:tgtEl>
                                        <p:attrNameLst>
                                          <p:attrName>ppt_x</p:attrName>
                                          <p:attrName>ppt_y</p:attrName>
                                        </p:attrNameLst>
                                      </p:cBhvr>
                                      <p:rCtr x="-24800" y="30000"/>
                                    </p:animMotion>
                                  </p:childTnLst>
                                </p:cTn>
                              </p:par>
                            </p:childTnLst>
                          </p:cTn>
                        </p:par>
                      </p:childTnLst>
                    </p:cTn>
                  </p:par>
                  <p:par>
                    <p:cTn id="189" fill="hold">
                      <p:stCondLst>
                        <p:cond delay="indefinite"/>
                      </p:stCondLst>
                      <p:childTnLst>
                        <p:par>
                          <p:cTn id="190" fill="hold">
                            <p:stCondLst>
                              <p:cond delay="0"/>
                            </p:stCondLst>
                            <p:childTnLst>
                              <p:par>
                                <p:cTn id="191" presetID="49" presetClass="path" presetSubtype="0" accel="50000" decel="50000" fill="hold" grpId="1" nodeType="clickEffect">
                                  <p:stCondLst>
                                    <p:cond delay="0"/>
                                  </p:stCondLst>
                                  <p:childTnLst>
                                    <p:animMotion origin="layout" path="M -1.25E-6 -1.7284E-6 L -0.50581 0.61358 " pathEditMode="relative" rAng="0" ptsTypes="AA">
                                      <p:cBhvr>
                                        <p:cTn id="192" dur="750" fill="hold"/>
                                        <p:tgtEl>
                                          <p:spTgt spid="34"/>
                                        </p:tgtEl>
                                        <p:attrNameLst>
                                          <p:attrName>ppt_x</p:attrName>
                                          <p:attrName>ppt_y</p:attrName>
                                        </p:attrNameLst>
                                      </p:cBhvr>
                                      <p:rCtr x="-25295" y="30679"/>
                                    </p:animMotion>
                                  </p:childTnLst>
                                </p:cTn>
                              </p:par>
                            </p:childTnLst>
                          </p:cTn>
                        </p:par>
                      </p:childTnLst>
                    </p:cTn>
                  </p:par>
                  <p:par>
                    <p:cTn id="193" fill="hold">
                      <p:stCondLst>
                        <p:cond delay="indefinite"/>
                      </p:stCondLst>
                      <p:childTnLst>
                        <p:par>
                          <p:cTn id="194" fill="hold">
                            <p:stCondLst>
                              <p:cond delay="0"/>
                            </p:stCondLst>
                            <p:childTnLst>
                              <p:par>
                                <p:cTn id="195" presetID="49" presetClass="path" presetSubtype="0" accel="50000" decel="50000" fill="hold" grpId="1" nodeType="clickEffect">
                                  <p:stCondLst>
                                    <p:cond delay="0"/>
                                  </p:stCondLst>
                                  <p:childTnLst>
                                    <p:animMotion origin="layout" path="M 2.77778E-6 -1.7284E-6 L 0.01415 0.3284 " pathEditMode="relative" rAng="0" ptsTypes="AA">
                                      <p:cBhvr>
                                        <p:cTn id="196" dur="750" fill="hold"/>
                                        <p:tgtEl>
                                          <p:spTgt spid="35"/>
                                        </p:tgtEl>
                                        <p:attrNameLst>
                                          <p:attrName>ppt_x</p:attrName>
                                          <p:attrName>ppt_y</p:attrName>
                                        </p:attrNameLst>
                                      </p:cBhvr>
                                      <p:rCtr x="703" y="16420"/>
                                    </p:animMotion>
                                  </p:childTnLst>
                                </p:cTn>
                              </p:par>
                            </p:childTnLst>
                          </p:cTn>
                        </p:par>
                      </p:childTnLst>
                    </p:cTn>
                  </p:par>
                  <p:par>
                    <p:cTn id="197" fill="hold">
                      <p:stCondLst>
                        <p:cond delay="indefinite"/>
                      </p:stCondLst>
                      <p:childTnLst>
                        <p:par>
                          <p:cTn id="198" fill="hold">
                            <p:stCondLst>
                              <p:cond delay="0"/>
                            </p:stCondLst>
                            <p:childTnLst>
                              <p:par>
                                <p:cTn id="199" presetID="49" presetClass="path" presetSubtype="0" accel="50000" decel="50000" fill="hold" grpId="1" nodeType="clickEffect">
                                  <p:stCondLst>
                                    <p:cond delay="0"/>
                                  </p:stCondLst>
                                  <p:childTnLst>
                                    <p:animMotion origin="layout" path="M -4.72222E-6 4.44444E-6 L 0.7158 0.33163 " pathEditMode="relative" rAng="0" ptsTypes="AA">
                                      <p:cBhvr>
                                        <p:cTn id="200" dur="750" fill="hold"/>
                                        <p:tgtEl>
                                          <p:spTgt spid="36"/>
                                        </p:tgtEl>
                                        <p:attrNameLst>
                                          <p:attrName>ppt_x</p:attrName>
                                          <p:attrName>ppt_y</p:attrName>
                                        </p:attrNameLst>
                                      </p:cBhvr>
                                      <p:rCtr x="35790" y="16574"/>
                                    </p:animMotion>
                                  </p:childTnLst>
                                </p:cTn>
                              </p:par>
                            </p:childTnLst>
                          </p:cTn>
                        </p:par>
                      </p:childTnLst>
                    </p:cTn>
                  </p:par>
                  <p:par>
                    <p:cTn id="201" fill="hold">
                      <p:stCondLst>
                        <p:cond delay="indefinite"/>
                      </p:stCondLst>
                      <p:childTnLst>
                        <p:par>
                          <p:cTn id="202" fill="hold">
                            <p:stCondLst>
                              <p:cond delay="0"/>
                            </p:stCondLst>
                            <p:childTnLst>
                              <p:par>
                                <p:cTn id="203" presetID="49" presetClass="path" presetSubtype="0" accel="50000" decel="50000" fill="hold" grpId="1" nodeType="clickEffect">
                                  <p:stCondLst>
                                    <p:cond delay="0"/>
                                  </p:stCondLst>
                                  <p:childTnLst>
                                    <p:animMotion origin="layout" path="M 0 4.44444E-6 L 0.0704 0.24969 " pathEditMode="relative" rAng="0" ptsTypes="AA">
                                      <p:cBhvr>
                                        <p:cTn id="204" dur="750" fill="hold"/>
                                        <p:tgtEl>
                                          <p:spTgt spid="37"/>
                                        </p:tgtEl>
                                        <p:attrNameLst>
                                          <p:attrName>ppt_x</p:attrName>
                                          <p:attrName>ppt_y</p:attrName>
                                        </p:attrNameLst>
                                      </p:cBhvr>
                                      <p:rCtr x="3516" y="12485"/>
                                    </p:animMotion>
                                  </p:childTnLst>
                                </p:cTn>
                              </p:par>
                            </p:childTnLst>
                          </p:cTn>
                        </p:par>
                      </p:childTnLst>
                    </p:cTn>
                  </p:par>
                  <p:par>
                    <p:cTn id="205" fill="hold">
                      <p:stCondLst>
                        <p:cond delay="indefinite"/>
                      </p:stCondLst>
                      <p:childTnLst>
                        <p:par>
                          <p:cTn id="206" fill="hold">
                            <p:stCondLst>
                              <p:cond delay="0"/>
                            </p:stCondLst>
                            <p:childTnLst>
                              <p:par>
                                <p:cTn id="207" presetID="49" presetClass="path" presetSubtype="0" accel="50000" decel="50000" fill="hold" grpId="1" nodeType="clickEffect">
                                  <p:stCondLst>
                                    <p:cond delay="0"/>
                                  </p:stCondLst>
                                  <p:childTnLst>
                                    <p:animMotion origin="layout" path="M 4.02778E-6 4.44444E-6 L 0.4671 0.33672 " pathEditMode="relative" rAng="0" ptsTypes="AA">
                                      <p:cBhvr>
                                        <p:cTn id="208" dur="750" fill="hold"/>
                                        <p:tgtEl>
                                          <p:spTgt spid="38"/>
                                        </p:tgtEl>
                                        <p:attrNameLst>
                                          <p:attrName>ppt_x</p:attrName>
                                          <p:attrName>ppt_y</p:attrName>
                                        </p:attrNameLst>
                                      </p:cBhvr>
                                      <p:rCtr x="23351" y="16836"/>
                                    </p:animMotion>
                                  </p:childTnLst>
                                </p:cTn>
                              </p:par>
                            </p:childTnLst>
                          </p:cTn>
                        </p:par>
                      </p:childTnLst>
                    </p:cTn>
                  </p:par>
                  <p:par>
                    <p:cTn id="209" fill="hold">
                      <p:stCondLst>
                        <p:cond delay="indefinite"/>
                      </p:stCondLst>
                      <p:childTnLst>
                        <p:par>
                          <p:cTn id="210" fill="hold">
                            <p:stCondLst>
                              <p:cond delay="0"/>
                            </p:stCondLst>
                            <p:childTnLst>
                              <p:par>
                                <p:cTn id="211" presetID="49" presetClass="path" presetSubtype="0" accel="50000" decel="50000" fill="hold" grpId="1" nodeType="clickEffect">
                                  <p:stCondLst>
                                    <p:cond delay="0"/>
                                  </p:stCondLst>
                                  <p:childTnLst>
                                    <p:animMotion origin="layout" path="M -1.38889E-7 4.44444E-6 L -0.1704 0.24614 " pathEditMode="relative" rAng="0" ptsTypes="AA">
                                      <p:cBhvr>
                                        <p:cTn id="212" dur="750" fill="hold"/>
                                        <p:tgtEl>
                                          <p:spTgt spid="39"/>
                                        </p:tgtEl>
                                        <p:attrNameLst>
                                          <p:attrName>ppt_x</p:attrName>
                                          <p:attrName>ppt_y</p:attrName>
                                        </p:attrNameLst>
                                      </p:cBhvr>
                                      <p:rCtr x="-8524" y="12299"/>
                                    </p:animMotion>
                                  </p:childTnLst>
                                </p:cTn>
                              </p:par>
                            </p:childTnLst>
                          </p:cTn>
                        </p:par>
                      </p:childTnLst>
                    </p:cTn>
                  </p:par>
                  <p:par>
                    <p:cTn id="213" fill="hold">
                      <p:stCondLst>
                        <p:cond delay="indefinite"/>
                      </p:stCondLst>
                      <p:childTnLst>
                        <p:par>
                          <p:cTn id="214" fill="hold">
                            <p:stCondLst>
                              <p:cond delay="0"/>
                            </p:stCondLst>
                            <p:childTnLst>
                              <p:par>
                                <p:cTn id="215" presetID="49" presetClass="path" presetSubtype="0" accel="50000" decel="50000" fill="hold" grpId="1" nodeType="clickEffect">
                                  <p:stCondLst>
                                    <p:cond delay="0"/>
                                  </p:stCondLst>
                                  <p:childTnLst>
                                    <p:animMotion origin="layout" path="M -1.25E-6 4.44444E-6 L 0.07266 0.4287 " pathEditMode="relative" rAng="0" ptsTypes="AA">
                                      <p:cBhvr>
                                        <p:cTn id="216" dur="750" fill="hold"/>
                                        <p:tgtEl>
                                          <p:spTgt spid="40"/>
                                        </p:tgtEl>
                                        <p:attrNameLst>
                                          <p:attrName>ppt_x</p:attrName>
                                          <p:attrName>ppt_y</p:attrName>
                                        </p:attrNameLst>
                                      </p:cBhvr>
                                      <p:rCtr x="3628" y="21435"/>
                                    </p:animMotion>
                                  </p:childTnLst>
                                </p:cTn>
                              </p:par>
                            </p:childTnLst>
                          </p:cTn>
                        </p:par>
                      </p:childTnLst>
                    </p:cTn>
                  </p:par>
                  <p:par>
                    <p:cTn id="217" fill="hold">
                      <p:stCondLst>
                        <p:cond delay="indefinite"/>
                      </p:stCondLst>
                      <p:childTnLst>
                        <p:par>
                          <p:cTn id="218" fill="hold">
                            <p:stCondLst>
                              <p:cond delay="0"/>
                            </p:stCondLst>
                            <p:childTnLst>
                              <p:par>
                                <p:cTn id="219" presetID="49" presetClass="path" presetSubtype="0" accel="50000" decel="50000" fill="hold" grpId="1" nodeType="clickEffect">
                                  <p:stCondLst>
                                    <p:cond delay="0"/>
                                  </p:stCondLst>
                                  <p:childTnLst>
                                    <p:animMotion origin="layout" path="M 2.77778E-6 4.44444E-6 L 0.03272 0.4287 " pathEditMode="relative" rAng="0" ptsTypes="AA">
                                      <p:cBhvr>
                                        <p:cTn id="220" dur="750" fill="hold"/>
                                        <p:tgtEl>
                                          <p:spTgt spid="41"/>
                                        </p:tgtEl>
                                        <p:attrNameLst>
                                          <p:attrName>ppt_x</p:attrName>
                                          <p:attrName>ppt_y</p:attrName>
                                        </p:attrNameLst>
                                      </p:cBhvr>
                                      <p:rCtr x="1632" y="21435"/>
                                    </p:animMotion>
                                  </p:childTnLst>
                                </p:cTn>
                              </p:par>
                            </p:childTnLst>
                          </p:cTn>
                        </p:par>
                      </p:childTnLst>
                    </p:cTn>
                  </p:par>
                  <p:par>
                    <p:cTn id="221" fill="hold">
                      <p:stCondLst>
                        <p:cond delay="indefinite"/>
                      </p:stCondLst>
                      <p:childTnLst>
                        <p:par>
                          <p:cTn id="222" fill="hold">
                            <p:stCondLst>
                              <p:cond delay="0"/>
                            </p:stCondLst>
                            <p:childTnLst>
                              <p:par>
                                <p:cTn id="223" presetID="49" presetClass="path" presetSubtype="0" accel="50000" decel="50000" fill="hold" grpId="1" nodeType="clickEffect">
                                  <p:stCondLst>
                                    <p:cond delay="0"/>
                                  </p:stCondLst>
                                  <p:childTnLst>
                                    <p:animMotion origin="layout" path="M -2.77778E-6 -1.23457E-7 L 0.06389 0.2537 " pathEditMode="relative" rAng="0" ptsTypes="AA">
                                      <p:cBhvr>
                                        <p:cTn id="224" dur="750" fill="hold"/>
                                        <p:tgtEl>
                                          <p:spTgt spid="45"/>
                                        </p:tgtEl>
                                        <p:attrNameLst>
                                          <p:attrName>ppt_x</p:attrName>
                                          <p:attrName>ppt_y</p:attrName>
                                        </p:attrNameLst>
                                      </p:cBhvr>
                                      <p:rCtr x="3194" y="12685"/>
                                    </p:animMotion>
                                  </p:childTnLst>
                                </p:cTn>
                              </p:par>
                            </p:childTnLst>
                          </p:cTn>
                        </p:par>
                      </p:childTnLst>
                    </p:cTn>
                  </p:par>
                  <p:par>
                    <p:cTn id="225" fill="hold">
                      <p:stCondLst>
                        <p:cond delay="indefinite"/>
                      </p:stCondLst>
                      <p:childTnLst>
                        <p:par>
                          <p:cTn id="226" fill="hold">
                            <p:stCondLst>
                              <p:cond delay="0"/>
                            </p:stCondLst>
                            <p:childTnLst>
                              <p:par>
                                <p:cTn id="227" presetID="49" presetClass="path" presetSubtype="0" accel="50000" decel="50000" fill="hold" grpId="1" nodeType="clickEffect">
                                  <p:stCondLst>
                                    <p:cond delay="0"/>
                                  </p:stCondLst>
                                  <p:childTnLst>
                                    <p:animMotion origin="layout" path="M 1.25E-6 -1.23457E-7 L 0.51328 0.46435 " pathEditMode="relative" rAng="0" ptsTypes="AA">
                                      <p:cBhvr>
                                        <p:cTn id="228" dur="750" fill="hold"/>
                                        <p:tgtEl>
                                          <p:spTgt spid="46"/>
                                        </p:tgtEl>
                                        <p:attrNameLst>
                                          <p:attrName>ppt_x</p:attrName>
                                          <p:attrName>ppt_y</p:attrName>
                                        </p:attrNameLst>
                                      </p:cBhvr>
                                      <p:rCtr x="25660" y="23210"/>
                                    </p:animMotion>
                                  </p:childTnLst>
                                </p:cTn>
                              </p:par>
                            </p:childTnLst>
                          </p:cTn>
                        </p:par>
                      </p:childTnLst>
                    </p:cTn>
                  </p:par>
                  <p:par>
                    <p:cTn id="229" fill="hold">
                      <p:stCondLst>
                        <p:cond delay="indefinite"/>
                      </p:stCondLst>
                      <p:childTnLst>
                        <p:par>
                          <p:cTn id="230" fill="hold">
                            <p:stCondLst>
                              <p:cond delay="0"/>
                            </p:stCondLst>
                            <p:childTnLst>
                              <p:par>
                                <p:cTn id="231" presetID="49" presetClass="path" presetSubtype="0" accel="50000" decel="50000" fill="hold" grpId="1" nodeType="clickEffect">
                                  <p:stCondLst>
                                    <p:cond delay="0"/>
                                  </p:stCondLst>
                                  <p:childTnLst>
                                    <p:animMotion origin="layout" path="M -2.91667E-6 -1.23457E-7 L -0.1434 0.26049 " pathEditMode="relative" rAng="0" ptsTypes="AA">
                                      <p:cBhvr>
                                        <p:cTn id="232" dur="750" fill="hold"/>
                                        <p:tgtEl>
                                          <p:spTgt spid="47"/>
                                        </p:tgtEl>
                                        <p:attrNameLst>
                                          <p:attrName>ppt_x</p:attrName>
                                          <p:attrName>ppt_y</p:attrName>
                                        </p:attrNameLst>
                                      </p:cBhvr>
                                      <p:rCtr x="-7170" y="13025"/>
                                    </p:animMotion>
                                  </p:childTnLst>
                                </p:cTn>
                              </p:par>
                            </p:childTnLst>
                          </p:cTn>
                        </p:par>
                      </p:childTnLst>
                    </p:cTn>
                  </p:par>
                  <p:par>
                    <p:cTn id="233" fill="hold">
                      <p:stCondLst>
                        <p:cond delay="indefinite"/>
                      </p:stCondLst>
                      <p:childTnLst>
                        <p:par>
                          <p:cTn id="234" fill="hold">
                            <p:stCondLst>
                              <p:cond delay="0"/>
                            </p:stCondLst>
                            <p:childTnLst>
                              <p:par>
                                <p:cTn id="235" presetID="49" presetClass="path" presetSubtype="0" accel="50000" decel="50000" fill="hold" grpId="1" nodeType="clickEffect">
                                  <p:stCondLst>
                                    <p:cond delay="0"/>
                                  </p:stCondLst>
                                  <p:childTnLst>
                                    <p:animMotion origin="layout" path="M 2.77778E-6 -1.23457E-7 L -0.4112 0.35247 " pathEditMode="relative" rAng="0" ptsTypes="AA">
                                      <p:cBhvr>
                                        <p:cTn id="236" dur="750" fill="hold"/>
                                        <p:tgtEl>
                                          <p:spTgt spid="48"/>
                                        </p:tgtEl>
                                        <p:attrNameLst>
                                          <p:attrName>ppt_x</p:attrName>
                                          <p:attrName>ppt_y</p:attrName>
                                        </p:attrNameLst>
                                      </p:cBhvr>
                                      <p:rCtr x="-20564" y="17623"/>
                                    </p:animMotion>
                                  </p:childTnLst>
                                </p:cTn>
                              </p:par>
                            </p:childTnLst>
                          </p:cTn>
                        </p:par>
                      </p:childTnLst>
                    </p:cTn>
                  </p:par>
                  <p:par>
                    <p:cTn id="237" fill="hold">
                      <p:stCondLst>
                        <p:cond delay="indefinite"/>
                      </p:stCondLst>
                      <p:childTnLst>
                        <p:par>
                          <p:cTn id="238" fill="hold">
                            <p:stCondLst>
                              <p:cond delay="0"/>
                            </p:stCondLst>
                            <p:childTnLst>
                              <p:par>
                                <p:cTn id="239" presetID="49" presetClass="path" presetSubtype="0" accel="50000" decel="50000" fill="hold" grpId="1" nodeType="clickEffect">
                                  <p:stCondLst>
                                    <p:cond delay="0"/>
                                  </p:stCondLst>
                                  <p:childTnLst>
                                    <p:animMotion origin="layout" path="M -2.77778E-6 -1.23457E-7 L 0.7296 0.46435 " pathEditMode="relative" rAng="0" ptsTypes="AA">
                                      <p:cBhvr>
                                        <p:cTn id="240" dur="750" fill="hold"/>
                                        <p:tgtEl>
                                          <p:spTgt spid="49"/>
                                        </p:tgtEl>
                                        <p:attrNameLst>
                                          <p:attrName>ppt_x</p:attrName>
                                          <p:attrName>ppt_y</p:attrName>
                                        </p:attrNameLst>
                                      </p:cBhvr>
                                      <p:rCtr x="36476" y="232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7" grpId="1"/>
      <p:bldP spid="19" grpId="0"/>
      <p:bldP spid="19" grpId="1"/>
      <p:bldP spid="20" grpId="0"/>
      <p:bldP spid="20"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8" grpId="0"/>
      <p:bldP spid="38" grpId="1"/>
      <p:bldP spid="39" grpId="0"/>
      <p:bldP spid="39" grpId="1"/>
      <p:bldP spid="40" grpId="0"/>
      <p:bldP spid="40" grpId="1"/>
      <p:bldP spid="41" grpId="0"/>
      <p:bldP spid="41" grpId="1"/>
      <p:bldP spid="45" grpId="0"/>
      <p:bldP spid="45" grpId="1"/>
      <p:bldP spid="46" grpId="0"/>
      <p:bldP spid="46" grpId="1"/>
      <p:bldP spid="47" grpId="0"/>
      <p:bldP spid="47" grpId="1"/>
      <p:bldP spid="48" grpId="0"/>
      <p:bldP spid="48" grpId="1"/>
      <p:bldP spid="49" grpId="0"/>
      <p:bldP spid="49"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604024" y="467261"/>
            <a:ext cx="16464776" cy="1323439"/>
          </a:xfrm>
          <a:prstGeom prst="rect">
            <a:avLst/>
          </a:prstGeom>
          <a:noFill/>
        </p:spPr>
        <p:txBody>
          <a:bodyPr wrap="square">
            <a:spAutoFit/>
          </a:bodyPr>
          <a:lstStyle/>
          <a:p>
            <a:pPr indent="457200" algn="ctr">
              <a:spcAft>
                <a:spcPts val="100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Underline the word containing sound /aʊ/ and double underline the word containing sound /əʊ/ then read aloud these sentences.</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4DAFDC48-5562-4C2D-A21E-6284ECB6ED41}"/>
              </a:ext>
            </a:extLst>
          </p:cNvPr>
          <p:cNvSpPr txBox="1"/>
          <p:nvPr/>
        </p:nvSpPr>
        <p:spPr>
          <a:xfrm>
            <a:off x="3027240" y="1521888"/>
            <a:ext cx="16799395" cy="7827207"/>
          </a:xfrm>
          <a:prstGeom prst="rect">
            <a:avLst/>
          </a:prstGeom>
          <a:noFill/>
        </p:spPr>
        <p:txBody>
          <a:bodyPr wrap="square">
            <a:spAutoFit/>
          </a:bodyPr>
          <a:lstStyle/>
          <a:p>
            <a:pPr algn="just">
              <a:lnSpc>
                <a:spcPct val="150000"/>
              </a:lnSpc>
              <a:spcAft>
                <a:spcPts val="600"/>
              </a:spcAft>
              <a:tabLst>
                <a:tab pos="640080" algn="l"/>
              </a:tabLst>
            </a:pPr>
            <a:r>
              <a:rPr lang="en-US" sz="5400" b="1">
                <a:effectLst/>
                <a:latin typeface="Calibri" panose="020F0502020204030204" pitchFamily="34" charset="0"/>
                <a:ea typeface="Cambria" panose="02040503050406030204" pitchFamily="18" charset="0"/>
                <a:cs typeface="Cambria" panose="02040503050406030204" pitchFamily="18" charset="0"/>
              </a:rPr>
              <a:t>1.</a:t>
            </a:r>
            <a:r>
              <a:rPr lang="en-US" sz="5400">
                <a:effectLst/>
                <a:latin typeface="Calibri" panose="020F0502020204030204" pitchFamily="34" charset="0"/>
                <a:ea typeface="Cambria" panose="02040503050406030204" pitchFamily="18" charset="0"/>
                <a:cs typeface="Cambria" panose="02040503050406030204" pitchFamily="18" charset="0"/>
              </a:rPr>
              <a:t> </a:t>
            </a:r>
            <a:r>
              <a:rPr lang="en-US" sz="5400">
                <a:solidFill>
                  <a:srgbClr val="000000"/>
                </a:solidFill>
                <a:effectLst/>
                <a:latin typeface="Calibri" panose="020F0502020204030204" pitchFamily="34" charset="0"/>
                <a:ea typeface="Cambria" panose="02040503050406030204" pitchFamily="18" charset="0"/>
                <a:cs typeface="Cambria" panose="02040503050406030204" pitchFamily="18" charset="0"/>
              </a:rPr>
              <a:t>We found our gowns downtown.</a:t>
            </a:r>
            <a:endParaRPr lang="en-US" sz="5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40080" algn="l"/>
              </a:tabLst>
            </a:pPr>
            <a:r>
              <a:rPr lang="en-US" sz="5400" b="1">
                <a:effectLst/>
                <a:latin typeface="Calibri" panose="020F0502020204030204" pitchFamily="34" charset="0"/>
                <a:ea typeface="Cambria" panose="02040503050406030204" pitchFamily="18" charset="0"/>
                <a:cs typeface="Cambria" panose="02040503050406030204" pitchFamily="18" charset="0"/>
              </a:rPr>
              <a:t>2.</a:t>
            </a:r>
            <a:r>
              <a:rPr lang="en-US" sz="5400">
                <a:effectLst/>
                <a:latin typeface="Calibri" panose="020F0502020204030204" pitchFamily="34" charset="0"/>
                <a:ea typeface="Cambria" panose="02040503050406030204" pitchFamily="18" charset="0"/>
                <a:cs typeface="Cambria" panose="02040503050406030204" pitchFamily="18" charset="0"/>
              </a:rPr>
              <a:t> </a:t>
            </a:r>
            <a:r>
              <a:rPr lang="en-US" sz="5400">
                <a:solidFill>
                  <a:srgbClr val="000000"/>
                </a:solidFill>
                <a:effectLst/>
                <a:latin typeface="Calibri" panose="020F0502020204030204" pitchFamily="34" charset="0"/>
                <a:ea typeface="Cambria" panose="02040503050406030204" pitchFamily="18" charset="0"/>
                <a:cs typeface="Cambria" panose="02040503050406030204" pitchFamily="18" charset="0"/>
              </a:rPr>
              <a:t>Shower the flower for an hour.</a:t>
            </a:r>
            <a:endParaRPr lang="en-US" sz="5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40080" algn="l"/>
              </a:tabLst>
            </a:pPr>
            <a:r>
              <a:rPr lang="en-US" sz="5400" b="1">
                <a:effectLst/>
                <a:latin typeface="Calibri" panose="020F0502020204030204" pitchFamily="34" charset="0"/>
                <a:ea typeface="Cambria" panose="02040503050406030204" pitchFamily="18" charset="0"/>
                <a:cs typeface="Cambria" panose="02040503050406030204" pitchFamily="18" charset="0"/>
              </a:rPr>
              <a:t>3.</a:t>
            </a:r>
            <a:r>
              <a:rPr lang="en-US" sz="5400">
                <a:effectLst/>
                <a:latin typeface="Calibri" panose="020F0502020204030204" pitchFamily="34" charset="0"/>
                <a:ea typeface="Cambria" panose="02040503050406030204" pitchFamily="18" charset="0"/>
                <a:cs typeface="Cambria" panose="02040503050406030204" pitchFamily="18" charset="0"/>
              </a:rPr>
              <a:t> </a:t>
            </a:r>
            <a:r>
              <a:rPr lang="en-US" sz="5400">
                <a:solidFill>
                  <a:srgbClr val="000000"/>
                </a:solidFill>
                <a:effectLst/>
                <a:latin typeface="Calibri" panose="020F0502020204030204" pitchFamily="34" charset="0"/>
                <a:ea typeface="Cambria" panose="02040503050406030204" pitchFamily="18" charset="0"/>
                <a:cs typeface="Cambria" panose="02040503050406030204" pitchFamily="18" charset="0"/>
              </a:rPr>
              <a:t>She phoned me in October.</a:t>
            </a:r>
            <a:endParaRPr lang="en-US" sz="5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40080" algn="l"/>
              </a:tabLst>
            </a:pPr>
            <a:r>
              <a:rPr lang="en-US" sz="5400" b="1">
                <a:effectLst/>
                <a:latin typeface="Calibri" panose="020F0502020204030204" pitchFamily="34" charset="0"/>
                <a:ea typeface="Cambria" panose="02040503050406030204" pitchFamily="18" charset="0"/>
                <a:cs typeface="Cambria" panose="02040503050406030204" pitchFamily="18" charset="0"/>
              </a:rPr>
              <a:t>4.</a:t>
            </a:r>
            <a:r>
              <a:rPr lang="en-US" sz="5400">
                <a:effectLst/>
                <a:latin typeface="Calibri" panose="020F0502020204030204" pitchFamily="34" charset="0"/>
                <a:ea typeface="Cambria" panose="02040503050406030204" pitchFamily="18" charset="0"/>
                <a:cs typeface="Cambria" panose="02040503050406030204" pitchFamily="18" charset="0"/>
              </a:rPr>
              <a:t> </a:t>
            </a:r>
            <a:r>
              <a:rPr lang="en-US" sz="54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showed us their home.</a:t>
            </a:r>
            <a:endParaRPr lang="en-US" sz="5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tabLst>
                <a:tab pos="640080" algn="l"/>
              </a:tabLst>
            </a:pPr>
            <a:r>
              <a:rPr lang="en-US" sz="5400" b="1">
                <a:effectLst/>
                <a:latin typeface="Calibri" panose="020F0502020204030204" pitchFamily="34" charset="0"/>
                <a:ea typeface="Cambria" panose="02040503050406030204" pitchFamily="18" charset="0"/>
                <a:cs typeface="Cambria" panose="02040503050406030204" pitchFamily="18" charset="0"/>
              </a:rPr>
              <a:t>5.</a:t>
            </a:r>
            <a:r>
              <a:rPr lang="en-US" sz="5400">
                <a:effectLst/>
                <a:latin typeface="Calibri" panose="020F0502020204030204" pitchFamily="34" charset="0"/>
                <a:ea typeface="Cambria" panose="02040503050406030204" pitchFamily="18" charset="0"/>
                <a:cs typeface="Cambria" panose="02040503050406030204" pitchFamily="18" charset="0"/>
              </a:rPr>
              <a:t> </a:t>
            </a:r>
            <a:r>
              <a:rPr lang="en-US" sz="5400">
                <a:solidFill>
                  <a:srgbClr val="000000"/>
                </a:solidFill>
                <a:effectLst/>
                <a:latin typeface="Calibri" panose="020F0502020204030204" pitchFamily="34" charset="0"/>
                <a:ea typeface="Cambria" panose="02040503050406030204" pitchFamily="18" charset="0"/>
                <a:cs typeface="Cambria" panose="02040503050406030204" pitchFamily="18" charset="0"/>
              </a:rPr>
              <a:t>Is the window open?</a:t>
            </a:r>
            <a:endParaRPr lang="en-US" sz="5400">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800"/>
              </a:spcAft>
            </a:pPr>
            <a:r>
              <a:rPr lang="en-US" sz="5400" b="1">
                <a:effectLst/>
                <a:latin typeface="Calibri" panose="020F0502020204030204" pitchFamily="34" charset="0"/>
                <a:ea typeface="Calibri" panose="020F0502020204030204" pitchFamily="34" charset="0"/>
                <a:cs typeface="Calibri" panose="020F0502020204030204" pitchFamily="34" charset="0"/>
              </a:rPr>
              <a:t>6.</a:t>
            </a:r>
            <a:r>
              <a:rPr lang="en-US" sz="5400">
                <a:effectLst/>
                <a:latin typeface="Calibri" panose="020F0502020204030204" pitchFamily="34" charset="0"/>
                <a:ea typeface="Calibri" panose="020F0502020204030204" pitchFamily="34" charset="0"/>
                <a:cs typeface="Calibri" panose="020F0502020204030204" pitchFamily="34" charset="0"/>
              </a:rPr>
              <a:t> </a:t>
            </a:r>
            <a:r>
              <a:rPr lang="en-US" sz="5400">
                <a:solidFill>
                  <a:srgbClr val="000000"/>
                </a:solidFill>
                <a:effectLst/>
                <a:latin typeface="Calibri" panose="020F0502020204030204" pitchFamily="34" charset="0"/>
                <a:ea typeface="Calibri" panose="020F0502020204030204" pitchFamily="34" charset="0"/>
                <a:cs typeface="Calibri" panose="020F0502020204030204" pitchFamily="34" charset="0"/>
              </a:rPr>
              <a:t>How’s the loud vowel sound?</a:t>
            </a:r>
            <a:endParaRPr lang="en-US" sz="54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5C603071-9C8A-437D-9FA9-1E0D5A72B011}"/>
              </a:ext>
            </a:extLst>
          </p:cNvPr>
          <p:cNvCxnSpPr>
            <a:cxnSpLocks/>
          </p:cNvCxnSpPr>
          <p:nvPr/>
        </p:nvCxnSpPr>
        <p:spPr>
          <a:xfrm>
            <a:off x="4876800" y="2552700"/>
            <a:ext cx="1524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DE473BD-0C89-480C-93D6-996B040D734D}"/>
              </a:ext>
            </a:extLst>
          </p:cNvPr>
          <p:cNvCxnSpPr>
            <a:cxnSpLocks/>
          </p:cNvCxnSpPr>
          <p:nvPr/>
        </p:nvCxnSpPr>
        <p:spPr>
          <a:xfrm>
            <a:off x="6627599" y="2628900"/>
            <a:ext cx="89835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91B7FD-9679-4441-88DE-FD7739BCB72B}"/>
              </a:ext>
            </a:extLst>
          </p:cNvPr>
          <p:cNvCxnSpPr>
            <a:cxnSpLocks/>
          </p:cNvCxnSpPr>
          <p:nvPr/>
        </p:nvCxnSpPr>
        <p:spPr>
          <a:xfrm>
            <a:off x="7772400" y="2628900"/>
            <a:ext cx="16002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DD40E1A-36CD-46F3-89BE-D7DFFFF9E83F}"/>
              </a:ext>
            </a:extLst>
          </p:cNvPr>
          <p:cNvCxnSpPr>
            <a:cxnSpLocks/>
          </p:cNvCxnSpPr>
          <p:nvPr/>
        </p:nvCxnSpPr>
        <p:spPr>
          <a:xfrm>
            <a:off x="9829800" y="2586789"/>
            <a:ext cx="2971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C58641A-4E8C-4594-80AA-E210F5CA6970}"/>
              </a:ext>
            </a:extLst>
          </p:cNvPr>
          <p:cNvCxnSpPr>
            <a:cxnSpLocks/>
          </p:cNvCxnSpPr>
          <p:nvPr/>
        </p:nvCxnSpPr>
        <p:spPr>
          <a:xfrm>
            <a:off x="3668956" y="4000500"/>
            <a:ext cx="204604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E43874E-BFEC-4168-8D95-31F28B51E93C}"/>
              </a:ext>
            </a:extLst>
          </p:cNvPr>
          <p:cNvCxnSpPr>
            <a:cxnSpLocks/>
          </p:cNvCxnSpPr>
          <p:nvPr/>
        </p:nvCxnSpPr>
        <p:spPr>
          <a:xfrm>
            <a:off x="7097956" y="3924300"/>
            <a:ext cx="174124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4D40462-2F3F-4A72-A720-AFE487F57497}"/>
              </a:ext>
            </a:extLst>
          </p:cNvPr>
          <p:cNvCxnSpPr>
            <a:cxnSpLocks/>
          </p:cNvCxnSpPr>
          <p:nvPr/>
        </p:nvCxnSpPr>
        <p:spPr>
          <a:xfrm>
            <a:off x="10755556" y="4000500"/>
            <a:ext cx="136024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6AB31D2-2D1E-4570-A89A-DB20535FCB57}"/>
              </a:ext>
            </a:extLst>
          </p:cNvPr>
          <p:cNvCxnSpPr>
            <a:cxnSpLocks/>
          </p:cNvCxnSpPr>
          <p:nvPr/>
        </p:nvCxnSpPr>
        <p:spPr>
          <a:xfrm>
            <a:off x="4876800" y="5219164"/>
            <a:ext cx="2221156" cy="0"/>
          </a:xfrm>
          <a:prstGeom prst="line">
            <a:avLst/>
          </a:prstGeom>
          <a:ln w="1270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E6C46D-6194-44AA-8A84-F04E492C34AD}"/>
              </a:ext>
            </a:extLst>
          </p:cNvPr>
          <p:cNvCxnSpPr>
            <a:cxnSpLocks/>
          </p:cNvCxnSpPr>
          <p:nvPr/>
        </p:nvCxnSpPr>
        <p:spPr>
          <a:xfrm>
            <a:off x="8839200" y="5285338"/>
            <a:ext cx="2221156" cy="0"/>
          </a:xfrm>
          <a:prstGeom prst="line">
            <a:avLst/>
          </a:prstGeom>
          <a:ln w="1270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61EA19-24FC-42E1-824D-95DC328B7C06}"/>
              </a:ext>
            </a:extLst>
          </p:cNvPr>
          <p:cNvCxnSpPr>
            <a:cxnSpLocks/>
          </p:cNvCxnSpPr>
          <p:nvPr/>
        </p:nvCxnSpPr>
        <p:spPr>
          <a:xfrm>
            <a:off x="5304801" y="6591300"/>
            <a:ext cx="2221156" cy="0"/>
          </a:xfrm>
          <a:prstGeom prst="line">
            <a:avLst/>
          </a:prstGeom>
          <a:ln w="1270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CA10621-69C6-4016-A4EA-ECA68C26045A}"/>
              </a:ext>
            </a:extLst>
          </p:cNvPr>
          <p:cNvCxnSpPr>
            <a:cxnSpLocks/>
          </p:cNvCxnSpPr>
          <p:nvPr/>
        </p:nvCxnSpPr>
        <p:spPr>
          <a:xfrm>
            <a:off x="9829800" y="6591300"/>
            <a:ext cx="1600200" cy="0"/>
          </a:xfrm>
          <a:prstGeom prst="line">
            <a:avLst/>
          </a:prstGeom>
          <a:ln w="1270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539585-0AAD-432A-8ED7-C6AA2042FFF4}"/>
              </a:ext>
            </a:extLst>
          </p:cNvPr>
          <p:cNvCxnSpPr>
            <a:cxnSpLocks/>
          </p:cNvCxnSpPr>
          <p:nvPr/>
        </p:nvCxnSpPr>
        <p:spPr>
          <a:xfrm>
            <a:off x="5410200" y="7810499"/>
            <a:ext cx="2221156" cy="0"/>
          </a:xfrm>
          <a:prstGeom prst="line">
            <a:avLst/>
          </a:prstGeom>
          <a:ln w="1270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89BAE66-0306-453F-95DC-8F0740BBF293}"/>
              </a:ext>
            </a:extLst>
          </p:cNvPr>
          <p:cNvCxnSpPr>
            <a:cxnSpLocks/>
          </p:cNvCxnSpPr>
          <p:nvPr/>
        </p:nvCxnSpPr>
        <p:spPr>
          <a:xfrm>
            <a:off x="7772400" y="7810499"/>
            <a:ext cx="1600200" cy="0"/>
          </a:xfrm>
          <a:prstGeom prst="line">
            <a:avLst/>
          </a:prstGeom>
          <a:ln w="1270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99FFDC8-DCE0-4ACF-8D0C-F89A2B34DD18}"/>
              </a:ext>
            </a:extLst>
          </p:cNvPr>
          <p:cNvCxnSpPr>
            <a:cxnSpLocks/>
          </p:cNvCxnSpPr>
          <p:nvPr/>
        </p:nvCxnSpPr>
        <p:spPr>
          <a:xfrm>
            <a:off x="3848304" y="9182100"/>
            <a:ext cx="156189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E7A1FE0-AE97-427B-815F-D39B97DD14A8}"/>
              </a:ext>
            </a:extLst>
          </p:cNvPr>
          <p:cNvCxnSpPr>
            <a:cxnSpLocks/>
          </p:cNvCxnSpPr>
          <p:nvPr/>
        </p:nvCxnSpPr>
        <p:spPr>
          <a:xfrm>
            <a:off x="6470513" y="9182100"/>
            <a:ext cx="156189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7B12A06-E299-452F-9377-1E627BF88AD5}"/>
              </a:ext>
            </a:extLst>
          </p:cNvPr>
          <p:cNvCxnSpPr>
            <a:cxnSpLocks/>
          </p:cNvCxnSpPr>
          <p:nvPr/>
        </p:nvCxnSpPr>
        <p:spPr>
          <a:xfrm>
            <a:off x="8267904" y="9182100"/>
            <a:ext cx="156189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996851C-809D-4422-A2E8-89955ACC382B}"/>
              </a:ext>
            </a:extLst>
          </p:cNvPr>
          <p:cNvCxnSpPr>
            <a:cxnSpLocks/>
          </p:cNvCxnSpPr>
          <p:nvPr/>
        </p:nvCxnSpPr>
        <p:spPr>
          <a:xfrm>
            <a:off x="10071965" y="9220200"/>
            <a:ext cx="156189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2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barn(inVertical)">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barn(inVertical)">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barn(inVertical)">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barn(inVertical)">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barn(inVertical)">
                                      <p:cBhvr>
                                        <p:cTn id="102" dur="500"/>
                                        <p:tgtEl>
                                          <p:spTgt spid="36"/>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barn(inVertical)">
                                      <p:cBhvr>
                                        <p:cTn id="107" dur="500"/>
                                        <p:tgtEl>
                                          <p:spTgt spid="38"/>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barn(inVertical)">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barn(inVertic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42"/>
                                        </p:tgtEl>
                                        <p:attrNameLst>
                                          <p:attrName>style.visibility</p:attrName>
                                        </p:attrNameLst>
                                      </p:cBhvr>
                                      <p:to>
                                        <p:strVal val="visible"/>
                                      </p:to>
                                    </p:set>
                                    <p:animEffect transition="in" filter="barn(inVertical)">
                                      <p:cBhvr>
                                        <p:cTn id="1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774047" y="2285871"/>
            <a:ext cx="16556951" cy="1354538"/>
          </a:xfrm>
          <a:prstGeom prst="rect">
            <a:avLst/>
          </a:prstGeom>
        </p:spPr>
        <p:txBody>
          <a:bodyPr wrap="square" lIns="0" tIns="0" rIns="0" bIns="0" rtlCol="0" anchor="t">
            <a:spAutoFit/>
          </a:bodyPr>
          <a:lstStyle/>
          <a:p>
            <a:pPr>
              <a:lnSpc>
                <a:spcPts val="11513"/>
              </a:lnSpc>
            </a:pPr>
            <a:r>
              <a:rPr lang="en-US" sz="8000">
                <a:solidFill>
                  <a:srgbClr val="002060"/>
                </a:solidFill>
                <a:latin typeface="Bryndan Write Bold"/>
              </a:rPr>
              <a:t>PART 3. COMMUNICATION SKILLS</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5">
            <a:extLst>
              <a:ext uri="{FF2B5EF4-FFF2-40B4-BE49-F238E27FC236}">
                <a16:creationId xmlns:a16="http://schemas.microsoft.com/office/drawing/2014/main" id="{A88A0718-DA0B-40E6-BFD5-F2D0C9C6DBCF}"/>
              </a:ext>
            </a:extLst>
          </p:cNvPr>
          <p:cNvSpPr txBox="1"/>
          <p:nvPr/>
        </p:nvSpPr>
        <p:spPr>
          <a:xfrm>
            <a:off x="6553200" y="6037806"/>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 LISTENING</a:t>
            </a:r>
          </a:p>
        </p:txBody>
      </p:sp>
      <p:sp>
        <p:nvSpPr>
          <p:cNvPr id="13" name="Freeform 13">
            <a:extLst>
              <a:ext uri="{FF2B5EF4-FFF2-40B4-BE49-F238E27FC236}">
                <a16:creationId xmlns:a16="http://schemas.microsoft.com/office/drawing/2014/main" id="{61E6FE28-98B0-4E04-9ACC-CC0CEE21DF52}"/>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83344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6">
              <a:duotone>
                <a:prstClr val="black"/>
                <a:schemeClr val="accent1">
                  <a:tint val="45000"/>
                  <a:satMod val="400000"/>
                </a:schemeClr>
              </a:duotone>
              <a:extLst>
                <a:ext uri="{96DAC541-7B7A-43D3-8B79-37D633B846F1}">
                  <asvg:svgBlip xmlns:asvg="http://schemas.microsoft.com/office/drawing/2016/SVG/main" r:embed="rId7"/>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8">
              <a:lum bright="20000"/>
              <a:extLst>
                <a:ext uri="{96DAC541-7B7A-43D3-8B79-37D633B846F1}">
                  <asvg:svgBlip xmlns:asvg="http://schemas.microsoft.com/office/drawing/2016/SVG/main" r:embed="rId9"/>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1021904" y="593583"/>
            <a:ext cx="16464776" cy="833946"/>
          </a:xfrm>
          <a:prstGeom prst="rect">
            <a:avLst/>
          </a:prstGeom>
          <a:noFill/>
        </p:spPr>
        <p:txBody>
          <a:bodyPr wrap="square">
            <a:spAutoFit/>
          </a:bodyPr>
          <a:lstStyle/>
          <a:p>
            <a:pPr algn="just">
              <a:lnSpc>
                <a:spcPct val="150000"/>
              </a:lnSpc>
              <a:spcAft>
                <a:spcPts val="800"/>
              </a:spcAft>
            </a:pPr>
            <a:r>
              <a:rPr lang="en-US" sz="3600" b="1">
                <a:solidFill>
                  <a:srgbClr val="0070C0"/>
                </a:solidFill>
                <a:latin typeface="Calibri" panose="020F0502020204030204" pitchFamily="34" charset="0"/>
                <a:ea typeface="Calibri" panose="020F0502020204030204" pitchFamily="34" charset="0"/>
                <a:cs typeface="Calibri" panose="020F0502020204030204" pitchFamily="34" charset="0"/>
              </a:rPr>
              <a:t>Exercise 1. Listen and decide if each statement is True (T) or False (F).</a:t>
            </a:r>
            <a:r>
              <a:rPr lang="en-US" sz="3600" b="1">
                <a:solidFill>
                  <a:srgbClr val="0070C0"/>
                </a:solidFill>
                <a:latin typeface="Calibri" panose="020F0502020204030204" pitchFamily="34" charset="0"/>
                <a:ea typeface="Arial" panose="020B0604020202020204" pitchFamily="34" charset="0"/>
                <a:cs typeface="Calibri" panose="020F0502020204030204" pitchFamily="34" charset="0"/>
              </a:rPr>
              <a:t> </a:t>
            </a:r>
            <a:r>
              <a:rPr lang="en-US" sz="36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3600" b="1">
                <a:latin typeface="Calibri" panose="020F0502020204030204" pitchFamily="34" charset="0"/>
                <a:ea typeface="Arial" panose="020B0604020202020204" pitchFamily="34" charset="0"/>
                <a:cs typeface="Calibri" panose="020F0502020204030204" pitchFamily="34" charset="0"/>
              </a:rPr>
              <a:t> Track 05</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03BA6493-2C2E-4484-97B9-6147C150DACE}"/>
              </a:ext>
            </a:extLst>
          </p:cNvPr>
          <p:cNvSpPr txBox="1"/>
          <p:nvPr/>
        </p:nvSpPr>
        <p:spPr>
          <a:xfrm>
            <a:off x="741464" y="1502012"/>
            <a:ext cx="17037421" cy="7552389"/>
          </a:xfrm>
          <a:prstGeom prst="rect">
            <a:avLst/>
          </a:prstGeom>
          <a:noFill/>
        </p:spPr>
        <p:txBody>
          <a:bodyPr wrap="square">
            <a:spAutoFit/>
          </a:bodyPr>
          <a:lstStyle/>
          <a:p>
            <a:pPr algn="just">
              <a:lnSpc>
                <a:spcPct val="170000"/>
              </a:lnSpc>
              <a:spcAft>
                <a:spcPts val="600"/>
              </a:spcAft>
              <a:tabLst>
                <a:tab pos="626745" algn="l"/>
              </a:tabLst>
            </a:pPr>
            <a:r>
              <a:rPr lang="en-US" sz="4600" b="1">
                <a:effectLst/>
                <a:latin typeface="Calibri" panose="020F0502020204030204" pitchFamily="34" charset="0"/>
                <a:ea typeface="Cambria" panose="02040503050406030204" pitchFamily="18" charset="0"/>
                <a:cs typeface="Cambria" panose="02040503050406030204" pitchFamily="18" charset="0"/>
              </a:rPr>
              <a:t>1.</a:t>
            </a:r>
            <a:r>
              <a:rPr lang="en-US" sz="4600">
                <a:effectLst/>
                <a:latin typeface="Calibri" panose="020F0502020204030204" pitchFamily="34" charset="0"/>
                <a:ea typeface="Cambria" panose="02040503050406030204" pitchFamily="18" charset="0"/>
                <a:cs typeface="Cambria" panose="02040503050406030204" pitchFamily="18" charset="0"/>
              </a:rPr>
              <a:t> </a:t>
            </a:r>
            <a:r>
              <a:rPr lang="en-US" sz="4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speaker went on holiday in Paris in May. 		</a:t>
            </a:r>
            <a:r>
              <a:rPr lang="en-US" sz="4600">
                <a:effectLst/>
                <a:latin typeface="Calibri" panose="020F0502020204030204" pitchFamily="34" charset="0"/>
                <a:ea typeface="Cambria" panose="02040503050406030204" pitchFamily="18" charset="0"/>
                <a:cs typeface="Cambria" panose="02040503050406030204" pitchFamily="18" charset="0"/>
              </a:rPr>
              <a:t>__________</a:t>
            </a:r>
            <a:endParaRPr lang="en-US" sz="4600">
              <a:effectLst/>
              <a:latin typeface="Cambria" panose="02040503050406030204" pitchFamily="18" charset="0"/>
              <a:ea typeface="Cambria" panose="02040503050406030204" pitchFamily="18" charset="0"/>
              <a:cs typeface="Cambria" panose="02040503050406030204" pitchFamily="18" charset="0"/>
            </a:endParaRPr>
          </a:p>
          <a:p>
            <a:pPr algn="just">
              <a:lnSpc>
                <a:spcPct val="170000"/>
              </a:lnSpc>
              <a:spcAft>
                <a:spcPts val="600"/>
              </a:spcAft>
              <a:tabLst>
                <a:tab pos="626745" algn="l"/>
              </a:tabLst>
            </a:pPr>
            <a:r>
              <a:rPr lang="en-US" sz="4600" b="1">
                <a:effectLst/>
                <a:latin typeface="Calibri" panose="020F0502020204030204" pitchFamily="34" charset="0"/>
                <a:ea typeface="Cambria" panose="02040503050406030204" pitchFamily="18" charset="0"/>
                <a:cs typeface="Cambria" panose="02040503050406030204" pitchFamily="18" charset="0"/>
              </a:rPr>
              <a:t>2.</a:t>
            </a:r>
            <a:r>
              <a:rPr lang="en-US" sz="4600">
                <a:effectLst/>
                <a:latin typeface="Calibri" panose="020F0502020204030204" pitchFamily="34" charset="0"/>
                <a:ea typeface="Cambria" panose="02040503050406030204" pitchFamily="18" charset="0"/>
                <a:cs typeface="Cambria" panose="02040503050406030204" pitchFamily="18" charset="0"/>
              </a:rPr>
              <a:t> </a:t>
            </a:r>
            <a:r>
              <a:rPr lang="en-US" sz="4600">
                <a:solidFill>
                  <a:srgbClr val="000000"/>
                </a:solidFill>
                <a:effectLst/>
                <a:latin typeface="Calibri" panose="020F0502020204030204" pitchFamily="34" charset="0"/>
                <a:ea typeface="Cambria" panose="02040503050406030204" pitchFamily="18" charset="0"/>
                <a:cs typeface="Cambria" panose="02040503050406030204" pitchFamily="18" charset="0"/>
              </a:rPr>
              <a:t>They visited nowhere except for the Eiffel Tower and Notre Dame.	</a:t>
            </a:r>
          </a:p>
          <a:p>
            <a:pPr algn="just">
              <a:lnSpc>
                <a:spcPct val="170000"/>
              </a:lnSpc>
              <a:spcAft>
                <a:spcPts val="600"/>
              </a:spcAft>
              <a:tabLst>
                <a:tab pos="626745" algn="l"/>
              </a:tabLst>
            </a:pPr>
            <a:r>
              <a:rPr lang="en-US" sz="4600">
                <a:solidFill>
                  <a:srgbClr val="000000"/>
                </a:solidFill>
                <a:latin typeface="Calibri" panose="020F0502020204030204" pitchFamily="34" charset="0"/>
                <a:ea typeface="Cambria" panose="02040503050406030204" pitchFamily="18" charset="0"/>
                <a:cs typeface="Cambria" panose="02040503050406030204" pitchFamily="18" charset="0"/>
              </a:rPr>
              <a:t>															</a:t>
            </a:r>
            <a:r>
              <a:rPr lang="en-US" sz="4600">
                <a:effectLst/>
                <a:latin typeface="Calibri" panose="020F0502020204030204" pitchFamily="34" charset="0"/>
                <a:ea typeface="Cambria" panose="02040503050406030204" pitchFamily="18" charset="0"/>
                <a:cs typeface="Cambria" panose="02040503050406030204" pitchFamily="18" charset="0"/>
              </a:rPr>
              <a:t>__________</a:t>
            </a:r>
            <a:endParaRPr lang="en-US" sz="4600">
              <a:effectLst/>
              <a:latin typeface="Cambria" panose="02040503050406030204" pitchFamily="18" charset="0"/>
              <a:ea typeface="Cambria" panose="02040503050406030204" pitchFamily="18" charset="0"/>
              <a:cs typeface="Cambria" panose="02040503050406030204" pitchFamily="18" charset="0"/>
            </a:endParaRPr>
          </a:p>
          <a:p>
            <a:pPr algn="just">
              <a:lnSpc>
                <a:spcPct val="170000"/>
              </a:lnSpc>
              <a:spcAft>
                <a:spcPts val="600"/>
              </a:spcAft>
              <a:tabLst>
                <a:tab pos="626745" algn="l"/>
              </a:tabLst>
            </a:pPr>
            <a:r>
              <a:rPr lang="en-US" sz="4600" b="1">
                <a:effectLst/>
                <a:latin typeface="Calibri" panose="020F0502020204030204" pitchFamily="34" charset="0"/>
                <a:ea typeface="Cambria" panose="02040503050406030204" pitchFamily="18" charset="0"/>
                <a:cs typeface="Cambria" panose="02040503050406030204" pitchFamily="18" charset="0"/>
              </a:rPr>
              <a:t>3.</a:t>
            </a:r>
            <a:r>
              <a:rPr lang="en-US" sz="4600">
                <a:effectLst/>
                <a:latin typeface="Calibri" panose="020F0502020204030204" pitchFamily="34" charset="0"/>
                <a:ea typeface="Cambria" panose="02040503050406030204" pitchFamily="18" charset="0"/>
                <a:cs typeface="Cambria" panose="02040503050406030204" pitchFamily="18" charset="0"/>
              </a:rPr>
              <a:t> </a:t>
            </a:r>
            <a:r>
              <a:rPr lang="en-US" sz="4600">
                <a:solidFill>
                  <a:srgbClr val="000000"/>
                </a:solidFill>
                <a:effectLst/>
                <a:latin typeface="Calibri" panose="020F0502020204030204" pitchFamily="34" charset="0"/>
                <a:ea typeface="Cambria" panose="02040503050406030204" pitchFamily="18" charset="0"/>
                <a:cs typeface="Cambria" panose="02040503050406030204" pitchFamily="18" charset="0"/>
              </a:rPr>
              <a:t>Her friend took lots of photos, but she did not.		</a:t>
            </a:r>
            <a:r>
              <a:rPr lang="en-US" sz="4600">
                <a:effectLst/>
                <a:latin typeface="Calibri" panose="020F0502020204030204" pitchFamily="34" charset="0"/>
                <a:ea typeface="Cambria" panose="02040503050406030204" pitchFamily="18" charset="0"/>
                <a:cs typeface="Cambria" panose="02040503050406030204" pitchFamily="18" charset="0"/>
              </a:rPr>
              <a:t>__________</a:t>
            </a:r>
            <a:endParaRPr lang="en-US" sz="4600">
              <a:effectLst/>
              <a:latin typeface="Cambria" panose="02040503050406030204" pitchFamily="18" charset="0"/>
              <a:ea typeface="Cambria" panose="02040503050406030204" pitchFamily="18" charset="0"/>
              <a:cs typeface="Cambria" panose="02040503050406030204" pitchFamily="18" charset="0"/>
            </a:endParaRPr>
          </a:p>
          <a:p>
            <a:pPr algn="just">
              <a:lnSpc>
                <a:spcPct val="170000"/>
              </a:lnSpc>
              <a:spcAft>
                <a:spcPts val="600"/>
              </a:spcAft>
              <a:tabLst>
                <a:tab pos="626745" algn="l"/>
              </a:tabLst>
            </a:pPr>
            <a:r>
              <a:rPr lang="en-US" sz="4600" b="1">
                <a:effectLst/>
                <a:latin typeface="Calibri" panose="020F0502020204030204" pitchFamily="34" charset="0"/>
                <a:ea typeface="Cambria" panose="02040503050406030204" pitchFamily="18" charset="0"/>
                <a:cs typeface="Cambria" panose="02040503050406030204" pitchFamily="18" charset="0"/>
              </a:rPr>
              <a:t>4.</a:t>
            </a:r>
            <a:r>
              <a:rPr lang="en-US" sz="4600">
                <a:effectLst/>
                <a:latin typeface="Calibri" panose="020F0502020204030204" pitchFamily="34" charset="0"/>
                <a:ea typeface="Cambria" panose="02040503050406030204" pitchFamily="18" charset="0"/>
                <a:cs typeface="Cambria" panose="02040503050406030204" pitchFamily="18" charset="0"/>
              </a:rPr>
              <a:t> </a:t>
            </a:r>
            <a:r>
              <a:rPr lang="en-US" sz="4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market was full of little stalls.					</a:t>
            </a:r>
            <a:r>
              <a:rPr lang="en-US" sz="4600">
                <a:effectLst/>
                <a:latin typeface="Calibri" panose="020F0502020204030204" pitchFamily="34" charset="0"/>
                <a:ea typeface="Cambria" panose="02040503050406030204" pitchFamily="18" charset="0"/>
                <a:cs typeface="Cambria" panose="02040503050406030204" pitchFamily="18" charset="0"/>
              </a:rPr>
              <a:t>__________</a:t>
            </a:r>
            <a:endParaRPr lang="en-US" sz="4600">
              <a:effectLst/>
              <a:latin typeface="Cambria" panose="02040503050406030204" pitchFamily="18" charset="0"/>
              <a:ea typeface="Cambria" panose="02040503050406030204" pitchFamily="18" charset="0"/>
              <a:cs typeface="Cambria" panose="02040503050406030204" pitchFamily="18" charset="0"/>
            </a:endParaRPr>
          </a:p>
          <a:p>
            <a:pPr algn="just">
              <a:lnSpc>
                <a:spcPct val="170000"/>
              </a:lnSpc>
              <a:spcAft>
                <a:spcPts val="800"/>
              </a:spcAft>
            </a:pPr>
            <a:r>
              <a:rPr lang="en-US" sz="4600" b="1">
                <a:effectLst/>
                <a:latin typeface="Calibri" panose="020F0502020204030204" pitchFamily="34" charset="0"/>
                <a:ea typeface="Calibri" panose="020F0502020204030204" pitchFamily="34" charset="0"/>
                <a:cs typeface="Calibri" panose="020F0502020204030204" pitchFamily="34" charset="0"/>
              </a:rPr>
              <a:t>5.</a:t>
            </a:r>
            <a:r>
              <a:rPr lang="en-US" sz="4600">
                <a:effectLst/>
                <a:latin typeface="Calibri" panose="020F0502020204030204" pitchFamily="34" charset="0"/>
                <a:ea typeface="Calibri" panose="020F0502020204030204" pitchFamily="34" charset="0"/>
                <a:cs typeface="Calibri" panose="020F0502020204030204" pitchFamily="34" charset="0"/>
              </a:rPr>
              <a:t> </a:t>
            </a:r>
            <a:r>
              <a:rPr lang="en-US" sz="4600">
                <a:solidFill>
                  <a:srgbClr val="000000"/>
                </a:solidFill>
                <a:effectLst/>
                <a:latin typeface="Calibri" panose="020F0502020204030204" pitchFamily="34" charset="0"/>
                <a:ea typeface="Calibri" panose="020F0502020204030204" pitchFamily="34" charset="0"/>
                <a:cs typeface="Calibri" panose="020F0502020204030204" pitchFamily="34" charset="0"/>
              </a:rPr>
              <a:t>They bought few souvenirs.							</a:t>
            </a:r>
            <a:r>
              <a:rPr lang="en-US" sz="4600">
                <a:effectLst/>
                <a:latin typeface="Calibri" panose="020F0502020204030204" pitchFamily="34" charset="0"/>
                <a:ea typeface="Calibri" panose="020F0502020204030204" pitchFamily="34" charset="0"/>
                <a:cs typeface="Calibri" panose="020F0502020204030204" pitchFamily="34" charset="0"/>
              </a:rPr>
              <a:t>__________</a:t>
            </a:r>
            <a:endParaRPr lang="en-US" sz="4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Track 05">
            <a:hlinkClick r:id="" action="ppaction://media"/>
            <a:extLst>
              <a:ext uri="{FF2B5EF4-FFF2-40B4-BE49-F238E27FC236}">
                <a16:creationId xmlns:a16="http://schemas.microsoft.com/office/drawing/2014/main" id="{6C764902-91EA-4A4D-87D9-A246796EBBFC}"/>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723906" y="8263656"/>
            <a:ext cx="1581489" cy="1581489"/>
          </a:xfrm>
          <a:prstGeom prst="rect">
            <a:avLst/>
          </a:prstGeom>
        </p:spPr>
      </p:pic>
      <p:sp>
        <p:nvSpPr>
          <p:cNvPr id="19" name="TextBox 18">
            <a:extLst>
              <a:ext uri="{FF2B5EF4-FFF2-40B4-BE49-F238E27FC236}">
                <a16:creationId xmlns:a16="http://schemas.microsoft.com/office/drawing/2014/main" id="{91CAFA90-9D31-486D-89B4-705E705194BA}"/>
              </a:ext>
            </a:extLst>
          </p:cNvPr>
          <p:cNvSpPr txBox="1"/>
          <p:nvPr/>
        </p:nvSpPr>
        <p:spPr>
          <a:xfrm>
            <a:off x="14630399" y="1434356"/>
            <a:ext cx="2261937" cy="1323439"/>
          </a:xfrm>
          <a:prstGeom prst="rect">
            <a:avLst/>
          </a:prstGeom>
          <a:noFill/>
        </p:spPr>
        <p:txBody>
          <a:bodyPr wrap="square">
            <a:spAutoFit/>
          </a:bodyPr>
          <a:lstStyle/>
          <a:p>
            <a:r>
              <a:rPr lang="en-US" sz="8000" b="1">
                <a:solidFill>
                  <a:srgbClr val="FF0000"/>
                </a:solidFill>
              </a:rPr>
              <a:t>T</a:t>
            </a:r>
            <a:endParaRPr lang="en-US" sz="3600"/>
          </a:p>
        </p:txBody>
      </p:sp>
      <p:sp>
        <p:nvSpPr>
          <p:cNvPr id="20" name="TextBox 19">
            <a:extLst>
              <a:ext uri="{FF2B5EF4-FFF2-40B4-BE49-F238E27FC236}">
                <a16:creationId xmlns:a16="http://schemas.microsoft.com/office/drawing/2014/main" id="{909AB86A-56EB-499D-9125-3893F97FE5B7}"/>
              </a:ext>
            </a:extLst>
          </p:cNvPr>
          <p:cNvSpPr txBox="1"/>
          <p:nvPr/>
        </p:nvSpPr>
        <p:spPr>
          <a:xfrm>
            <a:off x="14630400" y="4059292"/>
            <a:ext cx="2261937" cy="1323439"/>
          </a:xfrm>
          <a:prstGeom prst="rect">
            <a:avLst/>
          </a:prstGeom>
          <a:noFill/>
        </p:spPr>
        <p:txBody>
          <a:bodyPr wrap="square">
            <a:spAutoFit/>
          </a:bodyPr>
          <a:lstStyle/>
          <a:p>
            <a:r>
              <a:rPr lang="en-US" sz="8000" b="1">
                <a:solidFill>
                  <a:srgbClr val="FF0000"/>
                </a:solidFill>
              </a:rPr>
              <a:t>F</a:t>
            </a:r>
            <a:endParaRPr lang="en-US" sz="3600"/>
          </a:p>
        </p:txBody>
      </p:sp>
      <p:sp>
        <p:nvSpPr>
          <p:cNvPr id="21" name="TextBox 20">
            <a:extLst>
              <a:ext uri="{FF2B5EF4-FFF2-40B4-BE49-F238E27FC236}">
                <a16:creationId xmlns:a16="http://schemas.microsoft.com/office/drawing/2014/main" id="{C7455109-5768-4562-92A8-C75AC006ED3D}"/>
              </a:ext>
            </a:extLst>
          </p:cNvPr>
          <p:cNvSpPr txBox="1"/>
          <p:nvPr/>
        </p:nvSpPr>
        <p:spPr>
          <a:xfrm>
            <a:off x="14630400" y="5235963"/>
            <a:ext cx="2261937" cy="1323439"/>
          </a:xfrm>
          <a:prstGeom prst="rect">
            <a:avLst/>
          </a:prstGeom>
          <a:noFill/>
        </p:spPr>
        <p:txBody>
          <a:bodyPr wrap="square">
            <a:spAutoFit/>
          </a:bodyPr>
          <a:lstStyle/>
          <a:p>
            <a:r>
              <a:rPr lang="en-US" sz="8000" b="1">
                <a:solidFill>
                  <a:srgbClr val="FF0000"/>
                </a:solidFill>
              </a:rPr>
              <a:t>F</a:t>
            </a:r>
            <a:endParaRPr lang="en-US" sz="3600"/>
          </a:p>
        </p:txBody>
      </p:sp>
      <p:sp>
        <p:nvSpPr>
          <p:cNvPr id="22" name="TextBox 21">
            <a:extLst>
              <a:ext uri="{FF2B5EF4-FFF2-40B4-BE49-F238E27FC236}">
                <a16:creationId xmlns:a16="http://schemas.microsoft.com/office/drawing/2014/main" id="{DB99D3AE-8621-4CC4-94EA-5E790CDCA0D8}"/>
              </a:ext>
            </a:extLst>
          </p:cNvPr>
          <p:cNvSpPr txBox="1"/>
          <p:nvPr/>
        </p:nvSpPr>
        <p:spPr>
          <a:xfrm>
            <a:off x="14774141" y="6559402"/>
            <a:ext cx="2261937" cy="1323439"/>
          </a:xfrm>
          <a:prstGeom prst="rect">
            <a:avLst/>
          </a:prstGeom>
          <a:noFill/>
        </p:spPr>
        <p:txBody>
          <a:bodyPr wrap="square">
            <a:spAutoFit/>
          </a:bodyPr>
          <a:lstStyle/>
          <a:p>
            <a:r>
              <a:rPr lang="en-US" sz="8000" b="1">
                <a:solidFill>
                  <a:srgbClr val="FF0000"/>
                </a:solidFill>
              </a:rPr>
              <a:t>T</a:t>
            </a:r>
            <a:endParaRPr lang="en-US" sz="3600"/>
          </a:p>
        </p:txBody>
      </p:sp>
      <p:sp>
        <p:nvSpPr>
          <p:cNvPr id="23" name="TextBox 22">
            <a:extLst>
              <a:ext uri="{FF2B5EF4-FFF2-40B4-BE49-F238E27FC236}">
                <a16:creationId xmlns:a16="http://schemas.microsoft.com/office/drawing/2014/main" id="{B9AB828F-4AC2-4D04-BEC3-233CF55ED972}"/>
              </a:ext>
            </a:extLst>
          </p:cNvPr>
          <p:cNvSpPr txBox="1"/>
          <p:nvPr/>
        </p:nvSpPr>
        <p:spPr>
          <a:xfrm>
            <a:off x="14806225" y="7785448"/>
            <a:ext cx="2261937" cy="1323439"/>
          </a:xfrm>
          <a:prstGeom prst="rect">
            <a:avLst/>
          </a:prstGeom>
          <a:noFill/>
        </p:spPr>
        <p:txBody>
          <a:bodyPr wrap="square">
            <a:spAutoFit/>
          </a:bodyPr>
          <a:lstStyle/>
          <a:p>
            <a:r>
              <a:rPr lang="en-US" sz="8000" b="1">
                <a:solidFill>
                  <a:srgbClr val="FF0000"/>
                </a:solidFill>
              </a:rPr>
              <a:t>F</a:t>
            </a:r>
            <a:endParaRPr lang="en-US" sz="3600"/>
          </a:p>
        </p:txBody>
      </p:sp>
    </p:spTree>
    <p:extLst>
      <p:ext uri="{BB962C8B-B14F-4D97-AF65-F5344CB8AC3E}">
        <p14:creationId xmlns:p14="http://schemas.microsoft.com/office/powerpoint/2010/main" val="380754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750"/>
                                        <p:tgtEl>
                                          <p:spTgt spid="5"/>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circle(in)">
                                      <p:cBhvr>
                                        <p:cTn id="40" dur="75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endCondLst>
                </p:cTn>
                <p:tgtEl>
                  <p:spTgt spid="5"/>
                </p:tgtEl>
              </p:cMediaNode>
            </p:audio>
          </p:childTnLst>
        </p:cTn>
      </p:par>
    </p:tnLst>
    <p:bldLst>
      <p:bldP spid="11" grpId="0" animBg="1"/>
      <p:bldP spid="18" grpId="0"/>
      <p:bldP spid="17" grpId="0"/>
      <p:bldP spid="19" grpId="0"/>
      <p:bldP spid="20" grpId="0"/>
      <p:bldP spid="21" grpId="0"/>
      <p:bldP spid="22"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6">
              <a:duotone>
                <a:prstClr val="black"/>
                <a:schemeClr val="accent1">
                  <a:tint val="45000"/>
                  <a:satMod val="400000"/>
                </a:schemeClr>
              </a:duotone>
              <a:extLst>
                <a:ext uri="{96DAC541-7B7A-43D3-8B79-37D633B846F1}">
                  <asvg:svgBlip xmlns:asvg="http://schemas.microsoft.com/office/drawing/2016/SVG/main" r:embed="rId7"/>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8">
              <a:lum bright="20000"/>
              <a:extLst>
                <a:ext uri="{96DAC541-7B7A-43D3-8B79-37D633B846F1}">
                  <asvg:svgBlip xmlns:asvg="http://schemas.microsoft.com/office/drawing/2016/SVG/main" r:embed="rId9"/>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3086178" y="177592"/>
            <a:ext cx="13982621"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 Listen and answer the question.</a:t>
            </a:r>
            <a:r>
              <a:rPr lang="en-US" sz="3600" b="1">
                <a:latin typeface="Calibri" panose="020F0502020204030204" pitchFamily="34" charset="0"/>
                <a:ea typeface="Cambria" panose="02040503050406030204" pitchFamily="18" charset="0"/>
                <a:cs typeface="Cambria" panose="02040503050406030204" pitchFamily="18" charset="0"/>
              </a:rPr>
              <a:t> </a:t>
            </a:r>
            <a:r>
              <a:rPr lang="en-US" sz="36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3600" b="1">
                <a:latin typeface="Calibri" panose="020F0502020204030204" pitchFamily="34" charset="0"/>
                <a:ea typeface="Arial" panose="020B0604020202020204" pitchFamily="34" charset="0"/>
                <a:cs typeface="Cambria" panose="02040503050406030204" pitchFamily="18" charset="0"/>
              </a:rPr>
              <a:t> </a:t>
            </a:r>
            <a:r>
              <a:rPr lang="en-US" sz="3600" b="1">
                <a:latin typeface="Calibri" panose="020F0502020204030204" pitchFamily="34" charset="0"/>
                <a:ea typeface="Cambria" panose="02040503050406030204" pitchFamily="18" charset="0"/>
                <a:cs typeface="Cambria" panose="02040503050406030204" pitchFamily="18" charset="0"/>
              </a:rPr>
              <a:t>Track 06</a:t>
            </a:r>
            <a:endParaRPr lang="en-US" sz="5400">
              <a:latin typeface="Cambria" panose="02040503050406030204" pitchFamily="18" charset="0"/>
              <a:ea typeface="Cambria" panose="02040503050406030204" pitchFamily="18" charset="0"/>
              <a:cs typeface="Cambria" panose="02040503050406030204" pitchFamily="18" charset="0"/>
            </a:endParaRPr>
          </a:p>
        </p:txBody>
      </p:sp>
      <p:pic>
        <p:nvPicPr>
          <p:cNvPr id="4" name="Track 06">
            <a:hlinkClick r:id="" action="ppaction://media"/>
            <a:extLst>
              <a:ext uri="{FF2B5EF4-FFF2-40B4-BE49-F238E27FC236}">
                <a16:creationId xmlns:a16="http://schemas.microsoft.com/office/drawing/2014/main" id="{E2B21C49-6FB0-422C-B1FC-FEE48849CC8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4479469" y="180047"/>
            <a:ext cx="1143000" cy="1143000"/>
          </a:xfrm>
          <a:prstGeom prst="rect">
            <a:avLst/>
          </a:prstGeom>
        </p:spPr>
      </p:pic>
      <p:sp>
        <p:nvSpPr>
          <p:cNvPr id="17" name="TextBox 16">
            <a:extLst>
              <a:ext uri="{FF2B5EF4-FFF2-40B4-BE49-F238E27FC236}">
                <a16:creationId xmlns:a16="http://schemas.microsoft.com/office/drawing/2014/main" id="{E369BD49-2CE4-4407-A909-7A51C2A937DB}"/>
              </a:ext>
            </a:extLst>
          </p:cNvPr>
          <p:cNvSpPr txBox="1"/>
          <p:nvPr/>
        </p:nvSpPr>
        <p:spPr>
          <a:xfrm>
            <a:off x="2925674" y="1006310"/>
            <a:ext cx="11544300" cy="8433975"/>
          </a:xfrm>
          <a:prstGeom prst="rect">
            <a:avLst/>
          </a:prstGeom>
          <a:noFill/>
        </p:spPr>
        <p:txBody>
          <a:bodyPr wrap="square">
            <a:spAutoFit/>
          </a:bodyPr>
          <a:lstStyle/>
          <a:p>
            <a:pPr algn="just">
              <a:lnSpc>
                <a:spcPct val="120000"/>
              </a:lnSpc>
              <a:spcAft>
                <a:spcPts val="600"/>
              </a:spcAft>
              <a:tabLst>
                <a:tab pos="626745" algn="l"/>
              </a:tabLst>
            </a:pPr>
            <a:r>
              <a:rPr lang="en-US" sz="4200" b="1">
                <a:effectLst/>
                <a:latin typeface="Calibri" panose="020F0502020204030204" pitchFamily="34" charset="0"/>
                <a:ea typeface="Cambria" panose="02040503050406030204" pitchFamily="18" charset="0"/>
                <a:cs typeface="Cambria" panose="02040503050406030204" pitchFamily="18" charset="0"/>
              </a:rPr>
              <a:t>1.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Who did she go on holiday with?</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26745" algn="l"/>
              </a:tabLst>
            </a:pPr>
            <a:r>
              <a:rPr lang="en-US" sz="4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Her friend</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26745" algn="l"/>
              </a:tabLst>
            </a:pPr>
            <a:r>
              <a:rPr lang="en-US" sz="4200" b="1">
                <a:effectLst/>
                <a:latin typeface="Calibri" panose="020F0502020204030204" pitchFamily="34" charset="0"/>
                <a:ea typeface="Cambria" panose="02040503050406030204" pitchFamily="18" charset="0"/>
                <a:cs typeface="Cambria" panose="02040503050406030204" pitchFamily="18" charset="0"/>
              </a:rPr>
              <a:t>2.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What did they do first?</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26745" algn="l"/>
              </a:tabLst>
            </a:pPr>
            <a:r>
              <a:rPr lang="en-US" sz="4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They did a lot of sightseeing</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26745" algn="l"/>
              </a:tabLst>
            </a:pPr>
            <a:r>
              <a:rPr lang="en-US" sz="4200" b="1">
                <a:effectLst/>
                <a:latin typeface="Calibri" panose="020F0502020204030204" pitchFamily="34" charset="0"/>
                <a:ea typeface="Cambria" panose="02040503050406030204" pitchFamily="18" charset="0"/>
                <a:cs typeface="Cambria" panose="02040503050406030204" pitchFamily="18" charset="0"/>
              </a:rPr>
              <a:t>3.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What are some beautiful places in Paris?</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26745" algn="l"/>
              </a:tabLst>
            </a:pPr>
            <a:r>
              <a:rPr lang="en-US" sz="4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 Eiffel Tower, Notre Dame...</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26745" algn="l"/>
              </a:tabLst>
            </a:pPr>
            <a:r>
              <a:rPr lang="en-US" sz="4200" b="1">
                <a:effectLst/>
                <a:latin typeface="Calibri" panose="020F0502020204030204" pitchFamily="34" charset="0"/>
                <a:ea typeface="Cambria" panose="02040503050406030204" pitchFamily="18" charset="0"/>
                <a:cs typeface="Cambria" panose="02040503050406030204" pitchFamily="18" charset="0"/>
              </a:rPr>
              <a:t>4. </a:t>
            </a:r>
            <a:r>
              <a:rPr lang="en-US" sz="4200" b="1">
                <a:solidFill>
                  <a:srgbClr val="000000"/>
                </a:solidFill>
                <a:effectLst/>
                <a:latin typeface="Calibri" panose="020F0502020204030204" pitchFamily="34" charset="0"/>
                <a:ea typeface="Cambria" panose="02040503050406030204" pitchFamily="18" charset="0"/>
                <a:cs typeface="Cambria" panose="02040503050406030204" pitchFamily="18" charset="0"/>
              </a:rPr>
              <a:t>Where did they get lost?</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26745" algn="l"/>
              </a:tabLst>
            </a:pPr>
            <a:r>
              <a:rPr lang="en-US" sz="4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On their way back to the hotel.</a:t>
            </a:r>
            <a:endParaRPr lang="en-US" sz="4200" b="1">
              <a:effectLst/>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800"/>
              </a:spcAft>
            </a:pPr>
            <a:r>
              <a:rPr lang="en-US" sz="4200" b="1">
                <a:effectLst/>
                <a:latin typeface="Calibri" panose="020F0502020204030204" pitchFamily="34" charset="0"/>
                <a:ea typeface="Calibri" panose="020F0502020204030204" pitchFamily="34" charset="0"/>
                <a:cs typeface="Calibri" panose="020F0502020204030204" pitchFamily="34" charset="0"/>
              </a:rPr>
              <a:t>5. </a:t>
            </a:r>
            <a:r>
              <a:rPr lang="en-US" sz="4200" b="1">
                <a:solidFill>
                  <a:srgbClr val="000000"/>
                </a:solidFill>
                <a:effectLst/>
                <a:latin typeface="Calibri" panose="020F0502020204030204" pitchFamily="34" charset="0"/>
                <a:ea typeface="Calibri" panose="020F0502020204030204" pitchFamily="34" charset="0"/>
                <a:cs typeface="Calibri" panose="020F0502020204030204" pitchFamily="34" charset="0"/>
              </a:rPr>
              <a:t>What were sold at the market?</a:t>
            </a:r>
            <a:endParaRPr lang="en-US" sz="4200" b="1">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600"/>
              </a:spcAft>
              <a:tabLst>
                <a:tab pos="626745" algn="l"/>
              </a:tabLst>
            </a:pPr>
            <a:r>
              <a:rPr lang="en-US" sz="42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effectLst/>
                <a:latin typeface="Calibri" panose="020F0502020204030204" pitchFamily="34" charset="0"/>
                <a:ea typeface="Cambria" panose="02040503050406030204" pitchFamily="18" charset="0"/>
                <a:cs typeface="Cambria" panose="02040503050406030204" pitchFamily="18" charset="0"/>
              </a:rPr>
              <a:t> Everything from apples to antiques.</a:t>
            </a:r>
            <a:endParaRPr lang="en-US" sz="4200" b="1">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13990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750"/>
                                        <p:tgtEl>
                                          <p:spTgt spid="4"/>
                                        </p:tgtEl>
                                      </p:cBhvr>
                                    </p:animEffect>
                                  </p:childTnLst>
                                </p:cTn>
                              </p:par>
                              <p:par>
                                <p:cTn id="38" presetID="6" presetClass="entr" presetSubtype="16" fill="hold" nodeType="withEffect">
                                  <p:stCondLst>
                                    <p:cond delay="0"/>
                                  </p:stCondLst>
                                  <p:childTnLst>
                                    <p:set>
                                      <p:cBhvr>
                                        <p:cTn id="39" dur="1" fill="hold">
                                          <p:stCondLst>
                                            <p:cond delay="0"/>
                                          </p:stCondLst>
                                        </p:cTn>
                                        <p:tgtEl>
                                          <p:spTgt spid="17">
                                            <p:txEl>
                                              <p:pRg st="0" end="0"/>
                                            </p:txEl>
                                          </p:spTgt>
                                        </p:tgtEl>
                                        <p:attrNameLst>
                                          <p:attrName>style.visibility</p:attrName>
                                        </p:attrNameLst>
                                      </p:cBhvr>
                                      <p:to>
                                        <p:strVal val="visible"/>
                                      </p:to>
                                    </p:set>
                                    <p:animEffect transition="in" filter="circle(in)">
                                      <p:cBhvr>
                                        <p:cTn id="40" dur="750"/>
                                        <p:tgtEl>
                                          <p:spTgt spid="17">
                                            <p:txEl>
                                              <p:pRg st="0" end="0"/>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17">
                                            <p:txEl>
                                              <p:pRg st="2" end="2"/>
                                            </p:txEl>
                                          </p:spTgt>
                                        </p:tgtEl>
                                        <p:attrNameLst>
                                          <p:attrName>style.visibility</p:attrName>
                                        </p:attrNameLst>
                                      </p:cBhvr>
                                      <p:to>
                                        <p:strVal val="visible"/>
                                      </p:to>
                                    </p:set>
                                    <p:animEffect transition="in" filter="circle(in)">
                                      <p:cBhvr>
                                        <p:cTn id="43" dur="750"/>
                                        <p:tgtEl>
                                          <p:spTgt spid="17">
                                            <p:txEl>
                                              <p:pRg st="2" end="2"/>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17">
                                            <p:txEl>
                                              <p:pRg st="4" end="4"/>
                                            </p:txEl>
                                          </p:spTgt>
                                        </p:tgtEl>
                                        <p:attrNameLst>
                                          <p:attrName>style.visibility</p:attrName>
                                        </p:attrNameLst>
                                      </p:cBhvr>
                                      <p:to>
                                        <p:strVal val="visible"/>
                                      </p:to>
                                    </p:set>
                                    <p:animEffect transition="in" filter="circle(in)">
                                      <p:cBhvr>
                                        <p:cTn id="46" dur="750"/>
                                        <p:tgtEl>
                                          <p:spTgt spid="17">
                                            <p:txEl>
                                              <p:pRg st="4" end="4"/>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7">
                                            <p:txEl>
                                              <p:pRg st="6" end="6"/>
                                            </p:txEl>
                                          </p:spTgt>
                                        </p:tgtEl>
                                        <p:attrNameLst>
                                          <p:attrName>style.visibility</p:attrName>
                                        </p:attrNameLst>
                                      </p:cBhvr>
                                      <p:to>
                                        <p:strVal val="visible"/>
                                      </p:to>
                                    </p:set>
                                    <p:animEffect transition="in" filter="circle(in)">
                                      <p:cBhvr>
                                        <p:cTn id="49" dur="750"/>
                                        <p:tgtEl>
                                          <p:spTgt spid="17">
                                            <p:txEl>
                                              <p:pRg st="6" end="6"/>
                                            </p:txEl>
                                          </p:spTgt>
                                        </p:tgtEl>
                                      </p:cBhvr>
                                    </p:animEffect>
                                  </p:childTnLst>
                                </p:cTn>
                              </p:par>
                              <p:par>
                                <p:cTn id="50" presetID="6" presetClass="entr" presetSubtype="16" fill="hold" nodeType="withEffect">
                                  <p:stCondLst>
                                    <p:cond delay="0"/>
                                  </p:stCondLst>
                                  <p:childTnLst>
                                    <p:set>
                                      <p:cBhvr>
                                        <p:cTn id="51" dur="1" fill="hold">
                                          <p:stCondLst>
                                            <p:cond delay="0"/>
                                          </p:stCondLst>
                                        </p:cTn>
                                        <p:tgtEl>
                                          <p:spTgt spid="17">
                                            <p:txEl>
                                              <p:pRg st="8" end="8"/>
                                            </p:txEl>
                                          </p:spTgt>
                                        </p:tgtEl>
                                        <p:attrNameLst>
                                          <p:attrName>style.visibility</p:attrName>
                                        </p:attrNameLst>
                                      </p:cBhvr>
                                      <p:to>
                                        <p:strVal val="visible"/>
                                      </p:to>
                                    </p:set>
                                    <p:animEffect transition="in" filter="circle(in)">
                                      <p:cBhvr>
                                        <p:cTn id="52" dur="750"/>
                                        <p:tgtEl>
                                          <p:spTgt spid="1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7">
                                            <p:txEl>
                                              <p:pRg st="1" end="1"/>
                                            </p:txEl>
                                          </p:spTgt>
                                        </p:tgtEl>
                                        <p:attrNameLst>
                                          <p:attrName>style.visibility</p:attrName>
                                        </p:attrNameLst>
                                      </p:cBhvr>
                                      <p:to>
                                        <p:strVal val="visible"/>
                                      </p:to>
                                    </p:set>
                                    <p:animEffect transition="in" filter="circle(in)">
                                      <p:cBhvr>
                                        <p:cTn id="57" dur="750"/>
                                        <p:tgtEl>
                                          <p:spTgt spid="17">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17">
                                            <p:txEl>
                                              <p:pRg st="3" end="3"/>
                                            </p:txEl>
                                          </p:spTgt>
                                        </p:tgtEl>
                                        <p:attrNameLst>
                                          <p:attrName>style.visibility</p:attrName>
                                        </p:attrNameLst>
                                      </p:cBhvr>
                                      <p:to>
                                        <p:strVal val="visible"/>
                                      </p:to>
                                    </p:set>
                                    <p:animEffect transition="in" filter="circle(in)">
                                      <p:cBhvr>
                                        <p:cTn id="62" dur="750"/>
                                        <p:tgtEl>
                                          <p:spTgt spid="17">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17">
                                            <p:txEl>
                                              <p:pRg st="5" end="5"/>
                                            </p:txEl>
                                          </p:spTgt>
                                        </p:tgtEl>
                                        <p:attrNameLst>
                                          <p:attrName>style.visibility</p:attrName>
                                        </p:attrNameLst>
                                      </p:cBhvr>
                                      <p:to>
                                        <p:strVal val="visible"/>
                                      </p:to>
                                    </p:set>
                                    <p:animEffect transition="in" filter="circle(in)">
                                      <p:cBhvr>
                                        <p:cTn id="67" dur="750"/>
                                        <p:tgtEl>
                                          <p:spTgt spid="17">
                                            <p:txEl>
                                              <p:pRg st="5" end="5"/>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7">
                                            <p:txEl>
                                              <p:pRg st="7" end="7"/>
                                            </p:txEl>
                                          </p:spTgt>
                                        </p:tgtEl>
                                        <p:attrNameLst>
                                          <p:attrName>style.visibility</p:attrName>
                                        </p:attrNameLst>
                                      </p:cBhvr>
                                      <p:to>
                                        <p:strVal val="visible"/>
                                      </p:to>
                                    </p:set>
                                    <p:animEffect transition="in" filter="circle(in)">
                                      <p:cBhvr>
                                        <p:cTn id="72" dur="750"/>
                                        <p:tgtEl>
                                          <p:spTgt spid="17">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nodeType="clickEffect">
                                  <p:stCondLst>
                                    <p:cond delay="0"/>
                                  </p:stCondLst>
                                  <p:childTnLst>
                                    <p:set>
                                      <p:cBhvr>
                                        <p:cTn id="76" dur="1" fill="hold">
                                          <p:stCondLst>
                                            <p:cond delay="0"/>
                                          </p:stCondLst>
                                        </p:cTn>
                                        <p:tgtEl>
                                          <p:spTgt spid="17">
                                            <p:txEl>
                                              <p:pRg st="9" end="9"/>
                                            </p:txEl>
                                          </p:spTgt>
                                        </p:tgtEl>
                                        <p:attrNameLst>
                                          <p:attrName>style.visibility</p:attrName>
                                        </p:attrNameLst>
                                      </p:cBhvr>
                                      <p:to>
                                        <p:strVal val="visible"/>
                                      </p:to>
                                    </p:set>
                                    <p:animEffect transition="in" filter="circle(in)">
                                      <p:cBhvr>
                                        <p:cTn id="77" dur="75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endCondLst>
                </p:cTn>
                <p:tgtEl>
                  <p:spTgt spid="4"/>
                </p:tgtEl>
              </p:cMediaNode>
            </p:audio>
          </p:childTnLst>
        </p:cTn>
      </p:par>
    </p:tnLst>
    <p:bldLst>
      <p:bldP spid="11" grpId="0" animBg="1"/>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774047" y="2285871"/>
            <a:ext cx="16556951" cy="1354538"/>
          </a:xfrm>
          <a:prstGeom prst="rect">
            <a:avLst/>
          </a:prstGeom>
        </p:spPr>
        <p:txBody>
          <a:bodyPr wrap="square" lIns="0" tIns="0" rIns="0" bIns="0" rtlCol="0" anchor="t">
            <a:spAutoFit/>
          </a:bodyPr>
          <a:lstStyle/>
          <a:p>
            <a:pPr>
              <a:lnSpc>
                <a:spcPts val="11513"/>
              </a:lnSpc>
            </a:pPr>
            <a:r>
              <a:rPr lang="en-US" sz="8000">
                <a:solidFill>
                  <a:srgbClr val="002060"/>
                </a:solidFill>
                <a:latin typeface="Bryndan Write Bold"/>
              </a:rPr>
              <a:t>PART 3. COMMUNICATION SKILLS</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5">
            <a:extLst>
              <a:ext uri="{FF2B5EF4-FFF2-40B4-BE49-F238E27FC236}">
                <a16:creationId xmlns:a16="http://schemas.microsoft.com/office/drawing/2014/main" id="{A88A0718-DA0B-40E6-BFD5-F2D0C9C6DBCF}"/>
              </a:ext>
            </a:extLst>
          </p:cNvPr>
          <p:cNvSpPr txBox="1"/>
          <p:nvPr/>
        </p:nvSpPr>
        <p:spPr>
          <a:xfrm>
            <a:off x="6553200" y="6037806"/>
            <a:ext cx="91449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 SPEAKING</a:t>
            </a:r>
          </a:p>
        </p:txBody>
      </p:sp>
      <p:sp>
        <p:nvSpPr>
          <p:cNvPr id="13" name="Freeform 13">
            <a:extLst>
              <a:ext uri="{FF2B5EF4-FFF2-40B4-BE49-F238E27FC236}">
                <a16:creationId xmlns:a16="http://schemas.microsoft.com/office/drawing/2014/main" id="{61E6FE28-98B0-4E04-9ACC-CC0CEE21DF52}"/>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83452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401197">
            <a:off x="-748073" y="8459283"/>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2260316" y="177592"/>
            <a:ext cx="14808484"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1. Complete the conversation then practise speaking it.</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9DA056A0-792A-4F76-8256-89DFEC05B989}"/>
              </a:ext>
            </a:extLst>
          </p:cNvPr>
          <p:cNvSpPr txBox="1"/>
          <p:nvPr/>
        </p:nvSpPr>
        <p:spPr>
          <a:xfrm>
            <a:off x="1262465" y="1427529"/>
            <a:ext cx="16099544" cy="8463855"/>
          </a:xfrm>
          <a:prstGeom prst="rect">
            <a:avLst/>
          </a:prstGeom>
          <a:noFill/>
        </p:spPr>
        <p:txBody>
          <a:bodyPr wrap="square">
            <a:spAutoFit/>
          </a:bodyPr>
          <a:lstStyle/>
          <a:p>
            <a:pPr algn="just">
              <a:spcAft>
                <a:spcPts val="600"/>
              </a:spcAft>
              <a:tabLst>
                <a:tab pos="510540" algn="l"/>
              </a:tabLst>
            </a:pP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Where are you from, Nick?</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10540" algn="l"/>
              </a:tabLst>
            </a:pP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I’m from Toronto.</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800">
                <a:effectLst/>
                <a:latin typeface="Calibri" panose="020F0502020204030204" pitchFamily="34" charset="0"/>
                <a:ea typeface="Cambria" panose="02040503050406030204" pitchFamily="18" charset="0"/>
                <a:cs typeface="Cambria" panose="02040503050406030204" pitchFamily="18" charset="0"/>
              </a:rPr>
              <a:t> I</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heard it is a very big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800">
                <a:effectLst/>
                <a:latin typeface="Calibri" panose="020F0502020204030204" pitchFamily="34" charset="0"/>
                <a:ea typeface="Cambria" panose="02040503050406030204" pitchFamily="18" charset="0"/>
                <a:cs typeface="Cambria" panose="02040503050406030204" pitchFamily="18" charset="0"/>
              </a:rPr>
              <a:t>__________</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isn’t it?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Yes, you’re right. It is a very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800">
                <a:effectLst/>
                <a:latin typeface="Calibri" panose="020F0502020204030204" pitchFamily="34" charset="0"/>
                <a:ea typeface="Cambria" panose="02040503050406030204" pitchFamily="18" charset="0"/>
                <a:cs typeface="Cambria" panose="02040503050406030204" pitchFamily="18" charset="0"/>
              </a:rPr>
              <a:t>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city. I like it very much.</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01015" algn="l"/>
              </a:tabLst>
            </a:pP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What’s interesting in your country?</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07365" algn="l"/>
              </a:tabLst>
            </a:pP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There are a lot of places which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800">
                <a:effectLst/>
                <a:latin typeface="Calibri" panose="020F0502020204030204" pitchFamily="34" charset="0"/>
                <a:ea typeface="Cambria" panose="02040503050406030204" pitchFamily="18" charset="0"/>
                <a:cs typeface="Cambria" panose="02040503050406030204" pitchFamily="18" charset="0"/>
              </a:rPr>
              <a:t>__________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like to visit. But I like CN Tower. It is one of the tallest building in the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800">
                <a:effectLst/>
                <a:latin typeface="Calibri" panose="020F0502020204030204" pitchFamily="34" charset="0"/>
                <a:ea typeface="Cambria" panose="02040503050406030204" pitchFamily="18" charset="0"/>
                <a:cs typeface="Cambria" panose="02040503050406030204" pitchFamily="18" charset="0"/>
              </a:rPr>
              <a:t>__________</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01015" algn="l"/>
              </a:tabLst>
            </a:pP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Really? Do you know its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800">
                <a:effectLst/>
                <a:latin typeface="Calibri" panose="020F0502020204030204" pitchFamily="34" charset="0"/>
                <a:ea typeface="Cambria" panose="02040503050406030204" pitchFamily="18" charset="0"/>
                <a:cs typeface="Cambria" panose="02040503050406030204" pitchFamily="18" charset="0"/>
              </a:rPr>
              <a:t>__________</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11175" algn="l"/>
              </a:tabLst>
            </a:pPr>
            <a:r>
              <a:rPr lang="en-US" sz="3800">
                <a:effectLst/>
                <a:latin typeface="Calibri" panose="020F0502020204030204" pitchFamily="34" charset="0"/>
                <a:ea typeface="Cambria" panose="02040503050406030204" pitchFamily="18" charset="0"/>
                <a:cs typeface="Cambria" panose="02040503050406030204" pitchFamily="18" charset="0"/>
              </a:rPr>
              <a:t>- </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Yes, of course. It was completed in 1976 and it is used for TV and radio broadcasting.</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What’s the (</a:t>
            </a:r>
            <a:r>
              <a:rPr lang="en-US" sz="38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800">
                <a:effectLst/>
                <a:latin typeface="Calibri" panose="020F0502020204030204" pitchFamily="34" charset="0"/>
                <a:ea typeface="Cambria" panose="02040503050406030204" pitchFamily="18" charset="0"/>
                <a:cs typeface="Cambria" panose="02040503050406030204" pitchFamily="18" charset="0"/>
              </a:rPr>
              <a:t>__________</a:t>
            </a: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It is 553 meters high.</a:t>
            </a:r>
            <a:endParaRPr lang="en-US" sz="38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800">
                <a:solidFill>
                  <a:srgbClr val="000000"/>
                </a:solidFill>
                <a:effectLst/>
                <a:latin typeface="Calibri" panose="020F0502020204030204" pitchFamily="34" charset="0"/>
                <a:ea typeface="Cambria" panose="02040503050406030204" pitchFamily="18" charset="0"/>
                <a:cs typeface="Cambria" panose="02040503050406030204" pitchFamily="18" charset="0"/>
              </a:rPr>
              <a:t>- Great!</a:t>
            </a:r>
            <a:endParaRPr lang="en-US" sz="38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9E11BA26-7C10-4776-8F09-E0942EF3FED8}"/>
              </a:ext>
            </a:extLst>
          </p:cNvPr>
          <p:cNvSpPr txBox="1"/>
          <p:nvPr/>
        </p:nvSpPr>
        <p:spPr>
          <a:xfrm>
            <a:off x="194663" y="553368"/>
            <a:ext cx="2844363" cy="916213"/>
          </a:xfrm>
          <a:prstGeom prst="rect">
            <a:avLst/>
          </a:prstGeom>
          <a:noFill/>
        </p:spPr>
        <p:txBody>
          <a:bodyPr wrap="square">
            <a:spAutoFit/>
          </a:bodyPr>
          <a:lstStyle/>
          <a:p>
            <a:pPr marL="0" marR="0" lvl="0" indent="457200" algn="ctr" defTabSz="914400" rtl="0" eaLnBrk="1" fontAlgn="auto" latinLnBrk="0" hangingPunct="1">
              <a:lnSpc>
                <a:spcPct val="150000"/>
              </a:lnSpc>
              <a:spcBef>
                <a:spcPts val="0"/>
              </a:spcBef>
              <a:spcAft>
                <a:spcPts val="100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tourists</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0127AD66-2D05-49F4-ADC7-0AA2F9745AE6}"/>
              </a:ext>
            </a:extLst>
          </p:cNvPr>
          <p:cNvSpPr txBox="1"/>
          <p:nvPr/>
        </p:nvSpPr>
        <p:spPr>
          <a:xfrm>
            <a:off x="3039026" y="589149"/>
            <a:ext cx="2844363" cy="916213"/>
          </a:xfrm>
          <a:prstGeom prst="rect">
            <a:avLst/>
          </a:prstGeom>
          <a:noFill/>
        </p:spPr>
        <p:txBody>
          <a:bodyPr wrap="square">
            <a:spAutoFit/>
          </a:bodyPr>
          <a:lstStyle/>
          <a:p>
            <a:pPr indent="457200" algn="ctr">
              <a:lnSpc>
                <a:spcPct val="15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world</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2" name="TextBox 21">
            <a:extLst>
              <a:ext uri="{FF2B5EF4-FFF2-40B4-BE49-F238E27FC236}">
                <a16:creationId xmlns:a16="http://schemas.microsoft.com/office/drawing/2014/main" id="{52C431A2-25BD-426D-B064-E6FE5E70894C}"/>
              </a:ext>
            </a:extLst>
          </p:cNvPr>
          <p:cNvSpPr txBox="1"/>
          <p:nvPr/>
        </p:nvSpPr>
        <p:spPr>
          <a:xfrm>
            <a:off x="5835362" y="613328"/>
            <a:ext cx="3086255" cy="916213"/>
          </a:xfrm>
          <a:prstGeom prst="rect">
            <a:avLst/>
          </a:prstGeom>
          <a:noFill/>
        </p:spPr>
        <p:txBody>
          <a:bodyPr wrap="square">
            <a:spAutoFit/>
          </a:bodyPr>
          <a:lstStyle/>
          <a:p>
            <a:pPr indent="457200" algn="ctr">
              <a:lnSpc>
                <a:spcPct val="15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beautiful</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3" name="TextBox 22">
            <a:extLst>
              <a:ext uri="{FF2B5EF4-FFF2-40B4-BE49-F238E27FC236}">
                <a16:creationId xmlns:a16="http://schemas.microsoft.com/office/drawing/2014/main" id="{2D01FF1A-B05F-46EE-8D1D-C77D2AB7975D}"/>
              </a:ext>
            </a:extLst>
          </p:cNvPr>
          <p:cNvSpPr txBox="1"/>
          <p:nvPr/>
        </p:nvSpPr>
        <p:spPr>
          <a:xfrm>
            <a:off x="8921617" y="649109"/>
            <a:ext cx="2844363" cy="916213"/>
          </a:xfrm>
          <a:prstGeom prst="rect">
            <a:avLst/>
          </a:prstGeom>
          <a:noFill/>
        </p:spPr>
        <p:txBody>
          <a:bodyPr wrap="square">
            <a:spAutoFit/>
          </a:bodyPr>
          <a:lstStyle/>
          <a:p>
            <a:pPr indent="457200" algn="ctr">
              <a:lnSpc>
                <a:spcPct val="15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height</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4" name="TextBox 23">
            <a:extLst>
              <a:ext uri="{FF2B5EF4-FFF2-40B4-BE49-F238E27FC236}">
                <a16:creationId xmlns:a16="http://schemas.microsoft.com/office/drawing/2014/main" id="{7925F739-9E18-45CA-892E-282E07C5AA57}"/>
              </a:ext>
            </a:extLst>
          </p:cNvPr>
          <p:cNvSpPr txBox="1"/>
          <p:nvPr/>
        </p:nvSpPr>
        <p:spPr>
          <a:xfrm>
            <a:off x="11573940" y="710605"/>
            <a:ext cx="2313932" cy="916213"/>
          </a:xfrm>
          <a:prstGeom prst="rect">
            <a:avLst/>
          </a:prstGeom>
          <a:noFill/>
        </p:spPr>
        <p:txBody>
          <a:bodyPr wrap="square">
            <a:spAutoFit/>
          </a:bodyPr>
          <a:lstStyle/>
          <a:p>
            <a:pPr indent="457200" algn="ctr">
              <a:lnSpc>
                <a:spcPct val="15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city</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5" name="TextBox 24">
            <a:extLst>
              <a:ext uri="{FF2B5EF4-FFF2-40B4-BE49-F238E27FC236}">
                <a16:creationId xmlns:a16="http://schemas.microsoft.com/office/drawing/2014/main" id="{A93CA2C8-ED4D-46C3-8009-E63BC663837D}"/>
              </a:ext>
            </a:extLst>
          </p:cNvPr>
          <p:cNvSpPr txBox="1"/>
          <p:nvPr/>
        </p:nvSpPr>
        <p:spPr>
          <a:xfrm>
            <a:off x="14057006" y="746386"/>
            <a:ext cx="2483187" cy="916213"/>
          </a:xfrm>
          <a:prstGeom prst="rect">
            <a:avLst/>
          </a:prstGeom>
          <a:noFill/>
        </p:spPr>
        <p:txBody>
          <a:bodyPr wrap="square">
            <a:spAutoFit/>
          </a:bodyPr>
          <a:lstStyle/>
          <a:p>
            <a:pPr indent="457200" algn="ctr">
              <a:lnSpc>
                <a:spcPct val="150000"/>
              </a:lnSpc>
              <a:spcAft>
                <a:spcPts val="1000"/>
              </a:spcAft>
            </a:pP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history</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68075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circle(in)">
                                      <p:cBhvr>
                                        <p:cTn id="40" dur="750"/>
                                        <p:tgtEl>
                                          <p:spTgt spid="19"/>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circle(in)">
                                      <p:cBhvr>
                                        <p:cTn id="43" dur="750"/>
                                        <p:tgtEl>
                                          <p:spTgt spid="20"/>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circle(in)">
                                      <p:cBhvr>
                                        <p:cTn id="46" dur="750"/>
                                        <p:tgtEl>
                                          <p:spTgt spid="2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ircle(in)">
                                      <p:cBhvr>
                                        <p:cTn id="49" dur="750"/>
                                        <p:tgtEl>
                                          <p:spTgt spid="23"/>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750"/>
                                        <p:tgtEl>
                                          <p:spTgt spid="24"/>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ircle(in)">
                                      <p:cBhvr>
                                        <p:cTn id="55" dur="75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path" presetSubtype="0" accel="50000" decel="50000" fill="hold" grpId="1" nodeType="clickEffect">
                                  <p:stCondLst>
                                    <p:cond delay="0"/>
                                  </p:stCondLst>
                                  <p:childTnLst>
                                    <p:animMotion origin="layout" path="M -3.75E-6 -2.46914E-7 L -0.28454 0.18025 " pathEditMode="relative" rAng="0" ptsTypes="AA">
                                      <p:cBhvr>
                                        <p:cTn id="59" dur="2000" fill="hold"/>
                                        <p:tgtEl>
                                          <p:spTgt spid="24"/>
                                        </p:tgtEl>
                                        <p:attrNameLst>
                                          <p:attrName>ppt_x</p:attrName>
                                          <p:attrName>ppt_y</p:attrName>
                                        </p:attrNameLst>
                                      </p:cBhvr>
                                      <p:rCtr x="-14227" y="9012"/>
                                    </p:animMotion>
                                  </p:childTnLst>
                                </p:cTn>
                              </p:par>
                            </p:childTnLst>
                          </p:cTn>
                        </p:par>
                      </p:childTnLst>
                    </p:cTn>
                  </p:par>
                  <p:par>
                    <p:cTn id="60" fill="hold">
                      <p:stCondLst>
                        <p:cond delay="indefinite"/>
                      </p:stCondLst>
                      <p:childTnLst>
                        <p:par>
                          <p:cTn id="61" fill="hold">
                            <p:stCondLst>
                              <p:cond delay="0"/>
                            </p:stCondLst>
                            <p:childTnLst>
                              <p:par>
                                <p:cTn id="62" presetID="49" presetClass="path" presetSubtype="0" accel="50000" decel="50000" fill="hold" grpId="1" nodeType="clickEffect">
                                  <p:stCondLst>
                                    <p:cond delay="0"/>
                                  </p:stCondLst>
                                  <p:childTnLst>
                                    <p:animMotion origin="layout" path="M -2.22222E-6 -2.34568E-6 L 0.07118 0.24784 " pathEditMode="relative" rAng="0" ptsTypes="AA">
                                      <p:cBhvr>
                                        <p:cTn id="63" dur="2000" fill="hold"/>
                                        <p:tgtEl>
                                          <p:spTgt spid="22"/>
                                        </p:tgtEl>
                                        <p:attrNameLst>
                                          <p:attrName>ppt_x</p:attrName>
                                          <p:attrName>ppt_y</p:attrName>
                                        </p:attrNameLst>
                                      </p:cBhvr>
                                      <p:rCtr x="3559" y="12392"/>
                                    </p:animMotion>
                                  </p:childTnLst>
                                </p:cTn>
                              </p:par>
                            </p:childTnLst>
                          </p:cTn>
                        </p:par>
                      </p:childTnLst>
                    </p:cTn>
                  </p:par>
                  <p:par>
                    <p:cTn id="64" fill="hold">
                      <p:stCondLst>
                        <p:cond delay="indefinite"/>
                      </p:stCondLst>
                      <p:childTnLst>
                        <p:par>
                          <p:cTn id="65" fill="hold">
                            <p:stCondLst>
                              <p:cond delay="0"/>
                            </p:stCondLst>
                            <p:childTnLst>
                              <p:par>
                                <p:cTn id="66" presetID="49" presetClass="path" presetSubtype="0" accel="50000" decel="50000" fill="hold" grpId="1" nodeType="clickEffect">
                                  <p:stCondLst>
                                    <p:cond delay="0"/>
                                  </p:stCondLst>
                                  <p:childTnLst>
                                    <p:animMotion origin="layout" path="M 1.94444E-6 0.00911 L 0.42847 0.37979 " pathEditMode="relative" rAng="0" ptsTypes="AA">
                                      <p:cBhvr>
                                        <p:cTn id="67" dur="2000" fill="hold"/>
                                        <p:tgtEl>
                                          <p:spTgt spid="19"/>
                                        </p:tgtEl>
                                        <p:attrNameLst>
                                          <p:attrName>ppt_x</p:attrName>
                                          <p:attrName>ppt_y</p:attrName>
                                        </p:attrNameLst>
                                      </p:cBhvr>
                                      <p:rCtr x="21424" y="18534"/>
                                    </p:animMotion>
                                  </p:childTnLst>
                                </p:cTn>
                              </p:par>
                            </p:childTnLst>
                          </p:cTn>
                        </p:par>
                      </p:childTnLst>
                    </p:cTn>
                  </p:par>
                  <p:par>
                    <p:cTn id="68" fill="hold">
                      <p:stCondLst>
                        <p:cond delay="indefinite"/>
                      </p:stCondLst>
                      <p:childTnLst>
                        <p:par>
                          <p:cTn id="69" fill="hold">
                            <p:stCondLst>
                              <p:cond delay="0"/>
                            </p:stCondLst>
                            <p:childTnLst>
                              <p:par>
                                <p:cTn id="70" presetID="49" presetClass="path" presetSubtype="0" accel="50000" decel="50000" fill="hold" grpId="1" nodeType="clickEffect">
                                  <p:stCondLst>
                                    <p:cond delay="0"/>
                                  </p:stCondLst>
                                  <p:childTnLst>
                                    <p:animMotion origin="layout" path="M -3.61111E-6 2.46914E-6 L 0.31658 0.4392 " pathEditMode="relative" rAng="0" ptsTypes="AA">
                                      <p:cBhvr>
                                        <p:cTn id="71" dur="2000" fill="hold"/>
                                        <p:tgtEl>
                                          <p:spTgt spid="20"/>
                                        </p:tgtEl>
                                        <p:attrNameLst>
                                          <p:attrName>ppt_x</p:attrName>
                                          <p:attrName>ppt_y</p:attrName>
                                        </p:attrNameLst>
                                      </p:cBhvr>
                                      <p:rCtr x="15825" y="21960"/>
                                    </p:animMotion>
                                  </p:childTnLst>
                                </p:cTn>
                              </p:par>
                            </p:childTnLst>
                          </p:cTn>
                        </p:par>
                      </p:childTnLst>
                    </p:cTn>
                  </p:par>
                  <p:par>
                    <p:cTn id="72" fill="hold">
                      <p:stCondLst>
                        <p:cond delay="indefinite"/>
                      </p:stCondLst>
                      <p:childTnLst>
                        <p:par>
                          <p:cTn id="73" fill="hold">
                            <p:stCondLst>
                              <p:cond delay="0"/>
                            </p:stCondLst>
                            <p:childTnLst>
                              <p:par>
                                <p:cTn id="74" presetID="49" presetClass="path" presetSubtype="0" accel="50000" decel="50000" fill="hold" grpId="1" nodeType="clickEffect">
                                  <p:stCondLst>
                                    <p:cond delay="0"/>
                                  </p:stCondLst>
                                  <p:childTnLst>
                                    <p:animMotion origin="layout" path="M 4.86111E-6 4.69136E-6 L -0.40261 0.48672 " pathEditMode="relative" rAng="0" ptsTypes="AA">
                                      <p:cBhvr>
                                        <p:cTn id="75" dur="2000" fill="hold"/>
                                        <p:tgtEl>
                                          <p:spTgt spid="25"/>
                                        </p:tgtEl>
                                        <p:attrNameLst>
                                          <p:attrName>ppt_x</p:attrName>
                                          <p:attrName>ppt_y</p:attrName>
                                        </p:attrNameLst>
                                      </p:cBhvr>
                                      <p:rCtr x="-20130" y="24336"/>
                                    </p:animMotion>
                                  </p:childTnLst>
                                </p:cTn>
                              </p:par>
                            </p:childTnLst>
                          </p:cTn>
                        </p:par>
                      </p:childTnLst>
                    </p:cTn>
                  </p:par>
                  <p:par>
                    <p:cTn id="76" fill="hold">
                      <p:stCondLst>
                        <p:cond delay="indefinite"/>
                      </p:stCondLst>
                      <p:childTnLst>
                        <p:par>
                          <p:cTn id="77" fill="hold">
                            <p:stCondLst>
                              <p:cond delay="0"/>
                            </p:stCondLst>
                            <p:childTnLst>
                              <p:par>
                                <p:cTn id="78" presetID="49" presetClass="path" presetSubtype="0" accel="50000" decel="50000" fill="hold" grpId="1" nodeType="clickEffect">
                                  <p:stCondLst>
                                    <p:cond delay="0"/>
                                  </p:stCondLst>
                                  <p:childTnLst>
                                    <p:animMotion origin="layout" path="M 5E-6 -1.7284E-6 L -0.27362 0.67408 " pathEditMode="relative" rAng="0" ptsTypes="AA">
                                      <p:cBhvr>
                                        <p:cTn id="79" dur="2000" fill="hold"/>
                                        <p:tgtEl>
                                          <p:spTgt spid="23"/>
                                        </p:tgtEl>
                                        <p:attrNameLst>
                                          <p:attrName>ppt_x</p:attrName>
                                          <p:attrName>ppt_y</p:attrName>
                                        </p:attrNameLst>
                                      </p:cBhvr>
                                      <p:rCtr x="-13681" y="3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p:bldP spid="19" grpId="1"/>
      <p:bldP spid="20" grpId="0"/>
      <p:bldP spid="20" grpId="1"/>
      <p:bldP spid="22" grpId="0"/>
      <p:bldP spid="22" grpId="1"/>
      <p:bldP spid="23" grpId="0"/>
      <p:bldP spid="23" grpId="1"/>
      <p:bldP spid="24" grpId="0"/>
      <p:bldP spid="24" grpId="1"/>
      <p:bldP spid="25" grpId="0"/>
      <p:bldP spid="2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rot="5400000">
            <a:off x="44176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16">
              <a:lum bright="-20000" contrast="40000"/>
              <a:extLst>
                <a:ext uri="{96DAC541-7B7A-43D3-8B79-37D633B846F1}">
                  <asvg:svgBlip xmlns:asvg="http://schemas.microsoft.com/office/drawing/2016/SVG/main" r:embed="rId17"/>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TextBox 8">
            <a:extLst>
              <a:ext uri="{FF2B5EF4-FFF2-40B4-BE49-F238E27FC236}">
                <a16:creationId xmlns:a16="http://schemas.microsoft.com/office/drawing/2014/main" id="{D987276B-0F9D-4D4E-A822-BF478F62FA2F}"/>
              </a:ext>
            </a:extLst>
          </p:cNvPr>
          <p:cNvSpPr txBox="1"/>
          <p:nvPr/>
        </p:nvSpPr>
        <p:spPr>
          <a:xfrm>
            <a:off x="1164953" y="517671"/>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13. heritage </a:t>
            </a:r>
            <a:r>
              <a:rPr lang="en-US" sz="4000" b="1" dirty="0">
                <a:solidFill>
                  <a:srgbClr val="FF0000"/>
                </a:solidFill>
              </a:rPr>
              <a:t>(n): </a:t>
            </a:r>
          </a:p>
        </p:txBody>
      </p:sp>
      <p:sp>
        <p:nvSpPr>
          <p:cNvPr id="21" name="Rectangle 20">
            <a:extLst>
              <a:ext uri="{FF2B5EF4-FFF2-40B4-BE49-F238E27FC236}">
                <a16:creationId xmlns:a16="http://schemas.microsoft.com/office/drawing/2014/main" id="{76A5FBF6-2C4B-4C75-B9BA-6C408595E83E}"/>
              </a:ext>
            </a:extLst>
          </p:cNvPr>
          <p:cNvSpPr/>
          <p:nvPr/>
        </p:nvSpPr>
        <p:spPr>
          <a:xfrm>
            <a:off x="6545970" y="697400"/>
            <a:ext cx="9144000" cy="1323439"/>
          </a:xfrm>
          <a:prstGeom prst="rect">
            <a:avLst/>
          </a:prstGeom>
        </p:spPr>
        <p:txBody>
          <a:bodyPr wrap="square">
            <a:spAutoFit/>
          </a:bodyPr>
          <a:lstStyle/>
          <a:p>
            <a:r>
              <a:rPr lang="en-US" sz="4000" b="1">
                <a:solidFill>
                  <a:schemeClr val="tx1">
                    <a:lumMod val="95000"/>
                    <a:lumOff val="5000"/>
                  </a:schemeClr>
                </a:solidFill>
              </a:rPr>
              <a:t>/'herɪtɪdʒ/</a:t>
            </a:r>
          </a:p>
          <a:p>
            <a:r>
              <a:rPr lang="en-US" sz="4000" b="1">
                <a:solidFill>
                  <a:schemeClr val="tx1">
                    <a:lumMod val="95000"/>
                    <a:lumOff val="5000"/>
                  </a:schemeClr>
                </a:solidFill>
              </a:rPr>
              <a:t>di sản</a:t>
            </a:r>
          </a:p>
        </p:txBody>
      </p:sp>
      <p:sp>
        <p:nvSpPr>
          <p:cNvPr id="22" name="TextBox 8">
            <a:extLst>
              <a:ext uri="{FF2B5EF4-FFF2-40B4-BE49-F238E27FC236}">
                <a16:creationId xmlns:a16="http://schemas.microsoft.com/office/drawing/2014/main" id="{61C04BA0-B4DD-426F-BA56-4E9818606DBB}"/>
              </a:ext>
            </a:extLst>
          </p:cNvPr>
          <p:cNvSpPr txBox="1"/>
          <p:nvPr/>
        </p:nvSpPr>
        <p:spPr>
          <a:xfrm>
            <a:off x="7201291" y="397349"/>
            <a:ext cx="8717789"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14. journey (</a:t>
            </a:r>
            <a:r>
              <a:rPr lang="en-US" sz="4000" b="1" dirty="0">
                <a:solidFill>
                  <a:srgbClr val="FF0000"/>
                </a:solidFill>
              </a:rPr>
              <a:t>n): </a:t>
            </a:r>
          </a:p>
        </p:txBody>
      </p:sp>
      <p:sp>
        <p:nvSpPr>
          <p:cNvPr id="23" name="Rectangle 22">
            <a:extLst>
              <a:ext uri="{FF2B5EF4-FFF2-40B4-BE49-F238E27FC236}">
                <a16:creationId xmlns:a16="http://schemas.microsoft.com/office/drawing/2014/main" id="{779DD8BA-C03D-43F7-99E3-17310A42875B}"/>
              </a:ext>
            </a:extLst>
          </p:cNvPr>
          <p:cNvSpPr/>
          <p:nvPr/>
        </p:nvSpPr>
        <p:spPr>
          <a:xfrm>
            <a:off x="13264498" y="598829"/>
            <a:ext cx="9144000" cy="1938992"/>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/'dʒɜ:nɪ/</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chuyến đi, </a:t>
            </a:r>
            <a:endParaRPr lang="en-US"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hành trình</a:t>
            </a:r>
          </a:p>
        </p:txBody>
      </p:sp>
      <p:sp>
        <p:nvSpPr>
          <p:cNvPr id="24" name="TextBox 8">
            <a:extLst>
              <a:ext uri="{FF2B5EF4-FFF2-40B4-BE49-F238E27FC236}">
                <a16:creationId xmlns:a16="http://schemas.microsoft.com/office/drawing/2014/main" id="{8BC89238-12C7-4CF2-A786-F930CEC26EFF}"/>
              </a:ext>
            </a:extLst>
          </p:cNvPr>
          <p:cNvSpPr txBox="1"/>
          <p:nvPr/>
        </p:nvSpPr>
        <p:spPr>
          <a:xfrm>
            <a:off x="959078" y="5009945"/>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15. merlion (n): </a:t>
            </a:r>
            <a:endParaRPr lang="en-US" sz="4000" b="1" dirty="0">
              <a:solidFill>
                <a:srgbClr val="FF0000"/>
              </a:solidFill>
            </a:endParaRPr>
          </a:p>
        </p:txBody>
      </p:sp>
      <p:sp>
        <p:nvSpPr>
          <p:cNvPr id="25" name="Rectangle 24">
            <a:extLst>
              <a:ext uri="{FF2B5EF4-FFF2-40B4-BE49-F238E27FC236}">
                <a16:creationId xmlns:a16="http://schemas.microsoft.com/office/drawing/2014/main" id="{E0FC4F31-45D9-489B-BCFF-B02AEA2B1B20}"/>
              </a:ext>
            </a:extLst>
          </p:cNvPr>
          <p:cNvSpPr/>
          <p:nvPr/>
        </p:nvSpPr>
        <p:spPr>
          <a:xfrm>
            <a:off x="6321078" y="5121373"/>
            <a:ext cx="9069630"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/'mɜ'laɪən/</a:t>
            </a:r>
          </a:p>
          <a:p>
            <a:r>
              <a:rPr lang="vi-VN" sz="4000" b="1">
                <a:solidFill>
                  <a:schemeClr val="tx1">
                    <a:lumMod val="95000"/>
                    <a:lumOff val="5000"/>
                  </a:schemeClr>
                </a:solidFill>
                <a:latin typeface="Calibri" panose="020F0502020204030204" pitchFamily="34" charset="0"/>
                <a:cs typeface="Calibri" panose="020F0502020204030204" pitchFamily="34" charset="0"/>
              </a:rPr>
              <a:t>sư tử cá</a:t>
            </a:r>
          </a:p>
        </p:txBody>
      </p:sp>
      <p:sp>
        <p:nvSpPr>
          <p:cNvPr id="26" name="TextBox 8">
            <a:extLst>
              <a:ext uri="{FF2B5EF4-FFF2-40B4-BE49-F238E27FC236}">
                <a16:creationId xmlns:a16="http://schemas.microsoft.com/office/drawing/2014/main" id="{45C07E8B-E9A3-4464-A84F-00C35AE3C835}"/>
              </a:ext>
            </a:extLst>
          </p:cNvPr>
          <p:cNvSpPr txBox="1"/>
          <p:nvPr/>
        </p:nvSpPr>
        <p:spPr>
          <a:xfrm>
            <a:off x="9472134" y="4857303"/>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16. palace (</a:t>
            </a:r>
            <a:r>
              <a:rPr lang="en-US" sz="4000" b="1" dirty="0">
                <a:solidFill>
                  <a:srgbClr val="FF0000"/>
                </a:solidFill>
              </a:rPr>
              <a:t>n): </a:t>
            </a:r>
          </a:p>
        </p:txBody>
      </p:sp>
      <p:sp>
        <p:nvSpPr>
          <p:cNvPr id="27" name="Rectangle 26">
            <a:extLst>
              <a:ext uri="{FF2B5EF4-FFF2-40B4-BE49-F238E27FC236}">
                <a16:creationId xmlns:a16="http://schemas.microsoft.com/office/drawing/2014/main" id="{2DAD6AB6-03E2-4099-A1E7-2BC5D391EEC6}"/>
              </a:ext>
            </a:extLst>
          </p:cNvPr>
          <p:cNvSpPr/>
          <p:nvPr/>
        </p:nvSpPr>
        <p:spPr>
          <a:xfrm>
            <a:off x="14854906" y="5040482"/>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/'pæləs/</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lâu đài</a:t>
            </a:r>
          </a:p>
        </p:txBody>
      </p:sp>
      <p:pic>
        <p:nvPicPr>
          <p:cNvPr id="6" name="Picture 5">
            <a:extLst>
              <a:ext uri="{FF2B5EF4-FFF2-40B4-BE49-F238E27FC236}">
                <a16:creationId xmlns:a16="http://schemas.microsoft.com/office/drawing/2014/main" id="{85B17F88-0869-4A47-8B74-9D9DFE8DB040}"/>
              </a:ext>
            </a:extLst>
          </p:cNvPr>
          <p:cNvPicPr>
            <a:picLocks noChangeAspect="1"/>
          </p:cNvPicPr>
          <p:nvPr/>
        </p:nvPicPr>
        <p:blipFill>
          <a:blip r:embed="rId20"/>
          <a:stretch>
            <a:fillRect/>
          </a:stretch>
        </p:blipFill>
        <p:spPr>
          <a:xfrm>
            <a:off x="1207031" y="1429245"/>
            <a:ext cx="4920894" cy="3388353"/>
          </a:xfrm>
          <a:prstGeom prst="rect">
            <a:avLst/>
          </a:prstGeom>
        </p:spPr>
      </p:pic>
      <p:pic>
        <p:nvPicPr>
          <p:cNvPr id="7" name="Picture 6">
            <a:extLst>
              <a:ext uri="{FF2B5EF4-FFF2-40B4-BE49-F238E27FC236}">
                <a16:creationId xmlns:a16="http://schemas.microsoft.com/office/drawing/2014/main" id="{C8287375-4A0C-4D5F-8367-A085032E51D4}"/>
              </a:ext>
            </a:extLst>
          </p:cNvPr>
          <p:cNvPicPr>
            <a:picLocks noChangeAspect="1"/>
          </p:cNvPicPr>
          <p:nvPr/>
        </p:nvPicPr>
        <p:blipFill>
          <a:blip r:embed="rId21"/>
          <a:stretch>
            <a:fillRect/>
          </a:stretch>
        </p:blipFill>
        <p:spPr>
          <a:xfrm>
            <a:off x="8628674" y="1389317"/>
            <a:ext cx="4406714" cy="3498406"/>
          </a:xfrm>
          <a:prstGeom prst="rect">
            <a:avLst/>
          </a:prstGeom>
        </p:spPr>
      </p:pic>
      <p:pic>
        <p:nvPicPr>
          <p:cNvPr id="8" name="Picture 7">
            <a:extLst>
              <a:ext uri="{FF2B5EF4-FFF2-40B4-BE49-F238E27FC236}">
                <a16:creationId xmlns:a16="http://schemas.microsoft.com/office/drawing/2014/main" id="{2150DF19-37F6-46D1-9EA3-CCF259AC26C0}"/>
              </a:ext>
            </a:extLst>
          </p:cNvPr>
          <p:cNvPicPr>
            <a:picLocks noChangeAspect="1"/>
          </p:cNvPicPr>
          <p:nvPr/>
        </p:nvPicPr>
        <p:blipFill>
          <a:blip r:embed="rId22"/>
          <a:stretch>
            <a:fillRect/>
          </a:stretch>
        </p:blipFill>
        <p:spPr>
          <a:xfrm>
            <a:off x="2765838" y="5939688"/>
            <a:ext cx="3555239" cy="4022630"/>
          </a:xfrm>
          <a:prstGeom prst="rect">
            <a:avLst/>
          </a:prstGeom>
        </p:spPr>
      </p:pic>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pic>
        <p:nvPicPr>
          <p:cNvPr id="9" name="Picture 8">
            <a:extLst>
              <a:ext uri="{FF2B5EF4-FFF2-40B4-BE49-F238E27FC236}">
                <a16:creationId xmlns:a16="http://schemas.microsoft.com/office/drawing/2014/main" id="{14EF707A-FDE5-4796-A0B1-4ED2ED6C367B}"/>
              </a:ext>
            </a:extLst>
          </p:cNvPr>
          <p:cNvPicPr>
            <a:picLocks noChangeAspect="1"/>
          </p:cNvPicPr>
          <p:nvPr/>
        </p:nvPicPr>
        <p:blipFill>
          <a:blip r:embed="rId25"/>
          <a:stretch>
            <a:fillRect/>
          </a:stretch>
        </p:blipFill>
        <p:spPr>
          <a:xfrm>
            <a:off x="9280857" y="5912789"/>
            <a:ext cx="5122621" cy="3727676"/>
          </a:xfrm>
          <a:prstGeom prst="rect">
            <a:avLst/>
          </a:prstGeom>
        </p:spPr>
      </p:pic>
      <p:pic>
        <p:nvPicPr>
          <p:cNvPr id="10" name="heritage">
            <a:hlinkClick r:id="" action="ppaction://media"/>
            <a:extLst>
              <a:ext uri="{FF2B5EF4-FFF2-40B4-BE49-F238E27FC236}">
                <a16:creationId xmlns:a16="http://schemas.microsoft.com/office/drawing/2014/main" id="{13DC58D0-C03C-40E0-8AC8-F1BD14653E07}"/>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6583526" y="2961506"/>
            <a:ext cx="609600" cy="609600"/>
          </a:xfrm>
          <a:prstGeom prst="rect">
            <a:avLst/>
          </a:prstGeom>
        </p:spPr>
      </p:pic>
      <p:pic>
        <p:nvPicPr>
          <p:cNvPr id="11" name="journey">
            <a:hlinkClick r:id="" action="ppaction://media"/>
            <a:extLst>
              <a:ext uri="{FF2B5EF4-FFF2-40B4-BE49-F238E27FC236}">
                <a16:creationId xmlns:a16="http://schemas.microsoft.com/office/drawing/2014/main" id="{142E74DF-EBFE-48F4-806B-5C784E6C7B62}"/>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3566679" y="2937417"/>
            <a:ext cx="609600" cy="609600"/>
          </a:xfrm>
          <a:prstGeom prst="rect">
            <a:avLst/>
          </a:prstGeom>
        </p:spPr>
      </p:pic>
      <p:pic>
        <p:nvPicPr>
          <p:cNvPr id="12" name="merlion">
            <a:hlinkClick r:id="" action="ppaction://media"/>
            <a:extLst>
              <a:ext uri="{FF2B5EF4-FFF2-40B4-BE49-F238E27FC236}">
                <a16:creationId xmlns:a16="http://schemas.microsoft.com/office/drawing/2014/main" id="{14001618-2DBC-4265-AF14-0D93E9B72B5C}"/>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6818394" y="7315668"/>
            <a:ext cx="609600" cy="609600"/>
          </a:xfrm>
          <a:prstGeom prst="rect">
            <a:avLst/>
          </a:prstGeom>
        </p:spPr>
      </p:pic>
      <p:pic>
        <p:nvPicPr>
          <p:cNvPr id="13" name="palace">
            <a:hlinkClick r:id="" action="ppaction://media"/>
            <a:extLst>
              <a:ext uri="{FF2B5EF4-FFF2-40B4-BE49-F238E27FC236}">
                <a16:creationId xmlns:a16="http://schemas.microsoft.com/office/drawing/2014/main" id="{61873DDD-D23B-4789-BE20-D4CA68C6F83E}"/>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4644150" y="7121322"/>
            <a:ext cx="609600" cy="609600"/>
          </a:xfrm>
          <a:prstGeom prst="rect">
            <a:avLst/>
          </a:prstGeom>
        </p:spPr>
      </p:pic>
    </p:spTree>
    <p:extLst>
      <p:ext uri="{BB962C8B-B14F-4D97-AF65-F5344CB8AC3E}">
        <p14:creationId xmlns:p14="http://schemas.microsoft.com/office/powerpoint/2010/main" val="289611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par>
                                <p:cTn id="50" presetID="16" presetClass="entr" presetSubtype="21"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par>
                                <p:cTn id="66" presetID="16" presetClass="entr" presetSubtype="21"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arn(inVertical)">
                                      <p:cBhvr>
                                        <p:cTn id="68" dur="500"/>
                                        <p:tgtEl>
                                          <p:spTgt spid="1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inVertical)">
                                      <p:cBhvr>
                                        <p:cTn id="81" dur="500"/>
                                        <p:tgtEl>
                                          <p:spTgt spid="9"/>
                                        </p:tgtEl>
                                      </p:cBhvr>
                                    </p:animEffect>
                                  </p:childTnLst>
                                </p:cTn>
                              </p:par>
                              <p:par>
                                <p:cTn id="82" presetID="16" presetClass="entr" presetSubtype="21"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barn(inVertical)">
                                      <p:cBhvr>
                                        <p:cTn id="84" dur="500"/>
                                        <p:tgtEl>
                                          <p:spTgt spid="13"/>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10"/>
                </p:tgtEl>
              </p:cMediaNode>
            </p:audio>
            <p:audio>
              <p:cMediaNode vol="80000">
                <p:cTn id="94" fill="hold" display="0">
                  <p:stCondLst>
                    <p:cond delay="indefinite"/>
                  </p:stCondLst>
                  <p:endCondLst>
                    <p:cond evt="onStopAudio" delay="0">
                      <p:tgtEl>
                        <p:sldTgt/>
                      </p:tgtEl>
                    </p:cond>
                  </p:endCondLst>
                </p:cTn>
                <p:tgtEl>
                  <p:spTgt spid="11"/>
                </p:tgtEl>
              </p:cMediaNode>
            </p:audio>
            <p:audio>
              <p:cMediaNode vol="80000">
                <p:cTn id="95" fill="hold" display="0">
                  <p:stCondLst>
                    <p:cond delay="indefinite"/>
                  </p:stCondLst>
                  <p:endCondLst>
                    <p:cond evt="onStopAudio" delay="0">
                      <p:tgtEl>
                        <p:sldTgt/>
                      </p:tgtEl>
                    </p:cond>
                  </p:endCondLst>
                </p:cTn>
                <p:tgtEl>
                  <p:spTgt spid="12"/>
                </p:tgtEl>
              </p:cMediaNode>
            </p:audio>
            <p:audio>
              <p:cMediaNode vol="80000">
                <p:cTn id="96" fill="hold" display="0">
                  <p:stCondLst>
                    <p:cond delay="indefinite"/>
                  </p:stCondLst>
                  <p:endCondLst>
                    <p:cond evt="onStopAudio" delay="0">
                      <p:tgtEl>
                        <p:sldTgt/>
                      </p:tgtEl>
                    </p:cond>
                  </p:endCondLst>
                </p:cTn>
                <p:tgtEl>
                  <p:spTgt spid="13"/>
                </p:tgtEl>
              </p:cMediaNode>
            </p:audio>
          </p:childTnLst>
        </p:cTn>
      </p:par>
    </p:tnLst>
    <p:bldLst>
      <p:bldP spid="20" grpId="0"/>
      <p:bldP spid="21" grpId="0"/>
      <p:bldP spid="22" grpId="0"/>
      <p:bldP spid="23" grpId="0"/>
      <p:bldP spid="24" grpId="0"/>
      <p:bldP spid="25" grpId="0"/>
      <p:bldP spid="26" grpId="0"/>
      <p:bldP spid="27"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294185" y="-3659181"/>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030415">
            <a:off x="-1096565" y="9036752"/>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398599" y="172905"/>
            <a:ext cx="16840200" cy="792653"/>
          </a:xfrm>
          <a:prstGeom prst="rect">
            <a:avLst/>
          </a:prstGeom>
          <a:noFill/>
        </p:spPr>
        <p:txBody>
          <a:bodyPr wrap="square">
            <a:spAutoFit/>
          </a:bodyPr>
          <a:lstStyle/>
          <a:p>
            <a:pPr indent="457200" algn="just">
              <a:lnSpc>
                <a:spcPct val="150000"/>
              </a:lnSpc>
              <a:spcAft>
                <a:spcPts val="1000"/>
              </a:spcAft>
            </a:pPr>
            <a:r>
              <a:rPr lang="en-US" sz="3400" b="1">
                <a:solidFill>
                  <a:srgbClr val="0070C0"/>
                </a:solidFill>
                <a:latin typeface="Calibri" panose="020F0502020204030204" pitchFamily="34" charset="0"/>
                <a:ea typeface="Cambria" panose="02040503050406030204" pitchFamily="18" charset="0"/>
                <a:cs typeface="Cambria" panose="02040503050406030204" pitchFamily="18" charset="0"/>
              </a:rPr>
              <a:t>Ex 2. Complete the dialogue with the sentences from the box then practise speaking it.</a:t>
            </a:r>
            <a:endParaRPr lang="en-US" sz="3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DC827894-AD4E-4E11-9B27-46EC8E84237D}"/>
              </a:ext>
            </a:extLst>
          </p:cNvPr>
          <p:cNvSpPr txBox="1"/>
          <p:nvPr/>
        </p:nvSpPr>
        <p:spPr>
          <a:xfrm>
            <a:off x="398599" y="1033733"/>
            <a:ext cx="10345601" cy="8617744"/>
          </a:xfrm>
          <a:prstGeom prst="rect">
            <a:avLst/>
          </a:prstGeom>
          <a:noFill/>
        </p:spPr>
        <p:txBody>
          <a:bodyPr wrap="square">
            <a:spAutoFit/>
          </a:bodyPr>
          <a:lstStyle/>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Beth: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Hi Dad!</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2488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Dad: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Hi Beth.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Beth: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Yes, thanks. This holiday isn’t long enough!</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2488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Dad: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Beth: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We were in London. I saw the River Thames and I went to a souvenir shop.</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2488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Dad: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Beth: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Yes, we visited the Natural History Museum. It’s the best museum in London!</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2488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Dad: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Beth: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 diplodocus. It was the tallest dinosaur in the world - it was bigger than three buses!</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024880" algn="l"/>
              </a:tabLst>
            </a:pP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Dad: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_____________________________________</a:t>
            </a:r>
            <a:endParaRPr lang="en-US" sz="3600">
              <a:effectLst/>
              <a:latin typeface="Cambria" panose="02040503050406030204" pitchFamily="18" charset="0"/>
              <a:ea typeface="Cambria" panose="02040503050406030204" pitchFamily="18" charset="0"/>
              <a:cs typeface="Cambria" panose="02040503050406030204" pitchFamily="18" charset="0"/>
            </a:endParaRPr>
          </a:p>
          <a:p>
            <a:pPr algn="just">
              <a:spcAft>
                <a:spcPts val="800"/>
              </a:spcAft>
            </a:pPr>
            <a:r>
              <a:rPr lang="en-US" sz="3600" b="1">
                <a:solidFill>
                  <a:srgbClr val="000000"/>
                </a:solidFill>
                <a:effectLst/>
                <a:latin typeface="Calibri" panose="020F0502020204030204" pitchFamily="34" charset="0"/>
                <a:ea typeface="Calibri" panose="020F0502020204030204" pitchFamily="34" charset="0"/>
                <a:cs typeface="Calibri" panose="020F0502020204030204" pitchFamily="34" charset="0"/>
              </a:rPr>
              <a:t>Beth: </a:t>
            </a:r>
            <a:r>
              <a:rPr lang="en-US" sz="3600">
                <a:solidFill>
                  <a:srgbClr val="000000"/>
                </a:solidFill>
                <a:effectLst/>
                <a:latin typeface="Calibri" panose="020F0502020204030204" pitchFamily="34" charset="0"/>
                <a:ea typeface="Calibri" panose="020F0502020204030204" pitchFamily="34" charset="0"/>
                <a:cs typeface="Calibri" panose="020F0502020204030204" pitchFamily="34" charset="0"/>
              </a:rPr>
              <a:t>Yes, I did and Ben did too!</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59F0B852-CF7A-4F14-8548-133A5CB0F699}"/>
              </a:ext>
            </a:extLst>
          </p:cNvPr>
          <p:cNvSpPr txBox="1"/>
          <p:nvPr/>
        </p:nvSpPr>
        <p:spPr>
          <a:xfrm>
            <a:off x="11199157" y="2081342"/>
            <a:ext cx="6542898" cy="5840638"/>
          </a:xfrm>
          <a:prstGeom prst="rect">
            <a:avLst/>
          </a:prstGeom>
          <a:noFill/>
        </p:spPr>
        <p:txBody>
          <a:bodyPr wrap="square">
            <a:spAutoFit/>
          </a:bodyPr>
          <a:lstStyle/>
          <a:p>
            <a:pPr algn="just">
              <a:lnSpc>
                <a:spcPct val="15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What did you see?</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Did you have fun?</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Are you having a good time?</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Did you visit any famous places?</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600"/>
              </a:spcAf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What did you do yesterday?</a:t>
            </a:r>
            <a:endParaRPr lang="en-US" sz="4000" b="1">
              <a:solidFill>
                <a:srgbClr val="FF0000"/>
              </a:solidFill>
              <a:effectLst/>
              <a:latin typeface="Cambria" panose="02040503050406030204" pitchFamily="18" charset="0"/>
              <a:ea typeface="Cambria" panose="02040503050406030204" pitchFamily="18" charset="0"/>
              <a:cs typeface="Cambria" panose="02040503050406030204" pitchFamily="18" charset="0"/>
            </a:endParaRPr>
          </a:p>
        </p:txBody>
      </p:sp>
      <p:sp>
        <p:nvSpPr>
          <p:cNvPr id="20" name="TextBox 19">
            <a:extLst>
              <a:ext uri="{FF2B5EF4-FFF2-40B4-BE49-F238E27FC236}">
                <a16:creationId xmlns:a16="http://schemas.microsoft.com/office/drawing/2014/main" id="{3BEE2C74-1870-4C6B-8E22-EC969B918981}"/>
              </a:ext>
            </a:extLst>
          </p:cNvPr>
          <p:cNvSpPr txBox="1"/>
          <p:nvPr/>
        </p:nvSpPr>
        <p:spPr>
          <a:xfrm>
            <a:off x="3633954" y="1305869"/>
            <a:ext cx="11658600" cy="91621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Cambria" panose="02040503050406030204" pitchFamily="18" charset="0"/>
                <a:cs typeface="Cambria" panose="02040503050406030204" pitchFamily="18" charset="0"/>
              </a:rPr>
              <a:t> Are you having a good time?</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5" name="Rectangle 4">
            <a:extLst>
              <a:ext uri="{FF2B5EF4-FFF2-40B4-BE49-F238E27FC236}">
                <a16:creationId xmlns:a16="http://schemas.microsoft.com/office/drawing/2014/main" id="{E42E4BC2-B629-401D-9850-90281597C88A}"/>
              </a:ext>
            </a:extLst>
          </p:cNvPr>
          <p:cNvSpPr/>
          <p:nvPr/>
        </p:nvSpPr>
        <p:spPr>
          <a:xfrm>
            <a:off x="11199157" y="4224321"/>
            <a:ext cx="6482195" cy="919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BA64CAF-B4FD-40AC-8637-52538F767EA7}"/>
              </a:ext>
            </a:extLst>
          </p:cNvPr>
          <p:cNvSpPr txBox="1"/>
          <p:nvPr/>
        </p:nvSpPr>
        <p:spPr>
          <a:xfrm>
            <a:off x="2191603" y="2695108"/>
            <a:ext cx="11658600" cy="916213"/>
          </a:xfrm>
          <a:prstGeom prst="rect">
            <a:avLst/>
          </a:prstGeom>
          <a:noFill/>
        </p:spPr>
        <p:txBody>
          <a:bodyPr wrap="square">
            <a:spAutoFit/>
          </a:bodyPr>
          <a:lstStyle/>
          <a:p>
            <a:pPr algn="just">
              <a:lnSpc>
                <a:spcPct val="150000"/>
              </a:lnSpc>
              <a:spcAft>
                <a:spcPts val="600"/>
              </a:spcAft>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What did you do yesterday</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2" name="Rectangle 21">
            <a:extLst>
              <a:ext uri="{FF2B5EF4-FFF2-40B4-BE49-F238E27FC236}">
                <a16:creationId xmlns:a16="http://schemas.microsoft.com/office/drawing/2014/main" id="{400A0D2D-8DD5-4DAF-AC92-09F54405C8E5}"/>
              </a:ext>
            </a:extLst>
          </p:cNvPr>
          <p:cNvSpPr/>
          <p:nvPr/>
        </p:nvSpPr>
        <p:spPr>
          <a:xfrm>
            <a:off x="11179974" y="7013167"/>
            <a:ext cx="6482195" cy="919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CA4390BC-41FD-47F4-BE24-9512BB72CE7B}"/>
              </a:ext>
            </a:extLst>
          </p:cNvPr>
          <p:cNvSpPr txBox="1"/>
          <p:nvPr/>
        </p:nvSpPr>
        <p:spPr>
          <a:xfrm>
            <a:off x="2225981" y="4459083"/>
            <a:ext cx="11658600" cy="916213"/>
          </a:xfrm>
          <a:prstGeom prst="rect">
            <a:avLst/>
          </a:prstGeom>
          <a:noFill/>
        </p:spPr>
        <p:txBody>
          <a:bodyPr wrap="square">
            <a:spAutoFit/>
          </a:bodyPr>
          <a:lstStyle/>
          <a:p>
            <a:pPr lvl="0" algn="just">
              <a:lnSpc>
                <a:spcPct val="150000"/>
              </a:lnSpc>
              <a:spcAft>
                <a:spcPts val="600"/>
              </a:spcAft>
              <a:defRPr/>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Did you visit any famous places?</a:t>
            </a:r>
            <a:endParaRPr kumimoji="0" lang="en-US" sz="4000" b="1"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Cambria" panose="02040503050406030204" pitchFamily="18" charset="0"/>
            </a:endParaRPr>
          </a:p>
        </p:txBody>
      </p:sp>
      <p:sp>
        <p:nvSpPr>
          <p:cNvPr id="24" name="Rectangle 23">
            <a:extLst>
              <a:ext uri="{FF2B5EF4-FFF2-40B4-BE49-F238E27FC236}">
                <a16:creationId xmlns:a16="http://schemas.microsoft.com/office/drawing/2014/main" id="{8E63E2B3-E0D8-40F4-B5B6-94709510C912}"/>
              </a:ext>
            </a:extLst>
          </p:cNvPr>
          <p:cNvSpPr/>
          <p:nvPr/>
        </p:nvSpPr>
        <p:spPr>
          <a:xfrm>
            <a:off x="10541112" y="5044577"/>
            <a:ext cx="7140240" cy="1932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9BE1205-7C2D-4D65-A872-010BDCAD6F9F}"/>
              </a:ext>
            </a:extLst>
          </p:cNvPr>
          <p:cNvSpPr txBox="1"/>
          <p:nvPr/>
        </p:nvSpPr>
        <p:spPr>
          <a:xfrm>
            <a:off x="2535921" y="6216470"/>
            <a:ext cx="11658600" cy="916213"/>
          </a:xfrm>
          <a:prstGeom prst="rect">
            <a:avLst/>
          </a:prstGeom>
          <a:noFill/>
        </p:spPr>
        <p:txBody>
          <a:bodyPr wrap="square">
            <a:spAutoFit/>
          </a:bodyPr>
          <a:lstStyle/>
          <a:p>
            <a:pPr algn="just">
              <a:lnSpc>
                <a:spcPct val="150000"/>
              </a:lnSpc>
              <a:spcAft>
                <a:spcPts val="600"/>
              </a:spcAft>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What did you see?</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6" name="Rectangle 25">
            <a:extLst>
              <a:ext uri="{FF2B5EF4-FFF2-40B4-BE49-F238E27FC236}">
                <a16:creationId xmlns:a16="http://schemas.microsoft.com/office/drawing/2014/main" id="{F917892F-D3E7-48BB-B394-BA2D8BFE522E}"/>
              </a:ext>
            </a:extLst>
          </p:cNvPr>
          <p:cNvSpPr/>
          <p:nvPr/>
        </p:nvSpPr>
        <p:spPr>
          <a:xfrm>
            <a:off x="11017277" y="2201372"/>
            <a:ext cx="6482195" cy="919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5AB30DC-AC7E-4A9C-8AD4-718E5B718681}"/>
              </a:ext>
            </a:extLst>
          </p:cNvPr>
          <p:cNvSpPr txBox="1"/>
          <p:nvPr/>
        </p:nvSpPr>
        <p:spPr>
          <a:xfrm>
            <a:off x="2667517" y="8032634"/>
            <a:ext cx="6476483" cy="916213"/>
          </a:xfrm>
          <a:prstGeom prst="rect">
            <a:avLst/>
          </a:prstGeom>
          <a:noFill/>
        </p:spPr>
        <p:txBody>
          <a:bodyPr wrap="square">
            <a:spAutoFit/>
          </a:bodyPr>
          <a:lstStyle/>
          <a:p>
            <a:pPr algn="just">
              <a:lnSpc>
                <a:spcPct val="150000"/>
              </a:lnSpc>
              <a:spcAft>
                <a:spcPts val="600"/>
              </a:spcAft>
            </a:pP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Did you have fun?</a:t>
            </a:r>
            <a:endParaRPr lang="en-US" sz="4000" b="1">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8" name="Rectangle 27">
            <a:extLst>
              <a:ext uri="{FF2B5EF4-FFF2-40B4-BE49-F238E27FC236}">
                <a16:creationId xmlns:a16="http://schemas.microsoft.com/office/drawing/2014/main" id="{2CF00269-EC3D-4A07-9495-2BF54DBE2B75}"/>
              </a:ext>
            </a:extLst>
          </p:cNvPr>
          <p:cNvSpPr/>
          <p:nvPr/>
        </p:nvSpPr>
        <p:spPr>
          <a:xfrm>
            <a:off x="10232720" y="10951086"/>
            <a:ext cx="6482195" cy="919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7D406CCE-F2F3-48FB-9DE6-17F5691CD658}"/>
              </a:ext>
            </a:extLst>
          </p:cNvPr>
          <p:cNvSpPr/>
          <p:nvPr/>
        </p:nvSpPr>
        <p:spPr>
          <a:xfrm>
            <a:off x="11150430" y="3123190"/>
            <a:ext cx="6482195" cy="919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740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circle(in)">
                                      <p:cBhvr>
                                        <p:cTn id="40" dur="75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arn(inVertical)">
                                      <p:cBhvr>
                                        <p:cTn id="53" dur="500"/>
                                        <p:tgtEl>
                                          <p:spTgt spid="22"/>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barn(inVertical)">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arn(inVertical)">
                                      <p:cBhvr>
                                        <p:cTn id="61" dur="500"/>
                                        <p:tgtEl>
                                          <p:spTgt spid="2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barn(inVertical)">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arn(inVertical)">
                                      <p:cBhvr>
                                        <p:cTn id="69" dur="500"/>
                                        <p:tgtEl>
                                          <p:spTgt spid="26"/>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barn(inVertical)">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p:bldP spid="20" grpId="0"/>
      <p:bldP spid="5" grpId="0" animBg="1"/>
      <p:bldP spid="21" grpId="0"/>
      <p:bldP spid="22" grpId="0" animBg="1"/>
      <p:bldP spid="23" grpId="0"/>
      <p:bldP spid="24" grpId="0" animBg="1"/>
      <p:bldP spid="25" grpId="0"/>
      <p:bldP spid="26" grpId="0" animBg="1"/>
      <p:bldP spid="27" grpId="0"/>
      <p:bldP spid="2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774047" y="2285871"/>
            <a:ext cx="16556951" cy="1354538"/>
          </a:xfrm>
          <a:prstGeom prst="rect">
            <a:avLst/>
          </a:prstGeom>
        </p:spPr>
        <p:txBody>
          <a:bodyPr wrap="square" lIns="0" tIns="0" rIns="0" bIns="0" rtlCol="0" anchor="t">
            <a:spAutoFit/>
          </a:bodyPr>
          <a:lstStyle/>
          <a:p>
            <a:pPr>
              <a:lnSpc>
                <a:spcPts val="11513"/>
              </a:lnSpc>
            </a:pPr>
            <a:r>
              <a:rPr lang="en-US" sz="8000">
                <a:solidFill>
                  <a:srgbClr val="002060"/>
                </a:solidFill>
                <a:latin typeface="Bryndan Write Bold"/>
              </a:rPr>
              <a:t>PART 3. COMMUNICATION SKILLS</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5">
            <a:extLst>
              <a:ext uri="{FF2B5EF4-FFF2-40B4-BE49-F238E27FC236}">
                <a16:creationId xmlns:a16="http://schemas.microsoft.com/office/drawing/2014/main" id="{A88A0718-DA0B-40E6-BFD5-F2D0C9C6DBCF}"/>
              </a:ext>
            </a:extLst>
          </p:cNvPr>
          <p:cNvSpPr txBox="1"/>
          <p:nvPr/>
        </p:nvSpPr>
        <p:spPr>
          <a:xfrm>
            <a:off x="7391400" y="6037806"/>
            <a:ext cx="83067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III. READING</a:t>
            </a:r>
          </a:p>
        </p:txBody>
      </p:sp>
      <p:sp>
        <p:nvSpPr>
          <p:cNvPr id="13" name="Freeform 13">
            <a:extLst>
              <a:ext uri="{FF2B5EF4-FFF2-40B4-BE49-F238E27FC236}">
                <a16:creationId xmlns:a16="http://schemas.microsoft.com/office/drawing/2014/main" id="{61E6FE28-98B0-4E04-9ACC-CC0CEE21DF52}"/>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351469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891906" y="-201435"/>
            <a:ext cx="1680220" cy="1154460"/>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604024" y="177592"/>
            <a:ext cx="16464776"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1. Read the text and choose the best answer (A, B, or C) to each statement.</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CEBFCF82-F8B3-4CC5-97DF-01775E0AFC50}"/>
              </a:ext>
            </a:extLst>
          </p:cNvPr>
          <p:cNvSpPr txBox="1"/>
          <p:nvPr/>
        </p:nvSpPr>
        <p:spPr>
          <a:xfrm>
            <a:off x="565678" y="870355"/>
            <a:ext cx="17118298" cy="4355038"/>
          </a:xfrm>
          <a:prstGeom prst="rect">
            <a:avLst/>
          </a:prstGeom>
          <a:noFill/>
        </p:spPr>
        <p:txBody>
          <a:bodyPr wrap="square">
            <a:spAutoFit/>
          </a:bodyPr>
          <a:lstStyle/>
          <a:p>
            <a:pPr algn="just">
              <a:spcAft>
                <a:spcPts val="600"/>
              </a:spcAft>
            </a:pP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Da Nang is one of the most peaceful cities in Viet Nam with a lot of beautiful beaches. This is a wonderful place for those who love the sea and enjoy fresh air.</a:t>
            </a:r>
            <a:endParaRPr lang="en-US" sz="3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3400">
                <a:solidFill>
                  <a:srgbClr val="000000"/>
                </a:solidFill>
                <a:effectLst/>
                <a:latin typeface="Calibri" panose="020F0502020204030204" pitchFamily="34" charset="0"/>
                <a:ea typeface="Cambria" panose="02040503050406030204" pitchFamily="18" charset="0"/>
                <a:cs typeface="Cambria" panose="02040503050406030204" pitchFamily="18" charset="0"/>
              </a:rPr>
              <a:t>Life here is not so busy as that in Ho Chi Minh City. It is not only a beautiful city but also a safe place to live in. Every evening, after work, you can easily catch the sight of families riding to the beach, leaving their motorbikes. They believe that their vehicles will still be there when they come back. There is no beggar here and the air is fresh. Another good thing is the food. If you love seafood, Da Nang will be the right choice. The food here is very fresh and the price is not expensive.</a:t>
            </a:r>
            <a:endParaRPr lang="en-US" sz="3400">
              <a:effectLst/>
              <a:latin typeface="Cambria" panose="02040503050406030204" pitchFamily="18" charset="0"/>
              <a:ea typeface="Cambria" panose="02040503050406030204" pitchFamily="18" charset="0"/>
              <a:cs typeface="Cambria" panose="02040503050406030204" pitchFamily="18" charset="0"/>
            </a:endParaRPr>
          </a:p>
        </p:txBody>
      </p:sp>
      <p:pic>
        <p:nvPicPr>
          <p:cNvPr id="8" name="Picture 7">
            <a:extLst>
              <a:ext uri="{FF2B5EF4-FFF2-40B4-BE49-F238E27FC236}">
                <a16:creationId xmlns:a16="http://schemas.microsoft.com/office/drawing/2014/main" id="{F10492E3-B024-4B92-9BEB-601313A2F89E}"/>
              </a:ext>
            </a:extLst>
          </p:cNvPr>
          <p:cNvPicPr>
            <a:picLocks noChangeAspect="1"/>
          </p:cNvPicPr>
          <p:nvPr/>
        </p:nvPicPr>
        <p:blipFill>
          <a:blip r:embed="rId14"/>
          <a:stretch>
            <a:fillRect/>
          </a:stretch>
        </p:blipFill>
        <p:spPr>
          <a:xfrm>
            <a:off x="3235593" y="4730692"/>
            <a:ext cx="12152422" cy="5193566"/>
          </a:xfrm>
          <a:prstGeom prst="rect">
            <a:avLst/>
          </a:prstGeom>
        </p:spPr>
      </p:pic>
      <p:sp>
        <p:nvSpPr>
          <p:cNvPr id="15" name="Freeform 12">
            <a:extLst>
              <a:ext uri="{FF2B5EF4-FFF2-40B4-BE49-F238E27FC236}">
                <a16:creationId xmlns:a16="http://schemas.microsoft.com/office/drawing/2014/main" id="{77EA173A-C281-4F64-914B-388A7D87D187}"/>
              </a:ext>
            </a:extLst>
          </p:cNvPr>
          <p:cNvSpPr/>
          <p:nvPr/>
        </p:nvSpPr>
        <p:spPr>
          <a:xfrm rot="20128894">
            <a:off x="6994730" y="9983004"/>
            <a:ext cx="2990623" cy="1201571"/>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4" name="Oval 3">
            <a:extLst>
              <a:ext uri="{FF2B5EF4-FFF2-40B4-BE49-F238E27FC236}">
                <a16:creationId xmlns:a16="http://schemas.microsoft.com/office/drawing/2014/main" id="{2B941272-C100-4DA6-A6D0-A7DC24E17FE4}"/>
              </a:ext>
            </a:extLst>
          </p:cNvPr>
          <p:cNvSpPr/>
          <p:nvPr/>
        </p:nvSpPr>
        <p:spPr>
          <a:xfrm>
            <a:off x="3027240" y="5241022"/>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9BD9CB8-10C4-4DFD-8360-E356BD4B60CF}"/>
              </a:ext>
            </a:extLst>
          </p:cNvPr>
          <p:cNvSpPr/>
          <p:nvPr/>
        </p:nvSpPr>
        <p:spPr>
          <a:xfrm>
            <a:off x="7500749" y="6244940"/>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9974192-D2EE-45A3-97B5-654B7FF90F94}"/>
              </a:ext>
            </a:extLst>
          </p:cNvPr>
          <p:cNvSpPr/>
          <p:nvPr/>
        </p:nvSpPr>
        <p:spPr>
          <a:xfrm>
            <a:off x="11937389" y="7302586"/>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7012225-86B1-45F5-90E9-5DBF278D8358}"/>
              </a:ext>
            </a:extLst>
          </p:cNvPr>
          <p:cNvSpPr/>
          <p:nvPr/>
        </p:nvSpPr>
        <p:spPr>
          <a:xfrm>
            <a:off x="3137500" y="8413306"/>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0EC9E4A-4021-4648-863A-E6ABDDA9348E}"/>
              </a:ext>
            </a:extLst>
          </p:cNvPr>
          <p:cNvSpPr/>
          <p:nvPr/>
        </p:nvSpPr>
        <p:spPr>
          <a:xfrm>
            <a:off x="3034740" y="9392954"/>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16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par>
                                <p:cTn id="38" presetID="6" presetClass="entr" presetSubtype="16"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75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arn(inVertic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arn(inVertical)">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arn(inVertical)">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4" grpId="0" animBg="1"/>
      <p:bldP spid="19" grpId="0" animBg="1"/>
      <p:bldP spid="20" grpId="0" animBg="1"/>
      <p:bldP spid="21" grpId="0" animBg="1"/>
      <p:bldP spid="2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663327" y="-165849"/>
            <a:ext cx="1870431" cy="872431"/>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368171">
            <a:off x="-530732" y="8541255"/>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988163" y="9952774"/>
            <a:ext cx="2563518" cy="1326034"/>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604024" y="177592"/>
            <a:ext cx="16464776" cy="792653"/>
          </a:xfrm>
          <a:prstGeom prst="rect">
            <a:avLst/>
          </a:prstGeom>
          <a:noFill/>
        </p:spPr>
        <p:txBody>
          <a:bodyPr wrap="square">
            <a:spAutoFit/>
          </a:bodyPr>
          <a:lstStyle/>
          <a:p>
            <a:pPr indent="457200" algn="just">
              <a:lnSpc>
                <a:spcPct val="150000"/>
              </a:lnSpc>
              <a:spcAft>
                <a:spcPts val="1000"/>
              </a:spcAft>
            </a:pPr>
            <a:r>
              <a:rPr lang="en-US" sz="3400" b="1">
                <a:solidFill>
                  <a:srgbClr val="0070C0"/>
                </a:solidFill>
                <a:latin typeface="Calibri" panose="020F0502020204030204" pitchFamily="34" charset="0"/>
                <a:ea typeface="Cambria" panose="02040503050406030204" pitchFamily="18" charset="0"/>
                <a:cs typeface="Cambria" panose="02040503050406030204" pitchFamily="18" charset="0"/>
              </a:rPr>
              <a:t>Ex2. Read the following text and decide which answer best fits each numbered blank.</a:t>
            </a:r>
            <a:endParaRPr lang="en-US" sz="3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5B8DD17D-BB94-433F-B862-2B33765ECBF6}"/>
              </a:ext>
            </a:extLst>
          </p:cNvPr>
          <p:cNvSpPr txBox="1"/>
          <p:nvPr/>
        </p:nvSpPr>
        <p:spPr>
          <a:xfrm>
            <a:off x="457200" y="806352"/>
            <a:ext cx="17226776" cy="2862322"/>
          </a:xfrm>
          <a:prstGeom prst="rect">
            <a:avLst/>
          </a:prstGeom>
          <a:noFill/>
        </p:spPr>
        <p:txBody>
          <a:bodyPr wrap="square">
            <a:spAutoFit/>
          </a:bodyPr>
          <a:lstStyle/>
          <a:p>
            <a:pPr algn="just">
              <a:spcAft>
                <a:spcPts val="600"/>
              </a:spcAft>
            </a:pP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Hoi An is one of the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towns in Vietnam. It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on the lower section of the Thu Bon River. It is a very beautiful town with a lot of colour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which are hung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town. Hoi An is famous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one week tailoring. Customers order clothes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morning and get them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the evening. The price is not very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______</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If you want to find the place of the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time, Hoi An is a (</a:t>
            </a:r>
            <a:r>
              <a:rPr lang="en-US" sz="3600" b="1">
                <a:solidFill>
                  <a:srgbClr val="000000"/>
                </a:solidFill>
                <a:effectLst/>
                <a:latin typeface="Calibri" panose="020F0502020204030204" pitchFamily="34" charset="0"/>
                <a:ea typeface="Cambria" panose="02040503050406030204" pitchFamily="18" charset="0"/>
                <a:cs typeface="Cambria" panose="02040503050406030204" pitchFamily="18" charset="0"/>
              </a:rPr>
              <a:t>10</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3600">
                <a:effectLst/>
                <a:latin typeface="Calibri" panose="020F0502020204030204" pitchFamily="34" charset="0"/>
                <a:ea typeface="Cambria" panose="02040503050406030204" pitchFamily="18" charset="0"/>
                <a:cs typeface="Cambria" panose="02040503050406030204" pitchFamily="18" charset="0"/>
              </a:rPr>
              <a:t>_______ </a:t>
            </a:r>
            <a:r>
              <a:rPr lang="en-US" sz="3600">
                <a:solidFill>
                  <a:srgbClr val="000000"/>
                </a:solidFill>
                <a:effectLst/>
                <a:latin typeface="Calibri" panose="020F0502020204030204" pitchFamily="34" charset="0"/>
                <a:ea typeface="Cambria" panose="02040503050406030204" pitchFamily="18" charset="0"/>
                <a:cs typeface="Cambria" panose="02040503050406030204" pitchFamily="18" charset="0"/>
              </a:rPr>
              <a:t>choice.</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5" name="Table 4">
            <a:extLst>
              <a:ext uri="{FF2B5EF4-FFF2-40B4-BE49-F238E27FC236}">
                <a16:creationId xmlns:a16="http://schemas.microsoft.com/office/drawing/2014/main" id="{F287446C-44F8-43E8-98DA-8DEEE4893C95}"/>
              </a:ext>
            </a:extLst>
          </p:cNvPr>
          <p:cNvGraphicFramePr>
            <a:graphicFrameLocks noGrp="1"/>
          </p:cNvGraphicFramePr>
          <p:nvPr>
            <p:extLst>
              <p:ext uri="{D42A27DB-BD31-4B8C-83A1-F6EECF244321}">
                <p14:modId xmlns:p14="http://schemas.microsoft.com/office/powerpoint/2010/main" val="2388418387"/>
              </p:ext>
            </p:extLst>
          </p:nvPr>
        </p:nvGraphicFramePr>
        <p:xfrm>
          <a:off x="2657571" y="3668486"/>
          <a:ext cx="15964535" cy="6096000"/>
        </p:xfrm>
        <a:graphic>
          <a:graphicData uri="http://schemas.openxmlformats.org/drawingml/2006/table">
            <a:tbl>
              <a:tblPr firstRow="1" firstCol="1" bandRow="1"/>
              <a:tblGrid>
                <a:gridCol w="5320443">
                  <a:extLst>
                    <a:ext uri="{9D8B030D-6E8A-4147-A177-3AD203B41FA5}">
                      <a16:colId xmlns:a16="http://schemas.microsoft.com/office/drawing/2014/main" val="2096970029"/>
                    </a:ext>
                  </a:extLst>
                </a:gridCol>
                <a:gridCol w="5322046">
                  <a:extLst>
                    <a:ext uri="{9D8B030D-6E8A-4147-A177-3AD203B41FA5}">
                      <a16:colId xmlns:a16="http://schemas.microsoft.com/office/drawing/2014/main" val="1871872371"/>
                    </a:ext>
                  </a:extLst>
                </a:gridCol>
                <a:gridCol w="5322046">
                  <a:extLst>
                    <a:ext uri="{9D8B030D-6E8A-4147-A177-3AD203B41FA5}">
                      <a16:colId xmlns:a16="http://schemas.microsoft.com/office/drawing/2014/main" val="2360255788"/>
                    </a:ext>
                  </a:extLst>
                </a:gridCol>
              </a:tblGrid>
              <a:tr h="0">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newer</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newest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C. oldest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011971474"/>
                  </a:ext>
                </a:extLst>
              </a:tr>
              <a:tr h="0">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are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is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C. are being</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473585411"/>
                  </a:ext>
                </a:extLst>
              </a:tr>
              <a:tr h="0">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lanterns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stars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balloons</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725751760"/>
                  </a:ext>
                </a:extLst>
              </a:tr>
              <a:tr h="0">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on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around</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tc>
                  <a:txBody>
                    <a:bodyPr/>
                    <a:lstStyle/>
                    <a:p>
                      <a:pPr algn="just">
                        <a:lnSpc>
                          <a:spcPct val="10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up</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4180674567"/>
                  </a:ext>
                </a:extLst>
              </a:tr>
              <a:tr h="0">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of</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for</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with</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2420605"/>
                  </a:ext>
                </a:extLst>
              </a:tr>
              <a:tr h="0">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6.</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at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in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tc>
                  <a:txBody>
                    <a:bodyPr/>
                    <a:lstStyle/>
                    <a:p>
                      <a:pPr algn="just">
                        <a:lnSpc>
                          <a:spcPct val="10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on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1697438052"/>
                  </a:ext>
                </a:extLst>
              </a:tr>
              <a:tr h="0">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7.</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with</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on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in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4113758129"/>
                  </a:ext>
                </a:extLst>
              </a:tr>
              <a:tr h="0">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8.</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expensive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cheap</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tc>
                  <a:txBody>
                    <a:bodyPr/>
                    <a:lstStyle/>
                    <a:p>
                      <a:pPr algn="just">
                        <a:lnSpc>
                          <a:spcPct val="10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more expensive</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485689236"/>
                  </a:ext>
                </a:extLst>
              </a:tr>
              <a:tr h="0">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9.</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A. modern</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old</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tc>
                  <a:txBody>
                    <a:bodyPr/>
                    <a:lstStyle/>
                    <a:p>
                      <a:pPr algn="just">
                        <a:lnSpc>
                          <a:spcPct val="100000"/>
                        </a:lnSpc>
                        <a:spcAft>
                          <a:spcPts val="600"/>
                        </a:spcAft>
                      </a:pPr>
                      <a:r>
                        <a:rPr lang="en-US" sz="4000">
                          <a:effectLst/>
                          <a:latin typeface="Calibri" panose="020F0502020204030204" pitchFamily="34" charset="0"/>
                          <a:ea typeface="Cambria" panose="02040503050406030204" pitchFamily="18" charset="0"/>
                          <a:cs typeface="Cambria" panose="02040503050406030204" pitchFamily="18" charset="0"/>
                        </a:rPr>
                        <a:t>C.</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new</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nchor="b">
                    <a:lnL>
                      <a:noFill/>
                    </a:lnL>
                    <a:lnR>
                      <a:noFill/>
                    </a:lnR>
                    <a:lnT>
                      <a:noFill/>
                    </a:lnT>
                    <a:lnB>
                      <a:noFill/>
                    </a:lnB>
                  </a:tcPr>
                </a:tc>
                <a:extLst>
                  <a:ext uri="{0D108BD9-81ED-4DB2-BD59-A6C34878D82A}">
                    <a16:rowId xmlns:a16="http://schemas.microsoft.com/office/drawing/2014/main" val="2359814028"/>
                  </a:ext>
                </a:extLst>
              </a:tr>
              <a:tr h="0">
                <a:tc>
                  <a:txBody>
                    <a:bodyPr/>
                    <a:lstStyle/>
                    <a:p>
                      <a:pPr algn="just">
                        <a:lnSpc>
                          <a:spcPct val="100000"/>
                        </a:lnSpc>
                        <a:spcAft>
                          <a:spcPts val="600"/>
                        </a:spcAft>
                      </a:pPr>
                      <a:r>
                        <a:rPr lang="en-US" sz="4000" b="1">
                          <a:solidFill>
                            <a:srgbClr val="000000"/>
                          </a:solidFill>
                          <a:effectLst/>
                          <a:latin typeface="Calibri" panose="020F0502020204030204" pitchFamily="34" charset="0"/>
                          <a:ea typeface="Cambria" panose="02040503050406030204" pitchFamily="18" charset="0"/>
                          <a:cs typeface="Cambria" panose="02040503050406030204" pitchFamily="18" charset="0"/>
                        </a:rPr>
                        <a:t>10.</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A. best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B. worst</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tc>
                  <a:txBody>
                    <a:bodyPr/>
                    <a:lstStyle/>
                    <a:p>
                      <a:pPr algn="just">
                        <a:lnSpc>
                          <a:spcPct val="100000"/>
                        </a:lnSpc>
                        <a:spcAft>
                          <a:spcPts val="600"/>
                        </a:spcAft>
                      </a:pP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C. good</a:t>
                      </a:r>
                      <a:endParaRPr lang="en-US" sz="4000">
                        <a:effectLst/>
                        <a:latin typeface="Cambria" panose="02040503050406030204" pitchFamily="18" charset="0"/>
                        <a:ea typeface="Cambria" panose="02040503050406030204" pitchFamily="18" charset="0"/>
                        <a:cs typeface="Cambria" panose="020405030504060302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60760325"/>
                  </a:ext>
                </a:extLst>
              </a:tr>
            </a:tbl>
          </a:graphicData>
        </a:graphic>
      </p:graphicFrame>
      <p:sp>
        <p:nvSpPr>
          <p:cNvPr id="19" name="Oval 18">
            <a:extLst>
              <a:ext uri="{FF2B5EF4-FFF2-40B4-BE49-F238E27FC236}">
                <a16:creationId xmlns:a16="http://schemas.microsoft.com/office/drawing/2014/main" id="{CCF890F6-AE9B-473C-8890-94B3BE7253A6}"/>
              </a:ext>
            </a:extLst>
          </p:cNvPr>
          <p:cNvSpPr/>
          <p:nvPr/>
        </p:nvSpPr>
        <p:spPr>
          <a:xfrm>
            <a:off x="13030200" y="3719171"/>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8A4C7A1-DBDF-419E-99CC-1567B078071A}"/>
              </a:ext>
            </a:extLst>
          </p:cNvPr>
          <p:cNvSpPr/>
          <p:nvPr/>
        </p:nvSpPr>
        <p:spPr>
          <a:xfrm>
            <a:off x="7683321" y="4350019"/>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0A3FEC-43DD-4585-96D5-EF15EEBA183D}"/>
              </a:ext>
            </a:extLst>
          </p:cNvPr>
          <p:cNvSpPr/>
          <p:nvPr/>
        </p:nvSpPr>
        <p:spPr>
          <a:xfrm>
            <a:off x="3027240" y="4995985"/>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B9BBC1E-E898-4564-ACBE-E385AF5AA55C}"/>
              </a:ext>
            </a:extLst>
          </p:cNvPr>
          <p:cNvSpPr/>
          <p:nvPr/>
        </p:nvSpPr>
        <p:spPr>
          <a:xfrm>
            <a:off x="7683321" y="5595288"/>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4FD2AC3-024F-45E2-8C17-6506FA7BFBBD}"/>
              </a:ext>
            </a:extLst>
          </p:cNvPr>
          <p:cNvSpPr/>
          <p:nvPr/>
        </p:nvSpPr>
        <p:spPr>
          <a:xfrm>
            <a:off x="7750948" y="6143283"/>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3C4E9210-B0AE-4C63-859B-973967235BAE}"/>
              </a:ext>
            </a:extLst>
          </p:cNvPr>
          <p:cNvSpPr/>
          <p:nvPr/>
        </p:nvSpPr>
        <p:spPr>
          <a:xfrm>
            <a:off x="7750948" y="6824628"/>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CB6458D6-2113-40B4-8166-CCEDD6CF4600}"/>
              </a:ext>
            </a:extLst>
          </p:cNvPr>
          <p:cNvSpPr/>
          <p:nvPr/>
        </p:nvSpPr>
        <p:spPr>
          <a:xfrm>
            <a:off x="12946442" y="7376274"/>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C3976FA-533A-453C-AE8D-552609D81948}"/>
              </a:ext>
            </a:extLst>
          </p:cNvPr>
          <p:cNvSpPr/>
          <p:nvPr/>
        </p:nvSpPr>
        <p:spPr>
          <a:xfrm>
            <a:off x="2913970" y="7996888"/>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57EBE1-C13A-4B38-BADB-FAAE56B4254E}"/>
              </a:ext>
            </a:extLst>
          </p:cNvPr>
          <p:cNvSpPr/>
          <p:nvPr/>
        </p:nvSpPr>
        <p:spPr>
          <a:xfrm>
            <a:off x="7750947" y="8667000"/>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1F1F9A4-4926-4B8A-A45D-1E7DE9F980AE}"/>
              </a:ext>
            </a:extLst>
          </p:cNvPr>
          <p:cNvSpPr/>
          <p:nvPr/>
        </p:nvSpPr>
        <p:spPr>
          <a:xfrm>
            <a:off x="13012357" y="9243006"/>
            <a:ext cx="856043" cy="5313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06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750"/>
                                        <p:tgtEl>
                                          <p:spTgt spid="17"/>
                                        </p:tgtEl>
                                      </p:cBhvr>
                                    </p:animEffect>
                                  </p:childTnLst>
                                </p:cTn>
                              </p:par>
                              <p:par>
                                <p:cTn id="38" presetID="6" presetClass="entr" presetSubtype="16"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circle(in)">
                                      <p:cBhvr>
                                        <p:cTn id="40" dur="7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barn(inVertical)">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barn(inVertical)">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barn(inVertical)">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arn(inVertical)">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barn(inVertical)">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arn(inVertical)">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barn(inVertical)">
                                      <p:cBhvr>
                                        <p:cTn id="9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757342" y="8919418"/>
            <a:ext cx="1983486" cy="1468953"/>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2022118">
            <a:off x="-435014" y="9220576"/>
            <a:ext cx="1913321" cy="1353882"/>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604024" y="209371"/>
            <a:ext cx="16464776" cy="1200329"/>
          </a:xfrm>
          <a:prstGeom prst="rect">
            <a:avLst/>
          </a:prstGeom>
          <a:noFill/>
        </p:spPr>
        <p:txBody>
          <a:bodyPr wrap="square">
            <a:spAutoFit/>
          </a:bodyPr>
          <a:lstStyle/>
          <a:p>
            <a:pPr indent="457200" algn="ctr">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3. Read the following text and use the words given in the box to fill the blanks. There are 2 extra words you don't need to use.</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2B434E24-D57D-4269-8911-B34E006E8940}"/>
              </a:ext>
            </a:extLst>
          </p:cNvPr>
          <p:cNvSpPr txBox="1"/>
          <p:nvPr/>
        </p:nvSpPr>
        <p:spPr>
          <a:xfrm>
            <a:off x="657973" y="2023596"/>
            <a:ext cx="16944227" cy="7694414"/>
          </a:xfrm>
          <a:prstGeom prst="rect">
            <a:avLst/>
          </a:prstGeom>
          <a:noFill/>
        </p:spPr>
        <p:txBody>
          <a:bodyPr wrap="square">
            <a:spAutoFit/>
          </a:bodyPr>
          <a:lstStyle/>
          <a:p>
            <a:pPr indent="381000" algn="just">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 unique beauty of Ha Long Bay with its karst makes it a natural to be added to UNESCO’s World heritage listing. But, it seems the opinions are divided (</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1</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4400">
                <a:effectLst/>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travelers.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indent="381000" algn="just">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There are (</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2</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4400">
                <a:effectLst/>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than 1600 islets in the bay, their limestone worn down by 500 million years of tropical downpours, and topped by thick jungle growth. Some of the islands are hollow, creating majestic caves. Some of the larger (</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3</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4400">
                <a:effectLst/>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have their own lakes.</a:t>
            </a:r>
            <a:endParaRPr lang="en-US" sz="44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pP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At the centre (</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4</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4400">
                <a:effectLst/>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the bay there are 775 of the formations in an area of just 330 square kilometres - an invitation for (</a:t>
            </a:r>
            <a:r>
              <a:rPr lang="en-US" sz="4400" b="1">
                <a:solidFill>
                  <a:srgbClr val="000000"/>
                </a:solidFill>
                <a:effectLst/>
                <a:latin typeface="Calibri" panose="020F0502020204030204" pitchFamily="34" charset="0"/>
                <a:ea typeface="Cambria" panose="02040503050406030204" pitchFamily="18" charset="0"/>
                <a:cs typeface="Cambria" panose="02040503050406030204" pitchFamily="18" charset="0"/>
              </a:rPr>
              <a:t>5</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 </a:t>
            </a:r>
            <a:r>
              <a:rPr lang="en-US" sz="4400">
                <a:effectLst/>
                <a:latin typeface="Calibri" panose="020F0502020204030204" pitchFamily="34" charset="0"/>
                <a:ea typeface="Cambria" panose="02040503050406030204" pitchFamily="18" charset="0"/>
                <a:cs typeface="Cambria" panose="02040503050406030204" pitchFamily="18" charset="0"/>
              </a:rPr>
              <a:t>__________ </a:t>
            </a:r>
            <a:r>
              <a:rPr lang="en-US" sz="4400">
                <a:solidFill>
                  <a:srgbClr val="000000"/>
                </a:solidFill>
                <a:effectLst/>
                <a:latin typeface="Calibri" panose="020F0502020204030204" pitchFamily="34" charset="0"/>
                <a:ea typeface="Cambria" panose="02040503050406030204" pitchFamily="18" charset="0"/>
                <a:cs typeface="Cambria" panose="02040503050406030204" pitchFamily="18" charset="0"/>
              </a:rPr>
              <a:t>to board a traditional Vietnamese junk-boat and explore the bay, its island, caves, and floating villages.</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19" name="TextBox 18">
            <a:extLst>
              <a:ext uri="{FF2B5EF4-FFF2-40B4-BE49-F238E27FC236}">
                <a16:creationId xmlns:a16="http://schemas.microsoft.com/office/drawing/2014/main" id="{BC105755-A02E-4CA5-AEBC-856D761AC632}"/>
              </a:ext>
            </a:extLst>
          </p:cNvPr>
          <p:cNvSpPr txBox="1"/>
          <p:nvPr/>
        </p:nvSpPr>
        <p:spPr>
          <a:xfrm>
            <a:off x="1" y="1096451"/>
            <a:ext cx="3149818" cy="1003031"/>
          </a:xfrm>
          <a:prstGeom prst="rect">
            <a:avLst/>
          </a:prstGeom>
          <a:noFill/>
        </p:spPr>
        <p:txBody>
          <a:bodyPr wrap="square">
            <a:spAutoFit/>
          </a:bodyPr>
          <a:lstStyle/>
          <a:p>
            <a:pPr lvl="0" indent="457200" algn="ctr">
              <a:lnSpc>
                <a:spcPct val="150000"/>
              </a:lnSpc>
              <a:spcAft>
                <a:spcPts val="1000"/>
              </a:spcAft>
              <a:defRPr/>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foreigners</a:t>
            </a:r>
          </a:p>
        </p:txBody>
      </p:sp>
      <p:sp>
        <p:nvSpPr>
          <p:cNvPr id="20" name="TextBox 19">
            <a:extLst>
              <a:ext uri="{FF2B5EF4-FFF2-40B4-BE49-F238E27FC236}">
                <a16:creationId xmlns:a16="http://schemas.microsoft.com/office/drawing/2014/main" id="{FFA29C53-4E7D-4855-9F46-F2831D51A917}"/>
              </a:ext>
            </a:extLst>
          </p:cNvPr>
          <p:cNvSpPr txBox="1"/>
          <p:nvPr/>
        </p:nvSpPr>
        <p:spPr>
          <a:xfrm>
            <a:off x="2529232" y="1092797"/>
            <a:ext cx="3149818" cy="1003031"/>
          </a:xfrm>
          <a:prstGeom prst="rect">
            <a:avLst/>
          </a:prstGeom>
          <a:noFill/>
        </p:spPr>
        <p:txBody>
          <a:bodyPr wrap="square">
            <a:spAutoFit/>
          </a:bodyPr>
          <a:lstStyle/>
          <a:p>
            <a:pPr indent="457200" algn="ctr">
              <a:lnSpc>
                <a:spcPct val="15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country</a:t>
            </a:r>
          </a:p>
        </p:txBody>
      </p:sp>
      <p:sp>
        <p:nvSpPr>
          <p:cNvPr id="21" name="TextBox 20">
            <a:extLst>
              <a:ext uri="{FF2B5EF4-FFF2-40B4-BE49-F238E27FC236}">
                <a16:creationId xmlns:a16="http://schemas.microsoft.com/office/drawing/2014/main" id="{0273C998-81C7-493F-8BAF-9128D350A72F}"/>
              </a:ext>
            </a:extLst>
          </p:cNvPr>
          <p:cNvSpPr txBox="1"/>
          <p:nvPr/>
        </p:nvSpPr>
        <p:spPr>
          <a:xfrm>
            <a:off x="4724448" y="1091026"/>
            <a:ext cx="3417687" cy="1003031"/>
          </a:xfrm>
          <a:prstGeom prst="rect">
            <a:avLst/>
          </a:prstGeom>
          <a:noFill/>
        </p:spPr>
        <p:txBody>
          <a:bodyPr wrap="square">
            <a:spAutoFit/>
          </a:bodyPr>
          <a:lstStyle/>
          <a:p>
            <a:pPr indent="457200" algn="ctr">
              <a:lnSpc>
                <a:spcPct val="15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among</a:t>
            </a:r>
          </a:p>
        </p:txBody>
      </p:sp>
      <p:sp>
        <p:nvSpPr>
          <p:cNvPr id="22" name="TextBox 21">
            <a:extLst>
              <a:ext uri="{FF2B5EF4-FFF2-40B4-BE49-F238E27FC236}">
                <a16:creationId xmlns:a16="http://schemas.microsoft.com/office/drawing/2014/main" id="{6E592E00-BA23-4789-95EA-A51EB9070559}"/>
              </a:ext>
            </a:extLst>
          </p:cNvPr>
          <p:cNvSpPr txBox="1"/>
          <p:nvPr/>
        </p:nvSpPr>
        <p:spPr>
          <a:xfrm>
            <a:off x="7116699" y="1083342"/>
            <a:ext cx="3149818" cy="1003031"/>
          </a:xfrm>
          <a:prstGeom prst="rect">
            <a:avLst/>
          </a:prstGeom>
          <a:noFill/>
        </p:spPr>
        <p:txBody>
          <a:bodyPr wrap="square">
            <a:spAutoFit/>
          </a:bodyPr>
          <a:lstStyle/>
          <a:p>
            <a:pPr indent="457200" algn="ctr">
              <a:lnSpc>
                <a:spcPct val="15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more</a:t>
            </a:r>
          </a:p>
        </p:txBody>
      </p:sp>
      <p:sp>
        <p:nvSpPr>
          <p:cNvPr id="23" name="TextBox 22">
            <a:extLst>
              <a:ext uri="{FF2B5EF4-FFF2-40B4-BE49-F238E27FC236}">
                <a16:creationId xmlns:a16="http://schemas.microsoft.com/office/drawing/2014/main" id="{9FBEB361-B5BE-4A0F-9C08-429FE9AB84D9}"/>
              </a:ext>
            </a:extLst>
          </p:cNvPr>
          <p:cNvSpPr txBox="1"/>
          <p:nvPr/>
        </p:nvSpPr>
        <p:spPr>
          <a:xfrm>
            <a:off x="9834742" y="1099699"/>
            <a:ext cx="2562424" cy="1003031"/>
          </a:xfrm>
          <a:prstGeom prst="rect">
            <a:avLst/>
          </a:prstGeom>
          <a:noFill/>
        </p:spPr>
        <p:txBody>
          <a:bodyPr wrap="square">
            <a:spAutoFit/>
          </a:bodyPr>
          <a:lstStyle/>
          <a:p>
            <a:pPr indent="457200" algn="ctr">
              <a:lnSpc>
                <a:spcPct val="15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modern</a:t>
            </a:r>
          </a:p>
        </p:txBody>
      </p:sp>
      <p:sp>
        <p:nvSpPr>
          <p:cNvPr id="24" name="TextBox 23">
            <a:extLst>
              <a:ext uri="{FF2B5EF4-FFF2-40B4-BE49-F238E27FC236}">
                <a16:creationId xmlns:a16="http://schemas.microsoft.com/office/drawing/2014/main" id="{8A5A5F83-CD39-49D7-AA38-99FF473BB01F}"/>
              </a:ext>
            </a:extLst>
          </p:cNvPr>
          <p:cNvSpPr txBox="1"/>
          <p:nvPr/>
        </p:nvSpPr>
        <p:spPr>
          <a:xfrm>
            <a:off x="12380901" y="1095788"/>
            <a:ext cx="1745064" cy="1003031"/>
          </a:xfrm>
          <a:prstGeom prst="rect">
            <a:avLst/>
          </a:prstGeom>
          <a:noFill/>
        </p:spPr>
        <p:txBody>
          <a:bodyPr wrap="square">
            <a:spAutoFit/>
          </a:bodyPr>
          <a:lstStyle/>
          <a:p>
            <a:pPr indent="457200" algn="ctr">
              <a:lnSpc>
                <a:spcPct val="15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of</a:t>
            </a:r>
          </a:p>
        </p:txBody>
      </p:sp>
      <p:sp>
        <p:nvSpPr>
          <p:cNvPr id="25" name="TextBox 24">
            <a:extLst>
              <a:ext uri="{FF2B5EF4-FFF2-40B4-BE49-F238E27FC236}">
                <a16:creationId xmlns:a16="http://schemas.microsoft.com/office/drawing/2014/main" id="{F2D657C5-ED35-4929-9615-B0765A3B2FDD}"/>
              </a:ext>
            </a:extLst>
          </p:cNvPr>
          <p:cNvSpPr txBox="1"/>
          <p:nvPr/>
        </p:nvSpPr>
        <p:spPr>
          <a:xfrm>
            <a:off x="13941340" y="1093878"/>
            <a:ext cx="2898859" cy="1003031"/>
          </a:xfrm>
          <a:prstGeom prst="rect">
            <a:avLst/>
          </a:prstGeom>
          <a:noFill/>
        </p:spPr>
        <p:txBody>
          <a:bodyPr wrap="square">
            <a:spAutoFit/>
          </a:bodyPr>
          <a:lstStyle/>
          <a:p>
            <a:pPr indent="457200" algn="ctr">
              <a:lnSpc>
                <a:spcPct val="150000"/>
              </a:lnSpc>
              <a:spcAft>
                <a:spcPts val="1000"/>
              </a:spcAft>
            </a:pP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islands</a:t>
            </a:r>
          </a:p>
        </p:txBody>
      </p:sp>
    </p:spTree>
    <p:extLst>
      <p:ext uri="{BB962C8B-B14F-4D97-AF65-F5344CB8AC3E}">
        <p14:creationId xmlns:p14="http://schemas.microsoft.com/office/powerpoint/2010/main" val="34163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750"/>
                                        <p:tgtEl>
                                          <p:spTgt spid="1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750"/>
                                        <p:tgtEl>
                                          <p:spTgt spid="2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750"/>
                                        <p:tgtEl>
                                          <p:spTgt spid="21"/>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circle(in)">
                                      <p:cBhvr>
                                        <p:cTn id="46" dur="750"/>
                                        <p:tgtEl>
                                          <p:spTgt spid="22"/>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circle(in)">
                                      <p:cBhvr>
                                        <p:cTn id="49" dur="750"/>
                                        <p:tgtEl>
                                          <p:spTgt spid="23"/>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circle(in)">
                                      <p:cBhvr>
                                        <p:cTn id="52" dur="750"/>
                                        <p:tgtEl>
                                          <p:spTgt spid="24"/>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circle(in)">
                                      <p:cBhvr>
                                        <p:cTn id="55" dur="750"/>
                                        <p:tgtEl>
                                          <p:spTgt spid="25"/>
                                        </p:tgtEl>
                                      </p:cBhvr>
                                    </p:animEffect>
                                  </p:childTnLst>
                                </p:cTn>
                              </p:par>
                              <p:par>
                                <p:cTn id="56" presetID="6" presetClass="entr" presetSubtype="16"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circle(in)">
                                      <p:cBhvr>
                                        <p:cTn id="58" dur="75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path" presetSubtype="0" accel="50000" decel="50000" fill="hold" grpId="1" nodeType="clickEffect">
                                  <p:stCondLst>
                                    <p:cond delay="0"/>
                                  </p:stCondLst>
                                  <p:childTnLst>
                                    <p:animMotion origin="layout" path="M 3.88889E-6 -3.95062E-6 L -0.10174 0.20448 " pathEditMode="relative" rAng="0" ptsTypes="AA">
                                      <p:cBhvr>
                                        <p:cTn id="62" dur="750" fill="hold"/>
                                        <p:tgtEl>
                                          <p:spTgt spid="21"/>
                                        </p:tgtEl>
                                        <p:attrNameLst>
                                          <p:attrName>ppt_x</p:attrName>
                                          <p:attrName>ppt_y</p:attrName>
                                        </p:attrNameLst>
                                      </p:cBhvr>
                                      <p:rCtr x="-5087" y="10216"/>
                                    </p:animMotion>
                                  </p:childTnLst>
                                </p:cTn>
                              </p:par>
                            </p:childTnLst>
                          </p:cTn>
                        </p:par>
                      </p:childTnLst>
                    </p:cTn>
                  </p:par>
                  <p:par>
                    <p:cTn id="63" fill="hold">
                      <p:stCondLst>
                        <p:cond delay="indefinite"/>
                      </p:stCondLst>
                      <p:childTnLst>
                        <p:par>
                          <p:cTn id="64" fill="hold">
                            <p:stCondLst>
                              <p:cond delay="0"/>
                            </p:stCondLst>
                            <p:childTnLst>
                              <p:par>
                                <p:cTn id="65" presetID="49" presetClass="path" presetSubtype="0" accel="50000" decel="50000" fill="hold" grpId="1" nodeType="clickEffect">
                                  <p:stCondLst>
                                    <p:cond delay="0"/>
                                  </p:stCondLst>
                                  <p:childTnLst>
                                    <p:animMotion origin="layout" path="M -4.16667E-7 -0.00957 L -0.17222 0.275 " pathEditMode="relative" rAng="0" ptsTypes="AA">
                                      <p:cBhvr>
                                        <p:cTn id="66" dur="750" fill="hold"/>
                                        <p:tgtEl>
                                          <p:spTgt spid="22"/>
                                        </p:tgtEl>
                                        <p:attrNameLst>
                                          <p:attrName>ppt_x</p:attrName>
                                          <p:attrName>ppt_y</p:attrName>
                                        </p:attrNameLst>
                                      </p:cBhvr>
                                      <p:rCtr x="-8611" y="14228"/>
                                    </p:animMotion>
                                  </p:childTnLst>
                                </p:cTn>
                              </p:par>
                            </p:childTnLst>
                          </p:cTn>
                        </p:par>
                      </p:childTnLst>
                    </p:cTn>
                  </p:par>
                  <p:par>
                    <p:cTn id="67" fill="hold">
                      <p:stCondLst>
                        <p:cond delay="indefinite"/>
                      </p:stCondLst>
                      <p:childTnLst>
                        <p:par>
                          <p:cTn id="68" fill="hold">
                            <p:stCondLst>
                              <p:cond delay="0"/>
                            </p:stCondLst>
                            <p:childTnLst>
                              <p:par>
                                <p:cTn id="69" presetID="49" presetClass="path" presetSubtype="0" accel="50000" decel="50000" fill="hold" grpId="1" nodeType="clickEffect">
                                  <p:stCondLst>
                                    <p:cond delay="0"/>
                                  </p:stCondLst>
                                  <p:childTnLst>
                                    <p:animMotion origin="layout" path="M 1.38889E-7 -2.59259E-6 L -0.36745 0.47084 " pathEditMode="relative" rAng="0" ptsTypes="AA">
                                      <p:cBhvr>
                                        <p:cTn id="70" dur="750" fill="hold"/>
                                        <p:tgtEl>
                                          <p:spTgt spid="25"/>
                                        </p:tgtEl>
                                        <p:attrNameLst>
                                          <p:attrName>ppt_x</p:attrName>
                                          <p:attrName>ppt_y</p:attrName>
                                        </p:attrNameLst>
                                      </p:cBhvr>
                                      <p:rCtr x="-18377" y="23534"/>
                                    </p:animMotion>
                                  </p:childTnLst>
                                </p:cTn>
                              </p:par>
                            </p:childTnLst>
                          </p:cTn>
                        </p:par>
                      </p:childTnLst>
                    </p:cTn>
                  </p:par>
                  <p:par>
                    <p:cTn id="71" fill="hold">
                      <p:stCondLst>
                        <p:cond delay="indefinite"/>
                      </p:stCondLst>
                      <p:childTnLst>
                        <p:par>
                          <p:cTn id="72" fill="hold">
                            <p:stCondLst>
                              <p:cond delay="0"/>
                            </p:stCondLst>
                            <p:childTnLst>
                              <p:par>
                                <p:cTn id="73" presetID="49" presetClass="path" presetSubtype="0" accel="50000" decel="50000" fill="hold" grpId="1" nodeType="clickEffect">
                                  <p:stCondLst>
                                    <p:cond delay="0"/>
                                  </p:stCondLst>
                                  <p:childTnLst>
                                    <p:animMotion origin="layout" path="M -2.77778E-6 3.08642E-6 L -0.40165 0.53117 " pathEditMode="relative" rAng="0" ptsTypes="AA">
                                      <p:cBhvr>
                                        <p:cTn id="74" dur="750" fill="hold"/>
                                        <p:tgtEl>
                                          <p:spTgt spid="24"/>
                                        </p:tgtEl>
                                        <p:attrNameLst>
                                          <p:attrName>ppt_x</p:attrName>
                                          <p:attrName>ppt_y</p:attrName>
                                        </p:attrNameLst>
                                      </p:cBhvr>
                                      <p:rCtr x="-20087" y="26559"/>
                                    </p:animMotion>
                                  </p:childTnLst>
                                </p:cTn>
                              </p:par>
                            </p:childTnLst>
                          </p:cTn>
                        </p:par>
                      </p:childTnLst>
                    </p:cTn>
                  </p:par>
                  <p:par>
                    <p:cTn id="75" fill="hold">
                      <p:stCondLst>
                        <p:cond delay="indefinite"/>
                      </p:stCondLst>
                      <p:childTnLst>
                        <p:par>
                          <p:cTn id="76" fill="hold">
                            <p:stCondLst>
                              <p:cond delay="0"/>
                            </p:stCondLst>
                            <p:childTnLst>
                              <p:par>
                                <p:cTn id="77" presetID="49" presetClass="path" presetSubtype="0" accel="50000" decel="50000" fill="hold" grpId="1" nodeType="clickEffect">
                                  <p:stCondLst>
                                    <p:cond delay="0"/>
                                  </p:stCondLst>
                                  <p:childTnLst>
                                    <p:animMotion origin="layout" path="M -1.11111E-6 -1.23457E-6 L 0.75304 0.60463 " pathEditMode="relative" rAng="0" ptsTypes="AA">
                                      <p:cBhvr>
                                        <p:cTn id="78" dur="750" fill="hold"/>
                                        <p:tgtEl>
                                          <p:spTgt spid="19"/>
                                        </p:tgtEl>
                                        <p:attrNameLst>
                                          <p:attrName>ppt_x</p:attrName>
                                          <p:attrName>ppt_y</p:attrName>
                                        </p:attrNameLst>
                                      </p:cBhvr>
                                      <p:rCtr x="37648" y="302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7" grpId="0"/>
      <p:bldP spid="19" grpId="0"/>
      <p:bldP spid="19" grpId="1"/>
      <p:bldP spid="20" grpId="0"/>
      <p:bldP spid="21" grpId="0"/>
      <p:bldP spid="21" grpId="1"/>
      <p:bldP spid="22" grpId="0"/>
      <p:bldP spid="22" grpId="1"/>
      <p:bldP spid="23" grpId="0"/>
      <p:bldP spid="24" grpId="0"/>
      <p:bldP spid="24" grpId="1"/>
      <p:bldP spid="25" grpId="0"/>
      <p:bldP spid="25" grpId="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903927" y="-1887378"/>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5400000">
            <a:off x="4878341" y="-3458041"/>
            <a:ext cx="9159033" cy="17203082"/>
          </a:xfrm>
          <a:custGeom>
            <a:avLst/>
            <a:gdLst/>
            <a:ahLst/>
            <a:cxnLst/>
            <a:rect l="l" t="t" r="r" b="b"/>
            <a:pathLst>
              <a:path w="9159033" h="13839198">
                <a:moveTo>
                  <a:pt x="0" y="0"/>
                </a:moveTo>
                <a:lnTo>
                  <a:pt x="9159033" y="0"/>
                </a:lnTo>
                <a:lnTo>
                  <a:pt x="9159033" y="13839198"/>
                </a:lnTo>
                <a:lnTo>
                  <a:pt x="0" y="138391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1774047" y="2285871"/>
            <a:ext cx="16556951" cy="1354538"/>
          </a:xfrm>
          <a:prstGeom prst="rect">
            <a:avLst/>
          </a:prstGeom>
        </p:spPr>
        <p:txBody>
          <a:bodyPr wrap="square" lIns="0" tIns="0" rIns="0" bIns="0" rtlCol="0" anchor="t">
            <a:spAutoFit/>
          </a:bodyPr>
          <a:lstStyle/>
          <a:p>
            <a:pPr>
              <a:lnSpc>
                <a:spcPts val="11513"/>
              </a:lnSpc>
            </a:pPr>
            <a:r>
              <a:rPr lang="en-US" sz="8000">
                <a:solidFill>
                  <a:srgbClr val="002060"/>
                </a:solidFill>
                <a:latin typeface="Bryndan Write Bold"/>
              </a:rPr>
              <a:t>PART 3. COMMUNICATION SKILLS</a:t>
            </a:r>
          </a:p>
        </p:txBody>
      </p:sp>
      <p:sp>
        <p:nvSpPr>
          <p:cNvPr id="7" name="Freeform 7"/>
          <p:cNvSpPr/>
          <p:nvPr/>
        </p:nvSpPr>
        <p:spPr>
          <a:xfrm rot="828769">
            <a:off x="14921828" y="7040285"/>
            <a:ext cx="3478678" cy="3383805"/>
          </a:xfrm>
          <a:custGeom>
            <a:avLst/>
            <a:gdLst/>
            <a:ahLst/>
            <a:cxnLst/>
            <a:rect l="l" t="t" r="r" b="b"/>
            <a:pathLst>
              <a:path w="3478678" h="3383805">
                <a:moveTo>
                  <a:pt x="0" y="0"/>
                </a:moveTo>
                <a:lnTo>
                  <a:pt x="3478678" y="0"/>
                </a:lnTo>
                <a:lnTo>
                  <a:pt x="3478678" y="3383805"/>
                </a:lnTo>
                <a:lnTo>
                  <a:pt x="0" y="33838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1103022">
            <a:off x="-998696" y="8412210"/>
            <a:ext cx="3710028" cy="2091107"/>
          </a:xfrm>
          <a:custGeom>
            <a:avLst/>
            <a:gdLst/>
            <a:ahLst/>
            <a:cxnLst/>
            <a:rect l="l" t="t" r="r" b="b"/>
            <a:pathLst>
              <a:path w="3710028" h="2091107">
                <a:moveTo>
                  <a:pt x="0" y="0"/>
                </a:moveTo>
                <a:lnTo>
                  <a:pt x="3710028" y="0"/>
                </a:lnTo>
                <a:lnTo>
                  <a:pt x="3710028" y="2091106"/>
                </a:lnTo>
                <a:lnTo>
                  <a:pt x="0" y="2091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261138" y="404958"/>
            <a:ext cx="2675188" cy="2734858"/>
          </a:xfrm>
          <a:custGeom>
            <a:avLst/>
            <a:gdLst/>
            <a:ahLst/>
            <a:cxnLst/>
            <a:rect l="l" t="t" r="r" b="b"/>
            <a:pathLst>
              <a:path w="2675188" h="2734858">
                <a:moveTo>
                  <a:pt x="0" y="0"/>
                </a:moveTo>
                <a:lnTo>
                  <a:pt x="2675189" y="0"/>
                </a:lnTo>
                <a:lnTo>
                  <a:pt x="2675189" y="2734858"/>
                </a:lnTo>
                <a:lnTo>
                  <a:pt x="0" y="27348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5">
            <a:extLst>
              <a:ext uri="{FF2B5EF4-FFF2-40B4-BE49-F238E27FC236}">
                <a16:creationId xmlns:a16="http://schemas.microsoft.com/office/drawing/2014/main" id="{A88A0718-DA0B-40E6-BFD5-F2D0C9C6DBCF}"/>
              </a:ext>
            </a:extLst>
          </p:cNvPr>
          <p:cNvSpPr txBox="1"/>
          <p:nvPr/>
        </p:nvSpPr>
        <p:spPr>
          <a:xfrm>
            <a:off x="7391400" y="6037806"/>
            <a:ext cx="8306784" cy="1474763"/>
          </a:xfrm>
          <a:prstGeom prst="rect">
            <a:avLst/>
          </a:prstGeom>
        </p:spPr>
        <p:txBody>
          <a:bodyPr wrap="square" lIns="0" tIns="0" rIns="0" bIns="0" rtlCol="0" anchor="t">
            <a:spAutoFit/>
          </a:bodyPr>
          <a:lstStyle/>
          <a:p>
            <a:pPr>
              <a:lnSpc>
                <a:spcPts val="11513"/>
              </a:lnSpc>
            </a:pPr>
            <a:r>
              <a:rPr lang="en-US" sz="10660">
                <a:solidFill>
                  <a:srgbClr val="002060"/>
                </a:solidFill>
                <a:latin typeface="Bryndan Write Bold"/>
              </a:rPr>
              <a:t>IV. WRITING</a:t>
            </a:r>
          </a:p>
        </p:txBody>
      </p:sp>
      <p:sp>
        <p:nvSpPr>
          <p:cNvPr id="13" name="Freeform 13">
            <a:extLst>
              <a:ext uri="{FF2B5EF4-FFF2-40B4-BE49-F238E27FC236}">
                <a16:creationId xmlns:a16="http://schemas.microsoft.com/office/drawing/2014/main" id="{61E6FE28-98B0-4E04-9ACC-CC0CEE21DF52}"/>
              </a:ext>
            </a:extLst>
          </p:cNvPr>
          <p:cNvSpPr/>
          <p:nvPr/>
        </p:nvSpPr>
        <p:spPr>
          <a:xfrm rot="10378678" flipH="1">
            <a:off x="7133621" y="3817550"/>
            <a:ext cx="2314348" cy="2217566"/>
          </a:xfrm>
          <a:custGeom>
            <a:avLst/>
            <a:gdLst/>
            <a:ahLst/>
            <a:cxnLst/>
            <a:rect l="l" t="t" r="r" b="b"/>
            <a:pathLst>
              <a:path w="2314348" h="2217566">
                <a:moveTo>
                  <a:pt x="2314347" y="0"/>
                </a:moveTo>
                <a:lnTo>
                  <a:pt x="0" y="0"/>
                </a:lnTo>
                <a:lnTo>
                  <a:pt x="0" y="2217566"/>
                </a:lnTo>
                <a:lnTo>
                  <a:pt x="2314347" y="2217566"/>
                </a:lnTo>
                <a:lnTo>
                  <a:pt x="2314347" y="0"/>
                </a:lnTo>
                <a:close/>
              </a:path>
            </a:pathLst>
          </a:custGeom>
          <a:blipFill>
            <a:blip r:embed="rId12">
              <a:duotone>
                <a:prstClr val="black"/>
                <a:schemeClr val="accent6">
                  <a:tint val="45000"/>
                  <a:satMod val="400000"/>
                </a:schemeClr>
              </a:duotone>
              <a:extLst>
                <a:ext uri="{96DAC541-7B7A-43D3-8B79-37D633B846F1}">
                  <asvg:svgBlip xmlns:asvg="http://schemas.microsoft.com/office/drawing/2016/SVG/main" r:embed="rId13"/>
                </a:ext>
              </a:extLst>
            </a:blip>
            <a:stretch>
              <a:fillRect/>
            </a:stretch>
          </a:blipFill>
        </p:spPr>
      </p:sp>
    </p:spTree>
    <p:extLst>
      <p:ext uri="{BB962C8B-B14F-4D97-AF65-F5344CB8AC3E}">
        <p14:creationId xmlns:p14="http://schemas.microsoft.com/office/powerpoint/2010/main" val="277795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75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143492">
            <a:off x="-1020067" y="8549344"/>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2514600" y="177592"/>
            <a:ext cx="14554200"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1a. Use the given words to write the complete sentences.</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6CF74917-62F9-487B-8FAC-BDAB9713CC0D}"/>
              </a:ext>
            </a:extLst>
          </p:cNvPr>
          <p:cNvSpPr txBox="1"/>
          <p:nvPr/>
        </p:nvSpPr>
        <p:spPr>
          <a:xfrm>
            <a:off x="958414" y="1178377"/>
            <a:ext cx="16643786" cy="8171468"/>
          </a:xfrm>
          <a:prstGeom prst="rect">
            <a:avLst/>
          </a:prstGeom>
          <a:noFill/>
        </p:spPr>
        <p:txBody>
          <a:bodyPr wrap="square">
            <a:spAutoFit/>
          </a:bodyPr>
          <a:lstStyle/>
          <a:p>
            <a:pPr algn="just">
              <a:spcAft>
                <a:spcPts val="600"/>
              </a:spcAft>
              <a:tabLst>
                <a:tab pos="6864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Nha Trang/ attract/ lots/ tourists/ because/ it/ most beautiful/ beaches/ Viet Nam.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64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Nha Trang attracts lots of tourists because it is one of the most beautiful beaches in Viet Nam.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64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Ha Noi/ crowded/ than/ any other cities/ Viet Nam.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64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Ha Noi is more crowded than any other cities in Viet Nam.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6435"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The Eiffel Tower/ is/ visited/ landmark/ world.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64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he Eiffel Tower is the most visited landmark in the world.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861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I/ be/ Sa Pa/ many times/ with/ family.</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64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 have been to Sa Pa many times with my family.</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586105"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Most people/ Tokyo/ travel/ work/ train.</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spcAft>
                <a:spcPts val="600"/>
              </a:spcAft>
              <a:tabLst>
                <a:tab pos="6864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Most people in Tokyo travel to work by train.</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64040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circle(in)">
                                      <p:cBhvr>
                                        <p:cTn id="37" dur="750"/>
                                        <p:tgtEl>
                                          <p:spTgt spid="17">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circle(in)">
                                      <p:cBhvr>
                                        <p:cTn id="40" dur="750"/>
                                        <p:tgtEl>
                                          <p:spTgt spid="17">
                                            <p:txEl>
                                              <p:pRg st="2" end="2"/>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circle(in)">
                                      <p:cBhvr>
                                        <p:cTn id="43" dur="750"/>
                                        <p:tgtEl>
                                          <p:spTgt spid="17">
                                            <p:txEl>
                                              <p:pRg st="4" end="4"/>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17">
                                            <p:txEl>
                                              <p:pRg st="6" end="6"/>
                                            </p:txEl>
                                          </p:spTgt>
                                        </p:tgtEl>
                                        <p:attrNameLst>
                                          <p:attrName>style.visibility</p:attrName>
                                        </p:attrNameLst>
                                      </p:cBhvr>
                                      <p:to>
                                        <p:strVal val="visible"/>
                                      </p:to>
                                    </p:set>
                                    <p:animEffect transition="in" filter="circle(in)">
                                      <p:cBhvr>
                                        <p:cTn id="46" dur="750"/>
                                        <p:tgtEl>
                                          <p:spTgt spid="17">
                                            <p:txEl>
                                              <p:pRg st="6" end="6"/>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7">
                                            <p:txEl>
                                              <p:pRg st="8" end="8"/>
                                            </p:txEl>
                                          </p:spTgt>
                                        </p:tgtEl>
                                        <p:attrNameLst>
                                          <p:attrName>style.visibility</p:attrName>
                                        </p:attrNameLst>
                                      </p:cBhvr>
                                      <p:to>
                                        <p:strVal val="visible"/>
                                      </p:to>
                                    </p:set>
                                    <p:animEffect transition="in" filter="circle(in)">
                                      <p:cBhvr>
                                        <p:cTn id="49" dur="750"/>
                                        <p:tgtEl>
                                          <p:spTgt spid="17">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7">
                                            <p:txEl>
                                              <p:pRg st="1" end="1"/>
                                            </p:txEl>
                                          </p:spTgt>
                                        </p:tgtEl>
                                        <p:attrNameLst>
                                          <p:attrName>style.visibility</p:attrName>
                                        </p:attrNameLst>
                                      </p:cBhvr>
                                      <p:to>
                                        <p:strVal val="visible"/>
                                      </p:to>
                                    </p:set>
                                    <p:animEffect transition="in" filter="circle(in)">
                                      <p:cBhvr>
                                        <p:cTn id="54" dur="750"/>
                                        <p:tgtEl>
                                          <p:spTgt spid="1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7">
                                            <p:txEl>
                                              <p:pRg st="3" end="3"/>
                                            </p:txEl>
                                          </p:spTgt>
                                        </p:tgtEl>
                                        <p:attrNameLst>
                                          <p:attrName>style.visibility</p:attrName>
                                        </p:attrNameLst>
                                      </p:cBhvr>
                                      <p:to>
                                        <p:strVal val="visible"/>
                                      </p:to>
                                    </p:set>
                                    <p:animEffect transition="in" filter="circle(in)">
                                      <p:cBhvr>
                                        <p:cTn id="59" dur="750"/>
                                        <p:tgtEl>
                                          <p:spTgt spid="17">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7">
                                            <p:txEl>
                                              <p:pRg st="5" end="5"/>
                                            </p:txEl>
                                          </p:spTgt>
                                        </p:tgtEl>
                                        <p:attrNameLst>
                                          <p:attrName>style.visibility</p:attrName>
                                        </p:attrNameLst>
                                      </p:cBhvr>
                                      <p:to>
                                        <p:strVal val="visible"/>
                                      </p:to>
                                    </p:set>
                                    <p:animEffect transition="in" filter="circle(in)">
                                      <p:cBhvr>
                                        <p:cTn id="64" dur="750"/>
                                        <p:tgtEl>
                                          <p:spTgt spid="17">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7">
                                            <p:txEl>
                                              <p:pRg st="7" end="7"/>
                                            </p:txEl>
                                          </p:spTgt>
                                        </p:tgtEl>
                                        <p:attrNameLst>
                                          <p:attrName>style.visibility</p:attrName>
                                        </p:attrNameLst>
                                      </p:cBhvr>
                                      <p:to>
                                        <p:strVal val="visible"/>
                                      </p:to>
                                    </p:set>
                                    <p:animEffect transition="in" filter="circle(in)">
                                      <p:cBhvr>
                                        <p:cTn id="69" dur="750"/>
                                        <p:tgtEl>
                                          <p:spTgt spid="17">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17">
                                            <p:txEl>
                                              <p:pRg st="9" end="9"/>
                                            </p:txEl>
                                          </p:spTgt>
                                        </p:tgtEl>
                                        <p:attrNameLst>
                                          <p:attrName>style.visibility</p:attrName>
                                        </p:attrNameLst>
                                      </p:cBhvr>
                                      <p:to>
                                        <p:strVal val="visible"/>
                                      </p:to>
                                    </p:set>
                                    <p:animEffect transition="in" filter="circle(in)">
                                      <p:cBhvr>
                                        <p:cTn id="74" dur="75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143492">
            <a:off x="-1020067" y="8549344"/>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2514600" y="177592"/>
            <a:ext cx="14554200"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1b. Rearrange the words to make meaningful sentences.</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6CF74917-62F9-487B-8FAC-BDAB9713CC0D}"/>
              </a:ext>
            </a:extLst>
          </p:cNvPr>
          <p:cNvSpPr txBox="1"/>
          <p:nvPr/>
        </p:nvSpPr>
        <p:spPr>
          <a:xfrm>
            <a:off x="958414" y="1178377"/>
            <a:ext cx="16643786" cy="8118184"/>
          </a:xfrm>
          <a:prstGeom prst="rect">
            <a:avLst/>
          </a:prstGeom>
          <a:noFill/>
        </p:spPr>
        <p:txBody>
          <a:bodyPr wrap="square">
            <a:spAutoFit/>
          </a:bodyPr>
          <a:lstStyle/>
          <a:p>
            <a:pPr algn="just">
              <a:lnSpc>
                <a:spcPct val="120000"/>
              </a:lnSpc>
              <a:spcAft>
                <a:spcPts val="600"/>
              </a:spcAft>
              <a:tabLst>
                <a:tab pos="586105" algn="l"/>
              </a:tabLst>
            </a:pPr>
            <a:r>
              <a:rPr lang="en-US" sz="4000" b="1">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Sydney/ the/ cleanest/ the/ is/ and/ the/ most/ in/ city/ world/ beautiful/./</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Sydney is the cleanest and the most beautiful city in the world.</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 cannot/ because/ my/ sleep/ neighborhood/ very/ noisy/ is/./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I cannot sleep because my neighborhood is very noisy.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86105" algn="l"/>
              </a:tabLst>
            </a:pPr>
            <a:r>
              <a:rPr lang="en-US" sz="4000" b="1">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After/ John/ clean/ has/ his/ washed/ car/,/ looks/ it/ very/./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After John has washed his car, it looks very clean.</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Tea/ is/ in/ most/ drink/ the/ London/ popular/./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Tea is the most popular drink in London.</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86105" algn="l"/>
              </a:tabLst>
            </a:pPr>
            <a:r>
              <a:rPr lang="en-US" sz="4000" b="1">
                <a:latin typeface="Calibri" panose="020F0502020204030204" pitchFamily="34" charset="0"/>
                <a:ea typeface="Cambria" panose="02040503050406030204" pitchFamily="18" charset="0"/>
                <a:cs typeface="Cambria" panose="02040503050406030204" pitchFamily="18" charset="0"/>
              </a:rPr>
              <a:t>5.</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most/ populous/ city/ Ha Noi/ of the/ in Viet Nam/./ is/ one/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Ha Noi is one of the most populous cities in Viet Nam.</a:t>
            </a:r>
            <a:endParaRPr lang="en-US" sz="44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23507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circle(in)">
                                      <p:cBhvr>
                                        <p:cTn id="37" dur="750"/>
                                        <p:tgtEl>
                                          <p:spTgt spid="17">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circle(in)">
                                      <p:cBhvr>
                                        <p:cTn id="40" dur="750"/>
                                        <p:tgtEl>
                                          <p:spTgt spid="17">
                                            <p:txEl>
                                              <p:pRg st="2" end="2"/>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circle(in)">
                                      <p:cBhvr>
                                        <p:cTn id="43" dur="750"/>
                                        <p:tgtEl>
                                          <p:spTgt spid="17">
                                            <p:txEl>
                                              <p:pRg st="4" end="4"/>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17">
                                            <p:txEl>
                                              <p:pRg st="6" end="6"/>
                                            </p:txEl>
                                          </p:spTgt>
                                        </p:tgtEl>
                                        <p:attrNameLst>
                                          <p:attrName>style.visibility</p:attrName>
                                        </p:attrNameLst>
                                      </p:cBhvr>
                                      <p:to>
                                        <p:strVal val="visible"/>
                                      </p:to>
                                    </p:set>
                                    <p:animEffect transition="in" filter="circle(in)">
                                      <p:cBhvr>
                                        <p:cTn id="46" dur="750"/>
                                        <p:tgtEl>
                                          <p:spTgt spid="17">
                                            <p:txEl>
                                              <p:pRg st="6" end="6"/>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7">
                                            <p:txEl>
                                              <p:pRg st="8" end="8"/>
                                            </p:txEl>
                                          </p:spTgt>
                                        </p:tgtEl>
                                        <p:attrNameLst>
                                          <p:attrName>style.visibility</p:attrName>
                                        </p:attrNameLst>
                                      </p:cBhvr>
                                      <p:to>
                                        <p:strVal val="visible"/>
                                      </p:to>
                                    </p:set>
                                    <p:animEffect transition="in" filter="circle(in)">
                                      <p:cBhvr>
                                        <p:cTn id="49" dur="750"/>
                                        <p:tgtEl>
                                          <p:spTgt spid="17">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7">
                                            <p:txEl>
                                              <p:pRg st="1" end="1"/>
                                            </p:txEl>
                                          </p:spTgt>
                                        </p:tgtEl>
                                        <p:attrNameLst>
                                          <p:attrName>style.visibility</p:attrName>
                                        </p:attrNameLst>
                                      </p:cBhvr>
                                      <p:to>
                                        <p:strVal val="visible"/>
                                      </p:to>
                                    </p:set>
                                    <p:animEffect transition="in" filter="circle(in)">
                                      <p:cBhvr>
                                        <p:cTn id="54" dur="750"/>
                                        <p:tgtEl>
                                          <p:spTgt spid="1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7">
                                            <p:txEl>
                                              <p:pRg st="3" end="3"/>
                                            </p:txEl>
                                          </p:spTgt>
                                        </p:tgtEl>
                                        <p:attrNameLst>
                                          <p:attrName>style.visibility</p:attrName>
                                        </p:attrNameLst>
                                      </p:cBhvr>
                                      <p:to>
                                        <p:strVal val="visible"/>
                                      </p:to>
                                    </p:set>
                                    <p:animEffect transition="in" filter="circle(in)">
                                      <p:cBhvr>
                                        <p:cTn id="59" dur="750"/>
                                        <p:tgtEl>
                                          <p:spTgt spid="17">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7">
                                            <p:txEl>
                                              <p:pRg st="5" end="5"/>
                                            </p:txEl>
                                          </p:spTgt>
                                        </p:tgtEl>
                                        <p:attrNameLst>
                                          <p:attrName>style.visibility</p:attrName>
                                        </p:attrNameLst>
                                      </p:cBhvr>
                                      <p:to>
                                        <p:strVal val="visible"/>
                                      </p:to>
                                    </p:set>
                                    <p:animEffect transition="in" filter="circle(in)">
                                      <p:cBhvr>
                                        <p:cTn id="64" dur="750"/>
                                        <p:tgtEl>
                                          <p:spTgt spid="17">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7">
                                            <p:txEl>
                                              <p:pRg st="7" end="7"/>
                                            </p:txEl>
                                          </p:spTgt>
                                        </p:tgtEl>
                                        <p:attrNameLst>
                                          <p:attrName>style.visibility</p:attrName>
                                        </p:attrNameLst>
                                      </p:cBhvr>
                                      <p:to>
                                        <p:strVal val="visible"/>
                                      </p:to>
                                    </p:set>
                                    <p:animEffect transition="in" filter="circle(in)">
                                      <p:cBhvr>
                                        <p:cTn id="69" dur="750"/>
                                        <p:tgtEl>
                                          <p:spTgt spid="17">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17">
                                            <p:txEl>
                                              <p:pRg st="9" end="9"/>
                                            </p:txEl>
                                          </p:spTgt>
                                        </p:tgtEl>
                                        <p:attrNameLst>
                                          <p:attrName>style.visibility</p:attrName>
                                        </p:attrNameLst>
                                      </p:cBhvr>
                                      <p:to>
                                        <p:strVal val="visible"/>
                                      </p:to>
                                    </p:set>
                                    <p:animEffect transition="in" filter="circle(in)">
                                      <p:cBhvr>
                                        <p:cTn id="74" dur="75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143492">
            <a:off x="-1020067" y="8549344"/>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1554697" y="245256"/>
            <a:ext cx="14554200" cy="1200329"/>
          </a:xfrm>
          <a:prstGeom prst="rect">
            <a:avLst/>
          </a:prstGeom>
          <a:noFill/>
        </p:spPr>
        <p:txBody>
          <a:bodyPr wrap="square">
            <a:spAutoFit/>
          </a:bodyPr>
          <a:lstStyle/>
          <a:p>
            <a:pPr indent="457200" algn="ctr">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 There is ONE mistake in each sentence. Let's underline the mistake and rewrite the correct sentence.</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6CF74917-62F9-487B-8FAC-BDAB9713CC0D}"/>
              </a:ext>
            </a:extLst>
          </p:cNvPr>
          <p:cNvSpPr txBox="1"/>
          <p:nvPr/>
        </p:nvSpPr>
        <p:spPr>
          <a:xfrm>
            <a:off x="958414" y="1178377"/>
            <a:ext cx="16643786" cy="8118184"/>
          </a:xfrm>
          <a:prstGeom prst="rect">
            <a:avLst/>
          </a:prstGeom>
          <a:noFill/>
        </p:spPr>
        <p:txBody>
          <a:bodyPr wrap="square">
            <a:spAutoFit/>
          </a:bodyPr>
          <a:lstStyle/>
          <a:p>
            <a:pPr algn="just">
              <a:lnSpc>
                <a:spcPct val="120000"/>
              </a:lnSpc>
              <a:spcAft>
                <a:spcPts val="600"/>
              </a:spcAft>
              <a:tabLst>
                <a:tab pos="586105" algn="l"/>
              </a:tabLst>
            </a:pPr>
            <a:r>
              <a:rPr lang="en-US" sz="4000" b="1">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Royal Palace is one of the largest palace in Europe.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The Royal Palace is one of the largest palaces in Europe.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86105" algn="l"/>
              </a:tabLst>
            </a:pPr>
            <a:r>
              <a:rPr lang="en-US" sz="4000" b="1">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“Have you ever eat Ha Noi Pho, Steven?”</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"Have you ever eaten Ha Noi Pho, Steven?"</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86105" algn="l"/>
              </a:tabLst>
            </a:pPr>
            <a:r>
              <a:rPr lang="en-US" sz="4000" b="1">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Up to now, I have visited Da Lat third times.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Up to now, I have visited Da Lat three times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86105" algn="l"/>
              </a:tabLst>
            </a:pPr>
            <a:r>
              <a:rPr lang="en-US" sz="4000" b="1">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Do you think the most popular Vietnamese writer of children is To Hoai?</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Do you think the most popular Vietnamese writer for children is To Hoai?</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86105" algn="l"/>
              </a:tabLst>
            </a:pPr>
            <a:r>
              <a:rPr lang="en-US" sz="4000" b="1">
                <a:latin typeface="Calibri" panose="020F0502020204030204" pitchFamily="34" charset="0"/>
                <a:ea typeface="Cambria" panose="02040503050406030204" pitchFamily="18" charset="0"/>
                <a:cs typeface="Cambria" panose="02040503050406030204" pitchFamily="18" charset="0"/>
              </a:rPr>
              <a:t>5.</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Sydney Opera House is an UNESCO World Heritage building.</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Sydney Opera House is a UNESCO World Heritage building.</a:t>
            </a:r>
            <a:endParaRPr lang="en-US" sz="4400">
              <a:latin typeface="Cambria" panose="02040503050406030204" pitchFamily="18" charset="0"/>
              <a:ea typeface="Cambria" panose="02040503050406030204" pitchFamily="18" charset="0"/>
              <a:cs typeface="Cambria" panose="02040503050406030204" pitchFamily="18" charset="0"/>
            </a:endParaRPr>
          </a:p>
        </p:txBody>
      </p:sp>
      <p:cxnSp>
        <p:nvCxnSpPr>
          <p:cNvPr id="5" name="Straight Connector 4">
            <a:extLst>
              <a:ext uri="{FF2B5EF4-FFF2-40B4-BE49-F238E27FC236}">
                <a16:creationId xmlns:a16="http://schemas.microsoft.com/office/drawing/2014/main" id="{818A98DF-8E6B-4605-B131-67469A7B02FD}"/>
              </a:ext>
            </a:extLst>
          </p:cNvPr>
          <p:cNvCxnSpPr/>
          <p:nvPr/>
        </p:nvCxnSpPr>
        <p:spPr>
          <a:xfrm>
            <a:off x="9144000" y="1943100"/>
            <a:ext cx="1524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5298EC-8A75-47A1-A47B-CA2742962D0D}"/>
              </a:ext>
            </a:extLst>
          </p:cNvPr>
          <p:cNvCxnSpPr>
            <a:cxnSpLocks/>
          </p:cNvCxnSpPr>
          <p:nvPr/>
        </p:nvCxnSpPr>
        <p:spPr>
          <a:xfrm>
            <a:off x="4572000" y="3497580"/>
            <a:ext cx="9906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A7B498-76C2-4968-B6DB-43F6CEC05CFE}"/>
              </a:ext>
            </a:extLst>
          </p:cNvPr>
          <p:cNvCxnSpPr>
            <a:cxnSpLocks/>
          </p:cNvCxnSpPr>
          <p:nvPr/>
        </p:nvCxnSpPr>
        <p:spPr>
          <a:xfrm>
            <a:off x="8043622" y="5065375"/>
            <a:ext cx="107442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113843-42A7-4823-93DE-54D186AAD23C}"/>
              </a:ext>
            </a:extLst>
          </p:cNvPr>
          <p:cNvCxnSpPr>
            <a:cxnSpLocks/>
          </p:cNvCxnSpPr>
          <p:nvPr/>
        </p:nvCxnSpPr>
        <p:spPr>
          <a:xfrm>
            <a:off x="11734800" y="6743700"/>
            <a:ext cx="5334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C55347-3CF3-4664-AE19-963047FBD0E8}"/>
              </a:ext>
            </a:extLst>
          </p:cNvPr>
          <p:cNvCxnSpPr>
            <a:cxnSpLocks/>
          </p:cNvCxnSpPr>
          <p:nvPr/>
        </p:nvCxnSpPr>
        <p:spPr>
          <a:xfrm>
            <a:off x="6324600" y="8420100"/>
            <a:ext cx="475126"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FC3901-CF7D-41F6-868D-5CE591FB17EB}"/>
              </a:ext>
            </a:extLst>
          </p:cNvPr>
          <p:cNvCxnSpPr>
            <a:cxnSpLocks/>
          </p:cNvCxnSpPr>
          <p:nvPr/>
        </p:nvCxnSpPr>
        <p:spPr>
          <a:xfrm>
            <a:off x="8915400" y="13220700"/>
            <a:ext cx="5334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225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circle(in)">
                                      <p:cBhvr>
                                        <p:cTn id="37" dur="750"/>
                                        <p:tgtEl>
                                          <p:spTgt spid="17">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circle(in)">
                                      <p:cBhvr>
                                        <p:cTn id="40" dur="750"/>
                                        <p:tgtEl>
                                          <p:spTgt spid="17">
                                            <p:txEl>
                                              <p:pRg st="2" end="2"/>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circle(in)">
                                      <p:cBhvr>
                                        <p:cTn id="43" dur="750"/>
                                        <p:tgtEl>
                                          <p:spTgt spid="17">
                                            <p:txEl>
                                              <p:pRg st="4" end="4"/>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17">
                                            <p:txEl>
                                              <p:pRg st="6" end="6"/>
                                            </p:txEl>
                                          </p:spTgt>
                                        </p:tgtEl>
                                        <p:attrNameLst>
                                          <p:attrName>style.visibility</p:attrName>
                                        </p:attrNameLst>
                                      </p:cBhvr>
                                      <p:to>
                                        <p:strVal val="visible"/>
                                      </p:to>
                                    </p:set>
                                    <p:animEffect transition="in" filter="circle(in)">
                                      <p:cBhvr>
                                        <p:cTn id="46" dur="750"/>
                                        <p:tgtEl>
                                          <p:spTgt spid="17">
                                            <p:txEl>
                                              <p:pRg st="6" end="6"/>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7">
                                            <p:txEl>
                                              <p:pRg st="8" end="8"/>
                                            </p:txEl>
                                          </p:spTgt>
                                        </p:tgtEl>
                                        <p:attrNameLst>
                                          <p:attrName>style.visibility</p:attrName>
                                        </p:attrNameLst>
                                      </p:cBhvr>
                                      <p:to>
                                        <p:strVal val="visible"/>
                                      </p:to>
                                    </p:set>
                                    <p:animEffect transition="in" filter="circle(in)">
                                      <p:cBhvr>
                                        <p:cTn id="49" dur="750"/>
                                        <p:tgtEl>
                                          <p:spTgt spid="17">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circle(in)">
                                      <p:cBhvr>
                                        <p:cTn id="54" dur="75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circle(in)">
                                      <p:cBhvr>
                                        <p:cTn id="59" dur="750"/>
                                        <p:tgtEl>
                                          <p:spTgt spid="17">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75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7">
                                            <p:txEl>
                                              <p:pRg st="3" end="3"/>
                                            </p:txEl>
                                          </p:spTgt>
                                        </p:tgtEl>
                                        <p:attrNameLst>
                                          <p:attrName>style.visibility</p:attrName>
                                        </p:attrNameLst>
                                      </p:cBhvr>
                                      <p:to>
                                        <p:strVal val="visible"/>
                                      </p:to>
                                    </p:set>
                                    <p:animEffect transition="in" filter="circle(in)">
                                      <p:cBhvr>
                                        <p:cTn id="69" dur="750"/>
                                        <p:tgtEl>
                                          <p:spTgt spid="17">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circle(in)">
                                      <p:cBhvr>
                                        <p:cTn id="74" dur="75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17">
                                            <p:txEl>
                                              <p:pRg st="5" end="5"/>
                                            </p:txEl>
                                          </p:spTgt>
                                        </p:tgtEl>
                                        <p:attrNameLst>
                                          <p:attrName>style.visibility</p:attrName>
                                        </p:attrNameLst>
                                      </p:cBhvr>
                                      <p:to>
                                        <p:strVal val="visible"/>
                                      </p:to>
                                    </p:set>
                                    <p:animEffect transition="in" filter="circle(in)">
                                      <p:cBhvr>
                                        <p:cTn id="79" dur="750"/>
                                        <p:tgtEl>
                                          <p:spTgt spid="17">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circle(in)">
                                      <p:cBhvr>
                                        <p:cTn id="84" dur="75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17">
                                            <p:txEl>
                                              <p:pRg st="7" end="7"/>
                                            </p:txEl>
                                          </p:spTgt>
                                        </p:tgtEl>
                                        <p:attrNameLst>
                                          <p:attrName>style.visibility</p:attrName>
                                        </p:attrNameLst>
                                      </p:cBhvr>
                                      <p:to>
                                        <p:strVal val="visible"/>
                                      </p:to>
                                    </p:set>
                                    <p:animEffect transition="in" filter="circle(in)">
                                      <p:cBhvr>
                                        <p:cTn id="89" dur="750"/>
                                        <p:tgtEl>
                                          <p:spTgt spid="17">
                                            <p:txEl>
                                              <p:pRg st="7" end="7"/>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circle(in)">
                                      <p:cBhvr>
                                        <p:cTn id="94" dur="750"/>
                                        <p:tgtEl>
                                          <p:spTgt spid="22"/>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17">
                                            <p:txEl>
                                              <p:pRg st="9" end="9"/>
                                            </p:txEl>
                                          </p:spTgt>
                                        </p:tgtEl>
                                        <p:attrNameLst>
                                          <p:attrName>style.visibility</p:attrName>
                                        </p:attrNameLst>
                                      </p:cBhvr>
                                      <p:to>
                                        <p:strVal val="visible"/>
                                      </p:to>
                                    </p:set>
                                    <p:animEffect transition="in" filter="circle(in)">
                                      <p:cBhvr>
                                        <p:cTn id="99" dur="75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1143492">
            <a:off x="-1020067" y="8549344"/>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1554697" y="245256"/>
            <a:ext cx="14554200" cy="1200329"/>
          </a:xfrm>
          <a:prstGeom prst="rect">
            <a:avLst/>
          </a:prstGeom>
          <a:noFill/>
        </p:spPr>
        <p:txBody>
          <a:bodyPr wrap="square">
            <a:spAutoFit/>
          </a:bodyPr>
          <a:lstStyle/>
          <a:p>
            <a:pPr indent="457200" algn="ctr">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 There is ONE mistake in each sentence. Let's underline the mistake and rewrite the correct sentence.</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6CF74917-62F9-487B-8FAC-BDAB9713CC0D}"/>
              </a:ext>
            </a:extLst>
          </p:cNvPr>
          <p:cNvSpPr txBox="1"/>
          <p:nvPr/>
        </p:nvSpPr>
        <p:spPr>
          <a:xfrm>
            <a:off x="958414" y="1178377"/>
            <a:ext cx="16643786" cy="8176213"/>
          </a:xfrm>
          <a:prstGeom prst="rect">
            <a:avLst/>
          </a:prstGeom>
          <a:noFill/>
        </p:spPr>
        <p:txBody>
          <a:bodyPr wrap="square">
            <a:spAutoFit/>
          </a:bodyPr>
          <a:lstStyle/>
          <a:p>
            <a:pPr algn="just">
              <a:lnSpc>
                <a:spcPct val="120000"/>
              </a:lnSpc>
              <a:spcAft>
                <a:spcPts val="600"/>
              </a:spcAft>
              <a:tabLst>
                <a:tab pos="586105" algn="l"/>
              </a:tabLst>
            </a:pPr>
            <a:r>
              <a:rPr lang="en-US" sz="4000" b="1">
                <a:latin typeface="Calibri" panose="020F0502020204030204" pitchFamily="34" charset="0"/>
                <a:ea typeface="Cambria" panose="02040503050406030204" pitchFamily="18" charset="0"/>
                <a:cs typeface="Cambria" panose="02040503050406030204" pitchFamily="18" charset="0"/>
              </a:rPr>
              <a:t>6.</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The Merlion is a creature with the head of a lion so the body of a fish.</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The Merlion is a creature with the head of a lion and the body of a fish.</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86105" algn="l"/>
              </a:tabLst>
            </a:pPr>
            <a:r>
              <a:rPr lang="en-US" sz="4000" b="1">
                <a:latin typeface="Calibri" panose="020F0502020204030204" pitchFamily="34" charset="0"/>
                <a:ea typeface="Cambria" panose="02040503050406030204" pitchFamily="18" charset="0"/>
                <a:cs typeface="Cambria" panose="02040503050406030204" pitchFamily="18" charset="0"/>
              </a:rPr>
              <a:t>7.</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New York is an excited city with many skyscrapers.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New York is an exciting city with many skyscrapers.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01980" algn="l"/>
              </a:tabLst>
            </a:pPr>
            <a:r>
              <a:rPr lang="en-US" sz="4000" b="1">
                <a:latin typeface="Calibri" panose="020F0502020204030204" pitchFamily="34" charset="0"/>
                <a:ea typeface="Cambria" panose="02040503050406030204" pitchFamily="18" charset="0"/>
                <a:cs typeface="Cambria" panose="02040503050406030204" pitchFamily="18" charset="0"/>
              </a:rPr>
              <a:t>8.</a:t>
            </a:r>
            <a:r>
              <a:rPr lang="en-US" sz="4000">
                <a:latin typeface="Calibri" panose="020F0502020204030204" pitchFamily="34" charset="0"/>
                <a:ea typeface="Cambria" panose="02040503050406030204" pitchFamily="18" charset="0"/>
                <a:cs typeface="Cambria" panose="02040503050406030204" pitchFamily="18" charset="0"/>
              </a:rPr>
              <a:t> You can play boating on the West Lake and it is very nice.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You can go boating on the West Lake and it is very nice.</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latin typeface="Calibri" panose="020F0502020204030204" pitchFamily="34" charset="0"/>
                <a:ea typeface="Cambria" panose="02040503050406030204" pitchFamily="18" charset="0"/>
                <a:cs typeface="Cambria" panose="02040503050406030204" pitchFamily="18" charset="0"/>
              </a:rPr>
              <a:t>9.</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 have been to the beaches in Nha Trang many times to my family.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 I have been to the beaches in Nha Trang many times with my family.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36270" algn="l"/>
              </a:tabLst>
            </a:pPr>
            <a:r>
              <a:rPr lang="en-US" sz="4000" b="1">
                <a:latin typeface="Calibri" panose="020F0502020204030204" pitchFamily="34" charset="0"/>
                <a:ea typeface="Cambria" panose="02040503050406030204" pitchFamily="18" charset="0"/>
                <a:cs typeface="Cambria" panose="02040503050406030204" pitchFamily="18" charset="0"/>
              </a:rPr>
              <a:t>10.</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latin typeface="Calibri" panose="020F0502020204030204" pitchFamily="34" charset="0"/>
                <a:ea typeface="Cambria" panose="02040503050406030204" pitchFamily="18" charset="0"/>
                <a:cs typeface="Cambria" panose="02040503050406030204" pitchFamily="18" charset="0"/>
              </a:rPr>
              <a:t>Is Chicago or Los Angeles the two biggest city in the United States?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40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mbria" panose="02040503050406030204" pitchFamily="18" charset="0"/>
                <a:ea typeface="Cambria" panose="02040503050406030204" pitchFamily="18" charset="0"/>
                <a:cs typeface="Cambria" panose="02040503050406030204" pitchFamily="18" charset="0"/>
              </a:rPr>
              <a:t> </a:t>
            </a:r>
            <a:r>
              <a:rPr lang="en-US" sz="4000" b="1">
                <a:solidFill>
                  <a:srgbClr val="FF0000"/>
                </a:solidFill>
                <a:latin typeface="Calibri" panose="020F0502020204030204" pitchFamily="34" charset="0"/>
                <a:ea typeface="Cambria" panose="02040503050406030204" pitchFamily="18" charset="0"/>
                <a:cs typeface="Cambria" panose="02040503050406030204" pitchFamily="18" charset="0"/>
              </a:rPr>
              <a:t>Is Chicago or Los Angeles the second biggest city in the United States? </a:t>
            </a:r>
            <a:endParaRPr lang="en-US" sz="4400">
              <a:latin typeface="Cambria" panose="02040503050406030204" pitchFamily="18" charset="0"/>
              <a:ea typeface="Cambria" panose="02040503050406030204" pitchFamily="18" charset="0"/>
              <a:cs typeface="Cambria" panose="02040503050406030204" pitchFamily="18" charset="0"/>
            </a:endParaRPr>
          </a:p>
        </p:txBody>
      </p:sp>
      <p:cxnSp>
        <p:nvCxnSpPr>
          <p:cNvPr id="5" name="Straight Connector 4">
            <a:extLst>
              <a:ext uri="{FF2B5EF4-FFF2-40B4-BE49-F238E27FC236}">
                <a16:creationId xmlns:a16="http://schemas.microsoft.com/office/drawing/2014/main" id="{818A98DF-8E6B-4605-B131-67469A7B02FD}"/>
              </a:ext>
            </a:extLst>
          </p:cNvPr>
          <p:cNvCxnSpPr>
            <a:cxnSpLocks/>
          </p:cNvCxnSpPr>
          <p:nvPr/>
        </p:nvCxnSpPr>
        <p:spPr>
          <a:xfrm>
            <a:off x="11506200" y="1943100"/>
            <a:ext cx="7620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F5298EC-8A75-47A1-A47B-CA2742962D0D}"/>
              </a:ext>
            </a:extLst>
          </p:cNvPr>
          <p:cNvCxnSpPr>
            <a:cxnSpLocks/>
          </p:cNvCxnSpPr>
          <p:nvPr/>
        </p:nvCxnSpPr>
        <p:spPr>
          <a:xfrm>
            <a:off x="4572000" y="3619500"/>
            <a:ext cx="17526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EA7B498-76C2-4968-B6DB-43F6CEC05CFE}"/>
              </a:ext>
            </a:extLst>
          </p:cNvPr>
          <p:cNvCxnSpPr>
            <a:cxnSpLocks/>
          </p:cNvCxnSpPr>
          <p:nvPr/>
        </p:nvCxnSpPr>
        <p:spPr>
          <a:xfrm>
            <a:off x="3200400" y="5143500"/>
            <a:ext cx="107442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B113843-42A7-4823-93DE-54D186AAD23C}"/>
              </a:ext>
            </a:extLst>
          </p:cNvPr>
          <p:cNvCxnSpPr>
            <a:cxnSpLocks/>
          </p:cNvCxnSpPr>
          <p:nvPr/>
        </p:nvCxnSpPr>
        <p:spPr>
          <a:xfrm>
            <a:off x="12268200" y="6743700"/>
            <a:ext cx="5334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DC55347-3CF3-4664-AE19-963047FBD0E8}"/>
              </a:ext>
            </a:extLst>
          </p:cNvPr>
          <p:cNvCxnSpPr>
            <a:cxnSpLocks/>
          </p:cNvCxnSpPr>
          <p:nvPr/>
        </p:nvCxnSpPr>
        <p:spPr>
          <a:xfrm flipV="1">
            <a:off x="7899979" y="8375564"/>
            <a:ext cx="741947" cy="10388"/>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FC3901-CF7D-41F6-868D-5CE591FB17EB}"/>
              </a:ext>
            </a:extLst>
          </p:cNvPr>
          <p:cNvCxnSpPr>
            <a:cxnSpLocks/>
          </p:cNvCxnSpPr>
          <p:nvPr/>
        </p:nvCxnSpPr>
        <p:spPr>
          <a:xfrm>
            <a:off x="8915400" y="13220700"/>
            <a:ext cx="5334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21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circle(in)">
                                      <p:cBhvr>
                                        <p:cTn id="37" dur="750"/>
                                        <p:tgtEl>
                                          <p:spTgt spid="17">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circle(in)">
                                      <p:cBhvr>
                                        <p:cTn id="40" dur="750"/>
                                        <p:tgtEl>
                                          <p:spTgt spid="17">
                                            <p:txEl>
                                              <p:pRg st="2" end="2"/>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circle(in)">
                                      <p:cBhvr>
                                        <p:cTn id="43" dur="750"/>
                                        <p:tgtEl>
                                          <p:spTgt spid="17">
                                            <p:txEl>
                                              <p:pRg st="4" end="4"/>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17">
                                            <p:txEl>
                                              <p:pRg st="6" end="6"/>
                                            </p:txEl>
                                          </p:spTgt>
                                        </p:tgtEl>
                                        <p:attrNameLst>
                                          <p:attrName>style.visibility</p:attrName>
                                        </p:attrNameLst>
                                      </p:cBhvr>
                                      <p:to>
                                        <p:strVal val="visible"/>
                                      </p:to>
                                    </p:set>
                                    <p:animEffect transition="in" filter="circle(in)">
                                      <p:cBhvr>
                                        <p:cTn id="46" dur="750"/>
                                        <p:tgtEl>
                                          <p:spTgt spid="17">
                                            <p:txEl>
                                              <p:pRg st="6" end="6"/>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7">
                                            <p:txEl>
                                              <p:pRg st="8" end="8"/>
                                            </p:txEl>
                                          </p:spTgt>
                                        </p:tgtEl>
                                        <p:attrNameLst>
                                          <p:attrName>style.visibility</p:attrName>
                                        </p:attrNameLst>
                                      </p:cBhvr>
                                      <p:to>
                                        <p:strVal val="visible"/>
                                      </p:to>
                                    </p:set>
                                    <p:animEffect transition="in" filter="circle(in)">
                                      <p:cBhvr>
                                        <p:cTn id="49" dur="750"/>
                                        <p:tgtEl>
                                          <p:spTgt spid="17">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circle(in)">
                                      <p:cBhvr>
                                        <p:cTn id="54" dur="75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circle(in)">
                                      <p:cBhvr>
                                        <p:cTn id="59" dur="750"/>
                                        <p:tgtEl>
                                          <p:spTgt spid="17">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circle(in)">
                                      <p:cBhvr>
                                        <p:cTn id="64" dur="75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7">
                                            <p:txEl>
                                              <p:pRg st="3" end="3"/>
                                            </p:txEl>
                                          </p:spTgt>
                                        </p:tgtEl>
                                        <p:attrNameLst>
                                          <p:attrName>style.visibility</p:attrName>
                                        </p:attrNameLst>
                                      </p:cBhvr>
                                      <p:to>
                                        <p:strVal val="visible"/>
                                      </p:to>
                                    </p:set>
                                    <p:animEffect transition="in" filter="circle(in)">
                                      <p:cBhvr>
                                        <p:cTn id="69" dur="750"/>
                                        <p:tgtEl>
                                          <p:spTgt spid="17">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circle(in)">
                                      <p:cBhvr>
                                        <p:cTn id="74" dur="75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nodeType="clickEffect">
                                  <p:stCondLst>
                                    <p:cond delay="0"/>
                                  </p:stCondLst>
                                  <p:childTnLst>
                                    <p:set>
                                      <p:cBhvr>
                                        <p:cTn id="78" dur="1" fill="hold">
                                          <p:stCondLst>
                                            <p:cond delay="0"/>
                                          </p:stCondLst>
                                        </p:cTn>
                                        <p:tgtEl>
                                          <p:spTgt spid="17">
                                            <p:txEl>
                                              <p:pRg st="5" end="5"/>
                                            </p:txEl>
                                          </p:spTgt>
                                        </p:tgtEl>
                                        <p:attrNameLst>
                                          <p:attrName>style.visibility</p:attrName>
                                        </p:attrNameLst>
                                      </p:cBhvr>
                                      <p:to>
                                        <p:strVal val="visible"/>
                                      </p:to>
                                    </p:set>
                                    <p:animEffect transition="in" filter="circle(in)">
                                      <p:cBhvr>
                                        <p:cTn id="79" dur="750"/>
                                        <p:tgtEl>
                                          <p:spTgt spid="17">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circle(in)">
                                      <p:cBhvr>
                                        <p:cTn id="84" dur="75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6" presetClass="entr" presetSubtype="16" fill="hold" nodeType="clickEffect">
                                  <p:stCondLst>
                                    <p:cond delay="0"/>
                                  </p:stCondLst>
                                  <p:childTnLst>
                                    <p:set>
                                      <p:cBhvr>
                                        <p:cTn id="88" dur="1" fill="hold">
                                          <p:stCondLst>
                                            <p:cond delay="0"/>
                                          </p:stCondLst>
                                        </p:cTn>
                                        <p:tgtEl>
                                          <p:spTgt spid="17">
                                            <p:txEl>
                                              <p:pRg st="7" end="7"/>
                                            </p:txEl>
                                          </p:spTgt>
                                        </p:tgtEl>
                                        <p:attrNameLst>
                                          <p:attrName>style.visibility</p:attrName>
                                        </p:attrNameLst>
                                      </p:cBhvr>
                                      <p:to>
                                        <p:strVal val="visible"/>
                                      </p:to>
                                    </p:set>
                                    <p:animEffect transition="in" filter="circle(in)">
                                      <p:cBhvr>
                                        <p:cTn id="89" dur="750"/>
                                        <p:tgtEl>
                                          <p:spTgt spid="17">
                                            <p:txEl>
                                              <p:pRg st="7" end="7"/>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nodeType="clickEffect">
                                  <p:stCondLst>
                                    <p:cond delay="0"/>
                                  </p:stCondLst>
                                  <p:childTnLst>
                                    <p:set>
                                      <p:cBhvr>
                                        <p:cTn id="93" dur="1" fill="hold">
                                          <p:stCondLst>
                                            <p:cond delay="0"/>
                                          </p:stCondLst>
                                        </p:cTn>
                                        <p:tgtEl>
                                          <p:spTgt spid="22"/>
                                        </p:tgtEl>
                                        <p:attrNameLst>
                                          <p:attrName>style.visibility</p:attrName>
                                        </p:attrNameLst>
                                      </p:cBhvr>
                                      <p:to>
                                        <p:strVal val="visible"/>
                                      </p:to>
                                    </p:set>
                                    <p:animEffect transition="in" filter="circle(in)">
                                      <p:cBhvr>
                                        <p:cTn id="94" dur="750"/>
                                        <p:tgtEl>
                                          <p:spTgt spid="22"/>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ntr" presetSubtype="16" fill="hold" nodeType="clickEffect">
                                  <p:stCondLst>
                                    <p:cond delay="0"/>
                                  </p:stCondLst>
                                  <p:childTnLst>
                                    <p:set>
                                      <p:cBhvr>
                                        <p:cTn id="98" dur="1" fill="hold">
                                          <p:stCondLst>
                                            <p:cond delay="0"/>
                                          </p:stCondLst>
                                        </p:cTn>
                                        <p:tgtEl>
                                          <p:spTgt spid="17">
                                            <p:txEl>
                                              <p:pRg st="9" end="9"/>
                                            </p:txEl>
                                          </p:spTgt>
                                        </p:tgtEl>
                                        <p:attrNameLst>
                                          <p:attrName>style.visibility</p:attrName>
                                        </p:attrNameLst>
                                      </p:cBhvr>
                                      <p:to>
                                        <p:strVal val="visible"/>
                                      </p:to>
                                    </p:set>
                                    <p:animEffect transition="in" filter="circle(in)">
                                      <p:cBhvr>
                                        <p:cTn id="99" dur="75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rot="5400000">
            <a:off x="44176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16">
              <a:lum bright="-20000" contrast="40000"/>
              <a:extLst>
                <a:ext uri="{96DAC541-7B7A-43D3-8B79-37D633B846F1}">
                  <asvg:svgBlip xmlns:asvg="http://schemas.microsoft.com/office/drawing/2016/SVG/main" r:embed="rId17"/>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0" name="TextBox 8">
            <a:extLst>
              <a:ext uri="{FF2B5EF4-FFF2-40B4-BE49-F238E27FC236}">
                <a16:creationId xmlns:a16="http://schemas.microsoft.com/office/drawing/2014/main" id="{D987276B-0F9D-4D4E-A822-BF478F62FA2F}"/>
              </a:ext>
            </a:extLst>
          </p:cNvPr>
          <p:cNvSpPr txBox="1"/>
          <p:nvPr/>
        </p:nvSpPr>
        <p:spPr>
          <a:xfrm>
            <a:off x="890163" y="439646"/>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17. postcard </a:t>
            </a:r>
            <a:r>
              <a:rPr lang="en-US" sz="4000" b="1" dirty="0">
                <a:solidFill>
                  <a:srgbClr val="FF0000"/>
                </a:solidFill>
              </a:rPr>
              <a:t>(n): </a:t>
            </a:r>
          </a:p>
        </p:txBody>
      </p:sp>
      <p:sp>
        <p:nvSpPr>
          <p:cNvPr id="21" name="Rectangle 20">
            <a:extLst>
              <a:ext uri="{FF2B5EF4-FFF2-40B4-BE49-F238E27FC236}">
                <a16:creationId xmlns:a16="http://schemas.microsoft.com/office/drawing/2014/main" id="{76A5FBF6-2C4B-4C75-B9BA-6C408595E83E}"/>
              </a:ext>
            </a:extLst>
          </p:cNvPr>
          <p:cNvSpPr/>
          <p:nvPr/>
        </p:nvSpPr>
        <p:spPr>
          <a:xfrm>
            <a:off x="6271180" y="619375"/>
            <a:ext cx="9144000"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/'pəʊstkɑ:d/</a:t>
            </a:r>
          </a:p>
          <a:p>
            <a:r>
              <a:rPr lang="vi-VN" sz="4000" b="1">
                <a:solidFill>
                  <a:schemeClr val="tx1">
                    <a:lumMod val="95000"/>
                    <a:lumOff val="5000"/>
                  </a:schemeClr>
                </a:solidFill>
                <a:latin typeface="Calibri" panose="020F0502020204030204" pitchFamily="34" charset="0"/>
                <a:cs typeface="Calibri" panose="020F0502020204030204" pitchFamily="34" charset="0"/>
              </a:rPr>
              <a:t>bưu thiếp</a:t>
            </a:r>
          </a:p>
        </p:txBody>
      </p:sp>
      <p:sp>
        <p:nvSpPr>
          <p:cNvPr id="22" name="TextBox 8">
            <a:extLst>
              <a:ext uri="{FF2B5EF4-FFF2-40B4-BE49-F238E27FC236}">
                <a16:creationId xmlns:a16="http://schemas.microsoft.com/office/drawing/2014/main" id="{61C04BA0-B4DD-426F-BA56-4E9818606DBB}"/>
              </a:ext>
            </a:extLst>
          </p:cNvPr>
          <p:cNvSpPr txBox="1"/>
          <p:nvPr/>
        </p:nvSpPr>
        <p:spPr>
          <a:xfrm>
            <a:off x="7201291" y="397349"/>
            <a:ext cx="8717789"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18. square (</a:t>
            </a:r>
            <a:r>
              <a:rPr lang="en-US" sz="4000" b="1" dirty="0">
                <a:solidFill>
                  <a:srgbClr val="FF0000"/>
                </a:solidFill>
              </a:rPr>
              <a:t>n): </a:t>
            </a:r>
          </a:p>
        </p:txBody>
      </p:sp>
      <p:sp>
        <p:nvSpPr>
          <p:cNvPr id="23" name="Rectangle 22">
            <a:extLst>
              <a:ext uri="{FF2B5EF4-FFF2-40B4-BE49-F238E27FC236}">
                <a16:creationId xmlns:a16="http://schemas.microsoft.com/office/drawing/2014/main" id="{779DD8BA-C03D-43F7-99E3-17310A42875B}"/>
              </a:ext>
            </a:extLst>
          </p:cNvPr>
          <p:cNvSpPr/>
          <p:nvPr/>
        </p:nvSpPr>
        <p:spPr>
          <a:xfrm>
            <a:off x="13264498" y="598829"/>
            <a:ext cx="9144000" cy="1323439"/>
          </a:xfrm>
          <a:prstGeom prst="rect">
            <a:avLst/>
          </a:prstGeom>
        </p:spPr>
        <p:txBody>
          <a:bodyPr>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/skweər/</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quảng trường</a:t>
            </a:r>
          </a:p>
        </p:txBody>
      </p:sp>
      <p:sp>
        <p:nvSpPr>
          <p:cNvPr id="24" name="TextBox 8">
            <a:extLst>
              <a:ext uri="{FF2B5EF4-FFF2-40B4-BE49-F238E27FC236}">
                <a16:creationId xmlns:a16="http://schemas.microsoft.com/office/drawing/2014/main" id="{8BC89238-12C7-4CF2-A786-F930CEC26EFF}"/>
              </a:ext>
            </a:extLst>
          </p:cNvPr>
          <p:cNvSpPr txBox="1"/>
          <p:nvPr/>
        </p:nvSpPr>
        <p:spPr>
          <a:xfrm>
            <a:off x="758527" y="4885554"/>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19. symbol (n): </a:t>
            </a:r>
            <a:endParaRPr lang="en-US" sz="4000" b="1" dirty="0">
              <a:solidFill>
                <a:srgbClr val="FF0000"/>
              </a:solidFill>
            </a:endParaRPr>
          </a:p>
        </p:txBody>
      </p:sp>
      <p:sp>
        <p:nvSpPr>
          <p:cNvPr id="25" name="Rectangle 24">
            <a:extLst>
              <a:ext uri="{FF2B5EF4-FFF2-40B4-BE49-F238E27FC236}">
                <a16:creationId xmlns:a16="http://schemas.microsoft.com/office/drawing/2014/main" id="{E0FC4F31-45D9-489B-BCFF-B02AEA2B1B20}"/>
              </a:ext>
            </a:extLst>
          </p:cNvPr>
          <p:cNvSpPr/>
          <p:nvPr/>
        </p:nvSpPr>
        <p:spPr>
          <a:xfrm>
            <a:off x="6120527" y="4996982"/>
            <a:ext cx="9069630"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/'sɪmbəl/</a:t>
            </a:r>
          </a:p>
          <a:p>
            <a:r>
              <a:rPr lang="vi-VN" sz="4000" b="1">
                <a:solidFill>
                  <a:schemeClr val="tx1">
                    <a:lumMod val="95000"/>
                    <a:lumOff val="5000"/>
                  </a:schemeClr>
                </a:solidFill>
                <a:latin typeface="Calibri" panose="020F0502020204030204" pitchFamily="34" charset="0"/>
                <a:cs typeface="Calibri" panose="020F0502020204030204" pitchFamily="34" charset="0"/>
              </a:rPr>
              <a:t>biểu tượng</a:t>
            </a:r>
          </a:p>
        </p:txBody>
      </p:sp>
      <p:sp>
        <p:nvSpPr>
          <p:cNvPr id="26" name="TextBox 8">
            <a:extLst>
              <a:ext uri="{FF2B5EF4-FFF2-40B4-BE49-F238E27FC236}">
                <a16:creationId xmlns:a16="http://schemas.microsoft.com/office/drawing/2014/main" id="{45C07E8B-E9A3-4464-A84F-00C35AE3C835}"/>
              </a:ext>
            </a:extLst>
          </p:cNvPr>
          <p:cNvSpPr txBox="1"/>
          <p:nvPr/>
        </p:nvSpPr>
        <p:spPr>
          <a:xfrm>
            <a:off x="8104044" y="4806438"/>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20. tower (</a:t>
            </a:r>
            <a:r>
              <a:rPr lang="en-US" sz="4000" b="1" dirty="0">
                <a:solidFill>
                  <a:srgbClr val="FF0000"/>
                </a:solidFill>
              </a:rPr>
              <a:t>n): </a:t>
            </a:r>
          </a:p>
        </p:txBody>
      </p:sp>
      <p:sp>
        <p:nvSpPr>
          <p:cNvPr id="27" name="Rectangle 26">
            <a:extLst>
              <a:ext uri="{FF2B5EF4-FFF2-40B4-BE49-F238E27FC236}">
                <a16:creationId xmlns:a16="http://schemas.microsoft.com/office/drawing/2014/main" id="{2DAD6AB6-03E2-4099-A1E7-2BC5D391EEC6}"/>
              </a:ext>
            </a:extLst>
          </p:cNvPr>
          <p:cNvSpPr/>
          <p:nvPr/>
        </p:nvSpPr>
        <p:spPr>
          <a:xfrm>
            <a:off x="13486816" y="4989617"/>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/'taʊər/</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tòa tháp</a:t>
            </a:r>
          </a:p>
        </p:txBody>
      </p:sp>
      <p:pic>
        <p:nvPicPr>
          <p:cNvPr id="6" name="Picture 5">
            <a:extLst>
              <a:ext uri="{FF2B5EF4-FFF2-40B4-BE49-F238E27FC236}">
                <a16:creationId xmlns:a16="http://schemas.microsoft.com/office/drawing/2014/main" id="{A65AAAB3-4790-4C2B-89C4-A90EC276AFCC}"/>
              </a:ext>
            </a:extLst>
          </p:cNvPr>
          <p:cNvPicPr>
            <a:picLocks noChangeAspect="1"/>
          </p:cNvPicPr>
          <p:nvPr/>
        </p:nvPicPr>
        <p:blipFill>
          <a:blip r:embed="rId22"/>
          <a:stretch>
            <a:fillRect/>
          </a:stretch>
        </p:blipFill>
        <p:spPr>
          <a:xfrm>
            <a:off x="1113524" y="1506617"/>
            <a:ext cx="4718246" cy="3299821"/>
          </a:xfrm>
          <a:prstGeom prst="rect">
            <a:avLst/>
          </a:prstGeom>
        </p:spPr>
      </p:pic>
      <p:pic>
        <p:nvPicPr>
          <p:cNvPr id="7" name="Picture 6">
            <a:extLst>
              <a:ext uri="{FF2B5EF4-FFF2-40B4-BE49-F238E27FC236}">
                <a16:creationId xmlns:a16="http://schemas.microsoft.com/office/drawing/2014/main" id="{6C561F20-59EC-4E2F-9AD1-D08AE09F635D}"/>
              </a:ext>
            </a:extLst>
          </p:cNvPr>
          <p:cNvPicPr>
            <a:picLocks noChangeAspect="1"/>
          </p:cNvPicPr>
          <p:nvPr/>
        </p:nvPicPr>
        <p:blipFill>
          <a:blip r:embed="rId23"/>
          <a:stretch>
            <a:fillRect/>
          </a:stretch>
        </p:blipFill>
        <p:spPr>
          <a:xfrm>
            <a:off x="8816045" y="1293004"/>
            <a:ext cx="4437607" cy="3299821"/>
          </a:xfrm>
          <a:prstGeom prst="rect">
            <a:avLst/>
          </a:prstGeom>
        </p:spPr>
      </p:pic>
      <p:pic>
        <p:nvPicPr>
          <p:cNvPr id="1026" name="Picture 2" descr="Icon &amp; symbol – Fonts Knowledge - Google Fonts">
            <a:extLst>
              <a:ext uri="{FF2B5EF4-FFF2-40B4-BE49-F238E27FC236}">
                <a16:creationId xmlns:a16="http://schemas.microsoft.com/office/drawing/2014/main" id="{7B21F8E1-207C-4DCB-A379-903E46DBCC1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444988" y="5827513"/>
            <a:ext cx="4526991" cy="37419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BA59C3F-071C-4074-8E5C-156D8209BF58}"/>
              </a:ext>
            </a:extLst>
          </p:cNvPr>
          <p:cNvPicPr>
            <a:picLocks noChangeAspect="1"/>
          </p:cNvPicPr>
          <p:nvPr/>
        </p:nvPicPr>
        <p:blipFill>
          <a:blip r:embed="rId25"/>
          <a:stretch>
            <a:fillRect/>
          </a:stretch>
        </p:blipFill>
        <p:spPr>
          <a:xfrm>
            <a:off x="9487756" y="5825756"/>
            <a:ext cx="3850511" cy="4123351"/>
          </a:xfrm>
          <a:prstGeom prst="rect">
            <a:avLst/>
          </a:prstGeom>
        </p:spPr>
      </p:pic>
      <p:pic>
        <p:nvPicPr>
          <p:cNvPr id="9" name="postcard">
            <a:hlinkClick r:id="" action="ppaction://media"/>
            <a:extLst>
              <a:ext uri="{FF2B5EF4-FFF2-40B4-BE49-F238E27FC236}">
                <a16:creationId xmlns:a16="http://schemas.microsoft.com/office/drawing/2014/main" id="{431EB66F-6740-487D-9B81-2D415F7FB5DE}"/>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6373907" y="2804584"/>
            <a:ext cx="609600" cy="609600"/>
          </a:xfrm>
          <a:prstGeom prst="rect">
            <a:avLst/>
          </a:prstGeom>
        </p:spPr>
      </p:pic>
      <p:pic>
        <p:nvPicPr>
          <p:cNvPr id="10" name="square">
            <a:hlinkClick r:id="" action="ppaction://media"/>
            <a:extLst>
              <a:ext uri="{FF2B5EF4-FFF2-40B4-BE49-F238E27FC236}">
                <a16:creationId xmlns:a16="http://schemas.microsoft.com/office/drawing/2014/main" id="{6F74ED84-8AF4-418A-BB27-A5D0FD1418AC}"/>
              </a:ext>
            </a:extLst>
          </p:cNvPr>
          <p:cNvPicPr>
            <a:picLocks noChangeAspect="1"/>
          </p:cNvPicPr>
          <p:nvPr>
            <a:audioFile r:link="rId4"/>
            <p:extLst>
              <p:ext uri="{DAA4B4D4-6D71-4841-9C94-3DE7FCFB9230}">
                <p14:media xmlns:p14="http://schemas.microsoft.com/office/powerpoint/2010/main" r:embed="rId3"/>
              </p:ext>
            </p:extLst>
          </p:nvPr>
        </p:nvPicPr>
        <p:blipFill>
          <a:blip r:embed="rId26"/>
          <a:stretch>
            <a:fillRect/>
          </a:stretch>
        </p:blipFill>
        <p:spPr>
          <a:xfrm>
            <a:off x="13783597" y="2889035"/>
            <a:ext cx="609600" cy="609600"/>
          </a:xfrm>
          <a:prstGeom prst="rect">
            <a:avLst/>
          </a:prstGeom>
        </p:spPr>
      </p:pic>
      <p:pic>
        <p:nvPicPr>
          <p:cNvPr id="11" name="symbol">
            <a:hlinkClick r:id="" action="ppaction://media"/>
            <a:extLst>
              <a:ext uri="{FF2B5EF4-FFF2-40B4-BE49-F238E27FC236}">
                <a16:creationId xmlns:a16="http://schemas.microsoft.com/office/drawing/2014/main" id="{0CF8B6F1-A849-4CEA-9DC6-486F3EFC4FE1}"/>
              </a:ext>
            </a:extLst>
          </p:cNvPr>
          <p:cNvPicPr>
            <a:picLocks noChangeAspect="1"/>
          </p:cNvPicPr>
          <p:nvPr>
            <a:audioFile r:link="rId6"/>
            <p:extLst>
              <p:ext uri="{DAA4B4D4-6D71-4841-9C94-3DE7FCFB9230}">
                <p14:media xmlns:p14="http://schemas.microsoft.com/office/powerpoint/2010/main" r:embed="rId5"/>
              </p:ext>
            </p:extLst>
          </p:nvPr>
        </p:nvPicPr>
        <p:blipFill>
          <a:blip r:embed="rId26"/>
          <a:stretch>
            <a:fillRect/>
          </a:stretch>
        </p:blipFill>
        <p:spPr>
          <a:xfrm>
            <a:off x="6217789" y="7197222"/>
            <a:ext cx="609600" cy="609600"/>
          </a:xfrm>
          <a:prstGeom prst="rect">
            <a:avLst/>
          </a:prstGeom>
        </p:spPr>
      </p:pic>
      <p:pic>
        <p:nvPicPr>
          <p:cNvPr id="12" name="tower">
            <a:hlinkClick r:id="" action="ppaction://media"/>
            <a:extLst>
              <a:ext uri="{FF2B5EF4-FFF2-40B4-BE49-F238E27FC236}">
                <a16:creationId xmlns:a16="http://schemas.microsoft.com/office/drawing/2014/main" id="{0D4FD51F-7979-42E4-906A-A34C6ECD8084}"/>
              </a:ext>
            </a:extLst>
          </p:cNvPr>
          <p:cNvPicPr>
            <a:picLocks noChangeAspect="1"/>
          </p:cNvPicPr>
          <p:nvPr>
            <a:audioFile r:link="rId8"/>
            <p:extLst>
              <p:ext uri="{DAA4B4D4-6D71-4841-9C94-3DE7FCFB9230}">
                <p14:media xmlns:p14="http://schemas.microsoft.com/office/powerpoint/2010/main" r:embed="rId7"/>
              </p:ext>
            </p:extLst>
          </p:nvPr>
        </p:nvPicPr>
        <p:blipFill>
          <a:blip r:embed="rId26"/>
          <a:stretch>
            <a:fillRect/>
          </a:stretch>
        </p:blipFill>
        <p:spPr>
          <a:xfrm>
            <a:off x="13648507" y="7312937"/>
            <a:ext cx="609600" cy="609600"/>
          </a:xfrm>
          <a:prstGeom prst="rect">
            <a:avLst/>
          </a:prstGeom>
        </p:spPr>
      </p:pic>
    </p:spTree>
    <p:extLst>
      <p:ext uri="{BB962C8B-B14F-4D97-AF65-F5344CB8AC3E}">
        <p14:creationId xmlns:p14="http://schemas.microsoft.com/office/powerpoint/2010/main" val="163251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par>
                                <p:cTn id="50" presetID="16" presetClass="entr" presetSubtype="2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arn(inVertical)">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026"/>
                                        </p:tgtEl>
                                        <p:attrNameLst>
                                          <p:attrName>style.visibility</p:attrName>
                                        </p:attrNameLst>
                                      </p:cBhvr>
                                      <p:to>
                                        <p:strVal val="visible"/>
                                      </p:to>
                                    </p:set>
                                    <p:animEffect transition="in" filter="barn(inVertical)">
                                      <p:cBhvr>
                                        <p:cTn id="65" dur="500"/>
                                        <p:tgtEl>
                                          <p:spTgt spid="1026"/>
                                        </p:tgtEl>
                                      </p:cBhvr>
                                    </p:animEffect>
                                  </p:childTnLst>
                                </p:cTn>
                              </p:par>
                              <p:par>
                                <p:cTn id="66" presetID="16" presetClass="entr" presetSubtype="21" fill="hold" nodeType="with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barn(inVertical)">
                                      <p:cBhvr>
                                        <p:cTn id="68" dur="500"/>
                                        <p:tgtEl>
                                          <p:spTgt spid="11"/>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barn(inVertical)">
                                      <p:cBhvr>
                                        <p:cTn id="81" dur="500"/>
                                        <p:tgtEl>
                                          <p:spTgt spid="8"/>
                                        </p:tgtEl>
                                      </p:cBhvr>
                                    </p:animEffect>
                                  </p:childTnLst>
                                </p:cTn>
                              </p:par>
                              <p:par>
                                <p:cTn id="82" presetID="16" presetClass="entr" presetSubtype="21" fill="hold" nodeType="with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barn(inVertical)">
                                      <p:cBhvr>
                                        <p:cTn id="84" dur="500"/>
                                        <p:tgtEl>
                                          <p:spTgt spid="12"/>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9"/>
                </p:tgtEl>
              </p:cMediaNode>
            </p:audio>
            <p:audio>
              <p:cMediaNode vol="80000">
                <p:cTn id="94" fill="hold" display="0">
                  <p:stCondLst>
                    <p:cond delay="indefinite"/>
                  </p:stCondLst>
                  <p:endCondLst>
                    <p:cond evt="onStopAudio" delay="0">
                      <p:tgtEl>
                        <p:sldTgt/>
                      </p:tgtEl>
                    </p:cond>
                  </p:endCondLst>
                </p:cTn>
                <p:tgtEl>
                  <p:spTgt spid="10"/>
                </p:tgtEl>
              </p:cMediaNode>
            </p:audio>
            <p:audio>
              <p:cMediaNode vol="80000">
                <p:cTn id="95" fill="hold" display="0">
                  <p:stCondLst>
                    <p:cond delay="indefinite"/>
                  </p:stCondLst>
                  <p:endCondLst>
                    <p:cond evt="onStopAudio" delay="0">
                      <p:tgtEl>
                        <p:sldTgt/>
                      </p:tgtEl>
                    </p:cond>
                  </p:endCondLst>
                </p:cTn>
                <p:tgtEl>
                  <p:spTgt spid="11"/>
                </p:tgtEl>
              </p:cMediaNode>
            </p:audio>
            <p:audio>
              <p:cMediaNode vol="80000">
                <p:cTn id="96" fill="hold" display="0">
                  <p:stCondLst>
                    <p:cond delay="indefinite"/>
                  </p:stCondLst>
                  <p:endCondLst>
                    <p:cond evt="onStopAudio" delay="0">
                      <p:tgtEl>
                        <p:sldTgt/>
                      </p:tgtEl>
                    </p:cond>
                  </p:endCondLst>
                </p:cTn>
                <p:tgtEl>
                  <p:spTgt spid="12"/>
                </p:tgtEl>
              </p:cMediaNode>
            </p:audio>
          </p:childTnLst>
        </p:cTn>
      </p:par>
    </p:tnLst>
    <p:bldLst>
      <p:bldP spid="20" grpId="0"/>
      <p:bldP spid="21" grpId="0"/>
      <p:bldP spid="22" grpId="0"/>
      <p:bldP spid="23" grpId="0"/>
      <p:bldP spid="24" grpId="0"/>
      <p:bldP spid="25" grpId="0"/>
      <p:bldP spid="26" grpId="0"/>
      <p:bldP spid="2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293021" y="-10819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955896">
            <a:off x="-841035" y="8528583"/>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1371600" y="177592"/>
            <a:ext cx="15697200"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3a. Put the words in the correct order to have correct sentences.</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76E8AB6C-B639-4F26-B0F8-B4D96E254FC3}"/>
              </a:ext>
            </a:extLst>
          </p:cNvPr>
          <p:cNvSpPr txBox="1"/>
          <p:nvPr/>
        </p:nvSpPr>
        <p:spPr>
          <a:xfrm>
            <a:off x="1371600" y="1073351"/>
            <a:ext cx="17321684" cy="8718349"/>
          </a:xfrm>
          <a:prstGeom prst="rect">
            <a:avLst/>
          </a:prstGeom>
          <a:noFill/>
        </p:spPr>
        <p:txBody>
          <a:bodyPr wrap="square">
            <a:spAutoFit/>
          </a:bodyPr>
          <a:lstStyle/>
          <a:p>
            <a:pPr algn="just">
              <a:lnSpc>
                <a:spcPct val="130000"/>
              </a:lnSpc>
              <a:spcAft>
                <a:spcPts val="600"/>
              </a:spcAft>
              <a:tabLst>
                <a:tab pos="601980" algn="l"/>
              </a:tabLst>
            </a:pPr>
            <a:r>
              <a:rPr lang="en-US" sz="4000" b="1">
                <a:effectLst/>
                <a:latin typeface="Calibri" panose="020F0502020204030204" pitchFamily="34" charset="0"/>
                <a:ea typeface="Cambria" panose="02040503050406030204" pitchFamily="18" charset="0"/>
                <a:cs typeface="Cambria" panose="02040503050406030204" pitchFamily="18" charset="0"/>
              </a:rPr>
              <a:t>1.</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from/ vacation/ come/ Phu Quoc Island/1/ just/ have/ a/ back/ in.</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6864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 have just come back from a vacation in Phu Quoc Island.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601980" algn="l"/>
              </a:tabLst>
            </a:pPr>
            <a:r>
              <a:rPr lang="en-US" sz="4000" b="1">
                <a:effectLst/>
                <a:latin typeface="Calibri" panose="020F0502020204030204" pitchFamily="34" charset="0"/>
                <a:ea typeface="Cambria" panose="02040503050406030204" pitchFamily="18" charset="0"/>
                <a:cs typeface="Cambria" panose="02040503050406030204" pitchFamily="18" charset="0"/>
              </a:rPr>
              <a:t>2.</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university/ Viet Nam/ the/ was/ Quoc Tu Giam/ first/ in.</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6864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Quoc Tu Giam was the first university in Viet Nam.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601980" algn="l"/>
              </a:tabLst>
            </a:pPr>
            <a:r>
              <a:rPr lang="en-US" sz="4000" b="1">
                <a:effectLst/>
                <a:latin typeface="Calibri" panose="020F0502020204030204" pitchFamily="34" charset="0"/>
                <a:ea typeface="Cambria" panose="02040503050406030204" pitchFamily="18" charset="0"/>
                <a:cs typeface="Cambria" panose="02040503050406030204" pitchFamily="18" charset="0"/>
              </a:rPr>
              <a:t>3.</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world/ six/ in/ are/ continents/ there/ the.</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6864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There are six continents in the world.</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601980" algn="l"/>
              </a:tabLst>
            </a:pPr>
            <a:r>
              <a:rPr lang="en-US" sz="4000" b="1">
                <a:effectLst/>
                <a:latin typeface="Calibri" panose="020F0502020204030204" pitchFamily="34" charset="0"/>
                <a:ea typeface="Cambria" panose="02040503050406030204" pitchFamily="18" charset="0"/>
                <a:cs typeface="Cambria" panose="02040503050406030204" pitchFamily="18" charset="0"/>
              </a:rPr>
              <a:t>4.</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Viet Nam </a:t>
            </a:r>
            <a:r>
              <a:rPr lang="en-US" sz="4000" i="1">
                <a:solidFill>
                  <a:srgbClr val="000000"/>
                </a:solidFill>
                <a:effectLst/>
                <a:latin typeface="Calibri" panose="020F0502020204030204" pitchFamily="34" charset="0"/>
                <a:ea typeface="Cambria" panose="02040503050406030204" pitchFamily="18" charset="0"/>
                <a:cs typeface="Cambria" panose="02040503050406030204" pitchFamily="18" charset="0"/>
              </a:rPr>
              <a:t>I</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 tower/ it/ famous/ in/ the/ is/ most.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6864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It is the most famous tower in Viet Nam.</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601980" algn="l"/>
              </a:tabLst>
            </a:pPr>
            <a:r>
              <a:rPr lang="en-US" sz="4000" b="1">
                <a:effectLst/>
                <a:latin typeface="Calibri" panose="020F0502020204030204" pitchFamily="34" charset="0"/>
                <a:ea typeface="Cambria" panose="02040503050406030204" pitchFamily="18" charset="0"/>
                <a:cs typeface="Cambria" panose="02040503050406030204" pitchFamily="18" charset="0"/>
              </a:rPr>
              <a:t>5.</a:t>
            </a:r>
            <a:r>
              <a:rPr lang="en-US" sz="4000">
                <a:effectLst/>
                <a:latin typeface="Calibri" panose="020F0502020204030204" pitchFamily="34" charset="0"/>
                <a:ea typeface="Cambria" panose="02040503050406030204" pitchFamily="18" charset="0"/>
                <a:cs typeface="Cambria" panose="02040503050406030204" pitchFamily="18" charset="0"/>
              </a:rPr>
              <a:t> </a:t>
            </a:r>
            <a:r>
              <a:rPr lang="en-US" sz="4000">
                <a:solidFill>
                  <a:srgbClr val="000000"/>
                </a:solidFill>
                <a:effectLst/>
                <a:latin typeface="Calibri" panose="020F0502020204030204" pitchFamily="34" charset="0"/>
                <a:ea typeface="Cambria" panose="02040503050406030204" pitchFamily="18" charset="0"/>
                <a:cs typeface="Cambria" panose="02040503050406030204" pitchFamily="18" charset="0"/>
              </a:rPr>
              <a:t>years/ new/ building/ is/ but/ looks/100/ more than/ old/ the/ it.</a:t>
            </a:r>
            <a:endParaRPr lang="en-US" sz="4000">
              <a:effectLst/>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600"/>
              </a:spcAft>
              <a:tabLst>
                <a:tab pos="686435" algn="l"/>
              </a:tabLst>
            </a:pPr>
            <a:r>
              <a:rPr lang="en-US" sz="4000" b="1">
                <a:solidFill>
                  <a:srgbClr val="FF0000"/>
                </a:solidFill>
                <a:effectLst/>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000" b="1">
                <a:solidFill>
                  <a:srgbClr val="FF0000"/>
                </a:solidFill>
                <a:effectLst/>
                <a:latin typeface="Calibri" panose="020F0502020204030204" pitchFamily="34" charset="0"/>
                <a:ea typeface="Cambria" panose="02040503050406030204" pitchFamily="18" charset="0"/>
                <a:cs typeface="Cambria" panose="02040503050406030204" pitchFamily="18" charset="0"/>
              </a:rPr>
              <a:t> The building is new but it looks more than 100 years old.</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112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circle(in)">
                                      <p:cBhvr>
                                        <p:cTn id="37" dur="750"/>
                                        <p:tgtEl>
                                          <p:spTgt spid="17">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circle(in)">
                                      <p:cBhvr>
                                        <p:cTn id="40" dur="750"/>
                                        <p:tgtEl>
                                          <p:spTgt spid="17">
                                            <p:txEl>
                                              <p:pRg st="2" end="2"/>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circle(in)">
                                      <p:cBhvr>
                                        <p:cTn id="43" dur="750"/>
                                        <p:tgtEl>
                                          <p:spTgt spid="17">
                                            <p:txEl>
                                              <p:pRg st="4" end="4"/>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17">
                                            <p:txEl>
                                              <p:pRg st="6" end="6"/>
                                            </p:txEl>
                                          </p:spTgt>
                                        </p:tgtEl>
                                        <p:attrNameLst>
                                          <p:attrName>style.visibility</p:attrName>
                                        </p:attrNameLst>
                                      </p:cBhvr>
                                      <p:to>
                                        <p:strVal val="visible"/>
                                      </p:to>
                                    </p:set>
                                    <p:animEffect transition="in" filter="circle(in)">
                                      <p:cBhvr>
                                        <p:cTn id="46" dur="750"/>
                                        <p:tgtEl>
                                          <p:spTgt spid="17">
                                            <p:txEl>
                                              <p:pRg st="6" end="6"/>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7">
                                            <p:txEl>
                                              <p:pRg st="8" end="8"/>
                                            </p:txEl>
                                          </p:spTgt>
                                        </p:tgtEl>
                                        <p:attrNameLst>
                                          <p:attrName>style.visibility</p:attrName>
                                        </p:attrNameLst>
                                      </p:cBhvr>
                                      <p:to>
                                        <p:strVal val="visible"/>
                                      </p:to>
                                    </p:set>
                                    <p:animEffect transition="in" filter="circle(in)">
                                      <p:cBhvr>
                                        <p:cTn id="49" dur="750"/>
                                        <p:tgtEl>
                                          <p:spTgt spid="17">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7">
                                            <p:txEl>
                                              <p:pRg st="1" end="1"/>
                                            </p:txEl>
                                          </p:spTgt>
                                        </p:tgtEl>
                                        <p:attrNameLst>
                                          <p:attrName>style.visibility</p:attrName>
                                        </p:attrNameLst>
                                      </p:cBhvr>
                                      <p:to>
                                        <p:strVal val="visible"/>
                                      </p:to>
                                    </p:set>
                                    <p:animEffect transition="in" filter="circle(in)">
                                      <p:cBhvr>
                                        <p:cTn id="54" dur="750"/>
                                        <p:tgtEl>
                                          <p:spTgt spid="1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7">
                                            <p:txEl>
                                              <p:pRg st="3" end="3"/>
                                            </p:txEl>
                                          </p:spTgt>
                                        </p:tgtEl>
                                        <p:attrNameLst>
                                          <p:attrName>style.visibility</p:attrName>
                                        </p:attrNameLst>
                                      </p:cBhvr>
                                      <p:to>
                                        <p:strVal val="visible"/>
                                      </p:to>
                                    </p:set>
                                    <p:animEffect transition="in" filter="circle(in)">
                                      <p:cBhvr>
                                        <p:cTn id="59" dur="750"/>
                                        <p:tgtEl>
                                          <p:spTgt spid="17">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7">
                                            <p:txEl>
                                              <p:pRg st="5" end="5"/>
                                            </p:txEl>
                                          </p:spTgt>
                                        </p:tgtEl>
                                        <p:attrNameLst>
                                          <p:attrName>style.visibility</p:attrName>
                                        </p:attrNameLst>
                                      </p:cBhvr>
                                      <p:to>
                                        <p:strVal val="visible"/>
                                      </p:to>
                                    </p:set>
                                    <p:animEffect transition="in" filter="circle(in)">
                                      <p:cBhvr>
                                        <p:cTn id="64" dur="750"/>
                                        <p:tgtEl>
                                          <p:spTgt spid="17">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7">
                                            <p:txEl>
                                              <p:pRg st="7" end="7"/>
                                            </p:txEl>
                                          </p:spTgt>
                                        </p:tgtEl>
                                        <p:attrNameLst>
                                          <p:attrName>style.visibility</p:attrName>
                                        </p:attrNameLst>
                                      </p:cBhvr>
                                      <p:to>
                                        <p:strVal val="visible"/>
                                      </p:to>
                                    </p:set>
                                    <p:animEffect transition="in" filter="circle(in)">
                                      <p:cBhvr>
                                        <p:cTn id="69" dur="750"/>
                                        <p:tgtEl>
                                          <p:spTgt spid="17">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17">
                                            <p:txEl>
                                              <p:pRg st="9" end="9"/>
                                            </p:txEl>
                                          </p:spTgt>
                                        </p:tgtEl>
                                        <p:attrNameLst>
                                          <p:attrName>style.visibility</p:attrName>
                                        </p:attrNameLst>
                                      </p:cBhvr>
                                      <p:to>
                                        <p:strVal val="visible"/>
                                      </p:to>
                                    </p:set>
                                    <p:animEffect transition="in" filter="circle(in)">
                                      <p:cBhvr>
                                        <p:cTn id="74" dur="75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11" name="Freeform 5">
            <a:extLst>
              <a:ext uri="{FF2B5EF4-FFF2-40B4-BE49-F238E27FC236}">
                <a16:creationId xmlns:a16="http://schemas.microsoft.com/office/drawing/2014/main" id="{53E2BF12-D391-42B1-A861-E576B0806B60}"/>
              </a:ext>
            </a:extLst>
          </p:cNvPr>
          <p:cNvSpPr/>
          <p:nvPr/>
        </p:nvSpPr>
        <p:spPr>
          <a:xfrm rot="5400000">
            <a:off x="4391718" y="-3595467"/>
            <a:ext cx="9452649" cy="17321685"/>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txBody>
          <a:bodyPr/>
          <a:lstStyle/>
          <a:p>
            <a:r>
              <a:rPr lang="en-US"/>
              <a:t>0</a:t>
            </a:r>
          </a:p>
        </p:txBody>
      </p:sp>
      <p:sp>
        <p:nvSpPr>
          <p:cNvPr id="2" name="Freeform 2"/>
          <p:cNvSpPr/>
          <p:nvPr/>
        </p:nvSpPr>
        <p:spPr>
          <a:xfrm>
            <a:off x="-745246" y="-1980673"/>
            <a:ext cx="7544972" cy="7544972"/>
          </a:xfrm>
          <a:custGeom>
            <a:avLst/>
            <a:gdLst/>
            <a:ahLst/>
            <a:cxnLst/>
            <a:rect l="l" t="t" r="r" b="b"/>
            <a:pathLst>
              <a:path w="7544972" h="7544972">
                <a:moveTo>
                  <a:pt x="0" y="0"/>
                </a:moveTo>
                <a:lnTo>
                  <a:pt x="7544973" y="0"/>
                </a:lnTo>
                <a:lnTo>
                  <a:pt x="7544973"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3700368" y="5285338"/>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rot="-3285353">
            <a:off x="16391583" y="8213132"/>
            <a:ext cx="2162543" cy="2271926"/>
          </a:xfrm>
          <a:custGeom>
            <a:avLst/>
            <a:gdLst/>
            <a:ahLst/>
            <a:cxnLst/>
            <a:rect l="l" t="t" r="r" b="b"/>
            <a:pathLst>
              <a:path w="3040641" h="2979829">
                <a:moveTo>
                  <a:pt x="0" y="0"/>
                </a:moveTo>
                <a:lnTo>
                  <a:pt x="3040641" y="0"/>
                </a:lnTo>
                <a:lnTo>
                  <a:pt x="3040641" y="2979828"/>
                </a:lnTo>
                <a:lnTo>
                  <a:pt x="0" y="2979828"/>
                </a:lnTo>
                <a:lnTo>
                  <a:pt x="0" y="0"/>
                </a:lnTo>
                <a:close/>
              </a:path>
            </a:pathLst>
          </a:custGeom>
          <a:blipFill>
            <a:blip r:embed="rId4">
              <a:duotone>
                <a:prstClr val="black"/>
                <a:schemeClr val="accent1">
                  <a:tint val="45000"/>
                  <a:satMod val="400000"/>
                </a:schemeClr>
              </a:duotone>
              <a:extLst>
                <a:ext uri="{96DAC541-7B7A-43D3-8B79-37D633B846F1}">
                  <asvg:svgBlip xmlns:asvg="http://schemas.microsoft.com/office/drawing/2016/SVG/main" r:embed="rId5"/>
                </a:ext>
              </a:extLst>
            </a:blip>
            <a:stretch>
              <a:fillRect/>
            </a:stretch>
          </a:blipFill>
        </p:spPr>
      </p:sp>
      <p:sp>
        <p:nvSpPr>
          <p:cNvPr id="12" name="Freeform 11">
            <a:extLst>
              <a:ext uri="{FF2B5EF4-FFF2-40B4-BE49-F238E27FC236}">
                <a16:creationId xmlns:a16="http://schemas.microsoft.com/office/drawing/2014/main" id="{7AAE3F85-BBE9-4D7D-BF43-63CF313FB3C1}"/>
              </a:ext>
            </a:extLst>
          </p:cNvPr>
          <p:cNvSpPr/>
          <p:nvPr/>
        </p:nvSpPr>
        <p:spPr>
          <a:xfrm rot="-1061887">
            <a:off x="16430679" y="-435628"/>
            <a:ext cx="2359668" cy="1578698"/>
          </a:xfrm>
          <a:custGeom>
            <a:avLst/>
            <a:gdLst/>
            <a:ahLst/>
            <a:cxnLst/>
            <a:rect l="l" t="t" r="r" b="b"/>
            <a:pathLst>
              <a:path w="6372746" h="2850355">
                <a:moveTo>
                  <a:pt x="0" y="0"/>
                </a:moveTo>
                <a:lnTo>
                  <a:pt x="6372746" y="0"/>
                </a:lnTo>
                <a:lnTo>
                  <a:pt x="6372746" y="2850356"/>
                </a:lnTo>
                <a:lnTo>
                  <a:pt x="0" y="2850356"/>
                </a:lnTo>
                <a:lnTo>
                  <a:pt x="0" y="0"/>
                </a:lnTo>
                <a:close/>
              </a:path>
            </a:pathLst>
          </a:custGeom>
          <a:blipFill>
            <a:blip r:embed="rId6">
              <a:lum bright="20000"/>
              <a:extLst>
                <a:ext uri="{96DAC541-7B7A-43D3-8B79-37D633B846F1}">
                  <asvg:svgBlip xmlns:asvg="http://schemas.microsoft.com/office/drawing/2016/SVG/main" r:embed="rId7"/>
                </a:ext>
              </a:extLst>
            </a:blip>
            <a:stretch>
              <a:fillRect/>
            </a:stretch>
          </a:blipFill>
        </p:spPr>
      </p:sp>
      <p:sp>
        <p:nvSpPr>
          <p:cNvPr id="13" name="Freeform 13">
            <a:extLst>
              <a:ext uri="{FF2B5EF4-FFF2-40B4-BE49-F238E27FC236}">
                <a16:creationId xmlns:a16="http://schemas.microsoft.com/office/drawing/2014/main" id="{7AEE0222-A11A-4918-85B7-BAAC354AA0DD}"/>
              </a:ext>
            </a:extLst>
          </p:cNvPr>
          <p:cNvSpPr/>
          <p:nvPr/>
        </p:nvSpPr>
        <p:spPr>
          <a:xfrm rot="3212988">
            <a:off x="-304281" y="-849105"/>
            <a:ext cx="1760771" cy="1967820"/>
          </a:xfrm>
          <a:custGeom>
            <a:avLst/>
            <a:gdLst/>
            <a:ahLst/>
            <a:cxnLst/>
            <a:rect l="l" t="t" r="r" b="b"/>
            <a:pathLst>
              <a:path w="2921483" h="2677141">
                <a:moveTo>
                  <a:pt x="0" y="0"/>
                </a:moveTo>
                <a:lnTo>
                  <a:pt x="2921483" y="0"/>
                </a:lnTo>
                <a:lnTo>
                  <a:pt x="2921483" y="2677141"/>
                </a:lnTo>
                <a:lnTo>
                  <a:pt x="0" y="26771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34">
            <a:extLst>
              <a:ext uri="{FF2B5EF4-FFF2-40B4-BE49-F238E27FC236}">
                <a16:creationId xmlns:a16="http://schemas.microsoft.com/office/drawing/2014/main" id="{4D70ABAF-D8C7-4908-9EB5-AF590AEC3667}"/>
              </a:ext>
            </a:extLst>
          </p:cNvPr>
          <p:cNvSpPr/>
          <p:nvPr/>
        </p:nvSpPr>
        <p:spPr>
          <a:xfrm rot="955896">
            <a:off x="-841035" y="8528583"/>
            <a:ext cx="2514376" cy="1934807"/>
          </a:xfrm>
          <a:custGeom>
            <a:avLst/>
            <a:gdLst/>
            <a:ahLst/>
            <a:cxnLst/>
            <a:rect l="l" t="t" r="r" b="b"/>
            <a:pathLst>
              <a:path w="4661803" h="2669942">
                <a:moveTo>
                  <a:pt x="0" y="0"/>
                </a:moveTo>
                <a:lnTo>
                  <a:pt x="4661804" y="0"/>
                </a:lnTo>
                <a:lnTo>
                  <a:pt x="4661804" y="2669942"/>
                </a:lnTo>
                <a:lnTo>
                  <a:pt x="0" y="26699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Freeform 12">
            <a:extLst>
              <a:ext uri="{FF2B5EF4-FFF2-40B4-BE49-F238E27FC236}">
                <a16:creationId xmlns:a16="http://schemas.microsoft.com/office/drawing/2014/main" id="{77EA173A-C281-4F64-914B-388A7D87D187}"/>
              </a:ext>
            </a:extLst>
          </p:cNvPr>
          <p:cNvSpPr/>
          <p:nvPr/>
        </p:nvSpPr>
        <p:spPr>
          <a:xfrm rot="20128894">
            <a:off x="6867541" y="9397659"/>
            <a:ext cx="3155721" cy="1778679"/>
          </a:xfrm>
          <a:custGeom>
            <a:avLst/>
            <a:gdLst/>
            <a:ahLst/>
            <a:cxnLst/>
            <a:rect l="l" t="t" r="r" b="b"/>
            <a:pathLst>
              <a:path w="3155721" h="1778679">
                <a:moveTo>
                  <a:pt x="0" y="0"/>
                </a:moveTo>
                <a:lnTo>
                  <a:pt x="3155721" y="0"/>
                </a:lnTo>
                <a:lnTo>
                  <a:pt x="3155721" y="1778679"/>
                </a:lnTo>
                <a:lnTo>
                  <a:pt x="0" y="17786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4">
            <a:extLst>
              <a:ext uri="{FF2B5EF4-FFF2-40B4-BE49-F238E27FC236}">
                <a16:creationId xmlns:a16="http://schemas.microsoft.com/office/drawing/2014/main" id="{D34DEE26-CC77-4B78-B663-8B9CD809D479}"/>
              </a:ext>
            </a:extLst>
          </p:cNvPr>
          <p:cNvSpPr/>
          <p:nvPr/>
        </p:nvSpPr>
        <p:spPr>
          <a:xfrm rot="20555761">
            <a:off x="7632723" y="-750223"/>
            <a:ext cx="2527937" cy="1100811"/>
          </a:xfrm>
          <a:custGeom>
            <a:avLst/>
            <a:gdLst/>
            <a:ahLst/>
            <a:cxnLst/>
            <a:rect l="l" t="t" r="r" b="b"/>
            <a:pathLst>
              <a:path w="3898773" h="1807613">
                <a:moveTo>
                  <a:pt x="0" y="0"/>
                </a:moveTo>
                <a:lnTo>
                  <a:pt x="3898773" y="0"/>
                </a:lnTo>
                <a:lnTo>
                  <a:pt x="3898773" y="1807613"/>
                </a:lnTo>
                <a:lnTo>
                  <a:pt x="0" y="180761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TextBox 17">
            <a:extLst>
              <a:ext uri="{FF2B5EF4-FFF2-40B4-BE49-F238E27FC236}">
                <a16:creationId xmlns:a16="http://schemas.microsoft.com/office/drawing/2014/main" id="{F2C3D05A-2FD3-49DE-9E3E-926AD1747C4C}"/>
              </a:ext>
            </a:extLst>
          </p:cNvPr>
          <p:cNvSpPr txBox="1"/>
          <p:nvPr/>
        </p:nvSpPr>
        <p:spPr>
          <a:xfrm>
            <a:off x="1371600" y="177592"/>
            <a:ext cx="15697200" cy="833883"/>
          </a:xfrm>
          <a:prstGeom prst="rect">
            <a:avLst/>
          </a:prstGeom>
          <a:noFill/>
        </p:spPr>
        <p:txBody>
          <a:bodyPr wrap="square">
            <a:spAutoFit/>
          </a:bodyPr>
          <a:lstStyle/>
          <a:p>
            <a:pPr indent="457200" algn="just">
              <a:lnSpc>
                <a:spcPct val="150000"/>
              </a:lnSpc>
              <a:spcAft>
                <a:spcPts val="100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3b. Write in complete sentences using the words or phrases given.</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17" name="TextBox 16">
            <a:extLst>
              <a:ext uri="{FF2B5EF4-FFF2-40B4-BE49-F238E27FC236}">
                <a16:creationId xmlns:a16="http://schemas.microsoft.com/office/drawing/2014/main" id="{76E8AB6C-B639-4F26-B0F8-B4D96E254FC3}"/>
              </a:ext>
            </a:extLst>
          </p:cNvPr>
          <p:cNvSpPr txBox="1"/>
          <p:nvPr/>
        </p:nvSpPr>
        <p:spPr>
          <a:xfrm>
            <a:off x="1137719" y="952433"/>
            <a:ext cx="15697200" cy="8714502"/>
          </a:xfrm>
          <a:prstGeom prst="rect">
            <a:avLst/>
          </a:prstGeom>
          <a:noFill/>
        </p:spPr>
        <p:txBody>
          <a:bodyPr wrap="square">
            <a:spAutoFit/>
          </a:bodyPr>
          <a:lstStyle/>
          <a:p>
            <a:pPr algn="just">
              <a:lnSpc>
                <a:spcPct val="120000"/>
              </a:lnSpc>
              <a:spcAft>
                <a:spcPts val="600"/>
              </a:spcAft>
              <a:tabLst>
                <a:tab pos="601980" algn="l"/>
              </a:tabLst>
            </a:pPr>
            <a:r>
              <a:rPr lang="en-US" sz="3600" b="1">
                <a:latin typeface="Calibri" panose="020F0502020204030204" pitchFamily="34" charset="0"/>
                <a:ea typeface="Cambria" panose="02040503050406030204" pitchFamily="18" charset="0"/>
                <a:cs typeface="Cambria" panose="02040503050406030204" pitchFamily="18" charset="0"/>
              </a:rPr>
              <a:t>1.</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Da Nang/ attract/ lots/ tourists/ because/ it/ most beautiful/ beaches/ Viet Nam./</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Da Nang attracts lots of tourists because it has the most beautiful beaches in Viet Nam</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01980" algn="l"/>
              </a:tabLst>
            </a:pPr>
            <a:r>
              <a:rPr lang="en-US" sz="3600" b="1">
                <a:latin typeface="Calibri" panose="020F0502020204030204" pitchFamily="34" charset="0"/>
                <a:ea typeface="Cambria" panose="02040503050406030204" pitchFamily="18" charset="0"/>
                <a:cs typeface="Cambria" panose="02040503050406030204" pitchFamily="18" charset="0"/>
              </a:rPr>
              <a:t>2.</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Hoi An/ famous/ old houses/ building/ traditional crafts.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Hoi An is famous for old houses and building traditional crafts.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01980" algn="l"/>
              </a:tabLst>
            </a:pPr>
            <a:r>
              <a:rPr lang="en-US" sz="3600" b="1">
                <a:latin typeface="Calibri" panose="020F0502020204030204" pitchFamily="34" charset="0"/>
                <a:ea typeface="Cambria" panose="02040503050406030204" pitchFamily="18" charset="0"/>
                <a:cs typeface="Cambria" panose="02040503050406030204" pitchFamily="18" charset="0"/>
              </a:rPr>
              <a:t>3.</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We/ visit/ New York/ one day/ the future.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We will visit New York one day in the future.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01980" algn="l"/>
              </a:tabLst>
            </a:pPr>
            <a:r>
              <a:rPr lang="en-US" sz="3600" b="1">
                <a:latin typeface="Calibri" panose="020F0502020204030204" pitchFamily="34" charset="0"/>
                <a:ea typeface="Cambria" panose="02040503050406030204" pitchFamily="18" charset="0"/>
                <a:cs typeface="Cambria" panose="02040503050406030204" pitchFamily="18" charset="0"/>
              </a:rPr>
              <a:t>4.</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Temple of Literature/ one/ Ha Noi’s/ most/ picturesque / tourist attractions./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Temple of Literature is one of Ha Noi's most picturesque tourist attractions.</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560705" algn="l"/>
              </a:tabLst>
            </a:pPr>
            <a:r>
              <a:rPr lang="en-US" sz="3600" b="1">
                <a:latin typeface="Calibri" panose="020F0502020204030204" pitchFamily="34" charset="0"/>
                <a:ea typeface="Cambria" panose="02040503050406030204" pitchFamily="18" charset="0"/>
                <a:cs typeface="Cambria" panose="02040503050406030204" pitchFamily="18" charset="0"/>
              </a:rPr>
              <a:t>5.</a:t>
            </a:r>
            <a:r>
              <a:rPr lang="en-US" sz="3600">
                <a:latin typeface="Calibri" panose="020F0502020204030204" pitchFamily="34" charset="0"/>
                <a:ea typeface="Cambria" panose="02040503050406030204" pitchFamily="18" charset="0"/>
                <a:cs typeface="Cambria" panose="02040503050406030204" pitchFamily="18" charset="0"/>
              </a:rPr>
              <a:t> </a:t>
            </a:r>
            <a:r>
              <a:rPr lang="en-US" sz="3600">
                <a:solidFill>
                  <a:srgbClr val="000000"/>
                </a:solidFill>
                <a:latin typeface="Calibri" panose="020F0502020204030204" pitchFamily="34" charset="0"/>
                <a:ea typeface="Cambria" panose="02040503050406030204" pitchFamily="18" charset="0"/>
                <a:cs typeface="Cambria" panose="02040503050406030204" pitchFamily="18" charset="0"/>
              </a:rPr>
              <a:t>Merlion/ lion’s head/ fish’s body/ symbol/ Singapore./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600"/>
              </a:spcAft>
              <a:tabLst>
                <a:tab pos="686435" algn="l"/>
              </a:tabLst>
            </a:pPr>
            <a:r>
              <a:rPr lang="en-US" sz="36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3600" b="1">
                <a:solidFill>
                  <a:srgbClr val="FF0000"/>
                </a:solidFill>
                <a:latin typeface="Calibri" panose="020F0502020204030204" pitchFamily="34" charset="0"/>
                <a:ea typeface="Cambria" panose="02040503050406030204" pitchFamily="18" charset="0"/>
                <a:cs typeface="Cambria" panose="02040503050406030204" pitchFamily="18" charset="0"/>
              </a:rPr>
              <a:t> Merlion with a lion's head and a fish's body is the symbol of Singapore.</a:t>
            </a:r>
            <a:endParaRPr lang="en-US" sz="4000">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50727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75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75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750"/>
                                        <p:tgtEl>
                                          <p:spTgt spid="3"/>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75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75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750"/>
                                        <p:tgtEl>
                                          <p:spTgt spid="14"/>
                                        </p:tgtEl>
                                      </p:cBhvr>
                                    </p:animEffect>
                                  </p:childTnLst>
                                </p:cTn>
                              </p:par>
                              <p:par>
                                <p:cTn id="26" presetID="6" presetClass="entr" presetSubtype="16"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in)">
                                      <p:cBhvr>
                                        <p:cTn id="28" dur="750"/>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750"/>
                                        <p:tgtEl>
                                          <p:spTgt spid="16"/>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750"/>
                                        <p:tgtEl>
                                          <p:spTgt spid="18"/>
                                        </p:tgtEl>
                                      </p:cBhvr>
                                    </p:animEffect>
                                  </p:childTnLst>
                                </p:cTn>
                              </p:par>
                              <p:par>
                                <p:cTn id="35" presetID="6" presetClass="entr" presetSubtype="16" fill="hold" nodeType="with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circle(in)">
                                      <p:cBhvr>
                                        <p:cTn id="37" dur="750"/>
                                        <p:tgtEl>
                                          <p:spTgt spid="17">
                                            <p:txEl>
                                              <p:pRg st="0" end="0"/>
                                            </p:txEl>
                                          </p:spTgt>
                                        </p:tgtEl>
                                      </p:cBhvr>
                                    </p:animEffect>
                                  </p:childTnLst>
                                </p:cTn>
                              </p:par>
                              <p:par>
                                <p:cTn id="38" presetID="6" presetClass="entr" presetSubtype="16" fill="hold" nodeType="withEffect">
                                  <p:stCondLst>
                                    <p:cond delay="0"/>
                                  </p:stCondLst>
                                  <p:childTnLst>
                                    <p:set>
                                      <p:cBhvr>
                                        <p:cTn id="39" dur="1" fill="hold">
                                          <p:stCondLst>
                                            <p:cond delay="0"/>
                                          </p:stCondLst>
                                        </p:cTn>
                                        <p:tgtEl>
                                          <p:spTgt spid="17">
                                            <p:txEl>
                                              <p:pRg st="2" end="2"/>
                                            </p:txEl>
                                          </p:spTgt>
                                        </p:tgtEl>
                                        <p:attrNameLst>
                                          <p:attrName>style.visibility</p:attrName>
                                        </p:attrNameLst>
                                      </p:cBhvr>
                                      <p:to>
                                        <p:strVal val="visible"/>
                                      </p:to>
                                    </p:set>
                                    <p:animEffect transition="in" filter="circle(in)">
                                      <p:cBhvr>
                                        <p:cTn id="40" dur="750"/>
                                        <p:tgtEl>
                                          <p:spTgt spid="17">
                                            <p:txEl>
                                              <p:pRg st="2" end="2"/>
                                            </p:txEl>
                                          </p:spTgt>
                                        </p:tgtEl>
                                      </p:cBhvr>
                                    </p:animEffect>
                                  </p:childTnLst>
                                </p:cTn>
                              </p:par>
                              <p:par>
                                <p:cTn id="41" presetID="6" presetClass="entr" presetSubtype="16" fill="hold" nodeType="withEffect">
                                  <p:stCondLst>
                                    <p:cond delay="0"/>
                                  </p:stCondLst>
                                  <p:childTnLst>
                                    <p:set>
                                      <p:cBhvr>
                                        <p:cTn id="42" dur="1" fill="hold">
                                          <p:stCondLst>
                                            <p:cond delay="0"/>
                                          </p:stCondLst>
                                        </p:cTn>
                                        <p:tgtEl>
                                          <p:spTgt spid="17">
                                            <p:txEl>
                                              <p:pRg st="4" end="4"/>
                                            </p:txEl>
                                          </p:spTgt>
                                        </p:tgtEl>
                                        <p:attrNameLst>
                                          <p:attrName>style.visibility</p:attrName>
                                        </p:attrNameLst>
                                      </p:cBhvr>
                                      <p:to>
                                        <p:strVal val="visible"/>
                                      </p:to>
                                    </p:set>
                                    <p:animEffect transition="in" filter="circle(in)">
                                      <p:cBhvr>
                                        <p:cTn id="43" dur="750"/>
                                        <p:tgtEl>
                                          <p:spTgt spid="17">
                                            <p:txEl>
                                              <p:pRg st="4" end="4"/>
                                            </p:txEl>
                                          </p:spTgt>
                                        </p:tgtEl>
                                      </p:cBhvr>
                                    </p:animEffect>
                                  </p:childTnLst>
                                </p:cTn>
                              </p:par>
                              <p:par>
                                <p:cTn id="44" presetID="6" presetClass="entr" presetSubtype="16" fill="hold" nodeType="withEffect">
                                  <p:stCondLst>
                                    <p:cond delay="0"/>
                                  </p:stCondLst>
                                  <p:childTnLst>
                                    <p:set>
                                      <p:cBhvr>
                                        <p:cTn id="45" dur="1" fill="hold">
                                          <p:stCondLst>
                                            <p:cond delay="0"/>
                                          </p:stCondLst>
                                        </p:cTn>
                                        <p:tgtEl>
                                          <p:spTgt spid="17">
                                            <p:txEl>
                                              <p:pRg st="6" end="6"/>
                                            </p:txEl>
                                          </p:spTgt>
                                        </p:tgtEl>
                                        <p:attrNameLst>
                                          <p:attrName>style.visibility</p:attrName>
                                        </p:attrNameLst>
                                      </p:cBhvr>
                                      <p:to>
                                        <p:strVal val="visible"/>
                                      </p:to>
                                    </p:set>
                                    <p:animEffect transition="in" filter="circle(in)">
                                      <p:cBhvr>
                                        <p:cTn id="46" dur="750"/>
                                        <p:tgtEl>
                                          <p:spTgt spid="17">
                                            <p:txEl>
                                              <p:pRg st="6" end="6"/>
                                            </p:txEl>
                                          </p:spTgt>
                                        </p:tgtEl>
                                      </p:cBhvr>
                                    </p:animEffect>
                                  </p:childTnLst>
                                </p:cTn>
                              </p:par>
                              <p:par>
                                <p:cTn id="47" presetID="6" presetClass="entr" presetSubtype="16" fill="hold" nodeType="withEffect">
                                  <p:stCondLst>
                                    <p:cond delay="0"/>
                                  </p:stCondLst>
                                  <p:childTnLst>
                                    <p:set>
                                      <p:cBhvr>
                                        <p:cTn id="48" dur="1" fill="hold">
                                          <p:stCondLst>
                                            <p:cond delay="0"/>
                                          </p:stCondLst>
                                        </p:cTn>
                                        <p:tgtEl>
                                          <p:spTgt spid="17">
                                            <p:txEl>
                                              <p:pRg st="8" end="8"/>
                                            </p:txEl>
                                          </p:spTgt>
                                        </p:tgtEl>
                                        <p:attrNameLst>
                                          <p:attrName>style.visibility</p:attrName>
                                        </p:attrNameLst>
                                      </p:cBhvr>
                                      <p:to>
                                        <p:strVal val="visible"/>
                                      </p:to>
                                    </p:set>
                                    <p:animEffect transition="in" filter="circle(in)">
                                      <p:cBhvr>
                                        <p:cTn id="49" dur="750"/>
                                        <p:tgtEl>
                                          <p:spTgt spid="17">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17">
                                            <p:txEl>
                                              <p:pRg st="1" end="1"/>
                                            </p:txEl>
                                          </p:spTgt>
                                        </p:tgtEl>
                                        <p:attrNameLst>
                                          <p:attrName>style.visibility</p:attrName>
                                        </p:attrNameLst>
                                      </p:cBhvr>
                                      <p:to>
                                        <p:strVal val="visible"/>
                                      </p:to>
                                    </p:set>
                                    <p:animEffect transition="in" filter="circle(in)">
                                      <p:cBhvr>
                                        <p:cTn id="54" dur="750"/>
                                        <p:tgtEl>
                                          <p:spTgt spid="17">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7">
                                            <p:txEl>
                                              <p:pRg st="3" end="3"/>
                                            </p:txEl>
                                          </p:spTgt>
                                        </p:tgtEl>
                                        <p:attrNameLst>
                                          <p:attrName>style.visibility</p:attrName>
                                        </p:attrNameLst>
                                      </p:cBhvr>
                                      <p:to>
                                        <p:strVal val="visible"/>
                                      </p:to>
                                    </p:set>
                                    <p:animEffect transition="in" filter="circle(in)">
                                      <p:cBhvr>
                                        <p:cTn id="59" dur="750"/>
                                        <p:tgtEl>
                                          <p:spTgt spid="17">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nodeType="clickEffect">
                                  <p:stCondLst>
                                    <p:cond delay="0"/>
                                  </p:stCondLst>
                                  <p:childTnLst>
                                    <p:set>
                                      <p:cBhvr>
                                        <p:cTn id="63" dur="1" fill="hold">
                                          <p:stCondLst>
                                            <p:cond delay="0"/>
                                          </p:stCondLst>
                                        </p:cTn>
                                        <p:tgtEl>
                                          <p:spTgt spid="17">
                                            <p:txEl>
                                              <p:pRg st="5" end="5"/>
                                            </p:txEl>
                                          </p:spTgt>
                                        </p:tgtEl>
                                        <p:attrNameLst>
                                          <p:attrName>style.visibility</p:attrName>
                                        </p:attrNameLst>
                                      </p:cBhvr>
                                      <p:to>
                                        <p:strVal val="visible"/>
                                      </p:to>
                                    </p:set>
                                    <p:animEffect transition="in" filter="circle(in)">
                                      <p:cBhvr>
                                        <p:cTn id="64" dur="750"/>
                                        <p:tgtEl>
                                          <p:spTgt spid="17">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17">
                                            <p:txEl>
                                              <p:pRg st="7" end="7"/>
                                            </p:txEl>
                                          </p:spTgt>
                                        </p:tgtEl>
                                        <p:attrNameLst>
                                          <p:attrName>style.visibility</p:attrName>
                                        </p:attrNameLst>
                                      </p:cBhvr>
                                      <p:to>
                                        <p:strVal val="visible"/>
                                      </p:to>
                                    </p:set>
                                    <p:animEffect transition="in" filter="circle(in)">
                                      <p:cBhvr>
                                        <p:cTn id="69" dur="750"/>
                                        <p:tgtEl>
                                          <p:spTgt spid="17">
                                            <p:txEl>
                                              <p:pRg st="7" end="7"/>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nodeType="clickEffect">
                                  <p:stCondLst>
                                    <p:cond delay="0"/>
                                  </p:stCondLst>
                                  <p:childTnLst>
                                    <p:set>
                                      <p:cBhvr>
                                        <p:cTn id="73" dur="1" fill="hold">
                                          <p:stCondLst>
                                            <p:cond delay="0"/>
                                          </p:stCondLst>
                                        </p:cTn>
                                        <p:tgtEl>
                                          <p:spTgt spid="17">
                                            <p:txEl>
                                              <p:pRg st="9" end="9"/>
                                            </p:txEl>
                                          </p:spTgt>
                                        </p:tgtEl>
                                        <p:attrNameLst>
                                          <p:attrName>style.visibility</p:attrName>
                                        </p:attrNameLst>
                                      </p:cBhvr>
                                      <p:to>
                                        <p:strVal val="visible"/>
                                      </p:to>
                                    </p:set>
                                    <p:animEffect transition="in" filter="circle(in)">
                                      <p:cBhvr>
                                        <p:cTn id="74" dur="750"/>
                                        <p:tgtEl>
                                          <p:spTgt spid="1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1688074" y="-3656244"/>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3107322" y="5485814"/>
            <a:ext cx="7544972" cy="7544972"/>
          </a:xfrm>
          <a:custGeom>
            <a:avLst/>
            <a:gdLst/>
            <a:ahLst/>
            <a:cxnLst/>
            <a:rect l="l" t="t" r="r" b="b"/>
            <a:pathLst>
              <a:path w="7544972" h="7544972">
                <a:moveTo>
                  <a:pt x="0" y="0"/>
                </a:moveTo>
                <a:lnTo>
                  <a:pt x="7544972" y="0"/>
                </a:lnTo>
                <a:lnTo>
                  <a:pt x="7544972" y="7544972"/>
                </a:lnTo>
                <a:lnTo>
                  <a:pt x="0" y="75449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5400000">
            <a:off x="5262209" y="-2591953"/>
            <a:ext cx="7763581" cy="15470905"/>
          </a:xfrm>
          <a:custGeom>
            <a:avLst/>
            <a:gdLst/>
            <a:ahLst/>
            <a:cxnLst/>
            <a:rect l="l" t="t" r="r" b="b"/>
            <a:pathLst>
              <a:path w="7763581" h="15470905">
                <a:moveTo>
                  <a:pt x="0" y="0"/>
                </a:moveTo>
                <a:lnTo>
                  <a:pt x="7763582" y="0"/>
                </a:lnTo>
                <a:lnTo>
                  <a:pt x="7763582" y="15470906"/>
                </a:lnTo>
                <a:lnTo>
                  <a:pt x="0" y="15470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4362357" y="4033690"/>
            <a:ext cx="12353777" cy="2657401"/>
          </a:xfrm>
          <a:prstGeom prst="rect">
            <a:avLst/>
          </a:prstGeom>
        </p:spPr>
        <p:txBody>
          <a:bodyPr lIns="0" tIns="0" rIns="0" bIns="0" rtlCol="0" anchor="t">
            <a:spAutoFit/>
          </a:bodyPr>
          <a:lstStyle/>
          <a:p>
            <a:pPr>
              <a:lnSpc>
                <a:spcPts val="19794"/>
              </a:lnSpc>
            </a:pPr>
            <a:r>
              <a:rPr lang="en-US" sz="16495">
                <a:solidFill>
                  <a:srgbClr val="DF576D"/>
                </a:solidFill>
                <a:latin typeface="Bryndan Write Bold"/>
              </a:rPr>
              <a:t>THANK YOU</a:t>
            </a:r>
          </a:p>
        </p:txBody>
      </p:sp>
      <p:sp>
        <p:nvSpPr>
          <p:cNvPr id="7" name="Freeform 7"/>
          <p:cNvSpPr/>
          <p:nvPr/>
        </p:nvSpPr>
        <p:spPr>
          <a:xfrm rot="1796179">
            <a:off x="-266221" y="-365455"/>
            <a:ext cx="3728484" cy="4905901"/>
          </a:xfrm>
          <a:custGeom>
            <a:avLst/>
            <a:gdLst/>
            <a:ahLst/>
            <a:cxnLst/>
            <a:rect l="l" t="t" r="r" b="b"/>
            <a:pathLst>
              <a:path w="3728484" h="4905901">
                <a:moveTo>
                  <a:pt x="0" y="0"/>
                </a:moveTo>
                <a:lnTo>
                  <a:pt x="3728484" y="0"/>
                </a:lnTo>
                <a:lnTo>
                  <a:pt x="3728484" y="4905900"/>
                </a:lnTo>
                <a:lnTo>
                  <a:pt x="0" y="4905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4244150" y="6862248"/>
            <a:ext cx="3721923" cy="3647485"/>
          </a:xfrm>
          <a:custGeom>
            <a:avLst/>
            <a:gdLst/>
            <a:ahLst/>
            <a:cxnLst/>
            <a:rect l="l" t="t" r="r" b="b"/>
            <a:pathLst>
              <a:path w="3721923" h="3647485">
                <a:moveTo>
                  <a:pt x="0" y="0"/>
                </a:moveTo>
                <a:lnTo>
                  <a:pt x="3721923" y="0"/>
                </a:lnTo>
                <a:lnTo>
                  <a:pt x="3721923" y="3647484"/>
                </a:lnTo>
                <a:lnTo>
                  <a:pt x="0" y="36474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770444" y="247926"/>
            <a:ext cx="1056628" cy="1326817"/>
          </a:xfrm>
          <a:custGeom>
            <a:avLst/>
            <a:gdLst/>
            <a:ahLst/>
            <a:cxnLst/>
            <a:rect l="l" t="t" r="r" b="b"/>
            <a:pathLst>
              <a:path w="1056628" h="1326817">
                <a:moveTo>
                  <a:pt x="0" y="0"/>
                </a:moveTo>
                <a:lnTo>
                  <a:pt x="1056628" y="0"/>
                </a:lnTo>
                <a:lnTo>
                  <a:pt x="1056628" y="1326817"/>
                </a:lnTo>
                <a:lnTo>
                  <a:pt x="0" y="132681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288568" y="8328911"/>
            <a:ext cx="1480264" cy="1858779"/>
          </a:xfrm>
          <a:custGeom>
            <a:avLst/>
            <a:gdLst/>
            <a:ahLst/>
            <a:cxnLst/>
            <a:rect l="l" t="t" r="r" b="b"/>
            <a:pathLst>
              <a:path w="1480264" h="1858779">
                <a:moveTo>
                  <a:pt x="0" y="0"/>
                </a:moveTo>
                <a:lnTo>
                  <a:pt x="1480264" y="0"/>
                </a:lnTo>
                <a:lnTo>
                  <a:pt x="1480264" y="1858778"/>
                </a:lnTo>
                <a:lnTo>
                  <a:pt x="0" y="18587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1491609">
            <a:off x="14568890" y="392711"/>
            <a:ext cx="3072444" cy="2988650"/>
          </a:xfrm>
          <a:custGeom>
            <a:avLst/>
            <a:gdLst/>
            <a:ahLst/>
            <a:cxnLst/>
            <a:rect l="l" t="t" r="r" b="b"/>
            <a:pathLst>
              <a:path w="3072444" h="2988650">
                <a:moveTo>
                  <a:pt x="0" y="0"/>
                </a:moveTo>
                <a:lnTo>
                  <a:pt x="3072444" y="0"/>
                </a:lnTo>
                <a:lnTo>
                  <a:pt x="3072444" y="2988651"/>
                </a:lnTo>
                <a:lnTo>
                  <a:pt x="0" y="29886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rot="-2700000">
            <a:off x="7023069" y="8558700"/>
            <a:ext cx="3710028" cy="2091107"/>
          </a:xfrm>
          <a:custGeom>
            <a:avLst/>
            <a:gdLst/>
            <a:ahLst/>
            <a:cxnLst/>
            <a:rect l="l" t="t" r="r" b="b"/>
            <a:pathLst>
              <a:path w="3710028" h="2091107">
                <a:moveTo>
                  <a:pt x="0" y="0"/>
                </a:moveTo>
                <a:lnTo>
                  <a:pt x="3710029" y="0"/>
                </a:lnTo>
                <a:lnTo>
                  <a:pt x="3710029" y="2091107"/>
                </a:lnTo>
                <a:lnTo>
                  <a:pt x="0" y="20911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rot="6711837">
            <a:off x="8684232" y="-134219"/>
            <a:ext cx="3710028" cy="2091107"/>
          </a:xfrm>
          <a:custGeom>
            <a:avLst/>
            <a:gdLst/>
            <a:ahLst/>
            <a:cxnLst/>
            <a:rect l="l" t="t" r="r" b="b"/>
            <a:pathLst>
              <a:path w="3710028" h="2091107">
                <a:moveTo>
                  <a:pt x="0" y="0"/>
                </a:moveTo>
                <a:lnTo>
                  <a:pt x="3710028" y="0"/>
                </a:lnTo>
                <a:lnTo>
                  <a:pt x="3710028" y="2091107"/>
                </a:lnTo>
                <a:lnTo>
                  <a:pt x="0" y="20911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750"/>
                                        <p:tgtEl>
                                          <p:spTgt spid="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75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75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75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75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750"/>
                                        <p:tgtEl>
                                          <p:spTgt spid="10"/>
                                        </p:tgtEl>
                                      </p:cBhvr>
                                    </p:animEffect>
                                  </p:childTnLst>
                                </p:cTn>
                              </p:par>
                              <p:par>
                                <p:cTn id="29" presetID="6" presetClass="entr" presetSubtype="16"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750"/>
                                        <p:tgtEl>
                                          <p:spTgt spid="11"/>
                                        </p:tgtEl>
                                      </p:cBhvr>
                                    </p:animEffect>
                                  </p:childTnLst>
                                </p:cTn>
                              </p:par>
                              <p:par>
                                <p:cTn id="32" presetID="6"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750"/>
                                        <p:tgtEl>
                                          <p:spTgt spid="12"/>
                                        </p:tgtEl>
                                      </p:cBhvr>
                                    </p:animEffect>
                                  </p:childTnLst>
                                </p:cTn>
                              </p:par>
                              <p:par>
                                <p:cTn id="35" presetID="6" presetClass="entr" presetSubtype="16"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5400000">
            <a:off x="44176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12">
              <a:lum bright="-20000" contrast="40000"/>
              <a:extLst>
                <a:ext uri="{96DAC541-7B7A-43D3-8B79-37D633B846F1}">
                  <asvg:svgBlip xmlns:asvg="http://schemas.microsoft.com/office/drawing/2016/SVG/main" r:embed="rId13"/>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8">
            <a:extLst>
              <a:ext uri="{FF2B5EF4-FFF2-40B4-BE49-F238E27FC236}">
                <a16:creationId xmlns:a16="http://schemas.microsoft.com/office/drawing/2014/main" id="{D987276B-0F9D-4D4E-A822-BF478F62FA2F}"/>
              </a:ext>
            </a:extLst>
          </p:cNvPr>
          <p:cNvSpPr txBox="1"/>
          <p:nvPr/>
        </p:nvSpPr>
        <p:spPr>
          <a:xfrm>
            <a:off x="544719" y="1486236"/>
            <a:ext cx="7495893" cy="841449"/>
          </a:xfrm>
          <a:prstGeom prst="rect">
            <a:avLst/>
          </a:prstGeom>
        </p:spPr>
        <p:txBody>
          <a:bodyPr wrap="square" lIns="0" tIns="0" rIns="0" bIns="0" rtlCol="0" anchor="t">
            <a:spAutoFit/>
          </a:bodyPr>
          <a:lstStyle/>
          <a:p>
            <a:pPr algn="ctr">
              <a:lnSpc>
                <a:spcPts val="7200"/>
              </a:lnSpc>
            </a:pPr>
            <a:r>
              <a:rPr lang="en-US" sz="4400" b="1">
                <a:solidFill>
                  <a:srgbClr val="FF0000"/>
                </a:solidFill>
              </a:rPr>
              <a:t>21. university </a:t>
            </a:r>
            <a:r>
              <a:rPr lang="en-US" sz="4400" b="1" dirty="0">
                <a:solidFill>
                  <a:srgbClr val="FF0000"/>
                </a:solidFill>
              </a:rPr>
              <a:t>(n): </a:t>
            </a:r>
          </a:p>
        </p:txBody>
      </p:sp>
      <p:sp>
        <p:nvSpPr>
          <p:cNvPr id="21" name="Rectangle 20">
            <a:extLst>
              <a:ext uri="{FF2B5EF4-FFF2-40B4-BE49-F238E27FC236}">
                <a16:creationId xmlns:a16="http://schemas.microsoft.com/office/drawing/2014/main" id="{76A5FBF6-2C4B-4C75-B9BA-6C408595E83E}"/>
              </a:ext>
            </a:extLst>
          </p:cNvPr>
          <p:cNvSpPr/>
          <p:nvPr/>
        </p:nvSpPr>
        <p:spPr>
          <a:xfrm>
            <a:off x="6303216" y="1577336"/>
            <a:ext cx="9144000" cy="1446550"/>
          </a:xfrm>
          <a:prstGeom prst="rect">
            <a:avLst/>
          </a:prstGeom>
        </p:spPr>
        <p:txBody>
          <a:bodyPr wrap="square">
            <a:spAutoFit/>
          </a:bodyPr>
          <a:lstStyle/>
          <a:p>
            <a:r>
              <a:rPr lang="vi-VN" sz="4400" b="1">
                <a:solidFill>
                  <a:schemeClr val="tx1">
                    <a:lumMod val="95000"/>
                    <a:lumOff val="5000"/>
                  </a:schemeClr>
                </a:solidFill>
                <a:latin typeface="Calibri" panose="020F0502020204030204" pitchFamily="34" charset="0"/>
                <a:cs typeface="Calibri" panose="020F0502020204030204" pitchFamily="34" charset="0"/>
              </a:rPr>
              <a:t>/ju:nɪ'vɜ:sɪtɪ/</a:t>
            </a:r>
          </a:p>
          <a:p>
            <a:r>
              <a:rPr lang="vi-VN" sz="4400" b="1">
                <a:solidFill>
                  <a:schemeClr val="tx1">
                    <a:lumMod val="95000"/>
                    <a:lumOff val="5000"/>
                  </a:schemeClr>
                </a:solidFill>
                <a:latin typeface="Calibri" panose="020F0502020204030204" pitchFamily="34" charset="0"/>
                <a:cs typeface="Calibri" panose="020F0502020204030204" pitchFamily="34" charset="0"/>
              </a:rPr>
              <a:t>trường đại học</a:t>
            </a:r>
          </a:p>
        </p:txBody>
      </p:sp>
      <p:sp>
        <p:nvSpPr>
          <p:cNvPr id="26" name="TextBox 8">
            <a:extLst>
              <a:ext uri="{FF2B5EF4-FFF2-40B4-BE49-F238E27FC236}">
                <a16:creationId xmlns:a16="http://schemas.microsoft.com/office/drawing/2014/main" id="{45C07E8B-E9A3-4464-A84F-00C35AE3C835}"/>
              </a:ext>
            </a:extLst>
          </p:cNvPr>
          <p:cNvSpPr txBox="1"/>
          <p:nvPr/>
        </p:nvSpPr>
        <p:spPr>
          <a:xfrm>
            <a:off x="8104044" y="4806438"/>
            <a:ext cx="7495893" cy="841449"/>
          </a:xfrm>
          <a:prstGeom prst="rect">
            <a:avLst/>
          </a:prstGeom>
        </p:spPr>
        <p:txBody>
          <a:bodyPr wrap="square" lIns="0" tIns="0" rIns="0" bIns="0" rtlCol="0" anchor="t">
            <a:spAutoFit/>
          </a:bodyPr>
          <a:lstStyle/>
          <a:p>
            <a:pPr algn="ctr">
              <a:lnSpc>
                <a:spcPts val="7200"/>
              </a:lnSpc>
            </a:pPr>
            <a:r>
              <a:rPr lang="en-US" sz="4400" b="1">
                <a:solidFill>
                  <a:srgbClr val="FF0000"/>
                </a:solidFill>
              </a:rPr>
              <a:t>22. writer (</a:t>
            </a:r>
            <a:r>
              <a:rPr lang="en-US" sz="4400" b="1" dirty="0">
                <a:solidFill>
                  <a:srgbClr val="FF0000"/>
                </a:solidFill>
              </a:rPr>
              <a:t>n): </a:t>
            </a:r>
          </a:p>
        </p:txBody>
      </p:sp>
      <p:sp>
        <p:nvSpPr>
          <p:cNvPr id="27" name="Rectangle 26">
            <a:extLst>
              <a:ext uri="{FF2B5EF4-FFF2-40B4-BE49-F238E27FC236}">
                <a16:creationId xmlns:a16="http://schemas.microsoft.com/office/drawing/2014/main" id="{2DAD6AB6-03E2-4099-A1E7-2BC5D391EEC6}"/>
              </a:ext>
            </a:extLst>
          </p:cNvPr>
          <p:cNvSpPr/>
          <p:nvPr/>
        </p:nvSpPr>
        <p:spPr>
          <a:xfrm>
            <a:off x="13486816" y="4989617"/>
            <a:ext cx="9677401" cy="1446550"/>
          </a:xfrm>
          <a:prstGeom prst="rect">
            <a:avLst/>
          </a:prstGeom>
        </p:spPr>
        <p:txBody>
          <a:bodyPr wrap="square">
            <a:spAutoFit/>
          </a:bodyPr>
          <a:lstStyle/>
          <a:p>
            <a:r>
              <a:rPr lang="vi-VN" sz="44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/'raɪtər/</a:t>
            </a:r>
          </a:p>
          <a:p>
            <a:r>
              <a:rPr lang="vi-VN" sz="44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nhà văn</a:t>
            </a:r>
          </a:p>
        </p:txBody>
      </p:sp>
      <p:pic>
        <p:nvPicPr>
          <p:cNvPr id="6" name="Picture 5">
            <a:extLst>
              <a:ext uri="{FF2B5EF4-FFF2-40B4-BE49-F238E27FC236}">
                <a16:creationId xmlns:a16="http://schemas.microsoft.com/office/drawing/2014/main" id="{F0445190-229E-435F-8747-B46A5751A465}"/>
              </a:ext>
            </a:extLst>
          </p:cNvPr>
          <p:cNvPicPr>
            <a:picLocks noChangeAspect="1"/>
          </p:cNvPicPr>
          <p:nvPr/>
        </p:nvPicPr>
        <p:blipFill>
          <a:blip r:embed="rId18"/>
          <a:stretch>
            <a:fillRect/>
          </a:stretch>
        </p:blipFill>
        <p:spPr>
          <a:xfrm>
            <a:off x="1573340" y="2752844"/>
            <a:ext cx="4522660" cy="4069650"/>
          </a:xfrm>
          <a:prstGeom prst="rect">
            <a:avLst/>
          </a:prstGeom>
        </p:spPr>
      </p:pic>
      <p:pic>
        <p:nvPicPr>
          <p:cNvPr id="7" name="Picture 6">
            <a:extLst>
              <a:ext uri="{FF2B5EF4-FFF2-40B4-BE49-F238E27FC236}">
                <a16:creationId xmlns:a16="http://schemas.microsoft.com/office/drawing/2014/main" id="{96B29494-E4DA-476C-8D89-1770A72D58C0}"/>
              </a:ext>
            </a:extLst>
          </p:cNvPr>
          <p:cNvPicPr>
            <a:picLocks noChangeAspect="1"/>
          </p:cNvPicPr>
          <p:nvPr/>
        </p:nvPicPr>
        <p:blipFill>
          <a:blip r:embed="rId19"/>
          <a:stretch>
            <a:fillRect/>
          </a:stretch>
        </p:blipFill>
        <p:spPr>
          <a:xfrm>
            <a:off x="7478411" y="5925427"/>
            <a:ext cx="5663908" cy="3258753"/>
          </a:xfrm>
          <a:prstGeom prst="rect">
            <a:avLst/>
          </a:prstGeom>
        </p:spPr>
      </p:pic>
      <p:pic>
        <p:nvPicPr>
          <p:cNvPr id="8" name="university">
            <a:hlinkClick r:id="" action="ppaction://media"/>
            <a:extLst>
              <a:ext uri="{FF2B5EF4-FFF2-40B4-BE49-F238E27FC236}">
                <a16:creationId xmlns:a16="http://schemas.microsoft.com/office/drawing/2014/main" id="{BA3F06E1-9241-4141-A1A0-6974B32C90ED}"/>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6678741" y="3949165"/>
            <a:ext cx="609600" cy="609600"/>
          </a:xfrm>
          <a:prstGeom prst="rect">
            <a:avLst/>
          </a:prstGeom>
        </p:spPr>
      </p:pic>
      <p:pic>
        <p:nvPicPr>
          <p:cNvPr id="9" name="writer">
            <a:hlinkClick r:id="" action="ppaction://media"/>
            <a:extLst>
              <a:ext uri="{FF2B5EF4-FFF2-40B4-BE49-F238E27FC236}">
                <a16:creationId xmlns:a16="http://schemas.microsoft.com/office/drawing/2014/main" id="{08C2D78E-0FE3-4047-826F-D28710E2EF90}"/>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3552340" y="6726245"/>
            <a:ext cx="609600" cy="609600"/>
          </a:xfrm>
          <a:prstGeom prst="rect">
            <a:avLst/>
          </a:prstGeom>
        </p:spPr>
      </p:pic>
    </p:spTree>
    <p:extLst>
      <p:ext uri="{BB962C8B-B14F-4D97-AF65-F5344CB8AC3E}">
        <p14:creationId xmlns:p14="http://schemas.microsoft.com/office/powerpoint/2010/main" val="381666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par>
                                <p:cTn id="37" presetID="16" presetClass="entr" presetSubtype="21"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barn(inVertical)">
                                      <p:cBhvr>
                                        <p:cTn id="49" dur="500"/>
                                        <p:tgtEl>
                                          <p:spTgt spid="7"/>
                                        </p:tgtEl>
                                      </p:cBhvr>
                                    </p:animEffect>
                                  </p:childTnLst>
                                </p:cTn>
                              </p:par>
                              <p:par>
                                <p:cTn id="50" presetID="16" presetClass="entr" presetSubtype="21"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barn(inVertical)">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barn(inVertical)">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1" fill="hold" display="0">
                  <p:stCondLst>
                    <p:cond delay="indefinite"/>
                  </p:stCondLst>
                  <p:endCondLst>
                    <p:cond evt="onStopAudio" delay="0">
                      <p:tgtEl>
                        <p:sldTgt/>
                      </p:tgtEl>
                    </p:cond>
                  </p:endCondLst>
                </p:cTn>
                <p:tgtEl>
                  <p:spTgt spid="8"/>
                </p:tgtEl>
              </p:cMediaNode>
            </p:audio>
            <p:audio>
              <p:cMediaNode vol="80000">
                <p:cTn id="62" fill="hold" display="0">
                  <p:stCondLst>
                    <p:cond delay="indefinite"/>
                  </p:stCondLst>
                  <p:endCondLst>
                    <p:cond evt="onStopAudio" delay="0">
                      <p:tgtEl>
                        <p:sldTgt/>
                      </p:tgtEl>
                    </p:cond>
                  </p:endCondLst>
                </p:cTn>
                <p:tgtEl>
                  <p:spTgt spid="9"/>
                </p:tgtEl>
              </p:cMediaNode>
            </p:audio>
          </p:childTnLst>
        </p:cTn>
      </p:par>
    </p:tnLst>
    <p:bldLst>
      <p:bldP spid="20" grpId="0"/>
      <p:bldP spid="21"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EBF"/>
        </a:solidFill>
        <a:effectLst/>
      </p:bgPr>
    </p:bg>
    <p:spTree>
      <p:nvGrpSpPr>
        <p:cNvPr id="1" name=""/>
        <p:cNvGrpSpPr/>
        <p:nvPr/>
      </p:nvGrpSpPr>
      <p:grpSpPr>
        <a:xfrm>
          <a:off x="0" y="0"/>
          <a:ext cx="0" cy="0"/>
          <a:chOff x="0" y="0"/>
          <a:chExt cx="0" cy="0"/>
        </a:xfrm>
      </p:grpSpPr>
      <p:sp>
        <p:nvSpPr>
          <p:cNvPr id="2" name="Freeform 2"/>
          <p:cNvSpPr/>
          <p:nvPr/>
        </p:nvSpPr>
        <p:spPr>
          <a:xfrm>
            <a:off x="14100589" y="-4564750"/>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 name="Freeform 3"/>
          <p:cNvSpPr/>
          <p:nvPr/>
        </p:nvSpPr>
        <p:spPr>
          <a:xfrm>
            <a:off x="-2743786" y="6168414"/>
            <a:ext cx="7544972" cy="7544972"/>
          </a:xfrm>
          <a:custGeom>
            <a:avLst/>
            <a:gdLst/>
            <a:ahLst/>
            <a:cxnLst/>
            <a:rect l="l" t="t" r="r" b="b"/>
            <a:pathLst>
              <a:path w="7544972" h="7544972">
                <a:moveTo>
                  <a:pt x="0" y="0"/>
                </a:moveTo>
                <a:lnTo>
                  <a:pt x="7544972" y="0"/>
                </a:lnTo>
                <a:lnTo>
                  <a:pt x="7544972" y="7544973"/>
                </a:lnTo>
                <a:lnTo>
                  <a:pt x="0" y="7544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 name="Freeform 5"/>
          <p:cNvSpPr/>
          <p:nvPr/>
        </p:nvSpPr>
        <p:spPr>
          <a:xfrm rot="5400000">
            <a:off x="4417675" y="-3284972"/>
            <a:ext cx="9452649" cy="16916401"/>
          </a:xfrm>
          <a:custGeom>
            <a:avLst/>
            <a:gdLst/>
            <a:ahLst/>
            <a:cxnLst/>
            <a:rect l="l" t="t" r="r" b="b"/>
            <a:pathLst>
              <a:path w="9452649" h="13364928">
                <a:moveTo>
                  <a:pt x="0" y="0"/>
                </a:moveTo>
                <a:lnTo>
                  <a:pt x="9452649" y="0"/>
                </a:lnTo>
                <a:lnTo>
                  <a:pt x="9452649" y="13364928"/>
                </a:lnTo>
                <a:lnTo>
                  <a:pt x="0" y="13364928"/>
                </a:lnTo>
                <a:lnTo>
                  <a:pt x="0" y="0"/>
                </a:lnTo>
                <a:close/>
              </a:path>
            </a:pathLst>
          </a:custGeom>
          <a:solidFill>
            <a:srgbClr val="FFFFFF"/>
          </a:solidFill>
        </p:spPr>
      </p:sp>
      <p:sp>
        <p:nvSpPr>
          <p:cNvPr id="16" name="Freeform 16"/>
          <p:cNvSpPr/>
          <p:nvPr/>
        </p:nvSpPr>
        <p:spPr>
          <a:xfrm rot="-1191755">
            <a:off x="14875320" y="8424594"/>
            <a:ext cx="3130787" cy="2333859"/>
          </a:xfrm>
          <a:custGeom>
            <a:avLst/>
            <a:gdLst/>
            <a:ahLst/>
            <a:cxnLst/>
            <a:rect l="l" t="t" r="r" b="b"/>
            <a:pathLst>
              <a:path w="3130787" h="2333859">
                <a:moveTo>
                  <a:pt x="0" y="0"/>
                </a:moveTo>
                <a:lnTo>
                  <a:pt x="3130787" y="0"/>
                </a:lnTo>
                <a:lnTo>
                  <a:pt x="3130787" y="2333859"/>
                </a:lnTo>
                <a:lnTo>
                  <a:pt x="0" y="23338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rot="1878634">
            <a:off x="15131934" y="225658"/>
            <a:ext cx="4118616" cy="1235585"/>
          </a:xfrm>
          <a:custGeom>
            <a:avLst/>
            <a:gdLst/>
            <a:ahLst/>
            <a:cxnLst/>
            <a:rect l="l" t="t" r="r" b="b"/>
            <a:pathLst>
              <a:path w="4118616" h="1235585">
                <a:moveTo>
                  <a:pt x="0" y="0"/>
                </a:moveTo>
                <a:lnTo>
                  <a:pt x="4118615" y="0"/>
                </a:lnTo>
                <a:lnTo>
                  <a:pt x="4118615" y="1235584"/>
                </a:lnTo>
                <a:lnTo>
                  <a:pt x="0" y="123558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8" name="Freeform 18"/>
          <p:cNvSpPr/>
          <p:nvPr/>
        </p:nvSpPr>
        <p:spPr>
          <a:xfrm rot="1942526">
            <a:off x="16637943" y="-689589"/>
            <a:ext cx="1623328" cy="2604004"/>
          </a:xfrm>
          <a:custGeom>
            <a:avLst/>
            <a:gdLst/>
            <a:ahLst/>
            <a:cxnLst/>
            <a:rect l="l" t="t" r="r" b="b"/>
            <a:pathLst>
              <a:path w="3111689" h="4017439">
                <a:moveTo>
                  <a:pt x="0" y="0"/>
                </a:moveTo>
                <a:lnTo>
                  <a:pt x="3111689" y="0"/>
                </a:lnTo>
                <a:lnTo>
                  <a:pt x="3111689" y="4017439"/>
                </a:lnTo>
                <a:lnTo>
                  <a:pt x="0" y="4017439"/>
                </a:lnTo>
                <a:lnTo>
                  <a:pt x="0" y="0"/>
                </a:lnTo>
                <a:close/>
              </a:path>
            </a:pathLst>
          </a:custGeom>
          <a:blipFill>
            <a:blip r:embed="rId16">
              <a:lum bright="-20000" contrast="40000"/>
              <a:extLst>
                <a:ext uri="{96DAC541-7B7A-43D3-8B79-37D633B846F1}">
                  <asvg:svgBlip xmlns:asvg="http://schemas.microsoft.com/office/drawing/2016/SVG/main" r:embed="rId17"/>
                </a:ext>
              </a:extLst>
            </a:blip>
            <a:stretch>
              <a:fillRect/>
            </a:stretch>
          </a:blipFill>
        </p:spPr>
      </p:sp>
      <p:sp>
        <p:nvSpPr>
          <p:cNvPr id="19" name="Freeform 19"/>
          <p:cNvSpPr/>
          <p:nvPr/>
        </p:nvSpPr>
        <p:spPr>
          <a:xfrm>
            <a:off x="-294602" y="-123940"/>
            <a:ext cx="1867942" cy="1934780"/>
          </a:xfrm>
          <a:custGeom>
            <a:avLst/>
            <a:gdLst/>
            <a:ahLst/>
            <a:cxnLst/>
            <a:rect l="l" t="t" r="r" b="b"/>
            <a:pathLst>
              <a:path w="1867942" h="1934780">
                <a:moveTo>
                  <a:pt x="0" y="0"/>
                </a:moveTo>
                <a:lnTo>
                  <a:pt x="1867942" y="0"/>
                </a:lnTo>
                <a:lnTo>
                  <a:pt x="1867942" y="1934780"/>
                </a:lnTo>
                <a:lnTo>
                  <a:pt x="0" y="193478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0" name="TextBox 8">
            <a:extLst>
              <a:ext uri="{FF2B5EF4-FFF2-40B4-BE49-F238E27FC236}">
                <a16:creationId xmlns:a16="http://schemas.microsoft.com/office/drawing/2014/main" id="{D987276B-0F9D-4D4E-A822-BF478F62FA2F}"/>
              </a:ext>
            </a:extLst>
          </p:cNvPr>
          <p:cNvSpPr txBox="1"/>
          <p:nvPr/>
        </p:nvSpPr>
        <p:spPr>
          <a:xfrm>
            <a:off x="625354" y="1376504"/>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1. awful (adj): </a:t>
            </a:r>
            <a:endParaRPr lang="en-US" sz="4000" b="1" dirty="0">
              <a:solidFill>
                <a:srgbClr val="FF0000"/>
              </a:solidFill>
            </a:endParaRPr>
          </a:p>
        </p:txBody>
      </p:sp>
      <p:sp>
        <p:nvSpPr>
          <p:cNvPr id="21" name="Rectangle 20">
            <a:extLst>
              <a:ext uri="{FF2B5EF4-FFF2-40B4-BE49-F238E27FC236}">
                <a16:creationId xmlns:a16="http://schemas.microsoft.com/office/drawing/2014/main" id="{76A5FBF6-2C4B-4C75-B9BA-6C408595E83E}"/>
              </a:ext>
            </a:extLst>
          </p:cNvPr>
          <p:cNvSpPr/>
          <p:nvPr/>
        </p:nvSpPr>
        <p:spPr>
          <a:xfrm>
            <a:off x="6006371" y="1556233"/>
            <a:ext cx="9144000"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/'ɔ:fəl/</a:t>
            </a:r>
          </a:p>
          <a:p>
            <a:r>
              <a:rPr lang="vi-VN" sz="4000" b="1">
                <a:solidFill>
                  <a:schemeClr val="tx1">
                    <a:lumMod val="95000"/>
                    <a:lumOff val="5000"/>
                  </a:schemeClr>
                </a:solidFill>
                <a:latin typeface="Calibri" panose="020F0502020204030204" pitchFamily="34" charset="0"/>
                <a:cs typeface="Calibri" panose="020F0502020204030204" pitchFamily="34" charset="0"/>
              </a:rPr>
              <a:t>kinh khủng</a:t>
            </a:r>
          </a:p>
        </p:txBody>
      </p:sp>
      <p:sp>
        <p:nvSpPr>
          <p:cNvPr id="22" name="TextBox 8">
            <a:extLst>
              <a:ext uri="{FF2B5EF4-FFF2-40B4-BE49-F238E27FC236}">
                <a16:creationId xmlns:a16="http://schemas.microsoft.com/office/drawing/2014/main" id="{61C04BA0-B4DD-426F-BA56-4E9818606DBB}"/>
              </a:ext>
            </a:extLst>
          </p:cNvPr>
          <p:cNvSpPr txBox="1"/>
          <p:nvPr/>
        </p:nvSpPr>
        <p:spPr>
          <a:xfrm>
            <a:off x="7201291" y="1386066"/>
            <a:ext cx="8717789"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2. crowded (adj): </a:t>
            </a:r>
            <a:endParaRPr lang="en-US" sz="4000" b="1" dirty="0">
              <a:solidFill>
                <a:srgbClr val="FF0000"/>
              </a:solidFill>
            </a:endParaRPr>
          </a:p>
        </p:txBody>
      </p:sp>
      <p:sp>
        <p:nvSpPr>
          <p:cNvPr id="23" name="Rectangle 22">
            <a:extLst>
              <a:ext uri="{FF2B5EF4-FFF2-40B4-BE49-F238E27FC236}">
                <a16:creationId xmlns:a16="http://schemas.microsoft.com/office/drawing/2014/main" id="{779DD8BA-C03D-43F7-99E3-17310A42875B}"/>
              </a:ext>
            </a:extLst>
          </p:cNvPr>
          <p:cNvSpPr/>
          <p:nvPr/>
        </p:nvSpPr>
        <p:spPr>
          <a:xfrm>
            <a:off x="13486816" y="1587546"/>
            <a:ext cx="8921682"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/'kraʊdɪd/</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đông đúc</a:t>
            </a:r>
          </a:p>
        </p:txBody>
      </p:sp>
      <p:sp>
        <p:nvSpPr>
          <p:cNvPr id="24" name="TextBox 8">
            <a:extLst>
              <a:ext uri="{FF2B5EF4-FFF2-40B4-BE49-F238E27FC236}">
                <a16:creationId xmlns:a16="http://schemas.microsoft.com/office/drawing/2014/main" id="{8BC89238-12C7-4CF2-A786-F930CEC26EFF}"/>
              </a:ext>
            </a:extLst>
          </p:cNvPr>
          <p:cNvSpPr txBox="1"/>
          <p:nvPr/>
        </p:nvSpPr>
        <p:spPr>
          <a:xfrm>
            <a:off x="493718" y="5254805"/>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3. dangerous (adj): </a:t>
            </a:r>
            <a:endParaRPr lang="en-US" sz="4000" b="1" dirty="0">
              <a:solidFill>
                <a:srgbClr val="FF0000"/>
              </a:solidFill>
            </a:endParaRPr>
          </a:p>
        </p:txBody>
      </p:sp>
      <p:sp>
        <p:nvSpPr>
          <p:cNvPr id="25" name="Rectangle 24">
            <a:extLst>
              <a:ext uri="{FF2B5EF4-FFF2-40B4-BE49-F238E27FC236}">
                <a16:creationId xmlns:a16="http://schemas.microsoft.com/office/drawing/2014/main" id="{E0FC4F31-45D9-489B-BCFF-B02AEA2B1B20}"/>
              </a:ext>
            </a:extLst>
          </p:cNvPr>
          <p:cNvSpPr/>
          <p:nvPr/>
        </p:nvSpPr>
        <p:spPr>
          <a:xfrm>
            <a:off x="6206292" y="5452666"/>
            <a:ext cx="9069630"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cs typeface="Calibri" panose="020F0502020204030204" pitchFamily="34" charset="0"/>
              </a:rPr>
              <a:t>/’de ɪndʒərəs/</a:t>
            </a:r>
          </a:p>
          <a:p>
            <a:r>
              <a:rPr lang="vi-VN" sz="4000" b="1">
                <a:solidFill>
                  <a:schemeClr val="tx1">
                    <a:lumMod val="95000"/>
                    <a:lumOff val="5000"/>
                  </a:schemeClr>
                </a:solidFill>
                <a:latin typeface="Calibri" panose="020F0502020204030204" pitchFamily="34" charset="0"/>
                <a:cs typeface="Calibri" panose="020F0502020204030204" pitchFamily="34" charset="0"/>
              </a:rPr>
              <a:t>nguy hiểm</a:t>
            </a:r>
          </a:p>
        </p:txBody>
      </p:sp>
      <p:sp>
        <p:nvSpPr>
          <p:cNvPr id="26" name="TextBox 8">
            <a:extLst>
              <a:ext uri="{FF2B5EF4-FFF2-40B4-BE49-F238E27FC236}">
                <a16:creationId xmlns:a16="http://schemas.microsoft.com/office/drawing/2014/main" id="{45C07E8B-E9A3-4464-A84F-00C35AE3C835}"/>
              </a:ext>
            </a:extLst>
          </p:cNvPr>
          <p:cNvSpPr txBox="1"/>
          <p:nvPr/>
        </p:nvSpPr>
        <p:spPr>
          <a:xfrm>
            <a:off x="8104044" y="5227548"/>
            <a:ext cx="7495893" cy="841449"/>
          </a:xfrm>
          <a:prstGeom prst="rect">
            <a:avLst/>
          </a:prstGeom>
        </p:spPr>
        <p:txBody>
          <a:bodyPr wrap="square" lIns="0" tIns="0" rIns="0" bIns="0" rtlCol="0" anchor="t">
            <a:spAutoFit/>
          </a:bodyPr>
          <a:lstStyle/>
          <a:p>
            <a:pPr algn="ctr">
              <a:lnSpc>
                <a:spcPts val="7200"/>
              </a:lnSpc>
            </a:pPr>
            <a:r>
              <a:rPr lang="en-US" sz="4000" b="1">
                <a:solidFill>
                  <a:srgbClr val="FF0000"/>
                </a:solidFill>
              </a:rPr>
              <a:t>4. exciting (adj): </a:t>
            </a:r>
            <a:endParaRPr lang="en-US" sz="4000" b="1" dirty="0">
              <a:solidFill>
                <a:srgbClr val="FF0000"/>
              </a:solidFill>
            </a:endParaRPr>
          </a:p>
        </p:txBody>
      </p:sp>
      <p:sp>
        <p:nvSpPr>
          <p:cNvPr id="27" name="Rectangle 26">
            <a:extLst>
              <a:ext uri="{FF2B5EF4-FFF2-40B4-BE49-F238E27FC236}">
                <a16:creationId xmlns:a16="http://schemas.microsoft.com/office/drawing/2014/main" id="{2DAD6AB6-03E2-4099-A1E7-2BC5D391EEC6}"/>
              </a:ext>
            </a:extLst>
          </p:cNvPr>
          <p:cNvSpPr/>
          <p:nvPr/>
        </p:nvSpPr>
        <p:spPr>
          <a:xfrm>
            <a:off x="13486816" y="5410727"/>
            <a:ext cx="9677401" cy="1323439"/>
          </a:xfrm>
          <a:prstGeom prst="rect">
            <a:avLst/>
          </a:prstGeom>
        </p:spPr>
        <p:txBody>
          <a:bodyPr wrap="square">
            <a:spAutoFit/>
          </a:bodyPr>
          <a:lstStyle/>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/ɪk’saɪtɪ</a:t>
            </a:r>
            <a:r>
              <a:rPr lang="el-GR"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η/</a:t>
            </a:r>
          </a:p>
          <a:p>
            <a:r>
              <a:rPr lang="vi-VN" sz="4000" b="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náo nhiệt</a:t>
            </a:r>
          </a:p>
        </p:txBody>
      </p:sp>
      <p:grpSp>
        <p:nvGrpSpPr>
          <p:cNvPr id="28" name="Group 27">
            <a:extLst>
              <a:ext uri="{FF2B5EF4-FFF2-40B4-BE49-F238E27FC236}">
                <a16:creationId xmlns:a16="http://schemas.microsoft.com/office/drawing/2014/main" id="{B1B09842-7C71-4D04-BE4E-52929ACB0D62}"/>
              </a:ext>
            </a:extLst>
          </p:cNvPr>
          <p:cNvGrpSpPr/>
          <p:nvPr/>
        </p:nvGrpSpPr>
        <p:grpSpPr>
          <a:xfrm>
            <a:off x="2688318" y="-50738"/>
            <a:ext cx="11450506" cy="1574117"/>
            <a:chOff x="1688576" y="4157740"/>
            <a:chExt cx="9322304" cy="1685990"/>
          </a:xfrm>
        </p:grpSpPr>
        <p:sp>
          <p:nvSpPr>
            <p:cNvPr id="29" name="Freeform 4">
              <a:extLst>
                <a:ext uri="{FF2B5EF4-FFF2-40B4-BE49-F238E27FC236}">
                  <a16:creationId xmlns:a16="http://schemas.microsoft.com/office/drawing/2014/main" id="{79307300-3E76-4430-8320-CF9C485F1FB3}"/>
                </a:ext>
              </a:extLst>
            </p:cNvPr>
            <p:cNvSpPr/>
            <p:nvPr/>
          </p:nvSpPr>
          <p:spPr>
            <a:xfrm rot="130833">
              <a:off x="2245779" y="4157740"/>
              <a:ext cx="8591033" cy="1685990"/>
            </a:xfrm>
            <a:custGeom>
              <a:avLst/>
              <a:gdLst/>
              <a:ahLst/>
              <a:cxnLst/>
              <a:rect l="l" t="t" r="r" b="b"/>
              <a:pathLst>
                <a:path w="8591034" h="1685990">
                  <a:moveTo>
                    <a:pt x="0" y="0"/>
                  </a:moveTo>
                  <a:lnTo>
                    <a:pt x="8591034" y="0"/>
                  </a:lnTo>
                  <a:lnTo>
                    <a:pt x="8591034" y="1685990"/>
                  </a:lnTo>
                  <a:lnTo>
                    <a:pt x="0" y="168599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30" name="TextBox 15">
              <a:extLst>
                <a:ext uri="{FF2B5EF4-FFF2-40B4-BE49-F238E27FC236}">
                  <a16:creationId xmlns:a16="http://schemas.microsoft.com/office/drawing/2014/main" id="{C895B76D-20CE-4798-9F91-D2E42BF0773C}"/>
                </a:ext>
              </a:extLst>
            </p:cNvPr>
            <p:cNvSpPr txBox="1"/>
            <p:nvPr/>
          </p:nvSpPr>
          <p:spPr>
            <a:xfrm>
              <a:off x="1688576" y="4312141"/>
              <a:ext cx="9322304" cy="1311803"/>
            </a:xfrm>
            <a:prstGeom prst="rect">
              <a:avLst/>
            </a:prstGeom>
          </p:spPr>
          <p:txBody>
            <a:bodyPr lIns="0" tIns="0" rIns="0" bIns="0" rtlCol="0" anchor="t">
              <a:spAutoFit/>
            </a:bodyPr>
            <a:lstStyle/>
            <a:p>
              <a:pPr algn="ctr">
                <a:lnSpc>
                  <a:spcPts val="10183"/>
                </a:lnSpc>
              </a:pPr>
              <a:r>
                <a:rPr lang="vi-VN" sz="7200">
                  <a:solidFill>
                    <a:srgbClr val="231F20"/>
                  </a:solidFill>
                  <a:latin typeface="Calibri" panose="020F0502020204030204" pitchFamily="34" charset="0"/>
                  <a:cs typeface="Calibri" panose="020F0502020204030204" pitchFamily="34" charset="0"/>
                </a:rPr>
                <a:t>Một số tính từ thường gặp</a:t>
              </a:r>
              <a:endParaRPr lang="en-US" sz="7200">
                <a:solidFill>
                  <a:srgbClr val="231F20"/>
                </a:solidFill>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64D4B4C4-31DC-4A3B-9E14-3927DA3D0C3B}"/>
              </a:ext>
            </a:extLst>
          </p:cNvPr>
          <p:cNvPicPr>
            <a:picLocks noChangeAspect="1"/>
          </p:cNvPicPr>
          <p:nvPr/>
        </p:nvPicPr>
        <p:blipFill rotWithShape="1">
          <a:blip r:embed="rId22"/>
          <a:srcRect r="50000" b="8164"/>
          <a:stretch/>
        </p:blipFill>
        <p:spPr>
          <a:xfrm>
            <a:off x="993433" y="2253583"/>
            <a:ext cx="4801907" cy="3234714"/>
          </a:xfrm>
          <a:prstGeom prst="rect">
            <a:avLst/>
          </a:prstGeom>
        </p:spPr>
      </p:pic>
      <p:pic>
        <p:nvPicPr>
          <p:cNvPr id="7" name="Picture 6">
            <a:extLst>
              <a:ext uri="{FF2B5EF4-FFF2-40B4-BE49-F238E27FC236}">
                <a16:creationId xmlns:a16="http://schemas.microsoft.com/office/drawing/2014/main" id="{7D21878C-123F-446B-A6A8-F29182AA8552}"/>
              </a:ext>
            </a:extLst>
          </p:cNvPr>
          <p:cNvPicPr>
            <a:picLocks noChangeAspect="1"/>
          </p:cNvPicPr>
          <p:nvPr/>
        </p:nvPicPr>
        <p:blipFill>
          <a:blip r:embed="rId23"/>
          <a:stretch>
            <a:fillRect/>
          </a:stretch>
        </p:blipFill>
        <p:spPr>
          <a:xfrm>
            <a:off x="9029385" y="2341691"/>
            <a:ext cx="4246400" cy="2913114"/>
          </a:xfrm>
          <a:prstGeom prst="rect">
            <a:avLst/>
          </a:prstGeom>
        </p:spPr>
      </p:pic>
      <p:pic>
        <p:nvPicPr>
          <p:cNvPr id="8" name="Picture 7">
            <a:extLst>
              <a:ext uri="{FF2B5EF4-FFF2-40B4-BE49-F238E27FC236}">
                <a16:creationId xmlns:a16="http://schemas.microsoft.com/office/drawing/2014/main" id="{6DD3F204-94D5-42CA-BB3C-C208F4FABA3F}"/>
              </a:ext>
            </a:extLst>
          </p:cNvPr>
          <p:cNvPicPr>
            <a:picLocks noChangeAspect="1"/>
          </p:cNvPicPr>
          <p:nvPr/>
        </p:nvPicPr>
        <p:blipFill>
          <a:blip r:embed="rId24"/>
          <a:stretch>
            <a:fillRect/>
          </a:stretch>
        </p:blipFill>
        <p:spPr>
          <a:xfrm>
            <a:off x="1353214" y="6187233"/>
            <a:ext cx="4853078" cy="3352986"/>
          </a:xfrm>
          <a:prstGeom prst="rect">
            <a:avLst/>
          </a:prstGeom>
        </p:spPr>
      </p:pic>
      <p:sp>
        <p:nvSpPr>
          <p:cNvPr id="4" name="Freeform 4"/>
          <p:cNvSpPr/>
          <p:nvPr/>
        </p:nvSpPr>
        <p:spPr>
          <a:xfrm rot="-3285353">
            <a:off x="-291342" y="8218859"/>
            <a:ext cx="1861424" cy="2270628"/>
          </a:xfrm>
          <a:custGeom>
            <a:avLst/>
            <a:gdLst/>
            <a:ahLst/>
            <a:cxnLst/>
            <a:rect l="l" t="t" r="r" b="b"/>
            <a:pathLst>
              <a:path w="3045700" h="2984786">
                <a:moveTo>
                  <a:pt x="0" y="0"/>
                </a:moveTo>
                <a:lnTo>
                  <a:pt x="3045700" y="0"/>
                </a:lnTo>
                <a:lnTo>
                  <a:pt x="3045700" y="2984786"/>
                </a:lnTo>
                <a:lnTo>
                  <a:pt x="0" y="2984786"/>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pic>
        <p:nvPicPr>
          <p:cNvPr id="9" name="Picture 8">
            <a:extLst>
              <a:ext uri="{FF2B5EF4-FFF2-40B4-BE49-F238E27FC236}">
                <a16:creationId xmlns:a16="http://schemas.microsoft.com/office/drawing/2014/main" id="{54D37F61-69BF-4895-A206-6586779A9F87}"/>
              </a:ext>
            </a:extLst>
          </p:cNvPr>
          <p:cNvPicPr>
            <a:picLocks noChangeAspect="1"/>
          </p:cNvPicPr>
          <p:nvPr/>
        </p:nvPicPr>
        <p:blipFill>
          <a:blip r:embed="rId27"/>
          <a:stretch>
            <a:fillRect/>
          </a:stretch>
        </p:blipFill>
        <p:spPr>
          <a:xfrm>
            <a:off x="9152020" y="6175923"/>
            <a:ext cx="4148901" cy="3599980"/>
          </a:xfrm>
          <a:prstGeom prst="rect">
            <a:avLst/>
          </a:prstGeom>
        </p:spPr>
      </p:pic>
      <p:pic>
        <p:nvPicPr>
          <p:cNvPr id="10" name="awful">
            <a:hlinkClick r:id="" action="ppaction://media"/>
            <a:extLst>
              <a:ext uri="{FF2B5EF4-FFF2-40B4-BE49-F238E27FC236}">
                <a16:creationId xmlns:a16="http://schemas.microsoft.com/office/drawing/2014/main" id="{985E970D-D56D-4126-8A05-332120F004D4}"/>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5598142" y="3891171"/>
            <a:ext cx="609600" cy="609600"/>
          </a:xfrm>
          <a:prstGeom prst="rect">
            <a:avLst/>
          </a:prstGeom>
        </p:spPr>
      </p:pic>
      <p:pic>
        <p:nvPicPr>
          <p:cNvPr id="11" name="crowded">
            <a:hlinkClick r:id="" action="ppaction://media"/>
            <a:extLst>
              <a:ext uri="{FF2B5EF4-FFF2-40B4-BE49-F238E27FC236}">
                <a16:creationId xmlns:a16="http://schemas.microsoft.com/office/drawing/2014/main" id="{EE4DDBF1-B9B2-42D2-AE78-C446295A4FDE}"/>
              </a:ext>
            </a:extLst>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13896326" y="3660266"/>
            <a:ext cx="609600" cy="609600"/>
          </a:xfrm>
          <a:prstGeom prst="rect">
            <a:avLst/>
          </a:prstGeom>
        </p:spPr>
      </p:pic>
      <p:pic>
        <p:nvPicPr>
          <p:cNvPr id="12" name="dangerous">
            <a:hlinkClick r:id="" action="ppaction://media"/>
            <a:extLst>
              <a:ext uri="{FF2B5EF4-FFF2-40B4-BE49-F238E27FC236}">
                <a16:creationId xmlns:a16="http://schemas.microsoft.com/office/drawing/2014/main" id="{F548763B-EDB4-42C2-B68B-2EF09B356B02}"/>
              </a:ext>
            </a:extLst>
          </p:cNvPr>
          <p:cNvPicPr>
            <a:picLocks noChangeAspect="1"/>
          </p:cNvPicPr>
          <p:nvPr>
            <a:audioFile r:link="rId6"/>
            <p:extLst>
              <p:ext uri="{DAA4B4D4-6D71-4841-9C94-3DE7FCFB9230}">
                <p14:media xmlns:p14="http://schemas.microsoft.com/office/powerpoint/2010/main" r:embed="rId5"/>
              </p:ext>
            </p:extLst>
          </p:nvPr>
        </p:nvPicPr>
        <p:blipFill>
          <a:blip r:embed="rId28"/>
          <a:stretch>
            <a:fillRect/>
          </a:stretch>
        </p:blipFill>
        <p:spPr>
          <a:xfrm>
            <a:off x="6516532" y="7423429"/>
            <a:ext cx="609600" cy="609600"/>
          </a:xfrm>
          <a:prstGeom prst="rect">
            <a:avLst/>
          </a:prstGeom>
        </p:spPr>
      </p:pic>
      <p:pic>
        <p:nvPicPr>
          <p:cNvPr id="13" name="exciting">
            <a:hlinkClick r:id="" action="ppaction://media"/>
            <a:extLst>
              <a:ext uri="{FF2B5EF4-FFF2-40B4-BE49-F238E27FC236}">
                <a16:creationId xmlns:a16="http://schemas.microsoft.com/office/drawing/2014/main" id="{86ECB21F-38CF-4484-A3B8-89E2A1C38B53}"/>
              </a:ext>
            </a:extLst>
          </p:cNvPr>
          <p:cNvPicPr>
            <a:picLocks noChangeAspect="1"/>
          </p:cNvPicPr>
          <p:nvPr>
            <a:audioFile r:link="rId8"/>
            <p:extLst>
              <p:ext uri="{DAA4B4D4-6D71-4841-9C94-3DE7FCFB9230}">
                <p14:media xmlns:p14="http://schemas.microsoft.com/office/powerpoint/2010/main" r:embed="rId7"/>
              </p:ext>
            </p:extLst>
          </p:nvPr>
        </p:nvPicPr>
        <p:blipFill>
          <a:blip r:embed="rId28"/>
          <a:stretch>
            <a:fillRect/>
          </a:stretch>
        </p:blipFill>
        <p:spPr>
          <a:xfrm>
            <a:off x="13511803" y="7485149"/>
            <a:ext cx="609600" cy="609600"/>
          </a:xfrm>
          <a:prstGeom prst="rect">
            <a:avLst/>
          </a:prstGeom>
        </p:spPr>
      </p:pic>
    </p:spTree>
    <p:extLst>
      <p:ext uri="{BB962C8B-B14F-4D97-AF65-F5344CB8AC3E}">
        <p14:creationId xmlns:p14="http://schemas.microsoft.com/office/powerpoint/2010/main" val="233633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75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750"/>
                                        <p:tgtEl>
                                          <p:spTgt spid="3"/>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75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750"/>
                                        <p:tgtEl>
                                          <p:spTgt spid="16"/>
                                        </p:tgtEl>
                                      </p:cBhvr>
                                    </p:animEffect>
                                  </p:childTnLst>
                                </p:cTn>
                              </p:par>
                              <p:par>
                                <p:cTn id="17" presetID="6" presetClass="entr" presetSubtype="16"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750"/>
                                        <p:tgtEl>
                                          <p:spTgt spid="17"/>
                                        </p:tgtEl>
                                      </p:cBhvr>
                                    </p:animEffect>
                                  </p:childTnLst>
                                </p:cTn>
                              </p:par>
                              <p:par>
                                <p:cTn id="20" presetID="6"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750"/>
                                        <p:tgtEl>
                                          <p:spTgt spid="19"/>
                                        </p:tgtEl>
                                      </p:cBhvr>
                                    </p:animEffect>
                                  </p:childTnLst>
                                </p:cTn>
                              </p:par>
                              <p:par>
                                <p:cTn id="26" presetID="6"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75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barn(inVertic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par>
                                <p:cTn id="53" presetID="16" presetClass="entr" presetSubtype="21" fill="hold"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par>
                                <p:cTn id="66" presetID="16" presetClass="entr" presetSubtype="21"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barn(inVertical)">
                                      <p:cBhvr>
                                        <p:cTn id="68" dur="500"/>
                                        <p:tgtEl>
                                          <p:spTgt spid="1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barn(inVertical)">
                                      <p:cBhvr>
                                        <p:cTn id="71" dur="500"/>
                                        <p:tgtEl>
                                          <p:spTgt spid="24"/>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barn(inVertical)">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arn(inVertical)">
                                      <p:cBhvr>
                                        <p:cTn id="81" dur="500"/>
                                        <p:tgtEl>
                                          <p:spTgt spid="9"/>
                                        </p:tgtEl>
                                      </p:cBhvr>
                                    </p:animEffect>
                                  </p:childTnLst>
                                </p:cTn>
                              </p:par>
                              <p:par>
                                <p:cTn id="82" presetID="16" presetClass="entr" presetSubtype="21"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barn(inVertical)">
                                      <p:cBhvr>
                                        <p:cTn id="84" dur="500"/>
                                        <p:tgtEl>
                                          <p:spTgt spid="13"/>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barn(inVertical)">
                                      <p:cBhvr>
                                        <p:cTn id="87" dur="500"/>
                                        <p:tgtEl>
                                          <p:spTgt spid="2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barn(inVertical)">
                                      <p:cBhvr>
                                        <p:cTn id="9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3" fill="hold" display="0">
                  <p:stCondLst>
                    <p:cond delay="indefinite"/>
                  </p:stCondLst>
                  <p:endCondLst>
                    <p:cond evt="onStopAudio" delay="0">
                      <p:tgtEl>
                        <p:sldTgt/>
                      </p:tgtEl>
                    </p:cond>
                  </p:endCondLst>
                </p:cTn>
                <p:tgtEl>
                  <p:spTgt spid="10"/>
                </p:tgtEl>
              </p:cMediaNode>
            </p:audio>
            <p:audio>
              <p:cMediaNode vol="80000">
                <p:cTn id="94" fill="hold" display="0">
                  <p:stCondLst>
                    <p:cond delay="indefinite"/>
                  </p:stCondLst>
                  <p:endCondLst>
                    <p:cond evt="onStopAudio" delay="0">
                      <p:tgtEl>
                        <p:sldTgt/>
                      </p:tgtEl>
                    </p:cond>
                  </p:endCondLst>
                </p:cTn>
                <p:tgtEl>
                  <p:spTgt spid="11"/>
                </p:tgtEl>
              </p:cMediaNode>
            </p:audio>
            <p:audio>
              <p:cMediaNode vol="80000">
                <p:cTn id="95" fill="hold" display="0">
                  <p:stCondLst>
                    <p:cond delay="indefinite"/>
                  </p:stCondLst>
                  <p:endCondLst>
                    <p:cond evt="onStopAudio" delay="0">
                      <p:tgtEl>
                        <p:sldTgt/>
                      </p:tgtEl>
                    </p:cond>
                  </p:endCondLst>
                </p:cTn>
                <p:tgtEl>
                  <p:spTgt spid="12"/>
                </p:tgtEl>
              </p:cMediaNode>
            </p:audio>
            <p:audio>
              <p:cMediaNode vol="80000">
                <p:cTn id="96" fill="hold" display="0">
                  <p:stCondLst>
                    <p:cond delay="indefinite"/>
                  </p:stCondLst>
                  <p:endCondLst>
                    <p:cond evt="onStopAudio" delay="0">
                      <p:tgtEl>
                        <p:sldTgt/>
                      </p:tgtEl>
                    </p:cond>
                  </p:endCondLst>
                </p:cTn>
                <p:tgtEl>
                  <p:spTgt spid="13"/>
                </p:tgtEl>
              </p:cMediaNode>
            </p:audio>
          </p:childTnLst>
        </p:cTn>
      </p:par>
    </p:tnLst>
    <p:bldLst>
      <p:bldP spid="20" grpId="0"/>
      <p:bldP spid="21" grpId="0"/>
      <p:bldP spid="22" grpId="0"/>
      <p:bldP spid="23" grpId="0"/>
      <p:bldP spid="24" grpId="0"/>
      <p:bldP spid="25" grpId="0"/>
      <p:bldP spid="26"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425</TotalTime>
  <Words>6279</Words>
  <Application>Microsoft Office PowerPoint</Application>
  <PresentationFormat>Custom</PresentationFormat>
  <Paragraphs>953</Paragraphs>
  <Slides>72</Slides>
  <Notes>0</Notes>
  <HiddenSlides>0</HiddenSlides>
  <MMClips>38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72</vt:i4>
      </vt:variant>
    </vt:vector>
  </HeadingPairs>
  <TitlesOfParts>
    <vt:vector size="78" baseType="lpstr">
      <vt:lpstr>Times New Roman</vt:lpstr>
      <vt:lpstr>Calibri</vt:lpstr>
      <vt:lpstr>Cambria</vt:lpstr>
      <vt:lpstr>Bryndan Write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Yellow Pink Pastel Colorful Illustration Business Financial Report Presentation</dc:title>
  <cp:lastModifiedBy>Hưng PQ</cp:lastModifiedBy>
  <cp:revision>15</cp:revision>
  <dcterms:created xsi:type="dcterms:W3CDTF">2006-08-16T00:00:00Z</dcterms:created>
  <dcterms:modified xsi:type="dcterms:W3CDTF">2023-10-08T03:13:00Z</dcterms:modified>
  <dc:identifier>DAFwQrhEauA</dc:identifier>
</cp:coreProperties>
</file>