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68" r:id="rId3"/>
    <p:sldId id="302" r:id="rId4"/>
    <p:sldId id="292" r:id="rId5"/>
    <p:sldId id="436" r:id="rId6"/>
    <p:sldId id="334" r:id="rId7"/>
    <p:sldId id="333" r:id="rId8"/>
    <p:sldId id="383" r:id="rId9"/>
    <p:sldId id="385" r:id="rId10"/>
    <p:sldId id="423" r:id="rId11"/>
    <p:sldId id="336" r:id="rId12"/>
    <p:sldId id="391" r:id="rId13"/>
    <p:sldId id="438" r:id="rId14"/>
    <p:sldId id="439" r:id="rId15"/>
    <p:sldId id="393" r:id="rId16"/>
    <p:sldId id="440" r:id="rId17"/>
    <p:sldId id="446" r:id="rId18"/>
    <p:sldId id="441" r:id="rId19"/>
    <p:sldId id="443" r:id="rId20"/>
    <p:sldId id="444" r:id="rId21"/>
    <p:sldId id="399" r:id="rId22"/>
    <p:sldId id="400" r:id="rId23"/>
    <p:sldId id="421" r:id="rId24"/>
    <p:sldId id="315" r:id="rId25"/>
    <p:sldId id="445" r:id="rId26"/>
    <p:sldId id="331" r:id="rId27"/>
    <p:sldId id="295" r:id="rId28"/>
    <p:sldId id="403" r:id="rId29"/>
    <p:sldId id="34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657"/>
  </p:normalViewPr>
  <p:slideViewPr>
    <p:cSldViewPr snapToGrid="0">
      <p:cViewPr varScale="1">
        <p:scale>
          <a:sx n="60" d="100"/>
          <a:sy n="60" d="100"/>
        </p:scale>
        <p:origin x="10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75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9607" y="6503714"/>
            <a:ext cx="181806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1771" y="0"/>
            <a:ext cx="12213771" cy="386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65631" y="44302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>
                <a:solidFill>
                  <a:schemeClr val="bg1"/>
                </a:solidFill>
              </a:rPr>
              <a:t>Unit 4 </a:t>
            </a:r>
            <a:r>
              <a:rPr lang="en-US" sz="1400" baseline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860002" y="12064"/>
            <a:ext cx="22474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9851068" y="22003"/>
            <a:ext cx="233826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 dirty="0">
                <a:solidFill>
                  <a:schemeClr val="bg1"/>
                </a:solidFill>
              </a:rPr>
              <a:t>Lesson 4b – Grammar (Cont.)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2" cy="68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0501" y="2076456"/>
            <a:ext cx="66540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</a:rPr>
              <a:t>Unit 4: All things high-tech</a:t>
            </a:r>
            <a:endParaRPr lang="en-US" sz="4600" b="1" dirty="0">
              <a:solidFill>
                <a:srgbClr val="00B050"/>
              </a:solidFill>
            </a:endParaRPr>
          </a:p>
          <a:p>
            <a:pPr algn="ctr"/>
            <a:r>
              <a:rPr lang="en-US" sz="4600" b="1" dirty="0">
                <a:solidFill>
                  <a:srgbClr val="00B050"/>
                </a:solidFill>
              </a:rPr>
              <a:t>Lesson 4b: Grammar (Cont.)</a:t>
            </a:r>
          </a:p>
          <a:p>
            <a:pPr algn="ctr"/>
            <a:r>
              <a:rPr lang="en-US" sz="4600" b="1" dirty="0">
                <a:solidFill>
                  <a:srgbClr val="0070C0"/>
                </a:solidFill>
              </a:rPr>
              <a:t>Page 67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104" y="1152979"/>
            <a:ext cx="8377896" cy="52478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5" y="427265"/>
            <a:ext cx="3001735" cy="5529512"/>
          </a:xfrm>
          <a:prstGeom prst="rect">
            <a:avLst/>
          </a:prstGeom>
        </p:spPr>
      </p:pic>
      <p:cxnSp>
        <p:nvCxnSpPr>
          <p:cNvPr id="3" name="Straight Arrow Connector 2"/>
          <p:cNvCxnSpPr>
            <a:endCxn id="9" idx="1"/>
          </p:cNvCxnSpPr>
          <p:nvPr/>
        </p:nvCxnSpPr>
        <p:spPr>
          <a:xfrm>
            <a:off x="1640114" y="914400"/>
            <a:ext cx="2173990" cy="286249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9" idx="1"/>
          </p:cNvCxnSpPr>
          <p:nvPr/>
        </p:nvCxnSpPr>
        <p:spPr>
          <a:xfrm flipV="1">
            <a:off x="2670629" y="3776890"/>
            <a:ext cx="1143475" cy="14772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933" y="450373"/>
            <a:ext cx="2238840" cy="6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844" y="4631920"/>
            <a:ext cx="5344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How many sentences are there?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69844" y="5247536"/>
            <a:ext cx="5120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are you going to do?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936754" y="4702614"/>
            <a:ext cx="3251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There are 7.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6754" y="5256612"/>
            <a:ext cx="5985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Rewrite using the correct modals.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7621" y="398712"/>
            <a:ext cx="8930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3 Rewrite the sentences using the correct modal verbs.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892" y="1217236"/>
            <a:ext cx="77057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96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212" y="1043967"/>
            <a:ext cx="11963400" cy="516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/>
              <a:t>1. </a:t>
            </a:r>
            <a:r>
              <a:rPr lang="en-US" sz="3200" b="1" dirty="0"/>
              <a:t>You have permission </a:t>
            </a:r>
            <a:r>
              <a:rPr lang="en-US" sz="3200" dirty="0"/>
              <a:t>to go.</a:t>
            </a:r>
          </a:p>
          <a:p>
            <a:pPr marL="742950" indent="-742950">
              <a:lnSpc>
                <a:spcPct val="130000"/>
              </a:lnSpc>
              <a:buAutoNum type="arabicPeriod"/>
            </a:pPr>
            <a:endParaRPr lang="en-US" sz="3200" dirty="0"/>
          </a:p>
          <a:p>
            <a:pPr>
              <a:lnSpc>
                <a:spcPct val="130000"/>
              </a:lnSpc>
            </a:pPr>
            <a:r>
              <a:rPr lang="en-US" sz="3200" dirty="0"/>
              <a:t>2. </a:t>
            </a:r>
            <a:r>
              <a:rPr lang="en-US" sz="3200" b="1" dirty="0"/>
              <a:t>It’s against the rules </a:t>
            </a:r>
            <a:r>
              <a:rPr lang="en-US" sz="3200" dirty="0"/>
              <a:t>to eat in the computer lab.</a:t>
            </a:r>
          </a:p>
          <a:p>
            <a:pPr>
              <a:lnSpc>
                <a:spcPct val="130000"/>
              </a:lnSpc>
            </a:pPr>
            <a:endParaRPr lang="en-US" sz="3200" dirty="0"/>
          </a:p>
          <a:p>
            <a:pPr>
              <a:lnSpc>
                <a:spcPct val="130000"/>
              </a:lnSpc>
            </a:pPr>
            <a:r>
              <a:rPr lang="en-US" sz="3200" dirty="0"/>
              <a:t>3. </a:t>
            </a:r>
            <a:r>
              <a:rPr lang="en-US" sz="3200" b="1" dirty="0"/>
              <a:t>Is it OK if</a:t>
            </a:r>
            <a:r>
              <a:rPr lang="en-US" sz="3200" dirty="0"/>
              <a:t> I take some pictures?</a:t>
            </a:r>
          </a:p>
          <a:p>
            <a:pPr>
              <a:lnSpc>
                <a:spcPct val="130000"/>
              </a:lnSpc>
            </a:pPr>
            <a:endParaRPr lang="en-US" sz="3200" dirty="0"/>
          </a:p>
          <a:p>
            <a:pPr>
              <a:lnSpc>
                <a:spcPct val="130000"/>
              </a:lnSpc>
            </a:pPr>
            <a:r>
              <a:rPr lang="en-US" sz="3200" dirty="0"/>
              <a:t>4. </a:t>
            </a:r>
            <a:r>
              <a:rPr lang="en-US" sz="3200" b="1" dirty="0"/>
              <a:t>It’s our obligation </a:t>
            </a:r>
            <a:r>
              <a:rPr lang="en-US" sz="3200" dirty="0"/>
              <a:t>to respect the rules.</a:t>
            </a:r>
          </a:p>
          <a:p>
            <a:pPr>
              <a:lnSpc>
                <a:spcPct val="130000"/>
              </a:lnSpc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955" y="1735330"/>
            <a:ext cx="30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sym typeface="Wingdings" panose="05000000000000000000" pitchFamily="2" charset="2"/>
              </a:rPr>
              <a:t>You can go.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955" y="2981531"/>
            <a:ext cx="7401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You mustn’t eat in the computer lab.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955" y="4227732"/>
            <a:ext cx="595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Can I take some pictures?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955" y="5473933"/>
            <a:ext cx="55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We must respect the rules.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DDB5F3-CB9A-3937-C4CA-14685BFC195A}"/>
              </a:ext>
            </a:extLst>
          </p:cNvPr>
          <p:cNvSpPr/>
          <p:nvPr/>
        </p:nvSpPr>
        <p:spPr>
          <a:xfrm>
            <a:off x="2307621" y="398712"/>
            <a:ext cx="8930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3 Rewrite the sentences using the correct modal verbs.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0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327" y="1168060"/>
            <a:ext cx="8654245" cy="452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/>
              <a:t>5. </a:t>
            </a:r>
            <a:r>
              <a:rPr lang="en-US" sz="3200" b="1" dirty="0"/>
              <a:t>I advise you not to</a:t>
            </a:r>
            <a:r>
              <a:rPr lang="en-US" sz="3200" dirty="0"/>
              <a:t> eat too much fast food.</a:t>
            </a:r>
          </a:p>
          <a:p>
            <a:pPr>
              <a:lnSpc>
                <a:spcPct val="130000"/>
              </a:lnSpc>
            </a:pPr>
            <a:endParaRPr lang="en-US" sz="3200" dirty="0"/>
          </a:p>
          <a:p>
            <a:pPr>
              <a:lnSpc>
                <a:spcPct val="130000"/>
              </a:lnSpc>
            </a:pPr>
            <a:r>
              <a:rPr lang="en-US" sz="3200" dirty="0"/>
              <a:t>6. </a:t>
            </a:r>
            <a:r>
              <a:rPr lang="en-US" sz="3200" b="1" dirty="0"/>
              <a:t>It’s not necessary </a:t>
            </a:r>
            <a:r>
              <a:rPr lang="en-US" sz="3200" dirty="0"/>
              <a:t>to call Mark.</a:t>
            </a:r>
          </a:p>
          <a:p>
            <a:pPr>
              <a:lnSpc>
                <a:spcPct val="130000"/>
              </a:lnSpc>
            </a:pPr>
            <a:endParaRPr lang="en-US" sz="3200" dirty="0"/>
          </a:p>
          <a:p>
            <a:pPr>
              <a:lnSpc>
                <a:spcPct val="130000"/>
              </a:lnSpc>
            </a:pPr>
            <a:r>
              <a:rPr lang="en-US" sz="3200" dirty="0"/>
              <a:t>7. </a:t>
            </a:r>
            <a:r>
              <a:rPr lang="en-US" sz="3200" b="1" dirty="0"/>
              <a:t>It’s the rule </a:t>
            </a:r>
            <a:r>
              <a:rPr lang="en-US" sz="3200" dirty="0"/>
              <a:t>to wear gloves in the lab.</a:t>
            </a:r>
          </a:p>
          <a:p>
            <a:pPr>
              <a:lnSpc>
                <a:spcPct val="130000"/>
              </a:lnSpc>
            </a:pPr>
            <a:endParaRPr lang="en-US" sz="3200" dirty="0"/>
          </a:p>
          <a:p>
            <a:pPr>
              <a:lnSpc>
                <a:spcPct val="130000"/>
              </a:lnSpc>
            </a:pPr>
            <a:r>
              <a:rPr lang="en-US" sz="3200" dirty="0"/>
              <a:t>8. </a:t>
            </a:r>
            <a:r>
              <a:rPr lang="en-US" sz="3200" b="1" dirty="0"/>
              <a:t>I advise you to </a:t>
            </a:r>
            <a:r>
              <a:rPr lang="en-US" sz="3200" dirty="0"/>
              <a:t>go jogging every day.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819" y="1801730"/>
            <a:ext cx="790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You shouldn’t eat too much fast food.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819" y="3077176"/>
            <a:ext cx="57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You don’t have to call Mark.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819" y="4409940"/>
            <a:ext cx="688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We have to wear gloves in the lab.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5819" y="5538100"/>
            <a:ext cx="652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You should go jogging every day.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B767A5-01D9-D441-C8CF-7A3D2079207B}"/>
              </a:ext>
            </a:extLst>
          </p:cNvPr>
          <p:cNvSpPr/>
          <p:nvPr/>
        </p:nvSpPr>
        <p:spPr>
          <a:xfrm>
            <a:off x="2307621" y="398712"/>
            <a:ext cx="8930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3 Rewrite the sentences using the correct modal verbs.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78828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07621" y="398712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4 Complete the sentences. Then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practise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with your partner.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092" y="4876450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many sentences are there?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092" y="558107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will you do?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368900" y="4905891"/>
            <a:ext cx="3625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9.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8900" y="5556028"/>
            <a:ext cx="4550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Complete and practice.</a:t>
            </a:r>
            <a:endParaRPr lang="en-US" sz="3000" i="1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21" y="1035207"/>
            <a:ext cx="7400408" cy="37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01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546" y="1262912"/>
            <a:ext cx="10976190" cy="389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1. I can ____________________________________________ .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I can’t ___________________________________________ .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3. Can I ____________________________________________ 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4. I must ___________________________________________ 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5216" y="1598019"/>
            <a:ext cx="4517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watch TV after dinner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2941" y="2585903"/>
            <a:ext cx="4517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stay out after 11 </a:t>
            </a:r>
            <a:r>
              <a:rPr lang="en-US" sz="3200" dirty="0" err="1">
                <a:solidFill>
                  <a:srgbClr val="FF0000"/>
                </a:solidFill>
                <a:sym typeface="Wingdings" panose="05000000000000000000" pitchFamily="2" charset="2"/>
              </a:rPr>
              <a:t>p.m</a:t>
            </a:r>
            <a:endParaRPr lang="en-US" sz="32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5216" y="3573787"/>
            <a:ext cx="4517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use your tablet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37250" y="4529772"/>
            <a:ext cx="855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sym typeface="Wingdings" panose="05000000000000000000" pitchFamily="2" charset="2"/>
              </a:rPr>
              <a:t>practise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 hard to become a better volleyball player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607E08-2645-CAF8-7BD0-7980558EFA6C}"/>
              </a:ext>
            </a:extLst>
          </p:cNvPr>
          <p:cNvSpPr/>
          <p:nvPr/>
        </p:nvSpPr>
        <p:spPr>
          <a:xfrm>
            <a:off x="2307622" y="398712"/>
            <a:ext cx="9101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4 Complete the sentences. Then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practise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10953772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546" y="1262912"/>
            <a:ext cx="11677938" cy="487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5. I mustn’t _____________________________________________ .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6. I have to _____________________________________________ .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7. I don’t have to _________________________________________.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8. I should ______________________________________________ .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9. I shouldn’t ____________________________________________ 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9948" y="1618166"/>
            <a:ext cx="5331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use my mobile phone in class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9948" y="2598759"/>
            <a:ext cx="716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help with the household chores at home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6497" y="3560054"/>
            <a:ext cx="655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walk to school. My dad gives me a lift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355" y="4552531"/>
            <a:ext cx="855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exercise every day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607E08-2645-CAF8-7BD0-7980558EFA6C}"/>
              </a:ext>
            </a:extLst>
          </p:cNvPr>
          <p:cNvSpPr/>
          <p:nvPr/>
        </p:nvSpPr>
        <p:spPr>
          <a:xfrm>
            <a:off x="2307622" y="398712"/>
            <a:ext cx="9101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4 Complete the sentences. Then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practise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with your partner.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96828-CBAE-FD30-0B2F-656454152401}"/>
              </a:ext>
            </a:extLst>
          </p:cNvPr>
          <p:cNvSpPr txBox="1"/>
          <p:nvPr/>
        </p:nvSpPr>
        <p:spPr>
          <a:xfrm>
            <a:off x="2717659" y="5513826"/>
            <a:ext cx="415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eat a lot of junk food</a:t>
            </a:r>
          </a:p>
        </p:txBody>
      </p:sp>
    </p:spTree>
    <p:extLst>
      <p:ext uri="{BB962C8B-B14F-4D97-AF65-F5344CB8AC3E}">
        <p14:creationId xmlns:p14="http://schemas.microsoft.com/office/powerpoint/2010/main" val="15404606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7668" y="1055274"/>
            <a:ext cx="88210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</a:t>
            </a:r>
            <a:r>
              <a:rPr lang="en-US" sz="3200" b="1" dirty="0"/>
              <a:t>Is It OK if </a:t>
            </a:r>
            <a:r>
              <a:rPr lang="en-US" sz="3200" dirty="0"/>
              <a:t>I use the games console?</a:t>
            </a:r>
          </a:p>
          <a:p>
            <a:r>
              <a:rPr lang="en-US" sz="3200" dirty="0"/>
              <a:t>_________________________________________ ? </a:t>
            </a:r>
          </a:p>
          <a:p>
            <a:r>
              <a:rPr lang="en-US" sz="3200" dirty="0"/>
              <a:t>2. </a:t>
            </a:r>
            <a:r>
              <a:rPr lang="en-US" sz="3200" b="1" dirty="0"/>
              <a:t>It’s necessary for me to </a:t>
            </a:r>
            <a:r>
              <a:rPr lang="en-US" sz="3200" dirty="0"/>
              <a:t>buy a digital camera.</a:t>
            </a:r>
          </a:p>
          <a:p>
            <a:r>
              <a:rPr lang="en-US" sz="3200" dirty="0"/>
              <a:t>I ________________________________________ . </a:t>
            </a:r>
          </a:p>
          <a:p>
            <a:r>
              <a:rPr lang="en-US" sz="3200" dirty="0"/>
              <a:t>3. </a:t>
            </a:r>
            <a:r>
              <a:rPr lang="en-US" sz="3200" b="1" dirty="0"/>
              <a:t>I advise you not to</a:t>
            </a:r>
            <a:r>
              <a:rPr lang="en-US" sz="3200" dirty="0"/>
              <a:t> click on that link.</a:t>
            </a:r>
          </a:p>
          <a:p>
            <a:r>
              <a:rPr lang="en-US" sz="3200" dirty="0"/>
              <a:t>You ______________________________________ . </a:t>
            </a:r>
          </a:p>
          <a:p>
            <a:r>
              <a:rPr lang="en-US" sz="3200" dirty="0"/>
              <a:t>4. </a:t>
            </a:r>
            <a:r>
              <a:rPr lang="en-US" sz="3200" b="1" dirty="0"/>
              <a:t>We don’t have permission to </a:t>
            </a:r>
            <a:r>
              <a:rPr lang="en-US" sz="3200" dirty="0"/>
              <a:t>use Dad’s drone.</a:t>
            </a:r>
          </a:p>
          <a:p>
            <a:r>
              <a:rPr lang="en-US" sz="3200" dirty="0"/>
              <a:t>We ______________________________________ . </a:t>
            </a:r>
          </a:p>
          <a:p>
            <a:r>
              <a:rPr lang="en-US" sz="3200" dirty="0"/>
              <a:t>5. </a:t>
            </a:r>
            <a:r>
              <a:rPr lang="en-US" sz="3200" b="1" dirty="0"/>
              <a:t>I advise you to </a:t>
            </a:r>
            <a:r>
              <a:rPr lang="en-US" sz="3200" dirty="0"/>
              <a:t>take part in the game contest.</a:t>
            </a:r>
          </a:p>
          <a:p>
            <a:r>
              <a:rPr lang="en-US" sz="3200" dirty="0"/>
              <a:t>You ______________________________________ 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6362" y="473892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Rewrite the sentences using the correct modal verbs.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646" y="1533841"/>
            <a:ext cx="6300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Can I use the games console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182" y="2515536"/>
            <a:ext cx="6300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have to buy a digital camera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4867" y="3492597"/>
            <a:ext cx="615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shouldn’t click on that link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4867" y="4471653"/>
            <a:ext cx="6355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can’t use Dad’s drone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67" y="379718"/>
            <a:ext cx="1488558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WB, page 33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4847" y="5451251"/>
            <a:ext cx="768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should take part in the game contest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025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2055" y="1172939"/>
            <a:ext cx="882396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6. </a:t>
            </a:r>
            <a:r>
              <a:rPr lang="en-US" sz="3200" b="1" dirty="0"/>
              <a:t>It’s against the rules </a:t>
            </a:r>
            <a:r>
              <a:rPr lang="en-US" sz="3200" dirty="0"/>
              <a:t>to enter the room.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You ______________________________________ . 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7. </a:t>
            </a:r>
            <a:r>
              <a:rPr lang="en-US" sz="3200" b="1" dirty="0"/>
              <a:t>We have permission to</a:t>
            </a:r>
            <a:r>
              <a:rPr lang="en-US" sz="3200" dirty="0"/>
              <a:t> take our tablets to school.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We ______________________________________ . 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8. </a:t>
            </a:r>
            <a:r>
              <a:rPr lang="en-US" sz="3200" b="1" dirty="0"/>
              <a:t>It’s not necessary for you to </a:t>
            </a:r>
            <a:r>
              <a:rPr lang="en-US" sz="3200" dirty="0"/>
              <a:t>copy the files.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You ______________________________________ . 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9. </a:t>
            </a:r>
            <a:r>
              <a:rPr lang="en-US" sz="3200" b="1" dirty="0"/>
              <a:t>It’s my obligation to </a:t>
            </a:r>
            <a:r>
              <a:rPr lang="en-US" sz="3200" dirty="0"/>
              <a:t>hand in my work by Friday. The teacher said so.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 ________________________________________ 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10. </a:t>
            </a:r>
            <a:r>
              <a:rPr lang="en-US" sz="3200" b="1" dirty="0"/>
              <a:t>It’s our obligation to </a:t>
            </a:r>
            <a:r>
              <a:rPr lang="en-US" sz="3200" dirty="0"/>
              <a:t>improve our English.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We ______________________________________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9905" y="1553242"/>
            <a:ext cx="8656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mustn’t </a:t>
            </a:r>
            <a:r>
              <a:rPr lang="en-US" sz="3200" dirty="0">
                <a:solidFill>
                  <a:srgbClr val="FF0000"/>
                </a:solidFill>
              </a:rPr>
              <a:t>enter the room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5192" y="2437899"/>
            <a:ext cx="6300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can take our tablets to school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9925" y="3322556"/>
            <a:ext cx="615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don’t have to copy the files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7964" y="4634891"/>
            <a:ext cx="654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have to hand in my work by Friday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9945" y="5510708"/>
            <a:ext cx="768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must improve our English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DDDC7-12A7-F08C-C479-741FF7A07A65}"/>
              </a:ext>
            </a:extLst>
          </p:cNvPr>
          <p:cNvSpPr/>
          <p:nvPr/>
        </p:nvSpPr>
        <p:spPr>
          <a:xfrm>
            <a:off x="2116362" y="473892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Rewrite the sentences using the correct modal verbs.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84832-9243-E30E-6EDD-FA3247CCF87C}"/>
              </a:ext>
            </a:extLst>
          </p:cNvPr>
          <p:cNvSpPr txBox="1"/>
          <p:nvPr/>
        </p:nvSpPr>
        <p:spPr>
          <a:xfrm>
            <a:off x="71367" y="379718"/>
            <a:ext cx="1488558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WB, page 33</a:t>
            </a:r>
          </a:p>
        </p:txBody>
      </p:sp>
    </p:spTree>
    <p:extLst>
      <p:ext uri="{BB962C8B-B14F-4D97-AF65-F5344CB8AC3E}">
        <p14:creationId xmlns:p14="http://schemas.microsoft.com/office/powerpoint/2010/main" val="24024995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84746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308221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40094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26" y="494145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32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625" y="1337539"/>
            <a:ext cx="105631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</a:t>
            </a:r>
            <a:r>
              <a:rPr lang="en-US" sz="3200" b="1" dirty="0"/>
              <a:t>You are not allowed to </a:t>
            </a:r>
            <a:r>
              <a:rPr lang="en-US" sz="3200" dirty="0"/>
              <a:t>drink or eat in the library. (</a:t>
            </a:r>
            <a:r>
              <a:rPr lang="en-US" sz="3200" b="1" dirty="0"/>
              <a:t>mustn’t</a:t>
            </a:r>
            <a:r>
              <a:rPr lang="en-US" sz="3200" dirty="0"/>
              <a:t>)</a:t>
            </a:r>
          </a:p>
          <a:p>
            <a:r>
              <a:rPr lang="en-US" sz="3200" dirty="0"/>
              <a:t>____________________________________</a:t>
            </a:r>
          </a:p>
          <a:p>
            <a:r>
              <a:rPr lang="en-US" sz="3200" dirty="0"/>
              <a:t>2. </a:t>
            </a:r>
            <a:r>
              <a:rPr lang="en-US" sz="3200" b="1" dirty="0"/>
              <a:t>Is it OK if I </a:t>
            </a:r>
            <a:r>
              <a:rPr lang="en-US" sz="3200" dirty="0"/>
              <a:t>use the computer? (</a:t>
            </a:r>
            <a:r>
              <a:rPr lang="en-US" sz="3200" b="1" dirty="0"/>
              <a:t>can</a:t>
            </a:r>
            <a:r>
              <a:rPr lang="en-US" sz="3200" dirty="0"/>
              <a:t>)</a:t>
            </a:r>
          </a:p>
          <a:p>
            <a:r>
              <a:rPr lang="en-US" sz="3200" dirty="0"/>
              <a:t>____________________________________</a:t>
            </a:r>
          </a:p>
          <a:p>
            <a:r>
              <a:rPr lang="en-US" sz="3200" dirty="0"/>
              <a:t>3. </a:t>
            </a:r>
            <a:r>
              <a:rPr lang="en-US" sz="3200" b="1" dirty="0"/>
              <a:t>I advise you to</a:t>
            </a:r>
            <a:r>
              <a:rPr lang="en-US" sz="3200" dirty="0"/>
              <a:t> use a strong password. (</a:t>
            </a:r>
            <a:r>
              <a:rPr lang="en-US" sz="3200" b="1" dirty="0"/>
              <a:t>should</a:t>
            </a:r>
            <a:r>
              <a:rPr lang="en-US" sz="3200" dirty="0"/>
              <a:t>)</a:t>
            </a:r>
          </a:p>
          <a:p>
            <a:r>
              <a:rPr lang="en-US" sz="3200" dirty="0"/>
              <a:t>____________________________________</a:t>
            </a:r>
          </a:p>
          <a:p>
            <a:r>
              <a:rPr lang="en-US" sz="3200" dirty="0"/>
              <a:t>4. </a:t>
            </a:r>
            <a:r>
              <a:rPr lang="en-US" sz="3200" b="1" dirty="0"/>
              <a:t>It’s our obligation to </a:t>
            </a:r>
            <a:r>
              <a:rPr lang="en-US" sz="3200" dirty="0"/>
              <a:t>be on time at the concert. (</a:t>
            </a:r>
            <a:r>
              <a:rPr lang="en-US" sz="3200" b="1" dirty="0"/>
              <a:t>must</a:t>
            </a:r>
            <a:r>
              <a:rPr lang="en-US" sz="3200" dirty="0"/>
              <a:t>)</a:t>
            </a:r>
          </a:p>
          <a:p>
            <a:r>
              <a:rPr lang="en-US" sz="3200" dirty="0"/>
              <a:t>____________________________________</a:t>
            </a:r>
          </a:p>
          <a:p>
            <a:r>
              <a:rPr lang="en-US" sz="3200" dirty="0"/>
              <a:t>5. </a:t>
            </a:r>
            <a:r>
              <a:rPr lang="en-US" sz="3200" b="1" dirty="0"/>
              <a:t>Do we have permission to </a:t>
            </a:r>
            <a:r>
              <a:rPr lang="en-US" sz="3200" dirty="0"/>
              <a:t>go out? (</a:t>
            </a:r>
            <a:r>
              <a:rPr lang="en-US" sz="3200" b="1" dirty="0"/>
              <a:t>can</a:t>
            </a:r>
            <a:r>
              <a:rPr lang="en-US" sz="3200" dirty="0"/>
              <a:t>)</a:t>
            </a:r>
          </a:p>
          <a:p>
            <a:r>
              <a:rPr lang="en-US" sz="3200" dirty="0"/>
              <a:t>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9210" y="3728655"/>
            <a:ext cx="721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You should use a strong password.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7181" y="1794739"/>
            <a:ext cx="842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sym typeface="Wingdings" panose="05000000000000000000" pitchFamily="2" charset="2"/>
              </a:rPr>
              <a:t>You mustn’t drink or eat in the library.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1792" y="2750543"/>
            <a:ext cx="615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Can I use the computer?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7181" y="4714439"/>
            <a:ext cx="719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We must be on time at the concert.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1883" y="5692976"/>
            <a:ext cx="319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Can we go out?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656" y="429694"/>
            <a:ext cx="269854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Grammar bank, page 71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3F57A2-2E73-F53A-C967-7AEC61F225C7}"/>
              </a:ext>
            </a:extLst>
          </p:cNvPr>
          <p:cNvSpPr/>
          <p:nvPr/>
        </p:nvSpPr>
        <p:spPr>
          <a:xfrm>
            <a:off x="3162636" y="503703"/>
            <a:ext cx="8303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Rewrite the sentences using the correct modal verbs.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60753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3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515"/>
            <a:ext cx="2458720" cy="972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9596" y="561515"/>
            <a:ext cx="8907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5 Talk about rules at your home and school. Use </a:t>
            </a:r>
            <a:r>
              <a:rPr lang="en-US" sz="3200" b="1" i="1" dirty="0">
                <a:solidFill>
                  <a:srgbClr val="0070C0"/>
                </a:solidFill>
              </a:rPr>
              <a:t>can/can’t, should/shouldn’t, must/mustn’t</a:t>
            </a:r>
            <a:r>
              <a:rPr lang="en-US" sz="3200" b="1" dirty="0">
                <a:solidFill>
                  <a:srgbClr val="0070C0"/>
                </a:solidFill>
              </a:rPr>
              <a:t> or </a:t>
            </a:r>
            <a:r>
              <a:rPr lang="en-US" sz="3200" b="1" i="1" dirty="0">
                <a:solidFill>
                  <a:srgbClr val="0070C0"/>
                </a:solidFill>
              </a:rPr>
              <a:t>have to/don’t have to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759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594217" y="942119"/>
            <a:ext cx="5153844" cy="970595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I have to go to bed before 10 p.m.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80941" y="906494"/>
            <a:ext cx="5548500" cy="1166441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I can go to bed a bit late at the weekend.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794974" y="151831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594217" y="2315253"/>
            <a:ext cx="5153844" cy="1079291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We mustn’t talk when the teacher is giving lessons.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480941" y="2315253"/>
            <a:ext cx="5548500" cy="1079291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We can ask questions when we don’t understand something.</a:t>
            </a:r>
            <a:endParaRPr lang="en-US" sz="3200" b="1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769940" y="2806223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517689" y="3759622"/>
            <a:ext cx="5230372" cy="97445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I mustn’t eat in class.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34718" y="3649677"/>
            <a:ext cx="5548500" cy="108439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I have to take off my shoes when I get in the house.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767039" y="4140191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17061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515"/>
            <a:ext cx="2424545" cy="919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6174" y="562534"/>
            <a:ext cx="670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Write 5 rules at school.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39360" y="1943800"/>
            <a:ext cx="95403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1. You must go to school on time.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2. You must complete all homework assignments.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3. You must respect teachers and friends.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4. You mustn’t litter.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5. You mustn’t cheat in the exams.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579417" y="1217881"/>
            <a:ext cx="983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Suggested answer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32" y="2267154"/>
            <a:ext cx="11653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Practice and use </a:t>
            </a:r>
            <a:r>
              <a:rPr lang="en-US" sz="3600" i="1" dirty="0">
                <a:solidFill>
                  <a:srgbClr val="0070C0"/>
                </a:solidFill>
              </a:rPr>
              <a:t>modals </a:t>
            </a:r>
            <a:r>
              <a:rPr lang="en-US" sz="3600" dirty="0">
                <a:solidFill>
                  <a:srgbClr val="0070C0"/>
                </a:solidFill>
              </a:rPr>
              <a:t>correctly. 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Speaking:</a:t>
            </a:r>
            <a:r>
              <a:rPr lang="en-US" sz="3600" dirty="0">
                <a:solidFill>
                  <a:srgbClr val="0070C0"/>
                </a:solidFill>
              </a:rPr>
              <a:t> Talk about rules at home and at school.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the structure and make sentences using them.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WB 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(page 33).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68 SB).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Complete the grammar notes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(pages 30).</a:t>
            </a:r>
          </a:p>
        </p:txBody>
      </p:sp>
    </p:spTree>
    <p:extLst>
      <p:ext uri="{BB962C8B-B14F-4D97-AF65-F5344CB8AC3E}">
        <p14:creationId xmlns:p14="http://schemas.microsoft.com/office/powerpoint/2010/main" val="2364462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5161" y="1677471"/>
            <a:ext cx="9960048" cy="222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use modals correctly.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talk about rules at home and at school.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5407" y="470677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96443"/>
            <a:ext cx="1181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Match the verbs in column A with correct uses in column B.</a:t>
            </a: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35" y="416733"/>
            <a:ext cx="1216866" cy="7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68396"/>
              </p:ext>
            </p:extLst>
          </p:nvPr>
        </p:nvGraphicFramePr>
        <p:xfrm>
          <a:off x="1123949" y="2305050"/>
          <a:ext cx="9906000" cy="356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6530747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162429349"/>
                    </a:ext>
                  </a:extLst>
                </a:gridCol>
              </a:tblGrid>
              <a:tr h="6082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676762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       1. can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a. permission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84381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       2. must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b. advice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28755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l"/>
                      <a:r>
                        <a:rPr lang="en-US" sz="3600"/>
                        <a:t>       3. should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c. necessity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54566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l"/>
                      <a:r>
                        <a:rPr lang="en-US" sz="3600"/>
                        <a:t>       4. have</a:t>
                      </a:r>
                      <a:r>
                        <a:rPr lang="en-US" sz="3600" baseline="0"/>
                        <a:t> to</a:t>
                      </a:r>
                      <a:endParaRPr lang="en-US" sz="36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d. obligation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759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95554F-68E9-3F30-9986-91DA3C531968}"/>
              </a:ext>
            </a:extLst>
          </p:cNvPr>
          <p:cNvCxnSpPr>
            <a:cxnSpLocks/>
          </p:cNvCxnSpPr>
          <p:nvPr/>
        </p:nvCxnSpPr>
        <p:spPr>
          <a:xfrm>
            <a:off x="3068037" y="3355688"/>
            <a:ext cx="4194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F95410-718A-2BF5-1D1D-7186251E48FA}"/>
              </a:ext>
            </a:extLst>
          </p:cNvPr>
          <p:cNvCxnSpPr>
            <a:cxnSpLocks/>
          </p:cNvCxnSpPr>
          <p:nvPr/>
        </p:nvCxnSpPr>
        <p:spPr>
          <a:xfrm>
            <a:off x="3403331" y="3995451"/>
            <a:ext cx="3965032" cy="14720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4A9006-72C7-2FB1-B51E-812ED159C388}"/>
              </a:ext>
            </a:extLst>
          </p:cNvPr>
          <p:cNvCxnSpPr>
            <a:cxnSpLocks/>
          </p:cNvCxnSpPr>
          <p:nvPr/>
        </p:nvCxnSpPr>
        <p:spPr>
          <a:xfrm flipV="1">
            <a:off x="3702866" y="4015553"/>
            <a:ext cx="3984474" cy="7661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BA295E-912C-4CE1-D82A-4C5C846DD368}"/>
              </a:ext>
            </a:extLst>
          </p:cNvPr>
          <p:cNvCxnSpPr>
            <a:cxnSpLocks/>
          </p:cNvCxnSpPr>
          <p:nvPr/>
        </p:nvCxnSpPr>
        <p:spPr>
          <a:xfrm flipV="1">
            <a:off x="3818013" y="4781681"/>
            <a:ext cx="3649905" cy="7504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7798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6699" y="1842656"/>
            <a:ext cx="10889672" cy="3223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/>
          </a:p>
          <a:p>
            <a:r>
              <a:rPr lang="en-US" sz="3600" dirty="0"/>
              <a:t>1. </a:t>
            </a:r>
            <a:r>
              <a:rPr lang="en-US" sz="3600" b="1" dirty="0"/>
              <a:t>I advise you </a:t>
            </a:r>
            <a:r>
              <a:rPr lang="en-US" sz="3600" dirty="0"/>
              <a:t>to see the doctor.</a:t>
            </a:r>
          </a:p>
          <a:p>
            <a:pPr marL="742950" indent="-742950">
              <a:buAutoNum type="arabicPeriod"/>
            </a:pPr>
            <a:endParaRPr lang="en-US" sz="3600" dirty="0"/>
          </a:p>
          <a:p>
            <a:r>
              <a:rPr lang="en-US" sz="3600" dirty="0"/>
              <a:t>2. </a:t>
            </a:r>
            <a:r>
              <a:rPr lang="en-US" sz="3600" b="1" dirty="0"/>
              <a:t>Is it OK</a:t>
            </a:r>
            <a:r>
              <a:rPr lang="en-US" sz="3600" dirty="0"/>
              <a:t> if I open the windows?</a:t>
            </a:r>
          </a:p>
          <a:p>
            <a:endParaRPr lang="en-US" sz="3600" dirty="0"/>
          </a:p>
          <a:p>
            <a:r>
              <a:rPr lang="en-US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788" y="537210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8050" y="2866487"/>
            <a:ext cx="803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1.1  You should 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see the doctor.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050" y="3992236"/>
            <a:ext cx="803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1.2  Can I 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open the windows?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2777" y="1005209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7320" y="2062716"/>
            <a:ext cx="10590029" cy="2636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What are sentences </a:t>
            </a:r>
            <a:r>
              <a:rPr lang="en-US" sz="3600" dirty="0">
                <a:solidFill>
                  <a:srgbClr val="FF0000"/>
                </a:solidFill>
              </a:rPr>
              <a:t>1.1 and 1.2</a:t>
            </a:r>
            <a:r>
              <a:rPr lang="en-US" sz="3600" dirty="0"/>
              <a:t>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>
                <a:solidFill>
                  <a:srgbClr val="FF0000"/>
                </a:solidFill>
              </a:rPr>
              <a:t>They are rewritten using modals without changing meaning from </a:t>
            </a:r>
            <a:r>
              <a:rPr lang="en-US" sz="3600" dirty="0">
                <a:solidFill>
                  <a:schemeClr val="tx1"/>
                </a:solidFill>
              </a:rPr>
              <a:t>sentences </a:t>
            </a:r>
            <a:r>
              <a:rPr lang="en-US" sz="3600" dirty="0">
                <a:solidFill>
                  <a:srgbClr val="FF0000"/>
                </a:solidFill>
              </a:rPr>
              <a:t>1 and 2.</a:t>
            </a:r>
          </a:p>
        </p:txBody>
      </p:sp>
    </p:spTree>
    <p:extLst>
      <p:ext uri="{BB962C8B-B14F-4D97-AF65-F5344CB8AC3E}">
        <p14:creationId xmlns:p14="http://schemas.microsoft.com/office/powerpoint/2010/main" val="28787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9543</TotalTime>
  <Words>1130</Words>
  <Application>Microsoft Office PowerPoint</Application>
  <PresentationFormat>Widescreen</PresentationFormat>
  <Paragraphs>185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398</cp:revision>
  <dcterms:created xsi:type="dcterms:W3CDTF">2020-12-08T03:17:05Z</dcterms:created>
  <dcterms:modified xsi:type="dcterms:W3CDTF">2022-12-21T03:20:45Z</dcterms:modified>
</cp:coreProperties>
</file>