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ms-powerpoint.presentation.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22" r:id="rId4"/>
    <p:sldMasterId id="2147483734" r:id="rId5"/>
    <p:sldMasterId id="2147483746" r:id="rId6"/>
    <p:sldMasterId id="2147483758" r:id="rId7"/>
    <p:sldMasterId id="2147483770" r:id="rId8"/>
    <p:sldMasterId id="2147483782" r:id="rId9"/>
    <p:sldMasterId id="2147483794" r:id="rId10"/>
  </p:sldMasterIdLst>
  <p:notesMasterIdLst>
    <p:notesMasterId r:id="rId57"/>
  </p:notesMasterIdLst>
  <p:sldIdLst>
    <p:sldId id="256" r:id="rId11"/>
    <p:sldId id="259" r:id="rId12"/>
    <p:sldId id="263" r:id="rId13"/>
    <p:sldId id="267" r:id="rId14"/>
    <p:sldId id="289" r:id="rId15"/>
    <p:sldId id="268" r:id="rId16"/>
    <p:sldId id="269" r:id="rId17"/>
    <p:sldId id="270" r:id="rId18"/>
    <p:sldId id="271" r:id="rId19"/>
    <p:sldId id="272" r:id="rId20"/>
    <p:sldId id="273" r:id="rId21"/>
    <p:sldId id="276" r:id="rId22"/>
    <p:sldId id="274" r:id="rId23"/>
    <p:sldId id="290" r:id="rId24"/>
    <p:sldId id="292" r:id="rId25"/>
    <p:sldId id="304" r:id="rId26"/>
    <p:sldId id="305" r:id="rId27"/>
    <p:sldId id="306" r:id="rId28"/>
    <p:sldId id="283" r:id="rId29"/>
    <p:sldId id="307" r:id="rId30"/>
    <p:sldId id="281" r:id="rId31"/>
    <p:sldId id="296" r:id="rId32"/>
    <p:sldId id="288" r:id="rId33"/>
    <p:sldId id="297" r:id="rId34"/>
    <p:sldId id="299" r:id="rId35"/>
    <p:sldId id="300" r:id="rId36"/>
    <p:sldId id="301" r:id="rId37"/>
    <p:sldId id="302" r:id="rId38"/>
    <p:sldId id="278" r:id="rId39"/>
    <p:sldId id="279" r:id="rId40"/>
    <p:sldId id="282" r:id="rId41"/>
    <p:sldId id="310" r:id="rId42"/>
    <p:sldId id="277" r:id="rId43"/>
    <p:sldId id="311" r:id="rId44"/>
    <p:sldId id="312" r:id="rId45"/>
    <p:sldId id="313" r:id="rId46"/>
    <p:sldId id="314" r:id="rId47"/>
    <p:sldId id="315" r:id="rId48"/>
    <p:sldId id="318" r:id="rId49"/>
    <p:sldId id="319" r:id="rId50"/>
    <p:sldId id="316" r:id="rId51"/>
    <p:sldId id="317" r:id="rId52"/>
    <p:sldId id="321" r:id="rId53"/>
    <p:sldId id="322" r:id="rId54"/>
    <p:sldId id="323" r:id="rId55"/>
    <p:sldId id="324"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AB8"/>
    <a:srgbClr val="FFFF66"/>
    <a:srgbClr val="CC7240"/>
    <a:srgbClr val="E28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5" d="100"/>
          <a:sy n="75" d="100"/>
        </p:scale>
        <p:origin x="1133"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DC6099-CBAE-47C1-9646-7A9588BE6B8F}" type="datetimeFigureOut">
              <a:rPr lang="en-US" smtClean="0"/>
              <a:t>4/23/2020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C1490A-26B1-4C5F-B00C-483F8AB31003}" type="slidenum">
              <a:rPr lang="en-US" smtClean="0"/>
              <a:t>‹#›</a:t>
            </a:fld>
            <a:endParaRPr lang="en-US"/>
          </a:p>
        </p:txBody>
      </p:sp>
    </p:spTree>
    <p:extLst>
      <p:ext uri="{BB962C8B-B14F-4D97-AF65-F5344CB8AC3E}">
        <p14:creationId xmlns:p14="http://schemas.microsoft.com/office/powerpoint/2010/main" val="2642638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a:headEnd/>
            <a:tailEnd/>
          </a:ln>
        </p:spPr>
      </p:sp>
      <p:sp>
        <p:nvSpPr>
          <p:cNvPr id="6147"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4294967295"/>
          </p:nvPr>
        </p:nvSpPr>
        <p:spPr>
          <a:xfrm>
            <a:off x="0" y="0"/>
            <a:ext cx="0" cy="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B3055E-E7A7-427F-9DE3-1F904C7D027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5897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810F8-E373-447D-B262-324C6FC6C3D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37129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9ED1F-140D-4DFA-A06E-8DB71D6BCA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654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F5C57ED-DFA6-4B17-A3A6-7B2F2180593F}" type="datetimeFigureOut">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A6D26-1BB0-4E04-9DDE-2DC40AF2C5E4}" type="slidenum">
              <a:rPr lang="en-US" smtClean="0"/>
              <a:t>‹#›</a:t>
            </a:fld>
            <a:endParaRPr lang="en-US"/>
          </a:p>
        </p:txBody>
      </p:sp>
    </p:spTree>
    <p:extLst>
      <p:ext uri="{BB962C8B-B14F-4D97-AF65-F5344CB8AC3E}">
        <p14:creationId xmlns:p14="http://schemas.microsoft.com/office/powerpoint/2010/main" val="34620358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5C57ED-DFA6-4B17-A3A6-7B2F2180593F}" type="datetimeFigureOut">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A6D26-1BB0-4E04-9DDE-2DC40AF2C5E4}" type="slidenum">
              <a:rPr lang="en-US" smtClean="0"/>
              <a:t>‹#›</a:t>
            </a:fld>
            <a:endParaRPr lang="en-US"/>
          </a:p>
        </p:txBody>
      </p:sp>
    </p:spTree>
    <p:extLst>
      <p:ext uri="{BB962C8B-B14F-4D97-AF65-F5344CB8AC3E}">
        <p14:creationId xmlns:p14="http://schemas.microsoft.com/office/powerpoint/2010/main" val="9917796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56261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35031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03212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64227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01973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96568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12891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27782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247118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65854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5C57ED-DFA6-4B17-A3A6-7B2F2180593F}" type="datetimeFigureOut">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A6D26-1BB0-4E04-9DDE-2DC40AF2C5E4}" type="slidenum">
              <a:rPr lang="en-US" smtClean="0"/>
              <a:t>‹#›</a:t>
            </a:fld>
            <a:endParaRPr lang="en-US"/>
          </a:p>
        </p:txBody>
      </p:sp>
    </p:spTree>
    <p:extLst>
      <p:ext uri="{BB962C8B-B14F-4D97-AF65-F5344CB8AC3E}">
        <p14:creationId xmlns:p14="http://schemas.microsoft.com/office/powerpoint/2010/main" val="31175750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85798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622189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2585FB7-178A-431F-8B79-540145B24A3D}"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42732DC-AAD5-4251-AC55-AB926CB361E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Tree>
    <p:extLst>
      <p:ext uri="{BB962C8B-B14F-4D97-AF65-F5344CB8AC3E}">
        <p14:creationId xmlns:p14="http://schemas.microsoft.com/office/powerpoint/2010/main" val="125469315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9CB2C76-7649-482C-A9A1-ADF0A872F6C6}"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7B673F4-6F59-4059-B3C0-C2BD1B197821}"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Tree>
    <p:extLst>
      <p:ext uri="{BB962C8B-B14F-4D97-AF65-F5344CB8AC3E}">
        <p14:creationId xmlns:p14="http://schemas.microsoft.com/office/powerpoint/2010/main" val="22405927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6DB0B9A-CC78-4B1C-8D05-FCB5D7B6F59B}"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8F81B36-0620-48C3-826F-6AC4346F625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Tree>
    <p:extLst>
      <p:ext uri="{BB962C8B-B14F-4D97-AF65-F5344CB8AC3E}">
        <p14:creationId xmlns:p14="http://schemas.microsoft.com/office/powerpoint/2010/main" val="32739767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1F8832D-6CD3-4488-946A-21719B936386}"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E118CA2-42E6-487A-B3CF-66E80028DBC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Tree>
    <p:extLst>
      <p:ext uri="{BB962C8B-B14F-4D97-AF65-F5344CB8AC3E}">
        <p14:creationId xmlns:p14="http://schemas.microsoft.com/office/powerpoint/2010/main" val="2085790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E3F729C-90FB-49C8-9575-048A6C33D81E}"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2046F48-6C0F-45C3-BF81-E4714A6F90A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Tree>
    <p:extLst>
      <p:ext uri="{BB962C8B-B14F-4D97-AF65-F5344CB8AC3E}">
        <p14:creationId xmlns:p14="http://schemas.microsoft.com/office/powerpoint/2010/main" val="272872765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4AF47E5-6644-4F16-86BD-DCE637E89D9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834CD9-0081-4080-8D7D-56A07288F11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Tree>
    <p:extLst>
      <p:ext uri="{BB962C8B-B14F-4D97-AF65-F5344CB8AC3E}">
        <p14:creationId xmlns:p14="http://schemas.microsoft.com/office/powerpoint/2010/main" val="25216384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74BD2BE-34A5-403C-86C1-47D190D1D4E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864613F-33E3-4CF0-B483-C3FDD1C6519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Tree>
    <p:extLst>
      <p:ext uri="{BB962C8B-B14F-4D97-AF65-F5344CB8AC3E}">
        <p14:creationId xmlns:p14="http://schemas.microsoft.com/office/powerpoint/2010/main" val="24504136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44BA413-4219-4140-960D-038471EC14B4}"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141B898-6EFF-44CF-AB7D-ADAB501B3AA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Tree>
    <p:extLst>
      <p:ext uri="{BB962C8B-B14F-4D97-AF65-F5344CB8AC3E}">
        <p14:creationId xmlns:p14="http://schemas.microsoft.com/office/powerpoint/2010/main" val="35318765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5C57ED-DFA6-4B17-A3A6-7B2F2180593F}" type="datetimeFigureOut">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A6D26-1BB0-4E04-9DDE-2DC40AF2C5E4}" type="slidenum">
              <a:rPr lang="en-US" smtClean="0"/>
              <a:t>‹#›</a:t>
            </a:fld>
            <a:endParaRPr lang="en-US"/>
          </a:p>
        </p:txBody>
      </p:sp>
    </p:spTree>
    <p:extLst>
      <p:ext uri="{BB962C8B-B14F-4D97-AF65-F5344CB8AC3E}">
        <p14:creationId xmlns:p14="http://schemas.microsoft.com/office/powerpoint/2010/main" val="3363077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2323727-7DBA-45D1-B9D5-779C54421B06}"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2E02A48-EA40-45A2-A2BA-571B9FABD02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Tree>
    <p:extLst>
      <p:ext uri="{BB962C8B-B14F-4D97-AF65-F5344CB8AC3E}">
        <p14:creationId xmlns:p14="http://schemas.microsoft.com/office/powerpoint/2010/main" val="123385905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5DD757A-83AE-48F6-860C-E46815474F66}"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1F2CCE0-A47F-4CF5-8BE0-E46C5413DCD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Tree>
    <p:extLst>
      <p:ext uri="{BB962C8B-B14F-4D97-AF65-F5344CB8AC3E}">
        <p14:creationId xmlns:p14="http://schemas.microsoft.com/office/powerpoint/2010/main" val="40309169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679E264-C4AD-4258-B7AF-4B3A61AF6485}"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8A70155-C659-4331-B8D2-D8E61F7B458E}"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Tree>
    <p:extLst>
      <p:ext uri="{BB962C8B-B14F-4D97-AF65-F5344CB8AC3E}">
        <p14:creationId xmlns:p14="http://schemas.microsoft.com/office/powerpoint/2010/main" val="36598157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C3904E-D0AF-4278-BFA8-EBC74DB32B7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944481C-571E-41EB-B409-B43D80B19A2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43626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3FCE2F-18A9-4011-8AAD-C455D6C115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E40DBB-0D84-42C3-8338-EBE167CAE1A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5661138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C161B6-2AAC-456C-826F-BD13A4B278B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1251C8-54D4-4504-BDCA-3FD62F2EC7B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431144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437492-346E-4885-90F8-5B0DB7E5CBC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89BC8D-5BCC-4ECB-BC0C-AFBAB57F404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535635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CCE68D-B416-4BDD-A11E-E60F58B46F0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A5FE00-C197-47C8-9C68-2A9C42F4D75A}"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383025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55A564-5202-4738-804C-26D0045BFEB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7188119-E9A9-4AB9-9031-08A2C508026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06518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57EAAF5-2243-454E-B9C0-0B31A898A6B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2C2629-BA6D-4757-903B-CF8B4071B1C9}"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661157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5C57ED-DFA6-4B17-A3A6-7B2F2180593F}" type="datetimeFigureOut">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A6D26-1BB0-4E04-9DDE-2DC40AF2C5E4}" type="slidenum">
              <a:rPr lang="en-US" smtClean="0"/>
              <a:t>‹#›</a:t>
            </a:fld>
            <a:endParaRPr lang="en-US"/>
          </a:p>
        </p:txBody>
      </p:sp>
    </p:spTree>
    <p:extLst>
      <p:ext uri="{BB962C8B-B14F-4D97-AF65-F5344CB8AC3E}">
        <p14:creationId xmlns:p14="http://schemas.microsoft.com/office/powerpoint/2010/main" val="15354778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44F1C51-4ACD-451B-827F-58059F8BA11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6E1054-42B4-4108-9CC4-C0EEC7400EE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675239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FB9A30-4796-4200-AD3F-0A6D35BF2B9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9F08B7-9930-4C69-9BD8-F57D27465C9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722490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A9F7D5-630A-4230-9FD5-9CA0EB33BC4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7EAB8C-1131-411D-8D6B-6027EB459EA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745262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6C9304-4B90-401D-8EBE-1ACFD999AB4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FECB5D-8C47-420F-878B-BEDE3F96ADE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886659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 name="Shape 4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199" t="50049" r="-17056" b="-4964"/>
          <a:stretch>
            <a:fillRect/>
          </a:stretch>
        </p:blipFill>
        <p:spPr bwMode="auto">
          <a:xfrm>
            <a:off x="-19050" y="-12700"/>
            <a:ext cx="462915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hape 42"/>
          <p:cNvGrpSpPr>
            <a:grpSpLocks/>
          </p:cNvGrpSpPr>
          <p:nvPr/>
        </p:nvGrpSpPr>
        <p:grpSpPr bwMode="auto">
          <a:xfrm>
            <a:off x="615950" y="774700"/>
            <a:ext cx="7912100" cy="5308600"/>
            <a:chOff x="615225" y="581250"/>
            <a:chExt cx="7913399" cy="3981000"/>
          </a:xfrm>
        </p:grpSpPr>
        <p:sp>
          <p:nvSpPr>
            <p:cNvPr id="6" name="Shape 43"/>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endParaRPr>
            </a:p>
          </p:txBody>
        </p:sp>
        <p:sp>
          <p:nvSpPr>
            <p:cNvPr id="7" name="Shape 44"/>
            <p:cNvSpPr>
              <a:spLocks noChangeArrowheads="1"/>
            </p:cNvSpPr>
            <p:nvPr/>
          </p:nvSpPr>
          <p:spPr bwMode="auto">
            <a:xfrm>
              <a:off x="704140" y="666965"/>
              <a:ext cx="7733983" cy="3809569"/>
            </a:xfrm>
            <a:prstGeom prst="rect">
              <a:avLst/>
            </a:prstGeom>
            <a:noFill/>
            <a:ln w="9525">
              <a:solidFill>
                <a:srgbClr val="231F1C"/>
              </a:solidFill>
              <a:round/>
              <a:headEnd/>
              <a:tailEnd/>
            </a:ln>
          </p:spPr>
          <p:txBody>
            <a:bodyPr lIns="91425" tIns="91425" rIns="91425" bIns="914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endParaRPr>
            </a:p>
          </p:txBody>
        </p:sp>
      </p:grpSp>
      <p:pic>
        <p:nvPicPr>
          <p:cNvPr id="8" name="Shape 4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36415" b="23112"/>
          <a:stretch>
            <a:fillRect/>
          </a:stretch>
        </p:blipFill>
        <p:spPr bwMode="auto">
          <a:xfrm>
            <a:off x="7397750" y="2463800"/>
            <a:ext cx="174625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4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1090" r="-11089" b="16541"/>
          <a:stretch>
            <a:fillRect/>
          </a:stretch>
        </p:blipFill>
        <p:spPr bwMode="auto">
          <a:xfrm>
            <a:off x="-19050" y="4473575"/>
            <a:ext cx="174625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hape 45"/>
          <p:cNvSpPr txBox="1">
            <a:spLocks noGrp="1"/>
          </p:cNvSpPr>
          <p:nvPr>
            <p:ph type="title"/>
          </p:nvPr>
        </p:nvSpPr>
        <p:spPr>
          <a:xfrm>
            <a:off x="1251601" y="1392235"/>
            <a:ext cx="6640799" cy="1271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251601" y="2829934"/>
            <a:ext cx="6640799" cy="3103199"/>
          </a:xfrm>
          <a:prstGeom prst="rect">
            <a:avLst/>
          </a:prstGeom>
        </p:spPr>
        <p:txBody>
          <a:bodyPr lIns="91425" tIns="91425" rIns="91425" bIns="91425"/>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197013390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5664025-F8A9-4395-9E98-FB6664606AD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771DECC-95B3-49BC-B796-9C7EE690310D}"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849593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85A0159-B07F-4470-9507-2CFF5A56006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D4DDF1-3F8B-4430-87F2-ACDDF134A334}"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174110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612BA4-9EDB-4386-8AF8-3D0D51B772F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8819E5-FBFB-4042-AFF3-D128CDB764DF}"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924627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BFA410-877B-4FC4-BE56-B4647FAC405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4C00E5-E761-4AC6-B612-F1CF2978109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797809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892B7EE-8AEB-42B9-9956-2FD4EA0D7E6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CA2E17-4647-4C38-9E6C-80D0036B3FF3}"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529713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5C57ED-DFA6-4B17-A3A6-7B2F2180593F}" type="datetimeFigureOut">
              <a:rPr lang="en-US" smtClean="0"/>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A6D26-1BB0-4E04-9DDE-2DC40AF2C5E4}" type="slidenum">
              <a:rPr lang="en-US" smtClean="0"/>
              <a:t>‹#›</a:t>
            </a:fld>
            <a:endParaRPr lang="en-US"/>
          </a:p>
        </p:txBody>
      </p:sp>
    </p:spTree>
    <p:extLst>
      <p:ext uri="{BB962C8B-B14F-4D97-AF65-F5344CB8AC3E}">
        <p14:creationId xmlns:p14="http://schemas.microsoft.com/office/powerpoint/2010/main" val="36607604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3283E4-3424-4E45-90DE-A96CA59B5A7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6F7DC1-6DEA-4834-A24A-81FEEA49B26E}"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720398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0FF0C8-0BE2-412E-B709-23434B35153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2213C9-3D24-49CD-B15C-50ACEF86BA59}"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2027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00ADF98-A794-4A17-A3DE-B06904B98B9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ACFCC7-61D8-4BB7-AAEF-6A6824BDF1FC}"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773749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2AC556-0D42-4E1F-B85F-DECD77D738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F15E52-975D-4D87-A1EB-D8845DC589B8}"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961418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875AC6-8D8E-4800-B43E-314C12773FF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1CB693B-642D-4C54-8382-2D695AA8E809}"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9959498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EE3128-F185-4212-94D5-844F8F47607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779AC7-69F2-4157-B058-05BEAABC4BF6}"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87218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5664025-F8A9-4395-9E98-FB6664606AD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771DECC-95B3-49BC-B796-9C7EE690310D}"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5271075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85A0159-B07F-4470-9507-2CFF5A56006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D4DDF1-3F8B-4430-87F2-ACDDF134A334}"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3976713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612BA4-9EDB-4386-8AF8-3D0D51B772F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8819E5-FBFB-4042-AFF3-D128CDB764DF}"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302083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BFA410-877B-4FC4-BE56-B4647FAC405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4C00E5-E761-4AC6-B612-F1CF2978109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433776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F5C57ED-DFA6-4B17-A3A6-7B2F2180593F}" type="datetimeFigureOut">
              <a:rPr lang="en-US" smtClean="0"/>
              <a:t>4/23/2020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AA6D26-1BB0-4E04-9DDE-2DC40AF2C5E4}" type="slidenum">
              <a:rPr lang="en-US" smtClean="0"/>
              <a:t>‹#›</a:t>
            </a:fld>
            <a:endParaRPr lang="en-US"/>
          </a:p>
        </p:txBody>
      </p:sp>
    </p:spTree>
    <p:extLst>
      <p:ext uri="{BB962C8B-B14F-4D97-AF65-F5344CB8AC3E}">
        <p14:creationId xmlns:p14="http://schemas.microsoft.com/office/powerpoint/2010/main" val="149760538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892B7EE-8AEB-42B9-9956-2FD4EA0D7E6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CA2E17-4647-4C38-9E6C-80D0036B3FF3}"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392718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3283E4-3424-4E45-90DE-A96CA59B5A7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6F7DC1-6DEA-4834-A24A-81FEEA49B26E}"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679092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0FF0C8-0BE2-412E-B709-23434B35153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2213C9-3D24-49CD-B15C-50ACEF86BA59}"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447168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00ADF98-A794-4A17-A3DE-B06904B98B9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ACFCC7-61D8-4BB7-AAEF-6A6824BDF1FC}"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467978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2AC556-0D42-4E1F-B85F-DECD77D738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F15E52-975D-4D87-A1EB-D8845DC589B8}"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439708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875AC6-8D8E-4800-B43E-314C12773FF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1CB693B-642D-4C54-8382-2D695AA8E809}"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8080213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EE3128-F185-4212-94D5-844F8F47607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779AC7-69F2-4157-B058-05BEAABC4BF6}"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305787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B613025-E5DB-45ED-8C14-6ADE2B39350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661245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5E4EBB-15D9-4B34-83CB-657340C0EF7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76429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9CCC29-593F-45BF-B39E-1B6E23DC4E8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894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F5C57ED-DFA6-4B17-A3A6-7B2F2180593F}" type="datetimeFigureOut">
              <a:rPr lang="en-US" smtClean="0"/>
              <a:t>4/23/2020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AA6D26-1BB0-4E04-9DDE-2DC40AF2C5E4}" type="slidenum">
              <a:rPr lang="en-US" smtClean="0"/>
              <a:t>‹#›</a:t>
            </a:fld>
            <a:endParaRPr lang="en-US"/>
          </a:p>
        </p:txBody>
      </p:sp>
    </p:spTree>
    <p:extLst>
      <p:ext uri="{BB962C8B-B14F-4D97-AF65-F5344CB8AC3E}">
        <p14:creationId xmlns:p14="http://schemas.microsoft.com/office/powerpoint/2010/main" val="3630034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12E3626-E60E-42F5-BC8D-D3E44619E02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247099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CBB4B4-DEDA-4BB3-930C-B1637B036A5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586929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EBFA10-D106-44F8-AD7C-A720E6CEB01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662808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92189E-E9D0-49E6-94C9-E453C0E6F8C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04710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13EC08-86FF-434D-B2B2-24A5820698E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30941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182655-345A-4191-B818-68EA75E9E0D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499016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B6B791-47E0-42F2-B97E-673EFA0F932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65751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B5501F-1576-4436-9174-488A7D266EF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27457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B2C5B6D-7710-4431-96AD-D2EA4F3575F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145016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8C5031B-499B-4803-A138-0D06AF311B2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1961151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5C57ED-DFA6-4B17-A3A6-7B2F2180593F}" type="datetimeFigureOut">
              <a:rPr lang="en-US" smtClean="0"/>
              <a:t>4/23/2020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AA6D26-1BB0-4E04-9DDE-2DC40AF2C5E4}" type="slidenum">
              <a:rPr lang="en-US" smtClean="0"/>
              <a:t>‹#›</a:t>
            </a:fld>
            <a:endParaRPr lang="en-US"/>
          </a:p>
        </p:txBody>
      </p:sp>
    </p:spTree>
    <p:extLst>
      <p:ext uri="{BB962C8B-B14F-4D97-AF65-F5344CB8AC3E}">
        <p14:creationId xmlns:p14="http://schemas.microsoft.com/office/powerpoint/2010/main" val="8568861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B007111-D635-4ABC-A856-0687C282EE2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99124504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56A4567-0704-42E0-BB0F-6BAA9C99489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0060589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DDC27A2-DE15-44A9-9CE8-1C668E34021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530348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D06A300-379E-4A14-820F-EE4A8666FC1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160767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7F8E710-3AD5-4A8D-BDCC-6B741E568D5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716478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28165DC-1B42-4073-911C-8A3AA733706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7623382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742F9D-A749-4AE4-B83D-8703F4C6774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4866246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4BBBD15-EA10-49FF-807C-3706FCB8415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56146146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4561094-D09A-49AD-9A37-9C81E713774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218562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11936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5C57ED-DFA6-4B17-A3A6-7B2F2180593F}" type="datetimeFigureOut">
              <a:rPr lang="en-US" smtClean="0"/>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A6D26-1BB0-4E04-9DDE-2DC40AF2C5E4}" type="slidenum">
              <a:rPr lang="en-US" smtClean="0"/>
              <a:t>‹#›</a:t>
            </a:fld>
            <a:endParaRPr lang="en-US"/>
          </a:p>
        </p:txBody>
      </p:sp>
    </p:spTree>
    <p:extLst>
      <p:ext uri="{BB962C8B-B14F-4D97-AF65-F5344CB8AC3E}">
        <p14:creationId xmlns:p14="http://schemas.microsoft.com/office/powerpoint/2010/main" val="17360585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14327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2940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78551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2870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65728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622231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50019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35098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047531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11489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5C57ED-DFA6-4B17-A3A6-7B2F2180593F}" type="datetimeFigureOut">
              <a:rPr lang="en-US" smtClean="0"/>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A6D26-1BB0-4E04-9DDE-2DC40AF2C5E4}" type="slidenum">
              <a:rPr lang="en-US" smtClean="0"/>
              <a:t>‹#›</a:t>
            </a:fld>
            <a:endParaRPr lang="en-US"/>
          </a:p>
        </p:txBody>
      </p:sp>
    </p:spTree>
    <p:extLst>
      <p:ext uri="{BB962C8B-B14F-4D97-AF65-F5344CB8AC3E}">
        <p14:creationId xmlns:p14="http://schemas.microsoft.com/office/powerpoint/2010/main" val="9567389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418339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97137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561010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687668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98078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38842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25953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66657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691318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29932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C57ED-DFA6-4B17-A3A6-7B2F2180593F}" type="datetimeFigureOut">
              <a:rPr lang="en-US" smtClean="0"/>
              <a:t>4/23/2020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A6D26-1BB0-4E04-9DDE-2DC40AF2C5E4}" type="slidenum">
              <a:rPr lang="en-US" smtClean="0"/>
              <a:t>‹#›</a:t>
            </a:fld>
            <a:endParaRPr lang="en-US"/>
          </a:p>
        </p:txBody>
      </p:sp>
    </p:spTree>
    <p:extLst>
      <p:ext uri="{BB962C8B-B14F-4D97-AF65-F5344CB8AC3E}">
        <p14:creationId xmlns:p14="http://schemas.microsoft.com/office/powerpoint/2010/main" val="1196259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931626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BEE06EB-DD9E-4A84-825F-381333FD2BB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16E7205-BC76-4404-8C85-FA67C7A7CE8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pitchFamily="34" charset="0"/>
            </a:endParaRPr>
          </a:p>
        </p:txBody>
      </p:sp>
    </p:spTree>
    <p:extLst>
      <p:ext uri="{BB962C8B-B14F-4D97-AF65-F5344CB8AC3E}">
        <p14:creationId xmlns:p14="http://schemas.microsoft.com/office/powerpoint/2010/main" val="34852173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F67CF4F-4016-452B-80B2-15AC316D4B2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5B0C63-21FD-4862-84E6-CF4041F5871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794982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62B2A5-F987-4E0E-A05A-E93A3B79D3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82303D-D5B8-4BCB-BA11-3495D7C74B9F}"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7083731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62B2A5-F987-4E0E-A05A-E93A3B79D3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82303D-D5B8-4BCB-BA11-3495D7C74B9F}"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3172423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5A2D26-9C12-4A30-8EAC-0758B81E6F8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843728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32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4591"/>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4591"/>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4591"/>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289EA2D-0A01-49EE-8F9D-493AEA810EB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954539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97718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262978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96.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9.wdp"/><Relationship Id="rId2" Type="http://schemas.openxmlformats.org/officeDocument/2006/relationships/image" Target="../media/image35.png"/><Relationship Id="rId1" Type="http://schemas.openxmlformats.org/officeDocument/2006/relationships/slideLayout" Target="../slideLayouts/slideLayout96.xml"/><Relationship Id="rId6" Type="http://schemas.openxmlformats.org/officeDocument/2006/relationships/image" Target="../media/image38.png"/><Relationship Id="rId5" Type="http://schemas.microsoft.com/office/2007/relationships/hdphoto" Target="../media/hdphoto8.wdp"/><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3.jpe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9.jpg"/><Relationship Id="rId2" Type="http://schemas.openxmlformats.org/officeDocument/2006/relationships/image" Target="../media/image40.png"/><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74.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7.xm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image" Target="../media/image9.jp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108" y="1750470"/>
            <a:ext cx="7907383" cy="5002525"/>
          </a:xfrm>
          <a:prstGeom prst="rect">
            <a:avLst/>
          </a:prstGeom>
          <a:effectLst>
            <a:softEdge rad="1270000"/>
          </a:effectLst>
        </p:spPr>
      </p:pic>
      <p:sp>
        <p:nvSpPr>
          <p:cNvPr id="6" name="Rectangle 5"/>
          <p:cNvSpPr/>
          <p:nvPr/>
        </p:nvSpPr>
        <p:spPr>
          <a:xfrm>
            <a:off x="776079" y="496759"/>
            <a:ext cx="2942481" cy="556977"/>
          </a:xfrm>
          <a:prstGeom prst="rect">
            <a:avLst/>
          </a:prstGeom>
          <a:noFill/>
        </p:spPr>
        <p:txBody>
          <a:bodyPr wrap="none">
            <a:prstTxWarp prst="textPlain">
              <a:avLst/>
            </a:prstTxWarp>
            <a:spAutoFit/>
          </a:bodyPr>
          <a:lstStyle/>
          <a:p>
            <a:pPr algn="ctr" fontAlgn="base">
              <a:spcBef>
                <a:spcPct val="0"/>
              </a:spcBef>
              <a:spcAft>
                <a:spcPct val="0"/>
              </a:spcAft>
              <a:defRPr/>
            </a:pPr>
            <a:r>
              <a:rPr lang="en-US" sz="3200" b="1" kern="0" dirty="0" smtClean="0">
                <a:ln w="12700" cmpd="sng">
                  <a:solidFill>
                    <a:srgbClr val="000000"/>
                  </a:solidFill>
                  <a:prstDash val="solid"/>
                </a:ln>
                <a:solidFill>
                  <a:srgbClr val="0070C0"/>
                </a:solidFill>
                <a:latin typeface="Times New Roman" panose="02020603050405020304" pitchFamily="18" charset="0"/>
                <a:cs typeface="Times New Roman" panose="02020603050405020304" pitchFamily="18" charset="0"/>
              </a:rPr>
              <a:t>ÔN TẬP VĂN BẢN:</a:t>
            </a:r>
            <a:endParaRPr lang="en-US" sz="3200" b="1" dirty="0">
              <a:ln w="12700" cmpd="sng">
                <a:solidFill>
                  <a:srgbClr val="000000"/>
                </a:solidFill>
                <a:prstDash val="solid"/>
              </a:ln>
              <a:solidFill>
                <a:srgbClr val="0070C0"/>
              </a:solidFill>
              <a:latin typeface="Arial" panose="020B0604020202020204" pitchFamily="34" charset="0"/>
            </a:endParaRPr>
          </a:p>
        </p:txBody>
      </p:sp>
      <p:sp>
        <p:nvSpPr>
          <p:cNvPr id="7" name="TextBox 6"/>
          <p:cNvSpPr txBox="1"/>
          <p:nvPr/>
        </p:nvSpPr>
        <p:spPr>
          <a:xfrm>
            <a:off x="2541178" y="1184897"/>
            <a:ext cx="4391651" cy="769441"/>
          </a:xfrm>
          <a:prstGeom prst="rect">
            <a:avLst/>
          </a:prstGeom>
          <a:noFill/>
        </p:spPr>
        <p:txBody>
          <a:bodyPr wrap="none" rtlCol="0">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LẶNG LẼ SA PA</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280506" y="2085499"/>
            <a:ext cx="3863494"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Nguyễn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Thành</a:t>
            </a:r>
            <a:r>
              <a:rPr lang="en-US" sz="2800" b="1" dirty="0" smtClean="0">
                <a:latin typeface="Times New Roman" panose="02020603050405020304" pitchFamily="18" charset="0"/>
                <a:cs typeface="Times New Roman" panose="02020603050405020304" pitchFamily="18" charset="0"/>
              </a:rPr>
              <a:t> Long -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674810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959" y="1320972"/>
            <a:ext cx="6324087" cy="4483020"/>
          </a:xfrm>
          <a:prstGeom prst="ellipse">
            <a:avLst/>
          </a:prstGeom>
          <a:ln>
            <a:noFill/>
          </a:ln>
          <a:effectLst>
            <a:softEdge rad="635000"/>
          </a:effectLst>
        </p:spPr>
      </p:pic>
      <p:sp>
        <p:nvSpPr>
          <p:cNvPr id="10" name="TextBox 9"/>
          <p:cNvSpPr txBox="1"/>
          <p:nvPr/>
        </p:nvSpPr>
        <p:spPr>
          <a:xfrm>
            <a:off x="0" y="120643"/>
            <a:ext cx="9376372" cy="1200329"/>
          </a:xfrm>
          <a:prstGeom prst="rect">
            <a:avLst/>
          </a:prstGeom>
          <a:noFill/>
        </p:spPr>
        <p:txBody>
          <a:bodyPr wrap="square" rtlCol="0">
            <a:spAutoFit/>
          </a:bodyPr>
          <a:lstStyle/>
          <a:p>
            <a:pPr algn="ctr"/>
            <a:r>
              <a:rPr lang="vi-VN" sz="3600" b="1" dirty="0" smtClean="0">
                <a:solidFill>
                  <a:srgbClr val="002060"/>
                </a:solidFill>
                <a:latin typeface="+mj-lt"/>
              </a:rPr>
              <a:t>Nhân vật chính hiện ra qua đôi mắt quan sát của nhân vật nào?</a:t>
            </a:r>
          </a:p>
        </p:txBody>
      </p:sp>
      <p:sp>
        <p:nvSpPr>
          <p:cNvPr id="11" name="TextBox 10"/>
          <p:cNvSpPr txBox="1"/>
          <p:nvPr/>
        </p:nvSpPr>
        <p:spPr>
          <a:xfrm>
            <a:off x="3780588" y="5909433"/>
            <a:ext cx="2287806" cy="646331"/>
          </a:xfrm>
          <a:prstGeom prst="rect">
            <a:avLst/>
          </a:prstGeom>
          <a:noFill/>
        </p:spPr>
        <p:txBody>
          <a:bodyPr wrap="none" rtlCol="0">
            <a:spAutoFit/>
          </a:bodyPr>
          <a:lstStyle/>
          <a:p>
            <a:r>
              <a:rPr lang="vi-VN" sz="3600" b="1" dirty="0" smtClean="0">
                <a:solidFill>
                  <a:srgbClr val="FF0000"/>
                </a:solidFill>
                <a:latin typeface="Times New Roman" panose="02020603050405020304" pitchFamily="18" charset="0"/>
                <a:cs typeface="Times New Roman" panose="02020603050405020304" pitchFamily="18" charset="0"/>
              </a:rPr>
              <a:t>Ông họa sĩ</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3951">
            <a:off x="7046404" y="3159685"/>
            <a:ext cx="2077289" cy="2631978"/>
          </a:xfrm>
          <a:prstGeom prst="rect">
            <a:avLst/>
          </a:prstGeom>
        </p:spPr>
      </p:pic>
    </p:spTree>
    <p:extLst>
      <p:ext uri="{BB962C8B-B14F-4D97-AF65-F5344CB8AC3E}">
        <p14:creationId xmlns:p14="http://schemas.microsoft.com/office/powerpoint/2010/main" val="43743489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22000" r="-22000"/>
          </a:stretch>
        </a:blipFill>
        <a:effectLst/>
      </p:bgPr>
    </p:bg>
    <p:spTree>
      <p:nvGrpSpPr>
        <p:cNvPr id="1" name=""/>
        <p:cNvGrpSpPr/>
        <p:nvPr/>
      </p:nvGrpSpPr>
      <p:grpSpPr>
        <a:xfrm>
          <a:off x="0" y="0"/>
          <a:ext cx="0" cy="0"/>
          <a:chOff x="0" y="0"/>
          <a:chExt cx="0" cy="0"/>
        </a:xfrm>
      </p:grpSpPr>
      <p:sp>
        <p:nvSpPr>
          <p:cNvPr id="10" name="TextBox 9"/>
          <p:cNvSpPr txBox="1"/>
          <p:nvPr/>
        </p:nvSpPr>
        <p:spPr>
          <a:xfrm>
            <a:off x="208344" y="92598"/>
            <a:ext cx="8785185" cy="707886"/>
          </a:xfrm>
          <a:prstGeom prst="rect">
            <a:avLst/>
          </a:prstGeom>
          <a:noFill/>
        </p:spPr>
        <p:txBody>
          <a:bodyPr wrap="square" rtlCol="0">
            <a:spAutoFit/>
          </a:bodyPr>
          <a:lstStyle/>
          <a:p>
            <a:pPr algn="ctr"/>
            <a:r>
              <a:rPr lang="vi-VN" sz="4000" dirty="0" smtClean="0">
                <a:solidFill>
                  <a:srgbClr val="FF0000"/>
                </a:solidFill>
                <a:latin typeface="Times New Roman" panose="02020603050405020304" pitchFamily="18" charset="0"/>
                <a:cs typeface="Times New Roman" panose="02020603050405020304" pitchFamily="18" charset="0"/>
              </a:rPr>
              <a:t>Tình huống truyện</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58816" y="1014907"/>
            <a:ext cx="8218025" cy="1569660"/>
          </a:xfrm>
          <a:prstGeom prst="rect">
            <a:avLst/>
          </a:prstGeom>
          <a:noFill/>
        </p:spPr>
        <p:txBody>
          <a:bodyPr wrap="square" rtlCol="0">
            <a:spAutoFit/>
          </a:bodyPr>
          <a:lstStyle/>
          <a:p>
            <a:pPr algn="just"/>
            <a:r>
              <a:rPr lang="vi-VN" sz="3200" i="1" dirty="0" smtClean="0">
                <a:solidFill>
                  <a:srgbClr val="0070C0"/>
                </a:solidFill>
                <a:latin typeface="+mj-lt"/>
              </a:rPr>
              <a:t>Cuộc gặp gỡ......của những vị khách trên chuyển xe từ Hà Nội đến Lào Cai với anh thanh niên làm việc trên đỉnh Yên Sơn.</a:t>
            </a:r>
            <a:endParaRPr lang="en-US" sz="3200" i="1" dirty="0">
              <a:solidFill>
                <a:srgbClr val="0070C0"/>
              </a:solidFill>
              <a:latin typeface="+mj-lt"/>
            </a:endParaRPr>
          </a:p>
        </p:txBody>
      </p:sp>
      <p:sp>
        <p:nvSpPr>
          <p:cNvPr id="12" name="Rounded Rectangle 11"/>
          <p:cNvSpPr/>
          <p:nvPr/>
        </p:nvSpPr>
        <p:spPr>
          <a:xfrm>
            <a:off x="1527854" y="2852521"/>
            <a:ext cx="763930" cy="738086"/>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ounded Rectangle 12"/>
          <p:cNvSpPr/>
          <p:nvPr/>
        </p:nvSpPr>
        <p:spPr>
          <a:xfrm>
            <a:off x="2367757" y="2852521"/>
            <a:ext cx="763930" cy="738086"/>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Rounded Rectangle 13"/>
          <p:cNvSpPr/>
          <p:nvPr/>
        </p:nvSpPr>
        <p:spPr>
          <a:xfrm>
            <a:off x="3207660" y="2852521"/>
            <a:ext cx="763930" cy="738086"/>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Rounded Rectangle 14"/>
          <p:cNvSpPr/>
          <p:nvPr/>
        </p:nvSpPr>
        <p:spPr>
          <a:xfrm>
            <a:off x="4071690" y="2852521"/>
            <a:ext cx="763930" cy="738086"/>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ounded Rectangle 15"/>
          <p:cNvSpPr/>
          <p:nvPr/>
        </p:nvSpPr>
        <p:spPr>
          <a:xfrm>
            <a:off x="5293558" y="2852521"/>
            <a:ext cx="763930" cy="738086"/>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Rounded Rectangle 16"/>
          <p:cNvSpPr/>
          <p:nvPr/>
        </p:nvSpPr>
        <p:spPr>
          <a:xfrm>
            <a:off x="6118095" y="2852521"/>
            <a:ext cx="763930" cy="738086"/>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TextBox 17"/>
          <p:cNvSpPr txBox="1"/>
          <p:nvPr/>
        </p:nvSpPr>
        <p:spPr>
          <a:xfrm>
            <a:off x="1663597" y="2874344"/>
            <a:ext cx="492443" cy="646331"/>
          </a:xfrm>
          <a:prstGeom prst="rect">
            <a:avLst/>
          </a:prstGeom>
          <a:noFill/>
        </p:spPr>
        <p:txBody>
          <a:bodyPr wrap="none" rtlCol="0">
            <a:spAutoFit/>
          </a:bodyPr>
          <a:lstStyle/>
          <a:p>
            <a:r>
              <a:rPr lang="vi-VN" sz="3600" b="1" dirty="0" smtClean="0">
                <a:solidFill>
                  <a:srgbClr val="FF0000"/>
                </a:solidFill>
                <a:latin typeface="Times New Roman" panose="02020603050405020304" pitchFamily="18" charset="0"/>
                <a:cs typeface="Times New Roman" panose="02020603050405020304" pitchFamily="18" charset="0"/>
              </a:rPr>
              <a:t>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516488" y="2889697"/>
            <a:ext cx="364202" cy="646331"/>
          </a:xfrm>
          <a:prstGeom prst="rect">
            <a:avLst/>
          </a:prstGeom>
          <a:noFill/>
        </p:spPr>
        <p:txBody>
          <a:bodyPr wrap="none" rtlCol="0">
            <a:spAutoFit/>
          </a:bodyPr>
          <a:lstStyle/>
          <a:p>
            <a:r>
              <a:rPr lang="vi-VN" sz="3600" b="1" dirty="0">
                <a:solidFill>
                  <a:srgbClr val="FF0000"/>
                </a:solidFill>
                <a:latin typeface="Times New Roman" panose="02020603050405020304" pitchFamily="18" charset="0"/>
                <a:cs typeface="Times New Roman" panose="02020603050405020304" pitchFamily="18" charset="0"/>
              </a:rPr>
              <a:t>Ì</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350278" y="2898398"/>
            <a:ext cx="518091" cy="646331"/>
          </a:xfrm>
          <a:prstGeom prst="rect">
            <a:avLst/>
          </a:prstGeom>
          <a:noFill/>
        </p:spPr>
        <p:txBody>
          <a:bodyPr wrap="none" rtlCol="0">
            <a:spAutoFit/>
          </a:bodyPr>
          <a:lstStyle/>
          <a:p>
            <a:r>
              <a:rPr lang="vi-VN" sz="3600" b="1" dirty="0">
                <a:solidFill>
                  <a:srgbClr val="FF0000"/>
                </a:solidFill>
                <a:latin typeface="Times New Roman" panose="02020603050405020304" pitchFamily="18" charset="0"/>
                <a:cs typeface="Times New Roman" panose="02020603050405020304" pitchFamily="18" charset="0"/>
              </a:rPr>
              <a:t>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207311" y="2898398"/>
            <a:ext cx="543739" cy="646331"/>
          </a:xfrm>
          <a:prstGeom prst="rect">
            <a:avLst/>
          </a:prstGeom>
          <a:noFill/>
        </p:spPr>
        <p:txBody>
          <a:bodyPr wrap="none" rtlCol="0">
            <a:spAutoFit/>
          </a:bodyPr>
          <a:lstStyle/>
          <a:p>
            <a:r>
              <a:rPr lang="vi-VN" sz="3600" b="1" dirty="0">
                <a:solidFill>
                  <a:srgbClr val="FF0000"/>
                </a:solidFill>
                <a:latin typeface="Times New Roman" panose="02020603050405020304" pitchFamily="18" charset="0"/>
                <a:cs typeface="Times New Roman" panose="02020603050405020304" pitchFamily="18" charset="0"/>
              </a:rPr>
              <a:t>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5445428" y="2874344"/>
            <a:ext cx="518091" cy="646331"/>
          </a:xfrm>
          <a:prstGeom prst="rect">
            <a:avLst/>
          </a:prstGeom>
          <a:noFill/>
        </p:spPr>
        <p:txBody>
          <a:bodyPr wrap="none" rtlCol="0">
            <a:spAutoFit/>
          </a:bodyPr>
          <a:lstStyle/>
          <a:p>
            <a:r>
              <a:rPr lang="vi-VN" sz="3600" b="1" dirty="0">
                <a:solidFill>
                  <a:srgbClr val="FF0000"/>
                </a:solidFill>
                <a:latin typeface="Times New Roman" panose="02020603050405020304" pitchFamily="18" charset="0"/>
                <a:cs typeface="Times New Roman" panose="02020603050405020304" pitchFamily="18" charset="0"/>
              </a:rPr>
              <a:t>C</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6282070" y="2898397"/>
            <a:ext cx="543739" cy="646331"/>
          </a:xfrm>
          <a:prstGeom prst="rect">
            <a:avLst/>
          </a:prstGeom>
          <a:noFill/>
        </p:spPr>
        <p:txBody>
          <a:bodyPr wrap="none" rtlCol="0">
            <a:spAutoFit/>
          </a:bodyPr>
          <a:lstStyle/>
          <a:p>
            <a:r>
              <a:rPr lang="vi-VN" sz="3600" b="1" dirty="0">
                <a:solidFill>
                  <a:srgbClr val="FF0000"/>
                </a:solidFill>
                <a:latin typeface="Times New Roman" panose="02020603050405020304" pitchFamily="18" charset="0"/>
                <a:cs typeface="Times New Roman" panose="02020603050405020304" pitchFamily="18" charset="0"/>
              </a:rPr>
              <a:t>Ờ</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3951">
            <a:off x="5921734" y="2750723"/>
            <a:ext cx="2930772" cy="3713362"/>
          </a:xfrm>
          <a:prstGeom prst="rect">
            <a:avLst/>
          </a:prstGeom>
        </p:spPr>
      </p:pic>
    </p:spTree>
    <p:extLst>
      <p:ext uri="{BB962C8B-B14F-4D97-AF65-F5344CB8AC3E}">
        <p14:creationId xmlns:p14="http://schemas.microsoft.com/office/powerpoint/2010/main" val="30701115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25000" r="-2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3951">
            <a:off x="6315274" y="3283157"/>
            <a:ext cx="2930772" cy="3713362"/>
          </a:xfrm>
          <a:prstGeom prst="rect">
            <a:avLst/>
          </a:prstGeom>
        </p:spPr>
      </p:pic>
      <p:sp>
        <p:nvSpPr>
          <p:cNvPr id="3" name="TextBox 2"/>
          <p:cNvSpPr txBox="1"/>
          <p:nvPr/>
        </p:nvSpPr>
        <p:spPr>
          <a:xfrm>
            <a:off x="208344" y="92598"/>
            <a:ext cx="8785185" cy="3785652"/>
          </a:xfrm>
          <a:prstGeom prst="rect">
            <a:avLst/>
          </a:prstGeom>
          <a:noFill/>
        </p:spPr>
        <p:txBody>
          <a:bodyPr wrap="square" rtlCol="0">
            <a:spAutoFit/>
          </a:bodyPr>
          <a:lstStyle/>
          <a:p>
            <a:pPr algn="ctr"/>
            <a:r>
              <a:rPr lang="vi-VN" sz="4000" dirty="0" smtClean="0">
                <a:solidFill>
                  <a:srgbClr val="FF0000"/>
                </a:solidFill>
                <a:latin typeface="Times New Roman" panose="02020603050405020304" pitchFamily="18" charset="0"/>
                <a:cs typeface="Times New Roman" panose="02020603050405020304" pitchFamily="18" charset="0"/>
              </a:rPr>
              <a:t>Nhận xét điểm chung trong cách đặt tên nhân vật của tác giả:</a:t>
            </a:r>
          </a:p>
          <a:p>
            <a:pPr marL="571500" indent="-571500">
              <a:buFontTx/>
              <a:buChar char="-"/>
            </a:pPr>
            <a:r>
              <a:rPr lang="vi-VN" sz="4000" dirty="0" smtClean="0">
                <a:solidFill>
                  <a:srgbClr val="002060"/>
                </a:solidFill>
                <a:latin typeface="Times New Roman" panose="02020603050405020304" pitchFamily="18" charset="0"/>
                <a:cs typeface="Times New Roman" panose="02020603050405020304" pitchFamily="18" charset="0"/>
              </a:rPr>
              <a:t>Anh thanh niên</a:t>
            </a:r>
          </a:p>
          <a:p>
            <a:pPr marL="571500" indent="-571500">
              <a:buFontTx/>
              <a:buChar char="-"/>
            </a:pPr>
            <a:r>
              <a:rPr lang="vi-VN" sz="4000" dirty="0" smtClean="0">
                <a:solidFill>
                  <a:srgbClr val="002060"/>
                </a:solidFill>
                <a:latin typeface="Times New Roman" panose="02020603050405020304" pitchFamily="18" charset="0"/>
                <a:cs typeface="Times New Roman" panose="02020603050405020304" pitchFamily="18" charset="0"/>
              </a:rPr>
              <a:t>Bác lái xe</a:t>
            </a:r>
          </a:p>
          <a:p>
            <a:pPr marL="571500" indent="-571500">
              <a:buFontTx/>
              <a:buChar char="-"/>
            </a:pPr>
            <a:r>
              <a:rPr lang="vi-VN" sz="4000" dirty="0" smtClean="0">
                <a:solidFill>
                  <a:srgbClr val="002060"/>
                </a:solidFill>
                <a:latin typeface="Times New Roman" panose="02020603050405020304" pitchFamily="18" charset="0"/>
                <a:cs typeface="Times New Roman" panose="02020603050405020304" pitchFamily="18" charset="0"/>
              </a:rPr>
              <a:t>Cô kĩ sư</a:t>
            </a:r>
          </a:p>
          <a:p>
            <a:pPr marL="571500" indent="-571500">
              <a:buFontTx/>
              <a:buChar char="-"/>
            </a:pPr>
            <a:r>
              <a:rPr lang="vi-VN" sz="4000" dirty="0" smtClean="0">
                <a:solidFill>
                  <a:srgbClr val="002060"/>
                </a:solidFill>
                <a:latin typeface="Times New Roman" panose="02020603050405020304" pitchFamily="18" charset="0"/>
                <a:cs typeface="Times New Roman" panose="02020603050405020304" pitchFamily="18" charset="0"/>
              </a:rPr>
              <a:t>Ông họa sĩ</a:t>
            </a:r>
            <a:endParaRPr lang="en-US" sz="4000" dirty="0">
              <a:solidFill>
                <a:srgbClr val="002060"/>
              </a:solidFill>
              <a:latin typeface="Times New Roman" panose="02020603050405020304" pitchFamily="18" charset="0"/>
              <a:cs typeface="Times New Roman" panose="02020603050405020304" pitchFamily="18" charset="0"/>
            </a:endParaRPr>
          </a:p>
        </p:txBody>
      </p:sp>
      <p:sp>
        <p:nvSpPr>
          <p:cNvPr id="4" name="Pentagon 3"/>
          <p:cNvSpPr/>
          <p:nvPr/>
        </p:nvSpPr>
        <p:spPr>
          <a:xfrm>
            <a:off x="1400537" y="4190035"/>
            <a:ext cx="4697475" cy="2291788"/>
          </a:xfrm>
          <a:prstGeom prst="homePlat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smtClean="0">
                <a:latin typeface="+mj-lt"/>
              </a:rPr>
              <a:t>TUỔI TÁC</a:t>
            </a:r>
          </a:p>
          <a:p>
            <a:r>
              <a:rPr lang="vi-VN" sz="3600" b="1" dirty="0" smtClean="0">
                <a:latin typeface="+mj-lt"/>
              </a:rPr>
              <a:t>GIỚI TÍNH</a:t>
            </a:r>
          </a:p>
          <a:p>
            <a:r>
              <a:rPr lang="vi-VN" sz="3600" b="1" dirty="0" smtClean="0">
                <a:latin typeface="+mj-lt"/>
              </a:rPr>
              <a:t>NGHỀ NGHIỆP</a:t>
            </a:r>
            <a:endParaRPr lang="en-US" sz="3600" b="1" dirty="0">
              <a:latin typeface="+mj-lt"/>
            </a:endParaRPr>
          </a:p>
        </p:txBody>
      </p:sp>
    </p:spTree>
    <p:extLst>
      <p:ext uri="{BB962C8B-B14F-4D97-AF65-F5344CB8AC3E}">
        <p14:creationId xmlns:p14="http://schemas.microsoft.com/office/powerpoint/2010/main" val="18663947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810228"/>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893299" y="102341"/>
            <a:ext cx="4005584" cy="707886"/>
          </a:xfrm>
          <a:prstGeom prst="rect">
            <a:avLst/>
          </a:prstGeom>
          <a:noFill/>
          <a:effectLst>
            <a:outerShdw blurRad="63500" sx="102000" sy="102000" algn="ctr" rotWithShape="0">
              <a:prstClr val="black">
                <a:alpha val="40000"/>
              </a:prstClr>
            </a:outerShdw>
          </a:effectLst>
        </p:spPr>
        <p:txBody>
          <a:bodyPr wrap="none" rtlCol="0">
            <a:spAutoFit/>
          </a:bodyPr>
          <a:lstStyle/>
          <a:p>
            <a:r>
              <a:rPr lang="en-US" sz="4000" b="1" dirty="0" smtClean="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LẶNG LẼ SA PA</a:t>
            </a:r>
            <a:endParaRPr lang="en-US" sz="40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5" name="Rectangle 4"/>
          <p:cNvSpPr/>
          <p:nvPr/>
        </p:nvSpPr>
        <p:spPr>
          <a:xfrm>
            <a:off x="0" y="810228"/>
            <a:ext cx="9144000" cy="2951545"/>
          </a:xfrm>
          <a:prstGeom prst="rect">
            <a:avLst/>
          </a:prstGeom>
          <a:solidFill>
            <a:schemeClr val="accent6">
              <a:lumMod val="60000"/>
              <a:lumOff val="40000"/>
            </a:schemeClr>
          </a:solidFill>
          <a:ln w="444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3761773"/>
            <a:ext cx="9144000" cy="3096227"/>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51" l="10000" r="98242">
                        <a14:foregroundMark x1="51319" y1="20923" x2="51319" y2="20923"/>
                        <a14:foregroundMark x1="65714" y1="29160" x2="65714" y2="29160"/>
                        <a14:foregroundMark x1="70549" y1="50577" x2="70549" y2="50577"/>
                        <a14:foregroundMark x1="65275" y1="70511" x2="65275" y2="70511"/>
                        <a14:foregroundMark x1="50769" y1="78913" x2="50769" y2="78913"/>
                        <a14:foregroundMark x1="37582" y1="70346" x2="37582" y2="70346"/>
                        <a14:foregroundMark x1="30659" y1="49588" x2="30659" y2="49588"/>
                        <a14:foregroundMark x1="37692" y1="30807" x2="37692" y2="30807"/>
                        <a14:foregroundMark x1="98242" y1="23723" x2="98242" y2="23723"/>
                      </a14:backgroundRemoval>
                    </a14:imgEffect>
                  </a14:imgLayer>
                </a14:imgProps>
              </a:ext>
              <a:ext uri="{28A0092B-C50C-407E-A947-70E740481C1C}">
                <a14:useLocalDpi xmlns:a14="http://schemas.microsoft.com/office/drawing/2010/main" val="0"/>
              </a:ext>
            </a:extLst>
          </a:blip>
          <a:stretch>
            <a:fillRect/>
          </a:stretch>
        </p:blipFill>
        <p:spPr>
          <a:xfrm>
            <a:off x="410437" y="-366100"/>
            <a:ext cx="2991212" cy="1995237"/>
          </a:xfrm>
          <a:prstGeom prst="rect">
            <a:avLst/>
          </a:prstGeom>
        </p:spPr>
      </p:pic>
      <p:sp>
        <p:nvSpPr>
          <p:cNvPr id="10" name="Pentagon 9"/>
          <p:cNvSpPr/>
          <p:nvPr/>
        </p:nvSpPr>
        <p:spPr>
          <a:xfrm rot="5400000">
            <a:off x="287625" y="1231287"/>
            <a:ext cx="2959700" cy="2610556"/>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TextBox 10"/>
          <p:cNvSpPr txBox="1"/>
          <p:nvPr/>
        </p:nvSpPr>
        <p:spPr>
          <a:xfrm>
            <a:off x="717469" y="1688689"/>
            <a:ext cx="1939226" cy="954107"/>
          </a:xfrm>
          <a:prstGeom prst="rect">
            <a:avLst/>
          </a:prstGeom>
          <a:noFill/>
        </p:spPr>
        <p:txBody>
          <a:bodyPr wrap="square" rtlCol="0">
            <a:spAutoFit/>
          </a:bodyPr>
          <a:lstStyle/>
          <a:p>
            <a:pPr algn="ctr"/>
            <a:r>
              <a:rPr lang="vi-VN" sz="2800" b="1" dirty="0" smtClean="0">
                <a:solidFill>
                  <a:srgbClr val="002060"/>
                </a:solidFill>
                <a:latin typeface="Bahnschrift Condensed" panose="020B0502040204020203" pitchFamily="34" charset="0"/>
              </a:rPr>
              <a:t>Sau chuyến đi thực tế</a:t>
            </a:r>
            <a:endParaRPr lang="en-US" sz="2800" b="1" dirty="0">
              <a:solidFill>
                <a:srgbClr val="002060"/>
              </a:solidFill>
              <a:latin typeface="Bahnschrift Condensed" panose="020B0502040204020203" pitchFamily="34" charset="0"/>
            </a:endParaRPr>
          </a:p>
        </p:txBody>
      </p:sp>
      <p:sp>
        <p:nvSpPr>
          <p:cNvPr id="12" name="TextBox 11"/>
          <p:cNvSpPr txBox="1"/>
          <p:nvPr/>
        </p:nvSpPr>
        <p:spPr>
          <a:xfrm>
            <a:off x="653881" y="1131203"/>
            <a:ext cx="2050561" cy="523220"/>
          </a:xfrm>
          <a:prstGeom prst="rect">
            <a:avLst/>
          </a:prstGeom>
          <a:noFill/>
        </p:spPr>
        <p:txBody>
          <a:bodyPr wrap="none" rtlCol="0">
            <a:spAutoFit/>
          </a:bodyPr>
          <a:lstStyle/>
          <a:p>
            <a:r>
              <a:rPr lang="vi-VN" sz="2800" b="1" dirty="0" smtClean="0">
                <a:solidFill>
                  <a:srgbClr val="FF0000"/>
                </a:solidFill>
                <a:latin typeface="Bahnschrift Condensed" panose="020B0502040204020203" pitchFamily="34" charset="0"/>
              </a:rPr>
              <a:t>* Sáng tác: 1970</a:t>
            </a:r>
            <a:endParaRPr lang="en-US" sz="2800" b="1" dirty="0">
              <a:solidFill>
                <a:srgbClr val="FF0000"/>
              </a:solidFill>
              <a:latin typeface="Bahnschrift Condensed" panose="020B0502040204020203" pitchFamily="34" charset="0"/>
            </a:endParaRPr>
          </a:p>
        </p:txBody>
      </p:sp>
      <p:sp>
        <p:nvSpPr>
          <p:cNvPr id="13" name="TextBox 12"/>
          <p:cNvSpPr txBox="1"/>
          <p:nvPr/>
        </p:nvSpPr>
        <p:spPr>
          <a:xfrm>
            <a:off x="883971" y="2555543"/>
            <a:ext cx="2504323" cy="830997"/>
          </a:xfrm>
          <a:prstGeom prst="rect">
            <a:avLst/>
          </a:prstGeom>
          <a:noFill/>
        </p:spPr>
        <p:txBody>
          <a:bodyPr wrap="square" rtlCol="0">
            <a:spAutoFit/>
          </a:bodyPr>
          <a:lstStyle/>
          <a:p>
            <a:r>
              <a:rPr lang="vi-VN" sz="2400" b="1" dirty="0" smtClean="0">
                <a:latin typeface="Bahnschrift Condensed" panose="020B0502040204020203" pitchFamily="34" charset="0"/>
              </a:rPr>
              <a:t>MB xây dựng XHCN</a:t>
            </a:r>
          </a:p>
          <a:p>
            <a:r>
              <a:rPr lang="vi-VN" sz="2400" b="1" dirty="0" smtClean="0">
                <a:latin typeface="Bahnschrift Condensed" panose="020B0502040204020203" pitchFamily="34" charset="0"/>
              </a:rPr>
              <a:t>MN chống Mỹ</a:t>
            </a:r>
            <a:endParaRPr lang="en-US" sz="2400" b="1" dirty="0">
              <a:latin typeface="Bahnschrift Condensed" panose="020B0502040204020203" pitchFamily="34" charset="0"/>
            </a:endParaRPr>
          </a:p>
        </p:txBody>
      </p:sp>
      <p:sp>
        <p:nvSpPr>
          <p:cNvPr id="14" name="TextBox 13"/>
          <p:cNvSpPr txBox="1"/>
          <p:nvPr/>
        </p:nvSpPr>
        <p:spPr>
          <a:xfrm>
            <a:off x="3349888" y="1401982"/>
            <a:ext cx="4583480" cy="2246769"/>
          </a:xfrm>
          <a:prstGeom prst="rect">
            <a:avLst/>
          </a:prstGeom>
          <a:noFill/>
          <a:ln cmpd="thickThin">
            <a:solidFill>
              <a:srgbClr val="002060"/>
            </a:solidFill>
            <a:prstDash val="solid"/>
          </a:ln>
        </p:spPr>
        <p:txBody>
          <a:bodyPr wrap="square" rtlCol="0">
            <a:spAutoFit/>
          </a:bodyPr>
          <a:lstStyle/>
          <a:p>
            <a:endParaRPr lang="vi-VN" sz="2800" dirty="0" smtClean="0">
              <a:solidFill>
                <a:srgbClr val="002060"/>
              </a:solidFill>
              <a:latin typeface="Bahnschrift Condensed" panose="020B0502040204020203" pitchFamily="34" charset="0"/>
            </a:endParaRPr>
          </a:p>
          <a:p>
            <a:r>
              <a:rPr lang="vi-VN" sz="2800" dirty="0" smtClean="0">
                <a:solidFill>
                  <a:srgbClr val="002060"/>
                </a:solidFill>
                <a:latin typeface="Bahnschrift Condensed" panose="020B0502040204020203" pitchFamily="34" charset="0"/>
              </a:rPr>
              <a:t>Xuất xứ: Tập “Giữa trong xanh”  </a:t>
            </a:r>
          </a:p>
          <a:p>
            <a:r>
              <a:rPr lang="vi-VN" sz="2800" dirty="0" smtClean="0">
                <a:solidFill>
                  <a:srgbClr val="002060"/>
                </a:solidFill>
                <a:latin typeface="Bahnschrift Condensed" panose="020B0502040204020203" pitchFamily="34" charset="0"/>
              </a:rPr>
              <a:t>Thể loại: Truyện ngắn</a:t>
            </a:r>
          </a:p>
          <a:p>
            <a:r>
              <a:rPr lang="vi-VN" sz="2800" dirty="0" smtClean="0">
                <a:solidFill>
                  <a:srgbClr val="002060"/>
                </a:solidFill>
                <a:latin typeface="Bahnschrift Condensed" panose="020B0502040204020203" pitchFamily="34" charset="0"/>
              </a:rPr>
              <a:t>Ngôi kể: thứ ba </a:t>
            </a:r>
          </a:p>
          <a:p>
            <a:r>
              <a:rPr lang="vi-VN" sz="2800" dirty="0" smtClean="0">
                <a:solidFill>
                  <a:srgbClr val="002060"/>
                </a:solidFill>
                <a:latin typeface="Bahnschrift Condensed" panose="020B0502040204020203" pitchFamily="34" charset="0"/>
              </a:rPr>
              <a:t>Điểm nhìn: ông họa sĩ                                    </a:t>
            </a:r>
          </a:p>
        </p:txBody>
      </p:sp>
      <p:sp>
        <p:nvSpPr>
          <p:cNvPr id="15" name="TextBox 14"/>
          <p:cNvSpPr txBox="1"/>
          <p:nvPr/>
        </p:nvSpPr>
        <p:spPr>
          <a:xfrm>
            <a:off x="3997820" y="1140370"/>
            <a:ext cx="3339376" cy="523220"/>
          </a:xfrm>
          <a:prstGeom prst="rect">
            <a:avLst/>
          </a:prstGeom>
          <a:solidFill>
            <a:schemeClr val="bg1"/>
          </a:solidFill>
          <a:ln>
            <a:noFill/>
          </a:ln>
        </p:spPr>
        <p:txBody>
          <a:bodyPr wrap="none" rtlCol="0">
            <a:spAutoFit/>
          </a:bodyPr>
          <a:lstStyle/>
          <a:p>
            <a:r>
              <a:rPr lang="vi-VN" sz="2800" dirty="0" smtClean="0">
                <a:solidFill>
                  <a:srgbClr val="FF0000"/>
                </a:solidFill>
                <a:latin typeface="Consolas" panose="020B0609020204030204" pitchFamily="49" charset="0"/>
              </a:rPr>
              <a:t>KIẾN THỨC CƠ BẢN</a:t>
            </a:r>
            <a:endParaRPr lang="en-US" sz="2800" dirty="0">
              <a:solidFill>
                <a:srgbClr val="FF0000"/>
              </a:solidFill>
              <a:latin typeface="Consolas" panose="020B0609020204030204" pitchFamily="49" charset="0"/>
            </a:endParaRPr>
          </a:p>
        </p:txBody>
      </p:sp>
      <p:sp>
        <p:nvSpPr>
          <p:cNvPr id="16" name="Rounded Rectangle 15"/>
          <p:cNvSpPr/>
          <p:nvPr/>
        </p:nvSpPr>
        <p:spPr>
          <a:xfrm>
            <a:off x="653881" y="4050681"/>
            <a:ext cx="4705197" cy="26063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vi-VN" sz="2400" dirty="0" smtClean="0">
                <a:solidFill>
                  <a:srgbClr val="002060"/>
                </a:solidFill>
              </a:rPr>
              <a:t>Đảo ngữ</a:t>
            </a:r>
          </a:p>
          <a:p>
            <a:pPr marL="285750" indent="-285750">
              <a:buFontTx/>
              <a:buChar char="-"/>
            </a:pPr>
            <a:r>
              <a:rPr lang="vi-VN" sz="2400" dirty="0" smtClean="0">
                <a:solidFill>
                  <a:srgbClr val="002060"/>
                </a:solidFill>
              </a:rPr>
              <a:t>Khung cảnh Sa Pa tĩnh lặng, thích hợp nghỉ ngơi.</a:t>
            </a:r>
          </a:p>
          <a:p>
            <a:pPr marL="285750" indent="-285750">
              <a:buFontTx/>
              <a:buChar char="-"/>
            </a:pPr>
            <a:r>
              <a:rPr lang="vi-VN" sz="2400" dirty="0" smtClean="0">
                <a:solidFill>
                  <a:srgbClr val="002060"/>
                </a:solidFill>
              </a:rPr>
              <a:t>Hình ảnh con người lao động thầm lặng.</a:t>
            </a:r>
          </a:p>
          <a:p>
            <a:pPr algn="ctr"/>
            <a:r>
              <a:rPr lang="vi-VN" sz="2400" dirty="0" smtClean="0">
                <a:solidFill>
                  <a:srgbClr val="FF0000"/>
                </a:solidFill>
              </a:rPr>
              <a:t>TƯ TƯỞNG, CHỦ ĐỀ</a:t>
            </a:r>
            <a:endParaRPr lang="en-US" sz="2400" dirty="0">
              <a:solidFill>
                <a:srgbClr val="FF0000"/>
              </a:solidFill>
            </a:endParaRPr>
          </a:p>
        </p:txBody>
      </p:sp>
      <p:sp>
        <p:nvSpPr>
          <p:cNvPr id="17" name="TextBox 16"/>
          <p:cNvSpPr txBox="1"/>
          <p:nvPr/>
        </p:nvSpPr>
        <p:spPr>
          <a:xfrm rot="16200000">
            <a:off x="-512898" y="5148531"/>
            <a:ext cx="1792478" cy="523220"/>
          </a:xfrm>
          <a:prstGeom prst="rect">
            <a:avLst/>
          </a:prstGeom>
          <a:noFill/>
        </p:spPr>
        <p:txBody>
          <a:bodyPr wrap="none" rtlCol="0">
            <a:spAutoFit/>
          </a:bodyPr>
          <a:lstStyle/>
          <a:p>
            <a:r>
              <a:rPr lang="vi-VN" sz="2800" dirty="0" smtClean="0">
                <a:solidFill>
                  <a:srgbClr val="FF0000"/>
                </a:solidFill>
                <a:latin typeface="+mj-lt"/>
              </a:rPr>
              <a:t>NHAN ĐỀ</a:t>
            </a:r>
            <a:endParaRPr lang="en-US" sz="2800" dirty="0">
              <a:solidFill>
                <a:srgbClr val="FF0000"/>
              </a:solidFill>
              <a:latin typeface="+mj-lt"/>
            </a:endParaRPr>
          </a:p>
        </p:txBody>
      </p:sp>
      <p:sp>
        <p:nvSpPr>
          <p:cNvPr id="18" name="TextBox 17"/>
          <p:cNvSpPr txBox="1"/>
          <p:nvPr/>
        </p:nvSpPr>
        <p:spPr>
          <a:xfrm>
            <a:off x="5502818" y="3648751"/>
            <a:ext cx="3223959" cy="646331"/>
          </a:xfrm>
          <a:prstGeom prst="rect">
            <a:avLst/>
          </a:prstGeom>
          <a:noFill/>
        </p:spPr>
        <p:txBody>
          <a:bodyPr wrap="none" rtlCol="0">
            <a:spAutoFit/>
          </a:bodyPr>
          <a:lstStyle/>
          <a:p>
            <a:r>
              <a:rPr lang="en-US" sz="3600" b="1" dirty="0" smtClean="0">
                <a:solidFill>
                  <a:srgbClr val="C00000"/>
                </a:solidFill>
                <a:latin typeface="Consolas" panose="020B0609020204030204" pitchFamily="49" charset="0"/>
              </a:rPr>
              <a:t>TÊN NHÂN VẬT</a:t>
            </a:r>
            <a:endParaRPr lang="en-US" sz="3600" b="1" dirty="0">
              <a:solidFill>
                <a:srgbClr val="C00000"/>
              </a:solidFill>
              <a:latin typeface="Consolas" panose="020B0609020204030204" pitchFamily="49" charset="0"/>
            </a:endParaRPr>
          </a:p>
        </p:txBody>
      </p:sp>
      <p:sp>
        <p:nvSpPr>
          <p:cNvPr id="19" name="TextBox 18"/>
          <p:cNvSpPr txBox="1"/>
          <p:nvPr/>
        </p:nvSpPr>
        <p:spPr>
          <a:xfrm>
            <a:off x="5532698" y="4627560"/>
            <a:ext cx="3164201" cy="830997"/>
          </a:xfrm>
          <a:prstGeom prst="rect">
            <a:avLst/>
          </a:prstGeom>
          <a:noFill/>
        </p:spPr>
        <p:txBody>
          <a:bodyPr wrap="square" rtlCol="0">
            <a:spAutoFit/>
          </a:bodyPr>
          <a:lstStyle/>
          <a:p>
            <a:pPr algn="just"/>
            <a:r>
              <a:rPr lang="vi-VN" sz="2400" dirty="0" smtClean="0"/>
              <a:t>- Đặt theo giới tính, tuổi tác, nghề nghiệp</a:t>
            </a:r>
            <a:endParaRPr lang="en-US" sz="2400" dirty="0"/>
          </a:p>
        </p:txBody>
      </p:sp>
      <p:sp>
        <p:nvSpPr>
          <p:cNvPr id="20" name="TextBox 19"/>
          <p:cNvSpPr txBox="1"/>
          <p:nvPr/>
        </p:nvSpPr>
        <p:spPr>
          <a:xfrm>
            <a:off x="5532698" y="4240504"/>
            <a:ext cx="3127779" cy="461665"/>
          </a:xfrm>
          <a:prstGeom prst="rect">
            <a:avLst/>
          </a:prstGeom>
          <a:noFill/>
        </p:spPr>
        <p:txBody>
          <a:bodyPr wrap="none" rtlCol="0">
            <a:spAutoFit/>
          </a:bodyPr>
          <a:lstStyle/>
          <a:p>
            <a:r>
              <a:rPr lang="vi-VN" sz="2400" dirty="0" smtClean="0"/>
              <a:t>-  Không có tên riêng</a:t>
            </a:r>
            <a:endParaRPr lang="en-US" sz="2400" dirty="0"/>
          </a:p>
        </p:txBody>
      </p:sp>
      <p:sp>
        <p:nvSpPr>
          <p:cNvPr id="21" name="Striped Right Arrow 20"/>
          <p:cNvSpPr/>
          <p:nvPr/>
        </p:nvSpPr>
        <p:spPr>
          <a:xfrm>
            <a:off x="6143802" y="5387469"/>
            <a:ext cx="2053429" cy="1446835"/>
          </a:xfrm>
          <a:prstGeom prst="striped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smtClean="0">
                <a:solidFill>
                  <a:schemeClr val="tx1"/>
                </a:solidFill>
              </a:rPr>
              <a:t>Số đông</a:t>
            </a:r>
            <a:endParaRPr lang="en-US" sz="2600" dirty="0">
              <a:solidFill>
                <a:schemeClr val="tx1"/>
              </a:solidFill>
            </a:endParaRPr>
          </a:p>
        </p:txBody>
      </p:sp>
    </p:spTree>
    <p:extLst>
      <p:ext uri="{BB962C8B-B14F-4D97-AF65-F5344CB8AC3E}">
        <p14:creationId xmlns:p14="http://schemas.microsoft.com/office/powerpoint/2010/main" val="232823469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animBg="1"/>
      <p:bldP spid="15" grpId="0" animBg="1"/>
      <p:bldP spid="16" grpId="0" animBg="1"/>
      <p:bldP spid="17" grpId="0"/>
      <p:bldP spid="18" grpId="0"/>
      <p:bldP spid="19" grpId="0"/>
      <p:bldP spid="20" grpId="0"/>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áº¿t quáº£ hÃ¬nh áº£nh cho hinh anh may o sa 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36" y="849155"/>
            <a:ext cx="8434992" cy="5050789"/>
          </a:xfrm>
          <a:prstGeom prst="rect">
            <a:avLst/>
          </a:prstGeom>
          <a:noFill/>
          <a:ln>
            <a:noFill/>
          </a:ln>
          <a:effectLst>
            <a:softEdge rad="1270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1783715" y="-2379"/>
            <a:ext cx="701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eaLnBrk="1" fontAlgn="base" hangingPunct="1">
              <a:spcBef>
                <a:spcPct val="0"/>
              </a:spcBef>
              <a:spcAft>
                <a:spcPct val="0"/>
              </a:spcAft>
            </a:pPr>
            <a:r>
              <a:rPr lang="en-US" altLang="en-US" sz="3000" dirty="0" smtClean="0">
                <a:solidFill>
                  <a:srgbClr val="00B050"/>
                </a:solidFill>
                <a:latin typeface="Times New Roman" panose="02020603050405020304" pitchFamily="18" charset="0"/>
                <a:cs typeface="Times New Roman" panose="02020603050405020304" pitchFamily="18" charset="0"/>
              </a:rPr>
              <a:t>1. </a:t>
            </a:r>
            <a:r>
              <a:rPr lang="en-US" altLang="en-US" sz="3000" dirty="0" err="1" smtClean="0">
                <a:solidFill>
                  <a:srgbClr val="00B050"/>
                </a:solidFill>
                <a:latin typeface="Times New Roman" panose="02020603050405020304" pitchFamily="18" charset="0"/>
                <a:cs typeface="Times New Roman" panose="02020603050405020304" pitchFamily="18" charset="0"/>
              </a:rPr>
              <a:t>Bức</a:t>
            </a:r>
            <a:r>
              <a:rPr lang="en-US" altLang="en-US" sz="3000" dirty="0" smtClean="0">
                <a:solidFill>
                  <a:srgbClr val="00B050"/>
                </a:solidFill>
                <a:latin typeface="Times New Roman" panose="02020603050405020304" pitchFamily="18" charset="0"/>
                <a:cs typeface="Times New Roman" panose="02020603050405020304" pitchFamily="18" charset="0"/>
              </a:rPr>
              <a:t> </a:t>
            </a:r>
            <a:r>
              <a:rPr lang="en-US" altLang="en-US" sz="3000" dirty="0" err="1" smtClean="0">
                <a:solidFill>
                  <a:srgbClr val="00B050"/>
                </a:solidFill>
                <a:latin typeface="Times New Roman" panose="02020603050405020304" pitchFamily="18" charset="0"/>
                <a:cs typeface="Times New Roman" panose="02020603050405020304" pitchFamily="18" charset="0"/>
              </a:rPr>
              <a:t>tranh</a:t>
            </a:r>
            <a:r>
              <a:rPr lang="en-US" altLang="en-US" sz="3000" dirty="0" smtClean="0">
                <a:solidFill>
                  <a:srgbClr val="00B050"/>
                </a:solidFill>
                <a:latin typeface="Times New Roman" panose="02020603050405020304" pitchFamily="18" charset="0"/>
                <a:cs typeface="Times New Roman" panose="02020603050405020304" pitchFamily="18" charset="0"/>
              </a:rPr>
              <a:t> </a:t>
            </a:r>
            <a:r>
              <a:rPr lang="en-US" altLang="en-US" sz="3000" dirty="0" err="1" smtClean="0">
                <a:solidFill>
                  <a:srgbClr val="00B050"/>
                </a:solidFill>
                <a:latin typeface="Times New Roman" panose="02020603050405020304" pitchFamily="18" charset="0"/>
                <a:cs typeface="Times New Roman" panose="02020603050405020304" pitchFamily="18" charset="0"/>
              </a:rPr>
              <a:t>thiên</a:t>
            </a:r>
            <a:r>
              <a:rPr lang="en-US" altLang="en-US" sz="3000" dirty="0" smtClean="0">
                <a:solidFill>
                  <a:srgbClr val="00B050"/>
                </a:solidFill>
                <a:latin typeface="Times New Roman" panose="02020603050405020304" pitchFamily="18" charset="0"/>
                <a:cs typeface="Times New Roman" panose="02020603050405020304" pitchFamily="18" charset="0"/>
              </a:rPr>
              <a:t> </a:t>
            </a:r>
            <a:r>
              <a:rPr lang="en-US" altLang="en-US" sz="3000" dirty="0" err="1" smtClean="0">
                <a:solidFill>
                  <a:srgbClr val="00B050"/>
                </a:solidFill>
                <a:latin typeface="Times New Roman" panose="02020603050405020304" pitchFamily="18" charset="0"/>
                <a:cs typeface="Times New Roman" panose="02020603050405020304" pitchFamily="18" charset="0"/>
              </a:rPr>
              <a:t>nhiên</a:t>
            </a:r>
            <a:r>
              <a:rPr lang="en-US" altLang="en-US" sz="3000" dirty="0" smtClean="0">
                <a:solidFill>
                  <a:srgbClr val="00B050"/>
                </a:solidFill>
                <a:latin typeface="Times New Roman" panose="02020603050405020304" pitchFamily="18" charset="0"/>
                <a:cs typeface="Times New Roman" panose="02020603050405020304" pitchFamily="18" charset="0"/>
              </a:rPr>
              <a:t> </a:t>
            </a:r>
            <a:r>
              <a:rPr lang="en-US" altLang="en-US" sz="3000" dirty="0" err="1" smtClean="0">
                <a:solidFill>
                  <a:srgbClr val="00B050"/>
                </a:solidFill>
                <a:latin typeface="Times New Roman" panose="02020603050405020304" pitchFamily="18" charset="0"/>
                <a:cs typeface="Times New Roman" panose="02020603050405020304" pitchFamily="18" charset="0"/>
              </a:rPr>
              <a:t>thơ</a:t>
            </a:r>
            <a:r>
              <a:rPr lang="en-US" altLang="en-US" sz="3000" dirty="0" smtClean="0">
                <a:solidFill>
                  <a:srgbClr val="00B050"/>
                </a:solidFill>
                <a:latin typeface="Times New Roman" panose="02020603050405020304" pitchFamily="18" charset="0"/>
                <a:cs typeface="Times New Roman" panose="02020603050405020304" pitchFamily="18" charset="0"/>
              </a:rPr>
              <a:t> </a:t>
            </a:r>
            <a:r>
              <a:rPr lang="en-US" altLang="en-US" sz="3000" dirty="0" err="1" smtClean="0">
                <a:solidFill>
                  <a:srgbClr val="00B050"/>
                </a:solidFill>
                <a:latin typeface="Times New Roman" panose="02020603050405020304" pitchFamily="18" charset="0"/>
                <a:cs typeface="Times New Roman" panose="02020603050405020304" pitchFamily="18" charset="0"/>
              </a:rPr>
              <a:t>mộng</a:t>
            </a:r>
            <a:r>
              <a:rPr lang="en-US" altLang="en-US" sz="3000" dirty="0" smtClean="0">
                <a:solidFill>
                  <a:srgbClr val="00B050"/>
                </a:solidFill>
                <a:latin typeface="Times New Roman" panose="02020603050405020304" pitchFamily="18" charset="0"/>
                <a:cs typeface="Times New Roman" panose="02020603050405020304" pitchFamily="18" charset="0"/>
              </a:rPr>
              <a:t>:</a:t>
            </a:r>
          </a:p>
        </p:txBody>
      </p:sp>
      <p:sp>
        <p:nvSpPr>
          <p:cNvPr id="4" name="Rectangle 7"/>
          <p:cNvSpPr>
            <a:spLocks noChangeArrowheads="1"/>
          </p:cNvSpPr>
          <p:nvPr/>
        </p:nvSpPr>
        <p:spPr bwMode="auto">
          <a:xfrm>
            <a:off x="120015" y="560388"/>
            <a:ext cx="68484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algn="just" eaLnBrk="1" fontAlgn="base" hangingPunct="1">
              <a:spcBef>
                <a:spcPct val="0"/>
              </a:spcBef>
              <a:spcAft>
                <a:spcPct val="0"/>
              </a:spcAft>
            </a:pPr>
            <a:r>
              <a:rPr lang="en-US" altLang="en-US" sz="3000" b="0" i="1" smtClean="0">
                <a:solidFill>
                  <a:prstClr val="black"/>
                </a:solidFill>
                <a:latin typeface="Times New Roman" panose="02020603050405020304" pitchFamily="18" charset="0"/>
                <a:cs typeface="Times New Roman" panose="02020603050405020304" pitchFamily="18" charset="0"/>
              </a:rPr>
              <a:t>- Sa Pa bắt đầu với những rặng đào.	</a:t>
            </a:r>
          </a:p>
        </p:txBody>
      </p:sp>
      <p:sp>
        <p:nvSpPr>
          <p:cNvPr id="5" name="Rectangle 9"/>
          <p:cNvSpPr>
            <a:spLocks noChangeArrowheads="1"/>
          </p:cNvSpPr>
          <p:nvPr/>
        </p:nvSpPr>
        <p:spPr bwMode="auto">
          <a:xfrm>
            <a:off x="137478" y="1081088"/>
            <a:ext cx="68500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algn="just" eaLnBrk="1" fontAlgn="base" hangingPunct="1">
              <a:spcBef>
                <a:spcPct val="0"/>
              </a:spcBef>
              <a:spcAft>
                <a:spcPct val="0"/>
              </a:spcAft>
            </a:pPr>
            <a:r>
              <a:rPr lang="en-US" altLang="en-US" sz="3000" b="0" i="1" smtClean="0">
                <a:solidFill>
                  <a:prstClr val="black"/>
                </a:solidFill>
                <a:latin typeface="Times New Roman" panose="02020603050405020304" pitchFamily="18" charset="0"/>
                <a:cs typeface="Times New Roman" panose="02020603050405020304" pitchFamily="18" charset="0"/>
              </a:rPr>
              <a:t>- những đàn bò lang cổ …</a:t>
            </a:r>
            <a:r>
              <a:rPr lang="en-US" altLang="en-US" sz="3000" b="0" smtClean="0">
                <a:solidFill>
                  <a:prstClr val="black"/>
                </a:solidFill>
                <a:latin typeface="Times New Roman" panose="02020603050405020304" pitchFamily="18" charset="0"/>
                <a:cs typeface="Times New Roman" panose="02020603050405020304" pitchFamily="18" charset="0"/>
              </a:rPr>
              <a:t>	</a:t>
            </a:r>
          </a:p>
        </p:txBody>
      </p:sp>
      <p:sp>
        <p:nvSpPr>
          <p:cNvPr id="6" name="Rectangle 10"/>
          <p:cNvSpPr>
            <a:spLocks noChangeArrowheads="1"/>
          </p:cNvSpPr>
          <p:nvPr/>
        </p:nvSpPr>
        <p:spPr bwMode="auto">
          <a:xfrm>
            <a:off x="135890" y="1630363"/>
            <a:ext cx="86582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algn="just" eaLnBrk="1" fontAlgn="base" hangingPunct="1">
              <a:spcBef>
                <a:spcPct val="0"/>
              </a:spcBef>
              <a:spcAft>
                <a:spcPct val="0"/>
              </a:spcAft>
            </a:pPr>
            <a:r>
              <a:rPr lang="fr-FR" altLang="en-US" b="0" i="1" smtClean="0">
                <a:solidFill>
                  <a:prstClr val="black"/>
                </a:solidFill>
                <a:latin typeface="Times New Roman" panose="02020603050405020304" pitchFamily="18" charset="0"/>
                <a:cs typeface="Times New Roman" panose="02020603050405020304" pitchFamily="18" charset="0"/>
              </a:rPr>
              <a:t>- Nắng ... len tới, đốt cháy rừng cây</a:t>
            </a:r>
            <a:endParaRPr lang="en-US" altLang="en-US" b="0" i="1" smtClean="0">
              <a:solidFill>
                <a:prstClr val="black"/>
              </a:solidFill>
              <a:latin typeface="Times New Roman" panose="02020603050405020304" pitchFamily="18" charset="0"/>
              <a:cs typeface="Times New Roman" panose="02020603050405020304" pitchFamily="18" charset="0"/>
            </a:endParaRPr>
          </a:p>
        </p:txBody>
      </p:sp>
      <p:sp>
        <p:nvSpPr>
          <p:cNvPr id="7" name="Rectangle 8"/>
          <p:cNvSpPr>
            <a:spLocks noChangeArrowheads="1"/>
          </p:cNvSpPr>
          <p:nvPr/>
        </p:nvSpPr>
        <p:spPr bwMode="auto">
          <a:xfrm>
            <a:off x="169228" y="2152650"/>
            <a:ext cx="6362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algn="just" eaLnBrk="1" fontAlgn="base" hangingPunct="1">
              <a:spcBef>
                <a:spcPct val="0"/>
              </a:spcBef>
              <a:spcAft>
                <a:spcPct val="0"/>
              </a:spcAft>
            </a:pPr>
            <a:r>
              <a:rPr lang="fr-FR" altLang="en-US" b="0" i="1" smtClean="0">
                <a:solidFill>
                  <a:prstClr val="black"/>
                </a:solidFill>
                <a:latin typeface="Times New Roman" panose="02020603050405020304" pitchFamily="18" charset="0"/>
                <a:cs typeface="Times New Roman" panose="02020603050405020304" pitchFamily="18" charset="0"/>
              </a:rPr>
              <a:t>- Những cây thông …màu xanh của rừng.</a:t>
            </a:r>
            <a:endParaRPr lang="en-US" altLang="en-US" b="0" i="1" smtClean="0">
              <a:solidFill>
                <a:prstClr val="black"/>
              </a:solidFill>
              <a:latin typeface="Times New Roman" panose="02020603050405020304" pitchFamily="18" charset="0"/>
              <a:cs typeface="Times New Roman" panose="02020603050405020304" pitchFamily="18" charset="0"/>
            </a:endParaRPr>
          </a:p>
        </p:txBody>
      </p:sp>
      <p:sp>
        <p:nvSpPr>
          <p:cNvPr id="8" name="Rectangle 1"/>
          <p:cNvSpPr>
            <a:spLocks noChangeArrowheads="1"/>
          </p:cNvSpPr>
          <p:nvPr/>
        </p:nvSpPr>
        <p:spPr bwMode="auto">
          <a:xfrm>
            <a:off x="169228" y="2676525"/>
            <a:ext cx="8675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algn="just" eaLnBrk="1" fontAlgn="base" hangingPunct="1">
              <a:spcBef>
                <a:spcPct val="0"/>
              </a:spcBef>
              <a:spcAft>
                <a:spcPct val="0"/>
              </a:spcAft>
            </a:pPr>
            <a:r>
              <a:rPr lang="fr-FR" altLang="en-US" b="0" i="1" dirty="0" smtClean="0">
                <a:solidFill>
                  <a:prstClr val="black"/>
                </a:solidFill>
                <a:latin typeface="Times New Roman" panose="02020603050405020304" pitchFamily="18" charset="0"/>
                <a:cs typeface="Times New Roman" panose="02020603050405020304" pitchFamily="18" charset="0"/>
              </a:rPr>
              <a:t>- </a:t>
            </a:r>
            <a:r>
              <a:rPr lang="fr-FR" altLang="en-US" b="0" i="1" dirty="0" err="1" smtClean="0">
                <a:solidFill>
                  <a:prstClr val="black"/>
                </a:solidFill>
                <a:latin typeface="Times New Roman" panose="02020603050405020304" pitchFamily="18" charset="0"/>
                <a:cs typeface="Times New Roman" panose="02020603050405020304" pitchFamily="18" charset="0"/>
              </a:rPr>
              <a:t>Mây</a:t>
            </a:r>
            <a:r>
              <a:rPr lang="fr-FR" altLang="en-US" b="0" i="1" dirty="0" smtClean="0">
                <a:solidFill>
                  <a:prstClr val="black"/>
                </a:solidFill>
                <a:latin typeface="Times New Roman" panose="02020603050405020304" pitchFamily="18" charset="0"/>
                <a:cs typeface="Times New Roman" panose="02020603050405020304" pitchFamily="18" charset="0"/>
              </a:rPr>
              <a:t> </a:t>
            </a:r>
            <a:r>
              <a:rPr lang="fr-FR" altLang="en-US" b="0" i="1" dirty="0" err="1" smtClean="0">
                <a:solidFill>
                  <a:prstClr val="black"/>
                </a:solidFill>
                <a:latin typeface="Times New Roman" panose="02020603050405020304" pitchFamily="18" charset="0"/>
                <a:cs typeface="Times New Roman" panose="02020603050405020304" pitchFamily="18" charset="0"/>
              </a:rPr>
              <a:t>bị</a:t>
            </a:r>
            <a:r>
              <a:rPr lang="fr-FR" altLang="en-US" b="0" i="1" dirty="0" smtClean="0">
                <a:solidFill>
                  <a:prstClr val="black"/>
                </a:solidFill>
                <a:latin typeface="Times New Roman" panose="02020603050405020304" pitchFamily="18" charset="0"/>
                <a:cs typeface="Times New Roman" panose="02020603050405020304" pitchFamily="18" charset="0"/>
              </a:rPr>
              <a:t> </a:t>
            </a:r>
            <a:r>
              <a:rPr lang="fr-FR" altLang="en-US" b="0" i="1" dirty="0" err="1" smtClean="0">
                <a:solidFill>
                  <a:prstClr val="black"/>
                </a:solidFill>
                <a:latin typeface="Times New Roman" panose="02020603050405020304" pitchFamily="18" charset="0"/>
                <a:cs typeface="Times New Roman" panose="02020603050405020304" pitchFamily="18" charset="0"/>
              </a:rPr>
              <a:t>nắng</a:t>
            </a:r>
            <a:r>
              <a:rPr lang="fr-FR" altLang="en-US" b="0" i="1" dirty="0" smtClean="0">
                <a:solidFill>
                  <a:prstClr val="black"/>
                </a:solidFill>
                <a:latin typeface="Times New Roman" panose="02020603050405020304" pitchFamily="18" charset="0"/>
                <a:cs typeface="Times New Roman" panose="02020603050405020304" pitchFamily="18" charset="0"/>
              </a:rPr>
              <a:t> </a:t>
            </a:r>
            <a:r>
              <a:rPr lang="fr-FR" altLang="en-US" b="0" i="1" dirty="0" err="1" smtClean="0">
                <a:solidFill>
                  <a:prstClr val="black"/>
                </a:solidFill>
                <a:latin typeface="Times New Roman" panose="02020603050405020304" pitchFamily="18" charset="0"/>
                <a:cs typeface="Times New Roman" panose="02020603050405020304" pitchFamily="18" charset="0"/>
              </a:rPr>
              <a:t>xua</a:t>
            </a:r>
            <a:r>
              <a:rPr lang="fr-FR" altLang="en-US" b="0" i="1" dirty="0" smtClean="0">
                <a:solidFill>
                  <a:prstClr val="black"/>
                </a:solidFill>
                <a:latin typeface="Times New Roman" panose="02020603050405020304" pitchFamily="18" charset="0"/>
                <a:cs typeface="Times New Roman" panose="02020603050405020304" pitchFamily="18" charset="0"/>
              </a:rPr>
              <a:t>, </a:t>
            </a:r>
            <a:r>
              <a:rPr lang="fr-FR" altLang="en-US" b="0" i="1" dirty="0" err="1" smtClean="0">
                <a:solidFill>
                  <a:prstClr val="black"/>
                </a:solidFill>
                <a:latin typeface="Times New Roman" panose="02020603050405020304" pitchFamily="18" charset="0"/>
                <a:cs typeface="Times New Roman" panose="02020603050405020304" pitchFamily="18" charset="0"/>
              </a:rPr>
              <a:t>cuộn</a:t>
            </a:r>
            <a:r>
              <a:rPr lang="fr-FR" altLang="en-US" b="0" i="1" dirty="0" smtClean="0">
                <a:solidFill>
                  <a:prstClr val="black"/>
                </a:solidFill>
                <a:latin typeface="Times New Roman" panose="02020603050405020304" pitchFamily="18" charset="0"/>
                <a:cs typeface="Times New Roman" panose="02020603050405020304" pitchFamily="18" charset="0"/>
              </a:rPr>
              <a:t> </a:t>
            </a:r>
            <a:r>
              <a:rPr lang="fr-FR" altLang="en-US" b="0" i="1" dirty="0" err="1" smtClean="0">
                <a:solidFill>
                  <a:prstClr val="black"/>
                </a:solidFill>
                <a:latin typeface="Times New Roman" panose="02020603050405020304" pitchFamily="18" charset="0"/>
                <a:cs typeface="Times New Roman" panose="02020603050405020304" pitchFamily="18" charset="0"/>
              </a:rPr>
              <a:t>tròn</a:t>
            </a:r>
            <a:r>
              <a:rPr lang="fr-FR" altLang="en-US" b="0" i="1" dirty="0" smtClean="0">
                <a:solidFill>
                  <a:prstClr val="black"/>
                </a:solidFill>
                <a:latin typeface="Times New Roman" panose="02020603050405020304" pitchFamily="18" charset="0"/>
                <a:cs typeface="Times New Roman" panose="02020603050405020304" pitchFamily="18" charset="0"/>
              </a:rPr>
              <a:t> … </a:t>
            </a:r>
            <a:r>
              <a:rPr lang="fr-FR" altLang="en-US" b="0" i="1" dirty="0" err="1" smtClean="0">
                <a:solidFill>
                  <a:prstClr val="black"/>
                </a:solidFill>
                <a:latin typeface="Times New Roman" panose="02020603050405020304" pitchFamily="18" charset="0"/>
                <a:cs typeface="Times New Roman" panose="02020603050405020304" pitchFamily="18" charset="0"/>
              </a:rPr>
              <a:t>lăn</a:t>
            </a:r>
            <a:r>
              <a:rPr lang="fr-FR" altLang="en-US" b="0" i="1" dirty="0" smtClean="0">
                <a:solidFill>
                  <a:prstClr val="black"/>
                </a:solidFill>
                <a:latin typeface="Times New Roman" panose="02020603050405020304" pitchFamily="18" charset="0"/>
                <a:cs typeface="Times New Roman" panose="02020603050405020304" pitchFamily="18" charset="0"/>
              </a:rPr>
              <a:t> ... </a:t>
            </a:r>
            <a:r>
              <a:rPr lang="fr-FR" altLang="en-US" b="0" i="1" dirty="0" err="1" smtClean="0">
                <a:solidFill>
                  <a:prstClr val="black"/>
                </a:solidFill>
                <a:latin typeface="Times New Roman" panose="02020603050405020304" pitchFamily="18" charset="0"/>
                <a:cs typeface="Times New Roman" panose="02020603050405020304" pitchFamily="18" charset="0"/>
              </a:rPr>
              <a:t>luồn</a:t>
            </a:r>
            <a:r>
              <a:rPr lang="fr-FR" altLang="en-US" b="0" i="1" dirty="0" smtClean="0">
                <a:solidFill>
                  <a:prstClr val="black"/>
                </a:solidFill>
                <a:latin typeface="Times New Roman" panose="02020603050405020304" pitchFamily="18" charset="0"/>
                <a:cs typeface="Times New Roman" panose="02020603050405020304" pitchFamily="18" charset="0"/>
              </a:rPr>
              <a:t> </a:t>
            </a:r>
            <a:r>
              <a:rPr lang="fr-FR" altLang="en-US" b="0" i="1" dirty="0" err="1" smtClean="0">
                <a:solidFill>
                  <a:prstClr val="black"/>
                </a:solidFill>
                <a:latin typeface="Times New Roman" panose="02020603050405020304" pitchFamily="18" charset="0"/>
                <a:cs typeface="Times New Roman" panose="02020603050405020304" pitchFamily="18" charset="0"/>
              </a:rPr>
              <a:t>cả</a:t>
            </a:r>
            <a:r>
              <a:rPr lang="fr-FR" altLang="en-US" b="0" i="1" dirty="0" smtClean="0">
                <a:solidFill>
                  <a:prstClr val="black"/>
                </a:solidFill>
                <a:latin typeface="Times New Roman" panose="02020603050405020304" pitchFamily="18" charset="0"/>
                <a:cs typeface="Times New Roman" panose="02020603050405020304" pitchFamily="18" charset="0"/>
              </a:rPr>
              <a:t> </a:t>
            </a:r>
            <a:r>
              <a:rPr lang="fr-FR" altLang="en-US" b="0" i="1" dirty="0" err="1" smtClean="0">
                <a:solidFill>
                  <a:prstClr val="black"/>
                </a:solidFill>
                <a:latin typeface="Times New Roman" panose="02020603050405020304" pitchFamily="18" charset="0"/>
                <a:cs typeface="Times New Roman" panose="02020603050405020304" pitchFamily="18" charset="0"/>
              </a:rPr>
              <a:t>vào</a:t>
            </a:r>
            <a:r>
              <a:rPr lang="fr-FR" altLang="en-US" b="0" i="1" dirty="0" smtClean="0">
                <a:solidFill>
                  <a:prstClr val="black"/>
                </a:solidFill>
                <a:latin typeface="Times New Roman" panose="02020603050405020304" pitchFamily="18" charset="0"/>
                <a:cs typeface="Times New Roman" panose="02020603050405020304" pitchFamily="18" charset="0"/>
              </a:rPr>
              <a:t> </a:t>
            </a:r>
            <a:r>
              <a:rPr lang="fr-FR" altLang="en-US" b="0" i="1" dirty="0" err="1" smtClean="0">
                <a:solidFill>
                  <a:prstClr val="black"/>
                </a:solidFill>
                <a:latin typeface="Times New Roman" panose="02020603050405020304" pitchFamily="18" charset="0"/>
                <a:cs typeface="Times New Roman" panose="02020603050405020304" pitchFamily="18" charset="0"/>
              </a:rPr>
              <a:t>gầm</a:t>
            </a:r>
            <a:r>
              <a:rPr lang="fr-FR" altLang="en-US" b="0" i="1" dirty="0" smtClean="0">
                <a:solidFill>
                  <a:prstClr val="black"/>
                </a:solidFill>
                <a:latin typeface="Times New Roman" panose="02020603050405020304" pitchFamily="18" charset="0"/>
                <a:cs typeface="Times New Roman" panose="02020603050405020304" pitchFamily="18" charset="0"/>
              </a:rPr>
              <a:t> </a:t>
            </a:r>
            <a:r>
              <a:rPr lang="fr-FR" altLang="en-US" b="0" i="1" dirty="0" err="1" smtClean="0">
                <a:solidFill>
                  <a:prstClr val="black"/>
                </a:solidFill>
                <a:latin typeface="Times New Roman" panose="02020603050405020304" pitchFamily="18" charset="0"/>
                <a:cs typeface="Times New Roman" panose="02020603050405020304" pitchFamily="18" charset="0"/>
              </a:rPr>
              <a:t>xe</a:t>
            </a:r>
            <a:r>
              <a:rPr lang="fr-FR" altLang="en-US" b="0" i="1" dirty="0" smtClean="0">
                <a:solidFill>
                  <a:prstClr val="black"/>
                </a:solidFill>
                <a:latin typeface="Times New Roman" panose="02020603050405020304" pitchFamily="18" charset="0"/>
                <a:cs typeface="Times New Roman" panose="02020603050405020304" pitchFamily="18" charset="0"/>
              </a:rPr>
              <a:t>.</a:t>
            </a:r>
            <a:endParaRPr lang="en-US" altLang="en-US" b="0" i="1" dirty="0" smtClean="0">
              <a:solidFill>
                <a:prstClr val="black"/>
              </a:solidFill>
              <a:latin typeface="Times New Roman" panose="02020603050405020304" pitchFamily="18" charset="0"/>
              <a:cs typeface="Times New Roman" panose="02020603050405020304" pitchFamily="18" charset="0"/>
            </a:endParaRPr>
          </a:p>
        </p:txBody>
      </p:sp>
      <p:sp>
        <p:nvSpPr>
          <p:cNvPr id="9" name="Text Box 5"/>
          <p:cNvSpPr txBox="1">
            <a:spLocks noChangeArrowheads="1"/>
          </p:cNvSpPr>
          <p:nvPr/>
        </p:nvSpPr>
        <p:spPr bwMode="auto">
          <a:xfrm>
            <a:off x="208915" y="3257550"/>
            <a:ext cx="8672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algn="just" eaLnBrk="1" fontAlgn="base" hangingPunct="1">
              <a:spcBef>
                <a:spcPct val="0"/>
              </a:spcBef>
              <a:spcAft>
                <a:spcPct val="0"/>
              </a:spcAft>
            </a:pPr>
            <a:r>
              <a:rPr lang="pt-BR" altLang="en-US" b="0" i="1" smtClean="0">
                <a:solidFill>
                  <a:prstClr val="black"/>
                </a:solidFill>
                <a:latin typeface="Times New Roman" panose="02020603050405020304" pitchFamily="18" charset="0"/>
                <a:cs typeface="Times New Roman" panose="02020603050405020304" pitchFamily="18" charset="0"/>
              </a:rPr>
              <a:t>- ... nắng đã mạ bạc cả con đèo, ... như một bó đuốc lớn.</a:t>
            </a:r>
            <a:endParaRPr lang="en-US" altLang="en-US" b="0" i="1" smtClean="0">
              <a:solidFill>
                <a:prstClr val="black"/>
              </a:solidFill>
              <a:latin typeface="Times New Roman" panose="02020603050405020304" pitchFamily="18" charset="0"/>
              <a:cs typeface="Times New Roman" panose="02020603050405020304" pitchFamily="18" charset="0"/>
            </a:endParaRPr>
          </a:p>
        </p:txBody>
      </p:sp>
      <p:sp>
        <p:nvSpPr>
          <p:cNvPr id="10" name="Rectangle 2"/>
          <p:cNvSpPr>
            <a:spLocks noChangeArrowheads="1"/>
          </p:cNvSpPr>
          <p:nvPr/>
        </p:nvSpPr>
        <p:spPr bwMode="auto">
          <a:xfrm>
            <a:off x="73978" y="3789363"/>
            <a:ext cx="89773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fr-FR" alt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fr-FR" alt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fr-FR" alt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alt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ảnh</a:t>
            </a:r>
            <a:r>
              <a:rPr kumimoji="0" lang="fr-FR" alt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altLang="en-US" sz="2800" b="1" i="0" u="sng"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chấm</a:t>
            </a:r>
            <a:r>
              <a:rPr kumimoji="0" lang="fr-FR" altLang="en-US" sz="2800" b="1" i="0" u="sng"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altLang="en-US" sz="2800" b="1" i="0" u="sng"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phá</a:t>
            </a:r>
            <a:r>
              <a:rPr kumimoji="0" lang="fr-FR" alt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alt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nghệ</a:t>
            </a:r>
            <a:r>
              <a:rPr kumimoji="0" lang="fr-FR" alt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alt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thuật</a:t>
            </a:r>
            <a:r>
              <a:rPr kumimoji="0" lang="fr-FR" alt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altLang="en-US" sz="2800" b="1" i="0" u="sng"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fr-FR" altLang="en-US" sz="2800" b="1" i="0" u="sng"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altLang="en-US" sz="2800" b="1" i="0" u="sng"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hóa</a:t>
            </a:r>
            <a:r>
              <a:rPr kumimoji="0" lang="fr-FR" alt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altLang="en-US" sz="2800" b="1" i="0" u="sng"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so</a:t>
            </a:r>
            <a:r>
              <a:rPr kumimoji="0" lang="fr-FR" altLang="en-US" sz="2800" b="1" i="0" u="sng"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altLang="en-US" sz="2800" b="1" i="0" u="sng"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sánh</a:t>
            </a:r>
            <a:r>
              <a:rPr kumimoji="0" lang="fr-FR" alt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altLang="en-US" sz="2800" b="1" i="0" u="sng"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ngôn</a:t>
            </a:r>
            <a:r>
              <a:rPr kumimoji="0" lang="fr-FR" altLang="en-US" sz="2800" b="1" i="0" u="sng"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altLang="en-US" sz="2800" b="1" i="0" u="sng"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fr-FR" altLang="en-US" sz="2800" b="1" i="0" u="sng"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altLang="en-US" sz="2800" b="1" i="0" u="sng"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đặc</a:t>
            </a:r>
            <a:r>
              <a:rPr kumimoji="0" lang="fr-FR" altLang="en-US" sz="2800" b="1" i="0" u="sng"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altLang="en-US" sz="2800" b="1" i="0" u="sng"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sắc</a:t>
            </a:r>
            <a:r>
              <a:rPr kumimoji="0" lang="fr-FR" altLang="en-US" sz="2800" b="1" i="0" u="sng"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altLang="en-US" sz="2800" b="1" i="0" u="none" strike="noStrike" kern="0" cap="none" spc="0" normalizeH="0" baseline="0" noProof="0" dirty="0" smtClean="0">
              <a:ln>
                <a:noFill/>
              </a:ln>
              <a:solidFill>
                <a:prstClr val="black"/>
              </a:solidFill>
              <a:effectLst/>
              <a:uLnTx/>
              <a:uFillTx/>
              <a:latin typeface="VNI-Times" pitchFamily="2" charset="0"/>
              <a:cs typeface="Arial" panose="020B0604020202020204" pitchFamily="34" charset="0"/>
            </a:endParaRPr>
          </a:p>
        </p:txBody>
      </p:sp>
      <p:sp>
        <p:nvSpPr>
          <p:cNvPr id="11" name="Rectangle 6"/>
          <p:cNvSpPr>
            <a:spLocks noChangeArrowheads="1"/>
          </p:cNvSpPr>
          <p:nvPr/>
        </p:nvSpPr>
        <p:spPr bwMode="auto">
          <a:xfrm>
            <a:off x="66040" y="4851400"/>
            <a:ext cx="88455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fr-FR" altLang="en-US" sz="2800" b="1" i="0" u="none" strike="noStrike" kern="0" cap="none" spc="0" normalizeH="0" baseline="0" noProof="0" dirty="0" smtClean="0">
                <a:ln>
                  <a:noFill/>
                </a:ln>
                <a:solidFill>
                  <a:srgbClr val="CC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fr-FR" altLang="en-US" sz="2800" b="1" i="0" u="none" strike="noStrike" kern="0" cap="none" spc="0" normalizeH="0" baseline="0" noProof="0" dirty="0" smtClean="0">
                <a:ln>
                  <a:noFill/>
                </a:ln>
                <a:solidFill>
                  <a:srgbClr val="CC0000"/>
                </a:solidFill>
                <a:effectLst/>
                <a:uLnTx/>
                <a:uFillTx/>
                <a:latin typeface="Times New Roman" panose="02020603050405020304" pitchFamily="18" charset="0"/>
                <a:cs typeface="Times New Roman" panose="02020603050405020304" pitchFamily="18" charset="0"/>
              </a:rPr>
              <a:t> </a:t>
            </a:r>
            <a:r>
              <a:rPr kumimoji="0" lang="fr-FR" altLang="en-US" sz="2800" b="1" i="0" u="none" strike="noStrike" kern="0" cap="none" spc="0" normalizeH="0" baseline="0" noProof="0" dirty="0" err="1" smtClean="0">
                <a:ln>
                  <a:noFill/>
                </a:ln>
                <a:solidFill>
                  <a:srgbClr val="CC0000"/>
                </a:solidFill>
                <a:effectLst/>
                <a:uLnTx/>
                <a:uFillTx/>
                <a:latin typeface="Times New Roman" panose="02020603050405020304" pitchFamily="18" charset="0"/>
                <a:cs typeface="Times New Roman" panose="02020603050405020304" pitchFamily="18" charset="0"/>
              </a:rPr>
              <a:t>Vẻ</a:t>
            </a:r>
            <a:r>
              <a:rPr kumimoji="0" lang="fr-FR" altLang="en-US" sz="2800" b="1" i="0" u="none" strike="noStrike" kern="0" cap="none" spc="0" normalizeH="0" baseline="0" noProof="0" dirty="0" smtClean="0">
                <a:ln>
                  <a:noFill/>
                </a:ln>
                <a:solidFill>
                  <a:srgbClr val="CC0000"/>
                </a:solidFill>
                <a:effectLst/>
                <a:uLnTx/>
                <a:uFillTx/>
                <a:latin typeface="Times New Roman" panose="02020603050405020304" pitchFamily="18" charset="0"/>
                <a:cs typeface="Times New Roman" panose="02020603050405020304" pitchFamily="18" charset="0"/>
              </a:rPr>
              <a:t> </a:t>
            </a:r>
            <a:r>
              <a:rPr kumimoji="0" lang="fr-FR" altLang="en-US" sz="2800" b="1" i="0" u="none" strike="noStrike" kern="0" cap="none" spc="0" normalizeH="0" baseline="0" noProof="0" dirty="0" err="1" smtClean="0">
                <a:ln>
                  <a:noFill/>
                </a:ln>
                <a:solidFill>
                  <a:srgbClr val="CC0000"/>
                </a:solidFill>
                <a:effectLst/>
                <a:uLnTx/>
                <a:uFillTx/>
                <a:latin typeface="Times New Roman" panose="02020603050405020304" pitchFamily="18" charset="0"/>
                <a:cs typeface="Times New Roman" panose="02020603050405020304" pitchFamily="18" charset="0"/>
              </a:rPr>
              <a:t>đẹp</a:t>
            </a:r>
            <a:r>
              <a:rPr kumimoji="0" lang="fr-FR" altLang="en-US" sz="2800" b="1" i="0" u="none" strike="noStrike" kern="0" cap="none" spc="0" normalizeH="0" baseline="0" noProof="0" dirty="0" smtClean="0">
                <a:ln>
                  <a:noFill/>
                </a:ln>
                <a:solidFill>
                  <a:srgbClr val="CC0000"/>
                </a:solidFill>
                <a:effectLst/>
                <a:uLnTx/>
                <a:uFillTx/>
                <a:latin typeface="Times New Roman" panose="02020603050405020304" pitchFamily="18" charset="0"/>
                <a:cs typeface="Times New Roman" panose="02020603050405020304" pitchFamily="18" charset="0"/>
              </a:rPr>
              <a:t> </a:t>
            </a:r>
            <a:r>
              <a:rPr kumimoji="0" lang="fr-FR" altLang="en-US" sz="2800" b="1" i="0" u="none" strike="noStrike" kern="0" cap="none" spc="0" normalizeH="0" baseline="0" noProof="0" dirty="0" err="1" smtClean="0">
                <a:ln>
                  <a:noFill/>
                </a:ln>
                <a:solidFill>
                  <a:srgbClr val="CC0000"/>
                </a:solidFill>
                <a:effectLst/>
                <a:uLnTx/>
                <a:uFillTx/>
                <a:latin typeface="Times New Roman" panose="02020603050405020304" pitchFamily="18" charset="0"/>
                <a:cs typeface="Times New Roman" panose="02020603050405020304" pitchFamily="18" charset="0"/>
              </a:rPr>
              <a:t>thiên</a:t>
            </a:r>
            <a:r>
              <a:rPr kumimoji="0" lang="fr-FR" altLang="en-US" sz="2800" b="1" i="0" u="none" strike="noStrike" kern="0" cap="none" spc="0" normalizeH="0" baseline="0" noProof="0" dirty="0" smtClean="0">
                <a:ln>
                  <a:noFill/>
                </a:ln>
                <a:solidFill>
                  <a:srgbClr val="CC0000"/>
                </a:solidFill>
                <a:effectLst/>
                <a:uLnTx/>
                <a:uFillTx/>
                <a:latin typeface="Times New Roman" panose="02020603050405020304" pitchFamily="18" charset="0"/>
                <a:cs typeface="Times New Roman" panose="02020603050405020304" pitchFamily="18" charset="0"/>
              </a:rPr>
              <a:t> </a:t>
            </a:r>
            <a:r>
              <a:rPr kumimoji="0" lang="fr-FR" altLang="en-US" sz="2800" b="1" i="0" u="none" strike="noStrike" kern="0" cap="none" spc="0" normalizeH="0" baseline="0" noProof="0" dirty="0" err="1" smtClean="0">
                <a:ln>
                  <a:noFill/>
                </a:ln>
                <a:solidFill>
                  <a:srgbClr val="CC0000"/>
                </a:solidFill>
                <a:effectLst/>
                <a:uLnTx/>
                <a:uFillTx/>
                <a:latin typeface="Times New Roman" panose="02020603050405020304" pitchFamily="18" charset="0"/>
                <a:cs typeface="Times New Roman" panose="02020603050405020304" pitchFamily="18" charset="0"/>
              </a:rPr>
              <a:t>nhiên</a:t>
            </a:r>
            <a:r>
              <a:rPr kumimoji="0" lang="fr-FR" altLang="en-US" sz="2800" b="1" i="0" u="none" strike="noStrike" kern="0" cap="none" spc="0" normalizeH="0" baseline="0" noProof="0" dirty="0" smtClean="0">
                <a:ln>
                  <a:noFill/>
                </a:ln>
                <a:solidFill>
                  <a:srgbClr val="CC0000"/>
                </a:solidFill>
                <a:effectLst/>
                <a:uLnTx/>
                <a:uFillTx/>
                <a:latin typeface="Times New Roman" panose="02020603050405020304" pitchFamily="18" charset="0"/>
                <a:cs typeface="Times New Roman" panose="02020603050405020304" pitchFamily="18" charset="0"/>
              </a:rPr>
              <a:t> Sa Pa </a:t>
            </a:r>
            <a:r>
              <a:rPr kumimoji="0" lang="fr-FR" altLang="en-US" sz="2800" b="1" i="0" u="none" strike="noStrike" kern="0" cap="none" spc="0" normalizeH="0" baseline="0" noProof="0" dirty="0" err="1" smtClean="0">
                <a:ln>
                  <a:noFill/>
                </a:ln>
                <a:solidFill>
                  <a:srgbClr val="CC0000"/>
                </a:solidFill>
                <a:effectLst/>
                <a:uLnTx/>
                <a:uFillTx/>
                <a:latin typeface="Times New Roman" panose="02020603050405020304" pitchFamily="18" charset="0"/>
                <a:cs typeface="Times New Roman" panose="02020603050405020304" pitchFamily="18" charset="0"/>
              </a:rPr>
              <a:t>độc</a:t>
            </a:r>
            <a:r>
              <a:rPr kumimoji="0" lang="fr-FR" altLang="en-US" sz="2800" b="1" i="0" u="none" strike="noStrike" kern="0" cap="none" spc="0" normalizeH="0" baseline="0" noProof="0" dirty="0" smtClean="0">
                <a:ln>
                  <a:noFill/>
                </a:ln>
                <a:solidFill>
                  <a:srgbClr val="CC0000"/>
                </a:solidFill>
                <a:effectLst/>
                <a:uLnTx/>
                <a:uFillTx/>
                <a:latin typeface="Times New Roman" panose="02020603050405020304" pitchFamily="18" charset="0"/>
                <a:cs typeface="Times New Roman" panose="02020603050405020304" pitchFamily="18" charset="0"/>
              </a:rPr>
              <a:t> </a:t>
            </a:r>
            <a:r>
              <a:rPr kumimoji="0" lang="fr-FR" altLang="en-US" sz="2800" b="1" i="0" u="none" strike="noStrike" kern="0" cap="none" spc="0" normalizeH="0" baseline="0" noProof="0" dirty="0" err="1" smtClean="0">
                <a:ln>
                  <a:noFill/>
                </a:ln>
                <a:solidFill>
                  <a:srgbClr val="CC0000"/>
                </a:solidFill>
                <a:effectLst/>
                <a:uLnTx/>
                <a:uFillTx/>
                <a:latin typeface="Times New Roman" panose="02020603050405020304" pitchFamily="18" charset="0"/>
                <a:cs typeface="Times New Roman" panose="02020603050405020304" pitchFamily="18" charset="0"/>
              </a:rPr>
              <a:t>đáo</a:t>
            </a:r>
            <a:r>
              <a:rPr kumimoji="0" lang="fr-FR" altLang="en-US" sz="2800" b="1" i="0" u="none" strike="noStrike" kern="0" cap="none" spc="0" normalizeH="0" baseline="0" noProof="0" dirty="0" smtClean="0">
                <a:ln>
                  <a:noFill/>
                </a:ln>
                <a:solidFill>
                  <a:srgbClr val="CC0000"/>
                </a:solidFill>
                <a:effectLst/>
                <a:uLnTx/>
                <a:uFillTx/>
                <a:latin typeface="Times New Roman" panose="02020603050405020304" pitchFamily="18" charset="0"/>
                <a:cs typeface="Times New Roman" panose="02020603050405020304" pitchFamily="18" charset="0"/>
              </a:rPr>
              <a:t>, </a:t>
            </a:r>
            <a:r>
              <a:rPr kumimoji="0" lang="fr-FR" altLang="en-US" sz="2800" b="1" i="0" u="none" strike="noStrike" kern="0" cap="none" spc="0" normalizeH="0" baseline="0" noProof="0" dirty="0" err="1" smtClean="0">
                <a:ln>
                  <a:noFill/>
                </a:ln>
                <a:solidFill>
                  <a:srgbClr val="CC0000"/>
                </a:solidFill>
                <a:effectLst/>
                <a:uLnTx/>
                <a:uFillTx/>
                <a:latin typeface="Times New Roman" panose="02020603050405020304" pitchFamily="18" charset="0"/>
                <a:cs typeface="Times New Roman" panose="02020603050405020304" pitchFamily="18" charset="0"/>
              </a:rPr>
              <a:t>tươi</a:t>
            </a:r>
            <a:r>
              <a:rPr kumimoji="0" lang="fr-FR" altLang="en-US" sz="2800" b="1" i="0" u="none" strike="noStrike" kern="0" cap="none" spc="0" normalizeH="0" baseline="0" noProof="0" dirty="0" smtClean="0">
                <a:ln>
                  <a:noFill/>
                </a:ln>
                <a:solidFill>
                  <a:srgbClr val="CC0000"/>
                </a:solidFill>
                <a:effectLst/>
                <a:uLnTx/>
                <a:uFillTx/>
                <a:latin typeface="Times New Roman" panose="02020603050405020304" pitchFamily="18" charset="0"/>
                <a:cs typeface="Times New Roman" panose="02020603050405020304" pitchFamily="18" charset="0"/>
              </a:rPr>
              <a:t> </a:t>
            </a:r>
            <a:r>
              <a:rPr kumimoji="0" lang="fr-FR" altLang="en-US" sz="2800" b="1" i="0" u="none" strike="noStrike" kern="0" cap="none" spc="0" normalizeH="0" baseline="0" noProof="0" dirty="0" err="1" smtClean="0">
                <a:ln>
                  <a:noFill/>
                </a:ln>
                <a:solidFill>
                  <a:srgbClr val="CC0000"/>
                </a:solidFill>
                <a:effectLst/>
                <a:uLnTx/>
                <a:uFillTx/>
                <a:latin typeface="Times New Roman" panose="02020603050405020304" pitchFamily="18" charset="0"/>
                <a:cs typeface="Times New Roman" panose="02020603050405020304" pitchFamily="18" charset="0"/>
              </a:rPr>
              <a:t>sáng</a:t>
            </a:r>
            <a:r>
              <a:rPr kumimoji="0" lang="fr-FR" altLang="en-US" sz="2800" b="1" i="0" u="none" strike="noStrike" kern="0" cap="none" spc="0" normalizeH="0" baseline="0" noProof="0" dirty="0" smtClean="0">
                <a:ln>
                  <a:noFill/>
                </a:ln>
                <a:solidFill>
                  <a:srgbClr val="CC0000"/>
                </a:solidFill>
                <a:effectLst/>
                <a:uLnTx/>
                <a:uFillTx/>
                <a:latin typeface="Times New Roman" panose="02020603050405020304" pitchFamily="18" charset="0"/>
                <a:cs typeface="Times New Roman" panose="02020603050405020304" pitchFamily="18" charset="0"/>
              </a:rPr>
              <a:t>, </a:t>
            </a:r>
            <a:r>
              <a:rPr kumimoji="0" lang="fr-FR" altLang="en-US" sz="2800" b="1" i="0" u="none" strike="noStrike" kern="0" cap="none" spc="0" normalizeH="0" baseline="0" noProof="0" dirty="0" err="1" smtClean="0">
                <a:ln>
                  <a:noFill/>
                </a:ln>
                <a:solidFill>
                  <a:srgbClr val="CC0000"/>
                </a:solidFill>
                <a:effectLst/>
                <a:uLnTx/>
                <a:uFillTx/>
                <a:latin typeface="Times New Roman" panose="02020603050405020304" pitchFamily="18" charset="0"/>
                <a:cs typeface="Times New Roman" panose="02020603050405020304" pitchFamily="18" charset="0"/>
              </a:rPr>
              <a:t>thơ</a:t>
            </a:r>
            <a:r>
              <a:rPr kumimoji="0" lang="fr-FR" altLang="en-US" sz="2800" b="1" i="0" u="none" strike="noStrike" kern="0" cap="none" spc="0" normalizeH="0" baseline="0" noProof="0" dirty="0" smtClean="0">
                <a:ln>
                  <a:noFill/>
                </a:ln>
                <a:solidFill>
                  <a:srgbClr val="CC0000"/>
                </a:solidFill>
                <a:effectLst/>
                <a:uLnTx/>
                <a:uFillTx/>
                <a:latin typeface="Times New Roman" panose="02020603050405020304" pitchFamily="18" charset="0"/>
                <a:cs typeface="Times New Roman" panose="02020603050405020304" pitchFamily="18" charset="0"/>
              </a:rPr>
              <a:t> </a:t>
            </a:r>
            <a:r>
              <a:rPr kumimoji="0" lang="fr-FR" altLang="en-US" sz="2800" b="1" i="0" u="none" strike="noStrike" kern="0" cap="none" spc="0" normalizeH="0" baseline="0" noProof="0" dirty="0" err="1" smtClean="0">
                <a:ln>
                  <a:noFill/>
                </a:ln>
                <a:solidFill>
                  <a:srgbClr val="CC0000"/>
                </a:solidFill>
                <a:effectLst/>
                <a:uLnTx/>
                <a:uFillTx/>
                <a:latin typeface="Times New Roman" panose="02020603050405020304" pitchFamily="18" charset="0"/>
                <a:cs typeface="Times New Roman" panose="02020603050405020304" pitchFamily="18" charset="0"/>
              </a:rPr>
              <a:t>mộng</a:t>
            </a:r>
            <a:r>
              <a:rPr kumimoji="0" lang="fr-FR" altLang="en-US" sz="2800" b="1" i="0" u="none" strike="noStrike" kern="0" cap="none" spc="0" normalizeH="0" baseline="0" noProof="0" dirty="0" smtClean="0">
                <a:ln>
                  <a:noFill/>
                </a:ln>
                <a:solidFill>
                  <a:srgbClr val="CC0000"/>
                </a:solidFill>
                <a:effectLst/>
                <a:uLnTx/>
                <a:uFillTx/>
                <a:latin typeface="Times New Roman" panose="02020603050405020304" pitchFamily="18" charset="0"/>
                <a:cs typeface="Times New Roman" panose="02020603050405020304" pitchFamily="18" charset="0"/>
              </a:rPr>
              <a:t>, </a:t>
            </a:r>
            <a:r>
              <a:rPr kumimoji="0" lang="fr-FR" altLang="en-US" sz="2800" b="1" i="0" u="none" strike="noStrike" kern="0" cap="none" spc="0" normalizeH="0" baseline="0" noProof="0" dirty="0" err="1" smtClean="0">
                <a:ln>
                  <a:noFill/>
                </a:ln>
                <a:solidFill>
                  <a:srgbClr val="CC0000"/>
                </a:solidFill>
                <a:effectLst/>
                <a:uLnTx/>
                <a:uFillTx/>
                <a:latin typeface="Times New Roman" panose="02020603050405020304" pitchFamily="18" charset="0"/>
                <a:cs typeface="Times New Roman" panose="02020603050405020304" pitchFamily="18" charset="0"/>
              </a:rPr>
              <a:t>đầy</a:t>
            </a:r>
            <a:r>
              <a:rPr kumimoji="0" lang="fr-FR" altLang="en-US" sz="2800" b="1" i="0" u="none" strike="noStrike" kern="0" cap="none" spc="0" normalizeH="0" baseline="0" noProof="0" dirty="0" smtClean="0">
                <a:ln>
                  <a:noFill/>
                </a:ln>
                <a:solidFill>
                  <a:srgbClr val="CC0000"/>
                </a:solidFill>
                <a:effectLst/>
                <a:uLnTx/>
                <a:uFillTx/>
                <a:latin typeface="Times New Roman" panose="02020603050405020304" pitchFamily="18" charset="0"/>
                <a:cs typeface="Times New Roman" panose="02020603050405020304" pitchFamily="18" charset="0"/>
              </a:rPr>
              <a:t> </a:t>
            </a:r>
            <a:r>
              <a:rPr kumimoji="0" lang="fr-FR" altLang="en-US" sz="2800" b="1" i="0" u="none" strike="noStrike" kern="0" cap="none" spc="0" normalizeH="0" baseline="0" noProof="0" dirty="0" err="1" smtClean="0">
                <a:ln>
                  <a:noFill/>
                </a:ln>
                <a:solidFill>
                  <a:srgbClr val="CC0000"/>
                </a:solidFill>
                <a:effectLst/>
                <a:uLnTx/>
                <a:uFillTx/>
                <a:latin typeface="Times New Roman" panose="02020603050405020304" pitchFamily="18" charset="0"/>
                <a:cs typeface="Times New Roman" panose="02020603050405020304" pitchFamily="18" charset="0"/>
              </a:rPr>
              <a:t>sức</a:t>
            </a:r>
            <a:r>
              <a:rPr kumimoji="0" lang="fr-FR" altLang="en-US" sz="2800" b="1" i="0" u="none" strike="noStrike" kern="0" cap="none" spc="0" normalizeH="0" baseline="0" noProof="0" dirty="0" smtClean="0">
                <a:ln>
                  <a:noFill/>
                </a:ln>
                <a:solidFill>
                  <a:srgbClr val="CC0000"/>
                </a:solidFill>
                <a:effectLst/>
                <a:uLnTx/>
                <a:uFillTx/>
                <a:latin typeface="Times New Roman" panose="02020603050405020304" pitchFamily="18" charset="0"/>
                <a:cs typeface="Times New Roman" panose="02020603050405020304" pitchFamily="18" charset="0"/>
              </a:rPr>
              <a:t> </a:t>
            </a:r>
            <a:r>
              <a:rPr kumimoji="0" lang="fr-FR" altLang="en-US" sz="2800" b="1" i="0" u="none" strike="noStrike" kern="0" cap="none" spc="0" normalizeH="0" baseline="0" noProof="0" dirty="0" err="1" smtClean="0">
                <a:ln>
                  <a:noFill/>
                </a:ln>
                <a:solidFill>
                  <a:srgbClr val="CC0000"/>
                </a:solidFill>
                <a:effectLst/>
                <a:uLnTx/>
                <a:uFillTx/>
                <a:latin typeface="Times New Roman" panose="02020603050405020304" pitchFamily="18" charset="0"/>
                <a:cs typeface="Times New Roman" panose="02020603050405020304" pitchFamily="18" charset="0"/>
              </a:rPr>
              <a:t>sống</a:t>
            </a:r>
            <a:r>
              <a:rPr kumimoji="0" lang="fr-FR" altLang="en-US" sz="2800" b="1" i="0" u="none" strike="noStrike" kern="0" cap="none" spc="0" normalizeH="0" baseline="0" noProof="0" dirty="0" smtClean="0">
                <a:ln>
                  <a:noFill/>
                </a:ln>
                <a:solidFill>
                  <a:srgbClr val="CC0000"/>
                </a:solidFill>
                <a:effectLst/>
                <a:uLnTx/>
                <a:uFillTx/>
                <a:latin typeface="Times New Roman" panose="02020603050405020304" pitchFamily="18" charset="0"/>
                <a:cs typeface="Times New Roman" panose="02020603050405020304" pitchFamily="18" charset="0"/>
              </a:rPr>
              <a:t>. </a:t>
            </a:r>
            <a:endParaRPr kumimoji="0" lang="en-US" altLang="en-US" sz="2800" b="1" i="0" u="none" strike="noStrike" kern="0" cap="none" spc="0" normalizeH="0" baseline="0" noProof="0" dirty="0" smtClean="0">
              <a:ln>
                <a:noFill/>
              </a:ln>
              <a:solidFill>
                <a:srgbClr val="CC0000"/>
              </a:solidFill>
              <a:effectLst/>
              <a:uLnTx/>
              <a:uFillTx/>
              <a:latin typeface="VNI-Times" pitchFamily="2" charset="0"/>
              <a:cs typeface="Arial" panose="020B0604020202020204" pitchFamily="34" charset="0"/>
            </a:endParaRPr>
          </a:p>
        </p:txBody>
      </p:sp>
      <p:sp>
        <p:nvSpPr>
          <p:cNvPr id="12" name="Rectangle 13"/>
          <p:cNvSpPr>
            <a:spLocks noChangeArrowheads="1"/>
          </p:cNvSpPr>
          <p:nvPr/>
        </p:nvSpPr>
        <p:spPr bwMode="auto">
          <a:xfrm>
            <a:off x="110490" y="5994400"/>
            <a:ext cx="9034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fr-FR" altLang="en-US" sz="2800" b="1" i="0" u="none" strike="noStrike" kern="0" cap="none" spc="0" normalizeH="0" baseline="0" noProof="0" smtClean="0">
                <a:ln>
                  <a:noFill/>
                </a:ln>
                <a:solidFill>
                  <a:srgbClr val="FF33CC"/>
                </a:solidFill>
                <a:effectLst/>
                <a:uLnTx/>
                <a:uFillTx/>
                <a:latin typeface="Times New Roman" panose="02020603050405020304" pitchFamily="18" charset="0"/>
                <a:cs typeface="Times New Roman" panose="02020603050405020304" pitchFamily="18" charset="0"/>
              </a:rPr>
              <a:t>=&gt; Tình yêu thiên nhiên của tác giả.</a:t>
            </a:r>
            <a:endParaRPr kumimoji="0" lang="en-US" altLang="en-US" sz="2800" b="1" i="0" u="none" strike="noStrike" kern="0" cap="none" spc="0" normalizeH="0" baseline="0" noProof="0" smtClean="0">
              <a:ln>
                <a:noFill/>
              </a:ln>
              <a:solidFill>
                <a:srgbClr val="FF33CC"/>
              </a:solidFill>
              <a:effectLst/>
              <a:uLnTx/>
              <a:uFillTx/>
              <a:latin typeface="VNI-Times" pitchFamily="2" charset="0"/>
              <a:cs typeface="Arial" panose="020B0604020202020204" pitchFamily="34" charset="0"/>
            </a:endParaRPr>
          </a:p>
        </p:txBody>
      </p:sp>
    </p:spTree>
    <p:extLst>
      <p:ext uri="{BB962C8B-B14F-4D97-AF65-F5344CB8AC3E}">
        <p14:creationId xmlns:p14="http://schemas.microsoft.com/office/powerpoint/2010/main" val="17419163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5"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000"/>
                                        <p:tgtEl>
                                          <p:spTgt spid="12"/>
                                        </p:tgtEl>
                                      </p:cBhvr>
                                    </p:animEffect>
                                    <p:anim calcmode="lin" valueType="num">
                                      <p:cBhvr>
                                        <p:cTn id="43" dur="2000" fill="hold"/>
                                        <p:tgtEl>
                                          <p:spTgt spid="12"/>
                                        </p:tgtEl>
                                        <p:attrNameLst>
                                          <p:attrName>style.rotation</p:attrName>
                                        </p:attrNameLst>
                                      </p:cBhvr>
                                      <p:tavLst>
                                        <p:tav tm="0">
                                          <p:val>
                                            <p:fltVal val="720"/>
                                          </p:val>
                                        </p:tav>
                                        <p:tav tm="100000">
                                          <p:val>
                                            <p:fltVal val="0"/>
                                          </p:val>
                                        </p:tav>
                                      </p:tavLst>
                                    </p:anim>
                                    <p:anim calcmode="lin" valueType="num">
                                      <p:cBhvr>
                                        <p:cTn id="44" dur="2000" fill="hold"/>
                                        <p:tgtEl>
                                          <p:spTgt spid="12"/>
                                        </p:tgtEl>
                                        <p:attrNameLst>
                                          <p:attrName>ppt_h</p:attrName>
                                        </p:attrNameLst>
                                      </p:cBhvr>
                                      <p:tavLst>
                                        <p:tav tm="0">
                                          <p:val>
                                            <p:fltVal val="0"/>
                                          </p:val>
                                        </p:tav>
                                        <p:tav tm="100000">
                                          <p:val>
                                            <p:strVal val="#ppt_h"/>
                                          </p:val>
                                        </p:tav>
                                      </p:tavLst>
                                    </p:anim>
                                    <p:anim calcmode="lin" valueType="num">
                                      <p:cBhvr>
                                        <p:cTn id="45" dur="2000" fill="hold"/>
                                        <p:tgtEl>
                                          <p:spTgt spid="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61" r="89844"/>
                    </a14:imgEffect>
                  </a14:imgLayer>
                </a14:imgProps>
              </a:ext>
              <a:ext uri="{28A0092B-C50C-407E-A947-70E740481C1C}">
                <a14:useLocalDpi xmlns:a14="http://schemas.microsoft.com/office/drawing/2010/main" val="0"/>
              </a:ext>
            </a:extLst>
          </a:blip>
          <a:stretch>
            <a:fillRect/>
          </a:stretch>
        </p:blipFill>
        <p:spPr>
          <a:xfrm>
            <a:off x="1720292" y="830926"/>
            <a:ext cx="1640840" cy="1640840"/>
          </a:xfrm>
          <a:prstGeom prst="rect">
            <a:avLst/>
          </a:prstGeom>
        </p:spPr>
      </p:pic>
      <p:sp>
        <p:nvSpPr>
          <p:cNvPr id="3" name="TextBox 2"/>
          <p:cNvSpPr txBox="1"/>
          <p:nvPr/>
        </p:nvSpPr>
        <p:spPr>
          <a:xfrm>
            <a:off x="2139683" y="0"/>
            <a:ext cx="6378627" cy="523220"/>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2. NHÂN VẬT </a:t>
            </a:r>
            <a:r>
              <a:rPr lang="vi-VN" sz="2800" b="1" dirty="0" smtClean="0">
                <a:latin typeface="Times New Roman" panose="02020603050405020304" pitchFamily="18" charset="0"/>
                <a:cs typeface="Times New Roman" panose="02020603050405020304" pitchFamily="18" charset="0"/>
              </a:rPr>
              <a:t>ANH THANH NIÊN</a:t>
            </a:r>
            <a:endParaRPr lang="en-US" sz="2800" b="1" dirty="0">
              <a:latin typeface="Times New Roman" panose="02020603050405020304" pitchFamily="18" charset="0"/>
              <a:cs typeface="Times New Roman" panose="02020603050405020304" pitchFamily="18" charset="0"/>
            </a:endParaRPr>
          </a:p>
        </p:txBody>
      </p:sp>
      <p:sp>
        <p:nvSpPr>
          <p:cNvPr id="5" name="Rectangle 7"/>
          <p:cNvSpPr>
            <a:spLocks noChangeArrowheads="1"/>
          </p:cNvSpPr>
          <p:nvPr/>
        </p:nvSpPr>
        <p:spPr bwMode="auto">
          <a:xfrm>
            <a:off x="3704108" y="3762708"/>
            <a:ext cx="3249778" cy="2677656"/>
          </a:xfrm>
          <a:prstGeom prst="rect">
            <a:avLst/>
          </a:prstGeom>
          <a:solidFill>
            <a:schemeClr val="bg2"/>
          </a:solidFill>
          <a:ln>
            <a:noFill/>
          </a:ln>
        </p:spPr>
        <p:txBody>
          <a:bodyPr wrap="square">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lvl="0" algn="just" eaLnBrk="1" fontAlgn="base" hangingPunct="1">
              <a:spcBef>
                <a:spcPct val="0"/>
              </a:spcBef>
              <a:spcAft>
                <a:spcPct val="0"/>
              </a:spcAft>
            </a:pPr>
            <a:r>
              <a:rPr lang="vi-VN" altLang="en-US" sz="2400" b="0" dirty="0" smtClean="0">
                <a:solidFill>
                  <a:prstClr val="black"/>
                </a:solidFill>
                <a:latin typeface="Times New Roman" panose="02020603050405020304" pitchFamily="18" charset="0"/>
                <a:cs typeface="Times New Roman" panose="02020603050405020304" pitchFamily="18" charset="0"/>
              </a:rPr>
              <a:t>Là </a:t>
            </a:r>
            <a:r>
              <a:rPr lang="en-US" altLang="en-US" sz="2400" b="0" dirty="0" err="1" smtClean="0">
                <a:solidFill>
                  <a:prstClr val="black"/>
                </a:solidFill>
                <a:latin typeface="Times New Roman" panose="02020603050405020304" pitchFamily="18" charset="0"/>
                <a:cs typeface="Times New Roman" panose="02020603050405020304" pitchFamily="18" charset="0"/>
              </a:rPr>
              <a:t>người</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i="1" dirty="0">
                <a:solidFill>
                  <a:prstClr val="black"/>
                </a:solidFill>
                <a:latin typeface="Times New Roman" panose="02020603050405020304" pitchFamily="18" charset="0"/>
                <a:cs typeface="Times New Roman" panose="02020603050405020304" pitchFamily="18" charset="0"/>
              </a:rPr>
              <a:t>“</a:t>
            </a:r>
            <a:r>
              <a:rPr lang="en-US" altLang="en-US" sz="2400" b="0" i="1" dirty="0" err="1">
                <a:solidFill>
                  <a:prstClr val="black"/>
                </a:solidFill>
                <a:latin typeface="Times New Roman" panose="02020603050405020304" pitchFamily="18" charset="0"/>
                <a:cs typeface="Times New Roman" panose="02020603050405020304" pitchFamily="18" charset="0"/>
              </a:rPr>
              <a:t>cô</a:t>
            </a:r>
            <a:r>
              <a:rPr lang="en-US" altLang="en-US" sz="2400" b="0" i="1" dirty="0">
                <a:solidFill>
                  <a:prstClr val="black"/>
                </a:solidFill>
                <a:latin typeface="Times New Roman" panose="02020603050405020304" pitchFamily="18" charset="0"/>
                <a:cs typeface="Times New Roman" panose="02020603050405020304" pitchFamily="18" charset="0"/>
              </a:rPr>
              <a:t> </a:t>
            </a:r>
            <a:r>
              <a:rPr lang="en-US" altLang="en-US" sz="2400" b="0" i="1" dirty="0" err="1">
                <a:solidFill>
                  <a:prstClr val="black"/>
                </a:solidFill>
                <a:latin typeface="Times New Roman" panose="02020603050405020304" pitchFamily="18" charset="0"/>
                <a:cs typeface="Times New Roman" panose="02020603050405020304" pitchFamily="18" charset="0"/>
              </a:rPr>
              <a:t>độc</a:t>
            </a:r>
            <a:r>
              <a:rPr lang="en-US" altLang="en-US" sz="2400" b="0" i="1" dirty="0">
                <a:solidFill>
                  <a:prstClr val="black"/>
                </a:solidFill>
                <a:latin typeface="Times New Roman" panose="02020603050405020304" pitchFamily="18" charset="0"/>
                <a:cs typeface="Times New Roman" panose="02020603050405020304" pitchFamily="18" charset="0"/>
              </a:rPr>
              <a:t> </a:t>
            </a:r>
            <a:r>
              <a:rPr lang="en-US" altLang="en-US" sz="2400" b="0" i="1" dirty="0" err="1">
                <a:solidFill>
                  <a:prstClr val="black"/>
                </a:solidFill>
                <a:latin typeface="Times New Roman" panose="02020603050405020304" pitchFamily="18" charset="0"/>
                <a:cs typeface="Times New Roman" panose="02020603050405020304" pitchFamily="18" charset="0"/>
              </a:rPr>
              <a:t>nhất</a:t>
            </a:r>
            <a:r>
              <a:rPr lang="en-US" altLang="en-US" sz="2400" b="0" i="1" dirty="0">
                <a:solidFill>
                  <a:prstClr val="black"/>
                </a:solidFill>
                <a:latin typeface="Times New Roman" panose="02020603050405020304" pitchFamily="18" charset="0"/>
                <a:cs typeface="Times New Roman" panose="02020603050405020304" pitchFamily="18" charset="0"/>
              </a:rPr>
              <a:t> </a:t>
            </a:r>
            <a:r>
              <a:rPr lang="en-US" altLang="en-US" sz="2400" b="0" i="1" dirty="0" err="1">
                <a:solidFill>
                  <a:prstClr val="black"/>
                </a:solidFill>
                <a:latin typeface="Times New Roman" panose="02020603050405020304" pitchFamily="18" charset="0"/>
                <a:cs typeface="Times New Roman" panose="02020603050405020304" pitchFamily="18" charset="0"/>
              </a:rPr>
              <a:t>thế</a:t>
            </a:r>
            <a:r>
              <a:rPr lang="en-US" altLang="en-US" sz="2400" b="0" i="1" dirty="0">
                <a:solidFill>
                  <a:prstClr val="black"/>
                </a:solidFill>
                <a:latin typeface="Times New Roman" panose="02020603050405020304" pitchFamily="18" charset="0"/>
                <a:cs typeface="Times New Roman" panose="02020603050405020304" pitchFamily="18" charset="0"/>
              </a:rPr>
              <a:t> </a:t>
            </a:r>
            <a:r>
              <a:rPr lang="en-US" altLang="en-US" sz="2400" b="0" i="1" dirty="0" err="1">
                <a:solidFill>
                  <a:prstClr val="black"/>
                </a:solidFill>
                <a:latin typeface="Times New Roman" panose="02020603050405020304" pitchFamily="18" charset="0"/>
                <a:cs typeface="Times New Roman" panose="02020603050405020304" pitchFamily="18" charset="0"/>
              </a:rPr>
              <a:t>gian</a:t>
            </a:r>
            <a:r>
              <a:rPr lang="en-US" altLang="en-US" sz="2400" b="0" i="1"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anh</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i="1" dirty="0">
                <a:solidFill>
                  <a:prstClr val="black"/>
                </a:solidFill>
                <a:latin typeface="Times New Roman" panose="02020603050405020304" pitchFamily="18" charset="0"/>
                <a:cs typeface="Times New Roman" panose="02020603050405020304" pitchFamily="18" charset="0"/>
              </a:rPr>
              <a:t>“</a:t>
            </a:r>
            <a:r>
              <a:rPr lang="en-US" altLang="en-US" sz="2400" b="0" i="1" dirty="0" err="1">
                <a:solidFill>
                  <a:prstClr val="black"/>
                </a:solidFill>
                <a:latin typeface="Times New Roman" panose="02020603050405020304" pitchFamily="18" charset="0"/>
                <a:cs typeface="Times New Roman" panose="02020603050405020304" pitchFamily="18" charset="0"/>
              </a:rPr>
              <a:t>thèm</a:t>
            </a:r>
            <a:r>
              <a:rPr lang="en-US" altLang="en-US" sz="2400" b="0" i="1" dirty="0">
                <a:solidFill>
                  <a:prstClr val="black"/>
                </a:solidFill>
                <a:latin typeface="Times New Roman" panose="02020603050405020304" pitchFamily="18" charset="0"/>
                <a:cs typeface="Times New Roman" panose="02020603050405020304" pitchFamily="18" charset="0"/>
              </a:rPr>
              <a:t> </a:t>
            </a:r>
            <a:r>
              <a:rPr lang="en-US" altLang="en-US" sz="2400" b="0" i="1" dirty="0" err="1">
                <a:solidFill>
                  <a:prstClr val="black"/>
                </a:solidFill>
                <a:latin typeface="Times New Roman" panose="02020603050405020304" pitchFamily="18" charset="0"/>
                <a:cs typeface="Times New Roman" panose="02020603050405020304" pitchFamily="18" charset="0"/>
              </a:rPr>
              <a:t>người</a:t>
            </a:r>
            <a:r>
              <a:rPr lang="en-US" altLang="en-US" sz="2400" b="0" i="1"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đến</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mức</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đã</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chặt</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cây</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chắn</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ngang</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đường</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xe</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chạy</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chỉ</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để</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được</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gặp</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và</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nói</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chuyện</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với</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người</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một</a:t>
            </a:r>
            <a:r>
              <a:rPr lang="en-US" altLang="en-US" sz="2400" b="0" dirty="0">
                <a:solidFill>
                  <a:prstClr val="black"/>
                </a:solidFill>
                <a:latin typeface="Times New Roman" panose="02020603050405020304" pitchFamily="18" charset="0"/>
                <a:cs typeface="Times New Roman" panose="02020603050405020304" pitchFamily="18" charset="0"/>
              </a:rPr>
              <a:t> </a:t>
            </a:r>
            <a:r>
              <a:rPr lang="en-US" altLang="en-US" sz="2400" b="0" dirty="0" err="1">
                <a:solidFill>
                  <a:prstClr val="black"/>
                </a:solidFill>
                <a:latin typeface="Times New Roman" panose="02020603050405020304" pitchFamily="18" charset="0"/>
                <a:cs typeface="Times New Roman" panose="02020603050405020304" pitchFamily="18" charset="0"/>
              </a:rPr>
              <a:t>lát</a:t>
            </a:r>
            <a:r>
              <a:rPr lang="en-US" altLang="en-US" sz="2400" b="0" dirty="0">
                <a:solidFill>
                  <a:prstClr val="black"/>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7131052" y="2417905"/>
            <a:ext cx="1727199" cy="1200329"/>
          </a:xfrm>
          <a:prstGeom prst="rect">
            <a:avLst/>
          </a:prstGeom>
          <a:solidFill>
            <a:schemeClr val="accent3">
              <a:lumMod val="75000"/>
            </a:schemeClr>
          </a:solidFill>
        </p:spPr>
        <p:txBody>
          <a:bodyPr wrap="square" rtlCol="0">
            <a:spAutoFit/>
          </a:bodyPr>
          <a:lstStyle/>
          <a:p>
            <a:pPr algn="just"/>
            <a:r>
              <a:rPr lang="vi-VN" sz="2400" b="1" dirty="0" smtClean="0">
                <a:solidFill>
                  <a:schemeClr val="bg1"/>
                </a:solidFill>
                <a:latin typeface="Times New Roman" panose="02020603050405020304" pitchFamily="18" charset="0"/>
                <a:cs typeface="Times New Roman" panose="02020603050405020304" pitchFamily="18" charset="0"/>
              </a:rPr>
              <a:t>Điểm nhìn trần thuật đầu tiên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131052" y="3718385"/>
            <a:ext cx="1727199" cy="1200329"/>
          </a:xfrm>
          <a:prstGeom prst="rect">
            <a:avLst/>
          </a:prstGeom>
          <a:solidFill>
            <a:schemeClr val="accent3">
              <a:lumMod val="75000"/>
            </a:schemeClr>
          </a:solidFill>
        </p:spPr>
        <p:txBody>
          <a:bodyPr wrap="square" rtlCol="0">
            <a:spAutoFit/>
          </a:bodyPr>
          <a:lstStyle/>
          <a:p>
            <a:pPr algn="just"/>
            <a:r>
              <a:rPr lang="vi-VN" sz="2400" b="1" dirty="0" smtClean="0">
                <a:solidFill>
                  <a:schemeClr val="bg1"/>
                </a:solidFill>
                <a:latin typeface="Times New Roman" panose="02020603050405020304" pitchFamily="18" charset="0"/>
                <a:cs typeface="Times New Roman" panose="02020603050405020304" pitchFamily="18" charset="0"/>
              </a:rPr>
              <a:t>Hấp dẫn, kích thích tò mò.</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354238" y="3141180"/>
            <a:ext cx="2270420" cy="954107"/>
          </a:xfrm>
          <a:prstGeom prst="rect">
            <a:avLst/>
          </a:prstGeom>
          <a:solidFill>
            <a:srgbClr val="FFC000"/>
          </a:solid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a. </a:t>
            </a:r>
            <a:r>
              <a:rPr lang="vi-VN" sz="2800" b="1" dirty="0" smtClean="0">
                <a:latin typeface="Times New Roman" panose="02020603050405020304" pitchFamily="18" charset="0"/>
                <a:cs typeface="Times New Roman" panose="02020603050405020304" pitchFamily="18" charset="0"/>
              </a:rPr>
              <a:t>Lời kể của bác lái xe</a:t>
            </a:r>
            <a:endParaRPr lang="en-US" sz="2800" b="1" dirty="0">
              <a:latin typeface="Times New Roman" panose="02020603050405020304" pitchFamily="18" charset="0"/>
              <a:cs typeface="Times New Roman" panose="02020603050405020304" pitchFamily="18" charset="0"/>
            </a:endParaRPr>
          </a:p>
        </p:txBody>
      </p:sp>
      <p:sp>
        <p:nvSpPr>
          <p:cNvPr id="10" name="Rectangle 7"/>
          <p:cNvSpPr>
            <a:spLocks noChangeArrowheads="1"/>
          </p:cNvSpPr>
          <p:nvPr/>
        </p:nvSpPr>
        <p:spPr bwMode="auto">
          <a:xfrm>
            <a:off x="3704108" y="661674"/>
            <a:ext cx="3249778" cy="2677656"/>
          </a:xfrm>
          <a:prstGeom prst="rect">
            <a:avLst/>
          </a:prstGeom>
          <a:solidFill>
            <a:schemeClr val="bg2"/>
          </a:solidFill>
          <a:ln>
            <a:noFill/>
          </a:ln>
        </p:spPr>
        <p:txBody>
          <a:bodyPr wrap="square">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algn="just" eaLnBrk="1" fontAlgn="base" hangingPunct="1">
              <a:spcBef>
                <a:spcPct val="0"/>
              </a:spcBef>
              <a:spcAft>
                <a:spcPct val="0"/>
              </a:spcAft>
            </a:pP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Anh</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thanh</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niên</a:t>
            </a:r>
            <a:r>
              <a:rPr lang="en-US" altLang="en-US" sz="2400" b="0" dirty="0" smtClean="0">
                <a:solidFill>
                  <a:prstClr val="black"/>
                </a:solidFill>
                <a:latin typeface="Times New Roman" panose="02020603050405020304" pitchFamily="18" charset="0"/>
                <a:cs typeface="Times New Roman" panose="02020603050405020304" pitchFamily="18" charset="0"/>
              </a:rPr>
              <a:t> 27 </a:t>
            </a:r>
            <a:r>
              <a:rPr lang="en-US" altLang="en-US" sz="2400" b="0" dirty="0" err="1" smtClean="0">
                <a:solidFill>
                  <a:prstClr val="black"/>
                </a:solidFill>
                <a:latin typeface="Times New Roman" panose="02020603050405020304" pitchFamily="18" charset="0"/>
                <a:cs typeface="Times New Roman" panose="02020603050405020304" pitchFamily="18" charset="0"/>
              </a:rPr>
              <a:t>tuổi</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sống</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và</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làm</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việc</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một</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mình</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trên</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đỉnh</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núi</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Yên</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Sơn</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cao</a:t>
            </a:r>
            <a:r>
              <a:rPr lang="en-US" altLang="en-US" sz="2400" b="0" dirty="0" smtClean="0">
                <a:solidFill>
                  <a:prstClr val="black"/>
                </a:solidFill>
                <a:latin typeface="Times New Roman" panose="02020603050405020304" pitchFamily="18" charset="0"/>
                <a:cs typeface="Times New Roman" panose="02020603050405020304" pitchFamily="18" charset="0"/>
              </a:rPr>
              <a:t> 2600m, </a:t>
            </a:r>
            <a:r>
              <a:rPr lang="en-US" altLang="en-US" sz="2400" b="0" dirty="0" err="1" smtClean="0">
                <a:solidFill>
                  <a:prstClr val="black"/>
                </a:solidFill>
                <a:latin typeface="Times New Roman" panose="02020603050405020304" pitchFamily="18" charset="0"/>
                <a:cs typeface="Times New Roman" panose="02020603050405020304" pitchFamily="18" charset="0"/>
              </a:rPr>
              <a:t>quanh</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năm</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suốt</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tháng</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làm</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bạn</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với</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mây</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mù</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và</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cỏ</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cây</a:t>
            </a:r>
            <a:r>
              <a:rPr lang="en-US" altLang="en-US" sz="2400" b="0" dirty="0" smtClean="0">
                <a:solidFill>
                  <a:prstClr val="black"/>
                </a:solidFill>
                <a:latin typeface="Times New Roman" panose="02020603050405020304" pitchFamily="18" charset="0"/>
                <a:cs typeface="Times New Roman" panose="02020603050405020304" pitchFamily="18" charset="0"/>
              </a:rPr>
              <a:t>. </a:t>
            </a:r>
          </a:p>
        </p:txBody>
      </p:sp>
      <p:cxnSp>
        <p:nvCxnSpPr>
          <p:cNvPr id="12" name="Straight Connector 11"/>
          <p:cNvCxnSpPr>
            <a:stCxn id="9" idx="0"/>
            <a:endCxn id="10" idx="1"/>
          </p:cNvCxnSpPr>
          <p:nvPr/>
        </p:nvCxnSpPr>
        <p:spPr>
          <a:xfrm flipV="1">
            <a:off x="2489448" y="2000502"/>
            <a:ext cx="1214660" cy="1140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9" idx="2"/>
          </p:cNvCxnSpPr>
          <p:nvPr/>
        </p:nvCxnSpPr>
        <p:spPr>
          <a:xfrm>
            <a:off x="2489448" y="4095287"/>
            <a:ext cx="1318623" cy="10785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0" idx="3"/>
            <a:endCxn id="7" idx="0"/>
          </p:cNvCxnSpPr>
          <p:nvPr/>
        </p:nvCxnSpPr>
        <p:spPr>
          <a:xfrm>
            <a:off x="6953886" y="2000502"/>
            <a:ext cx="1040766" cy="417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8" idx="2"/>
          </p:cNvCxnSpPr>
          <p:nvPr/>
        </p:nvCxnSpPr>
        <p:spPr>
          <a:xfrm flipV="1">
            <a:off x="6953886" y="4918714"/>
            <a:ext cx="1040766" cy="4982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57419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686" y="79333"/>
            <a:ext cx="1727199" cy="830997"/>
          </a:xfrm>
          <a:prstGeom prst="rect">
            <a:avLst/>
          </a:prstGeom>
          <a:solidFill>
            <a:schemeClr val="accent3">
              <a:lumMod val="75000"/>
            </a:schemeClr>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b. </a:t>
            </a:r>
            <a:r>
              <a:rPr lang="vi-VN" sz="2400" b="1" dirty="0" smtClean="0">
                <a:latin typeface="Times New Roman" panose="02020603050405020304" pitchFamily="18" charset="0"/>
                <a:cs typeface="Times New Roman" panose="02020603050405020304" pitchFamily="18" charset="0"/>
              </a:rPr>
              <a:t>Tự kể về công việc</a:t>
            </a:r>
            <a:endParaRPr lang="en-US" sz="2400" b="1" dirty="0">
              <a:latin typeface="Times New Roman" panose="02020603050405020304" pitchFamily="18" charset="0"/>
              <a:cs typeface="Times New Roman" panose="02020603050405020304" pitchFamily="18" charset="0"/>
            </a:endParaRPr>
          </a:p>
        </p:txBody>
      </p:sp>
      <p:sp>
        <p:nvSpPr>
          <p:cNvPr id="3" name="Text Box 10"/>
          <p:cNvSpPr txBox="1">
            <a:spLocks noChangeArrowheads="1"/>
          </p:cNvSpPr>
          <p:nvPr/>
        </p:nvSpPr>
        <p:spPr bwMode="auto">
          <a:xfrm>
            <a:off x="1818640" y="38693"/>
            <a:ext cx="732536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0050" indent="-400050">
              <a:defRPr sz="3200" b="1">
                <a:solidFill>
                  <a:schemeClr val="tx1"/>
                </a:solidFill>
                <a:latin typeface=".VnTime" panose="020B7200000000000000" pitchFamily="34" charset="0"/>
              </a:defRPr>
            </a:lvl1pPr>
            <a:lvl2pPr marL="742950" indent="-285750">
              <a:defRPr sz="3200" b="1">
                <a:solidFill>
                  <a:schemeClr val="tx1"/>
                </a:solidFill>
                <a:latin typeface=".VnTime" panose="020B7200000000000000" pitchFamily="34" charset="0"/>
              </a:defRPr>
            </a:lvl2pPr>
            <a:lvl3pPr marL="1143000" indent="-228600">
              <a:defRPr sz="3200" b="1">
                <a:solidFill>
                  <a:schemeClr val="tx1"/>
                </a:solidFill>
                <a:latin typeface=".VnTime" panose="020B7200000000000000" pitchFamily="34" charset="0"/>
              </a:defRPr>
            </a:lvl3pPr>
            <a:lvl4pPr marL="1600200" indent="-228600">
              <a:defRPr sz="3200" b="1">
                <a:solidFill>
                  <a:schemeClr val="tx1"/>
                </a:solidFill>
                <a:latin typeface=".VnTime" panose="020B7200000000000000" pitchFamily="34" charset="0"/>
              </a:defRPr>
            </a:lvl4pPr>
            <a:lvl5pPr marL="2057400" indent="-228600">
              <a:defRPr sz="3200" b="1">
                <a:solidFill>
                  <a:schemeClr val="tx1"/>
                </a:solidFill>
                <a:latin typeface=".VnTime" panose="020B7200000000000000" pitchFamily="34" charset="0"/>
              </a:defRPr>
            </a:lvl5pPr>
            <a:lvl6pPr marL="2514600" indent="-228600" eaLnBrk="0" fontAlgn="base" hangingPunct="0">
              <a:spcBef>
                <a:spcPct val="0"/>
              </a:spcBef>
              <a:spcAft>
                <a:spcPct val="0"/>
              </a:spcAft>
              <a:defRPr sz="3200" b="1">
                <a:solidFill>
                  <a:schemeClr val="tx1"/>
                </a:solidFill>
                <a:latin typeface=".VnTime" panose="020B7200000000000000" pitchFamily="34" charset="0"/>
              </a:defRPr>
            </a:lvl6pPr>
            <a:lvl7pPr marL="2971800" indent="-228600" eaLnBrk="0" fontAlgn="base" hangingPunct="0">
              <a:spcBef>
                <a:spcPct val="0"/>
              </a:spcBef>
              <a:spcAft>
                <a:spcPct val="0"/>
              </a:spcAft>
              <a:defRPr sz="3200" b="1">
                <a:solidFill>
                  <a:schemeClr val="tx1"/>
                </a:solidFill>
                <a:latin typeface=".VnTime" panose="020B7200000000000000" pitchFamily="34" charset="0"/>
              </a:defRPr>
            </a:lvl7pPr>
            <a:lvl8pPr marL="3429000" indent="-228600" eaLnBrk="0" fontAlgn="base" hangingPunct="0">
              <a:spcBef>
                <a:spcPct val="0"/>
              </a:spcBef>
              <a:spcAft>
                <a:spcPct val="0"/>
              </a:spcAft>
              <a:defRPr sz="3200" b="1">
                <a:solidFill>
                  <a:schemeClr val="tx1"/>
                </a:solidFill>
                <a:latin typeface=".VnTime" panose="020B7200000000000000" pitchFamily="34" charset="0"/>
              </a:defRPr>
            </a:lvl8pPr>
            <a:lvl9pPr marL="3886200" indent="-228600" eaLnBrk="0" fontAlgn="base" hangingPunct="0">
              <a:spcBef>
                <a:spcPct val="0"/>
              </a:spcBef>
              <a:spcAft>
                <a:spcPct val="0"/>
              </a:spcAft>
              <a:defRPr sz="3200" b="1">
                <a:solidFill>
                  <a:schemeClr val="tx1"/>
                </a:solidFill>
                <a:latin typeface=".VnTime" panose="020B7200000000000000" pitchFamily="34" charset="0"/>
              </a:defRPr>
            </a:lvl9pPr>
          </a:lstStyle>
          <a:p>
            <a:pPr marL="0" indent="0" algn="just" eaLnBrk="0" fontAlgn="base" hangingPunct="0">
              <a:spcBef>
                <a:spcPct val="50000"/>
              </a:spcBef>
              <a:spcAft>
                <a:spcPct val="0"/>
              </a:spcAft>
            </a:pPr>
            <a:r>
              <a:rPr lang="en-US" altLang="en-US" sz="2200" b="0" i="1" dirty="0" err="1" smtClean="0">
                <a:solidFill>
                  <a:srgbClr val="FF0000"/>
                </a:solidFill>
                <a:latin typeface="Times New Roman" panose="02020603050405020304" pitchFamily="18" charset="0"/>
              </a:rPr>
              <a:t>Cách</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thay</a:t>
            </a:r>
            <a:r>
              <a:rPr lang="en-US" altLang="en-US" sz="2200" b="0" i="1" dirty="0" smtClean="0">
                <a:solidFill>
                  <a:srgbClr val="FF0000"/>
                </a:solidFill>
                <a:latin typeface="Times New Roman" panose="02020603050405020304" pitchFamily="18" charset="0"/>
              </a:rPr>
              <a:t> </a:t>
            </a:r>
            <a:r>
              <a:rPr lang="vi-VN" altLang="en-US" sz="2200" b="0" i="1" dirty="0" smtClean="0">
                <a:solidFill>
                  <a:srgbClr val="FF0000"/>
                </a:solidFill>
                <a:latin typeface="Times New Roman" panose="02020603050405020304" pitchFamily="18" charset="0"/>
              </a:rPr>
              <a:t>đ</a:t>
            </a:r>
            <a:r>
              <a:rPr lang="en-US" altLang="en-US" sz="2200" b="0" i="1" dirty="0" err="1" smtClean="0">
                <a:solidFill>
                  <a:srgbClr val="FF0000"/>
                </a:solidFill>
                <a:latin typeface="Times New Roman" panose="02020603050405020304" pitchFamily="18" charset="0"/>
              </a:rPr>
              <a:t>ổi</a:t>
            </a:r>
            <a:r>
              <a:rPr lang="en-US" altLang="en-US" sz="2200" b="0" i="1" dirty="0" smtClean="0">
                <a:solidFill>
                  <a:srgbClr val="FF0000"/>
                </a:solidFill>
                <a:latin typeface="Times New Roman" panose="02020603050405020304" pitchFamily="18" charset="0"/>
              </a:rPr>
              <a:t> </a:t>
            </a:r>
            <a:r>
              <a:rPr lang="vi-VN" altLang="en-US" sz="2200" b="0" i="1" dirty="0" smtClean="0">
                <a:solidFill>
                  <a:srgbClr val="FF0000"/>
                </a:solidFill>
                <a:latin typeface="Times New Roman" panose="02020603050405020304" pitchFamily="18" charset="0"/>
              </a:rPr>
              <a:t>đ</a:t>
            </a:r>
            <a:r>
              <a:rPr lang="en-US" altLang="en-US" sz="2200" b="0" i="1" dirty="0" err="1" smtClean="0">
                <a:solidFill>
                  <a:srgbClr val="FF0000"/>
                </a:solidFill>
                <a:latin typeface="Times New Roman" panose="02020603050405020304" pitchFamily="18" charset="0"/>
              </a:rPr>
              <a:t>iểm</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nhìn</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trần</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thuật</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làm</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cho</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câu</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chuyện</a:t>
            </a:r>
            <a:r>
              <a:rPr lang="en-US" altLang="en-US" sz="2200" b="0" i="1" dirty="0" smtClean="0">
                <a:solidFill>
                  <a:srgbClr val="FF0000"/>
                </a:solidFill>
                <a:latin typeface="Times New Roman" panose="02020603050405020304" pitchFamily="18" charset="0"/>
              </a:rPr>
              <a:t> </a:t>
            </a:r>
            <a:r>
              <a:rPr lang="vi-VN" altLang="en-US" sz="2200" b="0" i="1" dirty="0" smtClean="0">
                <a:solidFill>
                  <a:srgbClr val="FF0000"/>
                </a:solidFill>
                <a:latin typeface="Times New Roman" panose="02020603050405020304" pitchFamily="18" charset="0"/>
              </a:rPr>
              <a:t>đư</a:t>
            </a:r>
            <a:r>
              <a:rPr lang="en-US" altLang="en-US" sz="2200" b="0" i="1" dirty="0" err="1" smtClean="0">
                <a:solidFill>
                  <a:srgbClr val="FF0000"/>
                </a:solidFill>
                <a:latin typeface="Times New Roman" panose="02020603050405020304" pitchFamily="18" charset="0"/>
              </a:rPr>
              <a:t>ợc</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tự</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nhiên</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sinh</a:t>
            </a:r>
            <a:r>
              <a:rPr lang="en-US" altLang="en-US" sz="2200" b="0" i="1" dirty="0" smtClean="0">
                <a:solidFill>
                  <a:srgbClr val="FF0000"/>
                </a:solidFill>
                <a:latin typeface="Times New Roman" panose="02020603050405020304" pitchFamily="18" charset="0"/>
              </a:rPr>
              <a:t> </a:t>
            </a:r>
            <a:r>
              <a:rPr lang="vi-VN" altLang="en-US" sz="2200" b="0" i="1" dirty="0" smtClean="0">
                <a:solidFill>
                  <a:srgbClr val="FF0000"/>
                </a:solidFill>
                <a:latin typeface="Times New Roman" panose="02020603050405020304" pitchFamily="18" charset="0"/>
              </a:rPr>
              <a:t>đ</a:t>
            </a:r>
            <a:r>
              <a:rPr lang="en-US" altLang="en-US" sz="2200" b="0" i="1" dirty="0" err="1" smtClean="0">
                <a:solidFill>
                  <a:srgbClr val="FF0000"/>
                </a:solidFill>
                <a:latin typeface="Times New Roman" panose="02020603050405020304" pitchFamily="18" charset="0"/>
              </a:rPr>
              <a:t>ộng</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và</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chân</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thật</a:t>
            </a:r>
            <a:r>
              <a:rPr lang="en-US" altLang="en-US" sz="2200" b="0" i="1" dirty="0" smtClean="0">
                <a:solidFill>
                  <a:srgbClr val="FF0000"/>
                </a:solidFill>
                <a:latin typeface="Times New Roman" panose="02020603050405020304" pitchFamily="18" charset="0"/>
              </a:rPr>
              <a:t> h</a:t>
            </a:r>
            <a:r>
              <a:rPr lang="vi-VN" altLang="en-US" sz="2200" b="0" i="1" dirty="0" smtClean="0">
                <a:solidFill>
                  <a:srgbClr val="FF0000"/>
                </a:solidFill>
                <a:latin typeface="Times New Roman" panose="02020603050405020304" pitchFamily="18" charset="0"/>
              </a:rPr>
              <a:t>ơ</a:t>
            </a:r>
            <a:r>
              <a:rPr lang="en-US" altLang="en-US" sz="2200" b="0" i="1" dirty="0" smtClean="0">
                <a:solidFill>
                  <a:srgbClr val="FF0000"/>
                </a:solidFill>
                <a:latin typeface="Times New Roman" panose="02020603050405020304" pitchFamily="18" charset="0"/>
              </a:rPr>
              <a:t>n, </a:t>
            </a:r>
            <a:r>
              <a:rPr lang="en-US" altLang="en-US" sz="2200" b="0" i="1" dirty="0" err="1" smtClean="0">
                <a:solidFill>
                  <a:srgbClr val="FF0000"/>
                </a:solidFill>
                <a:latin typeface="Times New Roman" panose="02020603050405020304" pitchFamily="18" charset="0"/>
              </a:rPr>
              <a:t>tránh</a:t>
            </a:r>
            <a:r>
              <a:rPr lang="en-US" altLang="en-US" sz="2200" b="0" i="1" dirty="0" smtClean="0">
                <a:solidFill>
                  <a:srgbClr val="FF0000"/>
                </a:solidFill>
                <a:latin typeface="Times New Roman" panose="02020603050405020304" pitchFamily="18" charset="0"/>
              </a:rPr>
              <a:t> </a:t>
            </a:r>
            <a:r>
              <a:rPr lang="vi-VN" altLang="en-US" sz="2200" b="0" i="1" dirty="0" smtClean="0">
                <a:solidFill>
                  <a:srgbClr val="FF0000"/>
                </a:solidFill>
                <a:latin typeface="Times New Roman" panose="02020603050405020304" pitchFamily="18" charset="0"/>
              </a:rPr>
              <a:t>đư</a:t>
            </a:r>
            <a:r>
              <a:rPr lang="en-US" altLang="en-US" sz="2200" b="0" i="1" dirty="0" err="1" smtClean="0">
                <a:solidFill>
                  <a:srgbClr val="FF0000"/>
                </a:solidFill>
                <a:latin typeface="Times New Roman" panose="02020603050405020304" pitchFamily="18" charset="0"/>
              </a:rPr>
              <a:t>ợc</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sự</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nhàn</a:t>
            </a:r>
            <a:r>
              <a:rPr lang="en-US" altLang="en-US" sz="2200" b="0" i="1" dirty="0" smtClean="0">
                <a:solidFill>
                  <a:srgbClr val="FF0000"/>
                </a:solidFill>
                <a:latin typeface="Times New Roman" panose="02020603050405020304" pitchFamily="18" charset="0"/>
              </a:rPr>
              <a:t> </a:t>
            </a:r>
            <a:r>
              <a:rPr lang="en-US" altLang="en-US" sz="2200" b="0" i="1" dirty="0" err="1" smtClean="0">
                <a:solidFill>
                  <a:srgbClr val="FF0000"/>
                </a:solidFill>
                <a:latin typeface="Times New Roman" panose="02020603050405020304" pitchFamily="18" charset="0"/>
              </a:rPr>
              <a:t>chán</a:t>
            </a:r>
            <a:r>
              <a:rPr lang="en-US" altLang="en-US" sz="2200" b="0" i="1" dirty="0" smtClean="0">
                <a:solidFill>
                  <a:srgbClr val="FF0000"/>
                </a:solidFill>
                <a:latin typeface="Times New Roman" panose="02020603050405020304" pitchFamily="18" charset="0"/>
              </a:rPr>
              <a:t>.</a:t>
            </a:r>
          </a:p>
        </p:txBody>
      </p:sp>
      <p:sp>
        <p:nvSpPr>
          <p:cNvPr id="4" name="Text Box 9"/>
          <p:cNvSpPr txBox="1">
            <a:spLocks noChangeArrowheads="1"/>
          </p:cNvSpPr>
          <p:nvPr/>
        </p:nvSpPr>
        <p:spPr bwMode="auto">
          <a:xfrm>
            <a:off x="160732" y="1035750"/>
            <a:ext cx="2012594" cy="3477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vi-VN"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Công</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tác</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khí</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tượng</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kiêm</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vật</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lý</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địa</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cầu</a:t>
            </a:r>
            <a:r>
              <a:rPr lang="en-US" altLang="en-US" sz="2200" b="1"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trên</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đỉnh</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Yên</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Sơn</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cao</a:t>
            </a:r>
            <a:r>
              <a:rPr lang="en-US" altLang="en-US" sz="2200" dirty="0" smtClean="0">
                <a:solidFill>
                  <a:srgbClr val="467AB8"/>
                </a:solidFill>
                <a:latin typeface="Times New Roman" panose="02020603050405020304" pitchFamily="18" charset="0"/>
              </a:rPr>
              <a:t> 2.600m.</a:t>
            </a:r>
          </a:p>
          <a:p>
            <a:pPr algn="just" eaLnBrk="0" fontAlgn="base" hangingPunct="0">
              <a:spcBef>
                <a:spcPct val="0"/>
              </a:spcBef>
              <a:spcAft>
                <a:spcPct val="0"/>
              </a:spcAft>
            </a:pPr>
            <a:r>
              <a:rPr lang="en-US" altLang="en-US" sz="2200"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Nhiệm</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vụ</a:t>
            </a:r>
            <a:r>
              <a:rPr lang="en-US" altLang="en-US" sz="2200" b="1"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Đo</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gió</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đo</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mưa</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đo</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nắng</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tính</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mây</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đo</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chấn</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động</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mặt</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đất</a:t>
            </a:r>
            <a:r>
              <a:rPr lang="en-US" altLang="en-US" sz="2200" dirty="0" smtClean="0">
                <a:solidFill>
                  <a:srgbClr val="467AB8"/>
                </a:solidFill>
                <a:latin typeface="Times New Roman" panose="02020603050405020304" pitchFamily="18" charset="0"/>
              </a:rPr>
              <a:t>.</a:t>
            </a:r>
          </a:p>
        </p:txBody>
      </p:sp>
      <p:sp>
        <p:nvSpPr>
          <p:cNvPr id="5" name="Text Box 20"/>
          <p:cNvSpPr txBox="1">
            <a:spLocks noChangeArrowheads="1"/>
          </p:cNvSpPr>
          <p:nvPr/>
        </p:nvSpPr>
        <p:spPr bwMode="auto">
          <a:xfrm>
            <a:off x="2352726" y="1035750"/>
            <a:ext cx="2278838" cy="3477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altLang="en-US" sz="2200"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Suy</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nghĩ</a:t>
            </a:r>
            <a:r>
              <a:rPr lang="en-US" altLang="en-US" sz="2200" b="1"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Công</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việc</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của</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anh</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có</a:t>
            </a:r>
            <a:r>
              <a:rPr lang="en-US" altLang="en-US" sz="2200"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vai</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trò</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quan</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trọng</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để</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góp</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phần</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Phục</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vụ</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sản</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xuất</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phục</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vụ</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chiến</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đấu</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công</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việc</a:t>
            </a:r>
            <a:r>
              <a:rPr lang="en-US" altLang="en-US" sz="2200" b="1"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của</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anh</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còn</a:t>
            </a:r>
            <a:r>
              <a:rPr lang="en-US" altLang="en-US" sz="2200"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gắn</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với</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bao</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anh</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em</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đồng</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chí</a:t>
            </a:r>
            <a:r>
              <a:rPr lang="en-US" altLang="en-US" sz="2200" b="1" dirty="0" smtClean="0">
                <a:solidFill>
                  <a:srgbClr val="467AB8"/>
                </a:solidFill>
                <a:latin typeface="Times New Roman" panose="02020603050405020304" pitchFamily="18" charset="0"/>
              </a:rPr>
              <a:t>”</a:t>
            </a:r>
            <a:r>
              <a:rPr lang="vi-VN" altLang="en-US" sz="2200" b="1" dirty="0" smtClean="0">
                <a:solidFill>
                  <a:srgbClr val="467AB8"/>
                </a:solidFill>
                <a:latin typeface="Times New Roman" panose="02020603050405020304" pitchFamily="18" charset="0"/>
              </a:rPr>
              <a:t>.</a:t>
            </a:r>
            <a:endParaRPr lang="en-US" altLang="en-US" sz="2200" b="1" dirty="0" smtClean="0">
              <a:solidFill>
                <a:srgbClr val="467AB8"/>
              </a:solidFill>
              <a:latin typeface="Times New Roman" panose="02020603050405020304" pitchFamily="18" charset="0"/>
            </a:endParaRPr>
          </a:p>
        </p:txBody>
      </p:sp>
      <p:sp>
        <p:nvSpPr>
          <p:cNvPr id="6" name="Text Box 19"/>
          <p:cNvSpPr txBox="1">
            <a:spLocks noChangeArrowheads="1"/>
          </p:cNvSpPr>
          <p:nvPr/>
        </p:nvSpPr>
        <p:spPr bwMode="auto">
          <a:xfrm>
            <a:off x="4810965" y="1035750"/>
            <a:ext cx="4211115" cy="3477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altLang="en-US" sz="2200"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Luôn</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hoàn</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thành</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công</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việc</a:t>
            </a:r>
            <a:r>
              <a:rPr lang="en-US" altLang="en-US" sz="2200" b="1"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đo</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và</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báo</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số</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liệu</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về</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trạm</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bất</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cứ</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lúc</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nào</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trong</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hoàn</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cảnh</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gian</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khổ</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vào</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lúc</a:t>
            </a:r>
            <a:r>
              <a:rPr lang="en-US" altLang="en-US" sz="2200" dirty="0" smtClean="0">
                <a:solidFill>
                  <a:srgbClr val="467AB8"/>
                </a:solidFill>
                <a:latin typeface="Times New Roman" panose="02020603050405020304" pitchFamily="18" charset="0"/>
              </a:rPr>
              <a:t> 1 </a:t>
            </a:r>
            <a:r>
              <a:rPr lang="en-US" altLang="en-US" sz="2200" dirty="0" err="1" smtClean="0">
                <a:solidFill>
                  <a:srgbClr val="467AB8"/>
                </a:solidFill>
                <a:latin typeface="Times New Roman" panose="02020603050405020304" pitchFamily="18" charset="0"/>
              </a:rPr>
              <a:t>giờ</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sáng</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Nửa</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đêm</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đúng</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giờ</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ốp</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thì</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dù</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mưa</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tuyết</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gió</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rét</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vẫn</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trở</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dậy</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làm</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việc</a:t>
            </a:r>
            <a:r>
              <a:rPr lang="vi-VN" altLang="en-US" sz="2200" dirty="0" smtClean="0">
                <a:solidFill>
                  <a:srgbClr val="467AB8"/>
                </a:solidFill>
                <a:latin typeface="Times New Roman" panose="02020603050405020304" pitchFamily="18" charset="0"/>
              </a:rPr>
              <a:t>...</a:t>
            </a:r>
            <a:r>
              <a:rPr lang="en-US" altLang="en-US" sz="2200" b="1" i="1" dirty="0" smtClean="0">
                <a:solidFill>
                  <a:srgbClr val="467AB8"/>
                </a:solidFill>
                <a:latin typeface="Times New Roman" panose="02020603050405020304" pitchFamily="18" charset="0"/>
              </a:rPr>
              <a:t/>
            </a:r>
            <a:br>
              <a:rPr lang="en-US" altLang="en-US" sz="2200" b="1" i="1" dirty="0" smtClean="0">
                <a:solidFill>
                  <a:srgbClr val="467AB8"/>
                </a:solidFill>
                <a:latin typeface="Times New Roman" panose="02020603050405020304" pitchFamily="18" charset="0"/>
              </a:rPr>
            </a:br>
            <a:r>
              <a:rPr lang="en-US" altLang="en-US" sz="2200" b="1" i="1"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Anh</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coi</a:t>
            </a:r>
            <a:r>
              <a:rPr lang="en-US" altLang="en-US" sz="2200"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công</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việc</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như</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người</a:t>
            </a:r>
            <a:r>
              <a:rPr lang="en-US" altLang="en-US" sz="2200" b="1" dirty="0" smtClean="0">
                <a:solidFill>
                  <a:srgbClr val="467AB8"/>
                </a:solidFill>
                <a:latin typeface="Times New Roman" panose="02020603050405020304" pitchFamily="18" charset="0"/>
              </a:rPr>
              <a:t> </a:t>
            </a:r>
            <a:r>
              <a:rPr lang="en-US" altLang="en-US" sz="2200" b="1" dirty="0" err="1" smtClean="0">
                <a:solidFill>
                  <a:srgbClr val="467AB8"/>
                </a:solidFill>
                <a:latin typeface="Times New Roman" panose="02020603050405020304" pitchFamily="18" charset="0"/>
              </a:rPr>
              <a:t>bạn</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Khi</a:t>
            </a:r>
            <a:r>
              <a:rPr lang="en-US" altLang="en-US" sz="2200" dirty="0" smtClean="0">
                <a:solidFill>
                  <a:srgbClr val="467AB8"/>
                </a:solidFill>
                <a:latin typeface="Times New Roman" panose="02020603050405020304" pitchFamily="18" charset="0"/>
              </a:rPr>
              <a:t> ta </a:t>
            </a:r>
            <a:r>
              <a:rPr lang="en-US" altLang="en-US" sz="2200" dirty="0" err="1" smtClean="0">
                <a:solidFill>
                  <a:srgbClr val="467AB8"/>
                </a:solidFill>
                <a:latin typeface="Times New Roman" panose="02020603050405020304" pitchFamily="18" charset="0"/>
              </a:rPr>
              <a:t>làm</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việc</a:t>
            </a:r>
            <a:r>
              <a:rPr lang="en-US" altLang="en-US" sz="2200" dirty="0" smtClean="0">
                <a:solidFill>
                  <a:srgbClr val="467AB8"/>
                </a:solidFill>
                <a:latin typeface="Times New Roman" panose="02020603050405020304" pitchFamily="18" charset="0"/>
              </a:rPr>
              <a:t>, ta </a:t>
            </a:r>
            <a:r>
              <a:rPr lang="en-US" altLang="en-US" sz="2200" dirty="0" err="1" smtClean="0">
                <a:solidFill>
                  <a:srgbClr val="467AB8"/>
                </a:solidFill>
                <a:latin typeface="Times New Roman" panose="02020603050405020304" pitchFamily="18" charset="0"/>
              </a:rPr>
              <a:t>với</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công</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việc</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là</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đôi</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nếu</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cất</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công</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việc</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đi</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anh</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cảm</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thấy</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buồn</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đến</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chết</a:t>
            </a:r>
            <a:r>
              <a:rPr lang="en-US" altLang="en-US" sz="2200" dirty="0" smtClean="0">
                <a:solidFill>
                  <a:srgbClr val="467AB8"/>
                </a:solidFill>
                <a:latin typeface="Times New Roman" panose="02020603050405020304" pitchFamily="18" charset="0"/>
              </a:rPr>
              <a:t> </a:t>
            </a:r>
            <a:r>
              <a:rPr lang="en-US" altLang="en-US" sz="2200" dirty="0" err="1" smtClean="0">
                <a:solidFill>
                  <a:srgbClr val="467AB8"/>
                </a:solidFill>
                <a:latin typeface="Times New Roman" panose="02020603050405020304" pitchFamily="18" charset="0"/>
              </a:rPr>
              <a:t>mất</a:t>
            </a:r>
            <a:r>
              <a:rPr lang="en-US" altLang="en-US" sz="2200" dirty="0" smtClean="0">
                <a:solidFill>
                  <a:srgbClr val="467AB8"/>
                </a:solidFill>
                <a:latin typeface="Times New Roman" panose="02020603050405020304" pitchFamily="18" charset="0"/>
              </a:rPr>
              <a:t>”</a:t>
            </a:r>
            <a:r>
              <a:rPr lang="vi-VN" altLang="en-US" sz="2200" dirty="0" smtClean="0">
                <a:solidFill>
                  <a:srgbClr val="467AB8"/>
                </a:solidFill>
                <a:latin typeface="Times New Roman" panose="02020603050405020304" pitchFamily="18" charset="0"/>
              </a:rPr>
              <a:t>.</a:t>
            </a:r>
            <a:endParaRPr lang="en-US" altLang="en-US" sz="2200" b="1" i="1" dirty="0" smtClean="0">
              <a:solidFill>
                <a:srgbClr val="467AB8"/>
              </a:solidFill>
              <a:latin typeface="Times New Roman" panose="02020603050405020304" pitchFamily="18" charset="0"/>
            </a:endParaRPr>
          </a:p>
        </p:txBody>
      </p:sp>
      <p:sp>
        <p:nvSpPr>
          <p:cNvPr id="11" name="TextBox 10"/>
          <p:cNvSpPr txBox="1"/>
          <p:nvPr/>
        </p:nvSpPr>
        <p:spPr>
          <a:xfrm>
            <a:off x="863600" y="5065299"/>
            <a:ext cx="8492846" cy="1107996"/>
          </a:xfrm>
          <a:prstGeom prst="rect">
            <a:avLst/>
          </a:prstGeom>
          <a:noFill/>
        </p:spPr>
        <p:txBody>
          <a:bodyPr wrap="square" rtlCol="0">
            <a:spAutoFit/>
          </a:bodyPr>
          <a:lstStyle/>
          <a:p>
            <a:r>
              <a:rPr lang="en-US" sz="2200" b="1" dirty="0" err="1" smtClean="0">
                <a:solidFill>
                  <a:srgbClr val="FF0000"/>
                </a:solidFill>
                <a:latin typeface="Times New Roman" panose="02020603050405020304" pitchFamily="18" charset="0"/>
                <a:cs typeface="Times New Roman" panose="02020603050405020304" pitchFamily="18" charset="0"/>
              </a:rPr>
              <a:t>Suy</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nghĩ</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đúng</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đắn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a:solidFill>
                  <a:srgbClr val="FF0000"/>
                </a:solidFill>
                <a:latin typeface="Times New Roman" panose="02020603050405020304" pitchFamily="18" charset="0"/>
                <a:cs typeface="Times New Roman" panose="02020603050405020304" pitchFamily="18" charset="0"/>
              </a:rPr>
              <a:t>n</a:t>
            </a:r>
            <a:r>
              <a:rPr lang="vi-VN" sz="2200" b="1" dirty="0" smtClean="0">
                <a:solidFill>
                  <a:srgbClr val="FF0000"/>
                </a:solidFill>
                <a:latin typeface="+mj-lt"/>
              </a:rPr>
              <a:t>hận thức được ý nghĩa của công việc, có lòng yêu nghề, tinh thần trách nhiệm, hạnh phúc khi được làm việc và cống hiến.</a:t>
            </a:r>
            <a:endParaRPr lang="en-US" sz="2200" b="1" dirty="0">
              <a:solidFill>
                <a:srgbClr val="FF0000"/>
              </a:solidFill>
              <a:latin typeface="+mj-lt"/>
            </a:endParaRPr>
          </a:p>
        </p:txBody>
      </p:sp>
      <p:sp>
        <p:nvSpPr>
          <p:cNvPr id="12" name="Right Arrow 11"/>
          <p:cNvSpPr/>
          <p:nvPr/>
        </p:nvSpPr>
        <p:spPr>
          <a:xfrm>
            <a:off x="0" y="5690063"/>
            <a:ext cx="651154" cy="50231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p:cNvSpPr>
            <a:spLocks noChangeArrowheads="1"/>
          </p:cNvSpPr>
          <p:nvPr/>
        </p:nvSpPr>
        <p:spPr bwMode="auto">
          <a:xfrm>
            <a:off x="863600" y="6088559"/>
            <a:ext cx="80499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algn="just" eaLnBrk="1" fontAlgn="base" hangingPunct="1">
              <a:spcBef>
                <a:spcPct val="0"/>
              </a:spcBef>
              <a:spcAft>
                <a:spcPct val="0"/>
              </a:spcAft>
            </a:pPr>
            <a:r>
              <a:rPr lang="vi-VN" altLang="en-US" sz="2200" dirty="0" smtClean="0">
                <a:solidFill>
                  <a:srgbClr val="002060"/>
                </a:solidFill>
                <a:latin typeface="Times New Roman" panose="02020603050405020304" pitchFamily="18" charset="0"/>
                <a:cs typeface="Times New Roman" panose="02020603050405020304" pitchFamily="18" charset="0"/>
              </a:rPr>
              <a:t>Điều đó </a:t>
            </a:r>
            <a:r>
              <a:rPr lang="en-US" altLang="en-US" sz="2200" dirty="0" err="1" smtClean="0">
                <a:solidFill>
                  <a:srgbClr val="002060"/>
                </a:solidFill>
                <a:latin typeface="Times New Roman" panose="02020603050405020304" pitchFamily="18" charset="0"/>
                <a:cs typeface="Times New Roman" panose="02020603050405020304" pitchFamily="18" charset="0"/>
              </a:rPr>
              <a:t>đã</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khiến</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anh</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thêm</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yêu</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cuộc</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sống</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và</a:t>
            </a:r>
            <a:r>
              <a:rPr lang="en-US" altLang="en-US" sz="2200" dirty="0" smtClean="0">
                <a:solidFill>
                  <a:srgbClr val="002060"/>
                </a:solidFill>
                <a:latin typeface="Times New Roman" panose="02020603050405020304" pitchFamily="18" charset="0"/>
                <a:cs typeface="Times New Roman" panose="02020603050405020304" pitchFamily="18" charset="0"/>
              </a:rPr>
              <a:t> con </a:t>
            </a:r>
            <a:r>
              <a:rPr lang="en-US" altLang="en-US" sz="2200" dirty="0" err="1" smtClean="0">
                <a:solidFill>
                  <a:srgbClr val="002060"/>
                </a:solidFill>
                <a:latin typeface="Times New Roman" panose="02020603050405020304" pitchFamily="18" charset="0"/>
                <a:cs typeface="Times New Roman" panose="02020603050405020304" pitchFamily="18" charset="0"/>
              </a:rPr>
              <a:t>người</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giúp</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anh</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có</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thêm</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nghị</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lực</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để</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vượt</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lên</a:t>
            </a:r>
            <a:r>
              <a:rPr lang="vi-VN"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sống</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đẹp</a:t>
            </a:r>
            <a:r>
              <a:rPr lang="en-US" altLang="en-US" sz="2200" dirty="0" smtClean="0">
                <a:solidFill>
                  <a:srgbClr val="002060"/>
                </a:solidFill>
                <a:latin typeface="Times New Roman" panose="02020603050405020304" pitchFamily="18" charset="0"/>
                <a:cs typeface="Times New Roman" panose="02020603050405020304" pitchFamily="18" charset="0"/>
              </a:rPr>
              <a:t> </a:t>
            </a:r>
            <a:r>
              <a:rPr lang="en-US" altLang="en-US" sz="2200" dirty="0" err="1" smtClean="0">
                <a:solidFill>
                  <a:srgbClr val="002060"/>
                </a:solidFill>
                <a:latin typeface="Times New Roman" panose="02020603050405020304" pitchFamily="18" charset="0"/>
                <a:cs typeface="Times New Roman" panose="02020603050405020304" pitchFamily="18" charset="0"/>
              </a:rPr>
              <a:t>đầy</a:t>
            </a:r>
            <a:r>
              <a:rPr lang="en-US" altLang="en-US" sz="2200" dirty="0" smtClean="0">
                <a:solidFill>
                  <a:srgbClr val="002060"/>
                </a:solidFill>
                <a:latin typeface="Times New Roman" panose="02020603050405020304" pitchFamily="18" charset="0"/>
                <a:cs typeface="Times New Roman" panose="02020603050405020304" pitchFamily="18" charset="0"/>
              </a:rPr>
              <a:t> ý </a:t>
            </a:r>
            <a:r>
              <a:rPr lang="en-US" altLang="en-US" sz="2200" dirty="0" err="1" smtClean="0">
                <a:solidFill>
                  <a:srgbClr val="002060"/>
                </a:solidFill>
                <a:latin typeface="Times New Roman" panose="02020603050405020304" pitchFamily="18" charset="0"/>
                <a:cs typeface="Times New Roman" panose="02020603050405020304" pitchFamily="18" charset="0"/>
              </a:rPr>
              <a:t>nghĩa</a:t>
            </a:r>
            <a:r>
              <a:rPr lang="en-US" altLang="en-US" sz="2200" dirty="0" smtClean="0">
                <a:solidFill>
                  <a:srgbClr val="002060"/>
                </a:solidFill>
                <a:latin typeface="Times New Roman" panose="02020603050405020304" pitchFamily="18" charset="0"/>
                <a:cs typeface="Times New Roman" panose="02020603050405020304" pitchFamily="18" charset="0"/>
              </a:rPr>
              <a:t>.</a:t>
            </a:r>
            <a:r>
              <a:rPr lang="en-US" altLang="en-US" sz="2200" i="1" dirty="0" smtClean="0">
                <a:solidFill>
                  <a:prstClr val="black"/>
                </a:solidFill>
                <a:latin typeface="Times New Roman" panose="02020603050405020304" pitchFamily="18" charset="0"/>
                <a:cs typeface="Times New Roman" panose="02020603050405020304" pitchFamily="18" charset="0"/>
              </a:rPr>
              <a:t>	</a:t>
            </a:r>
          </a:p>
        </p:txBody>
      </p:sp>
      <p:sp>
        <p:nvSpPr>
          <p:cNvPr id="14" name="Rounded Rectangle 13"/>
          <p:cNvSpPr/>
          <p:nvPr/>
        </p:nvSpPr>
        <p:spPr>
          <a:xfrm>
            <a:off x="100686" y="4621077"/>
            <a:ext cx="8921394" cy="444222"/>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latin typeface="+mj-lt"/>
              </a:rPr>
              <a:t>Công việc gian khổ, đòi hỏi sự tỉ mỉ, tinh thần trách nhiệm cao.</a:t>
            </a:r>
            <a:endParaRPr lang="en-US" sz="2400" b="1" dirty="0">
              <a:solidFill>
                <a:schemeClr val="tx1"/>
              </a:solidFill>
              <a:latin typeface="+mj-lt"/>
            </a:endParaRPr>
          </a:p>
        </p:txBody>
      </p:sp>
    </p:spTree>
    <p:extLst>
      <p:ext uri="{BB962C8B-B14F-4D97-AF65-F5344CB8AC3E}">
        <p14:creationId xmlns:p14="http://schemas.microsoft.com/office/powerpoint/2010/main" val="3776654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fade">
                                      <p:cBhvr>
                                        <p:cTn id="39" dur="5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12" grpId="0" animBg="1"/>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393540" y="2409834"/>
            <a:ext cx="3781777" cy="304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just" defTabSz="914400" eaLnBrk="0" fontAlgn="base" latinLnBrk="0" hangingPunct="0">
              <a:lnSpc>
                <a:spcPct val="100000"/>
              </a:lnSpc>
              <a:spcBef>
                <a:spcPct val="50000"/>
              </a:spcBef>
              <a:spcAft>
                <a:spcPct val="0"/>
              </a:spcAft>
              <a:buClrTx/>
              <a:buSzTx/>
              <a:tabLst/>
              <a:defRPr/>
            </a:pPr>
            <a:r>
              <a:rPr lang="vi-VN" altLang="en-US" sz="2400" b="0" kern="0" dirty="0" err="1">
                <a:solidFill>
                  <a:srgbClr val="000000"/>
                </a:solidFill>
              </a:rPr>
              <a:t>V</a:t>
            </a:r>
            <a:r>
              <a:rPr kumimoji="0" lang="en-US" altLang="en-US" sz="2400" b="0" i="0" u="none" strike="noStrike" kern="0" cap="none" spc="0" normalizeH="0" baseline="0" noProof="0" dirty="0" smtClean="0">
                <a:ln>
                  <a:noFill/>
                </a:ln>
                <a:solidFill>
                  <a:srgbClr val="000000"/>
                </a:solidFill>
                <a:effectLst/>
                <a:uLnTx/>
                <a:uFillTx/>
              </a:rPr>
              <a:t>ì </a:t>
            </a:r>
            <a:r>
              <a:rPr kumimoji="0" lang="en-US" altLang="en-US" sz="2400" b="0" i="0" u="none" strike="noStrike" kern="0" cap="none" spc="0" normalizeH="0" baseline="0" noProof="0" dirty="0" err="1" smtClean="0">
                <a:ln>
                  <a:noFill/>
                </a:ln>
                <a:solidFill>
                  <a:srgbClr val="000000"/>
                </a:solidFill>
                <a:effectLst/>
                <a:uLnTx/>
                <a:uFillTx/>
              </a:rPr>
              <a:t>nhân</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dân</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vì</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đất</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nước</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anh</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suy</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nghĩ</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mình</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sinh</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ra</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vì</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ai</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mà</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làm</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việc</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mà</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anh</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đã</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vượt</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lên</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nỗi</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thèm</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người</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để</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gắn</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bó</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với</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công</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việc</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thầm</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lặng</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này</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Anh</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đã</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phát</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hiện</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một</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đám</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mây</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khô</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giúp</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không</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quân</a:t>
            </a:r>
            <a:r>
              <a:rPr kumimoji="0" lang="en-US" altLang="en-US" sz="2400" b="0" i="0" u="none" strike="noStrike" kern="0" cap="none" spc="0" normalizeH="0" baseline="0" noProof="0" dirty="0" smtClean="0">
                <a:ln>
                  <a:noFill/>
                </a:ln>
                <a:solidFill>
                  <a:srgbClr val="000000"/>
                </a:solidFill>
                <a:effectLst/>
                <a:uLnTx/>
                <a:uFillTx/>
              </a:rPr>
              <a:t> ta…</a:t>
            </a:r>
          </a:p>
        </p:txBody>
      </p:sp>
      <p:sp>
        <p:nvSpPr>
          <p:cNvPr id="4" name="Text Box 8"/>
          <p:cNvSpPr txBox="1">
            <a:spLocks noChangeArrowheads="1"/>
          </p:cNvSpPr>
          <p:nvPr/>
        </p:nvSpPr>
        <p:spPr bwMode="auto">
          <a:xfrm>
            <a:off x="902069" y="1371547"/>
            <a:ext cx="2995876" cy="830997"/>
          </a:xfrm>
          <a:prstGeom prst="rect">
            <a:avLst/>
          </a:prstGeom>
          <a:solidFill>
            <a:schemeClr val="bg2">
              <a:lumMod val="90000"/>
            </a:schemeClr>
          </a:solidFill>
          <a:ln>
            <a:noFill/>
          </a:ln>
        </p:spPr>
        <p:txBody>
          <a:bodyPr wrap="squar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50000"/>
              </a:spcBef>
              <a:spcAft>
                <a:spcPct val="0"/>
              </a:spcAft>
              <a:buClrTx/>
              <a:buSzTx/>
              <a:tabLst/>
              <a:defRPr/>
            </a:pPr>
            <a:r>
              <a:rPr kumimoji="0" lang="en-US" altLang="en-US" sz="2400" i="0" u="none" strike="noStrike" kern="0" cap="none" spc="0" normalizeH="0" baseline="0" noProof="0" dirty="0" err="1" smtClean="0">
                <a:ln>
                  <a:noFill/>
                </a:ln>
                <a:solidFill>
                  <a:srgbClr val="000000"/>
                </a:solidFill>
                <a:effectLst/>
                <a:uLnTx/>
                <a:uFillTx/>
                <a:latin typeface="Times New Roman" panose="02020603050405020304" pitchFamily="18" charset="0"/>
              </a:rPr>
              <a:t>Sống</a:t>
            </a:r>
            <a:r>
              <a:rPr kumimoji="0" lang="en-US" altLang="en-US" sz="240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400" i="0" u="none" strike="noStrike" kern="0" cap="none" spc="0" normalizeH="0" baseline="0" noProof="0" dirty="0" err="1" smtClean="0">
                <a:ln>
                  <a:noFill/>
                </a:ln>
                <a:solidFill>
                  <a:srgbClr val="000000"/>
                </a:solidFill>
                <a:effectLst/>
                <a:uLnTx/>
                <a:uFillTx/>
                <a:latin typeface="Times New Roman" panose="02020603050405020304" pitchFamily="18" charset="0"/>
              </a:rPr>
              <a:t>có</a:t>
            </a:r>
            <a:r>
              <a:rPr kumimoji="0" lang="en-US" altLang="en-US" sz="240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400" i="0" u="none" strike="noStrike" kern="0" cap="none" spc="0" normalizeH="0" baseline="0" noProof="0" dirty="0" err="1" smtClean="0">
                <a:ln>
                  <a:noFill/>
                </a:ln>
                <a:solidFill>
                  <a:srgbClr val="000000"/>
                </a:solidFill>
                <a:effectLst/>
                <a:uLnTx/>
                <a:uFillTx/>
                <a:latin typeface="Times New Roman" panose="02020603050405020304" pitchFamily="18" charset="0"/>
              </a:rPr>
              <a:t>lí</a:t>
            </a:r>
            <a:r>
              <a:rPr kumimoji="0" lang="en-US" altLang="en-US" sz="240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400" i="0" u="none" strike="noStrike" kern="0" cap="none" spc="0" normalizeH="0" baseline="0" noProof="0" dirty="0" err="1" smtClean="0">
                <a:ln>
                  <a:noFill/>
                </a:ln>
                <a:solidFill>
                  <a:srgbClr val="000000"/>
                </a:solidFill>
                <a:effectLst/>
                <a:uLnTx/>
                <a:uFillTx/>
                <a:latin typeface="Times New Roman" panose="02020603050405020304" pitchFamily="18" charset="0"/>
              </a:rPr>
              <a:t>tưởng</a:t>
            </a:r>
            <a:r>
              <a:rPr kumimoji="0" lang="en-US" altLang="en-US" sz="240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400" i="0" u="none" strike="noStrike" kern="0" cap="none" spc="0" normalizeH="0" baseline="0" noProof="0" dirty="0" err="1" smtClean="0">
                <a:ln>
                  <a:noFill/>
                </a:ln>
                <a:solidFill>
                  <a:srgbClr val="000000"/>
                </a:solidFill>
                <a:effectLst/>
                <a:uLnTx/>
                <a:uFillTx/>
                <a:latin typeface="Times New Roman" panose="02020603050405020304" pitchFamily="18" charset="0"/>
              </a:rPr>
              <a:t>hoài</a:t>
            </a:r>
            <a:r>
              <a:rPr kumimoji="0" lang="en-US" altLang="en-US" sz="240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400" i="0" u="none" strike="noStrike" kern="0" cap="none" spc="0" normalizeH="0" baseline="0" noProof="0" dirty="0" err="1" smtClean="0">
                <a:ln>
                  <a:noFill/>
                </a:ln>
                <a:solidFill>
                  <a:srgbClr val="000000"/>
                </a:solidFill>
                <a:effectLst/>
                <a:uLnTx/>
                <a:uFillTx/>
                <a:latin typeface="Times New Roman" panose="02020603050405020304" pitchFamily="18" charset="0"/>
              </a:rPr>
              <a:t>bão</a:t>
            </a:r>
            <a:endParaRPr kumimoji="0" lang="en-US" altLang="en-US" sz="2400" i="0" u="none" strike="noStrike" kern="0" cap="none" spc="0" normalizeH="0" baseline="0" noProof="0" dirty="0" smtClean="0">
              <a:ln>
                <a:noFill/>
              </a:ln>
              <a:solidFill>
                <a:srgbClr val="000000"/>
              </a:solidFill>
              <a:effectLst/>
              <a:uLnTx/>
              <a:uFillTx/>
              <a:latin typeface="Times New Roman" panose="02020603050405020304" pitchFamily="18" charset="0"/>
            </a:endParaRPr>
          </a:p>
        </p:txBody>
      </p:sp>
      <p:sp>
        <p:nvSpPr>
          <p:cNvPr id="8" name="Text Box 12"/>
          <p:cNvSpPr txBox="1">
            <a:spLocks noChangeArrowheads="1"/>
          </p:cNvSpPr>
          <p:nvPr/>
        </p:nvSpPr>
        <p:spPr bwMode="auto">
          <a:xfrm>
            <a:off x="4964486" y="1355139"/>
            <a:ext cx="3290098" cy="830997"/>
          </a:xfrm>
          <a:prstGeom prst="rect">
            <a:avLst/>
          </a:prstGeom>
          <a:solidFill>
            <a:schemeClr val="bg2">
              <a:lumMod val="90000"/>
            </a:schemeClr>
          </a:solidFill>
          <a:ln>
            <a:noFill/>
          </a:ln>
        </p:spPr>
        <p:txBody>
          <a:bodyPr wrap="squar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Aft>
                <a:spcPct val="0"/>
              </a:spcAft>
              <a:buClrTx/>
              <a:buSzTx/>
              <a:tabLst/>
              <a:defRPr/>
            </a:pPr>
            <a:r>
              <a:rPr kumimoji="0" lang="en-US" altLang="en-US" sz="2400" i="0" u="none" strike="noStrike" kern="0" cap="none" spc="0" normalizeH="0" baseline="0" noProof="0" dirty="0" err="1" smtClean="0">
                <a:ln>
                  <a:noFill/>
                </a:ln>
                <a:solidFill>
                  <a:srgbClr val="000000"/>
                </a:solidFill>
                <a:effectLst/>
                <a:uLnTx/>
                <a:uFillTx/>
                <a:latin typeface="Times New Roman" panose="02020603050405020304" pitchFamily="18" charset="0"/>
              </a:rPr>
              <a:t>Sống</a:t>
            </a:r>
            <a:r>
              <a:rPr kumimoji="0" lang="en-US" altLang="en-US" sz="240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400" i="0" u="none" strike="noStrike" kern="0" cap="none" spc="0" normalizeH="0" baseline="0" noProof="0" dirty="0" err="1" smtClean="0">
                <a:ln>
                  <a:noFill/>
                </a:ln>
                <a:solidFill>
                  <a:srgbClr val="000000"/>
                </a:solidFill>
                <a:effectLst/>
                <a:uLnTx/>
                <a:uFillTx/>
                <a:latin typeface="Times New Roman" panose="02020603050405020304" pitchFamily="18" charset="0"/>
              </a:rPr>
              <a:t>giản</a:t>
            </a:r>
            <a:r>
              <a:rPr kumimoji="0" lang="en-US" altLang="en-US" sz="240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400" i="0" u="none" strike="noStrike" kern="0" cap="none" spc="0" normalizeH="0" baseline="0" noProof="0" dirty="0" err="1" smtClean="0">
                <a:ln>
                  <a:noFill/>
                </a:ln>
                <a:solidFill>
                  <a:srgbClr val="000000"/>
                </a:solidFill>
                <a:effectLst/>
                <a:uLnTx/>
                <a:uFillTx/>
                <a:latin typeface="Times New Roman" panose="02020603050405020304" pitchFamily="18" charset="0"/>
              </a:rPr>
              <a:t>dị</a:t>
            </a:r>
            <a:endParaRPr kumimoji="0" lang="vi-VN" altLang="en-US" sz="2400" i="0" u="none" strike="noStrike" kern="0" cap="none" spc="0" normalizeH="0" baseline="0" noProof="0" dirty="0" smtClean="0">
              <a:ln>
                <a:noFill/>
              </a:ln>
              <a:solidFill>
                <a:srgbClr val="000000"/>
              </a:solidFill>
              <a:effectLst/>
              <a:uLnTx/>
              <a:uFillTx/>
              <a:latin typeface="Times New Roman" panose="02020603050405020304" pitchFamily="18" charset="0"/>
            </a:endParaRPr>
          </a:p>
          <a:p>
            <a:pPr marL="0" marR="0" lvl="0" indent="0" algn="ctr" defTabSz="914400" eaLnBrk="0" fontAlgn="base" latinLnBrk="0" hangingPunct="0">
              <a:lnSpc>
                <a:spcPct val="100000"/>
              </a:lnSpc>
              <a:spcAft>
                <a:spcPct val="0"/>
              </a:spcAft>
              <a:buClrTx/>
              <a:buSzTx/>
              <a:tabLst/>
              <a:defRPr/>
            </a:pPr>
            <a:r>
              <a:rPr kumimoji="0" lang="en-US" altLang="en-US" sz="240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400" i="0" u="none" strike="noStrike" kern="0" cap="none" spc="0" normalizeH="0" baseline="0" noProof="0" dirty="0" err="1" smtClean="0">
                <a:ln>
                  <a:noFill/>
                </a:ln>
                <a:solidFill>
                  <a:srgbClr val="000000"/>
                </a:solidFill>
                <a:effectLst/>
                <a:uLnTx/>
                <a:uFillTx/>
                <a:latin typeface="Times New Roman" panose="02020603050405020304" pitchFamily="18" charset="0"/>
              </a:rPr>
              <a:t>tâm</a:t>
            </a:r>
            <a:r>
              <a:rPr kumimoji="0" lang="en-US" altLang="en-US" sz="240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400" i="0" u="none" strike="noStrike" kern="0" cap="none" spc="0" normalizeH="0" baseline="0" noProof="0" dirty="0" err="1" smtClean="0">
                <a:ln>
                  <a:noFill/>
                </a:ln>
                <a:solidFill>
                  <a:srgbClr val="000000"/>
                </a:solidFill>
                <a:effectLst/>
                <a:uLnTx/>
                <a:uFillTx/>
                <a:latin typeface="Times New Roman" panose="02020603050405020304" pitchFamily="18" charset="0"/>
              </a:rPr>
              <a:t>hồn</a:t>
            </a:r>
            <a:r>
              <a:rPr kumimoji="0" lang="en-US" altLang="en-US" sz="240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400" i="0" u="none" strike="noStrike" kern="0" cap="none" spc="0" normalizeH="0" baseline="0" noProof="0" dirty="0" err="1" smtClean="0">
                <a:ln>
                  <a:noFill/>
                </a:ln>
                <a:solidFill>
                  <a:srgbClr val="000000"/>
                </a:solidFill>
                <a:effectLst/>
                <a:uLnTx/>
                <a:uFillTx/>
                <a:latin typeface="Times New Roman" panose="02020603050405020304" pitchFamily="18" charset="0"/>
              </a:rPr>
              <a:t>phong</a:t>
            </a:r>
            <a:r>
              <a:rPr kumimoji="0" lang="en-US" altLang="en-US" sz="240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400" i="0" u="none" strike="noStrike" kern="0" cap="none" spc="0" normalizeH="0" baseline="0" noProof="0" dirty="0" err="1" smtClean="0">
                <a:ln>
                  <a:noFill/>
                </a:ln>
                <a:solidFill>
                  <a:srgbClr val="000000"/>
                </a:solidFill>
                <a:effectLst/>
                <a:uLnTx/>
                <a:uFillTx/>
                <a:latin typeface="Times New Roman" panose="02020603050405020304" pitchFamily="18" charset="0"/>
              </a:rPr>
              <a:t>phú</a:t>
            </a:r>
            <a:endParaRPr kumimoji="0" lang="en-US" altLang="en-US" sz="2400" i="0" u="none" strike="noStrike" kern="0" cap="none" spc="0" normalizeH="0" baseline="0" noProof="0" dirty="0" smtClean="0">
              <a:ln>
                <a:noFill/>
              </a:ln>
              <a:solidFill>
                <a:srgbClr val="000000"/>
              </a:solidFill>
              <a:effectLst/>
              <a:uLnTx/>
              <a:uFillTx/>
              <a:latin typeface="Times New Roman" panose="02020603050405020304" pitchFamily="18" charset="0"/>
            </a:endParaRPr>
          </a:p>
        </p:txBody>
      </p:sp>
      <p:sp>
        <p:nvSpPr>
          <p:cNvPr id="9" name="Text Box 12"/>
          <p:cNvSpPr txBox="1">
            <a:spLocks noChangeArrowheads="1"/>
          </p:cNvSpPr>
          <p:nvPr/>
        </p:nvSpPr>
        <p:spPr bwMode="auto">
          <a:xfrm>
            <a:off x="2671734" y="402808"/>
            <a:ext cx="4330861" cy="523220"/>
          </a:xfrm>
          <a:prstGeom prst="rect">
            <a:avLst/>
          </a:prstGeom>
          <a:solidFill>
            <a:srgbClr val="FFFF00"/>
          </a:solidFill>
          <a:ln>
            <a:noFill/>
          </a:ln>
        </p:spPr>
        <p:txBody>
          <a:bodyPr wrap="squar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50000"/>
              </a:spcBef>
              <a:spcAft>
                <a:spcPct val="0"/>
              </a:spcAft>
              <a:buClrTx/>
              <a:buSzTx/>
              <a:tabLst/>
              <a:defRPr/>
            </a:pPr>
            <a:r>
              <a:rPr lang="en-US" altLang="en-US" kern="0" dirty="0" smtClean="0">
                <a:solidFill>
                  <a:srgbClr val="000000"/>
                </a:solidFill>
              </a:rPr>
              <a:t>c. </a:t>
            </a:r>
            <a:r>
              <a:rPr lang="vi-VN" altLang="en-US" kern="0" dirty="0" smtClean="0">
                <a:solidFill>
                  <a:srgbClr val="000000"/>
                </a:solidFill>
              </a:rPr>
              <a:t>LỐI SỐNG</a:t>
            </a:r>
            <a:endParaRPr kumimoji="0" lang="en-US" altLang="en-US" i="0" u="none" strike="noStrike" kern="0" cap="none" spc="0" normalizeH="0" baseline="0" noProof="0" dirty="0" smtClean="0">
              <a:ln>
                <a:noFill/>
              </a:ln>
              <a:solidFill>
                <a:srgbClr val="000000"/>
              </a:solidFill>
              <a:effectLst/>
              <a:uLnTx/>
              <a:uFillTx/>
            </a:endParaRPr>
          </a:p>
        </p:txBody>
      </p:sp>
      <p:sp>
        <p:nvSpPr>
          <p:cNvPr id="5" name="Text Box 12"/>
          <p:cNvSpPr txBox="1">
            <a:spLocks noChangeArrowheads="1"/>
          </p:cNvSpPr>
          <p:nvPr/>
        </p:nvSpPr>
        <p:spPr bwMode="auto">
          <a:xfrm>
            <a:off x="4436928" y="2425304"/>
            <a:ext cx="4354435" cy="32316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just" defTabSz="914400" eaLnBrk="0" fontAlgn="base" latinLnBrk="0" hangingPunct="0">
              <a:lnSpc>
                <a:spcPct val="100000"/>
              </a:lnSpc>
              <a:spcBef>
                <a:spcPct val="50000"/>
              </a:spcBef>
              <a:spcAft>
                <a:spcPct val="0"/>
              </a:spcAft>
              <a:buClrTx/>
              <a:buSzTx/>
              <a:tabLst/>
              <a:defRPr/>
            </a:pPr>
            <a:r>
              <a:rPr kumimoji="0" lang="vi-VN"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Căn</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nhà</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với</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đồ</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đạc</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giản</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đơn</a:t>
            </a:r>
            <a:r>
              <a:rPr kumimoji="0" lang="en-US" altLang="en-US" sz="2400" b="0" i="0" u="none" strike="noStrike" kern="0" cap="none" spc="0" normalizeH="0" baseline="0" noProof="0" dirty="0" smtClean="0">
                <a:ln>
                  <a:noFill/>
                </a:ln>
                <a:solidFill>
                  <a:srgbClr val="000000"/>
                </a:solidFill>
                <a:effectLst/>
                <a:uLnTx/>
                <a:uFillTx/>
              </a:rPr>
              <a:t>.</a:t>
            </a:r>
          </a:p>
          <a:p>
            <a:pPr marL="0" marR="0" lvl="0" indent="0" algn="just" defTabSz="914400" eaLnBrk="0" fontAlgn="base" latinLnBrk="0" hangingPunct="0">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smtClean="0">
                <a:ln>
                  <a:noFill/>
                </a:ln>
                <a:solidFill>
                  <a:srgbClr val="000000"/>
                </a:solidFill>
                <a:effectLst/>
                <a:uLnTx/>
                <a:uFillTx/>
              </a:rPr>
              <a:t>+</a:t>
            </a:r>
            <a:r>
              <a:rPr kumimoji="0" lang="en-US" altLang="en-US" sz="2400" b="0" i="0" u="none" strike="noStrike" kern="0" cap="none" spc="0" normalizeH="0" baseline="0" noProof="0" dirty="0" err="1" smtClean="0">
                <a:ln>
                  <a:noFill/>
                </a:ln>
                <a:solidFill>
                  <a:srgbClr val="000000"/>
                </a:solidFill>
                <a:effectLst/>
                <a:uLnTx/>
                <a:uFillTx/>
              </a:rPr>
              <a:t>Tự</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tìm</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niềm</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vui</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chủ</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động</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vượt</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lên</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trên</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cô</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đơn</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ngoài</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giờ</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làm</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việc</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anh</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trồng</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hoa</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nuôi</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gà</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đọc</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sách</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coi</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sách</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là</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bạn</a:t>
            </a:r>
            <a:r>
              <a:rPr lang="vi-VN" altLang="en-US" sz="2400" b="0" kern="0" dirty="0">
                <a:solidFill>
                  <a:srgbClr val="000000"/>
                </a:solidFill>
              </a:rPr>
              <a:t>.</a:t>
            </a:r>
            <a:endParaRPr kumimoji="0" lang="vi-VN" altLang="en-US" sz="2400" b="0" i="0" u="none" strike="noStrike" kern="0" cap="none" spc="0" normalizeH="0" baseline="0" noProof="0" dirty="0" smtClean="0">
              <a:ln>
                <a:noFill/>
              </a:ln>
              <a:solidFill>
                <a:srgbClr val="000000"/>
              </a:solidFill>
              <a:effectLst/>
              <a:uLnTx/>
              <a:uFillTx/>
            </a:endParaRPr>
          </a:p>
          <a:p>
            <a:pPr marL="0" marR="0" lvl="0" indent="0" defTabSz="914400" eaLnBrk="0" fontAlgn="base" latinLnBrk="0" hangingPunct="0">
              <a:lnSpc>
                <a:spcPct val="100000"/>
              </a:lnSpc>
              <a:spcBef>
                <a:spcPct val="50000"/>
              </a:spcBef>
              <a:spcAft>
                <a:spcPct val="0"/>
              </a:spcAft>
              <a:buClrTx/>
              <a:buSzTx/>
              <a:buFontTx/>
              <a:buNone/>
              <a:tabLst/>
              <a:defRPr/>
            </a:pPr>
            <a:endParaRPr kumimoji="0" lang="vi-VN" altLang="en-US" sz="2400" b="0" i="0" u="none" strike="noStrike" kern="0" cap="none" spc="0" normalizeH="0" baseline="0" noProof="0" dirty="0" smtClean="0">
              <a:ln>
                <a:noFill/>
              </a:ln>
              <a:solidFill>
                <a:srgbClr val="000000"/>
              </a:solidFill>
              <a:effectLst/>
              <a:uLnTx/>
              <a:uFillTx/>
            </a:endParaRPr>
          </a:p>
          <a:p>
            <a:pPr marL="0" marR="0" lvl="0" indent="0" defTabSz="914400" eaLnBrk="0" fontAlgn="base" latinLnBrk="0" hangingPunct="0">
              <a:lnSpc>
                <a:spcPct val="100000"/>
              </a:lnSpc>
              <a:spcBef>
                <a:spcPct val="50000"/>
              </a:spcBef>
              <a:spcAft>
                <a:spcPct val="0"/>
              </a:spcAft>
              <a:buClrTx/>
              <a:buSzTx/>
              <a:buFontTx/>
              <a:buNone/>
              <a:tabLst/>
              <a:defRPr/>
            </a:pPr>
            <a:endParaRPr lang="vi-VN" altLang="en-US" sz="2400" b="0" kern="0" dirty="0">
              <a:solidFill>
                <a:srgbClr val="000000"/>
              </a:solidFill>
            </a:endParaRPr>
          </a:p>
        </p:txBody>
      </p:sp>
      <p:sp>
        <p:nvSpPr>
          <p:cNvPr id="10" name="Text Box 13"/>
          <p:cNvSpPr txBox="1">
            <a:spLocks noChangeArrowheads="1"/>
          </p:cNvSpPr>
          <p:nvPr/>
        </p:nvSpPr>
        <p:spPr bwMode="auto">
          <a:xfrm>
            <a:off x="4427707" y="4532817"/>
            <a:ext cx="436365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just" defTabSz="914400" eaLnBrk="0" fontAlgn="base" latinLnBrk="0" hangingPunct="0">
              <a:lnSpc>
                <a:spcPct val="100000"/>
              </a:lnSpc>
              <a:spcBef>
                <a:spcPct val="50000"/>
              </a:spcBef>
              <a:spcAft>
                <a:spcPct val="0"/>
              </a:spcAft>
              <a:buClrTx/>
              <a:buSzTx/>
              <a:buFontTx/>
              <a:buNone/>
              <a:tabLst/>
              <a:defRPr/>
            </a:pPr>
            <a:r>
              <a:rPr lang="vi-VN" altLang="en-US" sz="2400" kern="0" dirty="0" smtClean="0">
                <a:solidFill>
                  <a:srgbClr val="000000"/>
                </a:solidFill>
                <a:latin typeface="+mj-lt"/>
              </a:rPr>
              <a:t>+</a:t>
            </a:r>
            <a:r>
              <a:rPr lang="vi-VN" altLang="en-US" sz="2400" kern="0" dirty="0" smtClean="0">
                <a:solidFill>
                  <a:srgbClr val="000000"/>
                </a:solidFill>
              </a:rPr>
              <a:t> </a:t>
            </a:r>
            <a:r>
              <a:rPr kumimoji="0" lang="en-US" altLang="en-US" sz="2400" b="0" i="0" u="none" strike="noStrike" kern="0" cap="none" spc="0" normalizeH="0" baseline="0" noProof="0" dirty="0" err="1" smtClean="0">
                <a:ln>
                  <a:noFill/>
                </a:ln>
                <a:solidFill>
                  <a:srgbClr val="000000"/>
                </a:solidFill>
                <a:effectLst/>
                <a:uLnTx/>
                <a:uFillTx/>
              </a:rPr>
              <a:t>Tổ</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chức</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sắp</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xếp</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cuộc</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sống</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một</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mình</a:t>
            </a:r>
            <a:r>
              <a:rPr kumimoji="0" lang="en-US" altLang="en-US" sz="2400" b="0" i="0" u="none" strike="noStrike" kern="0" cap="none" spc="0" normalizeH="0" baseline="0" noProof="0" dirty="0" smtClean="0">
                <a:ln>
                  <a:noFill/>
                </a:ln>
                <a:solidFill>
                  <a:srgbClr val="000000"/>
                </a:solidFill>
                <a:effectLst/>
                <a:uLnTx/>
                <a:uFillTx/>
              </a:rPr>
              <a:t> ở </a:t>
            </a:r>
            <a:r>
              <a:rPr kumimoji="0" lang="en-US" altLang="en-US" sz="2400" b="0" i="0" u="none" strike="noStrike" kern="0" cap="none" spc="0" normalizeH="0" baseline="0" noProof="0" dirty="0" err="1" smtClean="0">
                <a:ln>
                  <a:noFill/>
                </a:ln>
                <a:solidFill>
                  <a:srgbClr val="000000"/>
                </a:solidFill>
                <a:effectLst/>
                <a:uLnTx/>
                <a:uFillTx/>
              </a:rPr>
              <a:t>trạm</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ngăn</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nắp</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gọn</a:t>
            </a:r>
            <a:r>
              <a:rPr kumimoji="0" lang="en-US" altLang="en-US" sz="24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err="1" smtClean="0">
                <a:ln>
                  <a:noFill/>
                </a:ln>
                <a:solidFill>
                  <a:srgbClr val="000000"/>
                </a:solidFill>
                <a:effectLst/>
                <a:uLnTx/>
                <a:uFillTx/>
              </a:rPr>
              <a:t>gàng</a:t>
            </a:r>
            <a:r>
              <a:rPr kumimoji="0" lang="en-US" altLang="en-US" sz="2400" b="0" i="0" u="none" strike="noStrike" kern="0" cap="none" spc="0" normalizeH="0" baseline="0" noProof="0" dirty="0" smtClean="0">
                <a:ln>
                  <a:noFill/>
                </a:ln>
                <a:solidFill>
                  <a:srgbClr val="000000"/>
                </a:solidFill>
                <a:effectLst/>
                <a:uLnTx/>
                <a:uFillTx/>
              </a:rPr>
              <a:t>.</a:t>
            </a:r>
          </a:p>
        </p:txBody>
      </p:sp>
      <p:cxnSp>
        <p:nvCxnSpPr>
          <p:cNvPr id="15" name="Straight Connector 14"/>
          <p:cNvCxnSpPr>
            <a:stCxn id="9" idx="2"/>
            <a:endCxn id="4" idx="0"/>
          </p:cNvCxnSpPr>
          <p:nvPr/>
        </p:nvCxnSpPr>
        <p:spPr>
          <a:xfrm flipH="1">
            <a:off x="2400007" y="926028"/>
            <a:ext cx="2437158" cy="445519"/>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a:stCxn id="9" idx="2"/>
            <a:endCxn id="8" idx="0"/>
          </p:cNvCxnSpPr>
          <p:nvPr/>
        </p:nvCxnSpPr>
        <p:spPr>
          <a:xfrm>
            <a:off x="4837165" y="926028"/>
            <a:ext cx="1772370" cy="429111"/>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a:stCxn id="4" idx="2"/>
          </p:cNvCxnSpPr>
          <p:nvPr/>
        </p:nvCxnSpPr>
        <p:spPr>
          <a:xfrm>
            <a:off x="2400007" y="2202544"/>
            <a:ext cx="0" cy="22276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a:stCxn id="8" idx="2"/>
            <a:endCxn id="5" idx="0"/>
          </p:cNvCxnSpPr>
          <p:nvPr/>
        </p:nvCxnSpPr>
        <p:spPr>
          <a:xfrm>
            <a:off x="6609535" y="2186136"/>
            <a:ext cx="4611" cy="23916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180549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03427"/>
            <a:ext cx="2286802" cy="136056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d. </a:t>
            </a:r>
            <a:r>
              <a:rPr lang="vi-VN" sz="2400" b="1" dirty="0" smtClean="0">
                <a:solidFill>
                  <a:schemeClr val="tx1"/>
                </a:solidFill>
                <a:latin typeface="Times New Roman" panose="02020603050405020304" pitchFamily="18" charset="0"/>
                <a:cs typeface="Times New Roman" panose="02020603050405020304" pitchFamily="18" charset="0"/>
              </a:rPr>
              <a:t>ĐỨC TÍNH – PHẨM CHẤT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Text Box 19"/>
          <p:cNvSpPr txBox="1">
            <a:spLocks noChangeArrowheads="1"/>
          </p:cNvSpPr>
          <p:nvPr/>
        </p:nvSpPr>
        <p:spPr bwMode="auto">
          <a:xfrm>
            <a:off x="4863294" y="3800903"/>
            <a:ext cx="45237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Họa</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sĩ</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định</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vẽ</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chân</a:t>
            </a:r>
            <a:r>
              <a:rPr lang="en-US" altLang="en-US" sz="2400" dirty="0" smtClean="0">
                <a:solidFill>
                  <a:srgbClr val="000000"/>
                </a:solidFill>
                <a:latin typeface="Times New Roman" panose="02020603050405020304" pitchFamily="18" charset="0"/>
              </a:rPr>
              <a:t> dung =&gt; </a:t>
            </a:r>
            <a:r>
              <a:rPr lang="en-US" altLang="en-US" sz="2400" dirty="0" err="1" smtClean="0">
                <a:solidFill>
                  <a:srgbClr val="000000"/>
                </a:solidFill>
                <a:latin typeface="Times New Roman" panose="02020603050405020304" pitchFamily="18" charset="0"/>
              </a:rPr>
              <a:t>từ</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chối</a:t>
            </a:r>
            <a:r>
              <a:rPr lang="en-US" altLang="en-US" sz="2400" dirty="0" smtClean="0">
                <a:solidFill>
                  <a:srgbClr val="000000"/>
                </a:solidFill>
                <a:latin typeface="Times New Roman" panose="02020603050405020304" pitchFamily="18" charset="0"/>
              </a:rPr>
              <a:t>, g</a:t>
            </a:r>
            <a:r>
              <a:rPr lang="vi-VN" altLang="en-US" sz="2400" dirty="0">
                <a:solidFill>
                  <a:srgbClr val="000000"/>
                </a:solidFill>
                <a:latin typeface="Times New Roman" panose="02020603050405020304" pitchFamily="18" charset="0"/>
              </a:rPr>
              <a:t>i</a:t>
            </a:r>
            <a:r>
              <a:rPr lang="en-US" altLang="en-US" sz="2400" dirty="0" err="1" smtClean="0">
                <a:solidFill>
                  <a:srgbClr val="000000"/>
                </a:solidFill>
                <a:latin typeface="Times New Roman" panose="02020603050405020304" pitchFamily="18" charset="0"/>
              </a:rPr>
              <a:t>ới</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thiệu</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những</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người</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khác</a:t>
            </a:r>
            <a:r>
              <a:rPr lang="en-US" altLang="en-US" sz="2400" dirty="0" smtClean="0">
                <a:solidFill>
                  <a:srgbClr val="000000"/>
                </a:solidFill>
                <a:latin typeface="Times New Roman" panose="02020603050405020304" pitchFamily="18" charset="0"/>
              </a:rPr>
              <a:t>.</a:t>
            </a:r>
          </a:p>
        </p:txBody>
      </p:sp>
      <p:sp>
        <p:nvSpPr>
          <p:cNvPr id="5" name="Rectangle 4"/>
          <p:cNvSpPr/>
          <p:nvPr/>
        </p:nvSpPr>
        <p:spPr>
          <a:xfrm>
            <a:off x="2628278" y="3773604"/>
            <a:ext cx="1895715" cy="85829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400" b="1" dirty="0" smtClean="0">
                <a:latin typeface="+mj-lt"/>
              </a:rPr>
              <a:t>Khiêm tốn, thành thật</a:t>
            </a:r>
            <a:endParaRPr lang="en-US" sz="2400" b="1" dirty="0">
              <a:latin typeface="+mj-lt"/>
            </a:endParaRPr>
          </a:p>
        </p:txBody>
      </p:sp>
      <p:sp>
        <p:nvSpPr>
          <p:cNvPr id="6" name="Rectangle 5"/>
          <p:cNvSpPr/>
          <p:nvPr/>
        </p:nvSpPr>
        <p:spPr>
          <a:xfrm>
            <a:off x="2678997" y="1239453"/>
            <a:ext cx="1895716" cy="119396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400" b="1" dirty="0" smtClean="0">
                <a:latin typeface="+mj-lt"/>
              </a:rPr>
              <a:t>Chân thành, cởi mở, </a:t>
            </a:r>
            <a:endParaRPr lang="en-US" sz="2400" b="1" dirty="0" smtClean="0">
              <a:latin typeface="+mj-lt"/>
            </a:endParaRPr>
          </a:p>
          <a:p>
            <a:pPr algn="ctr"/>
            <a:r>
              <a:rPr lang="vi-VN" sz="2400" b="1" dirty="0" smtClean="0">
                <a:latin typeface="+mj-lt"/>
              </a:rPr>
              <a:t>hiếu khách</a:t>
            </a:r>
          </a:p>
        </p:txBody>
      </p:sp>
      <p:sp>
        <p:nvSpPr>
          <p:cNvPr id="7" name="Rectangle 6"/>
          <p:cNvSpPr>
            <a:spLocks noChangeArrowheads="1"/>
          </p:cNvSpPr>
          <p:nvPr/>
        </p:nvSpPr>
        <p:spPr bwMode="auto">
          <a:xfrm>
            <a:off x="4849046" y="5159551"/>
            <a:ext cx="4552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algn="just" eaLnBrk="1" fontAlgn="base" hangingPunct="1">
              <a:spcBef>
                <a:spcPct val="0"/>
              </a:spcBef>
              <a:spcAft>
                <a:spcPct val="0"/>
              </a:spcAft>
            </a:pP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Gửi</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vợ</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bác</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lái</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xe</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tam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thất</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400" b="0" i="1" dirty="0" smtClean="0">
              <a:solidFill>
                <a:prstClr val="black"/>
              </a:solidFill>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4863294" y="13838"/>
            <a:ext cx="41648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algn="just" eaLnBrk="1" fontAlgn="base" hangingPunct="1">
              <a:spcBef>
                <a:spcPct val="0"/>
              </a:spcBef>
              <a:spcAft>
                <a:spcPct val="0"/>
              </a:spcAft>
            </a:pP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Đón</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tiếp</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khách</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nồng</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nhiệt</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ân</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cần</a:t>
            </a:r>
            <a:r>
              <a:rPr lang="fr-FR" altLang="en-US" sz="2400" b="0" dirty="0" smtClean="0">
                <a:solidFill>
                  <a:prstClr val="black"/>
                </a:solidFill>
                <a:latin typeface="Times New Roman" panose="02020603050405020304" pitchFamily="18" charset="0"/>
                <a:cs typeface="Times New Roman" panose="02020603050405020304" pitchFamily="18" charset="0"/>
              </a:rPr>
              <a:t> chu </a:t>
            </a:r>
            <a:r>
              <a:rPr lang="fr-FR" altLang="en-US" sz="2400" b="0" dirty="0" err="1" smtClean="0">
                <a:solidFill>
                  <a:prstClr val="black"/>
                </a:solidFill>
                <a:latin typeface="Times New Roman" panose="02020603050405020304" pitchFamily="18" charset="0"/>
                <a:cs typeface="Times New Roman" panose="02020603050405020304" pitchFamily="18" charset="0"/>
              </a:rPr>
              <a:t>đáo</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mời</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lên</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nhà</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chơi</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uống</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trà</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vui</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vẻ</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trò</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chuyện</a:t>
            </a:r>
            <a:r>
              <a:rPr lang="fr-FR" altLang="en-US" sz="2400" b="0" dirty="0" smtClean="0">
                <a:solidFill>
                  <a:prstClr val="black"/>
                </a:solidFill>
                <a:latin typeface="Times New Roman" panose="02020603050405020304" pitchFamily="18" charset="0"/>
                <a:cs typeface="Times New Roman" panose="02020603050405020304" pitchFamily="18" charset="0"/>
              </a:rPr>
              <a:t>. </a:t>
            </a:r>
            <a:endParaRPr lang="en-US" altLang="en-US" sz="2400" b="0" dirty="0" smtClean="0">
              <a:solidFill>
                <a:prstClr val="black"/>
              </a:solidFill>
              <a:latin typeface="Times New Roman" panose="02020603050405020304" pitchFamily="18" charset="0"/>
              <a:cs typeface="Times New Roman" panose="02020603050405020304" pitchFamily="18" charset="0"/>
            </a:endParaRPr>
          </a:p>
        </p:txBody>
      </p:sp>
      <p:sp>
        <p:nvSpPr>
          <p:cNvPr id="9" name="Rectangle 8"/>
          <p:cNvSpPr>
            <a:spLocks noChangeArrowheads="1"/>
          </p:cNvSpPr>
          <p:nvPr/>
        </p:nvSpPr>
        <p:spPr bwMode="auto">
          <a:xfrm>
            <a:off x="4863295" y="2383383"/>
            <a:ext cx="41648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algn="just" eaLnBrk="1" fontAlgn="base" hangingPunct="1">
              <a:spcBef>
                <a:spcPct val="0"/>
              </a:spcBef>
              <a:spcAft>
                <a:spcPct val="0"/>
              </a:spcAft>
            </a:pP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Xúc</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động</a:t>
            </a:r>
            <a:r>
              <a:rPr lang="fr-FR" altLang="en-US" sz="2400" b="0" dirty="0" smtClean="0">
                <a:solidFill>
                  <a:prstClr val="black"/>
                </a:solidFill>
                <a:latin typeface="Times New Roman" panose="02020603050405020304" pitchFamily="18" charset="0"/>
                <a:cs typeface="Times New Roman" panose="02020603050405020304" pitchFamily="18" charset="0"/>
              </a:rPr>
              <a:t> khi chia </a:t>
            </a:r>
            <a:r>
              <a:rPr lang="fr-FR" altLang="en-US" sz="2400" b="0" dirty="0" err="1" smtClean="0">
                <a:solidFill>
                  <a:prstClr val="black"/>
                </a:solidFill>
                <a:latin typeface="Times New Roman" panose="02020603050405020304" pitchFamily="18" charset="0"/>
                <a:cs typeface="Times New Roman" panose="02020603050405020304" pitchFamily="18" charset="0"/>
              </a:rPr>
              <a:t>tay</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quay</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mặt</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đi</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không</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dám</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tiễn</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khách</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dù</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chưa</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đến</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giờ</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smtClean="0">
                <a:solidFill>
                  <a:prstClr val="black"/>
                </a:solidFill>
                <a:latin typeface="Times New Roman" panose="02020603050405020304" pitchFamily="18" charset="0"/>
                <a:cs typeface="Times New Roman" panose="02020603050405020304" pitchFamily="18" charset="0"/>
              </a:rPr>
              <a:t>“</a:t>
            </a:r>
            <a:r>
              <a:rPr lang="en-US" altLang="en-US" sz="2400" b="0" dirty="0" err="1" smtClean="0">
                <a:solidFill>
                  <a:prstClr val="black"/>
                </a:solidFill>
                <a:latin typeface="Times New Roman" panose="02020603050405020304" pitchFamily="18" charset="0"/>
                <a:cs typeface="Times New Roman" panose="02020603050405020304" pitchFamily="18" charset="0"/>
              </a:rPr>
              <a:t>ốp</a:t>
            </a:r>
            <a:r>
              <a:rPr lang="en-US" altLang="en-US" sz="2400" b="0" dirty="0" smtClean="0">
                <a:solidFill>
                  <a:prstClr val="black"/>
                </a:solidFill>
                <a:latin typeface="Times New Roman" panose="02020603050405020304" pitchFamily="18" charset="0"/>
                <a:cs typeface="Times New Roman" panose="02020603050405020304" pitchFamily="18" charset="0"/>
              </a:rPr>
              <a:t>”.</a:t>
            </a:r>
            <a:r>
              <a:rPr lang="en-US" altLang="en-US" sz="2400" i="1" dirty="0" smtClean="0">
                <a:solidFill>
                  <a:prstClr val="black"/>
                </a:solidFill>
                <a:latin typeface="Times New Roman" panose="02020603050405020304" pitchFamily="18" charset="0"/>
                <a:cs typeface="Times New Roman" panose="02020603050405020304" pitchFamily="18" charset="0"/>
              </a:rPr>
              <a:t>	</a:t>
            </a:r>
          </a:p>
        </p:txBody>
      </p:sp>
      <p:sp>
        <p:nvSpPr>
          <p:cNvPr id="10" name="Rectangle 9"/>
          <p:cNvSpPr>
            <a:spLocks noChangeArrowheads="1"/>
          </p:cNvSpPr>
          <p:nvPr/>
        </p:nvSpPr>
        <p:spPr bwMode="auto">
          <a:xfrm>
            <a:off x="4863295" y="1212706"/>
            <a:ext cx="41648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algn="just" eaLnBrk="1" fontAlgn="base" hangingPunct="1">
              <a:spcBef>
                <a:spcPct val="0"/>
              </a:spcBef>
              <a:spcAft>
                <a:spcPct val="0"/>
              </a:spcAft>
            </a:pP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Quý</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trọng</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thời</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gian</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gặp</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gỡ</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đếm</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từng</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phút</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tiếc</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rẻ</a:t>
            </a:r>
            <a:r>
              <a:rPr lang="fr-FR" altLang="en-US" sz="2400" b="0" dirty="0" smtClean="0">
                <a:solidFill>
                  <a:prstClr val="black"/>
                </a:solidFill>
                <a:latin typeface="Times New Roman" panose="02020603050405020304" pitchFamily="18" charset="0"/>
                <a:cs typeface="Times New Roman" panose="02020603050405020304" pitchFamily="18" charset="0"/>
              </a:rPr>
              <a:t> khi </a:t>
            </a:r>
            <a:r>
              <a:rPr lang="fr-FR" altLang="en-US" sz="2400" b="0" dirty="0" err="1" smtClean="0">
                <a:solidFill>
                  <a:prstClr val="black"/>
                </a:solidFill>
                <a:latin typeface="Times New Roman" panose="02020603050405020304" pitchFamily="18" charset="0"/>
                <a:cs typeface="Times New Roman" panose="02020603050405020304" pitchFamily="18" charset="0"/>
              </a:rPr>
              <a:t>chỉ</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còn</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năm</a:t>
            </a:r>
            <a:r>
              <a:rPr lang="fr-FR" altLang="en-US" sz="2400" b="0" dirty="0" smtClean="0">
                <a:solidFill>
                  <a:prstClr val="black"/>
                </a:solidFill>
                <a:latin typeface="Times New Roman" panose="02020603050405020304" pitchFamily="18" charset="0"/>
                <a:cs typeface="Times New Roman" panose="02020603050405020304" pitchFamily="18" charset="0"/>
              </a:rPr>
              <a:t> </a:t>
            </a:r>
            <a:r>
              <a:rPr lang="fr-FR" altLang="en-US" sz="2400" b="0" dirty="0" err="1" smtClean="0">
                <a:solidFill>
                  <a:prstClr val="black"/>
                </a:solidFill>
                <a:latin typeface="Times New Roman" panose="02020603050405020304" pitchFamily="18" charset="0"/>
                <a:cs typeface="Times New Roman" panose="02020603050405020304" pitchFamily="18" charset="0"/>
              </a:rPr>
              <a:t>phút</a:t>
            </a:r>
            <a:r>
              <a:rPr lang="fr-FR" altLang="en-US" sz="2400" b="0" dirty="0" smtClean="0">
                <a:solidFill>
                  <a:prstClr val="black"/>
                </a:solidFill>
                <a:latin typeface="Times New Roman" panose="02020603050405020304" pitchFamily="18" charset="0"/>
                <a:cs typeface="Times New Roman" panose="02020603050405020304" pitchFamily="18" charset="0"/>
              </a:rPr>
              <a:t>.</a:t>
            </a:r>
            <a:endParaRPr lang="en-US" altLang="en-US" sz="2400" b="0" dirty="0" smtClean="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628278" y="5193516"/>
            <a:ext cx="1895715" cy="119744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Quan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tâm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đến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mọi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endParaRPr lang="en-US" sz="2400" b="1" dirty="0">
              <a:latin typeface="Times New Roman" panose="02020603050405020304" pitchFamily="18" charset="0"/>
              <a:cs typeface="Times New Roman" panose="02020603050405020304" pitchFamily="18" charset="0"/>
            </a:endParaRPr>
          </a:p>
        </p:txBody>
      </p:sp>
      <p:sp>
        <p:nvSpPr>
          <p:cNvPr id="13" name="Rectangle 12"/>
          <p:cNvSpPr>
            <a:spLocks noChangeArrowheads="1"/>
          </p:cNvSpPr>
          <p:nvPr/>
        </p:nvSpPr>
        <p:spPr bwMode="auto">
          <a:xfrm>
            <a:off x="4863294" y="5792240"/>
            <a:ext cx="42807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algn="just" eaLnBrk="1" fontAlgn="base" hangingPunct="1">
              <a:spcBef>
                <a:spcPct val="0"/>
              </a:spcBef>
              <a:spcAft>
                <a:spcPct val="0"/>
              </a:spcAft>
            </a:pP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Tặng</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hoa</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cô</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kĩ</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sư</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làn</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trứng</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chia </a:t>
            </a:r>
            <a:r>
              <a:rPr lang="en-US" altLang="en-US" sz="2400" b="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tay</a:t>
            </a:r>
            <a:r>
              <a:rPr lang="en-US" altLang="en-US" sz="2400" b="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400" b="0" i="1" dirty="0" smtClean="0">
              <a:solidFill>
                <a:prstClr val="black"/>
              </a:solidFill>
              <a:latin typeface="Times New Roman" panose="02020603050405020304" pitchFamily="18" charset="0"/>
              <a:cs typeface="Times New Roman" panose="02020603050405020304" pitchFamily="18" charset="0"/>
            </a:endParaRPr>
          </a:p>
        </p:txBody>
      </p:sp>
      <p:sp>
        <p:nvSpPr>
          <p:cNvPr id="14" name="Left Brace 13"/>
          <p:cNvSpPr/>
          <p:nvPr/>
        </p:nvSpPr>
        <p:spPr>
          <a:xfrm>
            <a:off x="4670907" y="289367"/>
            <a:ext cx="192388" cy="306729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p:cNvSpPr/>
          <p:nvPr/>
        </p:nvSpPr>
        <p:spPr>
          <a:xfrm>
            <a:off x="4693309" y="3924943"/>
            <a:ext cx="214357" cy="63058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p:cNvSpPr/>
          <p:nvPr/>
        </p:nvSpPr>
        <p:spPr>
          <a:xfrm>
            <a:off x="4670906" y="5389185"/>
            <a:ext cx="236760" cy="967814"/>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p:cNvCxnSpPr>
            <a:stCxn id="2" idx="3"/>
            <a:endCxn id="6" idx="1"/>
          </p:cNvCxnSpPr>
          <p:nvPr/>
        </p:nvCxnSpPr>
        <p:spPr>
          <a:xfrm flipV="1">
            <a:off x="2286802" y="1836434"/>
            <a:ext cx="392195" cy="1747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 idx="3"/>
            <a:endCxn id="5" idx="1"/>
          </p:cNvCxnSpPr>
          <p:nvPr/>
        </p:nvCxnSpPr>
        <p:spPr>
          <a:xfrm>
            <a:off x="2286802" y="3583712"/>
            <a:ext cx="341476" cy="619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 idx="3"/>
            <a:endCxn id="11" idx="1"/>
          </p:cNvCxnSpPr>
          <p:nvPr/>
        </p:nvCxnSpPr>
        <p:spPr>
          <a:xfrm>
            <a:off x="2286802" y="3583712"/>
            <a:ext cx="341476" cy="220852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8068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p:bldP spid="8" grpId="0"/>
      <p:bldP spid="9" grpId="0"/>
      <p:bldP spid="10" grpId="0"/>
      <p:bldP spid="11" grpId="0" animBg="1"/>
      <p:bldP spid="13" grpId="0"/>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974" y="60960"/>
            <a:ext cx="3669185" cy="6675120"/>
          </a:xfrm>
          <a:prstGeom prst="rect">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61" r="89844"/>
                    </a14:imgEffect>
                  </a14:imgLayer>
                </a14:imgProps>
              </a:ext>
              <a:ext uri="{28A0092B-C50C-407E-A947-70E740481C1C}">
                <a14:useLocalDpi xmlns:a14="http://schemas.microsoft.com/office/drawing/2010/main" val="0"/>
              </a:ext>
            </a:extLst>
          </a:blip>
          <a:stretch>
            <a:fillRect/>
          </a:stretch>
        </p:blipFill>
        <p:spPr>
          <a:xfrm>
            <a:off x="-132080" y="-93012"/>
            <a:ext cx="1640840" cy="1640840"/>
          </a:xfrm>
          <a:prstGeom prst="rect">
            <a:avLst/>
          </a:prstGeom>
        </p:spPr>
      </p:pic>
      <p:sp>
        <p:nvSpPr>
          <p:cNvPr id="4" name="TextBox 3"/>
          <p:cNvSpPr txBox="1"/>
          <p:nvPr/>
        </p:nvSpPr>
        <p:spPr>
          <a:xfrm>
            <a:off x="1126335" y="293053"/>
            <a:ext cx="2084225" cy="830997"/>
          </a:xfrm>
          <a:prstGeom prst="rect">
            <a:avLst/>
          </a:prstGeom>
          <a:noFill/>
        </p:spPr>
        <p:txBody>
          <a:bodyPr wrap="none" rtlCol="0">
            <a:spAutoFit/>
          </a:bodyPr>
          <a:lstStyle/>
          <a:p>
            <a:pPr algn="ctr"/>
            <a:r>
              <a:rPr lang="vi-VN" sz="2400" b="1" dirty="0" smtClean="0">
                <a:solidFill>
                  <a:schemeClr val="bg1"/>
                </a:solidFill>
              </a:rPr>
              <a:t>ANH </a:t>
            </a:r>
          </a:p>
          <a:p>
            <a:pPr algn="ctr"/>
            <a:r>
              <a:rPr lang="vi-VN" sz="2400" b="1" dirty="0" smtClean="0">
                <a:solidFill>
                  <a:schemeClr val="bg1"/>
                </a:solidFill>
              </a:rPr>
              <a:t>THANH NIÊN</a:t>
            </a:r>
            <a:endParaRPr lang="en-US" sz="2400" b="1" dirty="0">
              <a:solidFill>
                <a:schemeClr val="bg1"/>
              </a:solidFill>
            </a:endParaRPr>
          </a:p>
        </p:txBody>
      </p:sp>
      <p:cxnSp>
        <p:nvCxnSpPr>
          <p:cNvPr id="6" name="Straight Connector 5"/>
          <p:cNvCxnSpPr/>
          <p:nvPr/>
        </p:nvCxnSpPr>
        <p:spPr>
          <a:xfrm flipV="1">
            <a:off x="320040" y="1716854"/>
            <a:ext cx="3358282" cy="720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0111" y="1852937"/>
            <a:ext cx="3801265" cy="1631216"/>
          </a:xfrm>
          <a:prstGeom prst="rect">
            <a:avLst/>
          </a:prstGeom>
          <a:noFill/>
        </p:spPr>
        <p:txBody>
          <a:bodyPr wrap="square" rtlCol="0">
            <a:spAutoFit/>
          </a:bodyPr>
          <a:lstStyle/>
          <a:p>
            <a:pPr marL="285750" indent="-285750">
              <a:buFont typeface="Arial" panose="020B0604020202020204" pitchFamily="34" charset="0"/>
              <a:buChar char="•"/>
            </a:pPr>
            <a:r>
              <a:rPr lang="vi-VN" sz="2400" dirty="0" smtClean="0"/>
              <a:t>27 tuổi</a:t>
            </a:r>
          </a:p>
          <a:p>
            <a:pPr marL="285750" indent="-285750">
              <a:buFont typeface="Arial" panose="020B0604020202020204" pitchFamily="34" charset="0"/>
              <a:buChar char="•"/>
            </a:pPr>
            <a:r>
              <a:rPr lang="vi-VN" sz="2400" dirty="0" smtClean="0"/>
              <a:t>Sống và làm việc 1 mình trên đỉnh Yên Sơn</a:t>
            </a:r>
          </a:p>
          <a:p>
            <a:endParaRPr lang="en-US" sz="2800" dirty="0"/>
          </a:p>
        </p:txBody>
      </p:sp>
      <p:cxnSp>
        <p:nvCxnSpPr>
          <p:cNvPr id="8" name="Straight Connector 7"/>
          <p:cNvCxnSpPr/>
          <p:nvPr/>
        </p:nvCxnSpPr>
        <p:spPr>
          <a:xfrm flipV="1">
            <a:off x="345440" y="3158826"/>
            <a:ext cx="3332882" cy="1496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9308" y="3205866"/>
            <a:ext cx="3535680" cy="461665"/>
          </a:xfrm>
          <a:prstGeom prst="rect">
            <a:avLst/>
          </a:prstGeom>
          <a:noFill/>
        </p:spPr>
        <p:txBody>
          <a:bodyPr wrap="square" rtlCol="0">
            <a:spAutoFit/>
          </a:bodyPr>
          <a:lstStyle/>
          <a:p>
            <a:r>
              <a:rPr lang="vi-VN" sz="2400" b="1" dirty="0" smtClean="0"/>
              <a:t>* Công việc</a:t>
            </a:r>
            <a:endParaRPr lang="en-US" sz="2400" b="1" dirty="0"/>
          </a:p>
        </p:txBody>
      </p:sp>
      <p:sp>
        <p:nvSpPr>
          <p:cNvPr id="10" name="TextBox 9"/>
          <p:cNvSpPr txBox="1"/>
          <p:nvPr/>
        </p:nvSpPr>
        <p:spPr>
          <a:xfrm>
            <a:off x="159308" y="3649174"/>
            <a:ext cx="3535680" cy="1261884"/>
          </a:xfrm>
          <a:prstGeom prst="rect">
            <a:avLst/>
          </a:prstGeom>
          <a:noFill/>
        </p:spPr>
        <p:txBody>
          <a:bodyPr wrap="square" rtlCol="0">
            <a:spAutoFit/>
          </a:bodyPr>
          <a:lstStyle/>
          <a:p>
            <a:pPr marL="285750" indent="-285750">
              <a:buFont typeface="Arial" panose="020B0604020202020204" pitchFamily="34" charset="0"/>
              <a:buChar char="•"/>
            </a:pPr>
            <a:r>
              <a:rPr lang="vi-VN" sz="2400" dirty="0" smtClean="0"/>
              <a:t>Công tác khí tượng </a:t>
            </a:r>
          </a:p>
          <a:p>
            <a:r>
              <a:rPr lang="vi-VN" sz="2400" dirty="0"/>
              <a:t>k</a:t>
            </a:r>
            <a:r>
              <a:rPr lang="vi-VN" sz="2400" dirty="0" smtClean="0"/>
              <a:t>iêm vật lí địa cầu</a:t>
            </a:r>
          </a:p>
          <a:p>
            <a:endParaRPr lang="en-US" sz="2800" dirty="0"/>
          </a:p>
        </p:txBody>
      </p:sp>
      <p:cxnSp>
        <p:nvCxnSpPr>
          <p:cNvPr id="11" name="Straight Connector 10"/>
          <p:cNvCxnSpPr/>
          <p:nvPr/>
        </p:nvCxnSpPr>
        <p:spPr>
          <a:xfrm flipV="1">
            <a:off x="345440" y="4574962"/>
            <a:ext cx="3349548" cy="1380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9307" y="4742739"/>
            <a:ext cx="3669185" cy="1938992"/>
          </a:xfrm>
          <a:prstGeom prst="rect">
            <a:avLst/>
          </a:prstGeom>
          <a:noFill/>
        </p:spPr>
        <p:txBody>
          <a:bodyPr wrap="square" rtlCol="0">
            <a:spAutoFit/>
          </a:bodyPr>
          <a:lstStyle/>
          <a:p>
            <a:pPr algn="just"/>
            <a:r>
              <a:rPr lang="vi-VN" sz="2400" dirty="0" smtClean="0">
                <a:solidFill>
                  <a:srgbClr val="FF0000"/>
                </a:solidFill>
              </a:rPr>
              <a:t>Hoàn cảnh sống khắc nghiệt. </a:t>
            </a:r>
          </a:p>
          <a:p>
            <a:pPr algn="just"/>
            <a:r>
              <a:rPr lang="vi-VN" sz="2400" dirty="0" smtClean="0">
                <a:solidFill>
                  <a:srgbClr val="FF0000"/>
                </a:solidFill>
              </a:rPr>
              <a:t>Công việc gian khổ, đòi hỏi sự chính xác, tinh thần trách nhiệm</a:t>
            </a:r>
            <a:endParaRPr lang="en-US" sz="2400" dirty="0">
              <a:solidFill>
                <a:srgbClr val="FF0000"/>
              </a:solidFill>
            </a:endParaRPr>
          </a:p>
        </p:txBody>
      </p:sp>
      <p:sp>
        <p:nvSpPr>
          <p:cNvPr id="17" name="Wave 16"/>
          <p:cNvSpPr/>
          <p:nvPr/>
        </p:nvSpPr>
        <p:spPr>
          <a:xfrm>
            <a:off x="3899778" y="11081"/>
            <a:ext cx="5164603" cy="2477554"/>
          </a:xfrm>
          <a:prstGeom prst="wave">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8" name="TextBox 17"/>
          <p:cNvSpPr txBox="1"/>
          <p:nvPr/>
        </p:nvSpPr>
        <p:spPr>
          <a:xfrm>
            <a:off x="3757573" y="848381"/>
            <a:ext cx="5449012" cy="954107"/>
          </a:xfrm>
          <a:prstGeom prst="rect">
            <a:avLst/>
          </a:prstGeom>
          <a:noFill/>
        </p:spPr>
        <p:txBody>
          <a:bodyPr wrap="square" rtlCol="0">
            <a:spAutoFit/>
          </a:bodyPr>
          <a:lstStyle/>
          <a:p>
            <a:pPr algn="ctr"/>
            <a:r>
              <a:rPr lang="vi-VN" sz="2800" dirty="0" smtClean="0">
                <a:latin typeface="+mj-lt"/>
              </a:rPr>
              <a:t>YÊU NGHỀ, CÓ TRÁCH NHIỆM VỚI CÔNG VIỆC</a:t>
            </a:r>
            <a:endParaRPr lang="en-US" sz="2800" dirty="0">
              <a:latin typeface="+mj-lt"/>
            </a:endParaRPr>
          </a:p>
        </p:txBody>
      </p:sp>
      <p:sp>
        <p:nvSpPr>
          <p:cNvPr id="19" name="Rectangle 18"/>
          <p:cNvSpPr/>
          <p:nvPr/>
        </p:nvSpPr>
        <p:spPr>
          <a:xfrm>
            <a:off x="4157845" y="2678995"/>
            <a:ext cx="1099595" cy="376099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rot="16200000">
            <a:off x="3014711" y="4309018"/>
            <a:ext cx="3385863" cy="523220"/>
          </a:xfrm>
          <a:prstGeom prst="rect">
            <a:avLst/>
          </a:prstGeom>
          <a:noFill/>
        </p:spPr>
        <p:txBody>
          <a:bodyPr wrap="none" rtlCol="0">
            <a:spAutoFit/>
          </a:bodyPr>
          <a:lstStyle/>
          <a:p>
            <a:r>
              <a:rPr lang="vi-VN" sz="2800" b="1" dirty="0" smtClean="0">
                <a:latin typeface="+mj-lt"/>
              </a:rPr>
              <a:t>CÓ LỐI SỐNG ĐẸP</a:t>
            </a:r>
            <a:endParaRPr lang="en-US" sz="2800" b="1" dirty="0">
              <a:latin typeface="+mj-lt"/>
            </a:endParaRPr>
          </a:p>
        </p:txBody>
      </p:sp>
      <p:sp>
        <p:nvSpPr>
          <p:cNvPr id="21" name="Rectangle 20"/>
          <p:cNvSpPr/>
          <p:nvPr/>
        </p:nvSpPr>
        <p:spPr>
          <a:xfrm>
            <a:off x="5361612" y="2641189"/>
            <a:ext cx="3553428" cy="158391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vi-VN" sz="2400" dirty="0" smtClean="0">
                <a:latin typeface="+mj-lt"/>
              </a:rPr>
              <a:t>Cuộc sống bản thân ngăn nắp có phần thơ mộng.</a:t>
            </a:r>
            <a:endParaRPr lang="en-US" sz="2400" dirty="0">
              <a:latin typeface="+mj-lt"/>
            </a:endParaRPr>
          </a:p>
        </p:txBody>
      </p:sp>
      <p:sp>
        <p:nvSpPr>
          <p:cNvPr id="22" name="Rectangle 21"/>
          <p:cNvSpPr/>
          <p:nvPr/>
        </p:nvSpPr>
        <p:spPr>
          <a:xfrm>
            <a:off x="5361612" y="4801724"/>
            <a:ext cx="3553428" cy="15839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vi-VN" sz="2400" dirty="0" smtClean="0">
                <a:latin typeface="+mj-lt"/>
              </a:rPr>
              <a:t>Với mọi người:</a:t>
            </a:r>
          </a:p>
          <a:p>
            <a:pPr marL="285750" indent="-285750">
              <a:buFontTx/>
              <a:buChar char="-"/>
            </a:pPr>
            <a:r>
              <a:rPr lang="vi-VN" sz="2400" dirty="0" smtClean="0">
                <a:latin typeface="+mj-lt"/>
              </a:rPr>
              <a:t>Chân thành, cởi mở, hiếu khách</a:t>
            </a:r>
          </a:p>
          <a:p>
            <a:pPr marL="285750" indent="-285750">
              <a:buFontTx/>
              <a:buChar char="-"/>
            </a:pPr>
            <a:r>
              <a:rPr lang="vi-VN" sz="2400" dirty="0" smtClean="0">
                <a:latin typeface="+mj-lt"/>
              </a:rPr>
              <a:t>Khiêm tốn, thành thật</a:t>
            </a:r>
            <a:endParaRPr lang="en-US" sz="2400" dirty="0">
              <a:latin typeface="+mj-lt"/>
            </a:endParaRPr>
          </a:p>
        </p:txBody>
      </p:sp>
      <p:sp>
        <p:nvSpPr>
          <p:cNvPr id="24" name="Left-Right Arrow 23"/>
          <p:cNvSpPr/>
          <p:nvPr/>
        </p:nvSpPr>
        <p:spPr>
          <a:xfrm rot="16200000">
            <a:off x="6922641" y="4349567"/>
            <a:ext cx="431371" cy="303776"/>
          </a:xfrm>
          <a:prstGeom prst="leftRightArrow">
            <a:avLst/>
          </a:prstGeom>
          <a:solidFill>
            <a:schemeClr val="accent6">
              <a:lumMod val="50000"/>
            </a:schemeClr>
          </a:solidFill>
          <a:ln>
            <a:solidFill>
              <a:schemeClr val="accent6">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6231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p:bldP spid="9" grpId="0"/>
      <p:bldP spid="10" grpId="0"/>
      <p:bldP spid="12" grpId="0"/>
      <p:bldP spid="17" grpId="0" animBg="1"/>
      <p:bldP spid="19" grpId="0" animBg="1"/>
      <p:bldP spid="20" grpId="0"/>
      <p:bldP spid="21" grpId="0" animBg="1"/>
      <p:bldP spid="22"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B6CBFB4-3F54-46BC-9FB6-8A0E234B405E}"/>
              </a:ext>
            </a:extLst>
          </p:cNvPr>
          <p:cNvSpPr txBox="1"/>
          <p:nvPr/>
        </p:nvSpPr>
        <p:spPr>
          <a:xfrm>
            <a:off x="2577421" y="622138"/>
            <a:ext cx="4795583" cy="584775"/>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panose="020B0604020202020204" pitchFamily="34" charset="0"/>
              </a:rPr>
              <a:t>NỘI DUNG BÀI HỌC</a:t>
            </a:r>
          </a:p>
        </p:txBody>
      </p:sp>
      <p:pic>
        <p:nvPicPr>
          <p:cNvPr id="5129" name="Picture 3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7628" y="5126332"/>
            <a:ext cx="1703526" cy="173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iamond 9"/>
          <p:cNvSpPr/>
          <p:nvPr/>
        </p:nvSpPr>
        <p:spPr>
          <a:xfrm>
            <a:off x="527526" y="1893278"/>
            <a:ext cx="752634" cy="679403"/>
          </a:xfrm>
          <a:prstGeom prst="diamond">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1" name="Rectangle 10"/>
          <p:cNvSpPr/>
          <p:nvPr/>
        </p:nvSpPr>
        <p:spPr>
          <a:xfrm>
            <a:off x="1550985" y="1909010"/>
            <a:ext cx="6905039" cy="598010"/>
          </a:xfrm>
          <a:prstGeom prst="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smtClean="0">
                <a:solidFill>
                  <a:prstClr val="white"/>
                </a:solidFill>
                <a:latin typeface="Arial" panose="020B0604020202020204" pitchFamily="34" charset="0"/>
                <a:cs typeface="Arial" panose="020B0604020202020204" pitchFamily="34" charset="0"/>
              </a:rPr>
              <a:t>KHỞI ĐỘNG</a:t>
            </a:r>
            <a:endPar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Diamond 11"/>
          <p:cNvSpPr/>
          <p:nvPr/>
        </p:nvSpPr>
        <p:spPr>
          <a:xfrm>
            <a:off x="527526" y="2683691"/>
            <a:ext cx="752634" cy="679403"/>
          </a:xfrm>
          <a:prstGeom prst="diamond">
            <a:avLst/>
          </a:prstGeom>
          <a:solidFill>
            <a:srgbClr val="00206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3" name="Rectangle 12"/>
          <p:cNvSpPr/>
          <p:nvPr/>
        </p:nvSpPr>
        <p:spPr>
          <a:xfrm>
            <a:off x="1550984" y="2705257"/>
            <a:ext cx="6905039" cy="598010"/>
          </a:xfrm>
          <a:prstGeom prst="rect">
            <a:avLst/>
          </a:prstGeom>
          <a:solidFill>
            <a:srgbClr val="00206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HỆ</a:t>
            </a:r>
            <a:r>
              <a:rPr kumimoji="0" lang="en-US" sz="2800" b="1" i="0" u="none" strike="noStrike" kern="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THỐNG KIẾN THỨC VĂN BẢN</a:t>
            </a:r>
            <a:endPar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Diamond 13"/>
          <p:cNvSpPr/>
          <p:nvPr/>
        </p:nvSpPr>
        <p:spPr>
          <a:xfrm>
            <a:off x="527526" y="3461847"/>
            <a:ext cx="752634" cy="679403"/>
          </a:xfrm>
          <a:prstGeom prst="diamond">
            <a:avLst/>
          </a:prstGeom>
          <a:solidFill>
            <a:srgbClr val="70AD47">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5" name="Rectangle 14"/>
          <p:cNvSpPr/>
          <p:nvPr/>
        </p:nvSpPr>
        <p:spPr>
          <a:xfrm>
            <a:off x="1550984" y="3501504"/>
            <a:ext cx="6905039" cy="598010"/>
          </a:xfrm>
          <a:prstGeom prst="rect">
            <a:avLst/>
          </a:prstGeom>
          <a:solidFill>
            <a:srgbClr val="70AD47">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LUYỆN</a:t>
            </a:r>
            <a:r>
              <a:rPr kumimoji="0" lang="en-US" sz="2800" b="1" i="0" u="none" strike="noStrike" kern="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TẬP CÁC DẠNG ĐỀ THI VÀO 10</a:t>
            </a:r>
            <a:endPar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Diamond 15"/>
          <p:cNvSpPr/>
          <p:nvPr/>
        </p:nvSpPr>
        <p:spPr>
          <a:xfrm>
            <a:off x="527526" y="4319316"/>
            <a:ext cx="752634" cy="679403"/>
          </a:xfrm>
          <a:prstGeom prst="diamond">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17" name="Rectangle 16"/>
          <p:cNvSpPr/>
          <p:nvPr/>
        </p:nvSpPr>
        <p:spPr>
          <a:xfrm>
            <a:off x="1550985" y="4319317"/>
            <a:ext cx="6905039" cy="598010"/>
          </a:xfrm>
          <a:prstGeom prst="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DẶN</a:t>
            </a:r>
            <a:r>
              <a:rPr kumimoji="0" lang="en-US" sz="2800" b="1" i="0" u="none" strike="noStrike" kern="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DÒ</a:t>
            </a:r>
            <a:endPar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40032203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642" y="1689902"/>
            <a:ext cx="8750461" cy="3385542"/>
          </a:xfrm>
          <a:prstGeom prst="rect">
            <a:avLst/>
          </a:prstGeom>
          <a:solidFill>
            <a:srgbClr val="92D050"/>
          </a:solid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Đọc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hỏi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dưới</a:t>
            </a:r>
            <a:r>
              <a:rPr lang="en-US" sz="2800" dirty="0" smtClean="0">
                <a:latin typeface="Times New Roman" panose="02020603050405020304" pitchFamily="18" charset="0"/>
                <a:cs typeface="Times New Roman" panose="02020603050405020304" pitchFamily="18" charset="0"/>
              </a:rPr>
              <a:t>:</a:t>
            </a:r>
          </a:p>
          <a:p>
            <a:r>
              <a:rPr lang="en-US" sz="2800" b="1" i="1" dirty="0" err="1" smtClean="0">
                <a:latin typeface="Times New Roman" panose="02020603050405020304" pitchFamily="18" charset="0"/>
                <a:cs typeface="Times New Roman" panose="02020603050405020304" pitchFamily="18" charset="0"/>
              </a:rPr>
              <a:t>Khi</a:t>
            </a:r>
            <a:r>
              <a:rPr lang="en-US" sz="2800" b="1" i="1" dirty="0" smtClean="0">
                <a:latin typeface="Times New Roman" panose="02020603050405020304" pitchFamily="18" charset="0"/>
                <a:cs typeface="Times New Roman" panose="02020603050405020304" pitchFamily="18" charset="0"/>
              </a:rPr>
              <a:t> ta </a:t>
            </a:r>
            <a:r>
              <a:rPr lang="en-US" sz="2800" b="1" i="1" dirty="0" err="1" smtClean="0">
                <a:latin typeface="Times New Roman" panose="02020603050405020304" pitchFamily="18" charset="0"/>
                <a:cs typeface="Times New Roman" panose="02020603050405020304" pitchFamily="18" charset="0"/>
              </a:rPr>
              <a:t>làm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việc</a:t>
            </a:r>
            <a:r>
              <a:rPr lang="en-US" sz="2800" b="1" i="1" dirty="0" smtClean="0">
                <a:latin typeface="Times New Roman" panose="02020603050405020304" pitchFamily="18" charset="0"/>
                <a:cs typeface="Times New Roman" panose="02020603050405020304" pitchFamily="18" charset="0"/>
              </a:rPr>
              <a:t>, ta </a:t>
            </a:r>
            <a:r>
              <a:rPr lang="en-US" sz="2800" b="1" i="1" dirty="0" err="1" smtClean="0">
                <a:latin typeface="Times New Roman" panose="02020603050405020304" pitchFamily="18" charset="0"/>
                <a:cs typeface="Times New Roman" panose="02020603050405020304" pitchFamily="18" charset="0"/>
              </a:rPr>
              <a:t>với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công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việc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đôi</a:t>
            </a:r>
            <a:r>
              <a:rPr lang="en-US" sz="2800" b="1" i="1" dirty="0" smtClean="0">
                <a:latin typeface="Times New Roman" panose="02020603050405020304" pitchFamily="18" charset="0"/>
                <a:cs typeface="Times New Roman" panose="02020603050405020304" pitchFamily="18" charset="0"/>
              </a:rPr>
              <a:t> , </a:t>
            </a:r>
            <a:r>
              <a:rPr lang="en-US" sz="2800" b="1" i="1" dirty="0" err="1" smtClean="0">
                <a:latin typeface="Times New Roman" panose="02020603050405020304" pitchFamily="18" charset="0"/>
                <a:cs typeface="Times New Roman" panose="02020603050405020304" pitchFamily="18" charset="0"/>
              </a:rPr>
              <a:t>sao</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gọi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mình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được</a:t>
            </a:r>
            <a:r>
              <a:rPr lang="en-US" sz="2800" b="1" i="1" dirty="0">
                <a:latin typeface="Times New Roman" panose="02020603050405020304" pitchFamily="18" charset="0"/>
                <a:cs typeface="Times New Roman" panose="02020603050405020304" pitchFamily="18" charset="0"/>
              </a:rPr>
              <a:t>?</a:t>
            </a:r>
            <a:endParaRPr lang="en-US" sz="2800" b="1" i="1" dirty="0" smtClean="0">
              <a:latin typeface="Times New Roman" panose="02020603050405020304" pitchFamily="18" charset="0"/>
              <a:cs typeface="Times New Roman" panose="02020603050405020304" pitchFamily="18" charset="0"/>
            </a:endParaRPr>
          </a:p>
          <a:p>
            <a:pPr marL="342900" indent="-342900">
              <a:buAutoNum type="alphaLcPeriod"/>
            </a:pPr>
            <a:r>
              <a:rPr lang="en-US" sz="2800" dirty="0" err="1" smtClean="0">
                <a:solidFill>
                  <a:srgbClr val="002060"/>
                </a:solidFill>
                <a:latin typeface="Times New Roman" panose="02020603050405020304" pitchFamily="18" charset="0"/>
                <a:cs typeface="Times New Roman" panose="02020603050405020304" pitchFamily="18" charset="0"/>
              </a:rPr>
              <a:t>Về</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hình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thức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câu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văn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trên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thuộc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kiểu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câu</a:t>
            </a:r>
            <a:r>
              <a:rPr lang="en-US" sz="2800" dirty="0" smtClean="0">
                <a:solidFill>
                  <a:srgbClr val="002060"/>
                </a:solidFill>
                <a:latin typeface="Times New Roman" panose="02020603050405020304" pitchFamily="18" charset="0"/>
                <a:cs typeface="Times New Roman" panose="02020603050405020304" pitchFamily="18" charset="0"/>
              </a:rPr>
              <a:t> chia </a:t>
            </a:r>
            <a:r>
              <a:rPr lang="en-US" sz="2800" dirty="0" err="1" smtClean="0">
                <a:solidFill>
                  <a:srgbClr val="002060"/>
                </a:solidFill>
                <a:latin typeface="Times New Roman" panose="02020603050405020304" pitchFamily="18" charset="0"/>
                <a:cs typeface="Times New Roman" panose="02020603050405020304" pitchFamily="18" charset="0"/>
              </a:rPr>
              <a:t>theo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mục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đích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nói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nào</a:t>
            </a:r>
            <a:r>
              <a:rPr lang="en-US" sz="2800" dirty="0" smtClean="0">
                <a:solidFill>
                  <a:srgbClr val="002060"/>
                </a:solidFill>
                <a:latin typeface="Times New Roman" panose="02020603050405020304" pitchFamily="18" charset="0"/>
                <a:cs typeface="Times New Roman" panose="02020603050405020304" pitchFamily="18" charset="0"/>
              </a:rPr>
              <a:t>?</a:t>
            </a:r>
          </a:p>
          <a:p>
            <a:pPr marL="342900" indent="-342900">
              <a:buAutoNum type="alphaLcPeriod"/>
            </a:pPr>
            <a:r>
              <a:rPr lang="en-US" sz="2800" dirty="0" err="1" smtClean="0">
                <a:solidFill>
                  <a:srgbClr val="002060"/>
                </a:solidFill>
                <a:latin typeface="Times New Roman" panose="02020603050405020304" pitchFamily="18" charset="0"/>
                <a:cs typeface="Times New Roman" panose="02020603050405020304" pitchFamily="18" charset="0"/>
              </a:rPr>
              <a:t>Câu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văn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là</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lời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của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ai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nói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với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ai</a:t>
            </a:r>
            <a:r>
              <a:rPr lang="en-US" sz="2800" dirty="0" smtClean="0">
                <a:solidFill>
                  <a:srgbClr val="002060"/>
                </a:solidFill>
                <a:latin typeface="Times New Roman" panose="02020603050405020304" pitchFamily="18" charset="0"/>
                <a:cs typeface="Times New Roman" panose="02020603050405020304" pitchFamily="18" charset="0"/>
              </a:rPr>
              <a:t>?</a:t>
            </a:r>
          </a:p>
          <a:p>
            <a:pPr marL="342900" indent="-342900">
              <a:buAutoNum type="alphaLcPeriod"/>
            </a:pPr>
            <a:r>
              <a:rPr lang="en-US" sz="2800" dirty="0" smtClean="0">
                <a:solidFill>
                  <a:srgbClr val="002060"/>
                </a:solidFill>
                <a:latin typeface="Times New Roman" panose="02020603050405020304" pitchFamily="18" charset="0"/>
                <a:cs typeface="Times New Roman" panose="02020603050405020304" pitchFamily="18" charset="0"/>
              </a:rPr>
              <a:t>Qua </a:t>
            </a:r>
            <a:r>
              <a:rPr lang="en-US" sz="2800" dirty="0" err="1" smtClean="0">
                <a:solidFill>
                  <a:srgbClr val="002060"/>
                </a:solidFill>
                <a:latin typeface="Times New Roman" panose="02020603050405020304" pitchFamily="18" charset="0"/>
                <a:cs typeface="Times New Roman" panose="02020603050405020304" pitchFamily="18" charset="0"/>
              </a:rPr>
              <a:t>câu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văn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em</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hiểu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gì</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về</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nhân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vật</a:t>
            </a:r>
            <a:r>
              <a:rPr lang="en-US" sz="2800" dirty="0" smtClean="0">
                <a:solidFill>
                  <a:srgbClr val="002060"/>
                </a:solidFill>
                <a:latin typeface="Times New Roman" panose="02020603050405020304" pitchFamily="18" charset="0"/>
                <a:cs typeface="Times New Roman" panose="02020603050405020304" pitchFamily="18" charset="0"/>
              </a:rPr>
              <a:t>?</a:t>
            </a:r>
          </a:p>
          <a:p>
            <a:pPr marL="342900" indent="-342900">
              <a:buAutoNum type="alphaLcPeriod"/>
            </a:pPr>
            <a:endParaRPr lang="en-US" dirty="0" smtClean="0"/>
          </a:p>
        </p:txBody>
      </p:sp>
      <p:sp>
        <p:nvSpPr>
          <p:cNvPr id="3" name="Rectangle 2"/>
          <p:cNvSpPr/>
          <p:nvPr/>
        </p:nvSpPr>
        <p:spPr>
          <a:xfrm>
            <a:off x="3046675" y="488298"/>
            <a:ext cx="3553428" cy="92381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BÀI TẬP NHANH</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67344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5" name="Picture 11"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425" y="3411538"/>
            <a:ext cx="5575300" cy="190182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46463"/>
            <a:ext cx="3246438" cy="233838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8" y="1719263"/>
            <a:ext cx="2905125" cy="2111375"/>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4675" y="1824038"/>
            <a:ext cx="3471863" cy="172720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4675" y="1789113"/>
            <a:ext cx="3481388" cy="76835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2763" y="1055688"/>
            <a:ext cx="3176587" cy="9080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5725" y="1352550"/>
            <a:ext cx="3106738" cy="247808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2100" y="2635250"/>
            <a:ext cx="2765425"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626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016" y="1280696"/>
            <a:ext cx="2520280" cy="122413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trực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54008" y="4550548"/>
            <a:ext cx="2520280" cy="122413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gián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5" name="Straight Arrow Connector 4"/>
          <p:cNvCxnSpPr>
            <a:stCxn id="2" idx="3"/>
            <a:endCxn id="6" idx="1"/>
          </p:cNvCxnSpPr>
          <p:nvPr/>
        </p:nvCxnSpPr>
        <p:spPr>
          <a:xfrm flipV="1">
            <a:off x="2946296" y="462186"/>
            <a:ext cx="1152128" cy="14305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98424" y="200576"/>
            <a:ext cx="3600400" cy="523220"/>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4098424" y="1025748"/>
            <a:ext cx="3600400" cy="523220"/>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4109257" y="1882112"/>
            <a:ext cx="3600400" cy="523220"/>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098424" y="2864300"/>
            <a:ext cx="3600400" cy="523220"/>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4109257" y="3904381"/>
            <a:ext cx="3600400" cy="523220"/>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098424" y="4925686"/>
            <a:ext cx="3600400" cy="523220"/>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2" name="Straight Arrow Connector 11"/>
          <p:cNvCxnSpPr>
            <a:stCxn id="3" idx="3"/>
            <a:endCxn id="9" idx="1"/>
          </p:cNvCxnSpPr>
          <p:nvPr/>
        </p:nvCxnSpPr>
        <p:spPr>
          <a:xfrm flipV="1">
            <a:off x="2874288" y="3125910"/>
            <a:ext cx="1224136" cy="20367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 idx="3"/>
            <a:endCxn id="7" idx="1"/>
          </p:cNvCxnSpPr>
          <p:nvPr/>
        </p:nvCxnSpPr>
        <p:spPr>
          <a:xfrm flipV="1">
            <a:off x="2946296" y="1287358"/>
            <a:ext cx="1152128" cy="6054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 idx="3"/>
            <a:endCxn id="8" idx="1"/>
          </p:cNvCxnSpPr>
          <p:nvPr/>
        </p:nvCxnSpPr>
        <p:spPr>
          <a:xfrm>
            <a:off x="2946296" y="1892764"/>
            <a:ext cx="1162961" cy="2509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3"/>
            <a:endCxn id="10" idx="1"/>
          </p:cNvCxnSpPr>
          <p:nvPr/>
        </p:nvCxnSpPr>
        <p:spPr>
          <a:xfrm flipV="1">
            <a:off x="2874288" y="4166445"/>
            <a:ext cx="1224136" cy="9961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 idx="3"/>
            <a:endCxn id="11" idx="1"/>
          </p:cNvCxnSpPr>
          <p:nvPr/>
        </p:nvCxnSpPr>
        <p:spPr>
          <a:xfrm>
            <a:off x="2874288" y="5162616"/>
            <a:ext cx="1224136" cy="246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109257" y="6160407"/>
            <a:ext cx="3600400" cy="523220"/>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Arrow Connector 22"/>
          <p:cNvCxnSpPr>
            <a:stCxn id="3" idx="3"/>
            <a:endCxn id="18" idx="1"/>
          </p:cNvCxnSpPr>
          <p:nvPr/>
        </p:nvCxnSpPr>
        <p:spPr>
          <a:xfrm>
            <a:off x="2874288" y="5162616"/>
            <a:ext cx="1234969" cy="12594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3558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016" y="1280696"/>
            <a:ext cx="2520280" cy="122413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trực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54008" y="4550548"/>
            <a:ext cx="2520280" cy="122413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gián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5" name="Straight Arrow Connector 4"/>
          <p:cNvCxnSpPr>
            <a:stCxn id="2" idx="3"/>
            <a:endCxn id="6" idx="1"/>
          </p:cNvCxnSpPr>
          <p:nvPr/>
        </p:nvCxnSpPr>
        <p:spPr>
          <a:xfrm flipV="1">
            <a:off x="2946296" y="462186"/>
            <a:ext cx="1152128" cy="14305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98424" y="200576"/>
            <a:ext cx="3600400" cy="523220"/>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4098424" y="1025748"/>
            <a:ext cx="3600400" cy="523220"/>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kĩ</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sư</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4109257" y="1882112"/>
            <a:ext cx="3600400" cy="523220"/>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lái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098424" y="2864300"/>
            <a:ext cx="3600400" cy="523220"/>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kĩ</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sư</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vườn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rau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4098424" y="3689391"/>
            <a:ext cx="3600400" cy="954107"/>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kĩ</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sư</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khoa</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nghiên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sét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098424" y="4925686"/>
            <a:ext cx="3600400" cy="954107"/>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đỉnh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Phanxiphang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2" name="Straight Arrow Connector 11"/>
          <p:cNvCxnSpPr>
            <a:stCxn id="3" idx="3"/>
            <a:endCxn id="9" idx="1"/>
          </p:cNvCxnSpPr>
          <p:nvPr/>
        </p:nvCxnSpPr>
        <p:spPr>
          <a:xfrm flipV="1">
            <a:off x="2874288" y="3125910"/>
            <a:ext cx="1224136" cy="20367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 idx="3"/>
            <a:endCxn id="7" idx="1"/>
          </p:cNvCxnSpPr>
          <p:nvPr/>
        </p:nvCxnSpPr>
        <p:spPr>
          <a:xfrm flipV="1">
            <a:off x="2946296" y="1287358"/>
            <a:ext cx="1152128" cy="6054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 idx="3"/>
            <a:endCxn id="8" idx="1"/>
          </p:cNvCxnSpPr>
          <p:nvPr/>
        </p:nvCxnSpPr>
        <p:spPr>
          <a:xfrm>
            <a:off x="2946296" y="1892764"/>
            <a:ext cx="1162961" cy="2509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3"/>
            <a:endCxn id="10" idx="1"/>
          </p:cNvCxnSpPr>
          <p:nvPr/>
        </p:nvCxnSpPr>
        <p:spPr>
          <a:xfrm flipV="1">
            <a:off x="2874288" y="4166445"/>
            <a:ext cx="1224136" cy="9961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 idx="3"/>
            <a:endCxn id="11" idx="1"/>
          </p:cNvCxnSpPr>
          <p:nvPr/>
        </p:nvCxnSpPr>
        <p:spPr>
          <a:xfrm>
            <a:off x="2874288" y="5162616"/>
            <a:ext cx="1224136" cy="2401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109257" y="6160407"/>
            <a:ext cx="3600400" cy="523220"/>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niên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Arrow Connector 22"/>
          <p:cNvCxnSpPr>
            <a:stCxn id="3" idx="3"/>
            <a:endCxn id="18" idx="1"/>
          </p:cNvCxnSpPr>
          <p:nvPr/>
        </p:nvCxnSpPr>
        <p:spPr>
          <a:xfrm>
            <a:off x="2874288" y="5162616"/>
            <a:ext cx="1234969" cy="12594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5818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8230"/>
          <a:stretch/>
        </p:blipFill>
        <p:spPr>
          <a:xfrm>
            <a:off x="53989" y="811200"/>
            <a:ext cx="1813015" cy="2063820"/>
          </a:xfrm>
          <a:prstGeom prst="rect">
            <a:avLst/>
          </a:prstGeom>
        </p:spPr>
      </p:pic>
      <p:sp>
        <p:nvSpPr>
          <p:cNvPr id="3" name="TextBox 2"/>
          <p:cNvSpPr txBox="1"/>
          <p:nvPr/>
        </p:nvSpPr>
        <p:spPr>
          <a:xfrm>
            <a:off x="166849" y="2959667"/>
            <a:ext cx="1587294"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họa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sĩ</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930400" y="111760"/>
            <a:ext cx="6908800" cy="139888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40" y="257199"/>
            <a:ext cx="1253442" cy="1253442"/>
          </a:xfrm>
          <a:prstGeom prst="rect">
            <a:avLst/>
          </a:prstGeom>
        </p:spPr>
      </p:pic>
      <p:sp>
        <p:nvSpPr>
          <p:cNvPr id="7" name="TextBox 6"/>
          <p:cNvSpPr txBox="1"/>
          <p:nvPr/>
        </p:nvSpPr>
        <p:spPr>
          <a:xfrm>
            <a:off x="3431065" y="121525"/>
            <a:ext cx="5067477"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MANG ĐIỂM NHÌN TRẦN THUẬT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Text Box 5"/>
          <p:cNvSpPr txBox="1">
            <a:spLocks noChangeArrowheads="1"/>
          </p:cNvSpPr>
          <p:nvPr/>
        </p:nvSpPr>
        <p:spPr bwMode="auto">
          <a:xfrm>
            <a:off x="3373121" y="605581"/>
            <a:ext cx="5486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spcBef>
                <a:spcPct val="50000"/>
              </a:spcBef>
            </a:pPr>
            <a:r>
              <a:rPr lang="en-US" altLang="en-US" sz="2400" b="0" dirty="0" err="1" smtClean="0"/>
              <a:t>Anh</a:t>
            </a:r>
            <a:r>
              <a:rPr lang="en-US" altLang="en-US" sz="2400" b="0" dirty="0" smtClean="0"/>
              <a:t> </a:t>
            </a:r>
            <a:r>
              <a:rPr lang="en-US" altLang="en-US" sz="2400" b="0" dirty="0" err="1"/>
              <a:t>thanh</a:t>
            </a:r>
            <a:r>
              <a:rPr lang="en-US" altLang="en-US" sz="2400" b="0" dirty="0"/>
              <a:t> </a:t>
            </a:r>
            <a:r>
              <a:rPr lang="en-US" altLang="en-US" sz="2400" b="0" dirty="0" err="1"/>
              <a:t>niên</a:t>
            </a:r>
            <a:r>
              <a:rPr lang="en-US" altLang="en-US" sz="2400" b="0" dirty="0"/>
              <a:t> </a:t>
            </a:r>
            <a:r>
              <a:rPr lang="en-US" altLang="en-US" sz="2400" b="0" dirty="0" err="1"/>
              <a:t>hiện</a:t>
            </a:r>
            <a:r>
              <a:rPr lang="en-US" altLang="en-US" sz="2400" b="0" dirty="0"/>
              <a:t> </a:t>
            </a:r>
            <a:r>
              <a:rPr lang="en-US" altLang="en-US" sz="2400" b="0" dirty="0" err="1"/>
              <a:t>ra</a:t>
            </a:r>
            <a:r>
              <a:rPr lang="en-US" altLang="en-US" sz="2400" b="0" dirty="0"/>
              <a:t> </a:t>
            </a:r>
            <a:r>
              <a:rPr lang="en-US" altLang="en-US" sz="2400" b="0" dirty="0" err="1"/>
              <a:t>rõ</a:t>
            </a:r>
            <a:r>
              <a:rPr lang="en-US" altLang="en-US" sz="2400" b="0" dirty="0"/>
              <a:t> </a:t>
            </a:r>
            <a:r>
              <a:rPr lang="en-US" altLang="en-US" sz="2400" b="0" dirty="0" err="1"/>
              <a:t>nét</a:t>
            </a:r>
            <a:r>
              <a:rPr lang="en-US" altLang="en-US" sz="2400" b="0" dirty="0"/>
              <a:t> </a:t>
            </a:r>
            <a:r>
              <a:rPr lang="en-US" altLang="en-US" sz="2400" b="0" dirty="0" err="1"/>
              <a:t>và</a:t>
            </a:r>
            <a:r>
              <a:rPr lang="en-US" altLang="en-US" sz="2400" b="0" dirty="0"/>
              <a:t> </a:t>
            </a:r>
            <a:r>
              <a:rPr lang="en-US" altLang="en-US" sz="2400" b="0" dirty="0" err="1"/>
              <a:t>đẹp</a:t>
            </a:r>
            <a:r>
              <a:rPr lang="en-US" altLang="en-US" sz="2400" b="0" dirty="0"/>
              <a:t> </a:t>
            </a:r>
            <a:r>
              <a:rPr lang="en-US" altLang="en-US" sz="2400" b="0" dirty="0" err="1"/>
              <a:t>hơn</a:t>
            </a:r>
            <a:r>
              <a:rPr lang="en-US" altLang="en-US" sz="2400" b="0" dirty="0"/>
              <a:t>, </a:t>
            </a:r>
            <a:r>
              <a:rPr lang="en-US" altLang="en-US" sz="2400" b="0" dirty="0" err="1"/>
              <a:t>có</a:t>
            </a:r>
            <a:r>
              <a:rPr lang="en-US" altLang="en-US" sz="2400" b="0" dirty="0"/>
              <a:t> </a:t>
            </a:r>
            <a:r>
              <a:rPr lang="en-US" altLang="en-US" sz="2400" b="0" dirty="0" err="1"/>
              <a:t>thêm</a:t>
            </a:r>
            <a:r>
              <a:rPr lang="en-US" altLang="en-US" sz="2400" b="0" dirty="0"/>
              <a:t> </a:t>
            </a:r>
            <a:r>
              <a:rPr lang="en-US" altLang="en-US" sz="2400" b="0" dirty="0" err="1"/>
              <a:t>chiều</a:t>
            </a:r>
            <a:r>
              <a:rPr lang="en-US" altLang="en-US" sz="2400" b="0" dirty="0"/>
              <a:t> </a:t>
            </a:r>
            <a:r>
              <a:rPr lang="en-US" altLang="en-US" sz="2400" b="0" dirty="0" err="1"/>
              <a:t>sâu</a:t>
            </a:r>
            <a:r>
              <a:rPr lang="en-US" altLang="en-US" sz="2400" b="0" dirty="0"/>
              <a:t> </a:t>
            </a:r>
            <a:r>
              <a:rPr lang="en-US" altLang="en-US" sz="2400" b="0" dirty="0" err="1"/>
              <a:t>tư</a:t>
            </a:r>
            <a:r>
              <a:rPr lang="en-US" altLang="en-US" sz="2400" b="0" dirty="0"/>
              <a:t> </a:t>
            </a:r>
            <a:r>
              <a:rPr lang="en-US" altLang="en-US" sz="2400" b="0" dirty="0" err="1" smtClean="0"/>
              <a:t>tưởng</a:t>
            </a:r>
            <a:r>
              <a:rPr lang="en-US" altLang="en-US" sz="2400" b="0" dirty="0" smtClean="0"/>
              <a:t>.</a:t>
            </a:r>
            <a:endParaRPr lang="en-US" altLang="en-US" sz="2400" b="0" dirty="0"/>
          </a:p>
        </p:txBody>
      </p:sp>
      <p:sp>
        <p:nvSpPr>
          <p:cNvPr id="9" name="Rounded Rectangle 8"/>
          <p:cNvSpPr/>
          <p:nvPr/>
        </p:nvSpPr>
        <p:spPr>
          <a:xfrm>
            <a:off x="1930400" y="1635760"/>
            <a:ext cx="6908800" cy="2387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040" y="2292319"/>
            <a:ext cx="1240790" cy="1240790"/>
          </a:xfrm>
          <a:prstGeom prst="rect">
            <a:avLst/>
          </a:prstGeom>
        </p:spPr>
      </p:pic>
      <p:sp>
        <p:nvSpPr>
          <p:cNvPr id="11" name="TextBox 10"/>
          <p:cNvSpPr txBox="1"/>
          <p:nvPr/>
        </p:nvSpPr>
        <p:spPr>
          <a:xfrm>
            <a:off x="4329260" y="1635760"/>
            <a:ext cx="3271088"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VẺ ĐẸP PHẨM CHẤT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 Box 17"/>
          <p:cNvSpPr txBox="1">
            <a:spLocks noChangeArrowheads="1"/>
          </p:cNvSpPr>
          <p:nvPr/>
        </p:nvSpPr>
        <p:spPr bwMode="auto">
          <a:xfrm>
            <a:off x="3265829" y="2045637"/>
            <a:ext cx="55936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dirty="0" smtClean="0">
                <a:latin typeface=".VnTime" panose="020B7200000000000000" pitchFamily="34" charset="0"/>
              </a:rPr>
              <a:t>- Say mª </a:t>
            </a:r>
            <a:r>
              <a:rPr lang="en-US" altLang="en-US" sz="2400" dirty="0" err="1" smtClean="0">
                <a:latin typeface="Times New Roman" panose="02020603050405020304" pitchFamily="18" charset="0"/>
                <a:cs typeface="Times New Roman" panose="02020603050405020304" pitchFamily="18" charset="0"/>
              </a:rPr>
              <a:t>với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công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việc</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khao</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khát</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sáng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tạo</a:t>
            </a:r>
            <a:r>
              <a:rPr lang="en-US" altLang="en-US" sz="2400" dirty="0" smtClean="0">
                <a:latin typeface=".VnTime" panose="020B7200000000000000" pitchFamily="34" charset="0"/>
              </a:rPr>
              <a:t>.</a:t>
            </a:r>
          </a:p>
        </p:txBody>
      </p:sp>
      <p:sp>
        <p:nvSpPr>
          <p:cNvPr id="13" name="Text Box 17"/>
          <p:cNvSpPr txBox="1">
            <a:spLocks noChangeArrowheads="1"/>
          </p:cNvSpPr>
          <p:nvPr/>
        </p:nvSpPr>
        <p:spPr bwMode="auto">
          <a:xfrm>
            <a:off x="3265830" y="2400627"/>
            <a:ext cx="5349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dirty="0" smtClean="0">
                <a:latin typeface=".VnTime" panose="020B7200000000000000" pitchFamily="34" charset="0"/>
              </a:rPr>
              <a:t>- </a:t>
            </a:r>
            <a:r>
              <a:rPr lang="en-US" altLang="en-US" sz="2400" dirty="0" err="1" smtClean="0">
                <a:latin typeface="Times New Roman" panose="02020603050405020304" pitchFamily="18" charset="0"/>
                <a:cs typeface="Times New Roman" panose="02020603050405020304" pitchFamily="18" charset="0"/>
              </a:rPr>
              <a:t>Trái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tim</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yêu</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thương</a:t>
            </a:r>
            <a:r>
              <a:rPr lang="en-US" altLang="en-US" sz="2400" dirty="0" smtClean="0">
                <a:latin typeface=".VnTime" panose="020B7200000000000000" pitchFamily="34" charset="0"/>
              </a:rPr>
              <a:t>, rung </a:t>
            </a:r>
            <a:r>
              <a:rPr lang="en-US" altLang="en-US" sz="2400" dirty="0" err="1" smtClean="0">
                <a:latin typeface=".VnTime" panose="020B7200000000000000" pitchFamily="34" charset="0"/>
              </a:rPr>
              <a:t>động</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tr</a:t>
            </a:r>
            <a:r>
              <a:rPr lang="en-US" altLang="en-US" sz="2400" dirty="0" err="1" smtClean="0">
                <a:latin typeface="Times New Roman" panose="02020603050405020304" pitchFamily="18" charset="0"/>
                <a:cs typeface="Times New Roman" panose="02020603050405020304" pitchFamily="18" charset="0"/>
              </a:rPr>
              <a:t>ư</a:t>
            </a:r>
            <a:r>
              <a:rPr lang="en-US" altLang="en-US" sz="2400" dirty="0" err="1" smtClean="0">
                <a:latin typeface=".VnTime" panose="020B7200000000000000" pitchFamily="34" charset="0"/>
              </a:rPr>
              <a:t>ớc</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vÎ</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Ñp</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cña</a:t>
            </a:r>
            <a:r>
              <a:rPr lang="en-US" altLang="en-US" sz="2400" dirty="0" smtClean="0">
                <a:latin typeface=".VnTime" panose="020B7200000000000000" pitchFamily="34" charset="0"/>
              </a:rPr>
              <a:t> Sa Pa:</a:t>
            </a:r>
          </a:p>
        </p:txBody>
      </p:sp>
      <p:sp>
        <p:nvSpPr>
          <p:cNvPr id="14" name="Text Box 17"/>
          <p:cNvSpPr txBox="1">
            <a:spLocks noChangeArrowheads="1"/>
          </p:cNvSpPr>
          <p:nvPr/>
        </p:nvSpPr>
        <p:spPr bwMode="auto">
          <a:xfrm>
            <a:off x="3265830" y="3192732"/>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dirty="0" smtClean="0">
                <a:latin typeface=".VnTime" panose="020B7200000000000000" pitchFamily="34" charset="0"/>
              </a:rPr>
              <a:t>+ </a:t>
            </a:r>
            <a:r>
              <a:rPr lang="en-US" altLang="en-US" sz="2400" dirty="0" err="1" smtClean="0">
                <a:latin typeface=".VnTime" panose="020B7200000000000000" pitchFamily="34" charset="0"/>
              </a:rPr>
              <a:t>Thiªn</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nhiªn</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th</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méng</a:t>
            </a:r>
            <a:r>
              <a:rPr lang="en-US" altLang="en-US" sz="2400" dirty="0" smtClean="0">
                <a:latin typeface=".VnTime" panose="020B7200000000000000" pitchFamily="34" charset="0"/>
              </a:rPr>
              <a:t>.</a:t>
            </a:r>
          </a:p>
        </p:txBody>
      </p:sp>
      <p:sp>
        <p:nvSpPr>
          <p:cNvPr id="16" name="Text Box 17"/>
          <p:cNvSpPr txBox="1">
            <a:spLocks noChangeArrowheads="1"/>
          </p:cNvSpPr>
          <p:nvPr/>
        </p:nvSpPr>
        <p:spPr bwMode="auto">
          <a:xfrm>
            <a:off x="3265830" y="3596319"/>
            <a:ext cx="449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dirty="0" smtClean="0">
                <a:latin typeface=".VnTime" panose="020B7200000000000000" pitchFamily="34" charset="0"/>
              </a:rPr>
              <a:t>+ Con </a:t>
            </a:r>
            <a:r>
              <a:rPr lang="en-US" altLang="en-US" sz="2400" dirty="0" err="1" smtClean="0">
                <a:latin typeface=".VnTime" panose="020B7200000000000000" pitchFamily="34" charset="0"/>
              </a:rPr>
              <a:t>ng­</a:t>
            </a:r>
            <a:r>
              <a:rPr lang="en-US" altLang="en-US" sz="2400" dirty="0" err="1" smtClean="0">
                <a:latin typeface="Times New Roman" panose="02020603050405020304" pitchFamily="18" charset="0"/>
                <a:cs typeface="Times New Roman" panose="02020603050405020304" pitchFamily="18" charset="0"/>
              </a:rPr>
              <a:t>ư</a:t>
            </a:r>
            <a:r>
              <a:rPr lang="en-US" altLang="en-US" sz="2400" dirty="0" err="1" smtClean="0">
                <a:latin typeface=".VnTime" panose="020B7200000000000000" pitchFamily="34" charset="0"/>
              </a:rPr>
              <a:t>êi</a:t>
            </a:r>
            <a:r>
              <a:rPr lang="en-US" altLang="en-US" sz="2400" dirty="0" smtClean="0">
                <a:latin typeface=".VnTime" panose="020B7200000000000000" pitchFamily="34" charset="0"/>
              </a:rPr>
              <a:t> say mª </a:t>
            </a:r>
            <a:r>
              <a:rPr lang="en-US" altLang="en-US" sz="2400" dirty="0" err="1" smtClean="0">
                <a:latin typeface=".VnTime" panose="020B7200000000000000" pitchFamily="34" charset="0"/>
              </a:rPr>
              <a:t>lao</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éng</a:t>
            </a:r>
            <a:endParaRPr lang="en-US" altLang="en-US" sz="2400" dirty="0" smtClean="0">
              <a:latin typeface=".VnTime" panose="020B7200000000000000" pitchFamily="34" charset="0"/>
            </a:endParaRPr>
          </a:p>
        </p:txBody>
      </p:sp>
      <p:sp>
        <p:nvSpPr>
          <p:cNvPr id="17" name="Rectangle 16"/>
          <p:cNvSpPr/>
          <p:nvPr/>
        </p:nvSpPr>
        <p:spPr>
          <a:xfrm>
            <a:off x="65854" y="4567644"/>
            <a:ext cx="3002466" cy="229035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8" name="Rectangle 17"/>
          <p:cNvSpPr/>
          <p:nvPr/>
        </p:nvSpPr>
        <p:spPr>
          <a:xfrm>
            <a:off x="3259231" y="4561412"/>
            <a:ext cx="2330240" cy="229035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TextBox 18"/>
          <p:cNvSpPr txBox="1"/>
          <p:nvPr/>
        </p:nvSpPr>
        <p:spPr>
          <a:xfrm>
            <a:off x="1850544" y="4062049"/>
            <a:ext cx="5842177" cy="461665"/>
          </a:xfrm>
          <a:prstGeom prst="rect">
            <a:avLst/>
          </a:prstGeom>
          <a:solidFill>
            <a:srgbClr val="FFFF00"/>
          </a:solidFill>
          <a:ln>
            <a:solidFill>
              <a:srgbClr val="FFFF00"/>
            </a:solidFill>
          </a:ln>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CẢM XÚC KHI GẶP ANH THANH NIÊN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045400" y="4586088"/>
            <a:ext cx="1311578"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Bối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rối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933286" y="4586191"/>
            <a:ext cx="934679"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Yêu</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2" name="Text Box 17"/>
          <p:cNvSpPr txBox="1">
            <a:spLocks noChangeArrowheads="1"/>
          </p:cNvSpPr>
          <p:nvPr/>
        </p:nvSpPr>
        <p:spPr bwMode="auto">
          <a:xfrm>
            <a:off x="30275" y="4923005"/>
            <a:ext cx="28653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000" dirty="0" smtClean="0">
                <a:latin typeface=".VnTime" panose="020B7200000000000000" pitchFamily="34" charset="0"/>
              </a:rPr>
              <a:t>- </a:t>
            </a:r>
            <a:r>
              <a:rPr lang="en-US" altLang="en-US" sz="2000" dirty="0" err="1" smtClean="0">
                <a:latin typeface=".VnTime" panose="020B7200000000000000" pitchFamily="34" charset="0"/>
              </a:rPr>
              <a:t>NÈy</a:t>
            </a:r>
            <a:r>
              <a:rPr lang="en-US" altLang="en-US" sz="2000" dirty="0" smtClean="0">
                <a:latin typeface=".VnTime" panose="020B7200000000000000" pitchFamily="34" charset="0"/>
              </a:rPr>
              <a:t> ®</a:t>
            </a:r>
            <a:r>
              <a:rPr lang="en-US" altLang="en-US" sz="2000" dirty="0" err="1">
                <a:latin typeface="Times New Roman" panose="02020603050405020304" pitchFamily="18" charset="0"/>
                <a:cs typeface="Times New Roman" panose="02020603050405020304" pitchFamily="18" charset="0"/>
              </a:rPr>
              <a:t>ư</a:t>
            </a:r>
            <a:r>
              <a:rPr lang="en-US" altLang="en-US" sz="2000" dirty="0" err="1" smtClean="0">
                <a:latin typeface=".VnTime" panose="020B7200000000000000" pitchFamily="34" charset="0"/>
              </a:rPr>
              <a:t>­îc</a:t>
            </a:r>
            <a:r>
              <a:rPr lang="en-US" altLang="en-US" sz="2000" dirty="0" smtClean="0">
                <a:latin typeface=".VnTime" panose="020B7200000000000000" pitchFamily="34" charset="0"/>
              </a:rPr>
              <a:t> </a:t>
            </a:r>
            <a:r>
              <a:rPr lang="en-US" altLang="en-US" sz="2000" dirty="0" err="1" smtClean="0">
                <a:latin typeface=".VnTime" panose="020B7200000000000000" pitchFamily="34" charset="0"/>
              </a:rPr>
              <a:t>c¶m</a:t>
            </a:r>
            <a:r>
              <a:rPr lang="en-US" altLang="en-US" sz="2000" dirty="0" smtClean="0">
                <a:latin typeface=".VnTime" panose="020B7200000000000000" pitchFamily="34" charset="0"/>
              </a:rPr>
              <a:t> </a:t>
            </a:r>
            <a:r>
              <a:rPr lang="en-US" altLang="en-US" sz="2000" dirty="0" err="1" smtClean="0">
                <a:latin typeface=".VnTime" panose="020B7200000000000000" pitchFamily="34" charset="0"/>
              </a:rPr>
              <a:t>høng</a:t>
            </a:r>
            <a:r>
              <a:rPr lang="en-US" altLang="en-US" sz="2000" dirty="0" smtClean="0">
                <a:latin typeface=".VnTime" panose="020B7200000000000000" pitchFamily="34" charset="0"/>
              </a:rPr>
              <a:t> </a:t>
            </a:r>
            <a:r>
              <a:rPr lang="en-US" altLang="en-US" sz="2000" dirty="0" err="1" smtClean="0">
                <a:latin typeface=".VnTime" panose="020B7200000000000000" pitchFamily="34" charset="0"/>
              </a:rPr>
              <a:t>s¸ng</a:t>
            </a:r>
            <a:r>
              <a:rPr lang="en-US" altLang="en-US" sz="2000" dirty="0" smtClean="0">
                <a:latin typeface=".VnTime" panose="020B7200000000000000" pitchFamily="34" charset="0"/>
              </a:rPr>
              <a:t> </a:t>
            </a:r>
            <a:r>
              <a:rPr lang="en-US" altLang="en-US" sz="2000" dirty="0" err="1" smtClean="0">
                <a:latin typeface=".VnTime" panose="020B7200000000000000" pitchFamily="34" charset="0"/>
              </a:rPr>
              <a:t>t¸c</a:t>
            </a:r>
            <a:r>
              <a:rPr lang="en-US" altLang="en-US" sz="2000" dirty="0" smtClean="0">
                <a:latin typeface=".VnTime" panose="020B7200000000000000" pitchFamily="34" charset="0"/>
              </a:rPr>
              <a:t> </a:t>
            </a:r>
            <a:r>
              <a:rPr lang="en-US" altLang="en-US" sz="2000" dirty="0" err="1" smtClean="0">
                <a:latin typeface=".VnTime" panose="020B7200000000000000" pitchFamily="34" charset="0"/>
              </a:rPr>
              <a:t>trong</a:t>
            </a:r>
            <a:r>
              <a:rPr lang="en-US" altLang="en-US" sz="2000" dirty="0" smtClean="0">
                <a:latin typeface=".VnTime" panose="020B7200000000000000" pitchFamily="34" charset="0"/>
              </a:rPr>
              <a:t> </a:t>
            </a:r>
            <a:r>
              <a:rPr lang="en-US" altLang="en-US" sz="2000" dirty="0" err="1" smtClean="0">
                <a:latin typeface=".VnTime" panose="020B7200000000000000" pitchFamily="34" charset="0"/>
              </a:rPr>
              <a:t>kho¶nh</a:t>
            </a:r>
            <a:r>
              <a:rPr lang="en-US" altLang="en-US" sz="2000" dirty="0" smtClean="0">
                <a:latin typeface=".VnTime" panose="020B7200000000000000" pitchFamily="34" charset="0"/>
              </a:rPr>
              <a:t> kh¾c.</a:t>
            </a:r>
          </a:p>
        </p:txBody>
      </p:sp>
      <p:sp>
        <p:nvSpPr>
          <p:cNvPr id="23" name="Text Box 17"/>
          <p:cNvSpPr txBox="1">
            <a:spLocks noChangeArrowheads="1"/>
          </p:cNvSpPr>
          <p:nvPr/>
        </p:nvSpPr>
        <p:spPr bwMode="auto">
          <a:xfrm>
            <a:off x="16231" y="5836105"/>
            <a:ext cx="28793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000" dirty="0" smtClean="0">
                <a:latin typeface=".VnTime" panose="020B7200000000000000" pitchFamily="34" charset="0"/>
              </a:rPr>
              <a:t>- §¹t ®</a:t>
            </a:r>
            <a:r>
              <a:rPr lang="en-US" altLang="en-US" sz="2000" dirty="0" err="1">
                <a:latin typeface="Times New Roman" panose="02020603050405020304" pitchFamily="18" charset="0"/>
                <a:cs typeface="Times New Roman" panose="02020603050405020304" pitchFamily="18" charset="0"/>
              </a:rPr>
              <a:t>ư</a:t>
            </a:r>
            <a:r>
              <a:rPr lang="en-US" altLang="en-US" sz="2000" dirty="0" err="1" smtClean="0">
                <a:latin typeface=".VnTime" panose="020B7200000000000000" pitchFamily="34" charset="0"/>
              </a:rPr>
              <a:t>­îc</a:t>
            </a:r>
            <a:r>
              <a:rPr lang="en-US" altLang="en-US" sz="2000" dirty="0" smtClean="0">
                <a:latin typeface=".VnTime" panose="020B7200000000000000" pitchFamily="34" charset="0"/>
              </a:rPr>
              <a:t> </a:t>
            </a:r>
            <a:r>
              <a:rPr lang="en-US" altLang="en-US" sz="2000" dirty="0" err="1" smtClean="0">
                <a:latin typeface=".VnTime" panose="020B7200000000000000" pitchFamily="34" charset="0"/>
              </a:rPr>
              <a:t>mét</a:t>
            </a:r>
            <a:r>
              <a:rPr lang="en-US" altLang="en-US" sz="2000" dirty="0" smtClean="0">
                <a:latin typeface=".VnTime" panose="020B7200000000000000" pitchFamily="34" charset="0"/>
              </a:rPr>
              <a:t> </a:t>
            </a:r>
            <a:r>
              <a:rPr lang="en-US" altLang="en-US" sz="2000" dirty="0" err="1" smtClean="0">
                <a:latin typeface=".VnTime" panose="020B7200000000000000" pitchFamily="34" charset="0"/>
              </a:rPr>
              <a:t>phÇn</a:t>
            </a:r>
            <a:r>
              <a:rPr lang="en-US" altLang="en-US" sz="2000" dirty="0" smtClean="0">
                <a:latin typeface=".VnTime" panose="020B7200000000000000" pitchFamily="34" charset="0"/>
              </a:rPr>
              <a:t> </a:t>
            </a:r>
            <a:r>
              <a:rPr lang="en-US" altLang="en-US" sz="2000" dirty="0" err="1">
                <a:latin typeface="Times New Roman" panose="02020603050405020304" pitchFamily="18" charset="0"/>
                <a:cs typeface="Times New Roman" panose="02020603050405020304" pitchFamily="18" charset="0"/>
              </a:rPr>
              <a:t>ư</a:t>
            </a:r>
            <a:r>
              <a:rPr lang="en-US" altLang="en-US" sz="2000" dirty="0" err="1" smtClean="0">
                <a:latin typeface=".VnTime" panose="020B7200000000000000" pitchFamily="34" charset="0"/>
              </a:rPr>
              <a:t>­íc</a:t>
            </a:r>
            <a:r>
              <a:rPr lang="en-US" altLang="en-US" sz="2000" dirty="0" smtClean="0">
                <a:latin typeface=".VnTime" panose="020B7200000000000000" pitchFamily="34" charset="0"/>
              </a:rPr>
              <a:t> </a:t>
            </a:r>
            <a:r>
              <a:rPr lang="en-US" altLang="en-US" sz="2000" dirty="0" err="1" smtClean="0">
                <a:latin typeface=".VnTime" panose="020B7200000000000000" pitchFamily="34" charset="0"/>
              </a:rPr>
              <a:t>nguyÖn</a:t>
            </a:r>
            <a:r>
              <a:rPr lang="en-US" altLang="en-US" sz="2000" dirty="0" smtClean="0">
                <a:latin typeface=".VnTime" panose="020B7200000000000000" pitchFamily="34" charset="0"/>
              </a:rPr>
              <a:t> </a:t>
            </a:r>
            <a:r>
              <a:rPr lang="en-US" altLang="en-US" sz="2000" dirty="0" err="1" smtClean="0">
                <a:latin typeface=".VnTime" panose="020B7200000000000000" pitchFamily="34" charset="0"/>
              </a:rPr>
              <a:t>chuyÕn</a:t>
            </a:r>
            <a:r>
              <a:rPr lang="en-US" altLang="en-US" sz="2000" dirty="0" smtClean="0">
                <a:latin typeface=".VnTime" panose="020B7200000000000000" pitchFamily="34" charset="0"/>
              </a:rPr>
              <a:t> ®</a:t>
            </a:r>
            <a:r>
              <a:rPr lang="en-US" altLang="en-US" sz="2000" dirty="0" err="1" smtClean="0">
                <a:latin typeface=".VnTime" panose="020B7200000000000000" pitchFamily="34" charset="0"/>
              </a:rPr>
              <a:t>i</a:t>
            </a:r>
            <a:r>
              <a:rPr lang="en-US" altLang="en-US" sz="2000" dirty="0" smtClean="0">
                <a:latin typeface=".VnTime" panose="020B7200000000000000" pitchFamily="34" charset="0"/>
              </a:rPr>
              <a:t> </a:t>
            </a:r>
            <a:r>
              <a:rPr lang="en-US" altLang="en-US" sz="2000" dirty="0" err="1" smtClean="0">
                <a:latin typeface=".VnTime" panose="020B7200000000000000" pitchFamily="34" charset="0"/>
              </a:rPr>
              <a:t>thùc</a:t>
            </a:r>
            <a:r>
              <a:rPr lang="en-US" altLang="en-US" sz="2000" dirty="0" smtClean="0">
                <a:latin typeface=".VnTime" panose="020B7200000000000000" pitchFamily="34" charset="0"/>
              </a:rPr>
              <a:t> </a:t>
            </a:r>
            <a:r>
              <a:rPr lang="en-US" altLang="en-US" sz="2000" dirty="0" err="1" smtClean="0">
                <a:latin typeface=".VnTime" panose="020B7200000000000000" pitchFamily="34" charset="0"/>
              </a:rPr>
              <a:t>tÕ</a:t>
            </a:r>
            <a:r>
              <a:rPr lang="en-US" altLang="en-US" sz="2000" dirty="0" smtClean="0">
                <a:latin typeface=".VnTime" panose="020B7200000000000000" pitchFamily="34" charset="0"/>
              </a:rPr>
              <a:t> ë </a:t>
            </a:r>
            <a:r>
              <a:rPr lang="en-US" altLang="en-US" sz="2000" dirty="0" err="1" smtClean="0">
                <a:latin typeface=".VnTime" panose="020B7200000000000000" pitchFamily="34" charset="0"/>
              </a:rPr>
              <a:t>Lµo</a:t>
            </a:r>
            <a:r>
              <a:rPr lang="en-US" altLang="en-US" sz="2000" dirty="0" smtClean="0">
                <a:latin typeface=".VnTime" panose="020B7200000000000000" pitchFamily="34" charset="0"/>
              </a:rPr>
              <a:t> </a:t>
            </a:r>
            <a:r>
              <a:rPr lang="en-US" altLang="en-US" sz="2000" dirty="0" err="1" smtClean="0">
                <a:latin typeface=".VnTime" panose="020B7200000000000000" pitchFamily="34" charset="0"/>
              </a:rPr>
              <a:t>Cai</a:t>
            </a:r>
            <a:r>
              <a:rPr lang="en-US" altLang="en-US" sz="2000" dirty="0" smtClean="0">
                <a:latin typeface=".VnTime" panose="020B7200000000000000" pitchFamily="34" charset="0"/>
              </a:rPr>
              <a:t>.</a:t>
            </a:r>
          </a:p>
        </p:txBody>
      </p:sp>
      <p:sp>
        <p:nvSpPr>
          <p:cNvPr id="24" name="Rectangle 23"/>
          <p:cNvSpPr/>
          <p:nvPr/>
        </p:nvSpPr>
        <p:spPr>
          <a:xfrm>
            <a:off x="5764463" y="4552659"/>
            <a:ext cx="3389697" cy="229035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5" name="TextBox 24"/>
          <p:cNvSpPr txBox="1"/>
          <p:nvPr/>
        </p:nvSpPr>
        <p:spPr>
          <a:xfrm>
            <a:off x="6557044" y="4514286"/>
            <a:ext cx="1804533"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Thấy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nhọc</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6" name="Text Box 17"/>
          <p:cNvSpPr txBox="1">
            <a:spLocks noChangeArrowheads="1"/>
          </p:cNvSpPr>
          <p:nvPr/>
        </p:nvSpPr>
        <p:spPr bwMode="auto">
          <a:xfrm>
            <a:off x="3297190" y="5064778"/>
            <a:ext cx="226844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400" dirty="0" smtClean="0">
                <a:latin typeface=".VnTime" panose="020B7200000000000000" pitchFamily="34" charset="0"/>
              </a:rPr>
              <a:t>- </a:t>
            </a:r>
            <a:r>
              <a:rPr lang="en-US" altLang="en-US" sz="2400" dirty="0" err="1" smtClean="0">
                <a:latin typeface=".VnTime" panose="020B7200000000000000" pitchFamily="34" charset="0"/>
              </a:rPr>
              <a:t>Cuéc</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sèng</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Ñp</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dòng</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c¶m</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cña</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anh</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thanh</a:t>
            </a:r>
            <a:r>
              <a:rPr lang="en-US" altLang="en-US" sz="2400" dirty="0" smtClean="0">
                <a:latin typeface=".VnTime" panose="020B7200000000000000" pitchFamily="34" charset="0"/>
              </a:rPr>
              <a:t> </a:t>
            </a:r>
            <a:r>
              <a:rPr lang="en-US" altLang="en-US" sz="2400" dirty="0" err="1" smtClean="0">
                <a:latin typeface="Times New Roman" panose="02020603050405020304" pitchFamily="18" charset="0"/>
                <a:cs typeface="Times New Roman" panose="02020603050405020304" pitchFamily="18" charset="0"/>
              </a:rPr>
              <a:t>niên</a:t>
            </a:r>
            <a:r>
              <a:rPr lang="en-US" altLang="en-US" sz="2400" dirty="0" smtClean="0">
                <a:latin typeface=".VnTime" panose="020B7200000000000000" pitchFamily="34" charset="0"/>
              </a:rPr>
              <a:t>-&gt; </a:t>
            </a:r>
            <a:r>
              <a:rPr lang="en-US" altLang="en-US" sz="2400" dirty="0" err="1" smtClean="0">
                <a:latin typeface=".VnTime" panose="020B7200000000000000" pitchFamily="34" charset="0"/>
              </a:rPr>
              <a:t>mÉu</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vÏ</a:t>
            </a:r>
            <a:r>
              <a:rPr lang="en-US" altLang="en-US" sz="2400" dirty="0" smtClean="0">
                <a:latin typeface=".VnTime" panose="020B7200000000000000" pitchFamily="34" charset="0"/>
              </a:rPr>
              <a:t>. </a:t>
            </a:r>
          </a:p>
        </p:txBody>
      </p:sp>
      <p:sp>
        <p:nvSpPr>
          <p:cNvPr id="27" name="Text Box 17"/>
          <p:cNvSpPr txBox="1">
            <a:spLocks noChangeArrowheads="1"/>
          </p:cNvSpPr>
          <p:nvPr/>
        </p:nvSpPr>
        <p:spPr bwMode="auto">
          <a:xfrm>
            <a:off x="5748697" y="4904023"/>
            <a:ext cx="330609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400" dirty="0" smtClean="0">
                <a:latin typeface=".VnTime" panose="020B7200000000000000" pitchFamily="34" charset="0"/>
              </a:rPr>
              <a:t>- </a:t>
            </a:r>
            <a:r>
              <a:rPr lang="en-US" altLang="en-US" sz="2400" dirty="0" err="1" smtClean="0">
                <a:latin typeface=".VnTime" panose="020B7200000000000000" pitchFamily="34" charset="0"/>
              </a:rPr>
              <a:t>Lµm</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sao</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cho</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nÐt</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ph¶i</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thÓ</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hiÖn</a:t>
            </a:r>
            <a:r>
              <a:rPr lang="en-US" altLang="en-US" sz="2400" dirty="0" smtClean="0">
                <a:latin typeface=".VnTime" panose="020B7200000000000000" pitchFamily="34" charset="0"/>
              </a:rPr>
              <a:t> ®­</a:t>
            </a:r>
            <a:r>
              <a:rPr lang="en-US" altLang="en-US" sz="2400" dirty="0" err="1" smtClean="0">
                <a:latin typeface="Times New Roman" panose="02020603050405020304" pitchFamily="18" charset="0"/>
                <a:cs typeface="Times New Roman" panose="02020603050405020304" pitchFamily="18" charset="0"/>
              </a:rPr>
              <a:t>ư</a:t>
            </a:r>
            <a:r>
              <a:rPr lang="en-US" altLang="en-US" sz="2400" dirty="0" err="1" smtClean="0">
                <a:latin typeface=".VnTime" panose="020B7200000000000000" pitchFamily="34" charset="0"/>
              </a:rPr>
              <a:t>îc</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c¸i</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thÇn</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cña</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ch©n</a:t>
            </a:r>
            <a:r>
              <a:rPr lang="en-US" altLang="en-US" sz="2400" dirty="0" smtClean="0">
                <a:latin typeface=".VnTime" panose="020B7200000000000000" pitchFamily="34" charset="0"/>
              </a:rPr>
              <a:t> dung, </a:t>
            </a:r>
            <a:r>
              <a:rPr lang="en-US" altLang="en-US" sz="2400" dirty="0" err="1" smtClean="0">
                <a:latin typeface=".VnTime" panose="020B7200000000000000" pitchFamily="34" charset="0"/>
              </a:rPr>
              <a:t>sao</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Ñp</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nh­</a:t>
            </a:r>
            <a:r>
              <a:rPr lang="en-US" altLang="en-US" sz="2400" dirty="0" err="1" smtClean="0">
                <a:latin typeface="Times New Roman" panose="02020603050405020304" pitchFamily="18" charset="0"/>
                <a:cs typeface="Times New Roman" panose="02020603050405020304" pitchFamily="18" charset="0"/>
              </a:rPr>
              <a:t>ư</a:t>
            </a:r>
            <a:r>
              <a:rPr lang="en-US" altLang="en-US" sz="2400" dirty="0" smtClean="0">
                <a:latin typeface="Times New Roman" panose="02020603050405020304" pitchFamily="18" charset="0"/>
                <a:cs typeface="Times New Roman" panose="02020603050405020304" pitchFamily="18" charset="0"/>
              </a:rPr>
              <a:t> </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vèn</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cã</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cña</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nã</a:t>
            </a:r>
            <a:r>
              <a:rPr lang="en-US" altLang="en-US" sz="2400" dirty="0" smtClean="0">
                <a:latin typeface=".VnTime" panose="020B7200000000000000" pitchFamily="34" charset="0"/>
              </a:rPr>
              <a:t>.</a:t>
            </a:r>
          </a:p>
          <a:p>
            <a:pPr algn="just" eaLnBrk="1" fontAlgn="base" hangingPunct="1">
              <a:spcBef>
                <a:spcPct val="0"/>
              </a:spcBef>
              <a:spcAft>
                <a:spcPct val="0"/>
              </a:spcAft>
            </a:pPr>
            <a:r>
              <a:rPr lang="en-US" altLang="en-US" sz="2400" dirty="0" smtClean="0">
                <a:latin typeface=".VnTime" panose="020B7200000000000000" pitchFamily="34" charset="0"/>
              </a:rPr>
              <a:t> -&gt; </a:t>
            </a:r>
            <a:r>
              <a:rPr lang="en-US" altLang="en-US" sz="2400" dirty="0" err="1" smtClean="0">
                <a:latin typeface=".VnTime" panose="020B7200000000000000" pitchFamily="34" charset="0"/>
              </a:rPr>
              <a:t>b¨n</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kho¨n</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tr¨n</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trë</a:t>
            </a:r>
            <a:r>
              <a:rPr lang="en-US" altLang="en-US" sz="2400" dirty="0" smtClean="0">
                <a:latin typeface=".VnTime" panose="020B7200000000000000" pitchFamily="34" charset="0"/>
              </a:rPr>
              <a:t>.</a:t>
            </a:r>
          </a:p>
        </p:txBody>
      </p:sp>
    </p:spTree>
    <p:extLst>
      <p:ext uri="{BB962C8B-B14F-4D97-AF65-F5344CB8AC3E}">
        <p14:creationId xmlns:p14="http://schemas.microsoft.com/office/powerpoint/2010/main" val="2549000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animBg="1"/>
      <p:bldP spid="11" grpId="0"/>
      <p:bldP spid="12" grpId="0"/>
      <p:bldP spid="13" grpId="0"/>
      <p:bldP spid="14" grpId="0"/>
      <p:bldP spid="16" grpId="0"/>
      <p:bldP spid="17" grpId="0" animBg="1"/>
      <p:bldP spid="18" grpId="0" animBg="1"/>
      <p:bldP spid="19" grpId="0" animBg="1"/>
      <p:bldP spid="20" grpId="0"/>
      <p:bldP spid="21" grpId="0"/>
      <p:bldP spid="22" grpId="0"/>
      <p:bldP spid="23" grpId="0"/>
      <p:bldP spid="24" grpId="0" animBg="1"/>
      <p:bldP spid="25" grpId="0"/>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9" y="3596640"/>
            <a:ext cx="4582160" cy="326136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83578" y="0"/>
            <a:ext cx="4560421" cy="35966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55782" b="95578" l="38571" r="61633"/>
                    </a14:imgEffect>
                  </a14:imgLayer>
                </a14:imgProps>
              </a:ext>
              <a:ext uri="{28A0092B-C50C-407E-A947-70E740481C1C}">
                <a14:useLocalDpi xmlns:a14="http://schemas.microsoft.com/office/drawing/2010/main" val="0"/>
              </a:ext>
            </a:extLst>
          </a:blip>
          <a:srcRect l="35852" t="56809" r="36940" b="-1549"/>
          <a:stretch/>
        </p:blipFill>
        <p:spPr>
          <a:xfrm>
            <a:off x="3937224" y="587136"/>
            <a:ext cx="1792677" cy="1768751"/>
          </a:xfrm>
          <a:prstGeom prst="rect">
            <a:avLst/>
          </a:prstGeom>
        </p:spPr>
      </p:pic>
      <p:sp>
        <p:nvSpPr>
          <p:cNvPr id="13" name="Text Box 42"/>
          <p:cNvSpPr txBox="1">
            <a:spLocks noChangeArrowheads="1"/>
          </p:cNvSpPr>
          <p:nvPr/>
        </p:nvSpPr>
        <p:spPr bwMode="auto">
          <a:xfrm>
            <a:off x="3318373" y="2045768"/>
            <a:ext cx="2753470" cy="2308324"/>
          </a:xfrm>
          <a:prstGeom prst="rect">
            <a:avLst/>
          </a:prstGeom>
          <a:solidFill>
            <a:srgbClr val="FFFF0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400" b="1" dirty="0" err="1">
                <a:latin typeface=".VnTime" panose="020B7200000000000000" pitchFamily="34" charset="0"/>
              </a:rPr>
              <a:t>S</a:t>
            </a:r>
            <a:r>
              <a:rPr lang="en-US" altLang="en-US" sz="2400" b="1" dirty="0" err="1" smtClean="0">
                <a:latin typeface=".VnTime" panose="020B7200000000000000" pitchFamily="34" charset="0"/>
              </a:rPr>
              <a:t>inh</a:t>
            </a:r>
            <a:r>
              <a:rPr lang="en-US" altLang="en-US" sz="2400" b="1" dirty="0" smtClean="0">
                <a:latin typeface=".VnTime" panose="020B7200000000000000" pitchFamily="34" charset="0"/>
              </a:rPr>
              <a:t> </a:t>
            </a:r>
            <a:r>
              <a:rPr lang="en-US" altLang="en-US" sz="2400" b="1" dirty="0" err="1" smtClean="0">
                <a:latin typeface=".VnTime" panose="020B7200000000000000" pitchFamily="34" charset="0"/>
              </a:rPr>
              <a:t>ra</a:t>
            </a:r>
            <a:r>
              <a:rPr lang="en-US" altLang="en-US" sz="2400" b="1" dirty="0" smtClean="0">
                <a:latin typeface=".VnTime" panose="020B7200000000000000" pitchFamily="34" charset="0"/>
              </a:rPr>
              <a:t> vµ </a:t>
            </a:r>
            <a:r>
              <a:rPr lang="en-US" altLang="en-US" sz="2400" b="1" dirty="0" err="1" smtClean="0">
                <a:latin typeface=".VnTime" panose="020B7200000000000000" pitchFamily="34" charset="0"/>
              </a:rPr>
              <a:t>lín</a:t>
            </a:r>
            <a:r>
              <a:rPr lang="en-US" altLang="en-US" sz="2400" b="1" dirty="0" smtClean="0">
                <a:latin typeface=".VnTime" panose="020B7200000000000000" pitchFamily="34" charset="0"/>
              </a:rPr>
              <a:t> </a:t>
            </a:r>
            <a:r>
              <a:rPr lang="en-US" altLang="en-US" sz="2400" b="1" dirty="0" err="1" smtClean="0">
                <a:latin typeface=".VnTime" panose="020B7200000000000000" pitchFamily="34" charset="0"/>
              </a:rPr>
              <a:t>lªn</a:t>
            </a:r>
            <a:r>
              <a:rPr lang="en-US" altLang="en-US" sz="2400" b="1" dirty="0" smtClean="0">
                <a:latin typeface=".VnTime" panose="020B7200000000000000" pitchFamily="34" charset="0"/>
              </a:rPr>
              <a:t> ë Hµ </a:t>
            </a:r>
            <a:r>
              <a:rPr lang="en-US" altLang="en-US" sz="2400" b="1" dirty="0" err="1" smtClean="0">
                <a:latin typeface=".VnTime" panose="020B7200000000000000" pitchFamily="34" charset="0"/>
              </a:rPr>
              <a:t>Néi</a:t>
            </a:r>
            <a:r>
              <a:rPr lang="en-US" altLang="en-US" sz="2400" b="1" dirty="0" smtClean="0">
                <a:latin typeface=".VnTime" panose="020B7200000000000000" pitchFamily="34" charset="0"/>
              </a:rPr>
              <a:t>. </a:t>
            </a:r>
            <a:r>
              <a:rPr lang="en-US" altLang="en-US" sz="2400" b="1" dirty="0" err="1">
                <a:latin typeface=".VnTime" panose="020B7200000000000000" pitchFamily="34" charset="0"/>
              </a:rPr>
              <a:t>T</a:t>
            </a:r>
            <a:r>
              <a:rPr lang="en-US" altLang="en-US" sz="2400" b="1" dirty="0" err="1" smtClean="0">
                <a:latin typeface=".VnTime" panose="020B7200000000000000" pitchFamily="34" charset="0"/>
              </a:rPr>
              <a:t>èt</a:t>
            </a:r>
            <a:r>
              <a:rPr lang="en-US" altLang="en-US" sz="2400" b="1" dirty="0" smtClean="0">
                <a:latin typeface=".VnTime" panose="020B7200000000000000" pitchFamily="34" charset="0"/>
              </a:rPr>
              <a:t> </a:t>
            </a:r>
            <a:r>
              <a:rPr lang="en-US" altLang="en-US" sz="2400" b="1" dirty="0" err="1" smtClean="0">
                <a:latin typeface=".VnTime" panose="020B7200000000000000" pitchFamily="34" charset="0"/>
              </a:rPr>
              <a:t>nghiÖp</a:t>
            </a:r>
            <a:r>
              <a:rPr lang="en-US" altLang="en-US" sz="2400" b="1" dirty="0" smtClean="0">
                <a:latin typeface=".VnTime" panose="020B7200000000000000" pitchFamily="34" charset="0"/>
              </a:rPr>
              <a:t> §¹i </a:t>
            </a:r>
            <a:r>
              <a:rPr lang="en-US" altLang="en-US" sz="2400" b="1" dirty="0" err="1" smtClean="0">
                <a:latin typeface=".VnTime" panose="020B7200000000000000" pitchFamily="34" charset="0"/>
              </a:rPr>
              <a:t>häc</a:t>
            </a:r>
            <a:r>
              <a:rPr lang="en-US" altLang="en-US" sz="2400" b="1" dirty="0" smtClean="0">
                <a:latin typeface=".VnTime" panose="020B7200000000000000" pitchFamily="34" charset="0"/>
              </a:rPr>
              <a:t> </a:t>
            </a:r>
            <a:r>
              <a:rPr lang="en-US" altLang="en-US" sz="2400" b="1" dirty="0" err="1" smtClean="0">
                <a:latin typeface=".VnTime" panose="020B7200000000000000" pitchFamily="34" charset="0"/>
              </a:rPr>
              <a:t>N«ng</a:t>
            </a:r>
            <a:r>
              <a:rPr lang="en-US" altLang="en-US" sz="2400" b="1" dirty="0" smtClean="0">
                <a:latin typeface=".VnTime" panose="020B7200000000000000" pitchFamily="34" charset="0"/>
              </a:rPr>
              <a:t> </a:t>
            </a:r>
            <a:r>
              <a:rPr lang="en-US" altLang="en-US" sz="2400" b="1" dirty="0" err="1" smtClean="0">
                <a:latin typeface=".VnTime" panose="020B7200000000000000" pitchFamily="34" charset="0"/>
              </a:rPr>
              <a:t>nghiÖp</a:t>
            </a:r>
            <a:r>
              <a:rPr lang="en-US" altLang="en-US" sz="2400" b="1" dirty="0" smtClean="0">
                <a:latin typeface=".VnTime" panose="020B7200000000000000" pitchFamily="34" charset="0"/>
              </a:rPr>
              <a:t> s½n </a:t>
            </a:r>
            <a:r>
              <a:rPr lang="en-US" altLang="en-US" sz="2400" b="1" dirty="0" err="1" smtClean="0">
                <a:latin typeface=".VnTime" panose="020B7200000000000000" pitchFamily="34" charset="0"/>
              </a:rPr>
              <a:t>sµng</a:t>
            </a:r>
            <a:r>
              <a:rPr lang="en-US" altLang="en-US" sz="2400" b="1" dirty="0" smtClean="0">
                <a:latin typeface=".VnTime" panose="020B7200000000000000" pitchFamily="34" charset="0"/>
              </a:rPr>
              <a:t> </a:t>
            </a:r>
            <a:r>
              <a:rPr lang="en-US" altLang="en-US" sz="2400" b="1" dirty="0" err="1" smtClean="0">
                <a:latin typeface=".VnTime" panose="020B7200000000000000" pitchFamily="34" charset="0"/>
              </a:rPr>
              <a:t>xung</a:t>
            </a:r>
            <a:r>
              <a:rPr lang="en-US" altLang="en-US" sz="2400" b="1" dirty="0" smtClean="0">
                <a:latin typeface=".VnTime" panose="020B7200000000000000" pitchFamily="34" charset="0"/>
              </a:rPr>
              <a:t> </a:t>
            </a:r>
            <a:r>
              <a:rPr lang="en-US" altLang="en-US" sz="2400" b="1" dirty="0" err="1" smtClean="0">
                <a:latin typeface=".VnTime" panose="020B7200000000000000" pitchFamily="34" charset="0"/>
              </a:rPr>
              <a:t>phong</a:t>
            </a:r>
            <a:r>
              <a:rPr lang="en-US" altLang="en-US" sz="2400" b="1" dirty="0" smtClean="0">
                <a:latin typeface=".VnTime" panose="020B7200000000000000" pitchFamily="34" charset="0"/>
              </a:rPr>
              <a:t> </a:t>
            </a:r>
            <a:r>
              <a:rPr lang="en-US" altLang="en-US" sz="2400" b="1" dirty="0" err="1" smtClean="0">
                <a:latin typeface=".VnTime" panose="020B7200000000000000" pitchFamily="34" charset="0"/>
              </a:rPr>
              <a:t>lªn</a:t>
            </a:r>
            <a:r>
              <a:rPr lang="en-US" altLang="en-US" sz="2400" b="1" dirty="0" smtClean="0">
                <a:latin typeface=".VnTime" panose="020B7200000000000000" pitchFamily="34" charset="0"/>
              </a:rPr>
              <a:t> </a:t>
            </a:r>
            <a:r>
              <a:rPr lang="en-US" altLang="en-US" sz="2400" b="1" dirty="0" err="1" smtClean="0">
                <a:latin typeface=".VnTime" panose="020B7200000000000000" pitchFamily="34" charset="0"/>
              </a:rPr>
              <a:t>T©y</a:t>
            </a:r>
            <a:r>
              <a:rPr lang="en-US" altLang="en-US" sz="2400" b="1" dirty="0" smtClean="0">
                <a:latin typeface=".VnTime" panose="020B7200000000000000" pitchFamily="34" charset="0"/>
              </a:rPr>
              <a:t> B¾c </a:t>
            </a:r>
            <a:r>
              <a:rPr lang="en-US" altLang="en-US" sz="2400" b="1" dirty="0" err="1" smtClean="0">
                <a:latin typeface=".VnTime" panose="020B7200000000000000" pitchFamily="34" charset="0"/>
              </a:rPr>
              <a:t>c«ng</a:t>
            </a:r>
            <a:r>
              <a:rPr lang="en-US" altLang="en-US" sz="2400" b="1" dirty="0" smtClean="0">
                <a:latin typeface=".VnTime" panose="020B7200000000000000" pitchFamily="34" charset="0"/>
              </a:rPr>
              <a:t> </a:t>
            </a:r>
            <a:r>
              <a:rPr lang="en-US" altLang="en-US" sz="2400" b="1" dirty="0" err="1" smtClean="0">
                <a:latin typeface=".VnTime" panose="020B7200000000000000" pitchFamily="34" charset="0"/>
              </a:rPr>
              <a:t>t¸c</a:t>
            </a:r>
            <a:r>
              <a:rPr lang="en-US" altLang="en-US" sz="2400" b="1" dirty="0" smtClean="0">
                <a:latin typeface=".VnTime" panose="020B7200000000000000" pitchFamily="34" charset="0"/>
              </a:rPr>
              <a:t>.</a:t>
            </a:r>
          </a:p>
        </p:txBody>
      </p:sp>
      <p:sp>
        <p:nvSpPr>
          <p:cNvPr id="14" name="Text Box 44"/>
          <p:cNvSpPr txBox="1">
            <a:spLocks noChangeArrowheads="1"/>
          </p:cNvSpPr>
          <p:nvPr/>
        </p:nvSpPr>
        <p:spPr bwMode="auto">
          <a:xfrm>
            <a:off x="299869" y="303911"/>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b="1" dirty="0" smtClean="0">
                <a:solidFill>
                  <a:srgbClr val="FF0000"/>
                </a:solidFill>
                <a:latin typeface=".VnTime" panose="020B7200000000000000" pitchFamily="34" charset="0"/>
              </a:rPr>
              <a:t>* </a:t>
            </a:r>
            <a:r>
              <a:rPr lang="en-US" altLang="en-US" sz="2400" b="1" i="1" dirty="0" err="1" smtClean="0">
                <a:solidFill>
                  <a:srgbClr val="FF0000"/>
                </a:solidFill>
                <a:latin typeface=".VnTime" panose="020B7200000000000000" pitchFamily="34" charset="0"/>
              </a:rPr>
              <a:t>Trong</a:t>
            </a:r>
            <a:r>
              <a:rPr lang="en-US" altLang="en-US" sz="2400" b="1" i="1" dirty="0" smtClean="0">
                <a:solidFill>
                  <a:srgbClr val="FF0000"/>
                </a:solidFill>
                <a:latin typeface=".VnTime" panose="020B7200000000000000" pitchFamily="34" charset="0"/>
              </a:rPr>
              <a:t> </a:t>
            </a:r>
            <a:r>
              <a:rPr lang="en-US" altLang="en-US" sz="2400" b="1" i="1" dirty="0" err="1" smtClean="0">
                <a:solidFill>
                  <a:srgbClr val="FF0000"/>
                </a:solidFill>
                <a:latin typeface=".VnTime" panose="020B7200000000000000" pitchFamily="34" charset="0"/>
              </a:rPr>
              <a:t>cuéc</a:t>
            </a:r>
            <a:r>
              <a:rPr lang="en-US" altLang="en-US" sz="2400" b="1" i="1" dirty="0" smtClean="0">
                <a:solidFill>
                  <a:srgbClr val="FF0000"/>
                </a:solidFill>
                <a:latin typeface=".VnTime" panose="020B7200000000000000" pitchFamily="34" charset="0"/>
              </a:rPr>
              <a:t> </a:t>
            </a:r>
            <a:r>
              <a:rPr lang="en-US" altLang="en-US" sz="2400" b="1" i="1" dirty="0" err="1" smtClean="0">
                <a:solidFill>
                  <a:srgbClr val="FF0000"/>
                </a:solidFill>
                <a:latin typeface=".VnTime" panose="020B7200000000000000" pitchFamily="34" charset="0"/>
              </a:rPr>
              <a:t>gÆp</a:t>
            </a:r>
            <a:r>
              <a:rPr lang="en-US" altLang="en-US" sz="2400" b="1" i="1" dirty="0" smtClean="0">
                <a:solidFill>
                  <a:srgbClr val="FF0000"/>
                </a:solidFill>
                <a:latin typeface=".VnTime" panose="020B7200000000000000" pitchFamily="34" charset="0"/>
              </a:rPr>
              <a:t> </a:t>
            </a:r>
            <a:r>
              <a:rPr lang="en-US" altLang="en-US" sz="2400" b="1" i="1" dirty="0" err="1" smtClean="0">
                <a:solidFill>
                  <a:srgbClr val="FF0000"/>
                </a:solidFill>
                <a:latin typeface=".VnTime" panose="020B7200000000000000" pitchFamily="34" charset="0"/>
              </a:rPr>
              <a:t>gì</a:t>
            </a:r>
            <a:r>
              <a:rPr lang="en-US" altLang="en-US" sz="2400" b="1" i="1" dirty="0">
                <a:solidFill>
                  <a:srgbClr val="FF0000"/>
                </a:solidFill>
                <a:latin typeface=".VnTime" panose="020B7200000000000000" pitchFamily="34" charset="0"/>
              </a:rPr>
              <a:t>:</a:t>
            </a:r>
            <a:endParaRPr lang="en-US" altLang="en-US" sz="2400" b="1" dirty="0" smtClean="0">
              <a:solidFill>
                <a:srgbClr val="FF0000"/>
              </a:solidFill>
              <a:latin typeface=".VnTime" panose="020B7200000000000000" pitchFamily="34" charset="0"/>
            </a:endParaRPr>
          </a:p>
        </p:txBody>
      </p:sp>
      <p:sp>
        <p:nvSpPr>
          <p:cNvPr id="15" name="Text Box 52"/>
          <p:cNvSpPr txBox="1">
            <a:spLocks noChangeArrowheads="1"/>
          </p:cNvSpPr>
          <p:nvPr/>
        </p:nvSpPr>
        <p:spPr bwMode="auto">
          <a:xfrm>
            <a:off x="347494" y="689609"/>
            <a:ext cx="4038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dirty="0" smtClean="0">
                <a:latin typeface=".VnTime" panose="020B7200000000000000" pitchFamily="34" charset="0"/>
              </a:rPr>
              <a:t>- </a:t>
            </a:r>
            <a:r>
              <a:rPr lang="en-US" altLang="en-US" sz="2400" dirty="0" err="1" smtClean="0">
                <a:latin typeface=".VnTime" panose="020B7200000000000000" pitchFamily="34" charset="0"/>
              </a:rPr>
              <a:t>Sù</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bõng</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dËy</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cña</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t×nh</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c¶m</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lín</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khi</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gÆp</a:t>
            </a:r>
            <a:r>
              <a:rPr lang="en-US" altLang="en-US" sz="2400" dirty="0" smtClean="0">
                <a:latin typeface=".VnTime" panose="020B7200000000000000" pitchFamily="34" charset="0"/>
              </a:rPr>
              <a:t> ®</a:t>
            </a:r>
            <a:r>
              <a:rPr lang="vi-VN" altLang="en-US" sz="2400" dirty="0" smtClean="0">
                <a:latin typeface="Times New Roman" panose="02020603050405020304" pitchFamily="18" charset="0"/>
                <a:cs typeface="Times New Roman" panose="02020603050405020304" pitchFamily="18" charset="0"/>
              </a:rPr>
              <a:t>ư</a:t>
            </a:r>
            <a:r>
              <a:rPr lang="en-US" altLang="en-US" sz="2400" dirty="0" smtClean="0">
                <a:latin typeface=".VnTime" panose="020B7200000000000000" pitchFamily="34" charset="0"/>
              </a:rPr>
              <a:t>­</a:t>
            </a:r>
            <a:r>
              <a:rPr lang="en-US" altLang="en-US" sz="2400" dirty="0" err="1" smtClean="0">
                <a:latin typeface=".VnTime" panose="020B7200000000000000" pitchFamily="34" charset="0"/>
              </a:rPr>
              <a:t>îc</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nh</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s¸ng</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Ñp</a:t>
            </a:r>
            <a:r>
              <a:rPr lang="en-US" altLang="en-US" sz="2400" dirty="0" smtClean="0">
                <a:latin typeface=".VnTime" panose="020B7200000000000000" pitchFamily="34" charset="0"/>
              </a:rPr>
              <a:t> to¶ </a:t>
            </a:r>
            <a:r>
              <a:rPr lang="en-US" altLang="en-US" sz="2400" dirty="0" err="1" smtClean="0">
                <a:latin typeface=".VnTime" panose="020B7200000000000000" pitchFamily="34" charset="0"/>
              </a:rPr>
              <a:t>ra</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tõ</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cuéc</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sèng</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cã</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Ých</a:t>
            </a:r>
            <a:r>
              <a:rPr lang="en-US" altLang="en-US" sz="2400" dirty="0" smtClean="0">
                <a:latin typeface=".VnTime" panose="020B7200000000000000" pitchFamily="34" charset="0"/>
              </a:rPr>
              <a:t>.</a:t>
            </a:r>
          </a:p>
        </p:txBody>
      </p:sp>
      <p:sp>
        <p:nvSpPr>
          <p:cNvPr id="16" name="Text Box 58"/>
          <p:cNvSpPr txBox="1">
            <a:spLocks noChangeArrowheads="1"/>
          </p:cNvSpPr>
          <p:nvPr/>
        </p:nvSpPr>
        <p:spPr bwMode="auto">
          <a:xfrm>
            <a:off x="299869" y="1832609"/>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dirty="0" smtClean="0">
                <a:latin typeface=".VnTime" panose="020B7200000000000000" pitchFamily="34" charset="0"/>
              </a:rPr>
              <a:t>- </a:t>
            </a:r>
            <a:r>
              <a:rPr lang="en-US" altLang="en-US" sz="2400" dirty="0" err="1" smtClean="0">
                <a:latin typeface=".VnTime" panose="020B7200000000000000" pitchFamily="34" charset="0"/>
              </a:rPr>
              <a:t>Khao</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kh¸t</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cèng</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hiÕn</a:t>
            </a:r>
            <a:endParaRPr lang="en-US" altLang="en-US" sz="2400" dirty="0" smtClean="0">
              <a:latin typeface=".VnTime" panose="020B7200000000000000" pitchFamily="34" charset="0"/>
            </a:endParaRPr>
          </a:p>
        </p:txBody>
      </p:sp>
      <p:sp>
        <p:nvSpPr>
          <p:cNvPr id="17" name="Text Box 60"/>
          <p:cNvSpPr txBox="1">
            <a:spLocks noChangeArrowheads="1"/>
          </p:cNvSpPr>
          <p:nvPr/>
        </p:nvSpPr>
        <p:spPr bwMode="auto">
          <a:xfrm>
            <a:off x="285582" y="2246947"/>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dirty="0" smtClean="0">
                <a:latin typeface=".VnTime" panose="020B7200000000000000" pitchFamily="34" charset="0"/>
              </a:rPr>
              <a:t>- </a:t>
            </a:r>
            <a:r>
              <a:rPr lang="en-US" altLang="en-US" sz="2400" dirty="0" err="1" smtClean="0">
                <a:latin typeface=".VnTime" panose="020B7200000000000000" pitchFamily="34" charset="0"/>
              </a:rPr>
              <a:t>ThÇm</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kÝn</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tÕ</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nhÞ</a:t>
            </a:r>
            <a:endParaRPr lang="en-US" altLang="en-US" sz="2400" dirty="0" smtClean="0">
              <a:latin typeface=".VnTime" panose="020B7200000000000000" pitchFamily="34" charset="0"/>
            </a:endParaRPr>
          </a:p>
        </p:txBody>
      </p:sp>
      <p:sp>
        <p:nvSpPr>
          <p:cNvPr id="18" name="Text Box 45"/>
          <p:cNvSpPr txBox="1">
            <a:spLocks noChangeArrowheads="1"/>
          </p:cNvSpPr>
          <p:nvPr/>
        </p:nvSpPr>
        <p:spPr bwMode="auto">
          <a:xfrm>
            <a:off x="1089462" y="3869387"/>
            <a:ext cx="2637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2400" b="1" dirty="0" smtClean="0">
                <a:solidFill>
                  <a:srgbClr val="FF0000"/>
                </a:solidFill>
                <a:latin typeface=".VnTime" panose="020B7200000000000000" pitchFamily="34" charset="0"/>
              </a:rPr>
              <a:t>* B</a:t>
            </a:r>
            <a:r>
              <a:rPr lang="en-US" altLang="en-US" sz="2400" b="1" dirty="0" smtClean="0">
                <a:solidFill>
                  <a:srgbClr val="FF0000"/>
                </a:solidFill>
                <a:latin typeface=".VnTime" panose="020B7200000000000000" pitchFamily="34" charset="0"/>
              </a:rPr>
              <a:t>µng </a:t>
            </a:r>
            <a:r>
              <a:rPr lang="en-US" altLang="en-US" sz="2400" b="1" dirty="0" err="1" smtClean="0">
                <a:solidFill>
                  <a:srgbClr val="FF0000"/>
                </a:solidFill>
                <a:latin typeface=".VnTime" panose="020B7200000000000000" pitchFamily="34" charset="0"/>
              </a:rPr>
              <a:t>hoµng</a:t>
            </a:r>
            <a:endParaRPr lang="en-US" altLang="en-US" sz="2400" b="1" dirty="0" smtClean="0">
              <a:solidFill>
                <a:srgbClr val="FF0000"/>
              </a:solidFill>
              <a:latin typeface=".VnTime" panose="020B7200000000000000" pitchFamily="34" charset="0"/>
            </a:endParaRPr>
          </a:p>
        </p:txBody>
      </p:sp>
      <p:sp>
        <p:nvSpPr>
          <p:cNvPr id="19" name="Text Box 47"/>
          <p:cNvSpPr txBox="1">
            <a:spLocks noChangeArrowheads="1"/>
          </p:cNvSpPr>
          <p:nvPr/>
        </p:nvSpPr>
        <p:spPr bwMode="auto">
          <a:xfrm>
            <a:off x="70318" y="4331052"/>
            <a:ext cx="45132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2400" dirty="0" smtClean="0">
                <a:latin typeface=".VnTime" panose="020B7200000000000000" pitchFamily="34" charset="0"/>
              </a:rPr>
              <a:t>- </a:t>
            </a:r>
            <a:r>
              <a:rPr lang="en-US" altLang="en-US" sz="2400" dirty="0" err="1" smtClean="0">
                <a:latin typeface=".VnTime" panose="020B7200000000000000" pitchFamily="34" charset="0"/>
              </a:rPr>
              <a:t>HiÓu</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cuéc</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sèng</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cña</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anh</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thanh</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niªn</a:t>
            </a:r>
            <a:r>
              <a:rPr lang="vi-VN" altLang="en-US" sz="2400" dirty="0">
                <a:latin typeface=".VnTime" panose="020B7200000000000000" pitchFamily="34" charset="0"/>
              </a:rPr>
              <a:t> </a:t>
            </a:r>
            <a:r>
              <a:rPr lang="vi-VN" altLang="en-US" sz="2400" dirty="0" smtClean="0">
                <a:latin typeface="Times New Roman" panose="02020603050405020304" pitchFamily="18" charset="0"/>
                <a:cs typeface="Times New Roman" panose="02020603050405020304" pitchFamily="18" charset="0"/>
              </a:rPr>
              <a:t>và những người như anh.</a:t>
            </a:r>
            <a:endParaRPr lang="en-US" altLang="en-US" sz="2400" dirty="0" smtClean="0">
              <a:latin typeface="Times New Roman" panose="02020603050405020304" pitchFamily="18" charset="0"/>
              <a:cs typeface="Times New Roman" panose="02020603050405020304" pitchFamily="18" charset="0"/>
            </a:endParaRPr>
          </a:p>
        </p:txBody>
      </p:sp>
      <p:sp>
        <p:nvSpPr>
          <p:cNvPr id="20" name="Text Box 48"/>
          <p:cNvSpPr txBox="1">
            <a:spLocks noChangeArrowheads="1"/>
          </p:cNvSpPr>
          <p:nvPr/>
        </p:nvSpPr>
        <p:spPr bwMode="auto">
          <a:xfrm>
            <a:off x="70318" y="5161315"/>
            <a:ext cx="4038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2400" dirty="0" smtClean="0">
                <a:latin typeface=".VnTime" panose="020B7200000000000000" pitchFamily="34" charset="0"/>
              </a:rPr>
              <a:t>- </a:t>
            </a:r>
            <a:r>
              <a:rPr lang="en-US" altLang="en-US" sz="2400" dirty="0" smtClean="0">
                <a:latin typeface=".VnTime" panose="020B7200000000000000" pitchFamily="34" charset="0"/>
              </a:rPr>
              <a:t>§</a:t>
            </a:r>
            <a:r>
              <a:rPr lang="en-US" altLang="en-US" sz="2400" dirty="0" err="1" smtClean="0">
                <a:latin typeface=".VnTime" panose="020B7200000000000000" pitchFamily="34" charset="0"/>
              </a:rPr>
              <a:t>ãn</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nhËn</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mét</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t×nh</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yªu</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Ých</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thùc</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vÒ</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lÏ</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sèng</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vÒ</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lý</a:t>
            </a:r>
            <a:r>
              <a:rPr lang="en-US" altLang="en-US" sz="2400" dirty="0" smtClean="0">
                <a:latin typeface=".VnTime" panose="020B7200000000000000" pitchFamily="34" charset="0"/>
              </a:rPr>
              <a:t> t­</a:t>
            </a:r>
            <a:r>
              <a:rPr lang="vi-VN" altLang="en-US" sz="2400" dirty="0">
                <a:latin typeface="Times New Roman" panose="02020603050405020304" pitchFamily="18" charset="0"/>
                <a:cs typeface="Times New Roman" panose="02020603050405020304" pitchFamily="18" charset="0"/>
              </a:rPr>
              <a:t>ư</a:t>
            </a:r>
            <a:r>
              <a:rPr lang="en-US" altLang="en-US" sz="2400" dirty="0" err="1" smtClean="0">
                <a:latin typeface=".VnTime" panose="020B7200000000000000" pitchFamily="34" charset="0"/>
              </a:rPr>
              <a:t>ëng</a:t>
            </a:r>
            <a:r>
              <a:rPr lang="vi-VN" altLang="en-US" sz="2400" dirty="0" smtClean="0">
                <a:latin typeface=".VnTime" panose="020B7200000000000000" pitchFamily="34" charset="0"/>
              </a:rPr>
              <a:t>.</a:t>
            </a:r>
            <a:endParaRPr lang="en-US" altLang="en-US" sz="2400" dirty="0" smtClean="0">
              <a:latin typeface=".VnTime" panose="020B7200000000000000" pitchFamily="34" charset="0"/>
            </a:endParaRPr>
          </a:p>
        </p:txBody>
      </p:sp>
      <p:sp>
        <p:nvSpPr>
          <p:cNvPr id="21" name="Text Box 53"/>
          <p:cNvSpPr txBox="1">
            <a:spLocks noChangeArrowheads="1"/>
          </p:cNvSpPr>
          <p:nvPr/>
        </p:nvSpPr>
        <p:spPr bwMode="auto">
          <a:xfrm>
            <a:off x="-95198" y="6053808"/>
            <a:ext cx="5006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300" b="1" dirty="0" smtClean="0">
                <a:latin typeface=".VnTime" panose="020B7200000000000000" pitchFamily="34" charset="0"/>
              </a:rPr>
              <a:t>-&gt; tin t­</a:t>
            </a:r>
            <a:r>
              <a:rPr lang="vi-VN" altLang="en-US" sz="2300" b="1" dirty="0">
                <a:latin typeface="Times New Roman" panose="02020603050405020304" pitchFamily="18" charset="0"/>
                <a:cs typeface="Times New Roman" panose="02020603050405020304" pitchFamily="18" charset="0"/>
              </a:rPr>
              <a:t>ư</a:t>
            </a:r>
            <a:r>
              <a:rPr lang="en-US" altLang="en-US" sz="2300" b="1" dirty="0" err="1" smtClean="0">
                <a:latin typeface=".VnTime" panose="020B7200000000000000" pitchFamily="34" charset="0"/>
              </a:rPr>
              <a:t>ëng</a:t>
            </a:r>
            <a:r>
              <a:rPr lang="en-US" altLang="en-US" sz="2300" b="1" dirty="0" smtClean="0">
                <a:latin typeface=".VnTime" panose="020B7200000000000000" pitchFamily="34" charset="0"/>
              </a:rPr>
              <a:t> </a:t>
            </a:r>
            <a:r>
              <a:rPr lang="en-US" altLang="en-US" sz="2300" b="1" dirty="0" err="1" smtClean="0">
                <a:latin typeface=".VnTime" panose="020B7200000000000000" pitchFamily="34" charset="0"/>
              </a:rPr>
              <a:t>vµo</a:t>
            </a:r>
            <a:r>
              <a:rPr lang="en-US" altLang="en-US" sz="2300" b="1" dirty="0" smtClean="0">
                <a:latin typeface=".VnTime" panose="020B7200000000000000" pitchFamily="34" charset="0"/>
              </a:rPr>
              <a:t> con ®</a:t>
            </a:r>
            <a:r>
              <a:rPr lang="vi-VN" altLang="en-US" sz="2300" b="1" dirty="0">
                <a:latin typeface="Times New Roman" panose="02020603050405020304" pitchFamily="18" charset="0"/>
                <a:cs typeface="Times New Roman" panose="02020603050405020304" pitchFamily="18" charset="0"/>
              </a:rPr>
              <a:t>ư</a:t>
            </a:r>
            <a:r>
              <a:rPr lang="en-US" altLang="en-US" sz="2300" b="1" dirty="0" smtClean="0">
                <a:latin typeface=".VnTime" panose="020B7200000000000000" pitchFamily="34" charset="0"/>
              </a:rPr>
              <a:t>­</a:t>
            </a:r>
            <a:r>
              <a:rPr lang="en-US" altLang="en-US" sz="2300" b="1" dirty="0" err="1" smtClean="0">
                <a:latin typeface=".VnTime" panose="020B7200000000000000" pitchFamily="34" charset="0"/>
              </a:rPr>
              <a:t>êng</a:t>
            </a:r>
            <a:r>
              <a:rPr lang="en-US" altLang="en-US" sz="2300" b="1" dirty="0" smtClean="0">
                <a:latin typeface=".VnTime" panose="020B7200000000000000" pitchFamily="34" charset="0"/>
              </a:rPr>
              <a:t> ®· </a:t>
            </a:r>
            <a:r>
              <a:rPr lang="en-US" altLang="en-US" sz="2300" b="1" dirty="0" err="1" smtClean="0">
                <a:latin typeface=".VnTime" panose="020B7200000000000000" pitchFamily="34" charset="0"/>
              </a:rPr>
              <a:t>chän</a:t>
            </a:r>
            <a:endParaRPr lang="en-US" altLang="en-US" sz="2300" b="1" dirty="0" smtClean="0">
              <a:latin typeface=".VnTime" panose="020B7200000000000000" pitchFamily="34" charset="0"/>
            </a:endParaRPr>
          </a:p>
        </p:txBody>
      </p:sp>
      <p:sp>
        <p:nvSpPr>
          <p:cNvPr id="22" name="Text Box 55"/>
          <p:cNvSpPr txBox="1">
            <a:spLocks noChangeArrowheads="1"/>
          </p:cNvSpPr>
          <p:nvPr/>
        </p:nvSpPr>
        <p:spPr bwMode="auto">
          <a:xfrm>
            <a:off x="6170295" y="3954867"/>
            <a:ext cx="24218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2400" b="1" dirty="0" smtClean="0">
                <a:solidFill>
                  <a:srgbClr val="FF0000"/>
                </a:solidFill>
                <a:latin typeface="+mj-lt"/>
              </a:rPr>
              <a:t>* Hàm ơn</a:t>
            </a:r>
            <a:endParaRPr lang="en-US" altLang="en-US" sz="2400" b="1" dirty="0" smtClean="0">
              <a:solidFill>
                <a:srgbClr val="FF0000"/>
              </a:solidFill>
              <a:latin typeface="+mj-lt"/>
            </a:endParaRPr>
          </a:p>
        </p:txBody>
      </p:sp>
      <p:sp>
        <p:nvSpPr>
          <p:cNvPr id="23" name="Text Box 56"/>
          <p:cNvSpPr txBox="1">
            <a:spLocks noChangeArrowheads="1"/>
          </p:cNvSpPr>
          <p:nvPr/>
        </p:nvSpPr>
        <p:spPr bwMode="auto">
          <a:xfrm>
            <a:off x="5257800" y="4478973"/>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2400" dirty="0" smtClean="0">
                <a:latin typeface=".VnTime" panose="020B7200000000000000" pitchFamily="34" charset="0"/>
              </a:rPr>
              <a:t>- V</a:t>
            </a:r>
            <a:r>
              <a:rPr lang="en-US" altLang="en-US" sz="2400" dirty="0" smtClean="0">
                <a:latin typeface=".VnTime" panose="020B7200000000000000" pitchFamily="34" charset="0"/>
              </a:rPr>
              <a:t>Ò </a:t>
            </a:r>
            <a:r>
              <a:rPr lang="en-US" altLang="en-US" sz="2400" dirty="0" err="1" smtClean="0">
                <a:latin typeface=".VnTime" panose="020B7200000000000000" pitchFamily="34" charset="0"/>
              </a:rPr>
              <a:t>bã</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hoa</a:t>
            </a:r>
            <a:r>
              <a:rPr lang="en-US" altLang="en-US" sz="2400" dirty="0" smtClean="0">
                <a:latin typeface=".VnTime" panose="020B7200000000000000" pitchFamily="34" charset="0"/>
              </a:rPr>
              <a:t> to ®</a:t>
            </a:r>
            <a:r>
              <a:rPr lang="vi-VN" altLang="en-US" sz="2400" dirty="0">
                <a:latin typeface="Times New Roman" panose="02020603050405020304" pitchFamily="18" charset="0"/>
                <a:cs typeface="Times New Roman" panose="02020603050405020304" pitchFamily="18" charset="0"/>
              </a:rPr>
              <a:t>ư</a:t>
            </a:r>
            <a:r>
              <a:rPr lang="en-US" altLang="en-US" sz="2400" dirty="0" smtClean="0">
                <a:latin typeface=".VnTime" panose="020B7200000000000000" pitchFamily="34" charset="0"/>
              </a:rPr>
              <a:t>­</a:t>
            </a:r>
            <a:r>
              <a:rPr lang="en-US" altLang="en-US" sz="2400" dirty="0" err="1" smtClean="0">
                <a:latin typeface=".VnTime" panose="020B7200000000000000" pitchFamily="34" charset="0"/>
              </a:rPr>
              <a:t>îc</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tÆng</a:t>
            </a:r>
            <a:r>
              <a:rPr lang="vi-VN" altLang="en-US" sz="2400" dirty="0" smtClean="0">
                <a:latin typeface=".VnTime" panose="020B7200000000000000" pitchFamily="34" charset="0"/>
              </a:rPr>
              <a:t>.</a:t>
            </a:r>
            <a:endParaRPr lang="en-US" altLang="en-US" sz="2400" dirty="0" smtClean="0">
              <a:latin typeface=".VnTime" panose="020B7200000000000000" pitchFamily="34" charset="0"/>
            </a:endParaRPr>
          </a:p>
        </p:txBody>
      </p:sp>
      <p:sp>
        <p:nvSpPr>
          <p:cNvPr id="24" name="Text Box 57"/>
          <p:cNvSpPr txBox="1">
            <a:spLocks noChangeArrowheads="1"/>
          </p:cNvSpPr>
          <p:nvPr/>
        </p:nvSpPr>
        <p:spPr bwMode="auto">
          <a:xfrm>
            <a:off x="5257800" y="4981727"/>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2400" dirty="0" smtClean="0">
                <a:latin typeface=".VnTime" panose="020B7200000000000000" pitchFamily="34" charset="0"/>
              </a:rPr>
              <a:t>- </a:t>
            </a:r>
            <a:r>
              <a:rPr lang="vi-VN" altLang="en-US" sz="2400" dirty="0">
                <a:latin typeface=".VnTime" panose="020B7200000000000000" pitchFamily="34" charset="0"/>
              </a:rPr>
              <a:t>V</a:t>
            </a:r>
            <a:r>
              <a:rPr lang="en-US" altLang="en-US" sz="2400" dirty="0" smtClean="0">
                <a:latin typeface=".VnTime" panose="020B7200000000000000" pitchFamily="34" charset="0"/>
              </a:rPr>
              <a:t>Ò </a:t>
            </a:r>
            <a:r>
              <a:rPr lang="en-US" altLang="en-US" sz="2400" dirty="0" err="1" smtClean="0">
                <a:latin typeface=".VnTime" panose="020B7200000000000000" pitchFamily="34" charset="0"/>
              </a:rPr>
              <a:t>bã</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hoa</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h¸o</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høc</a:t>
            </a:r>
            <a:r>
              <a:rPr lang="en-US" altLang="en-US" sz="2400" dirty="0" smtClean="0">
                <a:latin typeface=".VnTime" panose="020B7200000000000000" pitchFamily="34" charset="0"/>
              </a:rPr>
              <a:t>, m¬ </a:t>
            </a:r>
            <a:r>
              <a:rPr lang="en-US" altLang="en-US" sz="2400" dirty="0" err="1" smtClean="0">
                <a:latin typeface=".VnTime" panose="020B7200000000000000" pitchFamily="34" charset="0"/>
              </a:rPr>
              <a:t>méng</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bã</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hoa</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tinh</a:t>
            </a:r>
            <a:r>
              <a:rPr lang="en-US" altLang="en-US" sz="2400" dirty="0" smtClean="0">
                <a:latin typeface=".VnTime" panose="020B7200000000000000" pitchFamily="34" charset="0"/>
              </a:rPr>
              <a:t> </a:t>
            </a:r>
            <a:r>
              <a:rPr lang="en-US" altLang="en-US" sz="2400" dirty="0" err="1" smtClean="0">
                <a:latin typeface=".VnTime" panose="020B7200000000000000" pitchFamily="34" charset="0"/>
              </a:rPr>
              <a:t>thÇn</a:t>
            </a:r>
            <a:r>
              <a:rPr lang="vi-VN" altLang="en-US" sz="2400" dirty="0">
                <a:latin typeface=".VnTime" panose="020B7200000000000000" pitchFamily="34" charset="0"/>
              </a:rPr>
              <a:t>.</a:t>
            </a:r>
            <a:endParaRPr lang="en-US" altLang="en-US" sz="2400" dirty="0" smtClean="0">
              <a:latin typeface=".VnTime" panose="020B7200000000000000" pitchFamily="34" charset="0"/>
            </a:endParaRPr>
          </a:p>
        </p:txBody>
      </p:sp>
      <p:sp>
        <p:nvSpPr>
          <p:cNvPr id="25" name="Text Box 10"/>
          <p:cNvSpPr txBox="1">
            <a:spLocks noChangeArrowheads="1"/>
          </p:cNvSpPr>
          <p:nvPr/>
        </p:nvSpPr>
        <p:spPr bwMode="auto">
          <a:xfrm>
            <a:off x="5349119" y="209310"/>
            <a:ext cx="39923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400" i="0" u="none" strike="noStrike" kern="0" cap="none" spc="0" normalizeH="0" baseline="0" noProof="0" dirty="0" smtClean="0">
                <a:ln>
                  <a:noFill/>
                </a:ln>
                <a:solidFill>
                  <a:srgbClr val="FF0000"/>
                </a:solidFill>
                <a:effectLst/>
                <a:uLnTx/>
                <a:uFillTx/>
              </a:rPr>
              <a:t>=&gt; </a:t>
            </a:r>
            <a:r>
              <a:rPr lang="vi-VN" altLang="en-US" sz="2400" kern="0" dirty="0">
                <a:solidFill>
                  <a:srgbClr val="FF0000"/>
                </a:solidFill>
              </a:rPr>
              <a:t>L</a:t>
            </a:r>
            <a:r>
              <a:rPr kumimoji="0" lang="en-US" altLang="en-US" sz="2400" i="0" u="none" strike="noStrike" kern="0" cap="none" spc="0" normalizeH="0" baseline="0" noProof="0" dirty="0" smtClean="0">
                <a:ln>
                  <a:noFill/>
                </a:ln>
                <a:solidFill>
                  <a:srgbClr val="FF0000"/>
                </a:solidFill>
                <a:effectLst/>
                <a:uLnTx/>
                <a:uFillTx/>
              </a:rPr>
              <a:t>í </a:t>
            </a:r>
            <a:r>
              <a:rPr kumimoji="0" lang="en-US" altLang="en-US" sz="2400" i="0" u="none" strike="noStrike" kern="0" cap="none" spc="0" normalizeH="0" baseline="0" noProof="0" dirty="0" err="1" smtClean="0">
                <a:ln>
                  <a:noFill/>
                </a:ln>
                <a:solidFill>
                  <a:srgbClr val="FF0000"/>
                </a:solidFill>
                <a:effectLst/>
                <a:uLnTx/>
                <a:uFillTx/>
              </a:rPr>
              <a:t>tưởng</a:t>
            </a:r>
            <a:r>
              <a:rPr kumimoji="0" lang="en-US" altLang="en-US" sz="2400" i="0" u="none" strike="noStrike" kern="0" cap="none" spc="0" normalizeH="0" baseline="0" noProof="0" dirty="0" smtClean="0">
                <a:ln>
                  <a:noFill/>
                </a:ln>
                <a:solidFill>
                  <a:srgbClr val="FF0000"/>
                </a:solidFill>
                <a:effectLst/>
                <a:uLnTx/>
                <a:uFillTx/>
              </a:rPr>
              <a:t> </a:t>
            </a:r>
            <a:r>
              <a:rPr kumimoji="0" lang="en-US" altLang="en-US" sz="2400" i="0" u="none" strike="noStrike" kern="0" cap="none" spc="0" normalizeH="0" baseline="0" noProof="0" dirty="0" err="1" smtClean="0">
                <a:ln>
                  <a:noFill/>
                </a:ln>
                <a:solidFill>
                  <a:srgbClr val="FF0000"/>
                </a:solidFill>
                <a:effectLst/>
                <a:uLnTx/>
                <a:uFillTx/>
              </a:rPr>
              <a:t>thanh</a:t>
            </a:r>
            <a:r>
              <a:rPr kumimoji="0" lang="en-US" altLang="en-US" sz="2400" i="0" u="none" strike="noStrike" kern="0" cap="none" spc="0" normalizeH="0" baseline="0" noProof="0" dirty="0" smtClean="0">
                <a:ln>
                  <a:noFill/>
                </a:ln>
                <a:solidFill>
                  <a:srgbClr val="FF0000"/>
                </a:solidFill>
                <a:effectLst/>
                <a:uLnTx/>
                <a:uFillTx/>
              </a:rPr>
              <a:t> </a:t>
            </a:r>
            <a:r>
              <a:rPr kumimoji="0" lang="en-US" altLang="en-US" sz="2400" i="0" u="none" strike="noStrike" kern="0" cap="none" spc="0" normalizeH="0" baseline="0" noProof="0" dirty="0" err="1" smtClean="0">
                <a:ln>
                  <a:noFill/>
                </a:ln>
                <a:solidFill>
                  <a:srgbClr val="FF0000"/>
                </a:solidFill>
                <a:effectLst/>
                <a:uLnTx/>
                <a:uFillTx/>
              </a:rPr>
              <a:t>niên</a:t>
            </a:r>
            <a:r>
              <a:rPr kumimoji="0" lang="en-US" altLang="en-US" sz="2400" i="0" u="none" strike="noStrike" kern="0" cap="none" spc="0" normalizeH="0" baseline="0" noProof="0" dirty="0" smtClean="0">
                <a:ln>
                  <a:noFill/>
                </a:ln>
                <a:solidFill>
                  <a:srgbClr val="FF0000"/>
                </a:solidFill>
                <a:effectLst/>
                <a:uLnTx/>
                <a:uFillTx/>
              </a:rPr>
              <a:t> VN </a:t>
            </a:r>
            <a:r>
              <a:rPr kumimoji="0" lang="en-US" altLang="en-US" sz="2400" i="0" u="none" strike="noStrike" kern="0" cap="none" spc="0" normalizeH="0" baseline="0" noProof="0" dirty="0" err="1" smtClean="0">
                <a:ln>
                  <a:noFill/>
                </a:ln>
                <a:solidFill>
                  <a:srgbClr val="FF0000"/>
                </a:solidFill>
                <a:effectLst/>
                <a:uLnTx/>
                <a:uFillTx/>
              </a:rPr>
              <a:t>thời</a:t>
            </a:r>
            <a:r>
              <a:rPr kumimoji="0" lang="en-US" altLang="en-US" sz="2400" i="0" u="none" strike="noStrike" kern="0" cap="none" spc="0" normalizeH="0" baseline="0" noProof="0" dirty="0" smtClean="0">
                <a:ln>
                  <a:noFill/>
                </a:ln>
                <a:solidFill>
                  <a:srgbClr val="FF0000"/>
                </a:solidFill>
                <a:effectLst/>
                <a:uLnTx/>
                <a:uFillTx/>
              </a:rPr>
              <a:t> </a:t>
            </a:r>
            <a:r>
              <a:rPr kumimoji="0" lang="en-US" altLang="en-US" sz="2400" i="0" u="none" strike="noStrike" kern="0" cap="none" spc="0" normalizeH="0" baseline="0" noProof="0" dirty="0" err="1" smtClean="0">
                <a:ln>
                  <a:noFill/>
                </a:ln>
                <a:solidFill>
                  <a:srgbClr val="FF0000"/>
                </a:solidFill>
                <a:effectLst/>
                <a:uLnTx/>
                <a:uFillTx/>
              </a:rPr>
              <a:t>chống</a:t>
            </a:r>
            <a:r>
              <a:rPr kumimoji="0" lang="en-US" altLang="en-US" sz="2400" i="0" u="none" strike="noStrike" kern="0" cap="none" spc="0" normalizeH="0" baseline="0" noProof="0" dirty="0" smtClean="0">
                <a:ln>
                  <a:noFill/>
                </a:ln>
                <a:solidFill>
                  <a:srgbClr val="FF0000"/>
                </a:solidFill>
                <a:effectLst/>
                <a:uLnTx/>
                <a:uFillTx/>
              </a:rPr>
              <a:t> </a:t>
            </a:r>
            <a:r>
              <a:rPr kumimoji="0" lang="en-US" altLang="en-US" sz="2400" i="0" u="none" strike="noStrike" kern="0" cap="none" spc="0" normalizeH="0" baseline="0" noProof="0" dirty="0" err="1" smtClean="0">
                <a:ln>
                  <a:noFill/>
                </a:ln>
                <a:solidFill>
                  <a:srgbClr val="FF0000"/>
                </a:solidFill>
                <a:effectLst/>
                <a:uLnTx/>
                <a:uFillTx/>
              </a:rPr>
              <a:t>Mỹ</a:t>
            </a:r>
            <a:r>
              <a:rPr kumimoji="0" lang="en-US" altLang="en-US" sz="3200" i="0" u="none" strike="noStrike" kern="0" cap="none" spc="0" normalizeH="0" baseline="0" noProof="0" dirty="0" smtClean="0">
                <a:ln>
                  <a:noFill/>
                </a:ln>
                <a:solidFill>
                  <a:srgbClr val="FF0000"/>
                </a:solidFill>
                <a:effectLst/>
                <a:uLnTx/>
                <a:uFillTx/>
              </a:rPr>
              <a:t>.</a:t>
            </a:r>
          </a:p>
        </p:txBody>
      </p:sp>
      <p:sp>
        <p:nvSpPr>
          <p:cNvPr id="26" name="Text Box 43"/>
          <p:cNvSpPr txBox="1">
            <a:spLocks noChangeArrowheads="1"/>
          </p:cNvSpPr>
          <p:nvPr/>
        </p:nvSpPr>
        <p:spPr bwMode="auto">
          <a:xfrm>
            <a:off x="5486399" y="1153064"/>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400" dirty="0" smtClean="0">
                <a:latin typeface=".VnTime" panose="020B7200000000000000" pitchFamily="34" charset="0"/>
              </a:rPr>
              <a:t> </a:t>
            </a:r>
            <a:r>
              <a:rPr lang="en-US" altLang="en-US" sz="2400" b="1" i="1" dirty="0" smtClean="0">
                <a:latin typeface=".VnTime" panose="020B7200000000000000" pitchFamily="34" charset="0"/>
              </a:rPr>
              <a:t>S½n </a:t>
            </a:r>
            <a:r>
              <a:rPr lang="en-US" altLang="en-US" sz="2400" b="1" i="1" dirty="0" err="1" smtClean="0">
                <a:latin typeface=".VnTime" panose="020B7200000000000000" pitchFamily="34" charset="0"/>
              </a:rPr>
              <a:t>sµng</a:t>
            </a:r>
            <a:r>
              <a:rPr lang="en-US" altLang="en-US" sz="2400" b="1" i="1" dirty="0" smtClean="0">
                <a:latin typeface=".VnTime" panose="020B7200000000000000" pitchFamily="34" charset="0"/>
              </a:rPr>
              <a:t> ®</a:t>
            </a:r>
            <a:r>
              <a:rPr lang="en-US" altLang="en-US" sz="2400" b="1" i="1" dirty="0" err="1" smtClean="0">
                <a:latin typeface=".VnTime" panose="020B7200000000000000" pitchFamily="34" charset="0"/>
              </a:rPr>
              <a:t>i</a:t>
            </a:r>
            <a:r>
              <a:rPr lang="en-US" altLang="en-US" sz="2400" b="1" i="1" dirty="0" smtClean="0">
                <a:latin typeface=".VnTime" panose="020B7200000000000000" pitchFamily="34" charset="0"/>
              </a:rPr>
              <a:t> </a:t>
            </a:r>
            <a:r>
              <a:rPr lang="en-US" altLang="en-US" sz="2400" b="1" i="1" dirty="0" err="1" smtClean="0">
                <a:latin typeface=".VnTime" panose="020B7200000000000000" pitchFamily="34" charset="0"/>
              </a:rPr>
              <a:t>bÊt</a:t>
            </a:r>
            <a:r>
              <a:rPr lang="en-US" altLang="en-US" sz="2400" b="1" i="1" dirty="0" smtClean="0">
                <a:latin typeface=".VnTime" panose="020B7200000000000000" pitchFamily="34" charset="0"/>
              </a:rPr>
              <a:t> </a:t>
            </a:r>
            <a:r>
              <a:rPr lang="en-US" altLang="en-US" sz="2400" b="1" i="1" dirty="0" err="1" smtClean="0">
                <a:latin typeface=".VnTime" panose="020B7200000000000000" pitchFamily="34" charset="0"/>
              </a:rPr>
              <a:t>cø</a:t>
            </a:r>
            <a:r>
              <a:rPr lang="en-US" altLang="en-US" sz="2400" b="1" i="1" dirty="0" smtClean="0">
                <a:latin typeface=".VnTime" panose="020B7200000000000000" pitchFamily="34" charset="0"/>
              </a:rPr>
              <a:t> </a:t>
            </a:r>
            <a:r>
              <a:rPr lang="en-US" altLang="en-US" sz="2400" b="1" i="1" dirty="0" err="1" smtClean="0">
                <a:latin typeface=".VnTime" panose="020B7200000000000000" pitchFamily="34" charset="0"/>
              </a:rPr>
              <a:t>n¬i</a:t>
            </a:r>
            <a:r>
              <a:rPr lang="en-US" altLang="en-US" sz="2400" b="1" i="1" dirty="0" smtClean="0">
                <a:latin typeface=".VnTime" panose="020B7200000000000000" pitchFamily="34" charset="0"/>
              </a:rPr>
              <a:t> ®©u </a:t>
            </a:r>
            <a:r>
              <a:rPr lang="en-US" altLang="en-US" sz="2400" b="1" i="1" dirty="0" err="1" smtClean="0">
                <a:latin typeface=".VnTime" panose="020B7200000000000000" pitchFamily="34" charset="0"/>
              </a:rPr>
              <a:t>khi</a:t>
            </a:r>
            <a:r>
              <a:rPr lang="en-US" altLang="en-US" sz="2400" b="1" i="1" dirty="0" smtClean="0">
                <a:latin typeface=".VnTime" panose="020B7200000000000000" pitchFamily="34" charset="0"/>
              </a:rPr>
              <a:t> </a:t>
            </a:r>
            <a:r>
              <a:rPr lang="vi-VN" altLang="en-US" sz="2400" b="1" i="1" dirty="0" err="1" smtClean="0">
                <a:latin typeface=".VnTime" panose="020B7200000000000000" pitchFamily="34" charset="0"/>
              </a:rPr>
              <a:t>T</a:t>
            </a:r>
            <a:r>
              <a:rPr lang="en-US" altLang="en-US" sz="2400" b="1" i="1" dirty="0" smtClean="0">
                <a:latin typeface=".VnTime" panose="020B7200000000000000" pitchFamily="34" charset="0"/>
              </a:rPr>
              <a:t>æ </a:t>
            </a:r>
            <a:r>
              <a:rPr lang="en-US" altLang="en-US" sz="2400" b="1" i="1" dirty="0" err="1" smtClean="0">
                <a:latin typeface=".VnTime" panose="020B7200000000000000" pitchFamily="34" charset="0"/>
              </a:rPr>
              <a:t>quèc</a:t>
            </a:r>
            <a:r>
              <a:rPr lang="en-US" altLang="en-US" sz="2400" b="1" i="1" dirty="0" smtClean="0">
                <a:latin typeface=".VnTime" panose="020B7200000000000000" pitchFamily="34" charset="0"/>
              </a:rPr>
              <a:t> </a:t>
            </a:r>
            <a:r>
              <a:rPr lang="en-US" altLang="en-US" sz="2400" b="1" i="1" dirty="0" err="1" smtClean="0">
                <a:latin typeface=".VnTime" panose="020B7200000000000000" pitchFamily="34" charset="0"/>
              </a:rPr>
              <a:t>cÇn</a:t>
            </a:r>
            <a:endParaRPr lang="en-US" altLang="en-US" sz="2400" b="1" i="1" dirty="0" smtClean="0">
              <a:latin typeface=".VnTime" panose="020B7200000000000000" pitchFamily="34" charset="0"/>
            </a:endParaRPr>
          </a:p>
        </p:txBody>
      </p:sp>
    </p:spTree>
    <p:extLst>
      <p:ext uri="{BB962C8B-B14F-4D97-AF65-F5344CB8AC3E}">
        <p14:creationId xmlns:p14="http://schemas.microsoft.com/office/powerpoint/2010/main" val="7001771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Bottom)">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lide(fromBottom)">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slide(fromBottom)">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slide(fromBottom)">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slide(fromBottom)">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slide(fromBottom)">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slide(fromBottom)">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slide(fromBottom)">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slide(fromBottom)">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slide(fromBottom)">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slide(fromBottom)">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box(in)">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slide(fromBottom)">
                                      <p:cBhvr>
                                        <p:cTn id="7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9941" b="89975" l="10000" r="97667">
                        <a14:foregroundMark x1="24250" y1="36873" x2="24250" y2="36873"/>
                        <a14:foregroundMark x1="28333" y1="61342" x2="28333" y2="61342"/>
                        <a14:foregroundMark x1="62667" y1="61512" x2="62667" y2="61512"/>
                        <a14:foregroundMark x1="71917" y1="61512" x2="71917" y2="61512"/>
                        <a14:foregroundMark x1="97667" y1="63297" x2="97667" y2="63297"/>
                        <a14:backgroundMark x1="45917" y1="45964" x2="45917" y2="45964"/>
                        <a14:backgroundMark x1="46500" y1="44860" x2="46500" y2="44860"/>
                        <a14:backgroundMark x1="46333" y1="48598" x2="46333" y2="48598"/>
                        <a14:backgroundMark x1="46500" y1="50977" x2="46500" y2="50977"/>
                        <a14:backgroundMark x1="51917" y1="51147" x2="51917" y2="51147"/>
                        <a14:backgroundMark x1="52500" y1="49448" x2="52500" y2="49448"/>
                        <a14:backgroundMark x1="63667" y1="45200" x2="63667" y2="45200"/>
                        <a14:backgroundMark x1="62667" y1="47239" x2="62667" y2="47239"/>
                        <a14:backgroundMark x1="62167" y1="44605" x2="62167" y2="44605"/>
                        <a14:backgroundMark x1="62667" y1="49618" x2="62667" y2="49618"/>
                        <a14:backgroundMark x1="63083" y1="50382" x2="63083" y2="50382"/>
                        <a14:backgroundMark x1="62667" y1="49958" x2="62667" y2="49958"/>
                        <a14:backgroundMark x1="68583" y1="46389" x2="68583" y2="46389"/>
                        <a14:backgroundMark x1="68583" y1="46389" x2="68583" y2="46389"/>
                        <a14:backgroundMark x1="67750" y1="49788" x2="67750" y2="49788"/>
                        <a14:backgroundMark x1="52333" y1="46219" x2="52333" y2="46219"/>
                        <a14:backgroundMark x1="52583" y1="44265" x2="52583" y2="44265"/>
                        <a14:backgroundMark x1="68750" y1="44775" x2="68750" y2="44775"/>
                        <a14:backgroundMark x1="68417" y1="48768" x2="68417" y2="48768"/>
                        <a14:backgroundMark x1="68750" y1="50042" x2="68750" y2="50042"/>
                        <a14:backgroundMark x1="68417" y1="50977" x2="68417" y2="50977"/>
                        <a14:backgroundMark x1="27500" y1="59133" x2="27500" y2="59133"/>
                      </a14:backgroundRemoval>
                    </a14:imgEffect>
                  </a14:imgLayer>
                </a14:imgProps>
              </a:ext>
              <a:ext uri="{28A0092B-C50C-407E-A947-70E740481C1C}">
                <a14:useLocalDpi xmlns:a14="http://schemas.microsoft.com/office/drawing/2010/main" val="0"/>
              </a:ext>
            </a:extLst>
          </a:blip>
          <a:stretch>
            <a:fillRect/>
          </a:stretch>
        </p:blipFill>
        <p:spPr>
          <a:xfrm>
            <a:off x="-1285240" y="-2316480"/>
            <a:ext cx="11633200" cy="11277600"/>
          </a:xfrm>
          <a:prstGeom prst="rect">
            <a:avLst/>
          </a:prstGeom>
        </p:spPr>
      </p:pic>
      <p:sp>
        <p:nvSpPr>
          <p:cNvPr id="5" name="Text Box 5"/>
          <p:cNvSpPr txBox="1">
            <a:spLocks noChangeArrowheads="1"/>
          </p:cNvSpPr>
          <p:nvPr/>
        </p:nvSpPr>
        <p:spPr bwMode="auto">
          <a:xfrm>
            <a:off x="980440" y="5466080"/>
            <a:ext cx="75641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=&gt;</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L</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àm</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câu</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chuyện</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sinh</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động</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hấp</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dẫn</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kích</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thích</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sự</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tò</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mò</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của</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các</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nhân</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vật</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khác</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về</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anh</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thanh</a:t>
            </a:r>
            <a:r>
              <a:rPr kumimoji="0" lang="en-US" altLang="en-US"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FF0000"/>
                </a:solidFill>
                <a:effectLst/>
                <a:uLnTx/>
                <a:uFillTx/>
                <a:latin typeface="Times New Roman" panose="02020603050405020304" pitchFamily="18" charset="0"/>
              </a:rPr>
              <a:t>niên</a:t>
            </a:r>
            <a:r>
              <a:rPr kumimoji="0" lang="en-US" altLang="en-US" sz="4000" b="0" i="0" u="none" strike="noStrike" kern="0" cap="none" spc="0" normalizeH="0" baseline="0" noProof="0" dirty="0" smtClean="0">
                <a:ln>
                  <a:noFill/>
                </a:ln>
                <a:solidFill>
                  <a:srgbClr val="FF0000"/>
                </a:solidFill>
                <a:effectLst/>
                <a:uLnTx/>
                <a:uFillTx/>
                <a:latin typeface="Times New Roman" panose="02020603050405020304" pitchFamily="18" charset="0"/>
              </a:rPr>
              <a:t>.</a:t>
            </a:r>
          </a:p>
        </p:txBody>
      </p:sp>
      <p:sp>
        <p:nvSpPr>
          <p:cNvPr id="6" name="Text Box 5"/>
          <p:cNvSpPr txBox="1">
            <a:spLocks noChangeArrowheads="1"/>
          </p:cNvSpPr>
          <p:nvPr/>
        </p:nvSpPr>
        <p:spPr bwMode="auto">
          <a:xfrm>
            <a:off x="2486660" y="1803400"/>
            <a:ext cx="5590540" cy="1815882"/>
          </a:xfrm>
          <a:prstGeom prst="rect">
            <a:avLst/>
          </a:prstGeom>
          <a:solidFill>
            <a:schemeClr val="accent5">
              <a:lumMod val="60000"/>
              <a:lumOff val="40000"/>
            </a:schemeClr>
          </a:solidFill>
          <a:ln w="57150">
            <a:solidFill>
              <a:schemeClr val="tx1"/>
            </a:solidFill>
          </a:ln>
        </p:spPr>
        <p:txBody>
          <a:bodyPr wrap="squar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just" defTabSz="914400" eaLnBrk="0" fontAlgn="base" latinLnBrk="0" hangingPunct="0">
              <a:lnSpc>
                <a:spcPct val="100000"/>
              </a:lnSpc>
              <a:spcBef>
                <a:spcPct val="50000"/>
              </a:spcBef>
              <a:spcAft>
                <a:spcPct val="0"/>
              </a:spcAft>
              <a:buClrTx/>
              <a:buSzTx/>
              <a:buFontTx/>
              <a:buNone/>
              <a:tabLst/>
              <a:defRPr/>
            </a:pP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Yêu</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công</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việc</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suốt</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30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năm</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vẫn</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luôn</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cởi</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mở</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niềm</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nở</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có</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trách</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nhiệm</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với</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công</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việc</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là</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cầu</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nối</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giữa</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anh</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thanh</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niên</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và</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cuộc</a:t>
            </a:r>
            <a:r>
              <a:rPr kumimoji="0" lang="en-US" altLang="en-US"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0000"/>
                </a:solidFill>
                <a:effectLst/>
                <a:uLnTx/>
                <a:uFillTx/>
                <a:latin typeface="Times New Roman" panose="02020603050405020304" pitchFamily="18" charset="0"/>
              </a:rPr>
              <a:t>đời</a:t>
            </a:r>
            <a:r>
              <a:rPr kumimoji="0" lang="vi-VN" altLang="en-US" b="0" i="0" u="none" strike="noStrike" kern="0" cap="none" spc="0" normalizeH="0" baseline="0" noProof="0" dirty="0" smtClean="0">
                <a:ln>
                  <a:noFill/>
                </a:ln>
                <a:solidFill>
                  <a:srgbClr val="000000"/>
                </a:solidFill>
                <a:effectLst/>
                <a:uLnTx/>
                <a:uFillTx/>
                <a:latin typeface="Times New Roman" panose="02020603050405020304" pitchFamily="18" charset="0"/>
              </a:rPr>
              <a:t>.</a:t>
            </a:r>
            <a:endParaRPr kumimoji="0" lang="en-US" altLang="en-US" sz="4000" b="0" i="0" u="none" strike="noStrike" kern="0" cap="none" spc="0" normalizeH="0" baseline="0" noProof="0" dirty="0" smtClean="0">
              <a:ln>
                <a:noFill/>
              </a:ln>
              <a:solidFill>
                <a:srgbClr val="000000"/>
              </a:solidFill>
              <a:effectLst/>
              <a:uLnTx/>
              <a:uFillTx/>
              <a:latin typeface="Times New Roman" panose="02020603050405020304" pitchFamily="18" charset="0"/>
            </a:endParaRPr>
          </a:p>
        </p:txBody>
      </p:sp>
      <p:sp>
        <p:nvSpPr>
          <p:cNvPr id="7" name="TextBox 6"/>
          <p:cNvSpPr txBox="1"/>
          <p:nvPr/>
        </p:nvSpPr>
        <p:spPr>
          <a:xfrm>
            <a:off x="3826185" y="295226"/>
            <a:ext cx="1872629" cy="584775"/>
          </a:xfrm>
          <a:prstGeom prst="rect">
            <a:avLst/>
          </a:prstGeom>
          <a:noFill/>
        </p:spPr>
        <p:txBody>
          <a:bodyPr wrap="none" rtlCol="0">
            <a:spAutoFit/>
          </a:bodyPr>
          <a:lstStyle/>
          <a:p>
            <a:r>
              <a:rPr lang="vi-VN" sz="3200" b="1" dirty="0" smtClean="0">
                <a:solidFill>
                  <a:srgbClr val="FF0000"/>
                </a:solidFill>
                <a:latin typeface="Times New Roman" panose="02020603050405020304" pitchFamily="18" charset="0"/>
                <a:cs typeface="Times New Roman" panose="02020603050405020304" pitchFamily="18" charset="0"/>
              </a:rPr>
              <a:t>Bác lái xe</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01544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52400" y="1653193"/>
            <a:ext cx="880872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Ông</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kĩ</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sư</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vườn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rau</a:t>
            </a:r>
            <a:r>
              <a:rPr lang="en-US" altLang="en-US" sz="2400" b="1" dirty="0" smtClean="0">
                <a:solidFill>
                  <a:srgbClr val="FF0000"/>
                </a:solidFill>
                <a:latin typeface="Times New Roman" panose="02020603050405020304" pitchFamily="18" charset="0"/>
              </a:rPr>
              <a:t>:</a:t>
            </a:r>
            <a:r>
              <a:rPr lang="en-US" altLang="en-US" sz="2400" dirty="0" smtClean="0">
                <a:solidFill>
                  <a:srgbClr val="FF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ngày</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ngày</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ngồi</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quan</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sát</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ong</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thụ</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phấn</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rồi</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tự</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tay</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thụ</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phấn</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cho</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su</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hào</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để</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củ</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su</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hào</a:t>
            </a:r>
            <a:r>
              <a:rPr lang="en-US" altLang="en-US" sz="2400" dirty="0" smtClean="0">
                <a:solidFill>
                  <a:srgbClr val="000000"/>
                </a:solidFill>
                <a:latin typeface="Times New Roman" panose="02020603050405020304" pitchFamily="18" charset="0"/>
              </a:rPr>
              <a:t> to </a:t>
            </a:r>
            <a:r>
              <a:rPr lang="en-US" altLang="en-US" sz="2400" dirty="0" err="1" smtClean="0">
                <a:solidFill>
                  <a:srgbClr val="000000"/>
                </a:solidFill>
                <a:latin typeface="Times New Roman" panose="02020603050405020304" pitchFamily="18" charset="0"/>
              </a:rPr>
              <a:t>hơn</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ngọt</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hơn</a:t>
            </a:r>
            <a:r>
              <a:rPr lang="en-US" altLang="en-US" sz="2400" dirty="0" smtClean="0">
                <a:solidFill>
                  <a:srgbClr val="000000"/>
                </a:solidFill>
                <a:latin typeface="Times New Roman" panose="02020603050405020304" pitchFamily="18" charset="0"/>
              </a:rPr>
              <a:t>. </a:t>
            </a:r>
          </a:p>
          <a:p>
            <a:pPr eaLnBrk="0" fontAlgn="base" hangingPunct="0">
              <a:spcBef>
                <a:spcPct val="0"/>
              </a:spcBef>
              <a:spcAft>
                <a:spcPct val="0"/>
              </a:spcAft>
            </a:pPr>
            <a:endParaRPr lang="en-US" altLang="en-US" sz="2800" b="1" dirty="0" smtClean="0">
              <a:solidFill>
                <a:srgbClr val="000000"/>
              </a:solidFill>
              <a:latin typeface="Times New Roman" panose="02020603050405020304" pitchFamily="18" charset="0"/>
            </a:endParaRPr>
          </a:p>
        </p:txBody>
      </p:sp>
      <p:sp>
        <p:nvSpPr>
          <p:cNvPr id="3" name="Text Box 7"/>
          <p:cNvSpPr txBox="1">
            <a:spLocks noChangeArrowheads="1"/>
          </p:cNvSpPr>
          <p:nvPr/>
        </p:nvSpPr>
        <p:spPr bwMode="auto">
          <a:xfrm>
            <a:off x="152400" y="375920"/>
            <a:ext cx="914400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ts val="600"/>
              </a:spcAft>
              <a:buFontTx/>
              <a:buChar char="•"/>
            </a:pPr>
            <a:r>
              <a:rPr lang="en-US" altLang="en-US" sz="2400" b="1" u="sng" dirty="0" err="1" smtClean="0">
                <a:solidFill>
                  <a:srgbClr val="FF0000"/>
                </a:solidFill>
                <a:latin typeface="Times New Roman" panose="02020603050405020304" pitchFamily="18" charset="0"/>
              </a:rPr>
              <a:t>Những</a:t>
            </a:r>
            <a:r>
              <a:rPr lang="en-US" altLang="en-US" sz="2400" b="1" u="sng" dirty="0" smtClean="0">
                <a:solidFill>
                  <a:srgbClr val="FF0000"/>
                </a:solidFill>
                <a:latin typeface="Times New Roman" panose="02020603050405020304" pitchFamily="18" charset="0"/>
              </a:rPr>
              <a:t> </a:t>
            </a:r>
            <a:r>
              <a:rPr lang="en-US" altLang="en-US" sz="2400" b="1" u="sng" dirty="0" err="1" smtClean="0">
                <a:solidFill>
                  <a:srgbClr val="FF0000"/>
                </a:solidFill>
                <a:latin typeface="Times New Roman" panose="02020603050405020304" pitchFamily="18" charset="0"/>
              </a:rPr>
              <a:t>nhân</a:t>
            </a:r>
            <a:r>
              <a:rPr lang="en-US" altLang="en-US" sz="2400" b="1" u="sng" dirty="0" smtClean="0">
                <a:solidFill>
                  <a:srgbClr val="FF0000"/>
                </a:solidFill>
                <a:latin typeface="Times New Roman" panose="02020603050405020304" pitchFamily="18" charset="0"/>
              </a:rPr>
              <a:t> </a:t>
            </a:r>
            <a:r>
              <a:rPr lang="en-US" altLang="en-US" sz="2400" b="1" u="sng" dirty="0" err="1" smtClean="0">
                <a:solidFill>
                  <a:srgbClr val="FF0000"/>
                </a:solidFill>
                <a:latin typeface="Times New Roman" panose="02020603050405020304" pitchFamily="18" charset="0"/>
              </a:rPr>
              <a:t>vật</a:t>
            </a:r>
            <a:r>
              <a:rPr lang="en-US" altLang="en-US" sz="2400" b="1" u="sng" dirty="0" smtClean="0">
                <a:solidFill>
                  <a:srgbClr val="FF0000"/>
                </a:solidFill>
                <a:latin typeface="Times New Roman" panose="02020603050405020304" pitchFamily="18" charset="0"/>
              </a:rPr>
              <a:t> </a:t>
            </a:r>
            <a:r>
              <a:rPr lang="en-US" altLang="en-US" sz="2400" b="1" u="sng" dirty="0" err="1" smtClean="0">
                <a:solidFill>
                  <a:srgbClr val="FF0000"/>
                </a:solidFill>
                <a:latin typeface="Times New Roman" panose="02020603050405020304" pitchFamily="18" charset="0"/>
              </a:rPr>
              <a:t>phụ</a:t>
            </a:r>
            <a:r>
              <a:rPr lang="en-US" altLang="en-US" sz="2400" b="1" u="sng" dirty="0" smtClean="0">
                <a:solidFill>
                  <a:srgbClr val="FF0000"/>
                </a:solidFill>
                <a:latin typeface="Times New Roman" panose="02020603050405020304" pitchFamily="18" charset="0"/>
              </a:rPr>
              <a:t> </a:t>
            </a:r>
            <a:r>
              <a:rPr lang="en-US" altLang="en-US" sz="2400" b="1" u="sng" dirty="0" err="1" smtClean="0">
                <a:solidFill>
                  <a:srgbClr val="FF0000"/>
                </a:solidFill>
                <a:latin typeface="Times New Roman" panose="02020603050405020304" pitchFamily="18" charset="0"/>
              </a:rPr>
              <a:t>khác</a:t>
            </a:r>
            <a:r>
              <a:rPr lang="en-US" altLang="en-US" sz="2400" b="1" u="sng" dirty="0" smtClean="0">
                <a:solidFill>
                  <a:srgbClr val="FF0000"/>
                </a:solidFill>
                <a:latin typeface="Times New Roman" panose="02020603050405020304" pitchFamily="18" charset="0"/>
              </a:rPr>
              <a:t>:</a:t>
            </a:r>
            <a:endParaRPr lang="vi-VN" altLang="en-US" sz="2400" b="1" u="sng" dirty="0" smtClean="0">
              <a:solidFill>
                <a:srgbClr val="FF0000"/>
              </a:solidFill>
              <a:latin typeface="Times New Roman" panose="02020603050405020304" pitchFamily="18" charset="0"/>
            </a:endParaRPr>
          </a:p>
          <a:p>
            <a:pPr eaLnBrk="0" fontAlgn="base" hangingPunct="0">
              <a:spcBef>
                <a:spcPct val="0"/>
              </a:spcBef>
              <a:spcAft>
                <a:spcPts val="600"/>
              </a:spcAft>
            </a:pPr>
            <a:r>
              <a:rPr lang="en-US" altLang="en-US" sz="2400" i="1" dirty="0" err="1" smtClean="0">
                <a:solidFill>
                  <a:srgbClr val="000000"/>
                </a:solidFill>
                <a:latin typeface="Times New Roman" panose="02020603050405020304" pitchFamily="18" charset="0"/>
              </a:rPr>
              <a:t>Không</a:t>
            </a:r>
            <a:r>
              <a:rPr lang="en-US" altLang="en-US" sz="2400" i="1" dirty="0" smtClean="0">
                <a:solidFill>
                  <a:srgbClr val="000000"/>
                </a:solidFill>
                <a:latin typeface="Times New Roman" panose="02020603050405020304" pitchFamily="18" charset="0"/>
              </a:rPr>
              <a:t> </a:t>
            </a:r>
            <a:r>
              <a:rPr lang="en-US" altLang="en-US" sz="2400" i="1" dirty="0" err="1" smtClean="0">
                <a:solidFill>
                  <a:srgbClr val="000000"/>
                </a:solidFill>
                <a:latin typeface="Times New Roman" panose="02020603050405020304" pitchFamily="18" charset="0"/>
              </a:rPr>
              <a:t>xuất</a:t>
            </a:r>
            <a:r>
              <a:rPr lang="en-US" altLang="en-US" sz="2400" i="1" dirty="0" smtClean="0">
                <a:solidFill>
                  <a:srgbClr val="000000"/>
                </a:solidFill>
                <a:latin typeface="Times New Roman" panose="02020603050405020304" pitchFamily="18" charset="0"/>
              </a:rPr>
              <a:t> </a:t>
            </a:r>
            <a:r>
              <a:rPr lang="en-US" altLang="en-US" sz="2400" i="1" dirty="0" err="1" smtClean="0">
                <a:solidFill>
                  <a:srgbClr val="000000"/>
                </a:solidFill>
                <a:latin typeface="Times New Roman" panose="02020603050405020304" pitchFamily="18" charset="0"/>
              </a:rPr>
              <a:t>hiện</a:t>
            </a:r>
            <a:r>
              <a:rPr lang="en-US" altLang="en-US" sz="2400" i="1" dirty="0" smtClean="0">
                <a:solidFill>
                  <a:srgbClr val="000000"/>
                </a:solidFill>
                <a:latin typeface="Times New Roman" panose="02020603050405020304" pitchFamily="18" charset="0"/>
              </a:rPr>
              <a:t> </a:t>
            </a:r>
            <a:r>
              <a:rPr lang="en-US" altLang="en-US" sz="2400" i="1" dirty="0" err="1" smtClean="0">
                <a:solidFill>
                  <a:srgbClr val="000000"/>
                </a:solidFill>
                <a:latin typeface="Times New Roman" panose="02020603050405020304" pitchFamily="18" charset="0"/>
              </a:rPr>
              <a:t>trực</a:t>
            </a:r>
            <a:r>
              <a:rPr lang="en-US" altLang="en-US" sz="2400" i="1" dirty="0" smtClean="0">
                <a:solidFill>
                  <a:srgbClr val="000000"/>
                </a:solidFill>
                <a:latin typeface="Times New Roman" panose="02020603050405020304" pitchFamily="18" charset="0"/>
              </a:rPr>
              <a:t> </a:t>
            </a:r>
            <a:r>
              <a:rPr lang="en-US" altLang="en-US" sz="2400" i="1" dirty="0" err="1" smtClean="0">
                <a:solidFill>
                  <a:srgbClr val="000000"/>
                </a:solidFill>
                <a:latin typeface="Times New Roman" panose="02020603050405020304" pitchFamily="18" charset="0"/>
              </a:rPr>
              <a:t>tiếp</a:t>
            </a:r>
            <a:r>
              <a:rPr lang="en-US" altLang="en-US" sz="2400" i="1" dirty="0" smtClean="0">
                <a:solidFill>
                  <a:srgbClr val="000000"/>
                </a:solidFill>
                <a:latin typeface="Times New Roman" panose="02020603050405020304" pitchFamily="18" charset="0"/>
              </a:rPr>
              <a:t> </a:t>
            </a:r>
            <a:r>
              <a:rPr lang="en-US" altLang="en-US" sz="2400" i="1" dirty="0" err="1" smtClean="0">
                <a:solidFill>
                  <a:srgbClr val="000000"/>
                </a:solidFill>
                <a:latin typeface="Times New Roman" panose="02020603050405020304" pitchFamily="18" charset="0"/>
              </a:rPr>
              <a:t>mà</a:t>
            </a:r>
            <a:r>
              <a:rPr lang="en-US" altLang="en-US" sz="2400" i="1" dirty="0" smtClean="0">
                <a:solidFill>
                  <a:srgbClr val="000000"/>
                </a:solidFill>
                <a:latin typeface="Times New Roman" panose="02020603050405020304" pitchFamily="18" charset="0"/>
              </a:rPr>
              <a:t> </a:t>
            </a:r>
            <a:r>
              <a:rPr lang="en-US" altLang="en-US" sz="2400" i="1" dirty="0" err="1" smtClean="0">
                <a:solidFill>
                  <a:srgbClr val="000000"/>
                </a:solidFill>
                <a:latin typeface="Times New Roman" panose="02020603050405020304" pitchFamily="18" charset="0"/>
              </a:rPr>
              <a:t>chỉ</a:t>
            </a:r>
            <a:r>
              <a:rPr lang="en-US" altLang="en-US" sz="2400" i="1" dirty="0" smtClean="0">
                <a:solidFill>
                  <a:srgbClr val="000000"/>
                </a:solidFill>
                <a:latin typeface="Times New Roman" panose="02020603050405020304" pitchFamily="18" charset="0"/>
              </a:rPr>
              <a:t> </a:t>
            </a:r>
            <a:r>
              <a:rPr lang="en-US" altLang="en-US" sz="2400" i="1" dirty="0" err="1" smtClean="0">
                <a:solidFill>
                  <a:srgbClr val="000000"/>
                </a:solidFill>
                <a:latin typeface="Times New Roman" panose="02020603050405020304" pitchFamily="18" charset="0"/>
              </a:rPr>
              <a:t>xuất</a:t>
            </a:r>
            <a:r>
              <a:rPr lang="en-US" altLang="en-US" sz="2400" i="1" dirty="0" smtClean="0">
                <a:solidFill>
                  <a:srgbClr val="000000"/>
                </a:solidFill>
                <a:latin typeface="Times New Roman" panose="02020603050405020304" pitchFamily="18" charset="0"/>
              </a:rPr>
              <a:t> </a:t>
            </a:r>
            <a:r>
              <a:rPr lang="en-US" altLang="en-US" sz="2400" i="1" dirty="0" err="1" smtClean="0">
                <a:solidFill>
                  <a:srgbClr val="000000"/>
                </a:solidFill>
                <a:latin typeface="Times New Roman" panose="02020603050405020304" pitchFamily="18" charset="0"/>
              </a:rPr>
              <a:t>hiện</a:t>
            </a:r>
            <a:r>
              <a:rPr lang="en-US" altLang="en-US" sz="2400" i="1" dirty="0" smtClean="0">
                <a:solidFill>
                  <a:srgbClr val="000000"/>
                </a:solidFill>
                <a:latin typeface="Times New Roman" panose="02020603050405020304" pitchFamily="18" charset="0"/>
              </a:rPr>
              <a:t> </a:t>
            </a:r>
            <a:r>
              <a:rPr lang="en-US" altLang="en-US" sz="2400" i="1" dirty="0" err="1" smtClean="0">
                <a:solidFill>
                  <a:srgbClr val="000000"/>
                </a:solidFill>
                <a:latin typeface="Times New Roman" panose="02020603050405020304" pitchFamily="18" charset="0"/>
              </a:rPr>
              <a:t>gián</a:t>
            </a:r>
            <a:r>
              <a:rPr lang="en-US" altLang="en-US" sz="2400" i="1" dirty="0" smtClean="0">
                <a:solidFill>
                  <a:srgbClr val="000000"/>
                </a:solidFill>
                <a:latin typeface="Times New Roman" panose="02020603050405020304" pitchFamily="18" charset="0"/>
              </a:rPr>
              <a:t> </a:t>
            </a:r>
            <a:r>
              <a:rPr lang="en-US" altLang="en-US" sz="2400" i="1" dirty="0" err="1" smtClean="0">
                <a:solidFill>
                  <a:srgbClr val="000000"/>
                </a:solidFill>
                <a:latin typeface="Times New Roman" panose="02020603050405020304" pitchFamily="18" charset="0"/>
              </a:rPr>
              <a:t>tiếp</a:t>
            </a:r>
            <a:r>
              <a:rPr lang="en-US" altLang="en-US" sz="2400" i="1" dirty="0" smtClean="0">
                <a:solidFill>
                  <a:srgbClr val="000000"/>
                </a:solidFill>
                <a:latin typeface="Times New Roman" panose="02020603050405020304" pitchFamily="18" charset="0"/>
              </a:rPr>
              <a:t> qua </a:t>
            </a:r>
            <a:r>
              <a:rPr lang="en-US" altLang="en-US" sz="2400" i="1" dirty="0" err="1" smtClean="0">
                <a:solidFill>
                  <a:srgbClr val="000000"/>
                </a:solidFill>
                <a:latin typeface="Times New Roman" panose="02020603050405020304" pitchFamily="18" charset="0"/>
              </a:rPr>
              <a:t>lời</a:t>
            </a:r>
            <a:r>
              <a:rPr lang="en-US" altLang="en-US" sz="2400" i="1" dirty="0" smtClean="0">
                <a:solidFill>
                  <a:srgbClr val="000000"/>
                </a:solidFill>
                <a:latin typeface="Times New Roman" panose="02020603050405020304" pitchFamily="18" charset="0"/>
              </a:rPr>
              <a:t> </a:t>
            </a:r>
            <a:r>
              <a:rPr lang="en-US" altLang="en-US" sz="2400" i="1" dirty="0" err="1" smtClean="0">
                <a:solidFill>
                  <a:srgbClr val="000000"/>
                </a:solidFill>
                <a:latin typeface="Times New Roman" panose="02020603050405020304" pitchFamily="18" charset="0"/>
              </a:rPr>
              <a:t>kể</a:t>
            </a:r>
            <a:r>
              <a:rPr lang="en-US" altLang="en-US" sz="2400" i="1" dirty="0" smtClean="0">
                <a:solidFill>
                  <a:srgbClr val="000000"/>
                </a:solidFill>
                <a:latin typeface="Times New Roman" panose="02020603050405020304" pitchFamily="18" charset="0"/>
              </a:rPr>
              <a:t> </a:t>
            </a:r>
            <a:r>
              <a:rPr lang="en-US" altLang="en-US" sz="2400" i="1" dirty="0" err="1" smtClean="0">
                <a:solidFill>
                  <a:srgbClr val="000000"/>
                </a:solidFill>
                <a:latin typeface="Times New Roman" panose="02020603050405020304" pitchFamily="18" charset="0"/>
              </a:rPr>
              <a:t>của</a:t>
            </a:r>
            <a:r>
              <a:rPr lang="en-US" altLang="en-US" sz="2400" i="1" dirty="0" smtClean="0">
                <a:solidFill>
                  <a:srgbClr val="000000"/>
                </a:solidFill>
                <a:latin typeface="Times New Roman" panose="02020603050405020304" pitchFamily="18" charset="0"/>
              </a:rPr>
              <a:t> </a:t>
            </a:r>
            <a:r>
              <a:rPr lang="en-US" altLang="en-US" sz="2400" i="1" dirty="0" err="1" smtClean="0">
                <a:solidFill>
                  <a:srgbClr val="000000"/>
                </a:solidFill>
                <a:latin typeface="Times New Roman" panose="02020603050405020304" pitchFamily="18" charset="0"/>
              </a:rPr>
              <a:t>anh</a:t>
            </a:r>
            <a:r>
              <a:rPr lang="en-US" altLang="en-US" sz="2400" i="1" dirty="0" smtClean="0">
                <a:solidFill>
                  <a:srgbClr val="000000"/>
                </a:solidFill>
                <a:latin typeface="Times New Roman" panose="02020603050405020304" pitchFamily="18" charset="0"/>
              </a:rPr>
              <a:t> </a:t>
            </a:r>
            <a:r>
              <a:rPr lang="en-US" altLang="en-US" sz="2400" i="1" dirty="0" err="1" smtClean="0">
                <a:solidFill>
                  <a:srgbClr val="000000"/>
                </a:solidFill>
                <a:latin typeface="Times New Roman" panose="02020603050405020304" pitchFamily="18" charset="0"/>
              </a:rPr>
              <a:t>thanh</a:t>
            </a:r>
            <a:r>
              <a:rPr lang="en-US" altLang="en-US" sz="2400" i="1" dirty="0" smtClean="0">
                <a:solidFill>
                  <a:srgbClr val="000000"/>
                </a:solidFill>
                <a:latin typeface="Times New Roman" panose="02020603050405020304" pitchFamily="18" charset="0"/>
              </a:rPr>
              <a:t> </a:t>
            </a:r>
            <a:r>
              <a:rPr lang="en-US" altLang="en-US" sz="2400" i="1" dirty="0" err="1" smtClean="0">
                <a:solidFill>
                  <a:srgbClr val="000000"/>
                </a:solidFill>
                <a:latin typeface="Times New Roman" panose="02020603050405020304" pitchFamily="18" charset="0"/>
              </a:rPr>
              <a:t>niên</a:t>
            </a:r>
            <a:endParaRPr lang="en-US" altLang="en-US" sz="2400" i="1" dirty="0" smtClean="0">
              <a:solidFill>
                <a:srgbClr val="000000"/>
              </a:solidFill>
              <a:latin typeface="Times New Roman" panose="02020603050405020304" pitchFamily="18" charset="0"/>
            </a:endParaRPr>
          </a:p>
        </p:txBody>
      </p:sp>
      <p:sp>
        <p:nvSpPr>
          <p:cNvPr id="4" name="Rectangle 17"/>
          <p:cNvSpPr>
            <a:spLocks noChangeArrowheads="1"/>
          </p:cNvSpPr>
          <p:nvPr/>
        </p:nvSpPr>
        <p:spPr bwMode="auto">
          <a:xfrm>
            <a:off x="152400" y="2564487"/>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Anh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cán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bộ</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nghiên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cứu</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sét</a:t>
            </a:r>
            <a:r>
              <a:rPr lang="en-US" altLang="en-US" sz="2400" b="1" dirty="0" smtClean="0">
                <a:solidFill>
                  <a:srgbClr val="FF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suốt</a:t>
            </a:r>
            <a:r>
              <a:rPr lang="en-US" altLang="en-US" sz="2400" dirty="0" smtClean="0">
                <a:solidFill>
                  <a:srgbClr val="000000"/>
                </a:solidFill>
                <a:latin typeface="Times New Roman" panose="02020603050405020304" pitchFamily="18" charset="0"/>
              </a:rPr>
              <a:t> 11 </a:t>
            </a:r>
            <a:r>
              <a:rPr lang="en-US" altLang="en-US" sz="2400" dirty="0" err="1" smtClean="0">
                <a:solidFill>
                  <a:srgbClr val="000000"/>
                </a:solidFill>
                <a:latin typeface="Times New Roman" panose="02020603050405020304" pitchFamily="18" charset="0"/>
              </a:rPr>
              <a:t>năm</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không</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xa</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cơ</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quan</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lúc</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nào</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cũng</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chờ</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sét</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quên</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cả</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hạnh</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phúc</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riêng</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để</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hoàn</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thành</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bản</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đồ</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sét</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giúp</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tăng</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tài</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nguyên</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cho</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đất</a:t>
            </a:r>
            <a:r>
              <a:rPr lang="en-US" altLang="en-US" sz="2400" dirty="0" smtClean="0">
                <a:solidFill>
                  <a:srgbClr val="000000"/>
                </a:solidFill>
                <a:latin typeface="Times New Roman" panose="02020603050405020304" pitchFamily="18" charset="0"/>
              </a:rPr>
              <a:t> </a:t>
            </a:r>
            <a:r>
              <a:rPr lang="en-US" altLang="en-US" sz="2400" dirty="0" err="1" smtClean="0">
                <a:solidFill>
                  <a:srgbClr val="000000"/>
                </a:solidFill>
                <a:latin typeface="Times New Roman" panose="02020603050405020304" pitchFamily="18" charset="0"/>
              </a:rPr>
              <a:t>nước</a:t>
            </a:r>
            <a:r>
              <a:rPr lang="en-US" altLang="en-US" sz="2400" dirty="0" smtClean="0">
                <a:solidFill>
                  <a:srgbClr val="000000"/>
                </a:solidFill>
                <a:latin typeface="Times New Roman" panose="02020603050405020304" pitchFamily="18" charset="0"/>
              </a:rPr>
              <a:t>.</a:t>
            </a:r>
            <a:r>
              <a:rPr lang="en-US" altLang="en-US" sz="2400" b="1" dirty="0" smtClean="0">
                <a:solidFill>
                  <a:srgbClr val="000000"/>
                </a:solidFill>
                <a:latin typeface="Times New Roman" panose="02020603050405020304" pitchFamily="18" charset="0"/>
              </a:rPr>
              <a:t> </a:t>
            </a:r>
          </a:p>
        </p:txBody>
      </p:sp>
      <p:sp>
        <p:nvSpPr>
          <p:cNvPr id="5" name="Rectangle 5"/>
          <p:cNvSpPr>
            <a:spLocks noChangeArrowheads="1"/>
          </p:cNvSpPr>
          <p:nvPr/>
        </p:nvSpPr>
        <p:spPr bwMode="auto">
          <a:xfrm>
            <a:off x="152400" y="3764816"/>
            <a:ext cx="8815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algn="just" eaLnBrk="1" fontAlgn="base" hangingPunct="1">
              <a:spcBef>
                <a:spcPct val="0"/>
              </a:spcBef>
              <a:spcAft>
                <a:spcPct val="0"/>
              </a:spcAft>
            </a:pPr>
            <a:r>
              <a:rPr lang="vi-VN"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Anh</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bạn</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đồng</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nghiệp</a:t>
            </a:r>
            <a:r>
              <a:rPr lang="vi-VN" altLang="en-US" sz="2400" dirty="0" smtClean="0">
                <a:solidFill>
                  <a:srgbClr val="FF0000"/>
                </a:solidFill>
                <a:latin typeface="Times New Roman" panose="02020603050405020304" pitchFamily="18" charset="0"/>
                <a:cs typeface="Times New Roman" panose="02020603050405020304" pitchFamily="18" charset="0"/>
              </a:rPr>
              <a:t>:</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lặng</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lẽ</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cống</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hiến</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trên</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đỉnh</a:t>
            </a:r>
            <a:r>
              <a:rPr lang="en-US" altLang="en-US" sz="2400" b="0" dirty="0" smtClean="0">
                <a:solidFill>
                  <a:prstClr val="black"/>
                </a:solidFill>
                <a:latin typeface="Times New Roman" panose="02020603050405020304" pitchFamily="18" charset="0"/>
                <a:cs typeface="Times New Roman" panose="02020603050405020304" pitchFamily="18" charset="0"/>
              </a:rPr>
              <a:t> Phan-xi-</a:t>
            </a:r>
            <a:r>
              <a:rPr lang="en-US" altLang="en-US" sz="2400" b="0" dirty="0" err="1" smtClean="0">
                <a:solidFill>
                  <a:prstClr val="black"/>
                </a:solidFill>
                <a:latin typeface="Times New Roman" panose="02020603050405020304" pitchFamily="18" charset="0"/>
                <a:cs typeface="Times New Roman" panose="02020603050405020304" pitchFamily="18" charset="0"/>
              </a:rPr>
              <a:t>păng</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cao</a:t>
            </a:r>
            <a:r>
              <a:rPr lang="en-US" altLang="en-US" sz="2400" b="0" dirty="0" smtClean="0">
                <a:solidFill>
                  <a:prstClr val="black"/>
                </a:solidFill>
                <a:latin typeface="Times New Roman" panose="02020603050405020304" pitchFamily="18" charset="0"/>
                <a:cs typeface="Times New Roman" panose="02020603050405020304" pitchFamily="18" charset="0"/>
              </a:rPr>
              <a:t> 3142m.</a:t>
            </a:r>
            <a:endParaRPr lang="en-US" altLang="en-US" sz="2400" b="0" i="1" dirty="0" smtClean="0">
              <a:solidFill>
                <a:prstClr val="black"/>
              </a:solidFill>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121920" y="4668460"/>
            <a:ext cx="8615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VNI-Times" pitchFamily="2" charset="0"/>
                <a:cs typeface="Arial" panose="020B0604020202020204" pitchFamily="34" charset="0"/>
              </a:defRPr>
            </a:lvl1pPr>
            <a:lvl2pPr marL="742950" indent="-285750" eaLnBrk="0" hangingPunct="0">
              <a:defRPr sz="2800" b="1">
                <a:solidFill>
                  <a:schemeClr val="tx1"/>
                </a:solidFill>
                <a:latin typeface="VNI-Times" pitchFamily="2" charset="0"/>
                <a:cs typeface="Arial" panose="020B0604020202020204" pitchFamily="34" charset="0"/>
              </a:defRPr>
            </a:lvl2pPr>
            <a:lvl3pPr marL="1143000" indent="-228600" eaLnBrk="0" hangingPunct="0">
              <a:defRPr sz="2800" b="1">
                <a:solidFill>
                  <a:schemeClr val="tx1"/>
                </a:solidFill>
                <a:latin typeface="VNI-Times" pitchFamily="2" charset="0"/>
                <a:cs typeface="Arial" panose="020B0604020202020204" pitchFamily="34" charset="0"/>
              </a:defRPr>
            </a:lvl3pPr>
            <a:lvl4pPr marL="1600200" indent="-228600" eaLnBrk="0" hangingPunct="0">
              <a:defRPr sz="2800" b="1">
                <a:solidFill>
                  <a:schemeClr val="tx1"/>
                </a:solidFill>
                <a:latin typeface="VNI-Times" pitchFamily="2" charset="0"/>
                <a:cs typeface="Arial" panose="020B0604020202020204" pitchFamily="34" charset="0"/>
              </a:defRPr>
            </a:lvl4pPr>
            <a:lvl5pPr marL="2057400" indent="-228600" eaLnBrk="0" hangingPunct="0">
              <a:defRPr sz="2800" b="1">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VNI-Times" pitchFamily="2" charset="0"/>
                <a:cs typeface="Arial" panose="020B0604020202020204" pitchFamily="34" charset="0"/>
              </a:defRPr>
            </a:lvl9pPr>
          </a:lstStyle>
          <a:p>
            <a:pPr algn="just" eaLnBrk="1" fontAlgn="base" hangingPunct="1">
              <a:spcBef>
                <a:spcPct val="0"/>
              </a:spcBef>
              <a:spcAft>
                <a:spcPct val="0"/>
              </a:spcAft>
            </a:pP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vi-VN"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Ông</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bố</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anh</a:t>
            </a:r>
            <a:r>
              <a:rPr lang="vi-VN" altLang="en-US" sz="2400" b="0" dirty="0" smtClean="0">
                <a:solidFill>
                  <a:prstClr val="black"/>
                </a:solidFill>
                <a:latin typeface="Times New Roman" panose="02020603050405020304" pitchFamily="18" charset="0"/>
                <a:cs typeface="Times New Roman" panose="02020603050405020304" pitchFamily="18" charset="0"/>
              </a:rPr>
              <a:t>:</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xung</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phong</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đi</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bộ</a:t>
            </a:r>
            <a:r>
              <a:rPr lang="en-US" altLang="en-US" sz="2400" b="0" dirty="0" smtClean="0">
                <a:solidFill>
                  <a:prstClr val="black"/>
                </a:solidFill>
                <a:latin typeface="Times New Roman" panose="02020603050405020304" pitchFamily="18" charset="0"/>
                <a:cs typeface="Times New Roman" panose="02020603050405020304" pitchFamily="18" charset="0"/>
              </a:rPr>
              <a:t> </a:t>
            </a:r>
            <a:r>
              <a:rPr lang="en-US" altLang="en-US" sz="2400" b="0" dirty="0" err="1" smtClean="0">
                <a:solidFill>
                  <a:prstClr val="black"/>
                </a:solidFill>
                <a:latin typeface="Times New Roman" panose="02020603050405020304" pitchFamily="18" charset="0"/>
                <a:cs typeface="Times New Roman" panose="02020603050405020304" pitchFamily="18" charset="0"/>
              </a:rPr>
              <a:t>đội</a:t>
            </a:r>
            <a:r>
              <a:rPr lang="en-US" altLang="en-US" sz="2400" b="0" dirty="0" smtClean="0">
                <a:solidFill>
                  <a:prstClr val="black"/>
                </a:solidFill>
                <a:latin typeface="Times New Roman" panose="02020603050405020304" pitchFamily="18" charset="0"/>
                <a:cs typeface="Times New Roman" panose="02020603050405020304" pitchFamily="18" charset="0"/>
              </a:rPr>
              <a:t>.</a:t>
            </a:r>
            <a:endParaRPr lang="en-US" altLang="en-US" sz="2400" b="0" i="1" dirty="0" smtClean="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481" y="5225444"/>
            <a:ext cx="1554639" cy="155463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549" y="5121835"/>
            <a:ext cx="1717411" cy="1717411"/>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704080" y="4816156"/>
            <a:ext cx="2262187" cy="2262187"/>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776519" y="4740284"/>
            <a:ext cx="2480512" cy="2480512"/>
          </a:xfrm>
          <a:prstGeom prst="rect">
            <a:avLst/>
          </a:prstGeom>
        </p:spPr>
      </p:pic>
    </p:spTree>
    <p:extLst>
      <p:ext uri="{BB962C8B-B14F-4D97-AF65-F5344CB8AC3E}">
        <p14:creationId xmlns:p14="http://schemas.microsoft.com/office/powerpoint/2010/main" val="11805484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35280" y="2336800"/>
            <a:ext cx="1950720" cy="188976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b="1" dirty="0" smtClean="0">
                <a:latin typeface="Times New Roman" panose="02020603050405020304" pitchFamily="18" charset="0"/>
                <a:cs typeface="Times New Roman" panose="02020603050405020304" pitchFamily="18" charset="0"/>
              </a:rPr>
              <a:t>ĐIỂM CHUNG</a:t>
            </a:r>
            <a:endParaRPr lang="en-US" sz="2400" b="1" dirty="0">
              <a:latin typeface="Times New Roman" panose="02020603050405020304" pitchFamily="18" charset="0"/>
              <a:cs typeface="Times New Roman" panose="02020603050405020304" pitchFamily="18" charset="0"/>
            </a:endParaRPr>
          </a:p>
        </p:txBody>
      </p:sp>
      <p:sp>
        <p:nvSpPr>
          <p:cNvPr id="3" name="Rounded Rectangle 2"/>
          <p:cNvSpPr/>
          <p:nvPr/>
        </p:nvSpPr>
        <p:spPr>
          <a:xfrm>
            <a:off x="2753360" y="878840"/>
            <a:ext cx="5720080" cy="8331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2800" dirty="0" smtClean="0">
                <a:latin typeface="Times New Roman" panose="02020603050405020304" pitchFamily="18" charset="0"/>
                <a:cs typeface="Times New Roman" panose="02020603050405020304" pitchFamily="18" charset="0"/>
              </a:rPr>
              <a:t>Không có tên riêng</a:t>
            </a:r>
            <a:endParaRPr lang="en-US" sz="28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2753360" y="2153920"/>
            <a:ext cx="5720080" cy="20624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altLang="en-US" sz="2800" dirty="0">
                <a:solidFill>
                  <a:schemeClr val="tx1"/>
                </a:solidFill>
                <a:latin typeface="Times New Roman" panose="02020603050405020304" pitchFamily="18" charset="0"/>
              </a:rPr>
              <a:t>Say </a:t>
            </a:r>
            <a:r>
              <a:rPr lang="en-US" altLang="en-US" sz="2800" dirty="0" err="1">
                <a:solidFill>
                  <a:schemeClr val="tx1"/>
                </a:solidFill>
                <a:latin typeface="Times New Roman" panose="02020603050405020304" pitchFamily="18" charset="0"/>
              </a:rPr>
              <a:t>mê</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công</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việc</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vì</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công</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việc</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làm</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giàu</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cho</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đất</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nước</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họ</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sẵn</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sàng</a:t>
            </a:r>
            <a:r>
              <a:rPr lang="en-US" altLang="en-US" sz="2800" dirty="0">
                <a:solidFill>
                  <a:schemeClr val="tx1"/>
                </a:solidFill>
                <a:latin typeface="Times New Roman" panose="02020603050405020304" pitchFamily="18" charset="0"/>
              </a:rPr>
              <a:t> hi </a:t>
            </a:r>
            <a:r>
              <a:rPr lang="en-US" altLang="en-US" sz="2800" dirty="0" err="1">
                <a:solidFill>
                  <a:schemeClr val="tx1"/>
                </a:solidFill>
                <a:latin typeface="Times New Roman" panose="02020603050405020304" pitchFamily="18" charset="0"/>
              </a:rPr>
              <a:t>sinh</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tuổi</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thanh</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xuân</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hạnh</a:t>
            </a:r>
            <a:r>
              <a:rPr lang="en-US" altLang="en-US" sz="3200" b="1"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phúc</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và</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tình</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cảm</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gia</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đình</a:t>
            </a:r>
            <a:r>
              <a:rPr lang="en-US" altLang="en-US" sz="2800" dirty="0">
                <a:solidFill>
                  <a:schemeClr val="tx1"/>
                </a:solidFill>
                <a:latin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753360" y="4572000"/>
            <a:ext cx="5720080" cy="985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altLang="en-US" sz="2800" dirty="0" err="1" smtClean="0">
                <a:solidFill>
                  <a:schemeClr val="tx1"/>
                </a:solidFill>
                <a:latin typeface="Times New Roman" panose="02020603050405020304" pitchFamily="18" charset="0"/>
              </a:rPr>
              <a:t>Cuộc</a:t>
            </a:r>
            <a:r>
              <a:rPr lang="en-US" altLang="en-US" sz="2800" dirty="0" smtClean="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sống</a:t>
            </a:r>
            <a:r>
              <a:rPr lang="en-US" altLang="en-US" sz="2800" dirty="0">
                <a:solidFill>
                  <a:schemeClr val="tx1"/>
                </a:solidFill>
                <a:latin typeface="Times New Roman" panose="02020603050405020304" pitchFamily="18" charset="0"/>
              </a:rPr>
              <a:t> </a:t>
            </a:r>
            <a:r>
              <a:rPr lang="en-US" altLang="en-US" sz="2800" dirty="0" err="1" smtClean="0">
                <a:solidFill>
                  <a:schemeClr val="tx1"/>
                </a:solidFill>
                <a:latin typeface="Times New Roman" panose="02020603050405020304" pitchFamily="18" charset="0"/>
              </a:rPr>
              <a:t>lặng</a:t>
            </a:r>
            <a:r>
              <a:rPr lang="en-US" altLang="en-US" sz="2800" dirty="0" smtClean="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lẽ</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và</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nhân</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ái</a:t>
            </a:r>
            <a:r>
              <a:rPr lang="en-US" altLang="en-US" sz="2800" dirty="0">
                <a:solidFill>
                  <a:schemeClr val="tx1"/>
                </a:solidFill>
                <a:latin typeface="Times New Roman" panose="02020603050405020304" pitchFamily="18" charset="0"/>
              </a:rPr>
              <a:t> </a:t>
            </a:r>
            <a:r>
              <a:rPr lang="en-US" altLang="en-US" sz="2800" dirty="0" err="1" smtClean="0">
                <a:solidFill>
                  <a:schemeClr val="tx1"/>
                </a:solidFill>
                <a:latin typeface="Times New Roman" panose="02020603050405020304" pitchFamily="18" charset="0"/>
              </a:rPr>
              <a:t>dưới</a:t>
            </a:r>
            <a:r>
              <a:rPr lang="en-US" altLang="en-US" sz="2800" dirty="0" smtClean="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bầu</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trời</a:t>
            </a:r>
            <a:r>
              <a:rPr lang="en-US" altLang="en-US" sz="2800" dirty="0">
                <a:solidFill>
                  <a:schemeClr val="tx1"/>
                </a:solidFill>
                <a:latin typeface="Times New Roman" panose="02020603050405020304" pitchFamily="18" charset="0"/>
              </a:rPr>
              <a:t> Sa Pa.</a:t>
            </a: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8" name="Straight Arrow Connector 7"/>
          <p:cNvCxnSpPr>
            <a:stCxn id="2" idx="6"/>
            <a:endCxn id="3" idx="1"/>
          </p:cNvCxnSpPr>
          <p:nvPr/>
        </p:nvCxnSpPr>
        <p:spPr>
          <a:xfrm flipV="1">
            <a:off x="2286000" y="1295400"/>
            <a:ext cx="467360" cy="1986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 idx="6"/>
            <a:endCxn id="4" idx="1"/>
          </p:cNvCxnSpPr>
          <p:nvPr/>
        </p:nvCxnSpPr>
        <p:spPr>
          <a:xfrm flipV="1">
            <a:off x="2286000" y="3185160"/>
            <a:ext cx="467360" cy="96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 idx="6"/>
            <a:endCxn id="6" idx="1"/>
          </p:cNvCxnSpPr>
          <p:nvPr/>
        </p:nvCxnSpPr>
        <p:spPr>
          <a:xfrm>
            <a:off x="2286000" y="3281680"/>
            <a:ext cx="467360" cy="1783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1940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hiLong\Desktop\background_PP_vnbacklink (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nvGraphicFramePr>
        <p:xfrm>
          <a:off x="457200" y="1143000"/>
          <a:ext cx="8382000" cy="5486400"/>
        </p:xfrm>
        <a:graphic>
          <a:graphicData uri="http://schemas.openxmlformats.org/drawingml/2006/table">
            <a:tbl>
              <a:tblPr/>
              <a:tblGrid>
                <a:gridCol w="2457450">
                  <a:extLst>
                    <a:ext uri="{9D8B030D-6E8A-4147-A177-3AD203B41FA5}">
                      <a16:colId xmlns:a16="http://schemas.microsoft.com/office/drawing/2014/main" val="20000"/>
                    </a:ext>
                  </a:extLst>
                </a:gridCol>
                <a:gridCol w="5924550">
                  <a:extLst>
                    <a:ext uri="{9D8B030D-6E8A-4147-A177-3AD203B41FA5}">
                      <a16:colId xmlns:a16="http://schemas.microsoft.com/office/drawing/2014/main" val="20001"/>
                    </a:ext>
                  </a:extLst>
                </a:gridCol>
              </a:tblGrid>
              <a:tr h="192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Cột</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a:t>
                      </a:r>
                      <a:endParaRPr kumimoji="0" lang="en-US"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Cột B</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15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1.Ông họa sĩ</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a.</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 Hồn nhiên, sống có lí tưởng, biết cảm nhận và trân trọng vẻ đẹp.</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  Sẵn sàng đem sức trẻ của mình để cống hiến cho Tổ quốc.</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78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2.Cô kĩ sư</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b.</a:t>
                      </a:r>
                      <a:endParaRPr kumimoji="0" lang="en-US" sz="1800" b="1" i="0" u="none" strike="noStrike" cap="none" normalizeH="0" baseline="0" dirty="0" smtClean="0">
                        <a:ln>
                          <a:noFill/>
                        </a:ln>
                        <a:solidFill>
                          <a:schemeClr val="tx1"/>
                        </a:solidFill>
                        <a:effectLst/>
                        <a:latin typeface="Times New Roman" pitchFamily="18" charset="0"/>
                        <a:cs typeface="Times New Roman" pitchFamily="18" charset="0"/>
                      </a:endParaRPr>
                    </a:p>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Yêu</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nghề</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có</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trách</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nhiệm</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đối</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với</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công</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việc</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a:t>
                      </a:r>
                      <a:endParaRPr kumimoji="0" lang="en-US" sz="1800" b="1" i="0" u="none" strike="noStrike" cap="none" normalizeH="0" baseline="0" dirty="0" smtClean="0">
                        <a:ln>
                          <a:noFill/>
                        </a:ln>
                        <a:solidFill>
                          <a:schemeClr val="tx1"/>
                        </a:solidFill>
                        <a:effectLst/>
                        <a:latin typeface="Times New Roman" pitchFamily="18" charset="0"/>
                        <a:cs typeface="Times New Roman" pitchFamily="18" charset="0"/>
                      </a:endParaRPr>
                    </a:p>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Nhạy</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cảm</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trước</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vẻ</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đẹp</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thiên</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nhiên</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và</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 con </a:t>
                      </a:r>
                      <a:r>
                        <a:rPr kumimoji="0" lang="en-US" sz="1800" b="1" i="0" u="none" strike="noStrike" cap="none" normalizeH="0" baseline="0" dirty="0" err="1" smtClean="0">
                          <a:ln>
                            <a:noFill/>
                          </a:ln>
                          <a:solidFill>
                            <a:srgbClr val="0000FF"/>
                          </a:solidFill>
                          <a:effectLst/>
                          <a:latin typeface="Times New Roman" pitchFamily="18" charset="0"/>
                          <a:cs typeface="Times New Roman" pitchFamily="18" charset="0"/>
                        </a:rPr>
                        <a:t>người</a:t>
                      </a:r>
                      <a:r>
                        <a:rPr kumimoji="0" lang="en-US" sz="1800" b="1" i="0" u="none" strike="noStrike" cap="none" normalizeH="0" baseline="0" dirty="0" smtClean="0">
                          <a:ln>
                            <a:noFill/>
                          </a:ln>
                          <a:solidFill>
                            <a:srgbClr val="0000FF"/>
                          </a:solidFill>
                          <a:effectLst/>
                          <a:latin typeface="Times New Roman" pitchFamily="18" charset="0"/>
                          <a:cs typeface="Times New Roman" pitchFamily="18" charset="0"/>
                        </a:rPr>
                        <a:t>.</a:t>
                      </a:r>
                      <a:endParaRPr kumimoji="0" lang="en-US"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78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3.Bác lái xe</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c.</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 Đều tận tuỵ, có trách nhiệm với công việc; âm thầm và say sưa cống hiến cho đất nước.</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15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4. Ông kĩ sư vườn rau và anh cán bộ nghiên cứu sét</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d.</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 Là điểm nhìn trần thuật của truyện</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 Là người từng trải, suy tư, trăn trở trước cuộc đời, khao khát được cống hiến cho nghệ thuật.</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63613">
                <a:tc grid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5.Điểm chung của họ:</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Times New Roman" pitchFamily="18" charset="0"/>
                          <a:cs typeface="Times New Roman" pitchFamily="18" charset="0"/>
                        </a:rPr>
                        <a:t>………………………………………………………………………………………………………………………………………………………………………………………………………………………………………………………………………………………………</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13337" name="Rectangle 3"/>
          <p:cNvSpPr>
            <a:spLocks noChangeArrowheads="1"/>
          </p:cNvSpPr>
          <p:nvPr/>
        </p:nvSpPr>
        <p:spPr bwMode="auto">
          <a:xfrm>
            <a:off x="685800" y="304800"/>
            <a:ext cx="7924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Arial" panose="020B0604020202020204" pitchFamily="34" charset="0"/>
                <a:ea typeface="+mn-ea"/>
                <a:cs typeface="Times New Roman" panose="02020603050405020304" pitchFamily="18" charset="0"/>
              </a:rPr>
              <a:t>Nối các nhân vật trong cột A với các đặc điểm trong cột B cho phù hợp và tìm ra điểm chung của họ.</a:t>
            </a:r>
            <a:endParaRPr kumimoji="0" lang="en-US" altLang="en-US" sz="2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19465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
          <p:cNvSpPr txBox="1">
            <a:spLocks noChangeArrowheads="1"/>
          </p:cNvSpPr>
          <p:nvPr/>
        </p:nvSpPr>
        <p:spPr bwMode="auto">
          <a:xfrm>
            <a:off x="169294" y="5710077"/>
            <a:ext cx="87531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ts val="600"/>
              </a:spcAft>
              <a:buClrTx/>
              <a:buSzTx/>
              <a:buFontTx/>
              <a:buNone/>
              <a:tabLst/>
              <a:defRPr/>
            </a:pPr>
            <a:r>
              <a:rPr lang="en-US" altLang="en-US" sz="2800" b="1" dirty="0" err="1" smtClean="0">
                <a:solidFill>
                  <a:srgbClr val="002060"/>
                </a:solidFill>
                <a:latin typeface="Times New Roman" panose="02020603050405020304" pitchFamily="18" charset="0"/>
                <a:cs typeface="Times New Roman" panose="02020603050405020304" pitchFamily="18" charset="0"/>
              </a:rPr>
              <a:t>Bài</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hát</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gợi</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liên</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tưởng</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đến</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tác</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phẩm</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nào</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trong</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chương</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trình</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Ngữ</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văn</a:t>
            </a:r>
            <a:r>
              <a:rPr lang="en-US" altLang="en-US" sz="2800" b="1" dirty="0" smtClean="0">
                <a:solidFill>
                  <a:srgbClr val="002060"/>
                </a:solidFill>
                <a:latin typeface="Times New Roman" panose="02020603050405020304" pitchFamily="18" charset="0"/>
                <a:cs typeface="Times New Roman" panose="02020603050405020304" pitchFamily="18" charset="0"/>
              </a:rPr>
              <a:t> 9?</a:t>
            </a:r>
            <a:endParaRPr kumimoji="0" lang="en-US" altLang="en-US" sz="2800" b="0" i="0" u="none" strike="noStrike" kern="1200" cap="none" spc="0" normalizeH="0" baseline="0" noProof="0" dirty="0" smtClean="0">
              <a:ln>
                <a:noFill/>
              </a:ln>
              <a:solidFill>
                <a:srgbClr val="002060"/>
              </a:solidFill>
              <a:effectLst/>
              <a:uLnTx/>
              <a:uFillTx/>
            </a:endParaRPr>
          </a:p>
        </p:txBody>
      </p:sp>
      <p:pic>
        <p:nvPicPr>
          <p:cNvPr id="12291" name="Picture 5" descr="television-2237425_960_72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514" y="125527"/>
            <a:ext cx="8046720" cy="553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680015" y="5729621"/>
            <a:ext cx="77317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dirty="0" err="1" smtClean="0">
                <a:solidFill>
                  <a:srgbClr val="FF0000"/>
                </a:solidFill>
                <a:latin typeface="Times New Roman" panose="02020603050405020304" pitchFamily="18" charset="0"/>
                <a:cs typeface="Times New Roman" panose="02020603050405020304" pitchFamily="18" charset="0"/>
              </a:rPr>
              <a:t>Văn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bản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Lặng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lẽ</a:t>
            </a:r>
            <a:r>
              <a:rPr lang="en-US" altLang="en-US" sz="2800" b="1" dirty="0" smtClean="0">
                <a:solidFill>
                  <a:srgbClr val="FF0000"/>
                </a:solidFill>
                <a:latin typeface="Times New Roman" panose="02020603050405020304" pitchFamily="18" charset="0"/>
                <a:cs typeface="Times New Roman" panose="02020603050405020304" pitchFamily="18" charset="0"/>
              </a:rPr>
              <a:t> Sa Pa” – </a:t>
            </a:r>
            <a:r>
              <a:rPr lang="en-US" altLang="en-US" sz="2800" b="1" dirty="0" err="1" smtClean="0">
                <a:solidFill>
                  <a:srgbClr val="FF0000"/>
                </a:solidFill>
                <a:latin typeface="Times New Roman" panose="02020603050405020304" pitchFamily="18" charset="0"/>
                <a:cs typeface="Times New Roman" panose="02020603050405020304" pitchFamily="18" charset="0"/>
              </a:rPr>
              <a:t>Nguyễn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Thành</a:t>
            </a:r>
            <a:r>
              <a:rPr lang="en-US" altLang="en-US" sz="2800" b="1" dirty="0" smtClean="0">
                <a:solidFill>
                  <a:srgbClr val="FF0000"/>
                </a:solidFill>
                <a:latin typeface="Times New Roman" panose="02020603050405020304" pitchFamily="18" charset="0"/>
                <a:cs typeface="Times New Roman" panose="02020603050405020304" pitchFamily="18" charset="0"/>
              </a:rPr>
              <a:t> Long</a:t>
            </a:r>
            <a:endPar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 name="Mot Doi Nguoi Mot Rung Cay -Trọng Tấn">
            <a:hlinkClick r:id="" action="ppaction://media"/>
          </p:cNvPr>
          <p:cNvPicPr>
            <a:picLocks noChangeAspect="1"/>
          </p:cNvPicPr>
          <p:nvPr>
            <a:videoFile r:link="rId1"/>
            <p:extLst>
              <p:ext uri="{DAA4B4D4-6D71-4841-9C94-3DE7FCFB9230}">
                <p14:media xmlns:p14="http://schemas.microsoft.com/office/powerpoint/2010/main" r:embed="rId2">
                  <p14:trim st="106766" end="219599"/>
                </p14:media>
              </p:ext>
            </p:extLst>
          </p:nvPr>
        </p:nvPicPr>
        <p:blipFill>
          <a:blip r:embed="rId6"/>
          <a:stretch>
            <a:fillRect/>
          </a:stretch>
        </p:blipFill>
        <p:spPr>
          <a:xfrm>
            <a:off x="653143" y="332793"/>
            <a:ext cx="7820297" cy="4408422"/>
          </a:xfrm>
          <a:prstGeom prst="rect">
            <a:avLst/>
          </a:prstGeom>
        </p:spPr>
      </p:pic>
    </p:spTree>
    <p:extLst>
      <p:ext uri="{BB962C8B-B14F-4D97-AF65-F5344CB8AC3E}">
        <p14:creationId xmlns:p14="http://schemas.microsoft.com/office/powerpoint/2010/main" val="35257942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290"/>
                                        </p:tgtEl>
                                      </p:cBhvr>
                                    </p:animEffect>
                                    <p:set>
                                      <p:cBhvr>
                                        <p:cTn id="7" dur="1" fill="hold">
                                          <p:stCondLst>
                                            <p:cond delay="499"/>
                                          </p:stCondLst>
                                        </p:cTn>
                                        <p:tgtEl>
                                          <p:spTgt spid="1229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bldLst>
      <p:bldP spid="12290"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hiLong\Desktop\background_PP_vnbacklink (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9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1560413908"/>
              </p:ext>
            </p:extLst>
          </p:nvPr>
        </p:nvGraphicFramePr>
        <p:xfrm>
          <a:off x="228600" y="1158433"/>
          <a:ext cx="8686800" cy="5157788"/>
        </p:xfrm>
        <a:graphic>
          <a:graphicData uri="http://schemas.openxmlformats.org/drawingml/2006/table">
            <a:tbl>
              <a:tblPr/>
              <a:tblGrid>
                <a:gridCol w="1903413">
                  <a:extLst>
                    <a:ext uri="{9D8B030D-6E8A-4147-A177-3AD203B41FA5}">
                      <a16:colId xmlns:a16="http://schemas.microsoft.com/office/drawing/2014/main" val="20000"/>
                    </a:ext>
                  </a:extLst>
                </a:gridCol>
                <a:gridCol w="6783387">
                  <a:extLst>
                    <a:ext uri="{9D8B030D-6E8A-4147-A177-3AD203B41FA5}">
                      <a16:colId xmlns:a16="http://schemas.microsoft.com/office/drawing/2014/main" val="20001"/>
                    </a:ext>
                  </a:extLst>
                </a:gridCol>
              </a:tblGrid>
              <a:tr h="192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CỘT A</a:t>
                      </a: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CỘT B</a:t>
                      </a: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78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cs typeface="Times New Roman" pitchFamily="18" charset="0"/>
                        </a:rPr>
                        <a:t>1.Ông họa sĩ</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cs typeface="Times New Roman" pitchFamily="18" charset="0"/>
                        </a:rPr>
                        <a:t>d.  </a:t>
                      </a:r>
                      <a:r>
                        <a:rPr kumimoji="0" lang="en-US" sz="2000" b="0" i="0" u="none" strike="noStrike" cap="none" normalizeH="0" baseline="0" smtClean="0">
                          <a:ln>
                            <a:noFill/>
                          </a:ln>
                          <a:solidFill>
                            <a:srgbClr val="0000FF"/>
                          </a:solidFill>
                          <a:effectLst/>
                          <a:latin typeface="Times New Roman" pitchFamily="18" charset="0"/>
                          <a:cs typeface="Times New Roman" pitchFamily="18" charset="0"/>
                        </a:rPr>
                        <a:t>+  Là điểm nhìn trần thuật của truyện</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FF"/>
                          </a:solidFill>
                          <a:effectLst/>
                          <a:latin typeface="Times New Roman" pitchFamily="18" charset="0"/>
                          <a:cs typeface="Times New Roman" pitchFamily="18" charset="0"/>
                        </a:rPr>
                        <a:t>     + Là người từng trải, suy tư, trăn trở trước cuộc đời, khao khát được cống hiến cho nghệ thuật.</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715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cs typeface="Times New Roman" pitchFamily="18" charset="0"/>
                        </a:rPr>
                        <a:t>2.Cô kĩ sư</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cs typeface="Times New Roman" pitchFamily="18" charset="0"/>
                        </a:rPr>
                        <a:t>a. </a:t>
                      </a:r>
                      <a:r>
                        <a:rPr kumimoji="0" lang="en-US" sz="2000" b="0" i="0" u="none" strike="noStrike" cap="none" normalizeH="0" baseline="0" smtClean="0">
                          <a:ln>
                            <a:noFill/>
                          </a:ln>
                          <a:solidFill>
                            <a:srgbClr val="0000FF"/>
                          </a:solidFill>
                          <a:effectLst/>
                          <a:latin typeface="Times New Roman" pitchFamily="18" charset="0"/>
                          <a:cs typeface="Times New Roman" pitchFamily="18" charset="0"/>
                        </a:rPr>
                        <a:t>+  Hồn nhiên, sống có lí tưởng, biết cảm nhận và trân trọng vẻ đẹp.</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FF"/>
                          </a:solidFill>
                          <a:effectLst/>
                          <a:latin typeface="Times New Roman" pitchFamily="18" charset="0"/>
                          <a:cs typeface="Times New Roman" pitchFamily="18" charset="0"/>
                        </a:rPr>
                        <a:t>     +  Sẵn sàng đem sức trẻ của mình để cống hiến cho Tổ quốc.</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57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cs typeface="Times New Roman" pitchFamily="18" charset="0"/>
                        </a:rPr>
                        <a:t>3.Bác lái xe</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cs typeface="Times New Roman" pitchFamily="18" charset="0"/>
                        </a:rPr>
                        <a:t>b.  </a:t>
                      </a:r>
                      <a:r>
                        <a:rPr kumimoji="0" lang="en-US" sz="2000" b="0" i="0" u="none" strike="noStrike" cap="none" normalizeH="0" baseline="0" smtClean="0">
                          <a:ln>
                            <a:noFill/>
                          </a:ln>
                          <a:solidFill>
                            <a:srgbClr val="0000FF"/>
                          </a:solidFill>
                          <a:effectLst/>
                          <a:latin typeface="Times New Roman" pitchFamily="18" charset="0"/>
                          <a:cs typeface="Times New Roman" pitchFamily="18" charset="0"/>
                        </a:rPr>
                        <a:t>+  Yêu nghề, có trách nhiệm đối với công việc.</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FF"/>
                          </a:solidFill>
                          <a:effectLst/>
                          <a:latin typeface="Times New Roman" pitchFamily="18" charset="0"/>
                          <a:cs typeface="Times New Roman" pitchFamily="18" charset="0"/>
                        </a:rPr>
                        <a:t>     +  Nhạy cảm trước vẻ đẹp thiên nhiên và con người </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778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cs typeface="Times New Roman" pitchFamily="18" charset="0"/>
                        </a:rPr>
                        <a:t>4. Ông kĩ sư vườn rau và anh cán bộ nghiên cứu sét</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cs typeface="Times New Roman" pitchFamily="18" charset="0"/>
                        </a:rPr>
                        <a:t>c.</a:t>
                      </a:r>
                    </a:p>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FF"/>
                          </a:solidFill>
                          <a:effectLst/>
                          <a:latin typeface="Times New Roman" pitchFamily="18" charset="0"/>
                          <a:cs typeface="Times New Roman" pitchFamily="18" charset="0"/>
                        </a:rPr>
                        <a:t>+  Đều tận tuỵ, có trách nhiệm với công việc; </a:t>
                      </a:r>
                    </a:p>
                    <a:p>
                      <a:pPr marL="90488"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FF"/>
                          </a:solidFill>
                          <a:effectLst/>
                          <a:latin typeface="Times New Roman" pitchFamily="18" charset="0"/>
                          <a:cs typeface="Times New Roman" pitchFamily="18" charset="0"/>
                        </a:rPr>
                        <a:t>+  Âm thầm và say sưa cống hiến cho đất nước.</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95388">
                <a:tc grid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FF"/>
                          </a:solidFill>
                          <a:effectLst/>
                          <a:latin typeface="Times New Roman" pitchFamily="18" charset="0"/>
                          <a:cs typeface="Times New Roman" pitchFamily="18" charset="0"/>
                        </a:rPr>
                        <a:t>5. Đặc điểm chung của họ</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30000"/>
                        </a:lnSpc>
                        <a:spcBef>
                          <a:spcPct val="0"/>
                        </a:spcBef>
                        <a:spcAft>
                          <a:spcPct val="0"/>
                        </a:spcAft>
                        <a:buClrTx/>
                        <a:buSzTx/>
                        <a:buFont typeface="Courier New" pitchFamily="49" charset="0"/>
                        <a:buNone/>
                        <a:tabLst/>
                      </a:pPr>
                      <a:r>
                        <a:rPr kumimoji="0" lang="en-US" sz="2000" b="0" i="0" u="none" strike="noStrike" cap="none" normalizeH="0" baseline="0" smtClean="0">
                          <a:ln>
                            <a:noFill/>
                          </a:ln>
                          <a:solidFill>
                            <a:srgbClr val="0000FF"/>
                          </a:solidFill>
                          <a:effectLst/>
                          <a:latin typeface="Times New Roman" pitchFamily="18" charset="0"/>
                          <a:cs typeface="Times New Roman" pitchFamily="18" charset="0"/>
                        </a:rPr>
                        <a:t>              - Tất cả h</a:t>
                      </a:r>
                      <a:r>
                        <a:rPr kumimoji="0" lang="pt-BR" sz="2000" b="0" i="0" u="none" strike="noStrike" cap="none" normalizeH="0" baseline="0" smtClean="0">
                          <a:ln>
                            <a:noFill/>
                          </a:ln>
                          <a:solidFill>
                            <a:srgbClr val="0000FF"/>
                          </a:solidFill>
                          <a:effectLst/>
                          <a:latin typeface="Times New Roman" pitchFamily="18" charset="0"/>
                          <a:cs typeface="Times New Roman" pitchFamily="18" charset="0"/>
                        </a:rPr>
                        <a:t>ọ tạo thành thế giới của những con người miệt mài lao động, lặng lẽ mà khẩn trương vì lợi ích của đất nước, vì cuộc sống mọi người.</a:t>
                      </a:r>
                      <a:endParaRPr kumimoji="0" lang="en-US" sz="2000" b="0" i="1" u="none" strike="noStrike" cap="none" normalizeH="0" baseline="0" smtClean="0">
                        <a:ln>
                          <a:noFill/>
                        </a:ln>
                        <a:solidFill>
                          <a:schemeClr val="tx1"/>
                        </a:solidFill>
                        <a:effectLst/>
                        <a:latin typeface=".VnTime" pitchFamily="34" charset="0"/>
                        <a:cs typeface="Times New Roman" pitchFamily="18" charset="0"/>
                      </a:endParaRPr>
                    </a:p>
                  </a:txBody>
                  <a:tcPr marL="61970" marR="61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14362" name="TextBox 5"/>
          <p:cNvSpPr txBox="1">
            <a:spLocks noChangeArrowheads="1"/>
          </p:cNvSpPr>
          <p:nvPr/>
        </p:nvSpPr>
        <p:spPr bwMode="auto">
          <a:xfrm>
            <a:off x="2438400" y="777433"/>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ĐÁP ÁN</a:t>
            </a:r>
          </a:p>
        </p:txBody>
      </p:sp>
    </p:spTree>
    <p:extLst>
      <p:ext uri="{BB962C8B-B14F-4D97-AF65-F5344CB8AC3E}">
        <p14:creationId xmlns:p14="http://schemas.microsoft.com/office/powerpoint/2010/main" val="19386627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0" name="Picture 26" descr="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1913" y="2533651"/>
            <a:ext cx="10033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925" y="3248026"/>
            <a:ext cx="10096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9351" y="5603876"/>
            <a:ext cx="236696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9675" y="5284788"/>
            <a:ext cx="24066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3763" y="5233989"/>
            <a:ext cx="186531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5638" y="4598988"/>
            <a:ext cx="17589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0639" y="5275264"/>
            <a:ext cx="12287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04025" y="3263901"/>
            <a:ext cx="23368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10289" y="4194175"/>
            <a:ext cx="89058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29139" y="4192589"/>
            <a:ext cx="20208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80138" y="2613026"/>
            <a:ext cx="18018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21389" y="2162175"/>
            <a:ext cx="17986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54638" y="3082926"/>
            <a:ext cx="1020762"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57563" y="4002089"/>
            <a:ext cx="22971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4163" y="4759326"/>
            <a:ext cx="2171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4400551"/>
            <a:ext cx="245268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5139" y="3960814"/>
            <a:ext cx="212883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14576" y="4002088"/>
            <a:ext cx="122872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93688" y="2965450"/>
            <a:ext cx="25844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27026" y="2665414"/>
            <a:ext cx="2620963"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23889" y="2252664"/>
            <a:ext cx="23907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736851" y="2973389"/>
            <a:ext cx="815975"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000376" y="3852864"/>
            <a:ext cx="887413"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HÃ¬nh áº£nh cÃ³ liÃªn quan"/>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23888" y="593725"/>
            <a:ext cx="1376362"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30" descr="Káº¿t quáº£ hÃ¬nh áº£nh cho láº·ng láº½ sa pa"/>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492876" y="577851"/>
            <a:ext cx="26511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2" descr="Káº¿t quáº£ hÃ¬nh áº£nh cho láº·ng láº½ sa pa"/>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4908" y="774965"/>
            <a:ext cx="2939619" cy="17578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2690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par>
                                <p:cTn id="18" presetID="16" presetClass="entr" presetSubtype="21" fill="hold" nodeType="withEffect">
                                  <p:stCondLst>
                                    <p:cond delay="0"/>
                                  </p:stCondLst>
                                  <p:childTnLst>
                                    <p:set>
                                      <p:cBhvr>
                                        <p:cTn id="19" dur="1" fill="hold">
                                          <p:stCondLst>
                                            <p:cond delay="0"/>
                                          </p:stCondLst>
                                        </p:cTn>
                                        <p:tgtEl>
                                          <p:spTgt spid="21532"/>
                                        </p:tgtEl>
                                        <p:attrNameLst>
                                          <p:attrName>style.visibility</p:attrName>
                                        </p:attrNameLst>
                                      </p:cBhvr>
                                      <p:to>
                                        <p:strVal val="visible"/>
                                      </p:to>
                                    </p:set>
                                    <p:animEffect transition="in" filter="barn(inVertical)">
                                      <p:cBhvr>
                                        <p:cTn id="20" dur="500"/>
                                        <p:tgtEl>
                                          <p:spTgt spid="2153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21511"/>
                                        </p:tgtEl>
                                        <p:attrNameLst>
                                          <p:attrName>style.visibility</p:attrName>
                                        </p:attrNameLst>
                                      </p:cBhvr>
                                      <p:to>
                                        <p:strVal val="visible"/>
                                      </p:to>
                                    </p:set>
                                    <p:animEffect transition="in" filter="wipe(right)">
                                      <p:cBhvr>
                                        <p:cTn id="25" dur="500"/>
                                        <p:tgtEl>
                                          <p:spTgt spid="215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2" fill="hold" nodeType="clickEffect">
                                  <p:stCondLst>
                                    <p:cond delay="0"/>
                                  </p:stCondLst>
                                  <p:childTnLst>
                                    <p:set>
                                      <p:cBhvr>
                                        <p:cTn id="29" dur="1" fill="hold">
                                          <p:stCondLst>
                                            <p:cond delay="0"/>
                                          </p:stCondLst>
                                        </p:cTn>
                                        <p:tgtEl>
                                          <p:spTgt spid="21512"/>
                                        </p:tgtEl>
                                        <p:attrNameLst>
                                          <p:attrName>style.visibility</p:attrName>
                                        </p:attrNameLst>
                                      </p:cBhvr>
                                      <p:to>
                                        <p:strVal val="visible"/>
                                      </p:to>
                                    </p:set>
                                    <p:animEffect transition="in" filter="wipe(right)">
                                      <p:cBhvr>
                                        <p:cTn id="30" dur="500"/>
                                        <p:tgtEl>
                                          <p:spTgt spid="215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21513"/>
                                        </p:tgtEl>
                                        <p:attrNameLst>
                                          <p:attrName>style.visibility</p:attrName>
                                        </p:attrNameLst>
                                      </p:cBhvr>
                                      <p:to>
                                        <p:strVal val="visible"/>
                                      </p:to>
                                    </p:set>
                                    <p:animEffect transition="in" filter="wipe(right)">
                                      <p:cBhvr>
                                        <p:cTn id="35" dur="500"/>
                                        <p:tgtEl>
                                          <p:spTgt spid="2151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2" fill="hold" nodeType="clickEffect">
                                  <p:stCondLst>
                                    <p:cond delay="0"/>
                                  </p:stCondLst>
                                  <p:childTnLst>
                                    <p:set>
                                      <p:cBhvr>
                                        <p:cTn id="39" dur="1" fill="hold">
                                          <p:stCondLst>
                                            <p:cond delay="0"/>
                                          </p:stCondLst>
                                        </p:cTn>
                                        <p:tgtEl>
                                          <p:spTgt spid="21514"/>
                                        </p:tgtEl>
                                        <p:attrNameLst>
                                          <p:attrName>style.visibility</p:attrName>
                                        </p:attrNameLst>
                                      </p:cBhvr>
                                      <p:to>
                                        <p:strVal val="visible"/>
                                      </p:to>
                                    </p:set>
                                    <p:animEffect transition="in" filter="wipe(right)">
                                      <p:cBhvr>
                                        <p:cTn id="40" dur="500"/>
                                        <p:tgtEl>
                                          <p:spTgt spid="2151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2" fill="hold" nodeType="clickEffect">
                                  <p:stCondLst>
                                    <p:cond delay="0"/>
                                  </p:stCondLst>
                                  <p:childTnLst>
                                    <p:set>
                                      <p:cBhvr>
                                        <p:cTn id="44" dur="1" fill="hold">
                                          <p:stCondLst>
                                            <p:cond delay="0"/>
                                          </p:stCondLst>
                                        </p:cTn>
                                        <p:tgtEl>
                                          <p:spTgt spid="21515"/>
                                        </p:tgtEl>
                                        <p:attrNameLst>
                                          <p:attrName>style.visibility</p:attrName>
                                        </p:attrNameLst>
                                      </p:cBhvr>
                                      <p:to>
                                        <p:strVal val="visible"/>
                                      </p:to>
                                    </p:set>
                                    <p:animEffect transition="in" filter="wipe(right)">
                                      <p:cBhvr>
                                        <p:cTn id="45" dur="500"/>
                                        <p:tgtEl>
                                          <p:spTgt spid="2151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2" fill="hold" nodeType="clickEffect">
                                  <p:stCondLst>
                                    <p:cond delay="0"/>
                                  </p:stCondLst>
                                  <p:childTnLst>
                                    <p:set>
                                      <p:cBhvr>
                                        <p:cTn id="49" dur="1" fill="hold">
                                          <p:stCondLst>
                                            <p:cond delay="0"/>
                                          </p:stCondLst>
                                        </p:cTn>
                                        <p:tgtEl>
                                          <p:spTgt spid="21516"/>
                                        </p:tgtEl>
                                        <p:attrNameLst>
                                          <p:attrName>style.visibility</p:attrName>
                                        </p:attrNameLst>
                                      </p:cBhvr>
                                      <p:to>
                                        <p:strVal val="visible"/>
                                      </p:to>
                                    </p:set>
                                    <p:animEffect transition="in" filter="wipe(right)">
                                      <p:cBhvr>
                                        <p:cTn id="50" dur="500"/>
                                        <p:tgtEl>
                                          <p:spTgt spid="2151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1517"/>
                                        </p:tgtEl>
                                        <p:attrNameLst>
                                          <p:attrName>style.visibility</p:attrName>
                                        </p:attrNameLst>
                                      </p:cBhvr>
                                      <p:to>
                                        <p:strVal val="visible"/>
                                      </p:to>
                                    </p:set>
                                    <p:animEffect transition="in" filter="wipe(left)">
                                      <p:cBhvr>
                                        <p:cTn id="55" dur="500"/>
                                        <p:tgtEl>
                                          <p:spTgt spid="2151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21518"/>
                                        </p:tgtEl>
                                        <p:attrNameLst>
                                          <p:attrName>style.visibility</p:attrName>
                                        </p:attrNameLst>
                                      </p:cBhvr>
                                      <p:to>
                                        <p:strVal val="visible"/>
                                      </p:to>
                                    </p:set>
                                    <p:animEffect transition="in" filter="wipe(left)">
                                      <p:cBhvr>
                                        <p:cTn id="60" dur="500"/>
                                        <p:tgtEl>
                                          <p:spTgt spid="215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21519"/>
                                        </p:tgtEl>
                                        <p:attrNameLst>
                                          <p:attrName>style.visibility</p:attrName>
                                        </p:attrNameLst>
                                      </p:cBhvr>
                                      <p:to>
                                        <p:strVal val="visible"/>
                                      </p:to>
                                    </p:set>
                                    <p:animEffect transition="in" filter="wipe(left)">
                                      <p:cBhvr>
                                        <p:cTn id="65" dur="500"/>
                                        <p:tgtEl>
                                          <p:spTgt spid="21519"/>
                                        </p:tgtEl>
                                      </p:cBhvr>
                                    </p:animEffect>
                                  </p:childTnLst>
                                </p:cTn>
                              </p:par>
                              <p:par>
                                <p:cTn id="66" presetID="16" presetClass="entr" presetSubtype="21" fill="hold" nodeType="withEffect">
                                  <p:stCondLst>
                                    <p:cond delay="0"/>
                                  </p:stCondLst>
                                  <p:childTnLst>
                                    <p:set>
                                      <p:cBhvr>
                                        <p:cTn id="67" dur="1" fill="hold">
                                          <p:stCondLst>
                                            <p:cond delay="0"/>
                                          </p:stCondLst>
                                        </p:cTn>
                                        <p:tgtEl>
                                          <p:spTgt spid="21534"/>
                                        </p:tgtEl>
                                        <p:attrNameLst>
                                          <p:attrName>style.visibility</p:attrName>
                                        </p:attrNameLst>
                                      </p:cBhvr>
                                      <p:to>
                                        <p:strVal val="visible"/>
                                      </p:to>
                                    </p:set>
                                    <p:animEffect transition="in" filter="barn(inVertical)">
                                      <p:cBhvr>
                                        <p:cTn id="68" dur="500"/>
                                        <p:tgtEl>
                                          <p:spTgt spid="2153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nodeType="clickEffect">
                                  <p:stCondLst>
                                    <p:cond delay="0"/>
                                  </p:stCondLst>
                                  <p:childTnLst>
                                    <p:set>
                                      <p:cBhvr>
                                        <p:cTn id="72" dur="1" fill="hold">
                                          <p:stCondLst>
                                            <p:cond delay="0"/>
                                          </p:stCondLst>
                                        </p:cTn>
                                        <p:tgtEl>
                                          <p:spTgt spid="21520"/>
                                        </p:tgtEl>
                                        <p:attrNameLst>
                                          <p:attrName>style.visibility</p:attrName>
                                        </p:attrNameLst>
                                      </p:cBhvr>
                                      <p:to>
                                        <p:strVal val="visible"/>
                                      </p:to>
                                    </p:set>
                                    <p:animEffect transition="in" filter="wipe(left)">
                                      <p:cBhvr>
                                        <p:cTn id="73" dur="500"/>
                                        <p:tgtEl>
                                          <p:spTgt spid="2152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8" fill="hold" nodeType="clickEffect">
                                  <p:stCondLst>
                                    <p:cond delay="0"/>
                                  </p:stCondLst>
                                  <p:childTnLst>
                                    <p:set>
                                      <p:cBhvr>
                                        <p:cTn id="77" dur="1" fill="hold">
                                          <p:stCondLst>
                                            <p:cond delay="0"/>
                                          </p:stCondLst>
                                        </p:cTn>
                                        <p:tgtEl>
                                          <p:spTgt spid="21521"/>
                                        </p:tgtEl>
                                        <p:attrNameLst>
                                          <p:attrName>style.visibility</p:attrName>
                                        </p:attrNameLst>
                                      </p:cBhvr>
                                      <p:to>
                                        <p:strVal val="visible"/>
                                      </p:to>
                                    </p:set>
                                    <p:animEffect transition="in" filter="wipe(left)">
                                      <p:cBhvr>
                                        <p:cTn id="78" dur="500"/>
                                        <p:tgtEl>
                                          <p:spTgt spid="21521"/>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8" fill="hold" nodeType="clickEffect">
                                  <p:stCondLst>
                                    <p:cond delay="0"/>
                                  </p:stCondLst>
                                  <p:childTnLst>
                                    <p:set>
                                      <p:cBhvr>
                                        <p:cTn id="82" dur="1" fill="hold">
                                          <p:stCondLst>
                                            <p:cond delay="0"/>
                                          </p:stCondLst>
                                        </p:cTn>
                                        <p:tgtEl>
                                          <p:spTgt spid="21522"/>
                                        </p:tgtEl>
                                        <p:attrNameLst>
                                          <p:attrName>style.visibility</p:attrName>
                                        </p:attrNameLst>
                                      </p:cBhvr>
                                      <p:to>
                                        <p:strVal val="visible"/>
                                      </p:to>
                                    </p:set>
                                    <p:animEffect transition="in" filter="wipe(left)">
                                      <p:cBhvr>
                                        <p:cTn id="83" dur="500"/>
                                        <p:tgtEl>
                                          <p:spTgt spid="2152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nodeType="clickEffect">
                                  <p:stCondLst>
                                    <p:cond delay="0"/>
                                  </p:stCondLst>
                                  <p:childTnLst>
                                    <p:set>
                                      <p:cBhvr>
                                        <p:cTn id="87" dur="1" fill="hold">
                                          <p:stCondLst>
                                            <p:cond delay="0"/>
                                          </p:stCondLst>
                                        </p:cTn>
                                        <p:tgtEl>
                                          <p:spTgt spid="21523"/>
                                        </p:tgtEl>
                                        <p:attrNameLst>
                                          <p:attrName>style.visibility</p:attrName>
                                        </p:attrNameLst>
                                      </p:cBhvr>
                                      <p:to>
                                        <p:strVal val="visible"/>
                                      </p:to>
                                    </p:set>
                                    <p:animEffect transition="in" filter="wipe(left)">
                                      <p:cBhvr>
                                        <p:cTn id="88" dur="500"/>
                                        <p:tgtEl>
                                          <p:spTgt spid="21523"/>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nodeType="clickEffect">
                                  <p:stCondLst>
                                    <p:cond delay="0"/>
                                  </p:stCondLst>
                                  <p:childTnLst>
                                    <p:set>
                                      <p:cBhvr>
                                        <p:cTn id="92" dur="1" fill="hold">
                                          <p:stCondLst>
                                            <p:cond delay="0"/>
                                          </p:stCondLst>
                                        </p:cTn>
                                        <p:tgtEl>
                                          <p:spTgt spid="21524"/>
                                        </p:tgtEl>
                                        <p:attrNameLst>
                                          <p:attrName>style.visibility</p:attrName>
                                        </p:attrNameLst>
                                      </p:cBhvr>
                                      <p:to>
                                        <p:strVal val="visible"/>
                                      </p:to>
                                    </p:set>
                                    <p:animEffect transition="in" filter="wipe(left)">
                                      <p:cBhvr>
                                        <p:cTn id="93" dur="500"/>
                                        <p:tgtEl>
                                          <p:spTgt spid="21524"/>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8" fill="hold" nodeType="clickEffect">
                                  <p:stCondLst>
                                    <p:cond delay="0"/>
                                  </p:stCondLst>
                                  <p:childTnLst>
                                    <p:set>
                                      <p:cBhvr>
                                        <p:cTn id="97" dur="1" fill="hold">
                                          <p:stCondLst>
                                            <p:cond delay="0"/>
                                          </p:stCondLst>
                                        </p:cTn>
                                        <p:tgtEl>
                                          <p:spTgt spid="21525"/>
                                        </p:tgtEl>
                                        <p:attrNameLst>
                                          <p:attrName>style.visibility</p:attrName>
                                        </p:attrNameLst>
                                      </p:cBhvr>
                                      <p:to>
                                        <p:strVal val="visible"/>
                                      </p:to>
                                    </p:set>
                                    <p:animEffect transition="in" filter="wipe(left)">
                                      <p:cBhvr>
                                        <p:cTn id="98" dur="500"/>
                                        <p:tgtEl>
                                          <p:spTgt spid="2152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2" fill="hold" nodeType="clickEffect">
                                  <p:stCondLst>
                                    <p:cond delay="0"/>
                                  </p:stCondLst>
                                  <p:childTnLst>
                                    <p:set>
                                      <p:cBhvr>
                                        <p:cTn id="102" dur="1" fill="hold">
                                          <p:stCondLst>
                                            <p:cond delay="0"/>
                                          </p:stCondLst>
                                        </p:cTn>
                                        <p:tgtEl>
                                          <p:spTgt spid="21526"/>
                                        </p:tgtEl>
                                        <p:attrNameLst>
                                          <p:attrName>style.visibility</p:attrName>
                                        </p:attrNameLst>
                                      </p:cBhvr>
                                      <p:to>
                                        <p:strVal val="visible"/>
                                      </p:to>
                                    </p:set>
                                    <p:animEffect transition="in" filter="wipe(right)">
                                      <p:cBhvr>
                                        <p:cTn id="103" dur="500"/>
                                        <p:tgtEl>
                                          <p:spTgt spid="21526"/>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2" fill="hold" nodeType="clickEffect">
                                  <p:stCondLst>
                                    <p:cond delay="0"/>
                                  </p:stCondLst>
                                  <p:childTnLst>
                                    <p:set>
                                      <p:cBhvr>
                                        <p:cTn id="107" dur="1" fill="hold">
                                          <p:stCondLst>
                                            <p:cond delay="0"/>
                                          </p:stCondLst>
                                        </p:cTn>
                                        <p:tgtEl>
                                          <p:spTgt spid="21527"/>
                                        </p:tgtEl>
                                        <p:attrNameLst>
                                          <p:attrName>style.visibility</p:attrName>
                                        </p:attrNameLst>
                                      </p:cBhvr>
                                      <p:to>
                                        <p:strVal val="visible"/>
                                      </p:to>
                                    </p:set>
                                    <p:animEffect transition="in" filter="wipe(right)">
                                      <p:cBhvr>
                                        <p:cTn id="108" dur="500"/>
                                        <p:tgtEl>
                                          <p:spTgt spid="21527"/>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2" fill="hold" nodeType="clickEffect">
                                  <p:stCondLst>
                                    <p:cond delay="0"/>
                                  </p:stCondLst>
                                  <p:childTnLst>
                                    <p:set>
                                      <p:cBhvr>
                                        <p:cTn id="112" dur="1" fill="hold">
                                          <p:stCondLst>
                                            <p:cond delay="0"/>
                                          </p:stCondLst>
                                        </p:cTn>
                                        <p:tgtEl>
                                          <p:spTgt spid="21528"/>
                                        </p:tgtEl>
                                        <p:attrNameLst>
                                          <p:attrName>style.visibility</p:attrName>
                                        </p:attrNameLst>
                                      </p:cBhvr>
                                      <p:to>
                                        <p:strVal val="visible"/>
                                      </p:to>
                                    </p:set>
                                    <p:animEffect transition="in" filter="wipe(right)">
                                      <p:cBhvr>
                                        <p:cTn id="113" dur="500"/>
                                        <p:tgtEl>
                                          <p:spTgt spid="21528"/>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8" fill="hold" nodeType="clickEffect">
                                  <p:stCondLst>
                                    <p:cond delay="0"/>
                                  </p:stCondLst>
                                  <p:childTnLst>
                                    <p:set>
                                      <p:cBhvr>
                                        <p:cTn id="117" dur="1" fill="hold">
                                          <p:stCondLst>
                                            <p:cond delay="0"/>
                                          </p:stCondLst>
                                        </p:cTn>
                                        <p:tgtEl>
                                          <p:spTgt spid="21529"/>
                                        </p:tgtEl>
                                        <p:attrNameLst>
                                          <p:attrName>style.visibility</p:attrName>
                                        </p:attrNameLst>
                                      </p:cBhvr>
                                      <p:to>
                                        <p:strVal val="visible"/>
                                      </p:to>
                                    </p:set>
                                    <p:animEffect transition="in" filter="wipe(left)">
                                      <p:cBhvr>
                                        <p:cTn id="118" dur="500"/>
                                        <p:tgtEl>
                                          <p:spTgt spid="21529"/>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8" fill="hold" nodeType="clickEffect">
                                  <p:stCondLst>
                                    <p:cond delay="0"/>
                                  </p:stCondLst>
                                  <p:childTnLst>
                                    <p:set>
                                      <p:cBhvr>
                                        <p:cTn id="122" dur="1" fill="hold">
                                          <p:stCondLst>
                                            <p:cond delay="0"/>
                                          </p:stCondLst>
                                        </p:cTn>
                                        <p:tgtEl>
                                          <p:spTgt spid="21530"/>
                                        </p:tgtEl>
                                        <p:attrNameLst>
                                          <p:attrName>style.visibility</p:attrName>
                                        </p:attrNameLst>
                                      </p:cBhvr>
                                      <p:to>
                                        <p:strVal val="visible"/>
                                      </p:to>
                                    </p:set>
                                    <p:animEffect transition="in" filter="wipe(left)">
                                      <p:cBhvr>
                                        <p:cTn id="123" dur="500"/>
                                        <p:tgtEl>
                                          <p:spTgt spid="21530"/>
                                        </p:tgtEl>
                                      </p:cBhvr>
                                    </p:animEffect>
                                  </p:childTnLst>
                                </p:cTn>
                              </p:par>
                              <p:par>
                                <p:cTn id="124" presetID="16" presetClass="entr" presetSubtype="21" fill="hold" nodeType="with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barn(inVertical)">
                                      <p:cBhvr>
                                        <p:cTn id="1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82216" y="0"/>
            <a:ext cx="8911313" cy="6979534"/>
          </a:xfrm>
          <a:prstGeom prst="horizontalScroll">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12000"/>
              </a:lnSpc>
              <a:spcBef>
                <a:spcPts val="0"/>
              </a:spcBef>
              <a:spcAft>
                <a:spcPts val="0"/>
              </a:spcAft>
              <a:buClrTx/>
              <a:buSzTx/>
              <a:buFontTx/>
              <a:buNone/>
              <a:tabLst/>
              <a:defRPr/>
            </a:pPr>
            <a:r>
              <a:rPr kumimoji="0" lang="vi-VN" sz="2600" b="1" i="0" u="none" strike="noStrike" kern="0" cap="none" spc="0" normalizeH="0" baseline="0" noProof="0" dirty="0" smtClean="0">
                <a:ln>
                  <a:noFill/>
                </a:ln>
                <a:solidFill>
                  <a:srgbClr val="C00000"/>
                </a:solidFill>
                <a:effectLst/>
                <a:uLnTx/>
                <a:uFillTx/>
                <a:latin typeface="Times New Roman" panose="02020603050405020304" pitchFamily="18" charset="0"/>
                <a:ea typeface="Cambria" pitchFamily="18" charset="0"/>
                <a:cs typeface="Times New Roman" panose="02020603050405020304" pitchFamily="18" charset="0"/>
              </a:rPr>
              <a:t>Tổng kết </a:t>
            </a:r>
          </a:p>
          <a:p>
            <a:pPr marL="457200" lvl="0" indent="-457200" algn="just">
              <a:lnSpc>
                <a:spcPct val="112000"/>
              </a:lnSpc>
              <a:buFontTx/>
              <a:buAutoNum type="arabicPeriod"/>
            </a:pPr>
            <a:r>
              <a:rPr kumimoji="0" lang="vi-VN" sz="2600" b="1" i="0" u="none" strike="noStrike" kern="0" cap="none" spc="0" normalizeH="0" baseline="0" noProof="0" dirty="0" smtClean="0">
                <a:ln>
                  <a:noFill/>
                </a:ln>
                <a:solidFill>
                  <a:srgbClr val="002060"/>
                </a:solidFill>
                <a:effectLst/>
                <a:uLnTx/>
                <a:uFillTx/>
                <a:latin typeface="Times New Roman" panose="02020603050405020304" pitchFamily="18" charset="0"/>
                <a:ea typeface="Cambria" pitchFamily="18" charset="0"/>
                <a:cs typeface="Times New Roman" panose="02020603050405020304" pitchFamily="18" charset="0"/>
              </a:rPr>
              <a:t>Nội du</a:t>
            </a:r>
            <a:r>
              <a:rPr kumimoji="0" lang="en-US" sz="2600" b="1" i="0" u="none" strike="noStrike" kern="0" cap="none" spc="0" normalizeH="0" baseline="0" noProof="0" dirty="0" smtClean="0">
                <a:ln>
                  <a:noFill/>
                </a:ln>
                <a:solidFill>
                  <a:srgbClr val="002060"/>
                </a:solidFill>
                <a:effectLst/>
                <a:uLnTx/>
                <a:uFillTx/>
                <a:latin typeface="Times New Roman" panose="02020603050405020304" pitchFamily="18" charset="0"/>
                <a:ea typeface="Cambria" pitchFamily="18" charset="0"/>
                <a:cs typeface="Times New Roman" panose="02020603050405020304" pitchFamily="18" charset="0"/>
              </a:rPr>
              <a:t>n</a:t>
            </a:r>
            <a:r>
              <a:rPr kumimoji="0" lang="vi-VN" sz="2600" b="1" i="0" u="none" strike="noStrike" kern="0" cap="none" spc="0" normalizeH="0" baseline="0" noProof="0" dirty="0" smtClean="0">
                <a:ln>
                  <a:noFill/>
                </a:ln>
                <a:solidFill>
                  <a:srgbClr val="002060"/>
                </a:solidFill>
                <a:effectLst/>
                <a:uLnTx/>
                <a:uFillTx/>
                <a:latin typeface="Times New Roman" panose="02020603050405020304" pitchFamily="18" charset="0"/>
                <a:ea typeface="Cambria" pitchFamily="18" charset="0"/>
                <a:cs typeface="Times New Roman" panose="02020603050405020304" pitchFamily="18" charset="0"/>
              </a:rPr>
              <a:t>g</a:t>
            </a:r>
            <a:r>
              <a:rPr kumimoji="0" lang="vi-VN" sz="2600" b="0" i="0" u="none" strike="noStrike" kern="0" cap="none" spc="0" normalizeH="0" baseline="0" noProof="0" dirty="0" smtClean="0">
                <a:ln>
                  <a:noFill/>
                </a:ln>
                <a:solidFill>
                  <a:srgbClr val="002060"/>
                </a:solidFill>
                <a:effectLst/>
                <a:uLnTx/>
                <a:uFillTx/>
                <a:latin typeface="Times New Roman" panose="02020603050405020304" pitchFamily="18" charset="0"/>
                <a:ea typeface="Cambria"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Cuộc gặp gỡ tình cờ của ông hoạ sĩ, cô kĩ sư mới ra trường với người thanh niên làm việc một mình tại trạm khí tượng trên núi cao Sa Pa. Qua đó, truyện ca ngợi những người lao động thầm lặng, có cách sống đẹp, cống hiến sức mình cho đất nước.</a:t>
            </a:r>
            <a:endParaRPr kumimoji="0" lang="vi-VN" sz="2600" b="0" i="0" u="none" strike="noStrike" kern="0" cap="none" spc="0" normalizeH="0" baseline="0" noProof="0" dirty="0" smtClean="0">
              <a:ln>
                <a:noFill/>
              </a:ln>
              <a:effectLst/>
              <a:uLnTx/>
              <a:uFillTx/>
              <a:latin typeface="Times New Roman" panose="02020603050405020304" pitchFamily="18" charset="0"/>
              <a:ea typeface="Cambria" pitchFamily="18" charset="0"/>
              <a:cs typeface="Times New Roman" panose="02020603050405020304" pitchFamily="18" charset="0"/>
            </a:endParaRPr>
          </a:p>
          <a:p>
            <a:pPr marL="457200" lvl="0" indent="-457200" algn="just">
              <a:lnSpc>
                <a:spcPct val="112000"/>
              </a:lnSpc>
              <a:buFontTx/>
              <a:buAutoNum type="arabicPeriod"/>
            </a:pPr>
            <a:r>
              <a:rPr kumimoji="0" lang="vi-VN" sz="2600" b="1" i="0" u="none" strike="noStrike" kern="0" cap="none" spc="0" normalizeH="0" baseline="0" noProof="0" dirty="0" smtClean="0">
                <a:ln>
                  <a:noFill/>
                </a:ln>
                <a:solidFill>
                  <a:srgbClr val="002060"/>
                </a:solidFill>
                <a:effectLst/>
                <a:uLnTx/>
                <a:uFillTx/>
                <a:latin typeface="Times New Roman" panose="02020603050405020304" pitchFamily="18" charset="0"/>
                <a:ea typeface="Cambria" pitchFamily="18" charset="0"/>
                <a:cs typeface="Times New Roman" panose="02020603050405020304" pitchFamily="18" charset="0"/>
              </a:rPr>
              <a:t> Nghệ thuật:</a:t>
            </a:r>
            <a:r>
              <a:rPr kumimoji="0" lang="en-US" sz="2600" b="1" i="0" u="none" strike="noStrike" kern="0" cap="none" spc="0" normalizeH="0" baseline="0" noProof="0" dirty="0" smtClean="0">
                <a:ln>
                  <a:noFill/>
                </a:ln>
                <a:solidFill>
                  <a:srgbClr val="002060"/>
                </a:solidFill>
                <a:effectLst/>
                <a:uLnTx/>
                <a:uFillTx/>
                <a:latin typeface="Times New Roman" panose="02020603050405020304" pitchFamily="18" charset="0"/>
                <a:ea typeface="Cambria"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Truyện xây dựng tình huống hợp lí, cách kể chuyện hợp lí, tự nhiên; miêu tả nhân vật từ nhiều điểm nhìn; ngôn ngữ chân thực giàu chất thơ và chất hoạ; có sự kết hợp giữa tự sự, trữ tình với bình luận.</a:t>
            </a:r>
            <a:endParaRPr kumimoji="0" lang="en-SG" sz="2600" b="0" i="0" u="none" strike="noStrike" kern="0" cap="none" spc="0" normalizeH="0" baseline="0" noProof="0" dirty="0" smtClean="0">
              <a:ln>
                <a:noFill/>
              </a:ln>
              <a:effectLst/>
              <a:uLnTx/>
              <a:uFillTx/>
              <a:latin typeface="Times New Roman" panose="02020603050405020304" pitchFamily="18" charset="0"/>
              <a:ea typeface="Cambria"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656558C4-E9F2-408F-BE30-B9E965448249}"/>
              </a:ext>
            </a:extLst>
          </p:cNvPr>
          <p:cNvSpPr txBox="1">
            <a:spLocks/>
          </p:cNvSpPr>
          <p:nvPr/>
        </p:nvSpPr>
        <p:spPr>
          <a:xfrm>
            <a:off x="890884" y="0"/>
            <a:ext cx="7445642" cy="885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2800" b="1" dirty="0" smtClean="0">
                <a:solidFill>
                  <a:srgbClr val="FF0000"/>
                </a:solidFill>
                <a:latin typeface="Cambria" pitchFamily="18" charset="0"/>
                <a:ea typeface="Cambria" pitchFamily="18" charset="0"/>
                <a:cs typeface="Arial" panose="020B0604020202020204" pitchFamily="34" charset="0"/>
              </a:rPr>
              <a:t>HỆ THỐNG KIẾN THỨC</a:t>
            </a:r>
            <a:endParaRPr lang="en-US" sz="2800" b="1" dirty="0">
              <a:solidFill>
                <a:srgbClr val="FF0000"/>
              </a:solidFill>
              <a:latin typeface="Cambria" pitchFamily="18" charset="0"/>
              <a:ea typeface="Cambria" pitchFamily="18" charset="0"/>
              <a:cs typeface="Arial" panose="020B0604020202020204" pitchFamily="34" charset="0"/>
            </a:endParaRPr>
          </a:p>
        </p:txBody>
      </p:sp>
    </p:spTree>
    <p:extLst>
      <p:ext uri="{BB962C8B-B14F-4D97-AF65-F5344CB8AC3E}">
        <p14:creationId xmlns:p14="http://schemas.microsoft.com/office/powerpoint/2010/main" val="341783554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heel(1)">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2710"/>
            <a:ext cx="9144000" cy="6858000"/>
          </a:xfrm>
          <a:prstGeom prst="rect">
            <a:avLst/>
          </a:prstGeom>
          <a:effectLst>
            <a:softEdge rad="939800"/>
          </a:effectLst>
        </p:spPr>
      </p:pic>
      <p:sp>
        <p:nvSpPr>
          <p:cNvPr id="3" name="TextBox 2"/>
          <p:cNvSpPr txBox="1"/>
          <p:nvPr/>
        </p:nvSpPr>
        <p:spPr>
          <a:xfrm>
            <a:off x="6376349" y="32591"/>
            <a:ext cx="2538452" cy="584775"/>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43691" y="324979"/>
            <a:ext cx="8856617" cy="6338723"/>
          </a:xfrm>
          <a:prstGeom prst="rect">
            <a:avLst/>
          </a:prstGeom>
        </p:spPr>
        <p:txBody>
          <a:bodyPr wrap="square">
            <a:spAutoFit/>
          </a:bodyPr>
          <a:lstStyle/>
          <a:p>
            <a:pPr indent="457200" algn="just">
              <a:lnSpc>
                <a:spcPct val="120000"/>
              </a:lnSpc>
              <a:spcAft>
                <a:spcPts val="0"/>
              </a:spcAft>
            </a:pPr>
            <a:r>
              <a:rPr lang="nl-NL" sz="2000" b="1" dirty="0" smtClean="0">
                <a:latin typeface="Times New Roman" panose="02020603050405020304" pitchFamily="18" charset="0"/>
                <a:ea typeface="Times New Roman" panose="02020603050405020304" pitchFamily="18" charset="0"/>
              </a:rPr>
              <a:t>PHIẾU BÀI TẬP SỐ 1</a:t>
            </a:r>
            <a:r>
              <a:rPr lang="nl-NL" sz="2000" dirty="0">
                <a:latin typeface="Times New Roman" panose="02020603050405020304" pitchFamily="18" charset="0"/>
                <a:ea typeface="Times New Roman" panose="02020603050405020304" pitchFamily="18" charset="0"/>
              </a:rPr>
              <a:t> : </a:t>
            </a:r>
            <a:r>
              <a:rPr lang="en-US" sz="2000" dirty="0">
                <a:latin typeface="Times New Roman" panose="02020603050405020304" pitchFamily="18" charset="0"/>
                <a:ea typeface="Times New Roman" panose="02020603050405020304" pitchFamily="18" charset="0"/>
              </a:rPr>
              <a:t>Cho </a:t>
            </a:r>
            <a:r>
              <a:rPr lang="en-US" sz="2000" dirty="0" err="1">
                <a:latin typeface="Times New Roman" panose="02020603050405020304" pitchFamily="18" charset="0"/>
                <a:ea typeface="Times New Roman" panose="02020603050405020304" pitchFamily="18" charset="0"/>
              </a:rPr>
              <a:t>đoạn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rPr>
              <a:t>:</a:t>
            </a:r>
          </a:p>
          <a:p>
            <a:pPr indent="457200" algn="just">
              <a:lnSpc>
                <a:spcPct val="120000"/>
              </a:lnSpc>
              <a:spcAft>
                <a:spcPts val="0"/>
              </a:spcAft>
            </a:pPr>
            <a:r>
              <a:rPr lang="en-US" sz="2000" i="1" dirty="0">
                <a:solidFill>
                  <a:srgbClr val="FF0000"/>
                </a:solidFill>
                <a:latin typeface="Times New Roman" panose="02020603050405020304" pitchFamily="18" charset="0"/>
                <a:ea typeface="Times New Roman" panose="02020603050405020304" pitchFamily="18" charset="0"/>
              </a:rPr>
              <a:t>“</a:t>
            </a:r>
            <a:r>
              <a:rPr lang="en-US" sz="2000" i="1" dirty="0" err="1">
                <a:solidFill>
                  <a:srgbClr val="FF0000"/>
                </a:solidFill>
                <a:latin typeface="Times New Roman" panose="02020603050405020304" pitchFamily="18" charset="0"/>
                <a:ea typeface="Times New Roman" panose="02020603050405020304" pitchFamily="18" charset="0"/>
              </a:rPr>
              <a:t>Anh</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hạ</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giọng</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nửa</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tâm</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sự</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nửa</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đọc</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lại</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một</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điều</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rõ</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ràng</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đã</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ngẫm</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nghĩ</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nhiều</a:t>
            </a:r>
            <a:r>
              <a:rPr lang="en-US" sz="2000" i="1" dirty="0">
                <a:solidFill>
                  <a:srgbClr val="FF0000"/>
                </a:solidFill>
                <a:latin typeface="Times New Roman" panose="02020603050405020304" pitchFamily="18" charset="0"/>
                <a:ea typeface="Times New Roman" panose="02020603050405020304" pitchFamily="18" charset="0"/>
              </a:rPr>
              <a:t>:</a:t>
            </a:r>
          </a:p>
          <a:p>
            <a:pPr indent="457200" algn="just">
              <a:lnSpc>
                <a:spcPct val="120000"/>
              </a:lnSpc>
              <a:spcAft>
                <a:spcPts val="0"/>
              </a:spcAft>
            </a:pP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Hồi</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chưa</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vào</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nghề</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những</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đêm</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bầu</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trời</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đen</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kịt</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nhìn</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kĩ</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mới</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thấy</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một</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ngôi</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sao</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xa</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cháu</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cũng</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nghĩ</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ngay</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ngôi</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sao</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kia</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lẻ</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loi</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một</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mình</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Bây</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giờ</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làm</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nghề</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này</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cháu</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không</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nghĩ</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như</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vậy</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nữa</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Vả</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khi</a:t>
            </a:r>
            <a:r>
              <a:rPr lang="en-US" sz="2000" i="1" dirty="0">
                <a:solidFill>
                  <a:srgbClr val="FF0000"/>
                </a:solidFill>
                <a:latin typeface="Times New Roman" panose="02020603050405020304" pitchFamily="18" charset="0"/>
                <a:ea typeface="Times New Roman" panose="02020603050405020304" pitchFamily="18" charset="0"/>
              </a:rPr>
              <a:t> ta </a:t>
            </a:r>
            <a:r>
              <a:rPr lang="en-US" sz="2000" i="1" dirty="0" err="1">
                <a:solidFill>
                  <a:srgbClr val="FF0000"/>
                </a:solidFill>
                <a:latin typeface="Times New Roman" panose="02020603050405020304" pitchFamily="18" charset="0"/>
                <a:ea typeface="Times New Roman" panose="02020603050405020304" pitchFamily="18" charset="0"/>
              </a:rPr>
              <a:t>làm</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việc</a:t>
            </a:r>
            <a:r>
              <a:rPr lang="en-US" sz="2000" i="1" dirty="0">
                <a:solidFill>
                  <a:srgbClr val="FF0000"/>
                </a:solidFill>
                <a:latin typeface="Times New Roman" panose="02020603050405020304" pitchFamily="18" charset="0"/>
                <a:ea typeface="Times New Roman" panose="02020603050405020304" pitchFamily="18" charset="0"/>
              </a:rPr>
              <a:t>, ta </a:t>
            </a:r>
            <a:r>
              <a:rPr lang="en-US" sz="2000" i="1" dirty="0" err="1">
                <a:solidFill>
                  <a:srgbClr val="FF0000"/>
                </a:solidFill>
                <a:latin typeface="Times New Roman" panose="02020603050405020304" pitchFamily="18" charset="0"/>
                <a:ea typeface="Times New Roman" panose="02020603050405020304" pitchFamily="18" charset="0"/>
              </a:rPr>
              <a:t>với</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công</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việc</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là</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đôi</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sao</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gọi</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là</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một</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mình</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được</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Huống</a:t>
            </a:r>
            <a:r>
              <a:rPr lang="en-US" sz="2000" i="1" dirty="0">
                <a:solidFill>
                  <a:srgbClr val="FF0000"/>
                </a:solidFill>
                <a:latin typeface="Times New Roman" panose="02020603050405020304" pitchFamily="18" charset="0"/>
                <a:ea typeface="Times New Roman" panose="02020603050405020304" pitchFamily="18" charset="0"/>
              </a:rPr>
              <a:t> chi </a:t>
            </a:r>
            <a:r>
              <a:rPr lang="en-US" sz="2000" i="1" dirty="0" err="1">
                <a:solidFill>
                  <a:srgbClr val="FF0000"/>
                </a:solidFill>
                <a:latin typeface="Times New Roman" panose="02020603050405020304" pitchFamily="18" charset="0"/>
                <a:ea typeface="Times New Roman" panose="02020603050405020304" pitchFamily="18" charset="0"/>
              </a:rPr>
              <a:t>việc</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của</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cháu</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gắn</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liền</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với</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việc</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của</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bao</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anh</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em</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đồng</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chí</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dưới</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kia</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Công</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việc</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của</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cháu</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gian</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khổ</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thế</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đấy</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chứ</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cất</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nó</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đi</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cháu</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buồn</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đến</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chết</a:t>
            </a:r>
            <a:r>
              <a:rPr lang="en-US" sz="2000" i="1" dirty="0">
                <a:solidFill>
                  <a:srgbClr val="FF0000"/>
                </a:solidFill>
                <a:latin typeface="Times New Roman" panose="02020603050405020304" pitchFamily="18" charset="0"/>
                <a:ea typeface="Times New Roman" panose="02020603050405020304" pitchFamily="18" charset="0"/>
              </a:rPr>
              <a:t> </a:t>
            </a:r>
            <a:r>
              <a:rPr lang="en-US" sz="2000" i="1" dirty="0" err="1">
                <a:solidFill>
                  <a:srgbClr val="FF0000"/>
                </a:solidFill>
                <a:latin typeface="Times New Roman" panose="02020603050405020304" pitchFamily="18" charset="0"/>
                <a:ea typeface="Times New Roman" panose="02020603050405020304" pitchFamily="18" charset="0"/>
              </a:rPr>
              <a:t>mất</a:t>
            </a:r>
            <a:r>
              <a:rPr lang="en-US" sz="2000" i="1" dirty="0">
                <a:solidFill>
                  <a:srgbClr val="FF0000"/>
                </a:solidFill>
                <a:latin typeface="Times New Roman" panose="02020603050405020304" pitchFamily="18" charset="0"/>
                <a:ea typeface="Times New Roman" panose="02020603050405020304" pitchFamily="18" charset="0"/>
              </a:rPr>
              <a:t>...”</a:t>
            </a:r>
          </a:p>
          <a:p>
            <a:pPr algn="just">
              <a:lnSpc>
                <a:spcPct val="120000"/>
              </a:lnSpc>
              <a:spcAft>
                <a:spcPts val="0"/>
              </a:spcAft>
            </a:pPr>
            <a:r>
              <a:rPr lang="en-US" sz="2000" b="1" dirty="0" err="1">
                <a:latin typeface="Times New Roman" panose="02020603050405020304" pitchFamily="18" charset="0"/>
                <a:ea typeface="Times New Roman" panose="02020603050405020304" pitchFamily="18" charset="0"/>
              </a:rPr>
              <a:t>Câu</a:t>
            </a:r>
            <a:r>
              <a:rPr lang="en-US" sz="2000" b="1" dirty="0">
                <a:latin typeface="Times New Roman" panose="02020603050405020304" pitchFamily="18" charset="0"/>
                <a:ea typeface="Times New Roman" panose="02020603050405020304" pitchFamily="18" charset="0"/>
              </a:rPr>
              <a:t> 1</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phẩm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hoàn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truyện</a:t>
            </a:r>
            <a:r>
              <a:rPr lang="en-US" sz="2000" dirty="0">
                <a:latin typeface="Times New Roman" panose="02020603050405020304" pitchFamily="18" charset="0"/>
                <a:ea typeface="Times New Roman" panose="02020603050405020304" pitchFamily="18" charset="0"/>
              </a:rPr>
              <a:t>.</a:t>
            </a:r>
          </a:p>
          <a:p>
            <a:pPr algn="just">
              <a:lnSpc>
                <a:spcPct val="120000"/>
              </a:lnSpc>
              <a:spcAft>
                <a:spcPts val="0"/>
              </a:spcAft>
            </a:pPr>
            <a:r>
              <a:rPr lang="en-US" sz="2000" b="1" dirty="0" err="1">
                <a:latin typeface="Times New Roman" panose="02020603050405020304" pitchFamily="18" charset="0"/>
                <a:ea typeface="Times New Roman" panose="02020603050405020304" pitchFamily="18" charset="0"/>
              </a:rPr>
              <a:t>Câu</a:t>
            </a:r>
            <a:r>
              <a:rPr lang="en-US" sz="2000" b="1" dirty="0">
                <a:latin typeface="Times New Roman" panose="02020603050405020304" pitchFamily="18" charset="0"/>
                <a:ea typeface="Times New Roman" panose="02020603050405020304" pitchFamily="18" charset="0"/>
              </a:rPr>
              <a:t> 2</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gắn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liền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việc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bao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anh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đồng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chí</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dưới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kia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Tìm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chi </a:t>
            </a:r>
            <a:r>
              <a:rPr lang="en-US" sz="2000" dirty="0" err="1">
                <a:latin typeface="Times New Roman" panose="02020603050405020304" pitchFamily="18" charset="0"/>
                <a:ea typeface="Times New Roman" panose="02020603050405020304" pitchFamily="18" charset="0"/>
              </a:rPr>
              <a:t>tiết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truyện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minh </a:t>
            </a:r>
            <a:r>
              <a:rPr lang="en-US" sz="2000" dirty="0" err="1">
                <a:latin typeface="Times New Roman" panose="02020603050405020304" pitchFamily="18" charset="0"/>
                <a:ea typeface="Times New Roman" panose="02020603050405020304" pitchFamily="18" charset="0"/>
              </a:rPr>
              <a:t>họa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gắn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giữa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mọi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a:t>
            </a:r>
          </a:p>
          <a:p>
            <a:pPr algn="just">
              <a:lnSpc>
                <a:spcPct val="120000"/>
              </a:lnSpc>
              <a:spcAft>
                <a:spcPts val="0"/>
              </a:spcAft>
            </a:pPr>
            <a:r>
              <a:rPr lang="en-US" sz="2000" b="1" dirty="0" err="1">
                <a:latin typeface="Times New Roman" panose="02020603050405020304" pitchFamily="18" charset="0"/>
                <a:ea typeface="Times New Roman" panose="02020603050405020304" pitchFamily="18" charset="0"/>
              </a:rPr>
              <a:t>Câu</a:t>
            </a:r>
            <a:r>
              <a:rPr lang="en-US" sz="2000" b="1" dirty="0">
                <a:latin typeface="Times New Roman" panose="02020603050405020304" pitchFamily="18" charset="0"/>
                <a:ea typeface="Times New Roman" panose="02020603050405020304" pitchFamily="18" charset="0"/>
              </a:rPr>
              <a:t> 3: </a:t>
            </a:r>
            <a:r>
              <a:rPr lang="en-US" sz="2000" dirty="0">
                <a:latin typeface="Times New Roman" panose="02020603050405020304" pitchFamily="18" charset="0"/>
                <a:ea typeface="Times New Roman" panose="02020603050405020304" pitchFamily="18" charset="0"/>
              </a:rPr>
              <a:t>Ở </a:t>
            </a:r>
            <a:r>
              <a:rPr lang="en-US" sz="2000" dirty="0" err="1">
                <a:latin typeface="Times New Roman" panose="02020603050405020304" pitchFamily="18" charset="0"/>
                <a:ea typeface="Times New Roman" panose="02020603050405020304" pitchFamily="18" charset="0"/>
              </a:rPr>
              <a:t>đoạn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rPr>
              <a:t>hiểu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niên</a:t>
            </a:r>
            <a:r>
              <a:rPr lang="en-US" sz="2000" dirty="0">
                <a:latin typeface="Times New Roman" panose="02020603050405020304" pitchFamily="18" charset="0"/>
                <a:ea typeface="Times New Roman" panose="02020603050405020304" pitchFamily="18" charset="0"/>
              </a:rPr>
              <a:t>? </a:t>
            </a:r>
          </a:p>
          <a:p>
            <a:pPr algn="just">
              <a:lnSpc>
                <a:spcPct val="120000"/>
              </a:lnSpc>
              <a:spcAft>
                <a:spcPts val="0"/>
              </a:spcAft>
            </a:pPr>
            <a:r>
              <a:rPr lang="en-US" sz="2000" b="1" dirty="0" err="1">
                <a:latin typeface="Times New Roman" panose="02020603050405020304" pitchFamily="18" charset="0"/>
                <a:ea typeface="Times New Roman" panose="02020603050405020304" pitchFamily="18" charset="0"/>
              </a:rPr>
              <a:t>Câu</a:t>
            </a:r>
            <a:r>
              <a:rPr lang="en-US" sz="2000" b="1" dirty="0">
                <a:latin typeface="Times New Roman" panose="02020603050405020304" pitchFamily="18" charset="0"/>
                <a:ea typeface="Times New Roman" panose="02020603050405020304" pitchFamily="18" charset="0"/>
              </a:rPr>
              <a:t> 4</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vẻ</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đẹp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cùng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hiểu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hội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hãy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nghĩ</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vượt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thiếu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nay. (</a:t>
            </a:r>
            <a:r>
              <a:rPr lang="en-US" sz="2000" dirty="0" err="1">
                <a:latin typeface="Times New Roman" panose="02020603050405020304" pitchFamily="18" charset="0"/>
                <a:ea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khoảng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nửa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trang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giấy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thi</a:t>
            </a:r>
            <a:r>
              <a:rPr lang="en-US" sz="20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9266945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97940091"/>
              </p:ext>
            </p:extLst>
          </p:nvPr>
        </p:nvGraphicFramePr>
        <p:xfrm>
          <a:off x="0" y="0"/>
          <a:ext cx="9144002" cy="6858000"/>
        </p:xfrm>
        <a:graphic>
          <a:graphicData uri="http://schemas.openxmlformats.org/drawingml/2006/table">
            <a:tbl>
              <a:tblPr firstRow="1" bandRow="1">
                <a:tableStyleId>{5C22544A-7EE6-4342-B048-85BDC9FD1C3A}</a:tableStyleId>
              </a:tblPr>
              <a:tblGrid>
                <a:gridCol w="2974694">
                  <a:extLst>
                    <a:ext uri="{9D8B030D-6E8A-4147-A177-3AD203B41FA5}">
                      <a16:colId xmlns:a16="http://schemas.microsoft.com/office/drawing/2014/main" val="2602186663"/>
                    </a:ext>
                  </a:extLst>
                </a:gridCol>
                <a:gridCol w="6169308">
                  <a:extLst>
                    <a:ext uri="{9D8B030D-6E8A-4147-A177-3AD203B41FA5}">
                      <a16:colId xmlns:a16="http://schemas.microsoft.com/office/drawing/2014/main" val="1335454005"/>
                    </a:ext>
                  </a:extLst>
                </a:gridCol>
              </a:tblGrid>
              <a:tr h="740360">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CÂU</a:t>
                      </a:r>
                      <a:r>
                        <a:rPr lang="en-US" sz="2400" baseline="0" dirty="0" smtClean="0">
                          <a:solidFill>
                            <a:schemeClr val="tx1"/>
                          </a:solidFill>
                          <a:latin typeface="Times New Roman" panose="02020603050405020304" pitchFamily="18" charset="0"/>
                          <a:cs typeface="Times New Roman" panose="02020603050405020304" pitchFamily="18" charset="0"/>
                        </a:rPr>
                        <a:t> HỎI</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GỢI</a:t>
                      </a:r>
                      <a:r>
                        <a:rPr lang="en-US" sz="2400" baseline="0" dirty="0" smtClean="0">
                          <a:solidFill>
                            <a:schemeClr val="tx1"/>
                          </a:solidFill>
                          <a:latin typeface="Times New Roman" panose="02020603050405020304" pitchFamily="18" charset="0"/>
                          <a:cs typeface="Times New Roman" panose="02020603050405020304" pitchFamily="18" charset="0"/>
                        </a:rPr>
                        <a:t> Ý TRẢ LỜI</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1239830"/>
                  </a:ext>
                </a:extLst>
              </a:tr>
              <a:tr h="61176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46907211"/>
                  </a:ext>
                </a:extLst>
              </a:tr>
            </a:tbl>
          </a:graphicData>
        </a:graphic>
      </p:graphicFrame>
      <p:sp>
        <p:nvSpPr>
          <p:cNvPr id="3" name="Rectangle 2"/>
          <p:cNvSpPr/>
          <p:nvPr/>
        </p:nvSpPr>
        <p:spPr>
          <a:xfrm>
            <a:off x="127321" y="845840"/>
            <a:ext cx="2754775" cy="6001643"/>
          </a:xfrm>
          <a:prstGeom prst="rect">
            <a:avLst/>
          </a:prstGeom>
        </p:spPr>
        <p:txBody>
          <a:bodyPr wrap="square">
            <a:spAutoFit/>
          </a:bodyPr>
          <a:lstStyle/>
          <a:p>
            <a:pPr algn="just">
              <a:lnSpc>
                <a:spcPct val="120000"/>
              </a:lnSpc>
              <a:spcAft>
                <a:spcPts val="0"/>
              </a:spcAft>
            </a:pPr>
            <a:r>
              <a:rPr lang="en-US" sz="2000" b="1" dirty="0" err="1" smtClean="0">
                <a:solidFill>
                  <a:srgbClr val="FF0000"/>
                </a:solidFill>
                <a:latin typeface="Times New Roman" panose="02020603050405020304" pitchFamily="18" charset="0"/>
                <a:ea typeface="Times New Roman" panose="02020603050405020304" pitchFamily="18" charset="0"/>
              </a:rPr>
              <a:t>Câu</a:t>
            </a:r>
            <a:r>
              <a:rPr lang="en-US" sz="2000" b="1" dirty="0" smtClean="0">
                <a:solidFill>
                  <a:srgbClr val="FF0000"/>
                </a:solidFill>
                <a:latin typeface="Times New Roman" panose="02020603050405020304" pitchFamily="18" charset="0"/>
                <a:ea typeface="Times New Roman" panose="02020603050405020304" pitchFamily="18" charset="0"/>
              </a:rPr>
              <a:t> </a:t>
            </a:r>
            <a:r>
              <a:rPr lang="en-US" sz="2000" b="1" dirty="0">
                <a:solidFill>
                  <a:srgbClr val="FF0000"/>
                </a:solidFill>
                <a:latin typeface="Times New Roman" panose="02020603050405020304" pitchFamily="18" charset="0"/>
                <a:ea typeface="Times New Roman" panose="02020603050405020304" pitchFamily="18" charset="0"/>
              </a:rPr>
              <a:t>1</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phẩm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hoàn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truyện</a:t>
            </a:r>
            <a:r>
              <a:rPr lang="en-US" sz="2000" dirty="0">
                <a:latin typeface="Times New Roman" panose="02020603050405020304" pitchFamily="18" charset="0"/>
                <a:ea typeface="Times New Roman" panose="02020603050405020304" pitchFamily="18" charset="0"/>
              </a:rPr>
              <a:t>.</a:t>
            </a:r>
          </a:p>
          <a:p>
            <a:pPr algn="just">
              <a:lnSpc>
                <a:spcPct val="120000"/>
              </a:lnSpc>
              <a:spcAft>
                <a:spcPts val="0"/>
              </a:spcAft>
            </a:pPr>
            <a:r>
              <a:rPr lang="en-US" sz="2000" b="1" dirty="0" err="1">
                <a:solidFill>
                  <a:srgbClr val="FF0000"/>
                </a:solidFill>
                <a:latin typeface="Times New Roman" panose="02020603050405020304" pitchFamily="18" charset="0"/>
                <a:ea typeface="Times New Roman" panose="02020603050405020304" pitchFamily="18" charset="0"/>
              </a:rPr>
              <a:t>Câu</a:t>
            </a:r>
            <a:r>
              <a:rPr lang="en-US" sz="2000" b="1" dirty="0">
                <a:solidFill>
                  <a:srgbClr val="FF0000"/>
                </a:solidFill>
                <a:latin typeface="Times New Roman" panose="02020603050405020304" pitchFamily="18" charset="0"/>
                <a:ea typeface="Times New Roman" panose="02020603050405020304" pitchFamily="18" charset="0"/>
              </a:rPr>
              <a:t> 2</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gắn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liền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việc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bao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anh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đồng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chí</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dưới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kia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Tìm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chi </a:t>
            </a:r>
            <a:r>
              <a:rPr lang="en-US" sz="2000" dirty="0" err="1">
                <a:latin typeface="Times New Roman" panose="02020603050405020304" pitchFamily="18" charset="0"/>
                <a:ea typeface="Times New Roman" panose="02020603050405020304" pitchFamily="18" charset="0"/>
              </a:rPr>
              <a:t>tiết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truyện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minh </a:t>
            </a:r>
            <a:r>
              <a:rPr lang="en-US" sz="2000" dirty="0" err="1">
                <a:latin typeface="Times New Roman" panose="02020603050405020304" pitchFamily="18" charset="0"/>
                <a:ea typeface="Times New Roman" panose="02020603050405020304" pitchFamily="18" charset="0"/>
              </a:rPr>
              <a:t>họa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gắn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giữa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mọi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smtClean="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4" name="Rectangle 3"/>
          <p:cNvSpPr/>
          <p:nvPr/>
        </p:nvSpPr>
        <p:spPr>
          <a:xfrm>
            <a:off x="3096228" y="835153"/>
            <a:ext cx="5833641" cy="2308324"/>
          </a:xfrm>
          <a:prstGeom prst="rect">
            <a:avLst/>
          </a:prstGeom>
        </p:spPr>
        <p:txBody>
          <a:bodyPr wrap="square">
            <a:spAutoFit/>
          </a:bodyPr>
          <a:lstStyle/>
          <a:p>
            <a:pPr lvl="0" algn="just">
              <a:spcAft>
                <a:spcPts val="0"/>
              </a:spcAft>
              <a:tabLst>
                <a:tab pos="180340" algn="l"/>
              </a:tabLst>
            </a:pPr>
            <a:r>
              <a:rPr lang="en-US" sz="2400" b="1" i="1" dirty="0" err="1" smtClean="0">
                <a:solidFill>
                  <a:srgbClr val="FF0000"/>
                </a:solidFill>
                <a:latin typeface="Times New Roman" panose="02020603050405020304" pitchFamily="18" charset="0"/>
                <a:ea typeface="Arial" panose="020B0604020202020204" pitchFamily="34" charset="0"/>
              </a:rPr>
              <a:t>Câu</a:t>
            </a:r>
            <a:r>
              <a:rPr lang="en-US" sz="2400" b="1" i="1" dirty="0" smtClean="0">
                <a:solidFill>
                  <a:srgbClr val="FF0000"/>
                </a:solidFill>
                <a:latin typeface="Times New Roman" panose="02020603050405020304" pitchFamily="18" charset="0"/>
                <a:ea typeface="Arial" panose="020B0604020202020204" pitchFamily="34" charset="0"/>
              </a:rPr>
              <a:t> 1:</a:t>
            </a:r>
          </a:p>
          <a:p>
            <a:pPr marL="342900" lvl="0" indent="-342900" algn="just">
              <a:spcAft>
                <a:spcPts val="0"/>
              </a:spcAft>
              <a:buFont typeface="Times New Roman" panose="02020603050405020304" pitchFamily="18" charset="0"/>
              <a:buChar char="-"/>
              <a:tabLst>
                <a:tab pos="180340" algn="l"/>
              </a:tabLst>
            </a:pPr>
            <a:r>
              <a:rPr lang="en-US" sz="2000" i="1" dirty="0" err="1" smtClean="0">
                <a:latin typeface="Times New Roman" panose="02020603050405020304" pitchFamily="18" charset="0"/>
                <a:ea typeface="Arial" panose="020B0604020202020204" pitchFamily="34" charset="0"/>
              </a:rPr>
              <a:t>Tác</a:t>
            </a:r>
            <a:r>
              <a:rPr lang="en-US" sz="2000" i="1" dirty="0" smtClean="0">
                <a:latin typeface="Times New Roman" panose="02020603050405020304" pitchFamily="18" charset="0"/>
                <a:ea typeface="Arial" panose="020B0604020202020204" pitchFamily="34" charset="0"/>
              </a:rPr>
              <a:t> </a:t>
            </a:r>
            <a:r>
              <a:rPr lang="en-US" sz="2000" i="1" dirty="0" err="1">
                <a:latin typeface="Times New Roman" panose="02020603050405020304" pitchFamily="18" charset="0"/>
                <a:ea typeface="Arial" panose="020B0604020202020204" pitchFamily="34" charset="0"/>
              </a:rPr>
              <a:t>phẩm</a:t>
            </a:r>
            <a:r>
              <a:rPr lang="en-US" sz="2000" i="1" dirty="0">
                <a:latin typeface="Times New Roman" panose="02020603050405020304" pitchFamily="18" charset="0"/>
                <a:ea typeface="Arial" panose="020B0604020202020204" pitchFamily="34" charset="0"/>
              </a:rPr>
              <a:t> </a:t>
            </a:r>
            <a:r>
              <a:rPr lang="en-US" sz="2000" i="1" dirty="0" err="1">
                <a:latin typeface="Times New Roman" panose="02020603050405020304" pitchFamily="18" charset="0"/>
                <a:ea typeface="Arial" panose="020B0604020202020204" pitchFamily="34" charset="0"/>
              </a:rPr>
              <a:t>Lặng</a:t>
            </a:r>
            <a:r>
              <a:rPr lang="en-US" sz="2000" i="1" dirty="0">
                <a:latin typeface="Times New Roman" panose="02020603050405020304" pitchFamily="18" charset="0"/>
                <a:ea typeface="Arial" panose="020B0604020202020204" pitchFamily="34" charset="0"/>
              </a:rPr>
              <a:t> </a:t>
            </a:r>
            <a:r>
              <a:rPr lang="en-US" sz="2000" i="1" dirty="0" err="1">
                <a:latin typeface="Times New Roman" panose="02020603050405020304" pitchFamily="18" charset="0"/>
                <a:ea typeface="Arial" panose="020B0604020202020204" pitchFamily="34" charset="0"/>
              </a:rPr>
              <a:t>lẽ</a:t>
            </a:r>
            <a:r>
              <a:rPr lang="en-US" sz="2000" i="1" dirty="0">
                <a:latin typeface="Times New Roman" panose="02020603050405020304" pitchFamily="18" charset="0"/>
                <a:ea typeface="Arial" panose="020B0604020202020204" pitchFamily="34" charset="0"/>
              </a:rPr>
              <a:t> Sa Pa</a:t>
            </a:r>
            <a:endParaRPr lang="en-US" sz="2000" dirty="0">
              <a:latin typeface="Times New Roman" panose="02020603050405020304" pitchFamily="18" charset="0"/>
              <a:ea typeface="Arial" panose="020B0604020202020204" pitchFamily="34" charset="0"/>
            </a:endParaRPr>
          </a:p>
          <a:p>
            <a:pPr marL="342900" lvl="0" indent="-342900" algn="just">
              <a:spcAft>
                <a:spcPts val="0"/>
              </a:spcAft>
              <a:buFont typeface="Times New Roman" panose="02020603050405020304" pitchFamily="18" charset="0"/>
              <a:buChar char="-"/>
              <a:tabLst>
                <a:tab pos="180340" algn="l"/>
              </a:tabLst>
            </a:pPr>
            <a:r>
              <a:rPr lang="en-US" sz="2000" dirty="0" err="1">
                <a:latin typeface="Times New Roman" panose="02020603050405020304" pitchFamily="18" charset="0"/>
                <a:ea typeface="Arial" panose="020B0604020202020204" pitchFamily="34" charset="0"/>
              </a:rPr>
              <a:t>Tác</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giả</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Nguyễn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Thành</a:t>
            </a:r>
            <a:r>
              <a:rPr lang="en-US" sz="2000" dirty="0">
                <a:latin typeface="Times New Roman" panose="02020603050405020304" pitchFamily="18" charset="0"/>
                <a:ea typeface="Arial" panose="020B0604020202020204" pitchFamily="34" charset="0"/>
              </a:rPr>
              <a:t> </a:t>
            </a:r>
            <a:r>
              <a:rPr lang="en-US" sz="2000" dirty="0" smtClean="0">
                <a:latin typeface="Times New Roman" panose="02020603050405020304" pitchFamily="18" charset="0"/>
                <a:ea typeface="Arial" panose="020B0604020202020204" pitchFamily="34" charset="0"/>
              </a:rPr>
              <a:t>Long.</a:t>
            </a:r>
            <a:endParaRPr lang="en-US" sz="2000" dirty="0">
              <a:latin typeface="Times New Roman" panose="02020603050405020304" pitchFamily="18" charset="0"/>
              <a:ea typeface="Arial" panose="020B0604020202020204" pitchFamily="34" charset="0"/>
            </a:endParaRPr>
          </a:p>
          <a:p>
            <a:pPr algn="just">
              <a:spcAft>
                <a:spcPts val="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Hoàn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đời</a:t>
            </a:r>
            <a:r>
              <a:rPr lang="en-US" sz="2000" dirty="0">
                <a:latin typeface="Times New Roman" panose="02020603050405020304" pitchFamily="18" charset="0"/>
                <a:ea typeface="Times New Roman" panose="02020603050405020304" pitchFamily="18" charset="0"/>
              </a:rPr>
              <a:t> : </a:t>
            </a:r>
            <a:r>
              <a:rPr lang="en-US" sz="2000" dirty="0" err="1">
                <a:latin typeface="Times New Roman" panose="02020603050405020304" pitchFamily="18" charset="0"/>
                <a:ea typeface="Times New Roman" panose="02020603050405020304" pitchFamily="18" charset="0"/>
              </a:rPr>
              <a:t>Năm</a:t>
            </a:r>
            <a:r>
              <a:rPr lang="en-US" sz="2000" dirty="0">
                <a:latin typeface="Times New Roman" panose="02020603050405020304" pitchFamily="18" charset="0"/>
                <a:ea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rPr>
              <a:t>1970, </a:t>
            </a:r>
            <a:r>
              <a:rPr lang="en-US" sz="2000" dirty="0" err="1">
                <a:latin typeface="Times New Roman" panose="02020603050405020304" pitchFamily="18" charset="0"/>
                <a:ea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tế</a:t>
            </a:r>
            <a:r>
              <a:rPr lang="en-US" sz="2000" dirty="0">
                <a:latin typeface="Times New Roman" panose="02020603050405020304" pitchFamily="18" charset="0"/>
                <a:ea typeface="Times New Roman" panose="02020603050405020304" pitchFamily="18" charset="0"/>
              </a:rPr>
              <a:t> ở </a:t>
            </a:r>
            <a:r>
              <a:rPr lang="en-US" sz="2000" dirty="0" err="1">
                <a:latin typeface="Times New Roman" panose="02020603050405020304" pitchFamily="18" charset="0"/>
                <a:ea typeface="Times New Roman" panose="02020603050405020304" pitchFamily="18" charset="0"/>
              </a:rPr>
              <a:t>Lào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truyện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ngắn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biểu</a:t>
            </a:r>
            <a:r>
              <a:rPr lang="en-US" sz="2000" dirty="0">
                <a:latin typeface="Times New Roman" panose="02020603050405020304" pitchFamily="18" charset="0"/>
                <a:ea typeface="Times New Roman" panose="02020603050405020304" pitchFamily="18" charset="0"/>
              </a:rPr>
              <a:t> ở </a:t>
            </a:r>
            <a:r>
              <a:rPr lang="en-US" sz="2000" dirty="0" err="1">
                <a:latin typeface="Times New Roman" panose="02020603050405020304" pitchFamily="18" charset="0"/>
                <a:ea typeface="Times New Roman" panose="02020603050405020304" pitchFamily="18" charset="0"/>
              </a:rPr>
              <a:t>đề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hòa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dựng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chủ</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nghĩa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hội</a:t>
            </a:r>
            <a:r>
              <a:rPr lang="en-US" sz="2000" dirty="0">
                <a:latin typeface="Times New Roman" panose="02020603050405020304" pitchFamily="18" charset="0"/>
                <a:ea typeface="Times New Roman" panose="02020603050405020304" pitchFamily="18" charset="0"/>
              </a:rPr>
              <a:t> ở </a:t>
            </a:r>
            <a:r>
              <a:rPr lang="en-US" sz="2000" dirty="0" err="1">
                <a:latin typeface="Times New Roman" panose="02020603050405020304" pitchFamily="18" charset="0"/>
                <a:ea typeface="Times New Roman" panose="02020603050405020304" pitchFamily="18" charset="0"/>
              </a:rPr>
              <a:t>miền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Bắc</a:t>
            </a:r>
            <a:r>
              <a:rPr lang="en-US" sz="2000" dirty="0">
                <a:latin typeface="Times New Roman" panose="02020603050405020304" pitchFamily="18" charset="0"/>
                <a:ea typeface="Times New Roman" panose="02020603050405020304" pitchFamily="18" charset="0"/>
              </a:rPr>
              <a:t>. In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Giữa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xanh</a:t>
            </a:r>
            <a:r>
              <a:rPr lang="en-US" sz="2000" dirty="0">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554697" y="3143477"/>
            <a:ext cx="6375172" cy="3348609"/>
          </a:xfrm>
          <a:prstGeom prst="rect">
            <a:avLst/>
          </a:prstGeom>
        </p:spPr>
        <p:txBody>
          <a:bodyPr wrap="square">
            <a:spAutoFit/>
          </a:bodyPr>
          <a:lstStyle/>
          <a:p>
            <a:pPr marL="457200" algn="just">
              <a:lnSpc>
                <a:spcPct val="115000"/>
              </a:lnSpc>
              <a:spcAft>
                <a:spcPts val="0"/>
              </a:spcAft>
              <a:tabLst>
                <a:tab pos="180340" algn="l"/>
              </a:tabLst>
            </a:pP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a:t>
            </a:r>
          </a:p>
          <a:p>
            <a:pPr marL="457200" algn="just">
              <a:lnSpc>
                <a:spcPct val="115000"/>
              </a:lnSpc>
              <a:spcAft>
                <a:spcPts val="0"/>
              </a:spcAft>
              <a:tabLst>
                <a:tab pos="180340" algn="l"/>
              </a:tabLs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 </a:t>
            </a:r>
          </a:p>
          <a:p>
            <a:pPr marL="457200" algn="just">
              <a:lnSpc>
                <a:spcPct val="115000"/>
              </a:lnSpc>
              <a:spcAft>
                <a:spcPts val="0"/>
              </a:spcAft>
              <a:tabLst>
                <a:tab pos="18034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mưa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chấn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vỏ</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mây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báo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457200" algn="just">
              <a:lnSpc>
                <a:spcPct val="115000"/>
              </a:lnSpc>
              <a:spcAft>
                <a:spcPts val="0"/>
              </a:spcAft>
              <a:tabLst>
                <a:tab pos="180340" algn="l"/>
              </a:tabLs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báo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đấu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457200" algn="just">
              <a:lnSpc>
                <a:spcPct val="115000"/>
              </a:lnSpc>
              <a:spcAft>
                <a:spcPts val="0"/>
              </a:spcAft>
              <a:tabLst>
                <a:tab pos="180340" algn="l"/>
              </a:tabLs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HS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nhờ</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đám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mây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khô</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bắn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máy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bay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Mỹ</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Hàm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Rồng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9211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500"/>
                                        <p:tgtEl>
                                          <p:spTgt spid="5">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500"/>
                                        <p:tgtEl>
                                          <p:spTgt spid="5">
                                            <p:txEl>
                                              <p:pRg st="1" end="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500"/>
                                        <p:tgtEl>
                                          <p:spTgt spid="5">
                                            <p:txEl>
                                              <p:pRg st="2" end="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36572960"/>
              </p:ext>
            </p:extLst>
          </p:nvPr>
        </p:nvGraphicFramePr>
        <p:xfrm>
          <a:off x="0" y="0"/>
          <a:ext cx="9144002" cy="6858000"/>
        </p:xfrm>
        <a:graphic>
          <a:graphicData uri="http://schemas.openxmlformats.org/drawingml/2006/table">
            <a:tbl>
              <a:tblPr firstRow="1" bandRow="1">
                <a:tableStyleId>{5C22544A-7EE6-4342-B048-85BDC9FD1C3A}</a:tableStyleId>
              </a:tblPr>
              <a:tblGrid>
                <a:gridCol w="2974694">
                  <a:extLst>
                    <a:ext uri="{9D8B030D-6E8A-4147-A177-3AD203B41FA5}">
                      <a16:colId xmlns:a16="http://schemas.microsoft.com/office/drawing/2014/main" val="2602186663"/>
                    </a:ext>
                  </a:extLst>
                </a:gridCol>
                <a:gridCol w="6169308">
                  <a:extLst>
                    <a:ext uri="{9D8B030D-6E8A-4147-A177-3AD203B41FA5}">
                      <a16:colId xmlns:a16="http://schemas.microsoft.com/office/drawing/2014/main" val="1335454005"/>
                    </a:ext>
                  </a:extLst>
                </a:gridCol>
              </a:tblGrid>
              <a:tr h="740360">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CÂU</a:t>
                      </a:r>
                      <a:r>
                        <a:rPr lang="en-US" sz="2400" baseline="0" dirty="0" smtClean="0">
                          <a:solidFill>
                            <a:schemeClr val="tx1"/>
                          </a:solidFill>
                          <a:latin typeface="Times New Roman" panose="02020603050405020304" pitchFamily="18" charset="0"/>
                          <a:cs typeface="Times New Roman" panose="02020603050405020304" pitchFamily="18" charset="0"/>
                        </a:rPr>
                        <a:t> HỎI</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GỢI</a:t>
                      </a:r>
                      <a:r>
                        <a:rPr lang="en-US" sz="2400" baseline="0" dirty="0" smtClean="0">
                          <a:solidFill>
                            <a:schemeClr val="tx1"/>
                          </a:solidFill>
                          <a:latin typeface="Times New Roman" panose="02020603050405020304" pitchFamily="18" charset="0"/>
                          <a:cs typeface="Times New Roman" panose="02020603050405020304" pitchFamily="18" charset="0"/>
                        </a:rPr>
                        <a:t> Ý TRẢ LỜI</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1239830"/>
                  </a:ext>
                </a:extLst>
              </a:tr>
              <a:tr h="61176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46907211"/>
                  </a:ext>
                </a:extLst>
              </a:tr>
            </a:tbl>
          </a:graphicData>
        </a:graphic>
      </p:graphicFrame>
      <p:sp>
        <p:nvSpPr>
          <p:cNvPr id="3" name="Rectangle 2"/>
          <p:cNvSpPr/>
          <p:nvPr/>
        </p:nvSpPr>
        <p:spPr>
          <a:xfrm>
            <a:off x="120543" y="797510"/>
            <a:ext cx="2784704" cy="5632311"/>
          </a:xfrm>
          <a:prstGeom prst="rect">
            <a:avLst/>
          </a:prstGeom>
        </p:spPr>
        <p:txBody>
          <a:bodyPr wrap="square">
            <a:spAutoFit/>
          </a:bodyPr>
          <a:lstStyle/>
          <a:p>
            <a:pPr algn="just">
              <a:lnSpc>
                <a:spcPct val="120000"/>
              </a:lnSpc>
              <a:spcAft>
                <a:spcPts val="0"/>
              </a:spcAft>
            </a:pPr>
            <a:r>
              <a:rPr lang="en-US" sz="2000" b="1" dirty="0" err="1" smtClean="0">
                <a:latin typeface="Times New Roman" panose="02020603050405020304" pitchFamily="18" charset="0"/>
                <a:ea typeface="Times New Roman" panose="02020603050405020304" pitchFamily="18" charset="0"/>
              </a:rPr>
              <a:t>Câu</a:t>
            </a:r>
            <a:r>
              <a:rPr lang="en-US" sz="2000" b="1" dirty="0" smtClean="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3: </a:t>
            </a:r>
            <a:r>
              <a:rPr lang="en-US" sz="2000" dirty="0">
                <a:latin typeface="Times New Roman" panose="02020603050405020304" pitchFamily="18" charset="0"/>
                <a:ea typeface="Times New Roman" panose="02020603050405020304" pitchFamily="18" charset="0"/>
              </a:rPr>
              <a:t>Ở </a:t>
            </a:r>
            <a:r>
              <a:rPr lang="en-US" sz="2000" dirty="0" err="1">
                <a:latin typeface="Times New Roman" panose="02020603050405020304" pitchFamily="18" charset="0"/>
                <a:ea typeface="Times New Roman" panose="02020603050405020304" pitchFamily="18" charset="0"/>
              </a:rPr>
              <a:t>đoạn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rPr>
              <a:t>hiểu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niên</a:t>
            </a:r>
            <a:r>
              <a:rPr lang="en-US" sz="2000" dirty="0">
                <a:latin typeface="Times New Roman" panose="02020603050405020304" pitchFamily="18" charset="0"/>
                <a:ea typeface="Times New Roman" panose="02020603050405020304" pitchFamily="18" charset="0"/>
              </a:rPr>
              <a:t>? </a:t>
            </a:r>
          </a:p>
          <a:p>
            <a:pPr algn="just">
              <a:lnSpc>
                <a:spcPct val="120000"/>
              </a:lnSpc>
              <a:spcAft>
                <a:spcPts val="0"/>
              </a:spcAft>
            </a:pPr>
            <a:r>
              <a:rPr lang="en-US" sz="2000" b="1" dirty="0" err="1">
                <a:latin typeface="Times New Roman" panose="02020603050405020304" pitchFamily="18" charset="0"/>
                <a:ea typeface="Times New Roman" panose="02020603050405020304" pitchFamily="18" charset="0"/>
              </a:rPr>
              <a:t>Câu</a:t>
            </a:r>
            <a:r>
              <a:rPr lang="en-US" sz="2000" b="1" dirty="0">
                <a:latin typeface="Times New Roman" panose="02020603050405020304" pitchFamily="18" charset="0"/>
                <a:ea typeface="Times New Roman" panose="02020603050405020304" pitchFamily="18" charset="0"/>
              </a:rPr>
              <a:t> 4</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vẻ</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đẹp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cùng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hiểu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hội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hãy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nghĩ</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tinh</a:t>
            </a:r>
            <a:r>
              <a:rPr lang="en-US" sz="2000" dirty="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thần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trách</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nhiệm</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của</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thanh</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niên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trong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việc</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chung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tay</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đẩy</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lùi</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dịch</a:t>
            </a:r>
            <a:r>
              <a:rPr lang="en-US" sz="2000" dirty="0" smtClean="0">
                <a:latin typeface="Times New Roman" panose="02020603050405020304" pitchFamily="18" charset="0"/>
                <a:ea typeface="Times New Roman" panose="02020603050405020304" pitchFamily="18" charset="0"/>
              </a:rPr>
              <a:t> Covid-19. (</a:t>
            </a:r>
            <a:r>
              <a:rPr lang="en-US" sz="2000" dirty="0" err="1" smtClean="0">
                <a:latin typeface="Times New Roman" panose="02020603050405020304" pitchFamily="18" charset="0"/>
                <a:ea typeface="Times New Roman" panose="02020603050405020304" pitchFamily="18" charset="0"/>
              </a:rPr>
              <a:t>Trình</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bày</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khoảng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hơn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nửa</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trang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giấy</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thi</a:t>
            </a:r>
            <a:r>
              <a:rPr lang="en-US" sz="2000" dirty="0" smtClean="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4" name="Rectangle 3"/>
          <p:cNvSpPr/>
          <p:nvPr/>
        </p:nvSpPr>
        <p:spPr>
          <a:xfrm>
            <a:off x="2612571" y="797510"/>
            <a:ext cx="6380958" cy="2994666"/>
          </a:xfrm>
          <a:prstGeom prst="rect">
            <a:avLst/>
          </a:prstGeom>
        </p:spPr>
        <p:txBody>
          <a:bodyPr wrap="square">
            <a:spAutoFit/>
          </a:bodyPr>
          <a:lstStyle/>
          <a:p>
            <a:pPr marL="457200" algn="just">
              <a:lnSpc>
                <a:spcPct val="115000"/>
              </a:lnSpc>
              <a:spcAft>
                <a:spcPts val="0"/>
              </a:spcAft>
              <a:tabLst>
                <a:tab pos="180340" algn="l"/>
              </a:tabLst>
            </a:pP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a:t>
            </a:r>
          </a:p>
          <a:p>
            <a:pPr marL="457200" algn="just">
              <a:lnSpc>
                <a:spcPct val="115000"/>
              </a:lnSpc>
              <a:spcAft>
                <a:spcPts val="0"/>
              </a:spcAft>
              <a:tabLst>
                <a:tab pos="180340" algn="l"/>
              </a:tabLs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p>
          <a:p>
            <a:pPr marL="457200" algn="just">
              <a:lnSpc>
                <a:spcPct val="115000"/>
              </a:lnSpc>
              <a:spcAft>
                <a:spcPts val="0"/>
              </a:spcAft>
              <a:tabLst>
                <a:tab pos="18034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trách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p>
          <a:p>
            <a:pPr marL="457200" algn="just">
              <a:lnSpc>
                <a:spcPct val="115000"/>
              </a:lnSpc>
              <a:spcAft>
                <a:spcPts val="0"/>
              </a:spcAft>
              <a:tabLst>
                <a:tab pos="18034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đắn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457200" algn="just">
              <a:lnSpc>
                <a:spcPct val="115000"/>
              </a:lnSpc>
              <a:spcAft>
                <a:spcPts val="0"/>
              </a:spcAft>
              <a:tabLst>
                <a:tab pos="180340" algn="l"/>
              </a:tabLs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Cho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dù</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khăn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lạc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niềm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vui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lẻ</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loi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5" name="Rectangle 4"/>
          <p:cNvSpPr/>
          <p:nvPr/>
        </p:nvSpPr>
        <p:spPr>
          <a:xfrm>
            <a:off x="3089065" y="3774352"/>
            <a:ext cx="5608580" cy="1323439"/>
          </a:xfrm>
          <a:prstGeom prst="rect">
            <a:avLst/>
          </a:prstGeom>
        </p:spPr>
        <p:txBody>
          <a:bodyPr wrap="square">
            <a:spAutoFit/>
          </a:bodyPr>
          <a:lstStyle/>
          <a:p>
            <a:pPr algn="just">
              <a:spcAft>
                <a:spcPts val="0"/>
              </a:spcAft>
              <a:tabLst>
                <a:tab pos="180340" algn="l"/>
                <a:tab pos="290195" algn="l"/>
              </a:tabLst>
            </a:pPr>
            <a:r>
              <a:rPr lang="en-US" sz="2000" i="1" dirty="0" err="1" smtClean="0">
                <a:solidFill>
                  <a:srgbClr val="FF0000"/>
                </a:solidFill>
                <a:latin typeface="Times New Roman" panose="02020603050405020304" pitchFamily="18" charset="0"/>
              </a:rPr>
              <a:t>Câu</a:t>
            </a:r>
            <a:r>
              <a:rPr lang="en-US" sz="2000" i="1" dirty="0" smtClean="0">
                <a:solidFill>
                  <a:srgbClr val="FF0000"/>
                </a:solidFill>
                <a:latin typeface="Times New Roman" panose="02020603050405020304" pitchFamily="18" charset="0"/>
              </a:rPr>
              <a:t> 4:</a:t>
            </a:r>
          </a:p>
          <a:p>
            <a:pPr algn="just">
              <a:spcAft>
                <a:spcPts val="0"/>
              </a:spcAft>
              <a:tabLst>
                <a:tab pos="180340" algn="l"/>
                <a:tab pos="290195" algn="l"/>
              </a:tabLst>
            </a:pPr>
            <a:r>
              <a:rPr lang="en-US" sz="2000" dirty="0" smtClean="0">
                <a:latin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½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a:t>
            </a:r>
            <a:endParaRPr lang="en-US" sz="2000" dirty="0">
              <a:latin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180340" algn="l"/>
                <a:tab pos="290195" algn="l"/>
              </a:tabLst>
            </a:pP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HS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riêng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sau</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40204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500"/>
                                        <p:tgtEl>
                                          <p:spTgt spid="5">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fade">
                                      <p:cBhvr>
                                        <p:cTn id="37" dur="500"/>
                                        <p:tgtEl>
                                          <p:spTgt spid="5">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fade">
                                      <p:cBhvr>
                                        <p:cTn id="4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089529"/>
            <a:ext cx="9072880" cy="1631216"/>
          </a:xfrm>
          <a:prstGeom prst="rect">
            <a:avLst/>
          </a:prstGeom>
        </p:spPr>
        <p:txBody>
          <a:bodyPr wrap="square">
            <a:spAutoFit/>
          </a:bodyPr>
          <a:lstStyle/>
          <a:p>
            <a:pPr lvl="0" algn="just">
              <a:lnSpc>
                <a:spcPts val="3000"/>
              </a:lnSpc>
            </a:pPr>
            <a:r>
              <a:rPr lang="en-US" sz="1500" b="1" dirty="0">
                <a:solidFill>
                  <a:srgbClr val="FF0000"/>
                </a:solidFill>
                <a:latin typeface="Times New Roman" panose="02020603050405020304" pitchFamily="18" charset="0"/>
                <a:ea typeface="Cambria" pitchFamily="18" charset="0"/>
                <a:cs typeface="Times New Roman" panose="02020603050405020304" pitchFamily="18" charset="0"/>
              </a:rPr>
              <a:t>*MĐ: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Hình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ảnh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anh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thanh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niên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trong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a:solidFill>
                  <a:prstClr val="black"/>
                </a:solidFill>
                <a:latin typeface="Times New Roman" panose="02020603050405020304" pitchFamily="18" charset="0"/>
                <a:ea typeface="Cambria" pitchFamily="18" charset="0"/>
                <a:cs typeface="Times New Roman" panose="02020603050405020304" pitchFamily="18" charset="0"/>
              </a:rPr>
              <a:t>L</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ặng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lẽ</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Sa Pa” –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Nguyễn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Thành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Long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đã</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a:solidFill>
                  <a:prstClr val="black"/>
                </a:solidFill>
                <a:latin typeface="Times New Roman" panose="02020603050405020304" pitchFamily="18" charset="0"/>
                <a:ea typeface="Cambria" pitchFamily="18" charset="0"/>
                <a:cs typeface="Times New Roman" panose="02020603050405020304" pitchFamily="18" charset="0"/>
              </a:rPr>
              <a:t>khắc</a:t>
            </a: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a:solidFill>
                  <a:prstClr val="black"/>
                </a:solidFill>
                <a:latin typeface="Times New Roman" panose="02020603050405020304" pitchFamily="18" charset="0"/>
                <a:ea typeface="Cambria" pitchFamily="18" charset="0"/>
                <a:cs typeface="Times New Roman" panose="02020603050405020304" pitchFamily="18" charset="0"/>
              </a:rPr>
              <a:t>họa</a:t>
            </a: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a:solidFill>
                  <a:prstClr val="black"/>
                </a:solidFill>
                <a:latin typeface="Times New Roman" panose="02020603050405020304" pitchFamily="18" charset="0"/>
                <a:ea typeface="Cambria" pitchFamily="18" charset="0"/>
                <a:cs typeface="Times New Roman" panose="02020603050405020304" pitchFamily="18" charset="0"/>
              </a:rPr>
              <a:t>một</a:t>
            </a: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lối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sống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cao</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a:solidFill>
                  <a:prstClr val="black"/>
                </a:solidFill>
                <a:latin typeface="Times New Roman" panose="02020603050405020304" pitchFamily="18" charset="0"/>
                <a:ea typeface="Cambria" pitchFamily="18" charset="0"/>
                <a:cs typeface="Times New Roman" panose="02020603050405020304" pitchFamily="18" charset="0"/>
              </a:rPr>
              <a:t>đẹp</a:t>
            </a: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Sống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có</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trách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nhiệm</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với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bản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thân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và</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xã</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hội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Điều</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đó</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khiến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thế</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a:solidFill>
                  <a:prstClr val="black"/>
                </a:solidFill>
                <a:latin typeface="Times New Roman" panose="02020603050405020304" pitchFamily="18" charset="0"/>
                <a:ea typeface="Cambria" pitchFamily="18" charset="0"/>
                <a:cs typeface="Times New Roman" panose="02020603050405020304" pitchFamily="18" charset="0"/>
              </a:rPr>
              <a:t>hệ</a:t>
            </a: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a:solidFill>
                  <a:prstClr val="black"/>
                </a:solidFill>
                <a:latin typeface="Times New Roman" panose="02020603050405020304" pitchFamily="18" charset="0"/>
                <a:ea typeface="Cambria" pitchFamily="18" charset="0"/>
                <a:cs typeface="Times New Roman" panose="02020603050405020304" pitchFamily="18" charset="0"/>
              </a:rPr>
              <a:t>trẻ</a:t>
            </a: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a:solidFill>
                  <a:prstClr val="black"/>
                </a:solidFill>
                <a:latin typeface="Times New Roman" panose="02020603050405020304" pitchFamily="18" charset="0"/>
                <a:ea typeface="Cambria" pitchFamily="18" charset="0"/>
                <a:cs typeface="Times New Roman" panose="02020603050405020304" pitchFamily="18" charset="0"/>
              </a:rPr>
              <a:t>trong</a:t>
            </a: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a:solidFill>
                  <a:prstClr val="black"/>
                </a:solidFill>
                <a:latin typeface="Times New Roman" panose="02020603050405020304" pitchFamily="18" charset="0"/>
                <a:ea typeface="Cambria" pitchFamily="18" charset="0"/>
                <a:cs typeface="Times New Roman" panose="02020603050405020304" pitchFamily="18" charset="0"/>
              </a:rPr>
              <a:t>thời</a:t>
            </a: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a:solidFill>
                  <a:prstClr val="black"/>
                </a:solidFill>
                <a:latin typeface="Times New Roman" panose="02020603050405020304" pitchFamily="18" charset="0"/>
                <a:ea typeface="Cambria" pitchFamily="18" charset="0"/>
                <a:cs typeface="Times New Roman" panose="02020603050405020304" pitchFamily="18" charset="0"/>
              </a:rPr>
              <a:t>đại</a:t>
            </a: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a:solidFill>
                  <a:prstClr val="black"/>
                </a:solidFill>
                <a:latin typeface="Times New Roman" panose="02020603050405020304" pitchFamily="18" charset="0"/>
                <a:ea typeface="Cambria" pitchFamily="18" charset="0"/>
                <a:cs typeface="Times New Roman" panose="02020603050405020304" pitchFamily="18" charset="0"/>
              </a:rPr>
              <a:t>hôm</a:t>
            </a: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nay </a:t>
            </a:r>
            <a:r>
              <a:rPr lang="en-US" sz="1500" dirty="0" err="1">
                <a:solidFill>
                  <a:prstClr val="black"/>
                </a:solidFill>
                <a:latin typeface="Times New Roman" panose="02020603050405020304" pitchFamily="18" charset="0"/>
                <a:ea typeface="Cambria" pitchFamily="18" charset="0"/>
                <a:cs typeface="Times New Roman" panose="02020603050405020304" pitchFamily="18" charset="0"/>
              </a:rPr>
              <a:t>phải</a:t>
            </a: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a:solidFill>
                  <a:prstClr val="black"/>
                </a:solidFill>
                <a:latin typeface="Times New Roman" panose="02020603050405020304" pitchFamily="18" charset="0"/>
                <a:ea typeface="Cambria" pitchFamily="18" charset="0"/>
                <a:cs typeface="Times New Roman" panose="02020603050405020304" pitchFamily="18" charset="0"/>
              </a:rPr>
              <a:t>suy</a:t>
            </a: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nghĩ</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Đặc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biệt</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trong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thời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điểm</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khi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thế</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giới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đang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đứng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trước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đại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dịch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Covid-19,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thanh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niên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cần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thể</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hiện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tinh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thần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trách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nhiệm</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như</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thế</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nào</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a:t>
            </a:r>
            <a:endParaRPr lang="en-US" sz="1500" dirty="0">
              <a:solidFill>
                <a:prstClr val="black"/>
              </a:solidFill>
              <a:latin typeface="Times New Roman" panose="02020603050405020304" pitchFamily="18" charset="0"/>
              <a:ea typeface="Cambria" pitchFamily="18" charset="0"/>
              <a:cs typeface="Times New Roman" panose="02020603050405020304" pitchFamily="18" charset="0"/>
            </a:endParaRPr>
          </a:p>
        </p:txBody>
      </p:sp>
      <p:sp>
        <p:nvSpPr>
          <p:cNvPr id="3" name="Rectangle 2"/>
          <p:cNvSpPr/>
          <p:nvPr/>
        </p:nvSpPr>
        <p:spPr>
          <a:xfrm>
            <a:off x="0" y="2606219"/>
            <a:ext cx="9072880" cy="4324261"/>
          </a:xfrm>
          <a:prstGeom prst="rect">
            <a:avLst/>
          </a:prstGeom>
        </p:spPr>
        <p:txBody>
          <a:bodyPr wrap="square">
            <a:spAutoFit/>
          </a:bodyPr>
          <a:lstStyle/>
          <a:p>
            <a:pPr lvl="0" algn="just">
              <a:lnSpc>
                <a:spcPts val="3000"/>
              </a:lnSpc>
            </a:pPr>
            <a:r>
              <a:rPr lang="en-US" sz="1500" b="1" dirty="0">
                <a:solidFill>
                  <a:srgbClr val="FF0000"/>
                </a:solidFill>
                <a:latin typeface="Times New Roman" panose="02020603050405020304" pitchFamily="18" charset="0"/>
                <a:ea typeface="Cambria" pitchFamily="18" charset="0"/>
                <a:cs typeface="Times New Roman" panose="02020603050405020304" pitchFamily="18" charset="0"/>
              </a:rPr>
              <a:t>* TĐ </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srgbClr val="FF0000"/>
                </a:solidFill>
                <a:latin typeface="Times New Roman" panose="02020603050405020304" pitchFamily="18" charset="0"/>
                <a:ea typeface="Cambria" pitchFamily="18" charset="0"/>
                <a:cs typeface="Times New Roman" panose="02020603050405020304" pitchFamily="18" charset="0"/>
              </a:rPr>
              <a:t>Giải</a:t>
            </a:r>
            <a:r>
              <a:rPr lang="en-US" sz="1500" dirty="0" smtClean="0">
                <a:solidFill>
                  <a:srgbClr val="FF0000"/>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srgbClr val="FF0000"/>
                </a:solidFill>
                <a:latin typeface="Times New Roman" panose="02020603050405020304" pitchFamily="18" charset="0"/>
                <a:ea typeface="Cambria" pitchFamily="18" charset="0"/>
                <a:cs typeface="Times New Roman" panose="02020603050405020304" pitchFamily="18" charset="0"/>
              </a:rPr>
              <a:t>thích</a:t>
            </a:r>
            <a:r>
              <a:rPr lang="en-US" sz="1500" dirty="0" smtClean="0">
                <a:solidFill>
                  <a:srgbClr val="FF0000"/>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srgbClr val="FF0000"/>
                </a:solidFill>
                <a:latin typeface="Times New Roman" panose="02020603050405020304" pitchFamily="18" charset="0"/>
                <a:ea typeface="Cambria" pitchFamily="18" charset="0"/>
                <a:cs typeface="Times New Roman" panose="02020603050405020304" pitchFamily="18" charset="0"/>
              </a:rPr>
              <a:t>Trách</a:t>
            </a:r>
            <a:r>
              <a:rPr lang="en-US" sz="1500" dirty="0" smtClean="0">
                <a:solidFill>
                  <a:srgbClr val="FF0000"/>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srgbClr val="FF0000"/>
                </a:solidFill>
                <a:latin typeface="Times New Roman" panose="02020603050405020304" pitchFamily="18" charset="0"/>
                <a:ea typeface="Cambria" pitchFamily="18" charset="0"/>
                <a:cs typeface="Times New Roman" panose="02020603050405020304" pitchFamily="18" charset="0"/>
              </a:rPr>
              <a:t>nhiệm</a:t>
            </a:r>
            <a:r>
              <a:rPr lang="en-US" sz="1500" dirty="0" smtClean="0">
                <a:solidFill>
                  <a:srgbClr val="FF0000"/>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là</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a:solidFill>
                  <a:prstClr val="black"/>
                </a:solidFill>
                <a:latin typeface="Times New Roman" panose="02020603050405020304" pitchFamily="18" charset="0"/>
                <a:ea typeface="Cambria" pitchFamily="18" charset="0"/>
                <a:cs typeface="Times New Roman" panose="02020603050405020304" pitchFamily="18" charset="0"/>
              </a:rPr>
              <a:t>gì</a:t>
            </a: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a:solidFill>
                  <a:prstClr val="black"/>
                </a:solidFill>
                <a:latin typeface="Times New Roman" panose="02020603050405020304" pitchFamily="18" charset="0"/>
                <a:ea typeface="Cambria" pitchFamily="18" charset="0"/>
                <a:cs typeface="Times New Roman" panose="02020603050405020304" pitchFamily="18" charset="0"/>
              </a:rPr>
              <a:t>Là</a:t>
            </a: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lối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sống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hành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vi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đạo</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đức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của</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mỗi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cá</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nhân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với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điều</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phải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làm</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gánh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vác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đảm</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bảo</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tính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đúng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đắn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nếu</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sai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phải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chịu</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hậu</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quả</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a:t>
            </a:r>
            <a:endParaRPr lang="en-US" sz="1500" dirty="0">
              <a:solidFill>
                <a:prstClr val="black"/>
              </a:solidFill>
              <a:latin typeface="Times New Roman" panose="02020603050405020304" pitchFamily="18" charset="0"/>
              <a:ea typeface="Cambria" pitchFamily="18" charset="0"/>
              <a:cs typeface="Times New Roman" panose="02020603050405020304" pitchFamily="18" charset="0"/>
            </a:endParaRPr>
          </a:p>
          <a:p>
            <a:pPr lvl="0" algn="just">
              <a:lnSpc>
                <a:spcPts val="3000"/>
              </a:lnSpc>
            </a:pPr>
            <a:r>
              <a:rPr lang="en-US" sz="1500" dirty="0">
                <a:solidFill>
                  <a:srgbClr val="FF0000"/>
                </a:solidFill>
                <a:latin typeface="Times New Roman" panose="02020603050405020304" pitchFamily="18" charset="0"/>
                <a:ea typeface="Cambria" pitchFamily="18" charset="0"/>
                <a:cs typeface="Times New Roman" panose="02020603050405020304" pitchFamily="18" charset="0"/>
              </a:rPr>
              <a:t>-</a:t>
            </a:r>
            <a:r>
              <a:rPr lang="en-US" sz="1500" dirty="0" err="1">
                <a:solidFill>
                  <a:srgbClr val="FF0000"/>
                </a:solidFill>
                <a:latin typeface="Times New Roman" panose="02020603050405020304" pitchFamily="18" charset="0"/>
                <a:ea typeface="Cambria" pitchFamily="18" charset="0"/>
                <a:cs typeface="Times New Roman" panose="02020603050405020304" pitchFamily="18" charset="0"/>
              </a:rPr>
              <a:t>Bàn</a:t>
            </a:r>
            <a:r>
              <a:rPr lang="en-US" sz="15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1500" dirty="0" err="1">
                <a:solidFill>
                  <a:srgbClr val="FF0000"/>
                </a:solidFill>
                <a:latin typeface="Times New Roman" panose="02020603050405020304" pitchFamily="18" charset="0"/>
                <a:ea typeface="Cambria" pitchFamily="18" charset="0"/>
                <a:cs typeface="Times New Roman" panose="02020603050405020304" pitchFamily="18" charset="0"/>
              </a:rPr>
              <a:t>luận</a:t>
            </a:r>
            <a:r>
              <a:rPr lang="en-US" sz="15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1500" dirty="0" err="1">
                <a:solidFill>
                  <a:srgbClr val="FF0000"/>
                </a:solidFill>
                <a:latin typeface="Times New Roman" panose="02020603050405020304" pitchFamily="18" charset="0"/>
                <a:ea typeface="Cambria" pitchFamily="18" charset="0"/>
                <a:cs typeface="Times New Roman" panose="02020603050405020304" pitchFamily="18" charset="0"/>
              </a:rPr>
              <a:t>phân</a:t>
            </a:r>
            <a:r>
              <a:rPr lang="en-US" sz="15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1500" dirty="0" err="1">
                <a:solidFill>
                  <a:srgbClr val="FF0000"/>
                </a:solidFill>
                <a:latin typeface="Times New Roman" panose="02020603050405020304" pitchFamily="18" charset="0"/>
                <a:ea typeface="Cambria" pitchFamily="18" charset="0"/>
                <a:cs typeface="Times New Roman" panose="02020603050405020304" pitchFamily="18" charset="0"/>
              </a:rPr>
              <a:t>tích</a:t>
            </a:r>
            <a:r>
              <a:rPr lang="en-US" sz="15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1500" dirty="0" err="1">
                <a:solidFill>
                  <a:srgbClr val="FF0000"/>
                </a:solidFill>
                <a:latin typeface="Times New Roman" panose="02020603050405020304" pitchFamily="18" charset="0"/>
                <a:ea typeface="Cambria" pitchFamily="18" charset="0"/>
                <a:cs typeface="Times New Roman" panose="02020603050405020304" pitchFamily="18" charset="0"/>
              </a:rPr>
              <a:t>chứng</a:t>
            </a:r>
            <a:r>
              <a:rPr lang="en-US" sz="1500" dirty="0">
                <a:solidFill>
                  <a:srgbClr val="FF0000"/>
                </a:solidFill>
                <a:latin typeface="Times New Roman" panose="02020603050405020304" pitchFamily="18" charset="0"/>
                <a:ea typeface="Cambria" pitchFamily="18" charset="0"/>
                <a:cs typeface="Times New Roman" panose="02020603050405020304" pitchFamily="18" charset="0"/>
              </a:rPr>
              <a:t> minh:</a:t>
            </a:r>
          </a:p>
          <a:p>
            <a:pPr lvl="0" algn="just">
              <a:lnSpc>
                <a:spcPts val="3000"/>
              </a:lnSpc>
            </a:pP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Dịch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Covid</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đang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diễn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biến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phức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tạp</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Đảng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và</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Nhà</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nước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đã</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đưa</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ra</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nhiều</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phương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án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quyết</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liệt</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để</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đẩy</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lùi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dịch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bệnh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Mỗi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người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dân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giống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như</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một</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chiến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sĩ</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trên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mặt</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trận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chống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giặc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bản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thân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mỗi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người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cần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nêu</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cao</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tinh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thần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trách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nhiệm</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a:t>
            </a:r>
            <a:endParaRPr lang="en-US" sz="1500" dirty="0">
              <a:solidFill>
                <a:prstClr val="black"/>
              </a:solidFill>
              <a:latin typeface="Times New Roman" panose="02020603050405020304" pitchFamily="18" charset="0"/>
              <a:ea typeface="Cambria" pitchFamily="18" charset="0"/>
              <a:cs typeface="Times New Roman" panose="02020603050405020304" pitchFamily="18" charset="0"/>
            </a:endParaRPr>
          </a:p>
          <a:p>
            <a:pPr lvl="0" algn="just">
              <a:lnSpc>
                <a:spcPts val="3000"/>
              </a:lnSpc>
            </a:pPr>
            <a:r>
              <a:rPr lang="en-US" sz="15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Tinh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thần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trách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nhiệm</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được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thể</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hiện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như</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thế</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nào</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Tham</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gia</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tình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nguyện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đầu</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trong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các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phong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trào</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chống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tin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giả</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Thường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xuyên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cập</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nhật</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thông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tin,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tuyên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truyền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đến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gia</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đình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và</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mọi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người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xung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quanh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về</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các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biện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pháp</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phòng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chống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Tham</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gia</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quyên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góp</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ủng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hộ</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quỹ</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phòng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chống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dịch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bệnh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Không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tụ</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tập</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bạn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bè</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đến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nơi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đông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người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a:t>
            </a:r>
          </a:p>
          <a:p>
            <a:pPr lvl="0" algn="just">
              <a:lnSpc>
                <a:spcPts val="3000"/>
              </a:lnSpc>
            </a:pP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Mỗi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người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đều</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góp</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một</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phần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sức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lực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vào</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sự</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thành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bại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của</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cuộc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chiến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Tinh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thần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trách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nhiệm</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không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chỉ</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giúp</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đất</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nước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vượt</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qua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đại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dịch</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mà</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nó</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còn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là</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động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lực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giúp</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xã</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hội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phát</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triển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cuộc</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sống</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con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người</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tốt</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đẹp</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1500" dirty="0" err="1" smtClean="0">
                <a:solidFill>
                  <a:prstClr val="black"/>
                </a:solidFill>
                <a:latin typeface="Times New Roman" panose="02020603050405020304" pitchFamily="18" charset="0"/>
                <a:ea typeface="Cambria" pitchFamily="18" charset="0"/>
                <a:cs typeface="Times New Roman" panose="02020603050405020304" pitchFamily="18" charset="0"/>
              </a:rPr>
              <a:t>hơn</a:t>
            </a:r>
            <a:r>
              <a:rPr lang="en-US" sz="1500" dirty="0" smtClean="0">
                <a:solidFill>
                  <a:prstClr val="black"/>
                </a:solidFill>
                <a:latin typeface="Times New Roman" panose="02020603050405020304" pitchFamily="18" charset="0"/>
                <a:ea typeface="Cambria" pitchFamily="18" charset="0"/>
                <a:cs typeface="Times New Roman" panose="02020603050405020304" pitchFamily="18" charset="0"/>
              </a:rPr>
              <a:t>.</a:t>
            </a:r>
            <a:endParaRPr lang="en-US" sz="1500" dirty="0">
              <a:solidFill>
                <a:prstClr val="black"/>
              </a:solidFill>
              <a:latin typeface="Times New Roman" panose="02020603050405020304" pitchFamily="18" charset="0"/>
              <a:ea typeface="Cambria" pitchFamily="18" charset="0"/>
              <a:cs typeface="Times New Roman" panose="02020603050405020304" pitchFamily="18" charset="0"/>
            </a:endParaRPr>
          </a:p>
        </p:txBody>
      </p:sp>
      <p:sp>
        <p:nvSpPr>
          <p:cNvPr id="5" name="Rectangle 4"/>
          <p:cNvSpPr/>
          <p:nvPr/>
        </p:nvSpPr>
        <p:spPr>
          <a:xfrm>
            <a:off x="50111" y="0"/>
            <a:ext cx="8972658" cy="1089529"/>
          </a:xfrm>
          <a:prstGeom prst="rect">
            <a:avLst/>
          </a:prstGeom>
        </p:spPr>
        <p:txBody>
          <a:bodyPr wrap="square">
            <a:spAutoFit/>
          </a:bodyPr>
          <a:lstStyle/>
          <a:p>
            <a:pPr algn="just">
              <a:lnSpc>
                <a:spcPct val="120000"/>
              </a:lnSpc>
              <a:spcAft>
                <a:spcPts val="0"/>
              </a:spcAft>
            </a:pPr>
            <a:r>
              <a:rPr lang="en-US" b="1" dirty="0" err="1" smtClean="0">
                <a:solidFill>
                  <a:srgbClr val="FF0000"/>
                </a:solidFill>
                <a:latin typeface="Times New Roman" panose="02020603050405020304" pitchFamily="18" charset="0"/>
                <a:ea typeface="Times New Roman" panose="02020603050405020304" pitchFamily="18" charset="0"/>
              </a:rPr>
              <a:t>Câu</a:t>
            </a:r>
            <a:r>
              <a:rPr lang="en-US" b="1" dirty="0" smtClean="0">
                <a:solidFill>
                  <a:srgbClr val="FF0000"/>
                </a:solidFill>
                <a:latin typeface="Times New Roman" panose="02020603050405020304" pitchFamily="18" charset="0"/>
                <a:ea typeface="Times New Roman" panose="02020603050405020304" pitchFamily="18" charset="0"/>
              </a:rPr>
              <a:t> </a:t>
            </a:r>
            <a:r>
              <a:rPr lang="en-US" b="1" dirty="0">
                <a:solidFill>
                  <a:srgbClr val="FF0000"/>
                </a:solidFill>
                <a:latin typeface="Times New Roman" panose="02020603050405020304" pitchFamily="18" charset="0"/>
                <a:ea typeface="Times New Roman" panose="02020603050405020304" pitchFamily="18" charset="0"/>
              </a:rPr>
              <a:t>4</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Từ</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vẻ</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đẹp</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của</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vật</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anh</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thanh</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niên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trong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bản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trên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cùng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với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những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hiểu</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biết</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xã</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hội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em</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hãy</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nêu</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suy</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nghĩ</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của</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mình</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về</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tinh</a:t>
            </a:r>
            <a:r>
              <a:rPr lang="en-US" dirty="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thần</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trách</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nhiệm</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của</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thanh</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niên</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trong</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việc</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chung</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tay</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đẩy</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lùi</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dịch</a:t>
            </a:r>
            <a:r>
              <a:rPr lang="en-US" dirty="0" smtClean="0">
                <a:solidFill>
                  <a:srgbClr val="FF0000"/>
                </a:solidFill>
                <a:latin typeface="Times New Roman" panose="02020603050405020304" pitchFamily="18" charset="0"/>
                <a:ea typeface="Times New Roman" panose="02020603050405020304" pitchFamily="18" charset="0"/>
              </a:rPr>
              <a:t> Covid-19. (</a:t>
            </a:r>
            <a:r>
              <a:rPr lang="en-US" dirty="0" err="1" smtClean="0">
                <a:solidFill>
                  <a:srgbClr val="FF0000"/>
                </a:solidFill>
                <a:latin typeface="Times New Roman" panose="02020603050405020304" pitchFamily="18" charset="0"/>
                <a:ea typeface="Times New Roman" panose="02020603050405020304" pitchFamily="18" charset="0"/>
              </a:rPr>
              <a:t>Trình</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bày</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khoảng</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hơn</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nửa</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trang</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giấy</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thi</a:t>
            </a:r>
            <a:r>
              <a:rPr lang="en-US" dirty="0" smtClean="0">
                <a:solidFill>
                  <a:srgbClr val="FF0000"/>
                </a:solidFill>
                <a:latin typeface="Times New Roman" panose="02020603050405020304" pitchFamily="18" charset="0"/>
                <a:ea typeface="Times New Roman" panose="02020603050405020304" pitchFamily="18" charset="0"/>
              </a:rPr>
              <a:t>).</a:t>
            </a:r>
            <a:endParaRPr lang="en-US"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46583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6880" y="263069"/>
            <a:ext cx="8341360" cy="6219651"/>
          </a:xfrm>
          <a:prstGeom prst="rect">
            <a:avLst/>
          </a:prstGeom>
          <a:noFill/>
        </p:spPr>
        <p:txBody>
          <a:bodyPr wrap="square">
            <a:spAutoFit/>
          </a:bodyPr>
          <a:lstStyle/>
          <a:p>
            <a:pPr lvl="0" algn="just">
              <a:lnSpc>
                <a:spcPct val="110000"/>
              </a:lnSpc>
            </a:pPr>
            <a:r>
              <a:rPr lang="en-US" sz="20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Cambria" pitchFamily="18" charset="0"/>
                <a:cs typeface="Times New Roman" panose="02020603050405020304" pitchFamily="18" charset="0"/>
              </a:rPr>
              <a:t>Đánh</a:t>
            </a:r>
            <a:r>
              <a:rPr lang="en-US" sz="28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Cambria" pitchFamily="18" charset="0"/>
                <a:cs typeface="Times New Roman" panose="02020603050405020304" pitchFamily="18" charset="0"/>
              </a:rPr>
              <a:t>giá</a:t>
            </a:r>
            <a:r>
              <a:rPr lang="en-US" sz="28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Cambria" pitchFamily="18" charset="0"/>
                <a:cs typeface="Times New Roman" panose="02020603050405020304" pitchFamily="18" charset="0"/>
              </a:rPr>
              <a:t>mở</a:t>
            </a:r>
            <a:r>
              <a:rPr lang="en-US" sz="28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Cambria" pitchFamily="18" charset="0"/>
                <a:cs typeface="Times New Roman" panose="02020603050405020304" pitchFamily="18" charset="0"/>
              </a:rPr>
              <a:t>rộng</a:t>
            </a:r>
            <a:r>
              <a:rPr lang="en-US" sz="2800" dirty="0">
                <a:solidFill>
                  <a:srgbClr val="FF0000"/>
                </a:solidFill>
                <a:latin typeface="Times New Roman" panose="02020603050405020304" pitchFamily="18" charset="0"/>
                <a:ea typeface="Cambria" pitchFamily="18" charset="0"/>
                <a:cs typeface="Times New Roman" panose="02020603050405020304" pitchFamily="18" charset="0"/>
              </a:rPr>
              <a:t>:</a:t>
            </a:r>
          </a:p>
          <a:p>
            <a:pPr lvl="0" algn="just">
              <a:lnSpc>
                <a:spcPct val="110000"/>
              </a:lnSpc>
            </a:pP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Mỗi</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thanh</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niên</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cần</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phải</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nêu</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cao</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tinh</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thần</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trách</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nhiệm</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tùy</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thuộc</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vào</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hoàn</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cảnh</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trình</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độ</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cách</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sống</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nhưng</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đều</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phải</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hướng</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đến</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một</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mục</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đích</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chung</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vì</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xã</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hội</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hòa</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bình</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dân</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tộc</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phồn</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vinh</a:t>
            </a:r>
            <a:endParaRPr lang="en-US" sz="2800" dirty="0">
              <a:solidFill>
                <a:prstClr val="black"/>
              </a:solidFill>
              <a:latin typeface="Times New Roman" panose="02020603050405020304" pitchFamily="18" charset="0"/>
              <a:ea typeface="Cambria" pitchFamily="18" charset="0"/>
              <a:cs typeface="Times New Roman" panose="02020603050405020304" pitchFamily="18" charset="0"/>
            </a:endParaRPr>
          </a:p>
          <a:p>
            <a:pPr lvl="0" algn="just">
              <a:lnSpc>
                <a:spcPct val="110000"/>
              </a:lnSpc>
            </a:pP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Phản</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itchFamily="18" charset="0"/>
                <a:cs typeface="Times New Roman" panose="02020603050405020304" pitchFamily="18" charset="0"/>
              </a:rPr>
              <a:t>đề</a:t>
            </a:r>
            <a:r>
              <a:rPr lang="en-US"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số</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du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học</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sinh</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khi</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trở</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về</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nước</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thái</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độ</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không</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hợp</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tác</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không</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chịu</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cách</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li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hoặc</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tỏ</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thái</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độ</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coi</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thường</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đất</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nước</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Thanh</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niên</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thiếu</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hiểu</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biết</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khi</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nghỉ</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dịch</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đua</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đòi</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tụ</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tập</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bè</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đua</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xe</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trái</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phép</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lơ</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là</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học</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hành</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Cambria" pitchFamily="18" charset="0"/>
              <a:cs typeface="Times New Roman" panose="02020603050405020304" pitchFamily="18" charset="0"/>
            </a:endParaRPr>
          </a:p>
          <a:p>
            <a:pPr lvl="0" algn="just">
              <a:lnSpc>
                <a:spcPct val="110000"/>
              </a:lnSpc>
            </a:pPr>
            <a:r>
              <a:rPr lang="en-US" sz="28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Cambria" pitchFamily="18" charset="0"/>
                <a:cs typeface="Times New Roman" panose="02020603050405020304" pitchFamily="18" charset="0"/>
              </a:rPr>
              <a:t>Kết</a:t>
            </a:r>
            <a:r>
              <a:rPr lang="en-US" sz="28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Cambria" pitchFamily="18" charset="0"/>
                <a:cs typeface="Times New Roman" panose="02020603050405020304" pitchFamily="18" charset="0"/>
              </a:rPr>
              <a:t>đoạn</a:t>
            </a:r>
            <a:r>
              <a:rPr lang="en-US" sz="28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Mỗi</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hãy</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thể</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tình</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nước</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trách</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nhiệm</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bản</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thân</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đoàn</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kết</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cùng</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nhau</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vượt</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qua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đại</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mbria" pitchFamily="18" charset="0"/>
                <a:cs typeface="Times New Roman" panose="02020603050405020304" pitchFamily="18" charset="0"/>
              </a:rPr>
              <a:t>dịch</a:t>
            </a:r>
            <a:r>
              <a:rPr lang="en-US" sz="2800" dirty="0" smtClean="0">
                <a:solidFill>
                  <a:prstClr val="black"/>
                </a:solidFill>
                <a:latin typeface="Times New Roman" panose="02020603050405020304" pitchFamily="18" charset="0"/>
                <a:ea typeface="Cambria"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Cambria" pitchFamily="18" charset="0"/>
              <a:cs typeface="Times New Roman" panose="02020603050405020304" pitchFamily="18" charset="0"/>
            </a:endParaRPr>
          </a:p>
        </p:txBody>
      </p:sp>
    </p:spTree>
    <p:extLst>
      <p:ext uri="{BB962C8B-B14F-4D97-AF65-F5344CB8AC3E}">
        <p14:creationId xmlns:p14="http://schemas.microsoft.com/office/powerpoint/2010/main" val="41891506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762000"/>
            <a:ext cx="9164319" cy="59029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spcAft>
                <a:spcPts val="0"/>
              </a:spcAft>
            </a:pPr>
            <a:r>
              <a:rPr lang="en-US" sz="2200" dirty="0" err="1">
                <a:latin typeface="Times New Roman" panose="02020603050405020304" pitchFamily="18" charset="0"/>
                <a:ea typeface="MS Mincho"/>
              </a:rPr>
              <a:t>Đọc</a:t>
            </a:r>
            <a:r>
              <a:rPr lang="en-US" sz="2200" dirty="0">
                <a:latin typeface="Times New Roman" panose="02020603050405020304" pitchFamily="18" charset="0"/>
                <a:ea typeface="MS Mincho"/>
              </a:rPr>
              <a:t> </a:t>
            </a:r>
            <a:r>
              <a:rPr lang="en-US" sz="2200" i="1" dirty="0" err="1">
                <a:latin typeface="Times New Roman" panose="02020603050405020304" pitchFamily="18" charset="0"/>
                <a:ea typeface="MS Mincho"/>
              </a:rPr>
              <a:t>Lặng</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lẽ</a:t>
            </a:r>
            <a:r>
              <a:rPr lang="en-US" sz="2200" i="1" dirty="0">
                <a:latin typeface="Times New Roman" panose="02020603050405020304" pitchFamily="18" charset="0"/>
                <a:ea typeface="MS Mincho"/>
              </a:rPr>
              <a:t> Sa Pa</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của</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Nguyễn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Thành</a:t>
            </a:r>
            <a:r>
              <a:rPr lang="en-US" sz="2200" dirty="0">
                <a:latin typeface="Times New Roman" panose="02020603050405020304" pitchFamily="18" charset="0"/>
                <a:ea typeface="MS Mincho"/>
              </a:rPr>
              <a:t> Long, </a:t>
            </a:r>
            <a:r>
              <a:rPr lang="en-US" sz="2200" dirty="0" err="1">
                <a:latin typeface="Times New Roman" panose="02020603050405020304" pitchFamily="18" charset="0"/>
                <a:ea typeface="MS Mincho"/>
              </a:rPr>
              <a:t>hẳn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các</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em</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còn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nhớ</a:t>
            </a:r>
            <a:r>
              <a:rPr lang="en-US" sz="2200" dirty="0">
                <a:latin typeface="Times New Roman" panose="02020603050405020304" pitchFamily="18" charset="0"/>
                <a:ea typeface="MS Mincho"/>
              </a:rPr>
              <a:t>:</a:t>
            </a:r>
            <a:endParaRPr lang="en-US" sz="2200" dirty="0">
              <a:latin typeface="Times New Roman" panose="02020603050405020304" pitchFamily="18" charset="0"/>
              <a:ea typeface="Times New Roman" panose="02020603050405020304" pitchFamily="18" charset="0"/>
            </a:endParaRPr>
          </a:p>
          <a:p>
            <a:pPr algn="just">
              <a:spcAft>
                <a:spcPts val="0"/>
              </a:spcAft>
            </a:pP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Khi</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được</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mời</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lên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nhà</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anh</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thanh</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niên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hoạ</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sĩ</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đã</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nghĩ</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thầm</a:t>
            </a:r>
            <a:r>
              <a:rPr lang="en-US" sz="2200" dirty="0">
                <a:latin typeface="Times New Roman" panose="02020603050405020304" pitchFamily="18" charset="0"/>
                <a:ea typeface="MS Mincho"/>
              </a:rPr>
              <a:t>: </a:t>
            </a:r>
            <a:r>
              <a:rPr lang="en-US" sz="2200" i="1" dirty="0">
                <a:latin typeface="Times New Roman" panose="02020603050405020304" pitchFamily="18" charset="0"/>
                <a:ea typeface="MS Mincho"/>
              </a:rPr>
              <a:t>"</a:t>
            </a:r>
            <a:r>
              <a:rPr lang="en-US" sz="2200" i="1" dirty="0" err="1">
                <a:latin typeface="Times New Roman" panose="02020603050405020304" pitchFamily="18" charset="0"/>
                <a:ea typeface="MS Mincho"/>
              </a:rPr>
              <a:t>Khách</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tới</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bất</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ngờ</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chắc</a:t>
            </a:r>
            <a:r>
              <a:rPr lang="en-US" sz="2200" i="1" dirty="0">
                <a:latin typeface="Times New Roman" panose="02020603050405020304" pitchFamily="18" charset="0"/>
                <a:ea typeface="MS Mincho"/>
              </a:rPr>
              <a:t> cu </a:t>
            </a:r>
            <a:r>
              <a:rPr lang="en-US" sz="2200" i="1" dirty="0" err="1">
                <a:latin typeface="Times New Roman" panose="02020603050405020304" pitchFamily="18" charset="0"/>
                <a:ea typeface="MS Mincho"/>
              </a:rPr>
              <a:t>cậu</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chưa</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kịp</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quét</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tước</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dọn</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dẹp</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chưa</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kịp</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gấp</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chăn</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chẳng</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hạn</a:t>
            </a:r>
            <a:r>
              <a:rPr lang="en-US" sz="2200" i="1" dirty="0">
                <a:latin typeface="Times New Roman" panose="02020603050405020304" pitchFamily="18" charset="0"/>
                <a:ea typeface="MS Mincho"/>
              </a:rPr>
              <a:t>."</a:t>
            </a:r>
            <a:endParaRPr lang="en-US" sz="2200" dirty="0">
              <a:latin typeface="Times New Roman" panose="02020603050405020304" pitchFamily="18" charset="0"/>
              <a:ea typeface="Times New Roman" panose="02020603050405020304" pitchFamily="18" charset="0"/>
            </a:endParaRPr>
          </a:p>
          <a:p>
            <a:pPr indent="457200" algn="just">
              <a:spcAft>
                <a:spcPts val="0"/>
              </a:spcAft>
            </a:pPr>
            <a:r>
              <a:rPr lang="en-US" sz="2200" dirty="0" err="1">
                <a:latin typeface="Times New Roman" panose="02020603050405020304" pitchFamily="18" charset="0"/>
                <a:ea typeface="MS Mincho"/>
              </a:rPr>
              <a:t>Nhưng</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rồi</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sau</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những</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câu</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chuyện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anh</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kể</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những</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việc</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anh</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làm</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hoạ</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sĩ</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lại</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nghĩ</a:t>
            </a:r>
            <a:r>
              <a:rPr lang="en-US" sz="2200" dirty="0">
                <a:latin typeface="Times New Roman" panose="02020603050405020304" pitchFamily="18" charset="0"/>
                <a:ea typeface="MS Mincho"/>
              </a:rPr>
              <a:t>:" </a:t>
            </a:r>
            <a:r>
              <a:rPr lang="en-US" sz="2200" i="1" dirty="0">
                <a:latin typeface="Times New Roman" panose="02020603050405020304" pitchFamily="18" charset="0"/>
                <a:ea typeface="MS Mincho"/>
              </a:rPr>
              <a:t>"Chao </a:t>
            </a:r>
            <a:r>
              <a:rPr lang="en-US" sz="2200" i="1" dirty="0" err="1">
                <a:latin typeface="Times New Roman" panose="02020603050405020304" pitchFamily="18" charset="0"/>
                <a:ea typeface="MS Mincho"/>
              </a:rPr>
              <a:t>ôi</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bắt</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gặp</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một</a:t>
            </a:r>
            <a:r>
              <a:rPr lang="en-US" sz="2200" i="1" dirty="0">
                <a:latin typeface="Times New Roman" panose="02020603050405020304" pitchFamily="18" charset="0"/>
                <a:ea typeface="MS Mincho"/>
              </a:rPr>
              <a:t> con </a:t>
            </a:r>
            <a:r>
              <a:rPr lang="en-US" sz="2200" i="1" dirty="0" err="1">
                <a:latin typeface="Times New Roman" panose="02020603050405020304" pitchFamily="18" charset="0"/>
                <a:ea typeface="MS Mincho"/>
              </a:rPr>
              <a:t>người</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như</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anh</a:t>
            </a:r>
            <a:r>
              <a:rPr lang="en-US" sz="2200" i="1" dirty="0">
                <a:latin typeface="Times New Roman" panose="02020603050405020304" pitchFamily="18" charset="0"/>
                <a:ea typeface="MS Mincho"/>
              </a:rPr>
              <a:t> ta </a:t>
            </a:r>
            <a:r>
              <a:rPr lang="en-US" sz="2200" i="1" dirty="0" err="1">
                <a:latin typeface="Times New Roman" panose="02020603050405020304" pitchFamily="18" charset="0"/>
                <a:ea typeface="MS Mincho"/>
              </a:rPr>
              <a:t>một</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cơ</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hội</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hãn</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hựu</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cho</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sáng</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tác</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nhưng</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hoàn</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thành</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sáng</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tác</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còn</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là</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một</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chặng</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đường</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dài</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Mặc</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dù</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vậy</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ông</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đã</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chấp</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nhận</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sự</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thử</a:t>
            </a:r>
            <a:r>
              <a:rPr lang="en-US" sz="2200" i="1" dirty="0">
                <a:latin typeface="Times New Roman" panose="02020603050405020304" pitchFamily="18" charset="0"/>
                <a:ea typeface="MS Mincho"/>
              </a:rPr>
              <a:t> </a:t>
            </a:r>
            <a:r>
              <a:rPr lang="en-US" sz="2200" i="1" dirty="0" err="1">
                <a:latin typeface="Times New Roman" panose="02020603050405020304" pitchFamily="18" charset="0"/>
                <a:ea typeface="MS Mincho"/>
              </a:rPr>
              <a:t>thách</a:t>
            </a:r>
            <a:r>
              <a:rPr lang="en-US" sz="2200" i="1" dirty="0">
                <a:latin typeface="Times New Roman" panose="02020603050405020304" pitchFamily="18" charset="0"/>
                <a:ea typeface="MS Mincho"/>
              </a:rPr>
              <a:t>."</a:t>
            </a:r>
            <a:endParaRPr lang="en-US" sz="2200" dirty="0">
              <a:latin typeface="Times New Roman" panose="02020603050405020304" pitchFamily="18" charset="0"/>
              <a:ea typeface="Times New Roman" panose="02020603050405020304" pitchFamily="18" charset="0"/>
            </a:endParaRPr>
          </a:p>
          <a:p>
            <a:pPr algn="just">
              <a:spcAft>
                <a:spcPts val="0"/>
              </a:spcAft>
            </a:pPr>
            <a:r>
              <a:rPr lang="en-US" sz="2200" b="1" dirty="0">
                <a:latin typeface="Times New Roman" panose="02020603050405020304" pitchFamily="18" charset="0"/>
                <a:ea typeface="MS Mincho"/>
              </a:rPr>
              <a:t>1</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Em</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hiểu</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cách</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nhìn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nhận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đánh</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giá</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của</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hoạ</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sỹ</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về</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nhân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vật</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đã</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thay</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đổi</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như</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thế</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nào</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Vì</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sao</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có</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sự</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thay</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đổi</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đó</a:t>
            </a:r>
            <a:r>
              <a:rPr lang="en-US" sz="2200" dirty="0">
                <a:latin typeface="Times New Roman" panose="02020603050405020304" pitchFamily="18" charset="0"/>
                <a:ea typeface="MS Mincho"/>
              </a:rPr>
              <a:t>? Ý </a:t>
            </a:r>
            <a:r>
              <a:rPr lang="en-US" sz="2200" dirty="0" err="1">
                <a:latin typeface="Times New Roman" panose="02020603050405020304" pitchFamily="18" charset="0"/>
                <a:ea typeface="MS Mincho"/>
              </a:rPr>
              <a:t>nghĩa</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sự</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thay</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đổi</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đó</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là</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gì</a:t>
            </a:r>
            <a:r>
              <a:rPr lang="en-US" sz="2200" dirty="0">
                <a:latin typeface="Times New Roman" panose="02020603050405020304" pitchFamily="18" charset="0"/>
                <a:ea typeface="MS Mincho"/>
              </a:rPr>
              <a:t>?</a:t>
            </a:r>
            <a:endParaRPr lang="en-US" sz="2200" dirty="0">
              <a:latin typeface="Times New Roman" panose="02020603050405020304" pitchFamily="18" charset="0"/>
              <a:ea typeface="Times New Roman" panose="02020603050405020304" pitchFamily="18" charset="0"/>
            </a:endParaRPr>
          </a:p>
          <a:p>
            <a:pPr algn="just">
              <a:spcAft>
                <a:spcPts val="0"/>
              </a:spcAft>
            </a:pPr>
            <a:r>
              <a:rPr lang="en-US" sz="2200" b="1" dirty="0">
                <a:latin typeface="Times New Roman" panose="02020603050405020304" pitchFamily="18" charset="0"/>
                <a:ea typeface="MS Mincho"/>
              </a:rPr>
              <a:t>2</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Bên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cạnh</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nhân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vật</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hoạ</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sỹ</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còn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nhiều</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nhân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vật</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phụ</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khác</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cũng</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đã</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góp</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phần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làm</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rõ</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tính</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cách</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nhân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vật</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anh</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thanh</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niên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Đó</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là</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nhân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vật</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nào</a:t>
            </a:r>
            <a:r>
              <a:rPr lang="en-US" sz="2200" dirty="0">
                <a:latin typeface="Times New Roman" panose="02020603050405020304" pitchFamily="18" charset="0"/>
                <a:ea typeface="MS Mincho"/>
              </a:rPr>
              <a:t>? </a:t>
            </a:r>
            <a:endParaRPr lang="en-US" sz="2200" dirty="0">
              <a:latin typeface="Times New Roman" panose="02020603050405020304" pitchFamily="18" charset="0"/>
              <a:ea typeface="Times New Roman" panose="02020603050405020304" pitchFamily="18" charset="0"/>
            </a:endParaRPr>
          </a:p>
          <a:p>
            <a:pPr algn="just">
              <a:spcAft>
                <a:spcPts val="0"/>
              </a:spcAft>
            </a:pPr>
            <a:r>
              <a:rPr lang="en-US" sz="2200" b="1" dirty="0">
                <a:latin typeface="Times New Roman" panose="02020603050405020304" pitchFamily="18" charset="0"/>
                <a:ea typeface="MS Mincho"/>
              </a:rPr>
              <a:t>3</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Viết</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đoạn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văn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diễn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dịch</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cảm</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nhận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về</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nhân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vật</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ông</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họa</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sĩ</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trong</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tác</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phẩm</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Trong</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đoạn</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có</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sử</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dụng</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một</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câu</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bị</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động</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phép</a:t>
            </a:r>
            <a:r>
              <a:rPr lang="en-US" sz="2200" dirty="0">
                <a:latin typeface="Times New Roman" panose="02020603050405020304" pitchFamily="18" charset="0"/>
                <a:ea typeface="MS Mincho"/>
              </a:rPr>
              <a:t> </a:t>
            </a:r>
            <a:r>
              <a:rPr lang="en-US" sz="2200" dirty="0" err="1">
                <a:latin typeface="Times New Roman" panose="02020603050405020304" pitchFamily="18" charset="0"/>
                <a:ea typeface="MS Mincho"/>
              </a:rPr>
              <a:t>thế</a:t>
            </a:r>
            <a:r>
              <a:rPr lang="en-US" sz="2200" dirty="0">
                <a:latin typeface="Times New Roman" panose="02020603050405020304" pitchFamily="18" charset="0"/>
                <a:ea typeface="MS Mincho"/>
              </a:rPr>
              <a:t>?</a:t>
            </a:r>
            <a:endParaRPr lang="en-US" sz="2200" dirty="0">
              <a:effectLst/>
              <a:latin typeface="Times New Roman" panose="02020603050405020304" pitchFamily="18" charset="0"/>
              <a:ea typeface="Times New Roman" panose="02020603050405020304" pitchFamily="18" charset="0"/>
            </a:endParaRPr>
          </a:p>
        </p:txBody>
      </p:sp>
      <p:sp>
        <p:nvSpPr>
          <p:cNvPr id="3" name="TextBox 2"/>
          <p:cNvSpPr txBox="1"/>
          <p:nvPr/>
        </p:nvSpPr>
        <p:spPr>
          <a:xfrm>
            <a:off x="3143212" y="162560"/>
            <a:ext cx="3172535"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PHIẾU BÀI TẬP SỐ 2</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1527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80169968"/>
              </p:ext>
            </p:extLst>
          </p:nvPr>
        </p:nvGraphicFramePr>
        <p:xfrm>
          <a:off x="0" y="0"/>
          <a:ext cx="9144002" cy="6858000"/>
        </p:xfrm>
        <a:graphic>
          <a:graphicData uri="http://schemas.openxmlformats.org/drawingml/2006/table">
            <a:tbl>
              <a:tblPr firstRow="1" bandRow="1">
                <a:tableStyleId>{F5AB1C69-6EDB-4FF4-983F-18BD219EF322}</a:tableStyleId>
              </a:tblPr>
              <a:tblGrid>
                <a:gridCol w="2974694">
                  <a:extLst>
                    <a:ext uri="{9D8B030D-6E8A-4147-A177-3AD203B41FA5}">
                      <a16:colId xmlns:a16="http://schemas.microsoft.com/office/drawing/2014/main" val="2602186663"/>
                    </a:ext>
                  </a:extLst>
                </a:gridCol>
                <a:gridCol w="6169308">
                  <a:extLst>
                    <a:ext uri="{9D8B030D-6E8A-4147-A177-3AD203B41FA5}">
                      <a16:colId xmlns:a16="http://schemas.microsoft.com/office/drawing/2014/main" val="1335454005"/>
                    </a:ext>
                  </a:extLst>
                </a:gridCol>
              </a:tblGrid>
              <a:tr h="740360">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CÂU</a:t>
                      </a:r>
                      <a:r>
                        <a:rPr lang="en-US" sz="2400" baseline="0" dirty="0" smtClean="0">
                          <a:solidFill>
                            <a:schemeClr val="tx1"/>
                          </a:solidFill>
                          <a:latin typeface="Times New Roman" panose="02020603050405020304" pitchFamily="18" charset="0"/>
                          <a:cs typeface="Times New Roman" panose="02020603050405020304" pitchFamily="18" charset="0"/>
                        </a:rPr>
                        <a:t> HỎI</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GỢI</a:t>
                      </a:r>
                      <a:r>
                        <a:rPr lang="en-US" sz="2400" baseline="0" dirty="0" smtClean="0">
                          <a:solidFill>
                            <a:schemeClr val="tx1"/>
                          </a:solidFill>
                          <a:latin typeface="Times New Roman" panose="02020603050405020304" pitchFamily="18" charset="0"/>
                          <a:cs typeface="Times New Roman" panose="02020603050405020304" pitchFamily="18" charset="0"/>
                        </a:rPr>
                        <a:t> Ý TRẢ LỜI</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1239830"/>
                  </a:ext>
                </a:extLst>
              </a:tr>
              <a:tr h="61176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1</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Em</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hiểu</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cách</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nhìn</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nhận</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đánh</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giá</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của</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hoạ</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sỹ</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về</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nhân</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vật</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đã</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thay</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đổi</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như</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thế</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nào</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Vì</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sao</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có</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sự</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thay</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đổi</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đó</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Ý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nghĩa</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sự</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thay</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đổi</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đó</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là</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gì</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a:t>
                      </a:r>
                      <a:endPar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2</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Bên</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cạnh</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nhân</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vật</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hoạ</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sỹ</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còn</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nhiều</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nhân</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vật</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phụ</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khác</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cũng</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đã</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góp</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phần</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làm</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rõ</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tính</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cách</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nhân</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vật</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anh</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thanh</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niên</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Đó</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là</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nhân</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vật</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nào</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endPar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en-US" dirty="0"/>
                    </a:p>
                  </a:txBody>
                  <a:tcPr/>
                </a:tc>
                <a:tc>
                  <a:txBody>
                    <a:bodyPr/>
                    <a:lstStyle/>
                    <a:p>
                      <a:pPr algn="just">
                        <a:spcAft>
                          <a:spcPts val="0"/>
                        </a:spcAft>
                      </a:pPr>
                      <a:r>
                        <a:rPr lang="en-US" sz="2400" b="1" dirty="0" smtClean="0">
                          <a:effectLst/>
                          <a:latin typeface="Times New Roman" panose="02020603050405020304" pitchFamily="18" charset="0"/>
                          <a:ea typeface="MS Mincho"/>
                        </a:rPr>
                        <a:t>1</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Cách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nhìn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nhận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đánh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giá</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của</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hoạ</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sĩ</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với</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nhân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vật</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anh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thanh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niên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đã</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thay</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đổi</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từ</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chưa</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hiểu</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đến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hiểu</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cảm</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phục</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Sự</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thay</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đổi</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đó</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có</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được</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là</a:t>
                      </a:r>
                      <a:r>
                        <a:rPr lang="en-US" sz="2400" dirty="0" smtClean="0">
                          <a:effectLst/>
                          <a:latin typeface="Times New Roman" panose="02020603050405020304" pitchFamily="18" charset="0"/>
                          <a:ea typeface="MS Mincho"/>
                        </a:rPr>
                        <a:t> do </a:t>
                      </a:r>
                      <a:r>
                        <a:rPr lang="en-US" sz="2400" dirty="0" err="1" smtClean="0">
                          <a:effectLst/>
                          <a:latin typeface="Times New Roman" panose="02020603050405020304" pitchFamily="18" charset="0"/>
                          <a:ea typeface="MS Mincho"/>
                        </a:rPr>
                        <a:t>những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điều</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hoạ</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sĩ</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chứng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kiến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nghe</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thấy</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và</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cảm</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nhận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từ</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anh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thanh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niên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Sự</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thay</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đổi</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cách</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nhìn</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nhận</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đó</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tô</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đậm</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những</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phẩm</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chất</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cao</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đẹp</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của</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anh</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thanh</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niên</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tạo</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sự</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hấp</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dẫn</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bất</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ngờ</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cho</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người</a:t>
                      </a:r>
                      <a:r>
                        <a:rPr lang="en-US" sz="2400" baseline="0" dirty="0" smtClean="0">
                          <a:effectLst/>
                          <a:latin typeface="Times New Roman" panose="02020603050405020304" pitchFamily="18" charset="0"/>
                          <a:ea typeface="MS Mincho"/>
                        </a:rPr>
                        <a:t> </a:t>
                      </a:r>
                      <a:r>
                        <a:rPr lang="en-US" sz="2400" baseline="0" dirty="0" err="1" smtClean="0">
                          <a:effectLst/>
                          <a:latin typeface="Times New Roman" panose="02020603050405020304" pitchFamily="18" charset="0"/>
                          <a:ea typeface="MS Mincho"/>
                        </a:rPr>
                        <a:t>đọc</a:t>
                      </a:r>
                      <a:r>
                        <a:rPr lang="en-US" sz="2400" baseline="0" dirty="0" smtClean="0">
                          <a:effectLst/>
                          <a:latin typeface="Times New Roman" panose="02020603050405020304" pitchFamily="18" charset="0"/>
                          <a:ea typeface="MS Mincho"/>
                        </a:rPr>
                        <a:t>.</a:t>
                      </a:r>
                      <a:endParaRPr lang="en-US" sz="2000" dirty="0" smtClean="0">
                        <a:effectLst/>
                        <a:latin typeface="Times New Roman" panose="02020603050405020304" pitchFamily="18" charset="0"/>
                        <a:ea typeface="Times New Roman" panose="02020603050405020304" pitchFamily="18" charset="0"/>
                      </a:endParaRPr>
                    </a:p>
                    <a:p>
                      <a:pPr algn="just">
                        <a:spcAft>
                          <a:spcPts val="0"/>
                        </a:spcAft>
                      </a:pPr>
                      <a:r>
                        <a:rPr lang="en-US" sz="2400" dirty="0" smtClean="0">
                          <a:effectLst/>
                          <a:latin typeface="Times New Roman" panose="02020603050405020304" pitchFamily="18" charset="0"/>
                          <a:ea typeface="MS Mincho"/>
                        </a:rPr>
                        <a:t> </a:t>
                      </a:r>
                      <a:r>
                        <a:rPr lang="en-US" sz="2400" b="1" dirty="0" smtClean="0">
                          <a:effectLst/>
                          <a:latin typeface="Times New Roman" panose="02020603050405020304" pitchFamily="18" charset="0"/>
                          <a:ea typeface="MS Mincho"/>
                        </a:rPr>
                        <a:t>2</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Bên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cạnh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nhân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vật</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ông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họa</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sĩ</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trong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truyện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còn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có</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những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nhân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vật</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phụ</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khác</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góp</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phần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làm</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rõ</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tính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cách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nhân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vật</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anh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thanh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niên</a:t>
                      </a:r>
                      <a:r>
                        <a:rPr lang="en-US" sz="2400" dirty="0" smtClean="0">
                          <a:effectLst/>
                          <a:latin typeface="Times New Roman" panose="02020603050405020304" pitchFamily="18" charset="0"/>
                          <a:ea typeface="MS Mincho"/>
                        </a:rPr>
                        <a:t>. </a:t>
                      </a:r>
                      <a:r>
                        <a:rPr lang="pt-BR" sz="2400" dirty="0" smtClean="0">
                          <a:effectLst/>
                          <a:latin typeface="Times New Roman" panose="02020603050405020304" pitchFamily="18" charset="0"/>
                          <a:ea typeface="MS Mincho"/>
                        </a:rPr>
                        <a:t>Đó là bác lái xe, cô kĩ sư trẻ,...</a:t>
                      </a:r>
                      <a:endParaRPr lang="en-US" sz="2000" dirty="0" smtClean="0">
                        <a:effectLst/>
                        <a:latin typeface="Times New Roman" panose="02020603050405020304" pitchFamily="18" charset="0"/>
                        <a:ea typeface="Times New Roman" panose="02020603050405020304" pitchFamily="18" charset="0"/>
                      </a:endParaRPr>
                    </a:p>
                    <a:p>
                      <a:endParaRPr lang="en-US" dirty="0"/>
                    </a:p>
                  </a:txBody>
                  <a:tcPr/>
                </a:tc>
                <a:extLst>
                  <a:ext uri="{0D108BD9-81ED-4DB2-BD59-A6C34878D82A}">
                    <a16:rowId xmlns:a16="http://schemas.microsoft.com/office/drawing/2014/main" val="2846907211"/>
                  </a:ext>
                </a:extLst>
              </a:tr>
            </a:tbl>
          </a:graphicData>
        </a:graphic>
      </p:graphicFrame>
    </p:spTree>
    <p:extLst>
      <p:ext uri="{BB962C8B-B14F-4D97-AF65-F5344CB8AC3E}">
        <p14:creationId xmlns:p14="http://schemas.microsoft.com/office/powerpoint/2010/main" val="34502291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830" y="2509519"/>
            <a:ext cx="7194369" cy="35971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2680422" y="854387"/>
            <a:ext cx="3625929" cy="646331"/>
          </a:xfrm>
          <a:prstGeom prst="rect">
            <a:avLst/>
          </a:prstGeom>
          <a:noFill/>
        </p:spPr>
        <p:txBody>
          <a:bodyPr wrap="non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LẶNG LẼ SA PA</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072841" y="1528236"/>
            <a:ext cx="3863494" cy="523220"/>
          </a:xfrm>
          <a:prstGeom prst="rect">
            <a:avLst/>
          </a:prstGeom>
          <a:noFill/>
        </p:spPr>
        <p:txBody>
          <a:bodyPr wrap="none" rtlCol="0">
            <a:spAutoFit/>
          </a:bodyPr>
          <a:lstStyle/>
          <a:p>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Nguyễn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Thành</a:t>
            </a:r>
            <a:r>
              <a:rPr lang="en-US" sz="2800" b="1" dirty="0" smtClean="0">
                <a:solidFill>
                  <a:prstClr val="black"/>
                </a:solidFill>
                <a:latin typeface="Times New Roman" panose="02020603050405020304" pitchFamily="18" charset="0"/>
                <a:cs typeface="Times New Roman" panose="02020603050405020304" pitchFamily="18" charset="0"/>
              </a:rPr>
              <a:t> Long - </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54000" y="216037"/>
            <a:ext cx="5629618" cy="584775"/>
          </a:xfrm>
          <a:prstGeom prst="rect">
            <a:avLst/>
          </a:prstGeom>
          <a:noFill/>
        </p:spPr>
        <p:txBody>
          <a:bodyPr wrap="non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II. HỆ THỐNG KIẾN THỨC:</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57386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a:off x="193040" y="175885"/>
            <a:ext cx="8788400" cy="769441"/>
          </a:xfrm>
          <a:prstGeom prst="rect">
            <a:avLst/>
          </a:prstGeom>
          <a:solidFill>
            <a:srgbClr val="92D050"/>
          </a:solidFill>
        </p:spPr>
        <p:txBody>
          <a:bodyPr wrap="square">
            <a:spAutoFit/>
          </a:bodyPr>
          <a:lstStyle/>
          <a:p>
            <a:pPr lvl="0" algn="just"/>
            <a:r>
              <a:rPr lang="en-US" sz="2200" b="1" dirty="0">
                <a:solidFill>
                  <a:srgbClr val="FF0000"/>
                </a:solidFill>
                <a:latin typeface="Times New Roman" panose="02020603050405020304" pitchFamily="18" charset="0"/>
                <a:ea typeface="MS Mincho"/>
              </a:rPr>
              <a:t>3. </a:t>
            </a:r>
            <a:r>
              <a:rPr lang="en-US" sz="2200" b="1" dirty="0" err="1">
                <a:solidFill>
                  <a:srgbClr val="FF0000"/>
                </a:solidFill>
                <a:latin typeface="Times New Roman" panose="02020603050405020304" pitchFamily="18" charset="0"/>
                <a:ea typeface="MS Mincho"/>
              </a:rPr>
              <a:t>Viết</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đoạn</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văn</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diễn</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dịch</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cảm</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nhận</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về</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nhân</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vật</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ông</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họa</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sĩ</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trong</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tác</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phẩm</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Trong</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đoạn</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có</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sử</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dụng</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một</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câu</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bị</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động</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phép</a:t>
            </a:r>
            <a:r>
              <a:rPr lang="en-US" sz="2200" b="1" dirty="0">
                <a:solidFill>
                  <a:srgbClr val="FF0000"/>
                </a:solidFill>
                <a:latin typeface="Times New Roman" panose="02020603050405020304" pitchFamily="18" charset="0"/>
                <a:ea typeface="MS Mincho"/>
              </a:rPr>
              <a:t> </a:t>
            </a:r>
            <a:r>
              <a:rPr lang="en-US" sz="2200" b="1" dirty="0" err="1">
                <a:solidFill>
                  <a:srgbClr val="FF0000"/>
                </a:solidFill>
                <a:latin typeface="Times New Roman" panose="02020603050405020304" pitchFamily="18" charset="0"/>
                <a:ea typeface="MS Mincho"/>
              </a:rPr>
              <a:t>thế</a:t>
            </a:r>
            <a:r>
              <a:rPr lang="en-US" sz="2200" b="1" dirty="0">
                <a:solidFill>
                  <a:srgbClr val="FF0000"/>
                </a:solidFill>
                <a:latin typeface="Times New Roman" panose="02020603050405020304" pitchFamily="18" charset="0"/>
                <a:ea typeface="MS Mincho"/>
              </a:rPr>
              <a:t>?</a:t>
            </a:r>
            <a:endParaRPr lang="en-US" sz="2200" b="1" dirty="0">
              <a:solidFill>
                <a:srgbClr val="FF0000"/>
              </a:solidFill>
              <a:latin typeface="Times New Roman" panose="02020603050405020304" pitchFamily="18" charset="0"/>
              <a:ea typeface="Times New Roman" panose="02020603050405020304" pitchFamily="18" charset="0"/>
            </a:endParaRPr>
          </a:p>
        </p:txBody>
      </p:sp>
      <p:sp>
        <p:nvSpPr>
          <p:cNvPr id="3" name="Rectangle 2"/>
          <p:cNvSpPr/>
          <p:nvPr/>
        </p:nvSpPr>
        <p:spPr>
          <a:xfrm>
            <a:off x="111760" y="1307981"/>
            <a:ext cx="8950960" cy="4401205"/>
          </a:xfrm>
          <a:prstGeom prst="rect">
            <a:avLst/>
          </a:prstGeom>
        </p:spPr>
        <p:txBody>
          <a:bodyPr wrap="square">
            <a:spAutoFit/>
          </a:bodyPr>
          <a:lstStyle/>
          <a:p>
            <a:pPr algn="just"/>
            <a:r>
              <a:rPr lang="en-US" sz="2000" dirty="0" smtClean="0">
                <a:solidFill>
                  <a:srgbClr val="FF0000"/>
                </a:solidFill>
                <a:latin typeface="Times New Roman" panose="02020603050405020304" pitchFamily="18" charset="0"/>
                <a:ea typeface="Times New Roman" panose="02020603050405020304" pitchFamily="18" charset="0"/>
              </a:rPr>
              <a:t>* MĐ: </a:t>
            </a:r>
            <a:r>
              <a:rPr lang="en-US" sz="2000" dirty="0" err="1" smtClean="0">
                <a:latin typeface="Times New Roman" panose="02020603050405020304" pitchFamily="18" charset="0"/>
                <a:ea typeface="Times New Roman" panose="02020603050405020304" pitchFamily="18" charset="0"/>
              </a:rPr>
              <a:t>Ông</a:t>
            </a:r>
            <a:r>
              <a:rPr lang="en-US" sz="2000" dirty="0" smtClean="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sĩ</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Lặng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lẽ</a:t>
            </a:r>
            <a:r>
              <a:rPr lang="en-US" sz="2000" dirty="0">
                <a:latin typeface="Times New Roman" panose="02020603050405020304" pitchFamily="18" charset="0"/>
                <a:ea typeface="Times New Roman" panose="02020603050405020304" pitchFamily="18" charset="0"/>
              </a:rPr>
              <a:t> Sa Pa” (</a:t>
            </a:r>
            <a:r>
              <a:rPr lang="en-US" sz="2000" dirty="0" err="1">
                <a:latin typeface="Times New Roman" panose="02020603050405020304" pitchFamily="18" charset="0"/>
                <a:ea typeface="Times New Roman" panose="02020603050405020304" pitchFamily="18" charset="0"/>
              </a:rPr>
              <a:t>Nguyễn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Thành</a:t>
            </a:r>
            <a:r>
              <a:rPr lang="en-US" sz="2000" dirty="0">
                <a:latin typeface="Times New Roman" panose="02020603050405020304" pitchFamily="18" charset="0"/>
                <a:ea typeface="Times New Roman" panose="02020603050405020304" pitchFamily="18" charset="0"/>
              </a:rPr>
              <a:t> Long) </a:t>
            </a:r>
            <a:r>
              <a:rPr lang="en-US" sz="2000" b="1" dirty="0" err="1">
                <a:latin typeface="Times New Roman" panose="02020603050405020304" pitchFamily="18" charset="0"/>
                <a:ea typeface="Times New Roman" panose="02020603050405020304" pitchFamily="18" charset="0"/>
              </a:rPr>
              <a:t>dù</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không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phải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vật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chính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nhưng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ông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có</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vai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trò</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rất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quan</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trọng</a:t>
            </a:r>
            <a:r>
              <a:rPr lang="en-US" sz="2000" dirty="0" smtClean="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nhìn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rPr>
              <a:t>nghĩ</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sĩ</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thuật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sát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miêu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chính</a:t>
            </a:r>
            <a:r>
              <a:rPr lang="en-US" sz="2000" dirty="0" smtClean="0">
                <a:latin typeface="Times New Roman" panose="02020603050405020304" pitchFamily="18" charset="0"/>
                <a:ea typeface="Times New Roman" panose="02020603050405020304" pitchFamily="18" charset="0"/>
              </a:rPr>
              <a:t>. Qua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muốn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gửi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gắm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nghĩ</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nghệ</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thuật</a:t>
            </a:r>
            <a:r>
              <a:rPr lang="en-US" sz="2000" dirty="0" smtClean="0">
                <a:latin typeface="Times New Roman" panose="02020603050405020304" pitchFamily="18" charset="0"/>
                <a:ea typeface="Times New Roman" panose="02020603050405020304" pitchFamily="18" charset="0"/>
              </a:rPr>
              <a:t>.</a:t>
            </a:r>
          </a:p>
          <a:p>
            <a:pPr algn="just"/>
            <a:r>
              <a:rPr lang="en-US" sz="2000" dirty="0" smtClean="0">
                <a:solidFill>
                  <a:srgbClr val="FF0000"/>
                </a:solidFill>
                <a:latin typeface="Times New Roman" panose="02020603050405020304" pitchFamily="18" charset="0"/>
              </a:rPr>
              <a:t>* TĐ:</a:t>
            </a:r>
          </a:p>
          <a:p>
            <a:pPr algn="just"/>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Ông</a:t>
            </a:r>
            <a:r>
              <a:rPr lang="en-US" sz="2000" dirty="0" smtClean="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sĩ</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nghệ</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sĩ</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tâm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hồn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nhạy</a:t>
            </a:r>
            <a:r>
              <a:rPr lang="en-US" sz="2000" dirty="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cảm</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Nghe</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giới</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thiệu</a:t>
            </a:r>
            <a:r>
              <a:rPr lang="en-US" sz="2000" dirty="0" smtClean="0">
                <a:latin typeface="Times New Roman" panose="02020603050405020304" pitchFamily="18" charset="0"/>
                <a:ea typeface="Times New Roman" panose="02020603050405020304" pitchFamily="18" charset="0"/>
              </a:rPr>
              <a:t> -&gt; </a:t>
            </a:r>
            <a:r>
              <a:rPr lang="en-US" sz="2000" dirty="0" err="1" smtClean="0">
                <a:latin typeface="Times New Roman" panose="02020603050405020304" pitchFamily="18" charset="0"/>
                <a:ea typeface="Times New Roman" panose="02020603050405020304" pitchFamily="18" charset="0"/>
              </a:rPr>
              <a:t>xúc</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động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mạnh</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khi</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nhìn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thấy</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anh</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thanh</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niên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Cảm</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thấy</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bối</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rối</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khi</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nghe</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người</a:t>
            </a:r>
            <a:r>
              <a:rPr lang="en-US" sz="2000" dirty="0" smtClean="0">
                <a:latin typeface="Times New Roman" panose="02020603050405020304" pitchFamily="18" charset="0"/>
                <a:ea typeface="Times New Roman" panose="02020603050405020304" pitchFamily="18" charset="0"/>
              </a:rPr>
              <a:t> con </a:t>
            </a:r>
            <a:r>
              <a:rPr lang="en-US" sz="2000" dirty="0" err="1" smtClean="0">
                <a:latin typeface="Times New Roman" panose="02020603050405020304" pitchFamily="18" charset="0"/>
                <a:ea typeface="Times New Roman" panose="02020603050405020304" pitchFamily="18" charset="0"/>
              </a:rPr>
              <a:t>trai</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ấy</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kể</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về</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công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việc</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của</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mình</a:t>
            </a:r>
            <a:r>
              <a:rPr lang="en-US" sz="2000" dirty="0" smtClean="0">
                <a:latin typeface="Times New Roman" panose="02020603050405020304" pitchFamily="18" charset="0"/>
                <a:ea typeface="Times New Roman" panose="02020603050405020304" pitchFamily="18" charset="0"/>
              </a:rPr>
              <a:t>.</a:t>
            </a:r>
          </a:p>
          <a:p>
            <a:pPr algn="just"/>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Yêu</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nghề</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khao</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khát</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sáng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tạo</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nghệ</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thuật</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về</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hưu</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mong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muốn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tìm</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kiếm</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nghệ</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thuật</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chân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chính</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Dám</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đương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đầu</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với</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khó</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khăn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dù</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điều</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đó</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khiến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ông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thấy</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nhọc</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quá</a:t>
            </a:r>
            <a:r>
              <a:rPr lang="en-US" sz="2000" dirty="0" smtClean="0">
                <a:latin typeface="Times New Roman" panose="02020603050405020304" pitchFamily="18" charset="0"/>
                <a:ea typeface="Times New Roman" panose="02020603050405020304" pitchFamily="18" charset="0"/>
              </a:rPr>
              <a:t>” .</a:t>
            </a:r>
          </a:p>
          <a:p>
            <a:pPr algn="just"/>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Trân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trọng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thấu</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hiểu</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lớp</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trẻ</a:t>
            </a:r>
            <a:r>
              <a:rPr lang="en-US" sz="2000" dirty="0" smtClean="0">
                <a:latin typeface="Times New Roman" panose="02020603050405020304" pitchFamily="18" charset="0"/>
                <a:ea typeface="Times New Roman" panose="02020603050405020304" pitchFamily="18" charset="0"/>
              </a:rPr>
              <a:t>.</a:t>
            </a:r>
          </a:p>
          <a:p>
            <a:pPr algn="just"/>
            <a:r>
              <a:rPr lang="en-US" sz="2000" dirty="0" smtClean="0">
                <a:solidFill>
                  <a:srgbClr val="FF0000"/>
                </a:solidFill>
                <a:latin typeface="Times New Roman" panose="02020603050405020304" pitchFamily="18" charset="0"/>
                <a:cs typeface="Times New Roman" panose="02020603050405020304" pitchFamily="18" charset="0"/>
              </a:rPr>
              <a:t>* KĐ: </a:t>
            </a:r>
            <a:r>
              <a:rPr lang="en-US" sz="2000" dirty="0" err="1" smtClean="0">
                <a:latin typeface="Times New Roman" panose="02020603050405020304" pitchFamily="18" charset="0"/>
              </a:rPr>
              <a:t>Những</a:t>
            </a:r>
            <a:r>
              <a:rPr lang="en-US" sz="2000" dirty="0" smtClean="0">
                <a:latin typeface="Times New Roman" panose="02020603050405020304" pitchFamily="18" charset="0"/>
              </a:rPr>
              <a:t> </a:t>
            </a:r>
            <a:r>
              <a:rPr lang="en-US" sz="2000" dirty="0" err="1" smtClean="0">
                <a:latin typeface="Times New Roman" panose="02020603050405020304" pitchFamily="18" charset="0"/>
              </a:rPr>
              <a:t>x</a:t>
            </a:r>
            <a:r>
              <a:rPr lang="en-US" sz="2000" dirty="0" err="1" smtClean="0">
                <a:latin typeface="Times New Roman" panose="02020603050405020304" pitchFamily="18" charset="0"/>
                <a:ea typeface="Times New Roman" panose="02020603050405020304" pitchFamily="18" charset="0"/>
              </a:rPr>
              <a:t>úc</a:t>
            </a:r>
            <a:r>
              <a:rPr lang="en-US" sz="2000" dirty="0" smtClean="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hoạ</a:t>
            </a:r>
            <a:r>
              <a:rPr lang="en-US" sz="2000" dirty="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sĩ</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đã</a:t>
            </a:r>
            <a:r>
              <a:rPr lang="en-US" sz="2000" dirty="0" smtClean="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chân</a:t>
            </a:r>
            <a:r>
              <a:rPr lang="en-US" sz="2000" dirty="0">
                <a:latin typeface="Times New Roman" panose="02020603050405020304" pitchFamily="18" charset="0"/>
                <a:ea typeface="Times New Roman" panose="02020603050405020304" pitchFamily="18" charset="0"/>
              </a:rPr>
              <a:t> dung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thêm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đẹp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tạo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sâu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a:t>
            </a:r>
            <a:r>
              <a:rPr lang="en-US" sz="2000" dirty="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tưởng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văn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bản</a:t>
            </a:r>
            <a:r>
              <a:rPr lang="en-US" sz="2000" dirty="0" smtClean="0">
                <a:latin typeface="Times New Roman" panose="02020603050405020304" pitchFamily="18" charset="0"/>
                <a:ea typeface="Times New Roman" panose="02020603050405020304" pitchFamily="18" charset="0"/>
              </a:rPr>
              <a:t>.</a:t>
            </a:r>
            <a:endPar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92155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3915"/>
            <a:ext cx="9144000" cy="6494085"/>
          </a:xfrm>
          <a:prstGeom prst="rect">
            <a:avLst/>
          </a:prstGeom>
        </p:spPr>
        <p:txBody>
          <a:bodyPr wrap="square">
            <a:spAutoFit/>
          </a:bodyPr>
          <a:lstStyle/>
          <a:p>
            <a:pPr algn="just">
              <a:spcAft>
                <a:spcPts val="0"/>
              </a:spcAft>
            </a:pPr>
            <a:r>
              <a:rPr lang="en-US" sz="1300" b="1" u="sng"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1300" b="1" u="sng"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I</a:t>
            </a:r>
            <a:r>
              <a:rPr lang="en-US" sz="13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13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13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indent="152400" algn="just">
              <a:spcAft>
                <a:spcPts val="0"/>
              </a:spcAft>
            </a:pP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indent="152400" algn="just">
              <a:spcAft>
                <a:spcPts val="0"/>
              </a:spcAft>
            </a:pP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mặn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chua</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indent="152400" algn="just">
              <a:spcAft>
                <a:spcPts val="0"/>
              </a:spcAft>
            </a:pP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cày</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sỏi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đá</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indent="152400" algn="just">
              <a:spcAft>
                <a:spcPts val="0"/>
              </a:spcAft>
            </a:pP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lạ</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indent="152400" algn="just">
              <a:spcAft>
                <a:spcPts val="0"/>
              </a:spcAft>
            </a:pP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chẳng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hẹn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indent="152400" algn="just">
              <a:spcAft>
                <a:spcPts val="0"/>
              </a:spcAft>
            </a:pP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Súng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súng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indent="152400" algn="just">
              <a:spcAft>
                <a:spcPts val="0"/>
              </a:spcAft>
            </a:pP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rét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chăn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tri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kỉ</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indent="152400" algn="just">
              <a:spcAft>
                <a:spcPts val="0"/>
              </a:spcAft>
            </a:pP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indent="152400" algn="r">
              <a:spcAft>
                <a:spcPts val="0"/>
              </a:spcAft>
            </a:pP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(SGK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9,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NXB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Nam 2017)</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a:spcAft>
                <a:spcPts val="0"/>
              </a:spcAft>
            </a:pPr>
            <a:r>
              <a:rPr lang="en-US" sz="13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3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en-US" sz="13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3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sóng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en-US" sz="13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3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chép</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kiểu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gọn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kiểu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en-US" sz="13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3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nạp</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spc="-1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1300" spc="-1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spc="-1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1300" spc="-1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spc="-1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1300" spc="-1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spc="-1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1300" spc="-1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spc="-1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1300" spc="-1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spc="-1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300" spc="-1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spc="-1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1300" spc="-1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spc="-1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chép</a:t>
            </a:r>
            <a:r>
              <a:rPr lang="en-US" sz="1300" spc="-1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1300" spc="-1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1300" spc="-1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gạch</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spc="3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1300" i="1" spc="3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pt-BR" sz="1300" b="1" u="sng"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Phần II</a:t>
            </a:r>
            <a:r>
              <a:rPr lang="pt-BR" sz="13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(4 điểm): </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vi-VN"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căn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sạch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ghế</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sổ</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đàm</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gọn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gường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nheo</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hộ</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ngồi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ngay</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lật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bìa</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lật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cũ</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rót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chè</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mời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bác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già</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ngoảnh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liền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bưng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chén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yên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lặng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xoay</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sang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đung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khe</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khẽ</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đấy</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algn="r">
              <a:spcAft>
                <a:spcPts val="0"/>
              </a:spcAft>
            </a:pPr>
            <a:r>
              <a:rPr lang="vi-VN"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Theo </a:t>
            </a:r>
            <a:r>
              <a:rPr lang="vi-VN"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Ngữ văn 9, tập một, NXB Giáo dục – 2017)</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vi-VN" sz="13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13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gỡ</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vi-VN" sz="13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en-US" sz="13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đấy</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13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vi-VN" sz="13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Câu 3</a:t>
            </a:r>
            <a:r>
              <a:rPr lang="en-US" sz="13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ừ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3/4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13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3" name="TextBox 2"/>
          <p:cNvSpPr txBox="1"/>
          <p:nvPr/>
        </p:nvSpPr>
        <p:spPr>
          <a:xfrm>
            <a:off x="3810000" y="0"/>
            <a:ext cx="1768433"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LUYỆN ĐỀ</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2856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1820054"/>
              </p:ext>
            </p:extLst>
          </p:nvPr>
        </p:nvGraphicFramePr>
        <p:xfrm>
          <a:off x="172720" y="782320"/>
          <a:ext cx="8879840" cy="6233744"/>
        </p:xfrm>
        <a:graphic>
          <a:graphicData uri="http://schemas.openxmlformats.org/drawingml/2006/table">
            <a:tbl>
              <a:tblPr firstRow="1" bandRow="1">
                <a:tableStyleId>{5C22544A-7EE6-4342-B048-85BDC9FD1C3A}</a:tableStyleId>
              </a:tblPr>
              <a:tblGrid>
                <a:gridCol w="2888758">
                  <a:extLst>
                    <a:ext uri="{9D8B030D-6E8A-4147-A177-3AD203B41FA5}">
                      <a16:colId xmlns:a16="http://schemas.microsoft.com/office/drawing/2014/main" val="2602186663"/>
                    </a:ext>
                  </a:extLst>
                </a:gridCol>
                <a:gridCol w="5991082">
                  <a:extLst>
                    <a:ext uri="{9D8B030D-6E8A-4147-A177-3AD203B41FA5}">
                      <a16:colId xmlns:a16="http://schemas.microsoft.com/office/drawing/2014/main" val="1335454005"/>
                    </a:ext>
                  </a:extLst>
                </a:gridCol>
              </a:tblGrid>
              <a:tr h="655904">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CÂU</a:t>
                      </a:r>
                      <a:r>
                        <a:rPr lang="en-US" sz="2400" baseline="0" dirty="0" smtClean="0">
                          <a:solidFill>
                            <a:schemeClr val="tx1"/>
                          </a:solidFill>
                          <a:latin typeface="Times New Roman" panose="02020603050405020304" pitchFamily="18" charset="0"/>
                          <a:cs typeface="Times New Roman" panose="02020603050405020304" pitchFamily="18" charset="0"/>
                        </a:rPr>
                        <a:t> HỎI</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GỢI</a:t>
                      </a:r>
                      <a:r>
                        <a:rPr lang="en-US" sz="2400" baseline="0" dirty="0" smtClean="0">
                          <a:solidFill>
                            <a:schemeClr val="tx1"/>
                          </a:solidFill>
                          <a:latin typeface="Times New Roman" panose="02020603050405020304" pitchFamily="18" charset="0"/>
                          <a:cs typeface="Times New Roman" panose="02020603050405020304" pitchFamily="18" charset="0"/>
                        </a:rPr>
                        <a:t> Ý TRẢ LỜI</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1239830"/>
                  </a:ext>
                </a:extLst>
              </a:tr>
              <a:tr h="5419776">
                <a:tc>
                  <a:txBody>
                    <a:bodyPr/>
                    <a:lstStyle/>
                    <a:p>
                      <a:pPr>
                        <a:spcAft>
                          <a:spcPts val="0"/>
                        </a:spcAft>
                      </a:pPr>
                      <a:r>
                        <a:rPr lang="en-US" sz="1800" b="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en-US" sz="1800" b="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en-US" sz="1800" b="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chép</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dirty="0"/>
                    </a:p>
                  </a:txBody>
                  <a:tcPr/>
                </a:tc>
                <a:tc>
                  <a:txBody>
                    <a:bodyPr/>
                    <a:lstStyle/>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Hữu</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1948,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1947)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bại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dirty="0" smtClean="0"/>
                        <a:t>2. </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mặn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chua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cày</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sỏi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xứng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lính</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dirty="0" smtClean="0">
                          <a:latin typeface="Times New Roman" panose="02020603050405020304" pitchFamily="18" charset="0"/>
                          <a:cs typeface="Times New Roman" panose="02020603050405020304" pitchFamily="18" charset="0"/>
                        </a:rPr>
                        <a:t>3. </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nốt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vang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vang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Câu</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thơ</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như</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một</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cái</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bản</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lề</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gắn</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kết</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đoạn</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đầu</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và</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đoạn</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thứ</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hai</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bài</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thơ</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khép</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lại</a:t>
                      </a:r>
                      <a:r>
                        <a:rPr lang="en-US" sz="1800" dirty="0" smtClean="0">
                          <a:solidFill>
                            <a:srgbClr val="222222"/>
                          </a:solidFill>
                          <a:effectLst/>
                          <a:latin typeface="Times New Roman" panose="02020603050405020304" pitchFamily="18" charset="0"/>
                          <a:ea typeface="Times New Roman" panose="02020603050405020304" pitchFamily="18" charset="0"/>
                        </a:rPr>
                        <a:t> ý </a:t>
                      </a:r>
                      <a:r>
                        <a:rPr lang="en-US" sz="1800" dirty="0" err="1" smtClean="0">
                          <a:solidFill>
                            <a:srgbClr val="222222"/>
                          </a:solidFill>
                          <a:effectLst/>
                          <a:latin typeface="Times New Roman" panose="02020603050405020304" pitchFamily="18" charset="0"/>
                          <a:ea typeface="Times New Roman" panose="02020603050405020304" pitchFamily="18" charset="0"/>
                        </a:rPr>
                        <a:t>thơ</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đoạn</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một</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và</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mở</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ra</a:t>
                      </a:r>
                      <a:r>
                        <a:rPr lang="en-US" sz="1800" dirty="0" smtClean="0">
                          <a:solidFill>
                            <a:srgbClr val="222222"/>
                          </a:solidFill>
                          <a:effectLst/>
                          <a:latin typeface="Times New Roman" panose="02020603050405020304" pitchFamily="18" charset="0"/>
                          <a:ea typeface="Times New Roman" panose="02020603050405020304" pitchFamily="18" charset="0"/>
                        </a:rPr>
                        <a:t> ý </a:t>
                      </a:r>
                      <a:r>
                        <a:rPr lang="en-US" sz="1800" dirty="0" err="1" smtClean="0">
                          <a:solidFill>
                            <a:srgbClr val="222222"/>
                          </a:solidFill>
                          <a:effectLst/>
                          <a:latin typeface="Times New Roman" panose="02020603050405020304" pitchFamily="18" charset="0"/>
                          <a:ea typeface="Times New Roman" panose="02020603050405020304" pitchFamily="18" charset="0"/>
                        </a:rPr>
                        <a:t>thơ</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đoạn</a:t>
                      </a:r>
                      <a:r>
                        <a:rPr lang="en-US" sz="1800" dirty="0" smtClean="0">
                          <a:solidFill>
                            <a:srgbClr val="222222"/>
                          </a:solidFill>
                          <a:effectLst/>
                          <a:latin typeface="Times New Roman" panose="02020603050405020304" pitchFamily="18" charset="0"/>
                          <a:ea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rPr>
                        <a:t>hai</a:t>
                      </a:r>
                      <a:r>
                        <a:rPr lang="en-US" sz="1800" dirty="0" smtClean="0">
                          <a:solidFill>
                            <a:srgbClr val="222222"/>
                          </a:solidFill>
                          <a:effectLst/>
                          <a:latin typeface="Times New Roman" panose="02020603050405020304" pitchFamily="18" charset="0"/>
                          <a:ea typeface="Times New Roman" panose="02020603050405020304" pitchFamily="18" charset="0"/>
                        </a:rPr>
                        <a:t>).</a:t>
                      </a:r>
                      <a:endParaRPr lang="en-US" dirty="0"/>
                    </a:p>
                  </a:txBody>
                  <a:tcPr/>
                </a:tc>
                <a:extLst>
                  <a:ext uri="{0D108BD9-81ED-4DB2-BD59-A6C34878D82A}">
                    <a16:rowId xmlns:a16="http://schemas.microsoft.com/office/drawing/2014/main" val="2846907211"/>
                  </a:ext>
                </a:extLst>
              </a:tr>
            </a:tbl>
          </a:graphicData>
        </a:graphic>
      </p:graphicFrame>
      <p:sp>
        <p:nvSpPr>
          <p:cNvPr id="3" name="TextBox 2"/>
          <p:cNvSpPr txBox="1"/>
          <p:nvPr/>
        </p:nvSpPr>
        <p:spPr>
          <a:xfrm>
            <a:off x="4494492" y="172720"/>
            <a:ext cx="1253869"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PHẦN 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8618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21760896"/>
              </p:ext>
            </p:extLst>
          </p:nvPr>
        </p:nvGraphicFramePr>
        <p:xfrm>
          <a:off x="172720" y="461665"/>
          <a:ext cx="8879840" cy="6146975"/>
        </p:xfrm>
        <a:graphic>
          <a:graphicData uri="http://schemas.openxmlformats.org/drawingml/2006/table">
            <a:tbl>
              <a:tblPr firstRow="1" bandRow="1">
                <a:tableStyleId>{5C22544A-7EE6-4342-B048-85BDC9FD1C3A}</a:tableStyleId>
              </a:tblPr>
              <a:tblGrid>
                <a:gridCol w="1727200">
                  <a:extLst>
                    <a:ext uri="{9D8B030D-6E8A-4147-A177-3AD203B41FA5}">
                      <a16:colId xmlns:a16="http://schemas.microsoft.com/office/drawing/2014/main" val="2602186663"/>
                    </a:ext>
                  </a:extLst>
                </a:gridCol>
                <a:gridCol w="7152640">
                  <a:extLst>
                    <a:ext uri="{9D8B030D-6E8A-4147-A177-3AD203B41FA5}">
                      <a16:colId xmlns:a16="http://schemas.microsoft.com/office/drawing/2014/main" val="1335454005"/>
                    </a:ext>
                  </a:extLst>
                </a:gridCol>
              </a:tblGrid>
              <a:tr h="422080">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CÂU</a:t>
                      </a:r>
                      <a:r>
                        <a:rPr lang="en-US" sz="2400" baseline="0" dirty="0" smtClean="0">
                          <a:solidFill>
                            <a:schemeClr val="tx1"/>
                          </a:solidFill>
                          <a:latin typeface="Times New Roman" panose="02020603050405020304" pitchFamily="18" charset="0"/>
                          <a:cs typeface="Times New Roman" panose="02020603050405020304" pitchFamily="18" charset="0"/>
                        </a:rPr>
                        <a:t> HỎI</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GỢI</a:t>
                      </a:r>
                      <a:r>
                        <a:rPr lang="en-US" sz="2400" baseline="0" dirty="0" smtClean="0">
                          <a:solidFill>
                            <a:schemeClr val="tx1"/>
                          </a:solidFill>
                          <a:latin typeface="Times New Roman" panose="02020603050405020304" pitchFamily="18" charset="0"/>
                          <a:cs typeface="Times New Roman" panose="02020603050405020304" pitchFamily="18" charset="0"/>
                        </a:rPr>
                        <a:t> Ý TRẢ LỜI</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1239830"/>
                  </a:ext>
                </a:extLst>
              </a:tr>
              <a:tr h="5689775">
                <a:tc>
                  <a:txBody>
                    <a:bodyPr/>
                    <a:lstStyle/>
                    <a:p>
                      <a:pPr algn="just">
                        <a:spcAft>
                          <a:spcPts val="0"/>
                        </a:spcAft>
                      </a:pPr>
                      <a:r>
                        <a:rPr lang="en-US" sz="1800" b="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nạp</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12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1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800" spc="-1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1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spc="-1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1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spc="-1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1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spc="-1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1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1800" spc="-1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1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spc="-1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1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1800" spc="-1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1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chép</a:t>
                      </a:r>
                      <a:r>
                        <a:rPr lang="en-US" sz="1800" spc="-1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spc="-1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spc="-1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gạch</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pc="3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1800" i="1" spc="3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dirty="0"/>
                    </a:p>
                  </a:txBody>
                  <a:tcPr/>
                </a:tc>
                <a:tc>
                  <a:txBody>
                    <a:bodyPr/>
                    <a:lstStyle/>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4. * MĐ:</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b="0" i="0" dirty="0" smtClean="0">
                          <a:solidFill>
                            <a:srgbClr val="333333"/>
                          </a:solidFill>
                          <a:effectLst/>
                          <a:latin typeface="Times New Roman" panose="02020603050405020304" pitchFamily="18" charset="0"/>
                          <a:cs typeface="Times New Roman" panose="02020603050405020304" pitchFamily="18" charset="0"/>
                        </a:rPr>
                        <a:t>Đồng chí" là bài thơ hay nhất của Chính Hữu viết về người nông dân mặc áo lính trong những năm đầu cuộc kháng chiến chống thực dân Pháp xâm lược.</a:t>
                      </a:r>
                      <a:r>
                        <a:rPr lang="en-US" b="0" i="0" dirty="0" smtClean="0">
                          <a:solidFill>
                            <a:srgbClr val="333333"/>
                          </a:solidFill>
                          <a:effectLst/>
                          <a:latin typeface="Times New Roman" panose="02020603050405020304" pitchFamily="18" charset="0"/>
                          <a:cs typeface="Times New Roman" panose="02020603050405020304" pitchFamily="18" charset="0"/>
                        </a:rPr>
                        <a:t> 7</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dòng</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thơ</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đầu</a:t>
                      </a:r>
                      <a:r>
                        <a:rPr lang="vi-VN" b="0" i="0" dirty="0" smtClean="0">
                          <a:solidFill>
                            <a:srgbClr val="333333"/>
                          </a:solidFill>
                          <a:effectLst/>
                          <a:latin typeface="Times New Roman" panose="02020603050405020304" pitchFamily="18" charset="0"/>
                          <a:cs typeface="Times New Roman" panose="02020603050405020304" pitchFamily="18" charset="0"/>
                        </a:rPr>
                        <a:t>, với ngôn ngữ bình dị, giọng điệu thủ thỉ tâm tình, </a:t>
                      </a:r>
                      <a:r>
                        <a:rPr lang="en-US" b="0" i="0" dirty="0" err="1" smtClean="0">
                          <a:solidFill>
                            <a:srgbClr val="333333"/>
                          </a:solidFill>
                          <a:effectLst/>
                          <a:latin typeface="Times New Roman" panose="02020603050405020304" pitchFamily="18" charset="0"/>
                          <a:cs typeface="Times New Roman" panose="02020603050405020304" pitchFamily="18" charset="0"/>
                        </a:rPr>
                        <a:t>tác</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giả</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đã</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dẫn</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người</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đọc</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đến</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với</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cơ</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sở</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hình</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thành</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tình</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đồng</a:t>
                      </a:r>
                      <a:r>
                        <a:rPr lang="en-US" b="0" i="0" baseline="0" dirty="0" smtClean="0">
                          <a:solidFill>
                            <a:srgbClr val="333333"/>
                          </a:solidFill>
                          <a:effectLst/>
                          <a:latin typeface="Times New Roman" panose="02020603050405020304" pitchFamily="18" charset="0"/>
                          <a:cs typeface="Times New Roman" panose="02020603050405020304" pitchFamily="18" charset="0"/>
                        </a:rPr>
                        <a:t> </a:t>
                      </a:r>
                      <a:r>
                        <a:rPr lang="en-US" b="0" i="0" baseline="0" dirty="0" err="1" smtClean="0">
                          <a:solidFill>
                            <a:srgbClr val="333333"/>
                          </a:solidFill>
                          <a:effectLst/>
                          <a:latin typeface="Times New Roman" panose="02020603050405020304" pitchFamily="18" charset="0"/>
                          <a:cs typeface="Times New Roman" panose="02020603050405020304" pitchFamily="18" charset="0"/>
                        </a:rPr>
                        <a:t>chí</a:t>
                      </a:r>
                      <a:r>
                        <a:rPr lang="en-US" b="0" i="0" baseline="0" dirty="0" smtClean="0">
                          <a:solidFill>
                            <a:srgbClr val="333333"/>
                          </a:solidFill>
                          <a:effectLst/>
                          <a:latin typeface="Times New Roman" panose="02020603050405020304" pitchFamily="18" charset="0"/>
                          <a:cs typeface="Times New Roman" panose="02020603050405020304" pitchFamily="18" charset="0"/>
                        </a:rPr>
                        <a:t>.</a:t>
                      </a:r>
                      <a:endPar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TĐ: </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ngộ</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sỏi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lính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Súng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súng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nở</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bền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chan</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1800" u="sng"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rét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chăn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xứng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indent="86360" algn="just">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KĐ:</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đài</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diệt</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46907211"/>
                  </a:ext>
                </a:extLst>
              </a:tr>
            </a:tbl>
          </a:graphicData>
        </a:graphic>
      </p:graphicFrame>
      <p:sp>
        <p:nvSpPr>
          <p:cNvPr id="3" name="TextBox 2"/>
          <p:cNvSpPr txBox="1"/>
          <p:nvPr/>
        </p:nvSpPr>
        <p:spPr>
          <a:xfrm>
            <a:off x="4464012" y="0"/>
            <a:ext cx="12538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454962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16371281"/>
              </p:ext>
            </p:extLst>
          </p:nvPr>
        </p:nvGraphicFramePr>
        <p:xfrm>
          <a:off x="172720" y="782320"/>
          <a:ext cx="8879840" cy="5781040"/>
        </p:xfrm>
        <a:graphic>
          <a:graphicData uri="http://schemas.openxmlformats.org/drawingml/2006/table">
            <a:tbl>
              <a:tblPr firstRow="1" bandRow="1">
                <a:tableStyleId>{5C22544A-7EE6-4342-B048-85BDC9FD1C3A}</a:tableStyleId>
              </a:tblPr>
              <a:tblGrid>
                <a:gridCol w="2407920">
                  <a:extLst>
                    <a:ext uri="{9D8B030D-6E8A-4147-A177-3AD203B41FA5}">
                      <a16:colId xmlns:a16="http://schemas.microsoft.com/office/drawing/2014/main" val="2602186663"/>
                    </a:ext>
                  </a:extLst>
                </a:gridCol>
                <a:gridCol w="6471920">
                  <a:extLst>
                    <a:ext uri="{9D8B030D-6E8A-4147-A177-3AD203B41FA5}">
                      <a16:colId xmlns:a16="http://schemas.microsoft.com/office/drawing/2014/main" val="1335454005"/>
                    </a:ext>
                  </a:extLst>
                </a:gridCol>
              </a:tblGrid>
              <a:tr h="624096">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CÂU</a:t>
                      </a:r>
                      <a:r>
                        <a:rPr lang="en-US" sz="2400" baseline="0" dirty="0" smtClean="0">
                          <a:solidFill>
                            <a:schemeClr val="tx1"/>
                          </a:solidFill>
                          <a:latin typeface="Times New Roman" panose="02020603050405020304" pitchFamily="18" charset="0"/>
                          <a:cs typeface="Times New Roman" panose="02020603050405020304" pitchFamily="18" charset="0"/>
                        </a:rPr>
                        <a:t> HỎI</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GỢI</a:t>
                      </a:r>
                      <a:r>
                        <a:rPr lang="en-US" sz="2400" baseline="0" dirty="0" smtClean="0">
                          <a:solidFill>
                            <a:schemeClr val="tx1"/>
                          </a:solidFill>
                          <a:latin typeface="Times New Roman" panose="02020603050405020304" pitchFamily="18" charset="0"/>
                          <a:cs typeface="Times New Roman" panose="02020603050405020304" pitchFamily="18" charset="0"/>
                        </a:rPr>
                        <a:t> Ý TRẢ LỜI</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1239830"/>
                  </a:ext>
                </a:extLst>
              </a:tr>
              <a:tr h="5156944">
                <a:tc>
                  <a:txBody>
                    <a:bodyPr/>
                    <a:lstStyle/>
                    <a:p>
                      <a:pPr algn="just">
                        <a:spcAft>
                          <a:spcPts val="0"/>
                        </a:spcAft>
                      </a:pPr>
                      <a:r>
                        <a:rPr lang="vi-VN" sz="18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en-US" sz="18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gỡ</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vi-VN" sz="18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en-US" sz="18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niên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đấy</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18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dirty="0"/>
                    </a:p>
                  </a:txBody>
                  <a:tcPr/>
                </a:tc>
                <a:tc>
                  <a:txBody>
                    <a:bodyPr/>
                    <a:lstStyle/>
                    <a:p>
                      <a:pPr algn="just">
                        <a:lnSpc>
                          <a:spcPct val="120000"/>
                        </a:lnSpc>
                        <a:spcAft>
                          <a:spcPts val="0"/>
                        </a:spcAft>
                      </a:pPr>
                      <a:r>
                        <a:rPr lang="en-US" dirty="0" smtClean="0">
                          <a:latin typeface="Times New Roman" panose="02020603050405020304" pitchFamily="18" charset="0"/>
                          <a:cs typeface="Times New Roman" panose="02020603050405020304" pitchFamily="18" charset="0"/>
                        </a:rPr>
                        <a:t>a.</a:t>
                      </a:r>
                      <a:r>
                        <a:rPr lang="en-US" baseline="0" dirty="0" smtClean="0">
                          <a:latin typeface="Times New Roman" panose="02020603050405020304" pitchFamily="18" charset="0"/>
                          <a:cs typeface="Times New Roman" panose="02020603050405020304" pitchFamily="18" charset="0"/>
                        </a:rPr>
                        <a:t> </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N</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niên</a:t>
                      </a:r>
                      <a:endParaRPr lang="en-US" sz="1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gỡ</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endParaRPr lang="en-US" sz="1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pPr>
                      <a:r>
                        <a:rPr lang="en-US" sz="1800" dirty="0" smtClean="0">
                          <a:solidFill>
                            <a:srgbClr val="222222"/>
                          </a:solidFill>
                          <a:effectLst/>
                          <a:latin typeface="Times New Roman" panose="02020603050405020304" pitchFamily="18" charset="0"/>
                          <a:cs typeface="Times New Roman" panose="02020603050405020304" pitchFamily="18" charset="0"/>
                        </a:rPr>
                        <a:t>b. </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niên</a:t>
                      </a:r>
                      <a:endParaRPr lang="en-US" sz="1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pP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bạn</a:t>
                      </a:r>
                      <a:endParaRPr lang="en-US" sz="1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46907211"/>
                  </a:ext>
                </a:extLst>
              </a:tr>
            </a:tbl>
          </a:graphicData>
        </a:graphic>
      </p:graphicFrame>
      <p:sp>
        <p:nvSpPr>
          <p:cNvPr id="3" name="TextBox 2"/>
          <p:cNvSpPr txBox="1"/>
          <p:nvPr/>
        </p:nvSpPr>
        <p:spPr>
          <a:xfrm>
            <a:off x="4494492" y="172720"/>
            <a:ext cx="1374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II</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456349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14758206"/>
              </p:ext>
            </p:extLst>
          </p:nvPr>
        </p:nvGraphicFramePr>
        <p:xfrm>
          <a:off x="172720" y="782320"/>
          <a:ext cx="8879840" cy="5781040"/>
        </p:xfrm>
        <a:graphic>
          <a:graphicData uri="http://schemas.openxmlformats.org/drawingml/2006/table">
            <a:tbl>
              <a:tblPr firstRow="1" bandRow="1">
                <a:tableStyleId>{5C22544A-7EE6-4342-B048-85BDC9FD1C3A}</a:tableStyleId>
              </a:tblPr>
              <a:tblGrid>
                <a:gridCol w="2407920">
                  <a:extLst>
                    <a:ext uri="{9D8B030D-6E8A-4147-A177-3AD203B41FA5}">
                      <a16:colId xmlns:a16="http://schemas.microsoft.com/office/drawing/2014/main" val="2602186663"/>
                    </a:ext>
                  </a:extLst>
                </a:gridCol>
                <a:gridCol w="6471920">
                  <a:extLst>
                    <a:ext uri="{9D8B030D-6E8A-4147-A177-3AD203B41FA5}">
                      <a16:colId xmlns:a16="http://schemas.microsoft.com/office/drawing/2014/main" val="1335454005"/>
                    </a:ext>
                  </a:extLst>
                </a:gridCol>
              </a:tblGrid>
              <a:tr h="624096">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CÂU</a:t>
                      </a:r>
                      <a:r>
                        <a:rPr lang="en-US" sz="2400" baseline="0" dirty="0" smtClean="0">
                          <a:solidFill>
                            <a:schemeClr val="tx1"/>
                          </a:solidFill>
                          <a:latin typeface="Times New Roman" panose="02020603050405020304" pitchFamily="18" charset="0"/>
                          <a:cs typeface="Times New Roman" panose="02020603050405020304" pitchFamily="18" charset="0"/>
                        </a:rPr>
                        <a:t> HỎI</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GỢI</a:t>
                      </a:r>
                      <a:r>
                        <a:rPr lang="en-US" sz="2400" baseline="0" dirty="0" smtClean="0">
                          <a:solidFill>
                            <a:schemeClr val="tx1"/>
                          </a:solidFill>
                          <a:latin typeface="Times New Roman" panose="02020603050405020304" pitchFamily="18" charset="0"/>
                          <a:cs typeface="Times New Roman" panose="02020603050405020304" pitchFamily="18" charset="0"/>
                        </a:rPr>
                        <a:t> Ý TRẢ LỜI</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1239830"/>
                  </a:ext>
                </a:extLst>
              </a:tr>
              <a:tr h="5156944">
                <a:tc>
                  <a:txBody>
                    <a:bodyPr/>
                    <a:lstStyle/>
                    <a:p>
                      <a:pPr algn="just">
                        <a:spcAft>
                          <a:spcPts val="0"/>
                        </a:spcAft>
                      </a:pPr>
                      <a:r>
                        <a:rPr lang="vi-VN" sz="18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en-US" sz="18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ừ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niên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3/4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dirty="0"/>
                    </a:p>
                  </a:txBody>
                  <a:tcPr/>
                </a:tc>
                <a:tc>
                  <a:txBody>
                    <a:bodyPr/>
                    <a:lstStyle/>
                    <a:p>
                      <a:pPr algn="just">
                        <a:lnSpc>
                          <a:spcPct val="120000"/>
                        </a:lnSpc>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MĐ:</a:t>
                      </a:r>
                      <a:r>
                        <a:rPr lang="en-US" sz="1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marR="152400" algn="just">
                        <a:lnSpc>
                          <a:spcPct val="120000"/>
                        </a:lnSpc>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TĐ: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marR="152400" algn="just">
                        <a:lnSpc>
                          <a:spcPct val="120000"/>
                        </a:lnSpc>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marR="152400" algn="just">
                        <a:lnSpc>
                          <a:spcPct val="120000"/>
                        </a:lnSpc>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mẫn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thụ</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marR="152400" algn="just">
                        <a:lnSpc>
                          <a:spcPct val="120000"/>
                        </a:lnSpc>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marR="152400" algn="just">
                        <a:lnSpc>
                          <a:spcPct val="120000"/>
                        </a:lnSpc>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nắm</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marR="152400" algn="just">
                        <a:lnSpc>
                          <a:spcPct val="120000"/>
                        </a:lnSpc>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marR="152400" algn="just">
                        <a:lnSpc>
                          <a:spcPct val="120000"/>
                        </a:lnSpc>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say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marR="152400" algn="just">
                        <a:lnSpc>
                          <a:spcPct val="120000"/>
                        </a:lnSpc>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marR="152400" algn="just">
                        <a:lnSpc>
                          <a:spcPct val="120000"/>
                        </a:lnSpc>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marR="152400" algn="just">
                        <a:lnSpc>
                          <a:spcPct val="120000"/>
                        </a:lnSpc>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thụ</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pPr marR="152400" algn="just">
                        <a:lnSpc>
                          <a:spcPct val="120000"/>
                        </a:lnSpc>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tủ</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vẹt</a:t>
                      </a:r>
                      <a:endParaRPr lang="en-US" sz="14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46907211"/>
                  </a:ext>
                </a:extLst>
              </a:tr>
            </a:tbl>
          </a:graphicData>
        </a:graphic>
      </p:graphicFrame>
      <p:sp>
        <p:nvSpPr>
          <p:cNvPr id="3" name="TextBox 2"/>
          <p:cNvSpPr txBox="1"/>
          <p:nvPr/>
        </p:nvSpPr>
        <p:spPr>
          <a:xfrm>
            <a:off x="4494492" y="172720"/>
            <a:ext cx="1374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II</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4718982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64244701"/>
              </p:ext>
            </p:extLst>
          </p:nvPr>
        </p:nvGraphicFramePr>
        <p:xfrm>
          <a:off x="172720" y="782320"/>
          <a:ext cx="8879840" cy="5781040"/>
        </p:xfrm>
        <a:graphic>
          <a:graphicData uri="http://schemas.openxmlformats.org/drawingml/2006/table">
            <a:tbl>
              <a:tblPr firstRow="1" bandRow="1">
                <a:tableStyleId>{5C22544A-7EE6-4342-B048-85BDC9FD1C3A}</a:tableStyleId>
              </a:tblPr>
              <a:tblGrid>
                <a:gridCol w="2885440">
                  <a:extLst>
                    <a:ext uri="{9D8B030D-6E8A-4147-A177-3AD203B41FA5}">
                      <a16:colId xmlns:a16="http://schemas.microsoft.com/office/drawing/2014/main" val="2602186663"/>
                    </a:ext>
                  </a:extLst>
                </a:gridCol>
                <a:gridCol w="5994400">
                  <a:extLst>
                    <a:ext uri="{9D8B030D-6E8A-4147-A177-3AD203B41FA5}">
                      <a16:colId xmlns:a16="http://schemas.microsoft.com/office/drawing/2014/main" val="1335454005"/>
                    </a:ext>
                  </a:extLst>
                </a:gridCol>
              </a:tblGrid>
              <a:tr h="624096">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CÂU</a:t>
                      </a:r>
                      <a:r>
                        <a:rPr lang="en-US" sz="2400" baseline="0" dirty="0" smtClean="0">
                          <a:solidFill>
                            <a:schemeClr val="tx1"/>
                          </a:solidFill>
                          <a:latin typeface="Times New Roman" panose="02020603050405020304" pitchFamily="18" charset="0"/>
                          <a:cs typeface="Times New Roman" panose="02020603050405020304" pitchFamily="18" charset="0"/>
                        </a:rPr>
                        <a:t> HỎI</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GỢI</a:t>
                      </a:r>
                      <a:r>
                        <a:rPr lang="en-US" sz="2400" baseline="0" dirty="0" smtClean="0">
                          <a:solidFill>
                            <a:schemeClr val="tx1"/>
                          </a:solidFill>
                          <a:latin typeface="Times New Roman" panose="02020603050405020304" pitchFamily="18" charset="0"/>
                          <a:cs typeface="Times New Roman" panose="02020603050405020304" pitchFamily="18" charset="0"/>
                        </a:rPr>
                        <a:t> Ý TRẢ LỜI</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1239830"/>
                  </a:ext>
                </a:extLst>
              </a:tr>
              <a:tr h="5156944">
                <a:tc>
                  <a:txBody>
                    <a:bodyPr/>
                    <a:lstStyle/>
                    <a:p>
                      <a:pPr algn="just">
                        <a:spcAft>
                          <a:spcPts val="0"/>
                        </a:spcAft>
                      </a:pPr>
                      <a:r>
                        <a:rPr lang="vi-VN" sz="24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en-US" sz="24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ừ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niên</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3/4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smtClean="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dirty="0"/>
                    </a:p>
                  </a:txBody>
                  <a:tcPr/>
                </a:tc>
                <a:tc>
                  <a:txBody>
                    <a:bodyPr/>
                    <a:lstStyle/>
                    <a:p>
                      <a:pPr marR="152400" algn="just">
                        <a:lnSpc>
                          <a:spcPct val="120000"/>
                        </a:lnSpc>
                        <a:spcAft>
                          <a:spcPts val="0"/>
                        </a:spcAft>
                      </a:pPr>
                      <a:r>
                        <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KĐ: </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ngặt</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152400" algn="just">
                        <a:lnSpc>
                          <a:spcPct val="120000"/>
                        </a:lnSpc>
                        <a:spcAft>
                          <a:spcPts val="0"/>
                        </a:spcAft>
                      </a:pP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endParaRPr lang="en-US" sz="18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phấn</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lai</a:t>
                      </a:r>
                      <a:endParaRPr lang="en-US"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46907211"/>
                  </a:ext>
                </a:extLst>
              </a:tr>
            </a:tbl>
          </a:graphicData>
        </a:graphic>
      </p:graphicFrame>
      <p:sp>
        <p:nvSpPr>
          <p:cNvPr id="3" name="TextBox 2"/>
          <p:cNvSpPr txBox="1"/>
          <p:nvPr/>
        </p:nvSpPr>
        <p:spPr>
          <a:xfrm>
            <a:off x="4494492" y="172720"/>
            <a:ext cx="1374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II</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1637698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11760" y="833160"/>
            <a:ext cx="8910320" cy="5472608"/>
          </a:xfrm>
          <a:prstGeom prst="rect">
            <a:avLst/>
          </a:prstGeom>
          <a:solidFill>
            <a:srgbClr val="00B05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2705316" y="2387540"/>
            <a:ext cx="3744416" cy="2232248"/>
          </a:xfrm>
          <a:prstGeom prst="rect">
            <a:avLst/>
          </a:prstGeom>
          <a:solidFill>
            <a:srgbClr val="92D05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4" name="Straight Connector 23"/>
          <p:cNvCxnSpPr/>
          <p:nvPr/>
        </p:nvCxnSpPr>
        <p:spPr>
          <a:xfrm flipV="1">
            <a:off x="6449732" y="833160"/>
            <a:ext cx="2593556" cy="1554380"/>
          </a:xfrm>
          <a:prstGeom prst="line">
            <a:avLst/>
          </a:prstGeom>
          <a:ln w="19050">
            <a:solidFill>
              <a:srgbClr val="002060"/>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111760" y="833160"/>
            <a:ext cx="2593556" cy="1554380"/>
          </a:xfrm>
          <a:prstGeom prst="line">
            <a:avLst/>
          </a:prstGeom>
          <a:ln w="19050">
            <a:solidFill>
              <a:srgbClr val="00206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49732" y="4619788"/>
            <a:ext cx="2572348" cy="1685980"/>
          </a:xfrm>
          <a:prstGeom prst="line">
            <a:avLst/>
          </a:prstGeom>
          <a:ln w="19050">
            <a:solidFill>
              <a:srgbClr val="002060"/>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11760" y="4619788"/>
            <a:ext cx="2593556" cy="1685980"/>
          </a:xfrm>
          <a:prstGeom prst="line">
            <a:avLst/>
          </a:prstGeom>
          <a:ln w="19050">
            <a:solidFill>
              <a:srgbClr val="002060"/>
            </a:solidFill>
            <a:prstDash val="soli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33023" y="3026610"/>
            <a:ext cx="3169394" cy="954107"/>
          </a:xfrm>
          <a:prstGeom prst="rect">
            <a:avLst/>
          </a:prstGeom>
          <a:noFill/>
        </p:spPr>
        <p:txBody>
          <a:bodyPr wrap="none" rtlCol="0">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giả</a:t>
            </a:r>
            <a:r>
              <a:rPr lang="en-US" sz="2800" dirty="0" smtClean="0">
                <a:solidFill>
                  <a:srgbClr val="FF0000"/>
                </a:solidFill>
                <a:latin typeface="Times New Roman" panose="02020603050405020304" pitchFamily="18" charset="0"/>
                <a:cs typeface="Times New Roman" panose="02020603050405020304" pitchFamily="18" charset="0"/>
              </a:rPr>
              <a:t>: </a:t>
            </a:r>
          </a:p>
          <a:p>
            <a:pPr algn="ctr"/>
            <a:r>
              <a:rPr lang="en-US" sz="2800" dirty="0" err="1" smtClean="0">
                <a:solidFill>
                  <a:srgbClr val="FF0000"/>
                </a:solidFill>
                <a:latin typeface="Times New Roman" panose="02020603050405020304" pitchFamily="18" charset="0"/>
                <a:cs typeface="Times New Roman" panose="02020603050405020304" pitchFamily="18" charset="0"/>
              </a:rPr>
              <a:t>Nguyễn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Thành</a:t>
            </a:r>
            <a:r>
              <a:rPr lang="en-US" sz="2800" dirty="0" smtClean="0">
                <a:solidFill>
                  <a:srgbClr val="FF0000"/>
                </a:solidFill>
                <a:latin typeface="Times New Roman" panose="02020603050405020304" pitchFamily="18" charset="0"/>
                <a:cs typeface="Times New Roman" panose="02020603050405020304" pitchFamily="18" charset="0"/>
              </a:rPr>
              <a:t> Long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918960" y="5049520"/>
            <a:ext cx="184731" cy="369332"/>
          </a:xfrm>
          <a:prstGeom prst="rect">
            <a:avLst/>
          </a:prstGeom>
          <a:noFill/>
        </p:spPr>
        <p:txBody>
          <a:bodyPr wrap="none" rtlCol="0">
            <a:spAutoFit/>
          </a:bodyPr>
          <a:lstStyle/>
          <a:p>
            <a:endParaRPr lang="en-US" dirty="0"/>
          </a:p>
        </p:txBody>
      </p:sp>
      <p:sp>
        <p:nvSpPr>
          <p:cNvPr id="9" name="TextBox 8"/>
          <p:cNvSpPr txBox="1"/>
          <p:nvPr/>
        </p:nvSpPr>
        <p:spPr>
          <a:xfrm>
            <a:off x="2936690" y="968138"/>
            <a:ext cx="3281668" cy="1323439"/>
          </a:xfrm>
          <a:prstGeom prst="rect">
            <a:avLst/>
          </a:prstGeom>
          <a:noFill/>
        </p:spPr>
        <p:txBody>
          <a:bodyPr wrap="none" rtlCol="0">
            <a:spAutoFit/>
          </a:bodyPr>
          <a:lstStyle/>
          <a:p>
            <a:pPr marL="342900" indent="-342900">
              <a:buAutoNum type="arabicPeriod"/>
            </a:pPr>
            <a:r>
              <a:rPr lang="en-US" sz="2400" b="1" dirty="0" smtClean="0">
                <a:latin typeface="Times New Roman" panose="02020603050405020304" pitchFamily="18" charset="0"/>
                <a:cs typeface="Times New Roman" panose="02020603050405020304" pitchFamily="18" charset="0"/>
              </a:rPr>
              <a:t>CUỘC ĐỜI</a:t>
            </a:r>
          </a:p>
          <a:p>
            <a:pPr marL="285750" indent="-285750">
              <a:buFontTx/>
              <a:buChar char="-"/>
            </a:pP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mất</a:t>
            </a:r>
            <a:endParaRPr lang="en-US" sz="2800" dirty="0" smtClean="0">
              <a:latin typeface="Times New Roman" panose="02020603050405020304" pitchFamily="18" charset="0"/>
              <a:cs typeface="Times New Roman" panose="02020603050405020304" pitchFamily="18" charset="0"/>
            </a:endParaRPr>
          </a:p>
          <a:p>
            <a:pPr marL="285750" indent="-285750">
              <a:buFontTx/>
              <a:buChar char="-"/>
            </a:pP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quán</a:t>
            </a:r>
            <a:endParaRPr lang="en-US" sz="28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76512" y="2346377"/>
            <a:ext cx="2709196" cy="2616101"/>
          </a:xfrm>
          <a:prstGeom prst="rect">
            <a:avLst/>
          </a:prstGeom>
          <a:noFill/>
        </p:spPr>
        <p:txBody>
          <a:bodyPr wrap="square" rtlCol="0">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2. SỰ NGHIỆP</a:t>
            </a:r>
          </a:p>
          <a:p>
            <a:pPr marL="342900" indent="-342900">
              <a:buFontTx/>
              <a:buChar char="-"/>
            </a:pPr>
            <a:r>
              <a:rPr lang="en-US" sz="2800" dirty="0" err="1" smtClean="0">
                <a:solidFill>
                  <a:schemeClr val="bg1"/>
                </a:solidFill>
                <a:latin typeface="Times New Roman" panose="02020603050405020304" pitchFamily="18" charset="0"/>
                <a:cs typeface="Times New Roman" panose="02020603050405020304" pitchFamily="18" charset="0"/>
              </a:rPr>
              <a:t>Trưởng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thành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trong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giai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đoạn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nào</a:t>
            </a:r>
            <a:r>
              <a:rPr lang="en-US" sz="2800" dirty="0" smtClean="0">
                <a:solidFill>
                  <a:schemeClr val="bg1"/>
                </a:solidFill>
                <a:latin typeface="Times New Roman" panose="02020603050405020304" pitchFamily="18" charset="0"/>
                <a:cs typeface="Times New Roman" panose="02020603050405020304" pitchFamily="18" charset="0"/>
              </a:rPr>
              <a:t>?</a:t>
            </a:r>
          </a:p>
          <a:p>
            <a:pPr marL="342900" indent="-342900">
              <a:buFontTx/>
              <a:buChar char="-"/>
            </a:pPr>
            <a:r>
              <a:rPr lang="en-US" sz="2800" dirty="0" err="1" smtClean="0">
                <a:solidFill>
                  <a:schemeClr val="bg1"/>
                </a:solidFill>
                <a:latin typeface="Times New Roman" panose="02020603050405020304" pitchFamily="18" charset="0"/>
                <a:cs typeface="Times New Roman" panose="02020603050405020304" pitchFamily="18" charset="0"/>
              </a:rPr>
              <a:t>Lĩnh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vực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chính</a:t>
            </a:r>
            <a:r>
              <a:rPr lang="en-US" sz="2800" dirty="0" smtClean="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2418533" y="4801058"/>
            <a:ext cx="4398375" cy="1323439"/>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3. PHONG CÁCH SÁNG TÁC</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duy</a:t>
            </a:r>
            <a:r>
              <a:rPr lang="en-US" sz="28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6449732" y="2751162"/>
            <a:ext cx="2709196" cy="1323439"/>
          </a:xfrm>
          <a:prstGeom prst="rect">
            <a:avLst/>
          </a:prstGeom>
          <a:noFill/>
        </p:spPr>
        <p:txBody>
          <a:bodyPr wrap="square" rtlCol="0">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4. </a:t>
            </a:r>
            <a:r>
              <a:rPr lang="en-US" sz="2400" b="1" dirty="0" err="1" smtClean="0">
                <a:solidFill>
                  <a:schemeClr val="bg1"/>
                </a:solidFill>
                <a:latin typeface="Times New Roman" panose="02020603050405020304" pitchFamily="18" charset="0"/>
                <a:cs typeface="Times New Roman" panose="02020603050405020304" pitchFamily="18" charset="0"/>
              </a:rPr>
              <a:t>Tác</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phẩm</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chính</a:t>
            </a:r>
            <a:endParaRPr lang="en-US" sz="2400" b="1" dirty="0" smtClean="0">
              <a:solidFill>
                <a:schemeClr val="bg1"/>
              </a:solidFill>
              <a:latin typeface="Times New Roman" panose="02020603050405020304" pitchFamily="18" charset="0"/>
              <a:cs typeface="Times New Roman" panose="02020603050405020304" pitchFamily="18" charset="0"/>
            </a:endParaRPr>
          </a:p>
          <a:p>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Kể</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tên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các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sáng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tác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tiêu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biểu</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44058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641669" cy="3335383"/>
          </a:xfrm>
          <a:prstGeom prst="rect">
            <a:avLst/>
          </a:prstGeom>
          <a:solidFill>
            <a:schemeClr val="accent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4641668" y="-12210"/>
            <a:ext cx="4502331" cy="3335383"/>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297693"/>
            <a:ext cx="4641669" cy="3522618"/>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41667" y="3297693"/>
            <a:ext cx="4502331" cy="3522618"/>
          </a:xfrm>
          <a:prstGeom prst="rect">
            <a:avLst/>
          </a:prstGeom>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5066" y="1959935"/>
            <a:ext cx="2804175" cy="33650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p:cNvSpPr txBox="1"/>
          <p:nvPr/>
        </p:nvSpPr>
        <p:spPr>
          <a:xfrm>
            <a:off x="241158" y="129607"/>
            <a:ext cx="3958969" cy="830997"/>
          </a:xfrm>
          <a:prstGeom prst="rect">
            <a:avLst/>
          </a:prstGeom>
          <a:noFill/>
        </p:spPr>
        <p:txBody>
          <a:bodyPr wrap="none" rtlCol="0">
            <a:spAutoFit/>
          </a:bodyPr>
          <a:lstStyle/>
          <a:p>
            <a:pPr algn="ctr"/>
            <a:r>
              <a:rPr lang="en-US" sz="2400" b="1" dirty="0" smtClean="0">
                <a:solidFill>
                  <a:schemeClr val="tx1">
                    <a:lumMod val="95000"/>
                    <a:lumOff val="5000"/>
                  </a:schemeClr>
                </a:solidFill>
                <a:latin typeface="Times New Roman" panose="02020603050405020304" pitchFamily="18" charset="0"/>
                <a:cs typeface="Times New Roman" panose="02020603050405020304" pitchFamily="18" charset="0"/>
              </a:rPr>
              <a:t> - </a:t>
            </a:r>
            <a:r>
              <a:rPr lang="en-US" sz="2400" b="1" dirty="0" smtClean="0">
                <a:solidFill>
                  <a:srgbClr val="FF0000"/>
                </a:solidFill>
                <a:latin typeface="Times New Roman" panose="02020603050405020304" pitchFamily="18" charset="0"/>
                <a:cs typeface="Times New Roman" panose="02020603050405020304" pitchFamily="18" charset="0"/>
              </a:rPr>
              <a:t>NGUYỄN THÀNH LONG</a:t>
            </a:r>
          </a:p>
          <a:p>
            <a:pPr algn="ctr"/>
            <a:r>
              <a:rPr lang="en-US" sz="2400" b="1" dirty="0" smtClean="0">
                <a:solidFill>
                  <a:schemeClr val="tx1">
                    <a:lumMod val="95000"/>
                    <a:lumOff val="5000"/>
                  </a:schemeClr>
                </a:solidFill>
                <a:latin typeface="Times New Roman" panose="02020603050405020304" pitchFamily="18" charset="0"/>
                <a:cs typeface="Times New Roman" panose="02020603050405020304" pitchFamily="18" charset="0"/>
              </a:rPr>
              <a:t>   (1925 -1991)</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1957" y="1034083"/>
            <a:ext cx="2925801"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Quảng</a:t>
            </a:r>
            <a:r>
              <a:rPr lang="en-US" sz="2800" dirty="0" smtClean="0">
                <a:latin typeface="Times New Roman" panose="02020603050405020304" pitchFamily="18" charset="0"/>
                <a:cs typeface="Times New Roman" panose="02020603050405020304" pitchFamily="18" charset="0"/>
              </a:rPr>
              <a:t> Nam</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883644" y="1980234"/>
            <a:ext cx="2982740" cy="954107"/>
          </a:xfrm>
          <a:prstGeom prst="rect">
            <a:avLst/>
          </a:prstGeom>
          <a:noFill/>
        </p:spPr>
        <p:txBody>
          <a:bodyPr wrap="square" rtlCol="0">
            <a:spAutoFit/>
          </a:bodyPr>
          <a:lstStyle/>
          <a:p>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Chuyên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viết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truyện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ngắn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và</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kí</a:t>
            </a:r>
            <a:r>
              <a:rPr lang="en-US" sz="2800" b="1" dirty="0" smtClean="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604790" y="701374"/>
            <a:ext cx="4624097" cy="954107"/>
          </a:xfrm>
          <a:prstGeom prst="rect">
            <a:avLst/>
          </a:prstGeom>
          <a:noFill/>
        </p:spPr>
        <p:txBody>
          <a:bodyPr wrap="square" rtlCol="0">
            <a:spAutoFit/>
          </a:bodyPr>
          <a:lstStyle/>
          <a:p>
            <a:pPr marL="457200" indent="-457200">
              <a:buFontTx/>
              <a:buChar char="-"/>
            </a:pPr>
            <a:r>
              <a:rPr lang="en-US" sz="2800" dirty="0" err="1" smtClean="0">
                <a:solidFill>
                  <a:schemeClr val="bg1"/>
                </a:solidFill>
                <a:latin typeface="Times New Roman" panose="02020603050405020304" pitchFamily="18" charset="0"/>
                <a:cs typeface="Times New Roman" panose="02020603050405020304" pitchFamily="18" charset="0"/>
              </a:rPr>
              <a:t>Viết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văn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từ</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thời</a:t>
            </a:r>
            <a:r>
              <a:rPr lang="en-US" sz="2800" dirty="0" smtClean="0">
                <a:solidFill>
                  <a:schemeClr val="bg1"/>
                </a:solidFill>
                <a:latin typeface="Times New Roman" panose="02020603050405020304" pitchFamily="18" charset="0"/>
                <a:cs typeface="Times New Roman" panose="02020603050405020304" pitchFamily="18" charset="0"/>
              </a:rPr>
              <a:t> </a:t>
            </a:r>
          </a:p>
          <a:p>
            <a:r>
              <a:rPr lang="en-US" sz="2800" b="1" dirty="0" err="1" smtClean="0">
                <a:solidFill>
                  <a:schemeClr val="bg1"/>
                </a:solidFill>
                <a:latin typeface="Times New Roman" panose="02020603050405020304" pitchFamily="18" charset="0"/>
                <a:cs typeface="Times New Roman" panose="02020603050405020304" pitchFamily="18" charset="0"/>
              </a:rPr>
              <a:t>kháng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chiến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chống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Pháp</a:t>
            </a:r>
            <a:r>
              <a:rPr lang="en-US" sz="2800" dirty="0" smtClean="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26096" flipH="1">
            <a:off x="8103634" y="1116322"/>
            <a:ext cx="1146693" cy="1146693"/>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2012" y="1082422"/>
            <a:ext cx="2475499" cy="2475499"/>
          </a:xfrm>
          <a:prstGeom prst="rect">
            <a:avLst/>
          </a:prstGeom>
        </p:spPr>
      </p:pic>
      <p:sp>
        <p:nvSpPr>
          <p:cNvPr id="13" name="TextBox 12"/>
          <p:cNvSpPr txBox="1"/>
          <p:nvPr/>
        </p:nvSpPr>
        <p:spPr>
          <a:xfrm>
            <a:off x="573263" y="3598787"/>
            <a:ext cx="329475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cách</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04664" y="4387814"/>
            <a:ext cx="4200126" cy="523220"/>
          </a:xfrm>
          <a:prstGeom prst="rect">
            <a:avLst/>
          </a:prstGeom>
          <a:noFill/>
        </p:spPr>
        <p:txBody>
          <a:bodyPr wrap="square" rtlCol="0">
            <a:spAutoFit/>
          </a:bodyPr>
          <a:lstStyle/>
          <a:p>
            <a:pPr algn="just"/>
            <a:r>
              <a:rPr lang="en-US" sz="2800" b="1" i="1" dirty="0" smtClean="0">
                <a:solidFill>
                  <a:schemeClr val="tx2"/>
                </a:solidFill>
                <a:latin typeface="Times New Roman" panose="02020603050405020304" pitchFamily="18" charset="0"/>
                <a:cs typeface="Times New Roman" panose="02020603050405020304" pitchFamily="18" charset="0"/>
              </a:rPr>
              <a:t>- </a:t>
            </a:r>
            <a:r>
              <a:rPr lang="en-US" sz="2800" b="1" i="1" dirty="0" err="1" smtClean="0">
                <a:solidFill>
                  <a:schemeClr val="tx2"/>
                </a:solidFill>
                <a:latin typeface="Times New Roman" panose="02020603050405020304" pitchFamily="18" charset="0"/>
                <a:cs typeface="Times New Roman" panose="02020603050405020304" pitchFamily="18" charset="0"/>
              </a:rPr>
              <a:t>Nhẹ</a:t>
            </a:r>
            <a:r>
              <a:rPr lang="en-US" sz="2800" b="1" i="1" dirty="0" smtClean="0">
                <a:solidFill>
                  <a:schemeClr val="tx2"/>
                </a:solidFill>
                <a:latin typeface="Times New Roman" panose="02020603050405020304" pitchFamily="18" charset="0"/>
                <a:cs typeface="Times New Roman" panose="02020603050405020304" pitchFamily="18" charset="0"/>
              </a:rPr>
              <a:t> </a:t>
            </a:r>
            <a:r>
              <a:rPr lang="en-US" sz="2800" b="1" i="1" dirty="0" err="1" smtClean="0">
                <a:solidFill>
                  <a:schemeClr val="tx2"/>
                </a:solidFill>
                <a:latin typeface="Times New Roman" panose="02020603050405020304" pitchFamily="18" charset="0"/>
                <a:cs typeface="Times New Roman" panose="02020603050405020304" pitchFamily="18" charset="0"/>
              </a:rPr>
              <a:t>nhàng</a:t>
            </a:r>
            <a:endParaRPr lang="en-US" sz="2800" b="1" i="1" dirty="0">
              <a:solidFill>
                <a:schemeClr val="tx2"/>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04664" y="5036701"/>
            <a:ext cx="4200126" cy="523220"/>
          </a:xfrm>
          <a:prstGeom prst="rect">
            <a:avLst/>
          </a:prstGeom>
          <a:noFill/>
        </p:spPr>
        <p:txBody>
          <a:bodyPr wrap="square" rtlCol="0">
            <a:spAutoFit/>
          </a:bodyPr>
          <a:lstStyle/>
          <a:p>
            <a:pPr algn="just"/>
            <a:r>
              <a:rPr lang="en-US" sz="2800" b="1" i="1" dirty="0" smtClean="0">
                <a:solidFill>
                  <a:schemeClr val="tx2"/>
                </a:solidFill>
                <a:latin typeface="Times New Roman" panose="02020603050405020304" pitchFamily="18" charset="0"/>
                <a:cs typeface="Times New Roman" panose="02020603050405020304" pitchFamily="18" charset="0"/>
              </a:rPr>
              <a:t>-</a:t>
            </a:r>
            <a:r>
              <a:rPr lang="vi-VN" sz="2800" b="1" i="1" dirty="0" smtClean="0">
                <a:solidFill>
                  <a:schemeClr val="tx2"/>
                </a:solidFill>
                <a:latin typeface="Times New Roman" panose="02020603050405020304" pitchFamily="18" charset="0"/>
                <a:cs typeface="Times New Roman" panose="02020603050405020304" pitchFamily="18" charset="0"/>
              </a:rPr>
              <a:t> Giàu chất thơ</a:t>
            </a:r>
            <a:endParaRPr lang="en-US" sz="2800" b="1" i="1" dirty="0">
              <a:solidFill>
                <a:schemeClr val="tx2"/>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04664" y="5716107"/>
            <a:ext cx="4200126" cy="954107"/>
          </a:xfrm>
          <a:prstGeom prst="rect">
            <a:avLst/>
          </a:prstGeom>
          <a:noFill/>
        </p:spPr>
        <p:txBody>
          <a:bodyPr wrap="square" rtlCol="0">
            <a:spAutoFit/>
          </a:bodyPr>
          <a:lstStyle/>
          <a:p>
            <a:pPr algn="just"/>
            <a:r>
              <a:rPr lang="en-US" sz="2800" b="1" i="1" dirty="0" smtClean="0">
                <a:solidFill>
                  <a:schemeClr val="tx2"/>
                </a:solidFill>
                <a:latin typeface="Times New Roman" panose="02020603050405020304" pitchFamily="18" charset="0"/>
                <a:cs typeface="Times New Roman" panose="02020603050405020304" pitchFamily="18" charset="0"/>
              </a:rPr>
              <a:t>-</a:t>
            </a:r>
            <a:r>
              <a:rPr lang="vi-VN" sz="2800" b="1" i="1" dirty="0" smtClean="0">
                <a:solidFill>
                  <a:schemeClr val="tx2"/>
                </a:solidFill>
                <a:latin typeface="Times New Roman" panose="02020603050405020304" pitchFamily="18" charset="0"/>
                <a:cs typeface="Times New Roman" panose="02020603050405020304" pitchFamily="18" charset="0"/>
              </a:rPr>
              <a:t> Có khả năng thanh lọc tâm hồn</a:t>
            </a:r>
            <a:endParaRPr lang="en-US" sz="2800" b="1" i="1" dirty="0">
              <a:solidFill>
                <a:schemeClr val="tx2"/>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6097374" y="3642440"/>
            <a:ext cx="329475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cs typeface="Times New Roman" panose="02020603050405020304" pitchFamily="18" charset="0"/>
              </a:rPr>
              <a:t>Tác phẩm chính</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5077097" y="0"/>
            <a:ext cx="3989991"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cs typeface="Times New Roman" panose="02020603050405020304" pitchFamily="18" charset="0"/>
              </a:rPr>
              <a:t>Sự nghiệp sáng tác</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13184" t="5728" r="6256" b="6257"/>
          <a:stretch/>
        </p:blipFill>
        <p:spPr>
          <a:xfrm rot="21210173">
            <a:off x="7487685" y="4467210"/>
            <a:ext cx="1426076" cy="20724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22831">
            <a:off x="5995741" y="4277272"/>
            <a:ext cx="1546049" cy="21347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92326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10" presetClass="entr" presetSubtype="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p:bldP spid="8" grpId="0"/>
      <p:bldP spid="9" grpId="0"/>
      <p:bldP spid="10" grpId="0"/>
      <p:bldP spid="13" grpId="0"/>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22526" y="1106708"/>
            <a:ext cx="4720466" cy="589380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3951">
            <a:off x="6113998" y="3826937"/>
            <a:ext cx="3005413" cy="3005413"/>
          </a:xfrm>
          <a:prstGeom prst="rect">
            <a:avLst/>
          </a:prstGeom>
        </p:spPr>
      </p:pic>
      <p:sp>
        <p:nvSpPr>
          <p:cNvPr id="4" name="TextBox 3"/>
          <p:cNvSpPr txBox="1"/>
          <p:nvPr/>
        </p:nvSpPr>
        <p:spPr>
          <a:xfrm>
            <a:off x="645459" y="120573"/>
            <a:ext cx="7854771" cy="707886"/>
          </a:xfrm>
          <a:prstGeom prst="rect">
            <a:avLst/>
          </a:prstGeom>
          <a:noFill/>
        </p:spPr>
        <p:txBody>
          <a:bodyPr wrap="square" rtlCol="0">
            <a:spAutoFit/>
          </a:bodyPr>
          <a:lstStyle/>
          <a:p>
            <a:pPr algn="ctr"/>
            <a:r>
              <a:rPr lang="vi-VN" sz="4000" b="1" dirty="0" smtClean="0">
                <a:solidFill>
                  <a:srgbClr val="FF0000"/>
                </a:solidFill>
                <a:latin typeface="+mj-lt"/>
              </a:rPr>
              <a:t>HÀNH TRÌNH HÀ NỘI – SA PA</a:t>
            </a:r>
            <a:endParaRPr lang="en-US" sz="4000" b="1" dirty="0">
              <a:solidFill>
                <a:srgbClr val="FF0000"/>
              </a:solidFill>
              <a:latin typeface="+mj-lt"/>
            </a:endParaRPr>
          </a:p>
        </p:txBody>
      </p:sp>
      <p:sp>
        <p:nvSpPr>
          <p:cNvPr id="5" name="TextBox 4"/>
          <p:cNvSpPr txBox="1"/>
          <p:nvPr/>
        </p:nvSpPr>
        <p:spPr>
          <a:xfrm>
            <a:off x="4026864" y="4744868"/>
            <a:ext cx="1609736" cy="584775"/>
          </a:xfrm>
          <a:prstGeom prst="rect">
            <a:avLst/>
          </a:prstGeom>
          <a:noFill/>
        </p:spPr>
        <p:txBody>
          <a:bodyPr wrap="none" rtlCol="0">
            <a:spAutoFit/>
          </a:bodyPr>
          <a:lstStyle/>
          <a:p>
            <a:r>
              <a:rPr lang="vi-VN" sz="3200" dirty="0" smtClean="0">
                <a:solidFill>
                  <a:schemeClr val="accent1">
                    <a:lumMod val="50000"/>
                  </a:schemeClr>
                </a:solidFill>
                <a:latin typeface="+mj-lt"/>
              </a:rPr>
              <a:t>HÀ NỘI</a:t>
            </a:r>
            <a:endParaRPr lang="en-US" sz="3200" dirty="0">
              <a:solidFill>
                <a:schemeClr val="accent1">
                  <a:lumMod val="50000"/>
                </a:schemeClr>
              </a:solidFill>
              <a:latin typeface="+mj-lt"/>
            </a:endParaRPr>
          </a:p>
        </p:txBody>
      </p:sp>
      <p:sp>
        <p:nvSpPr>
          <p:cNvPr id="6" name="TextBox 5"/>
          <p:cNvSpPr txBox="1"/>
          <p:nvPr/>
        </p:nvSpPr>
        <p:spPr>
          <a:xfrm>
            <a:off x="2325001" y="4011881"/>
            <a:ext cx="1837362" cy="584775"/>
          </a:xfrm>
          <a:prstGeom prst="rect">
            <a:avLst/>
          </a:prstGeom>
          <a:noFill/>
        </p:spPr>
        <p:txBody>
          <a:bodyPr wrap="none" rtlCol="0">
            <a:spAutoFit/>
          </a:bodyPr>
          <a:lstStyle/>
          <a:p>
            <a:r>
              <a:rPr lang="vi-VN" sz="3200" dirty="0" smtClean="0">
                <a:solidFill>
                  <a:schemeClr val="accent1">
                    <a:lumMod val="50000"/>
                  </a:schemeClr>
                </a:solidFill>
                <a:latin typeface="Times New Roman" panose="02020603050405020304" pitchFamily="18" charset="0"/>
                <a:cs typeface="Times New Roman" panose="02020603050405020304" pitchFamily="18" charset="0"/>
              </a:rPr>
              <a:t>LÀO CAI</a:t>
            </a:r>
            <a:endParaRPr lang="en-US" sz="3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65272" y="2397521"/>
            <a:ext cx="2860078" cy="523220"/>
          </a:xfrm>
          <a:prstGeom prst="rect">
            <a:avLst/>
          </a:prstGeom>
          <a:noFill/>
        </p:spPr>
        <p:txBody>
          <a:bodyPr wrap="none" rtlCol="0">
            <a:spAutoFit/>
          </a:bodyPr>
          <a:lstStyle/>
          <a:p>
            <a:r>
              <a:rPr lang="vi-VN" sz="2800" dirty="0" smtClean="0">
                <a:solidFill>
                  <a:schemeClr val="accent1">
                    <a:lumMod val="50000"/>
                  </a:schemeClr>
                </a:solidFill>
                <a:latin typeface="Times New Roman" panose="02020603050405020304" pitchFamily="18" charset="0"/>
                <a:cs typeface="Times New Roman" panose="02020603050405020304" pitchFamily="18" charset="0"/>
              </a:rPr>
              <a:t>NÚI HÀM RỒNG</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660216" y="1108656"/>
            <a:ext cx="3201517" cy="954107"/>
          </a:xfrm>
          <a:prstGeom prst="rect">
            <a:avLst/>
          </a:prstGeom>
          <a:noFill/>
        </p:spPr>
        <p:txBody>
          <a:bodyPr wrap="none" rtlCol="0">
            <a:spAutoFit/>
          </a:bodyPr>
          <a:lstStyle/>
          <a:p>
            <a:pPr algn="ctr"/>
            <a:r>
              <a:rPr lang="vi-VN" sz="2800" dirty="0" smtClean="0">
                <a:solidFill>
                  <a:schemeClr val="accent1">
                    <a:lumMod val="50000"/>
                  </a:schemeClr>
                </a:solidFill>
                <a:latin typeface="+mj-lt"/>
              </a:rPr>
              <a:t>DÃY</a:t>
            </a:r>
          </a:p>
          <a:p>
            <a:pPr algn="ctr"/>
            <a:r>
              <a:rPr lang="vi-VN" sz="2800" dirty="0" smtClean="0">
                <a:solidFill>
                  <a:schemeClr val="accent1">
                    <a:lumMod val="50000"/>
                  </a:schemeClr>
                </a:solidFill>
                <a:latin typeface="+mj-lt"/>
              </a:rPr>
              <a:t>HOÀNG LIÊN SƠN</a:t>
            </a:r>
            <a:endParaRPr lang="en-US" sz="2800" dirty="0">
              <a:solidFill>
                <a:schemeClr val="accent1">
                  <a:lumMod val="50000"/>
                </a:schemeClr>
              </a:solidFill>
              <a:latin typeface="+mj-lt"/>
            </a:endParaRPr>
          </a:p>
        </p:txBody>
      </p:sp>
    </p:spTree>
    <p:extLst>
      <p:ext uri="{BB962C8B-B14F-4D97-AF65-F5344CB8AC3E}">
        <p14:creationId xmlns:p14="http://schemas.microsoft.com/office/powerpoint/2010/main" val="272274882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2000" r="-22000"/>
          </a:stretch>
        </a:blipFill>
        <a:effectLst/>
      </p:bgPr>
    </p:bg>
    <p:spTree>
      <p:nvGrpSpPr>
        <p:cNvPr id="1" name=""/>
        <p:cNvGrpSpPr/>
        <p:nvPr/>
      </p:nvGrpSpPr>
      <p:grpSpPr>
        <a:xfrm>
          <a:off x="0" y="0"/>
          <a:ext cx="0" cy="0"/>
          <a:chOff x="0" y="0"/>
          <a:chExt cx="0" cy="0"/>
        </a:xfrm>
      </p:grpSpPr>
      <p:sp>
        <p:nvSpPr>
          <p:cNvPr id="2" name="TextBox 1"/>
          <p:cNvSpPr txBox="1"/>
          <p:nvPr/>
        </p:nvSpPr>
        <p:spPr>
          <a:xfrm>
            <a:off x="196768" y="320107"/>
            <a:ext cx="9142246" cy="646331"/>
          </a:xfrm>
          <a:prstGeom prst="rect">
            <a:avLst/>
          </a:prstGeom>
          <a:noFill/>
        </p:spPr>
        <p:txBody>
          <a:bodyPr wrap="none" rtlCol="0">
            <a:spAutoFit/>
          </a:bodyPr>
          <a:lstStyle/>
          <a:p>
            <a:r>
              <a:rPr lang="vi-VN" sz="3600" b="1" dirty="0" smtClean="0">
                <a:solidFill>
                  <a:srgbClr val="FF0000"/>
                </a:solidFill>
                <a:latin typeface="+mj-lt"/>
              </a:rPr>
              <a:t>Văn bản “Lặng lẽ Sa Pa” được viết năm nào?</a:t>
            </a:r>
            <a:endParaRPr lang="en-US" sz="3600" b="1" dirty="0">
              <a:solidFill>
                <a:srgbClr val="FF0000"/>
              </a:solidFill>
              <a:latin typeface="+mj-lt"/>
            </a:endParaRPr>
          </a:p>
        </p:txBody>
      </p:sp>
      <p:sp>
        <p:nvSpPr>
          <p:cNvPr id="3" name="TextBox 2"/>
          <p:cNvSpPr txBox="1"/>
          <p:nvPr/>
        </p:nvSpPr>
        <p:spPr>
          <a:xfrm>
            <a:off x="868101" y="1608881"/>
            <a:ext cx="1837362" cy="2554545"/>
          </a:xfrm>
          <a:prstGeom prst="rect">
            <a:avLst/>
          </a:prstGeom>
          <a:noFill/>
        </p:spPr>
        <p:txBody>
          <a:bodyPr wrap="none" rtlCol="0">
            <a:spAutoFit/>
          </a:bodyPr>
          <a:lstStyle/>
          <a:p>
            <a:pPr marL="342900" indent="-342900">
              <a:buAutoNum type="alphaUcPeriod"/>
            </a:pPr>
            <a:r>
              <a:rPr lang="vi-VN" sz="4000" dirty="0" smtClean="0">
                <a:latin typeface="Times New Roman" panose="02020603050405020304" pitchFamily="18" charset="0"/>
                <a:cs typeface="Times New Roman" panose="02020603050405020304" pitchFamily="18" charset="0"/>
              </a:rPr>
              <a:t> 1969</a:t>
            </a:r>
          </a:p>
          <a:p>
            <a:pPr marL="342900" indent="-342900">
              <a:buAutoNum type="alphaUcPeriod"/>
            </a:pPr>
            <a:r>
              <a:rPr lang="vi-VN" sz="4000" dirty="0" smtClean="0">
                <a:latin typeface="Times New Roman" panose="02020603050405020304" pitchFamily="18" charset="0"/>
                <a:cs typeface="Times New Roman" panose="02020603050405020304" pitchFamily="18" charset="0"/>
              </a:rPr>
              <a:t> 1970</a:t>
            </a:r>
          </a:p>
          <a:p>
            <a:pPr marL="342900" indent="-342900">
              <a:buAutoNum type="alphaUcPeriod"/>
            </a:pPr>
            <a:r>
              <a:rPr lang="vi-VN" sz="4000" dirty="0" smtClean="0">
                <a:latin typeface="Times New Roman" panose="02020603050405020304" pitchFamily="18" charset="0"/>
                <a:cs typeface="Times New Roman" panose="02020603050405020304" pitchFamily="18" charset="0"/>
              </a:rPr>
              <a:t> 1971</a:t>
            </a:r>
          </a:p>
          <a:p>
            <a:pPr marL="342900" indent="-342900">
              <a:buAutoNum type="alphaUcPeriod"/>
            </a:pPr>
            <a:r>
              <a:rPr lang="vi-VN" sz="4000" dirty="0" smtClean="0">
                <a:latin typeface="Times New Roman" panose="02020603050405020304" pitchFamily="18" charset="0"/>
                <a:cs typeface="Times New Roman" panose="02020603050405020304" pitchFamily="18" charset="0"/>
              </a:rPr>
              <a:t> 1980</a:t>
            </a:r>
            <a:endParaRPr lang="en-US" sz="4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3951">
            <a:off x="5555266" y="2737303"/>
            <a:ext cx="2930772" cy="3713362"/>
          </a:xfrm>
          <a:prstGeom prst="rect">
            <a:avLst/>
          </a:prstGeom>
        </p:spPr>
      </p:pic>
      <p:sp>
        <p:nvSpPr>
          <p:cNvPr id="7" name="TextBox 6"/>
          <p:cNvSpPr txBox="1"/>
          <p:nvPr/>
        </p:nvSpPr>
        <p:spPr>
          <a:xfrm>
            <a:off x="6093884" y="4088396"/>
            <a:ext cx="2526292" cy="1011177"/>
          </a:xfrm>
          <a:prstGeom prst="rect">
            <a:avLst/>
          </a:prstGeom>
          <a:noFill/>
        </p:spPr>
        <p:txBody>
          <a:bodyPr wrap="square" rtlCol="0">
            <a:spAutoFit/>
          </a:bodyPr>
          <a:lstStyle/>
          <a:p>
            <a:pPr algn="ctr"/>
            <a:endParaRPr lang="en-US" sz="4000" b="1" dirty="0">
              <a:solidFill>
                <a:srgbClr val="00B050"/>
              </a:solidFill>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7971" y="2247436"/>
            <a:ext cx="687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7764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25000" r="-25000"/>
          </a:stretch>
        </a:blipFill>
        <a:effectLst/>
      </p:bgPr>
    </p:bg>
    <p:spTree>
      <p:nvGrpSpPr>
        <p:cNvPr id="1" name=""/>
        <p:cNvGrpSpPr/>
        <p:nvPr/>
      </p:nvGrpSpPr>
      <p:grpSpPr>
        <a:xfrm>
          <a:off x="0" y="0"/>
          <a:ext cx="0" cy="0"/>
          <a:chOff x="0" y="0"/>
          <a:chExt cx="0" cy="0"/>
        </a:xfrm>
      </p:grpSpPr>
      <p:sp>
        <p:nvSpPr>
          <p:cNvPr id="2" name="TextBox 1"/>
          <p:cNvSpPr txBox="1"/>
          <p:nvPr/>
        </p:nvSpPr>
        <p:spPr>
          <a:xfrm>
            <a:off x="208344" y="92598"/>
            <a:ext cx="8785185" cy="954107"/>
          </a:xfrm>
          <a:prstGeom prst="rect">
            <a:avLst/>
          </a:prstGeom>
          <a:noFill/>
        </p:spPr>
        <p:txBody>
          <a:bodyPr wrap="square" rtlCol="0">
            <a:spAutoFit/>
          </a:bodyPr>
          <a:lstStyle/>
          <a:p>
            <a:pPr algn="ctr"/>
            <a:r>
              <a:rPr lang="vi-VN" sz="2800" dirty="0" smtClean="0">
                <a:solidFill>
                  <a:srgbClr val="FF0000"/>
                </a:solidFill>
                <a:latin typeface="Times New Roman" panose="02020603050405020304" pitchFamily="18" charset="0"/>
                <a:cs typeface="Times New Roman" panose="02020603050405020304" pitchFamily="18" charset="0"/>
              </a:rPr>
              <a:t>Sắp xếp các sự kiện sau theo đúng trình tự xuất hiện trong văn bản “Lặng lẽ Sa Pa”</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08343" y="1134319"/>
            <a:ext cx="8208967" cy="954107"/>
          </a:xfrm>
          <a:prstGeom prst="rect">
            <a:avLst/>
          </a:prstGeom>
          <a:noFill/>
        </p:spPr>
        <p:txBody>
          <a:bodyPr wrap="square" rtlCol="0">
            <a:spAutoFit/>
          </a:bodyPr>
          <a:lstStyle/>
          <a:p>
            <a:r>
              <a:rPr lang="vi-VN" sz="2800" dirty="0" smtClean="0">
                <a:latin typeface="Times New Roman" panose="02020603050405020304" pitchFamily="18" charset="0"/>
                <a:cs typeface="Times New Roman" panose="02020603050405020304" pitchFamily="18" charset="0"/>
              </a:rPr>
              <a:t>1. Ông họa sĩ muốn vẽ chân dung anh thanh niên nhưng bị từ chối</a:t>
            </a:r>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08344" y="2118166"/>
            <a:ext cx="8208966" cy="523220"/>
          </a:xfrm>
          <a:prstGeom prst="rect">
            <a:avLst/>
          </a:prstGeom>
          <a:noFill/>
        </p:spPr>
        <p:txBody>
          <a:bodyPr wrap="square" rtlCol="0">
            <a:spAutoFit/>
          </a:bodyPr>
          <a:lstStyle/>
          <a:p>
            <a:r>
              <a:rPr lang="vi-VN" sz="2800" dirty="0" smtClean="0">
                <a:latin typeface="Times New Roman" panose="02020603050405020304" pitchFamily="18" charset="0"/>
                <a:cs typeface="Times New Roman" panose="02020603050405020304" pitchFamily="18" charset="0"/>
              </a:rPr>
              <a:t>2. Cô kĩ sư xúc động quyết tâm lên Lào Cai công tác.</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08344" y="2869207"/>
            <a:ext cx="5960962" cy="523220"/>
          </a:xfrm>
          <a:prstGeom prst="rect">
            <a:avLst/>
          </a:prstGeom>
          <a:noFill/>
        </p:spPr>
        <p:txBody>
          <a:bodyPr wrap="square" rtlCol="0">
            <a:spAutoFit/>
          </a:bodyPr>
          <a:lstStyle/>
          <a:p>
            <a:r>
              <a:rPr lang="vi-VN" sz="2800" dirty="0" smtClean="0">
                <a:latin typeface="Times New Roman" panose="02020603050405020304" pitchFamily="18" charset="0"/>
                <a:cs typeface="Times New Roman" panose="02020603050405020304" pitchFamily="18" charset="0"/>
              </a:rPr>
              <a:t>3. Anh thanh niên tặng hoa cho cô gái.</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08344" y="3698647"/>
            <a:ext cx="8208966" cy="954107"/>
          </a:xfrm>
          <a:prstGeom prst="rect">
            <a:avLst/>
          </a:prstGeom>
          <a:noFill/>
        </p:spPr>
        <p:txBody>
          <a:bodyPr wrap="square" rtlCol="0">
            <a:spAutoFit/>
          </a:bodyPr>
          <a:lstStyle/>
          <a:p>
            <a:r>
              <a:rPr lang="vi-VN" sz="2800" dirty="0" smtClean="0">
                <a:latin typeface="Times New Roman" panose="02020603050405020304" pitchFamily="18" charset="0"/>
                <a:cs typeface="Times New Roman" panose="02020603050405020304" pitchFamily="18" charset="0"/>
              </a:rPr>
              <a:t>4. Bác lái xe giới thiệu cho cô kĩ sư và bác họa sĩ người “cô độc nhất thế gian”</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08344" y="4726168"/>
            <a:ext cx="7002684" cy="954107"/>
          </a:xfrm>
          <a:prstGeom prst="rect">
            <a:avLst/>
          </a:prstGeom>
          <a:noFill/>
        </p:spPr>
        <p:txBody>
          <a:bodyPr wrap="square" rtlCol="0">
            <a:spAutoFit/>
          </a:bodyPr>
          <a:lstStyle/>
          <a:p>
            <a:r>
              <a:rPr lang="vi-VN" sz="2800" dirty="0" smtClean="0">
                <a:latin typeface="Times New Roman" panose="02020603050405020304" pitchFamily="18" charset="0"/>
                <a:cs typeface="Times New Roman" panose="02020603050405020304" pitchFamily="18" charset="0"/>
              </a:rPr>
              <a:t>5. Anh thanh niên kể về cuộc sống và công việc của mình</a:t>
            </a:r>
            <a:endParaRPr lang="en-US" sz="2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93603">
            <a:off x="7018446" y="4058987"/>
            <a:ext cx="2078854" cy="2633960"/>
          </a:xfrm>
          <a:prstGeom prst="rect">
            <a:avLst/>
          </a:prstGeom>
        </p:spPr>
      </p:pic>
      <p:sp>
        <p:nvSpPr>
          <p:cNvPr id="10" name="TextBox 9"/>
          <p:cNvSpPr txBox="1"/>
          <p:nvPr/>
        </p:nvSpPr>
        <p:spPr>
          <a:xfrm>
            <a:off x="8417311" y="2457046"/>
            <a:ext cx="2526292" cy="1011177"/>
          </a:xfrm>
          <a:prstGeom prst="rect">
            <a:avLst/>
          </a:prstGeom>
          <a:noFill/>
        </p:spPr>
        <p:txBody>
          <a:bodyPr wrap="square" rtlCol="0">
            <a:spAutoFit/>
          </a:bodyPr>
          <a:lstStyle/>
          <a:p>
            <a:pPr algn="ctr"/>
            <a:endParaRPr lang="en-US" sz="4000" b="1" dirty="0">
              <a:solidFill>
                <a:srgbClr val="00B050"/>
              </a:solidFill>
              <a:latin typeface="+mj-lt"/>
            </a:endParaRPr>
          </a:p>
        </p:txBody>
      </p:sp>
      <p:sp>
        <p:nvSpPr>
          <p:cNvPr id="15" name="TextBox 14"/>
          <p:cNvSpPr txBox="1"/>
          <p:nvPr/>
        </p:nvSpPr>
        <p:spPr>
          <a:xfrm>
            <a:off x="1468404" y="5976636"/>
            <a:ext cx="4700902" cy="584775"/>
          </a:xfrm>
          <a:prstGeom prst="rect">
            <a:avLst/>
          </a:prstGeom>
          <a:noFill/>
        </p:spPr>
        <p:txBody>
          <a:bodyPr wrap="none" rtlCol="0">
            <a:spAutoFit/>
          </a:bodyPr>
          <a:lstStyle/>
          <a:p>
            <a:r>
              <a:rPr lang="vi-VN" sz="3200" dirty="0" smtClean="0">
                <a:solidFill>
                  <a:srgbClr val="FF0000"/>
                </a:solidFill>
                <a:latin typeface="Times New Roman" panose="02020603050405020304" pitchFamily="18" charset="0"/>
                <a:cs typeface="Times New Roman" panose="02020603050405020304" pitchFamily="18" charset="0"/>
              </a:rPr>
              <a:t>THỨ TỰ: 4 – 3 – 5 – 1 – 2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6815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_2" val="{504394B2-5FF7-4E7B-B4AF-5871EB7A481B}"/>
  <p:tag name="GENSWF_ADVANCE_TIME" val="47.628"/>
  <p:tag name="TIMING" val="|4.737|15.86|14.58"/>
  <p:tag name="ISPRING_CUSTOM_TIMING_USED" val="1"/>
  <p:tag name="GENSWF_SLIDE_TITLE" val="Nội dung bài học"/>
  <p:tag name="ISPRING_SLIDE_INDENT_LEVEL"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2444</TotalTime>
  <Words>6062</Words>
  <PresentationFormat>On-screen Show (4:3)</PresentationFormat>
  <Paragraphs>417</Paragraphs>
  <Slides>46</Slides>
  <Notes>3</Notes>
  <HiddenSlides>0</HiddenSlides>
  <MMClips>1</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46</vt:i4>
      </vt:variant>
    </vt:vector>
  </HeadingPairs>
  <TitlesOfParts>
    <vt:vector size="70" baseType="lpstr">
      <vt:lpstr>.VnTime</vt:lpstr>
      <vt:lpstr>Arial</vt:lpstr>
      <vt:lpstr>Bahnschrift Condensed</vt:lpstr>
      <vt:lpstr>Calibri</vt:lpstr>
      <vt:lpstr>Calibri Light</vt:lpstr>
      <vt:lpstr>Cambria</vt:lpstr>
      <vt:lpstr>Consolas</vt:lpstr>
      <vt:lpstr>Courier New</vt:lpstr>
      <vt:lpstr>MS Mincho</vt:lpstr>
      <vt:lpstr>Symbol</vt:lpstr>
      <vt:lpstr>Times New Roman</vt:lpstr>
      <vt:lpstr>Verdana</vt:lpstr>
      <vt:lpstr>VNI-Times</vt:lpstr>
      <vt:lpstr>Wingdings</vt:lpstr>
      <vt:lpstr>Office Theme</vt:lpstr>
      <vt:lpstr>5_Office Theme</vt:lpstr>
      <vt:lpstr>3_Office Theme</vt:lpstr>
      <vt:lpstr>4_Office Theme</vt:lpstr>
      <vt:lpstr>6_Office Theme</vt:lpstr>
      <vt:lpstr>Default Design</vt:lpstr>
      <vt:lpstr>1_Default Design</vt:lpstr>
      <vt:lpstr>2_Office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2020-04-03T15:26:00Z</dcterms:created>
  <dcterms:modified xsi:type="dcterms:W3CDTF">2020-04-23T15:35:29Z</dcterms:modified>
</cp:coreProperties>
</file>