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64" r:id="rId4"/>
    <p:sldId id="258" r:id="rId5"/>
    <p:sldId id="271" r:id="rId6"/>
    <p:sldId id="272" r:id="rId7"/>
    <p:sldId id="259" r:id="rId8"/>
    <p:sldId id="273" r:id="rId9"/>
    <p:sldId id="260" r:id="rId10"/>
    <p:sldId id="275" r:id="rId11"/>
    <p:sldId id="276" r:id="rId12"/>
    <p:sldId id="277" r:id="rId13"/>
    <p:sldId id="278" r:id="rId14"/>
    <p:sldId id="274" r:id="rId15"/>
    <p:sldId id="261" r:id="rId16"/>
    <p:sldId id="279" r:id="rId17"/>
    <p:sldId id="262" r:id="rId18"/>
    <p:sldId id="270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7"/>
    <a:srgbClr val="357723"/>
    <a:srgbClr val="3E8B29"/>
    <a:srgbClr val="FFF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8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4" Type="http://schemas.openxmlformats.org/officeDocument/2006/relationships/image" Target="../media/image73.svg"/><Relationship Id="rId9" Type="http://schemas.openxmlformats.org/officeDocument/2006/relationships/image" Target="../media/image11.png"/><Relationship Id="rId14" Type="http://schemas.openxmlformats.org/officeDocument/2006/relationships/image" Target="../media/image8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7" Type="http://schemas.openxmlformats.org/officeDocument/2006/relationships/image" Target="../media/image25.png"/><Relationship Id="rId12" Type="http://schemas.openxmlformats.org/officeDocument/2006/relationships/image" Target="../media/image5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10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7" Type="http://schemas.openxmlformats.org/officeDocument/2006/relationships/image" Target="../media/image25.png"/><Relationship Id="rId12" Type="http://schemas.openxmlformats.org/officeDocument/2006/relationships/image" Target="../media/image5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6.png"/><Relationship Id="rId10" Type="http://schemas.openxmlformats.org/officeDocument/2006/relationships/image" Target="../media/image19.sv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0.svg"/><Relationship Id="rId7" Type="http://schemas.openxmlformats.org/officeDocument/2006/relationships/image" Target="../media/image23.svg"/><Relationship Id="rId12" Type="http://schemas.openxmlformats.org/officeDocument/2006/relationships/image" Target="../media/image19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svg"/><Relationship Id="rId10" Type="http://schemas.openxmlformats.org/officeDocument/2006/relationships/image" Target="../media/image29.png"/><Relationship Id="rId9" Type="http://schemas.openxmlformats.org/officeDocument/2006/relationships/image" Target="../media/image6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svg"/><Relationship Id="rId4" Type="http://schemas.openxmlformats.org/officeDocument/2006/relationships/image" Target="../media/image2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4" Type="http://schemas.openxmlformats.org/officeDocument/2006/relationships/image" Target="../media/image73.svg"/><Relationship Id="rId9" Type="http://schemas.openxmlformats.org/officeDocument/2006/relationships/image" Target="../media/image11.png"/><Relationship Id="rId14" Type="http://schemas.openxmlformats.org/officeDocument/2006/relationships/image" Target="../media/image8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3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svg"/><Relationship Id="rId3" Type="http://schemas.openxmlformats.org/officeDocument/2006/relationships/image" Target="../media/image33.svg"/><Relationship Id="rId7" Type="http://schemas.openxmlformats.org/officeDocument/2006/relationships/image" Target="../media/image19.sv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9.svg"/><Relationship Id="rId5" Type="http://schemas.openxmlformats.org/officeDocument/2006/relationships/image" Target="../media/image35.svg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12.png"/><Relationship Id="rId7" Type="http://schemas.openxmlformats.org/officeDocument/2006/relationships/image" Target="../media/image10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5" Type="http://schemas.openxmlformats.org/officeDocument/2006/relationships/image" Target="../media/image9.png"/><Relationship Id="rId15" Type="http://schemas.openxmlformats.org/officeDocument/2006/relationships/image" Target="../media/image13.png"/><Relationship Id="rId4" Type="http://schemas.openxmlformats.org/officeDocument/2006/relationships/image" Target="../media/image73.svg"/><Relationship Id="rId9" Type="http://schemas.openxmlformats.org/officeDocument/2006/relationships/image" Target="../media/image11.png"/><Relationship Id="rId14" Type="http://schemas.openxmlformats.org/officeDocument/2006/relationships/image" Target="../media/image8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9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svg"/><Relationship Id="rId10" Type="http://schemas.openxmlformats.org/officeDocument/2006/relationships/image" Target="../media/image11.png"/><Relationship Id="rId9" Type="http://schemas.openxmlformats.org/officeDocument/2006/relationships/image" Target="../media/image4.sv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3293" y="3064867"/>
            <a:ext cx="13973175" cy="3441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>
            <a:off x="12489710" y="8357098"/>
            <a:ext cx="5798290" cy="1929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 flipH="1">
            <a:off x="0" y="8357098"/>
            <a:ext cx="5798290" cy="19299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77900" y="0"/>
            <a:ext cx="1710100" cy="3088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710100" cy="30882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07465" y="1028700"/>
            <a:ext cx="1073070" cy="8155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94049" y="356983"/>
            <a:ext cx="1410193" cy="1187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83758" y="435137"/>
            <a:ext cx="1410193" cy="118712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6580856" y="8181635"/>
            <a:ext cx="722341" cy="1046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758201" y="9334500"/>
            <a:ext cx="4529799" cy="6001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99394" y="845376"/>
            <a:ext cx="11489212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8287" r="14461" b="6173"/>
          <a:stretch/>
        </p:blipFill>
        <p:spPr>
          <a:xfrm>
            <a:off x="314232" y="3163610"/>
            <a:ext cx="4419601" cy="5257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33833" y="2929632"/>
            <a:ext cx="12256901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xanh là </a:t>
            </a:r>
            <a:r>
              <a:rPr lang="nl-NL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 máy lọc không khí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làm lợi cho sức khoẻ. Ở đâu có nhiêu cây, ở đó không khí trong lành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Cây xanh che bóng mát, cung cấp gỗ để làm nhà cửa, giường tủ, bàn ghế,...</a:t>
            </a:r>
            <a:endParaRPr lang="nl-NL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6580856" y="8181635"/>
            <a:ext cx="722341" cy="1046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758201" y="9334500"/>
            <a:ext cx="4529799" cy="6001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99394" y="845376"/>
            <a:ext cx="11489212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8287" r="14461" b="6173"/>
          <a:stretch/>
        </p:blipFill>
        <p:spPr>
          <a:xfrm>
            <a:off x="314232" y="3163610"/>
            <a:ext cx="4419601" cy="5257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733833" y="2929632"/>
            <a:ext cx="12256901" cy="4950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Cây xanh giữ nước, hạn chế lũ lụt, lở đất: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Rễ cây hút nước rất tốt. Vào mùa mưa bão, cây giúp giữ nước, hạn chế lũ lụt, lở đất do nước chảy mạnh</a:t>
            </a: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vi-VN" sz="38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Cây xanh làm đẹp đường phố, xóm làng.</a:t>
            </a:r>
            <a:endParaRPr lang="nl-NL" sz="3800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6580856" y="8181635"/>
            <a:ext cx="722341" cy="1046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758201" y="9334500"/>
            <a:ext cx="4529799" cy="6001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99394" y="845376"/>
            <a:ext cx="11489212" cy="1935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vi-VN" sz="4800" b="1" i="1" dirty="0" smtClean="0">
                <a:solidFill>
                  <a:srgbClr val="414C64"/>
                </a:solidFill>
                <a:cs typeface="Arial" panose="020B0604020202020204" pitchFamily="34" charset="0"/>
              </a:rPr>
              <a:t>Vì </a:t>
            </a:r>
            <a:r>
              <a:rPr lang="vi-VN" sz="4800" b="1" i="1" dirty="0">
                <a:solidFill>
                  <a:srgbClr val="414C64"/>
                </a:solidFill>
                <a:cs typeface="Arial" panose="020B0604020202020204" pitchFamily="34" charset="0"/>
              </a:rPr>
              <a:t>sao phải thường xuyên bảo vệ, chăm sóc và trồng thêm cây xanh?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3276510"/>
            <a:ext cx="11360167" cy="2263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</a:t>
            </a: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người phải thường xuyên bảo vệ, chăm sóc cây và trồng cây vì cây xanh có rất nhiều ích lợi</a:t>
            </a:r>
            <a:r>
              <a:rPr lang="vi-VN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16000" r="1600" b="16800"/>
          <a:stretch/>
        </p:blipFill>
        <p:spPr>
          <a:xfrm>
            <a:off x="-196441" y="2903840"/>
            <a:ext cx="5867400" cy="61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6580856" y="8181635"/>
            <a:ext cx="722341" cy="1046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758201" y="9334500"/>
            <a:ext cx="4529799" cy="6001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99394" y="845376"/>
            <a:ext cx="11489212" cy="1935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4800" b="1" i="1" dirty="0" smtClean="0">
                <a:solidFill>
                  <a:srgbClr val="414C64"/>
                </a:solidFill>
                <a:cs typeface="Arial" panose="020B0604020202020204" pitchFamily="34" charset="0"/>
              </a:rPr>
              <a:t>Phong </a:t>
            </a:r>
            <a:r>
              <a:rPr lang="vi-VN" sz="4800" b="1" i="1" dirty="0">
                <a:solidFill>
                  <a:srgbClr val="414C64"/>
                </a:solidFill>
                <a:cs typeface="Arial" panose="020B0604020202020204" pitchFamily="34" charset="0"/>
              </a:rPr>
              <a:t>tục Tết trồng cây ở nước ta có từ bao giờ?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3600" y="3276510"/>
            <a:ext cx="11360167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 typeface="Symbol" panose="05050102010706020507" pitchFamily="18" charset="2"/>
              <a:buChar char="Þ"/>
            </a:pPr>
            <a:r>
              <a:rPr lang="vi-VN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Phong tục Tết trồng cây ở nước ta có từ ngày 28-11-1959 - ngày Bác Hồ kêu gọi: </a:t>
            </a:r>
            <a:endParaRPr lang="en-US" sz="3800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“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Mùa </a:t>
            </a:r>
            <a:r>
              <a:rPr lang="vi-VN" sz="3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xuân là 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38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ế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 tr</a:t>
            </a:r>
            <a:r>
              <a:rPr lang="en-US" sz="38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ồ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 </a:t>
            </a:r>
            <a:r>
              <a:rPr lang="vi-VN" sz="3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cây </a:t>
            </a:r>
            <a:endParaRPr lang="en-US" sz="3800" i="1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</a:pPr>
            <a:r>
              <a:rPr lang="en-US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 </a:t>
            </a:r>
            <a:r>
              <a:rPr lang="vi-VN" sz="3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đất nước ngày càng càng xuân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vi-VN" sz="3800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800" i="1" dirty="0" smtClean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16000" r="1600" b="16800"/>
          <a:stretch/>
        </p:blipFill>
        <p:spPr>
          <a:xfrm>
            <a:off x="-85495" y="3097583"/>
            <a:ext cx="5867400" cy="61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6876" y="2170634"/>
            <a:ext cx="10294248" cy="2408718"/>
            <a:chOff x="0" y="0"/>
            <a:chExt cx="16338643" cy="230453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16346388" cy="2311017"/>
            </a:xfrm>
            <a:custGeom>
              <a:avLst/>
              <a:gdLst/>
              <a:ahLst/>
              <a:cxnLst/>
              <a:rect l="l" t="t" r="r" b="b"/>
              <a:pathLst>
                <a:path w="16346388" h="2311017">
                  <a:moveTo>
                    <a:pt x="15407489" y="2299829"/>
                  </a:moveTo>
                  <a:cubicBezTo>
                    <a:pt x="15407489" y="2299829"/>
                    <a:pt x="14987736" y="2311017"/>
                    <a:pt x="14525152" y="2308396"/>
                  </a:cubicBezTo>
                  <a:cubicBezTo>
                    <a:pt x="5060137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1651341" y="7673"/>
                  </a:cubicBezTo>
                  <a:cubicBezTo>
                    <a:pt x="14768810" y="0"/>
                    <a:pt x="15232737" y="7673"/>
                    <a:pt x="15232737" y="7673"/>
                  </a:cubicBezTo>
                  <a:cubicBezTo>
                    <a:pt x="15601045" y="15152"/>
                    <a:pt x="15964357" y="84484"/>
                    <a:pt x="16162097" y="207066"/>
                  </a:cubicBezTo>
                  <a:cubicBezTo>
                    <a:pt x="16313114" y="300683"/>
                    <a:pt x="16346388" y="425358"/>
                    <a:pt x="16337249" y="910005"/>
                  </a:cubicBezTo>
                  <a:lnTo>
                    <a:pt x="16337249" y="910016"/>
                  </a:lnTo>
                  <a:cubicBezTo>
                    <a:pt x="16337249" y="2057891"/>
                    <a:pt x="16054253" y="2271989"/>
                    <a:pt x="15407489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217" t="11114"/>
          <a:stretch>
            <a:fillRect/>
          </a:stretch>
        </p:blipFill>
        <p:spPr>
          <a:xfrm rot="-5400000">
            <a:off x="757875" y="6296266"/>
            <a:ext cx="3232859" cy="4748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25796" r="23964" b="1305"/>
          <a:stretch>
            <a:fillRect/>
          </a:stretch>
        </p:blipFill>
        <p:spPr>
          <a:xfrm rot="-10800000">
            <a:off x="0" y="7054141"/>
            <a:ext cx="3652779" cy="3232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217" t="11114"/>
          <a:stretch>
            <a:fillRect/>
          </a:stretch>
        </p:blipFill>
        <p:spPr>
          <a:xfrm rot="-5400000" flipV="1">
            <a:off x="14297266" y="6296266"/>
            <a:ext cx="3232859" cy="4748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25796" r="23964" b="1305"/>
          <a:stretch>
            <a:fillRect/>
          </a:stretch>
        </p:blipFill>
        <p:spPr>
          <a:xfrm rot="-10800000" flipH="1">
            <a:off x="14635221" y="7054141"/>
            <a:ext cx="3652779" cy="3232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259507">
            <a:off x="1394252" y="2735458"/>
            <a:ext cx="754847" cy="19670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999861" y="2908396"/>
            <a:ext cx="6288277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400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8000" b="1" u="none" spc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497970" y="9485074"/>
            <a:ext cx="3292060" cy="4361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98874" y="2342682"/>
            <a:ext cx="1634902" cy="1376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68906"/>
            <a:ext cx="4163605" cy="40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9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915002" y="-1"/>
            <a:ext cx="1372997" cy="17712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544"/>
          <a:stretch>
            <a:fillRect/>
          </a:stretch>
        </p:blipFill>
        <p:spPr>
          <a:xfrm rot="-10800000">
            <a:off x="10391484" y="0"/>
            <a:ext cx="6523519" cy="1104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7068785" y="8905107"/>
            <a:ext cx="684574" cy="9921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607756">
            <a:off x="89195" y="5863056"/>
            <a:ext cx="447449" cy="1835688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914400" y="1104332"/>
            <a:ext cx="15191123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47800" y="2775309"/>
            <a:ext cx="685800" cy="685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US" sz="4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2445446"/>
            <a:ext cx="1546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…?       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0" y="4935068"/>
            <a:ext cx="13868400" cy="221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Phong tục Tết trồng cây của nước ta có từ bao giờ ?</a:t>
            </a:r>
            <a:endParaRPr lang="en-US" sz="4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</a:pPr>
            <a:r>
              <a:rPr lang="nl-NL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nl-NL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 tục </a:t>
            </a:r>
            <a:r>
              <a:rPr lang="nl-NL" sz="42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Tết </a:t>
            </a:r>
            <a:r>
              <a:rPr lang="nl-NL" sz="42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 cây của nước ta có từ năm 1959.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45117" b="6836"/>
          <a:stretch>
            <a:fillRect/>
          </a:stretch>
        </p:blipFill>
        <p:spPr>
          <a:xfrm rot="-10800000">
            <a:off x="16915002" y="-1"/>
            <a:ext cx="1372997" cy="17712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3544"/>
          <a:stretch>
            <a:fillRect/>
          </a:stretch>
        </p:blipFill>
        <p:spPr>
          <a:xfrm rot="-10800000">
            <a:off x="10391484" y="0"/>
            <a:ext cx="6523519" cy="11049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5400000">
            <a:off x="17068785" y="8905107"/>
            <a:ext cx="684574" cy="99213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4607756">
            <a:off x="89195" y="5863056"/>
            <a:ext cx="447449" cy="1835688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914400" y="1104332"/>
            <a:ext cx="15191123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2933700"/>
            <a:ext cx="6400800" cy="2031325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9188" y="6057900"/>
            <a:ext cx="6400800" cy="2031325"/>
          </a:xfrm>
          <a:prstGeom prst="rect">
            <a:avLst/>
          </a:prstGeom>
          <a:solidFill>
            <a:srgbClr val="FFFF9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4723" y="2933699"/>
            <a:ext cx="640080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b="1" dirty="0" err="1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200" b="1" dirty="0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200" b="1" dirty="0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38842" y="6057900"/>
            <a:ext cx="64008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200" b="1" dirty="0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3577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/>
          <p:cNvCxnSpPr>
            <a:stCxn id="13" idx="3"/>
            <a:endCxn id="14" idx="1"/>
          </p:cNvCxnSpPr>
          <p:nvPr/>
        </p:nvCxnSpPr>
        <p:spPr>
          <a:xfrm flipV="1">
            <a:off x="8149988" y="3949362"/>
            <a:ext cx="1554735" cy="31242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3"/>
            <a:endCxn id="17" idx="1"/>
          </p:cNvCxnSpPr>
          <p:nvPr/>
        </p:nvCxnSpPr>
        <p:spPr>
          <a:xfrm>
            <a:off x="8153400" y="3949363"/>
            <a:ext cx="1585442" cy="3124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13" grpId="0" animBg="1"/>
      <p:bldP spid="14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1541" b="18009"/>
          <a:stretch>
            <a:fillRect/>
          </a:stretch>
        </p:blipFill>
        <p:spPr>
          <a:xfrm rot="-10800000" flipV="1">
            <a:off x="15985566" y="7581154"/>
            <a:ext cx="2302434" cy="27058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38183"/>
          <a:stretch>
            <a:fillRect/>
          </a:stretch>
        </p:blipFill>
        <p:spPr>
          <a:xfrm>
            <a:off x="0" y="9501063"/>
            <a:ext cx="4134642" cy="7859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856985">
            <a:off x="14312810" y="702365"/>
            <a:ext cx="1374650" cy="9639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1440"/>
          <a:stretch>
            <a:fillRect/>
          </a:stretch>
        </p:blipFill>
        <p:spPr>
          <a:xfrm>
            <a:off x="1476929" y="2533265"/>
            <a:ext cx="15354300" cy="6256922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3723766" y="1352070"/>
            <a:ext cx="10860626" cy="1823923"/>
            <a:chOff x="0" y="0"/>
            <a:chExt cx="17286710" cy="2304531"/>
          </a:xfrm>
        </p:grpSpPr>
        <p:sp>
          <p:nvSpPr>
            <p:cNvPr id="18" name="Freeform 18"/>
            <p:cNvSpPr/>
            <p:nvPr/>
          </p:nvSpPr>
          <p:spPr>
            <a:xfrm>
              <a:off x="0" y="-4262"/>
              <a:ext cx="17294456" cy="2311017"/>
            </a:xfrm>
            <a:custGeom>
              <a:avLst/>
              <a:gdLst/>
              <a:ahLst/>
              <a:cxnLst/>
              <a:rect l="l" t="t" r="r" b="b"/>
              <a:pathLst>
                <a:path w="17294456" h="2311017">
                  <a:moveTo>
                    <a:pt x="16355555" y="2299829"/>
                  </a:moveTo>
                  <a:cubicBezTo>
                    <a:pt x="16355555" y="2299829"/>
                    <a:pt x="15935802" y="2311017"/>
                    <a:pt x="15473218" y="2308396"/>
                  </a:cubicBezTo>
                  <a:cubicBezTo>
                    <a:pt x="5315486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2390976" y="7673"/>
                  </a:cubicBezTo>
                  <a:cubicBezTo>
                    <a:pt x="15716876" y="0"/>
                    <a:pt x="16180805" y="7673"/>
                    <a:pt x="16180805" y="7673"/>
                  </a:cubicBezTo>
                  <a:cubicBezTo>
                    <a:pt x="16549111" y="15152"/>
                    <a:pt x="16912423" y="84484"/>
                    <a:pt x="17110165" y="207066"/>
                  </a:cubicBezTo>
                  <a:cubicBezTo>
                    <a:pt x="17261182" y="300683"/>
                    <a:pt x="17294456" y="425358"/>
                    <a:pt x="17285315" y="910005"/>
                  </a:cubicBezTo>
                  <a:lnTo>
                    <a:pt x="17285315" y="910016"/>
                  </a:lnTo>
                  <a:cubicBezTo>
                    <a:pt x="17285315" y="2057891"/>
                    <a:pt x="17002319" y="2271989"/>
                    <a:pt x="16355555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4342223">
            <a:off x="14756423" y="8698092"/>
            <a:ext cx="915878" cy="1327360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4134642" y="1785081"/>
            <a:ext cx="10020677" cy="9562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6400" b="1" u="none" spc="400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u="none" spc="400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23293" y="3064867"/>
            <a:ext cx="13973175" cy="34418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marL="0" lvl="0" indent="0" algn="ctr">
              <a:lnSpc>
                <a:spcPts val="144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>
            <a:off x="12489710" y="8357098"/>
            <a:ext cx="5798290" cy="1929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 flipH="1">
            <a:off x="0" y="8357098"/>
            <a:ext cx="5798290" cy="19299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77900" y="0"/>
            <a:ext cx="1710100" cy="3088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710100" cy="30882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607465" y="1028700"/>
            <a:ext cx="1073070" cy="8155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94049" y="356983"/>
            <a:ext cx="1410193" cy="11871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683758" y="435137"/>
            <a:ext cx="1410193" cy="11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63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409698" y="1515303"/>
            <a:ext cx="15468599" cy="6934200"/>
            <a:chOff x="0" y="0"/>
            <a:chExt cx="23225222" cy="13042320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3232968" cy="13048805"/>
            </a:xfrm>
            <a:custGeom>
              <a:avLst/>
              <a:gdLst/>
              <a:ahLst/>
              <a:cxnLst/>
              <a:rect l="l" t="t" r="r" b="b"/>
              <a:pathLst>
                <a:path w="23232968" h="13048805">
                  <a:moveTo>
                    <a:pt x="22294069" y="13037618"/>
                  </a:moveTo>
                  <a:cubicBezTo>
                    <a:pt x="22294069" y="13037618"/>
                    <a:pt x="21874316" y="13048805"/>
                    <a:pt x="21411730" y="13046184"/>
                  </a:cubicBezTo>
                  <a:cubicBezTo>
                    <a:pt x="6914938" y="13044021"/>
                    <a:pt x="1057073" y="13036197"/>
                    <a:pt x="1057073" y="13036197"/>
                  </a:cubicBezTo>
                  <a:cubicBezTo>
                    <a:pt x="812931" y="13027363"/>
                    <a:pt x="565145" y="13010381"/>
                    <a:pt x="398404" y="12952204"/>
                  </a:cubicBezTo>
                  <a:cubicBezTo>
                    <a:pt x="120505" y="12855242"/>
                    <a:pt x="0" y="12677714"/>
                    <a:pt x="0" y="3974127"/>
                  </a:cubicBezTo>
                  <a:lnTo>
                    <a:pt x="0" y="397402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023916" y="7673"/>
                  </a:cubicBezTo>
                  <a:cubicBezTo>
                    <a:pt x="21655390" y="0"/>
                    <a:pt x="22119317" y="7673"/>
                    <a:pt x="22119317" y="7673"/>
                  </a:cubicBezTo>
                  <a:cubicBezTo>
                    <a:pt x="22487624" y="15152"/>
                    <a:pt x="22850937" y="84484"/>
                    <a:pt x="23048677" y="207066"/>
                  </a:cubicBezTo>
                  <a:cubicBezTo>
                    <a:pt x="23199694" y="300683"/>
                    <a:pt x="23232968" y="425358"/>
                    <a:pt x="23223827" y="3974127"/>
                  </a:cubicBezTo>
                  <a:lnTo>
                    <a:pt x="23223827" y="3974227"/>
                  </a:lnTo>
                  <a:cubicBezTo>
                    <a:pt x="23223827" y="12795679"/>
                    <a:pt x="22940831" y="13009777"/>
                    <a:pt x="22294069" y="130376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885971" y="1517766"/>
            <a:ext cx="8706971" cy="1286233"/>
            <a:chOff x="0" y="0"/>
            <a:chExt cx="10365278" cy="131490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10373024" cy="1321390"/>
            </a:xfrm>
            <a:custGeom>
              <a:avLst/>
              <a:gdLst/>
              <a:ahLst/>
              <a:cxnLst/>
              <a:rect l="l" t="t" r="r" b="b"/>
              <a:pathLst>
                <a:path w="10373024" h="1321390">
                  <a:moveTo>
                    <a:pt x="9434124" y="1310202"/>
                  </a:moveTo>
                  <a:cubicBezTo>
                    <a:pt x="9434124" y="1310202"/>
                    <a:pt x="9014371" y="1321390"/>
                    <a:pt x="8551787" y="1318769"/>
                  </a:cubicBezTo>
                  <a:cubicBezTo>
                    <a:pt x="3451297" y="1316606"/>
                    <a:pt x="1057073" y="1308781"/>
                    <a:pt x="1057073" y="1308781"/>
                  </a:cubicBezTo>
                  <a:cubicBezTo>
                    <a:pt x="812931" y="1299947"/>
                    <a:pt x="565145" y="1282966"/>
                    <a:pt x="398404" y="1224789"/>
                  </a:cubicBezTo>
                  <a:cubicBezTo>
                    <a:pt x="120505" y="1127827"/>
                    <a:pt x="0" y="950298"/>
                    <a:pt x="0" y="627606"/>
                  </a:cubicBezTo>
                  <a:lnTo>
                    <a:pt x="0" y="627603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6991211" y="7673"/>
                  </a:cubicBezTo>
                  <a:cubicBezTo>
                    <a:pt x="8795445" y="0"/>
                    <a:pt x="9259373" y="7673"/>
                    <a:pt x="9259373" y="7673"/>
                  </a:cubicBezTo>
                  <a:cubicBezTo>
                    <a:pt x="9627680" y="15152"/>
                    <a:pt x="9990992" y="84484"/>
                    <a:pt x="10188733" y="207066"/>
                  </a:cubicBezTo>
                  <a:cubicBezTo>
                    <a:pt x="10339750" y="300683"/>
                    <a:pt x="10373024" y="425358"/>
                    <a:pt x="10363884" y="627606"/>
                  </a:cubicBezTo>
                  <a:lnTo>
                    <a:pt x="10363884" y="627609"/>
                  </a:lnTo>
                  <a:cubicBezTo>
                    <a:pt x="10363884" y="1068264"/>
                    <a:pt x="10080887" y="1282362"/>
                    <a:pt x="9434124" y="1310202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10736" b="3380"/>
          <a:stretch>
            <a:fillRect/>
          </a:stretch>
        </p:blipFill>
        <p:spPr>
          <a:xfrm>
            <a:off x="12489710" y="8357098"/>
            <a:ext cx="5798290" cy="19299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7671" b="2622"/>
          <a:stretch>
            <a:fillRect/>
          </a:stretch>
        </p:blipFill>
        <p:spPr>
          <a:xfrm rot="-10800000">
            <a:off x="0" y="0"/>
            <a:ext cx="6218992" cy="28039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771367" y="-50638"/>
            <a:ext cx="2462125" cy="2809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79539">
            <a:off x="-159727" y="8981220"/>
            <a:ext cx="3432426" cy="5491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013417" y="5968459"/>
            <a:ext cx="14458581" cy="1351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0"/>
              </a:lnSpc>
            </a:pPr>
            <a:r>
              <a:rPr lang="en-US" sz="8400" b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XANH VỚI CON NGƯỜI</a:t>
            </a:r>
            <a:endParaRPr lang="en-US" sz="8400" b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120091" y="2221888"/>
            <a:ext cx="10047815" cy="537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80"/>
              </a:lnSpc>
              <a:spcBef>
                <a:spcPct val="0"/>
              </a:spcBef>
            </a:pPr>
            <a:r>
              <a:rPr lang="en-US" sz="7200" spc="130" dirty="0" smtClean="0"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  <a:endParaRPr lang="en-US" sz="7200" u="none" spc="1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93901" y="4126299"/>
            <a:ext cx="4297611" cy="10643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19"/>
              </a:lnSpc>
              <a:spcBef>
                <a:spcPct val="0"/>
              </a:spcBef>
            </a:pPr>
            <a:r>
              <a:rPr lang="en-US" sz="6399" b="1" i="1" spc="319" dirty="0" err="1" smtClean="0">
                <a:solidFill>
                  <a:srgbClr val="C57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399" b="1" i="1" spc="319" dirty="0" smtClean="0">
                <a:solidFill>
                  <a:srgbClr val="C57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399" b="1" i="1" spc="319" dirty="0" err="1" smtClean="0">
                <a:solidFill>
                  <a:srgbClr val="C57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399" b="1" i="1" spc="319" dirty="0" smtClean="0">
                <a:solidFill>
                  <a:srgbClr val="C57E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399" b="1" i="1" spc="319" dirty="0">
              <a:solidFill>
                <a:srgbClr val="C57E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329224" y="3087806"/>
            <a:ext cx="1629551" cy="26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6876" y="2170634"/>
            <a:ext cx="10294248" cy="2408718"/>
            <a:chOff x="0" y="0"/>
            <a:chExt cx="16338643" cy="230453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16346388" cy="2311017"/>
            </a:xfrm>
            <a:custGeom>
              <a:avLst/>
              <a:gdLst/>
              <a:ahLst/>
              <a:cxnLst/>
              <a:rect l="l" t="t" r="r" b="b"/>
              <a:pathLst>
                <a:path w="16346388" h="2311017">
                  <a:moveTo>
                    <a:pt x="15407489" y="2299829"/>
                  </a:moveTo>
                  <a:cubicBezTo>
                    <a:pt x="15407489" y="2299829"/>
                    <a:pt x="14987736" y="2311017"/>
                    <a:pt x="14525152" y="2308396"/>
                  </a:cubicBezTo>
                  <a:cubicBezTo>
                    <a:pt x="5060137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1651341" y="7673"/>
                  </a:cubicBezTo>
                  <a:cubicBezTo>
                    <a:pt x="14768810" y="0"/>
                    <a:pt x="15232737" y="7673"/>
                    <a:pt x="15232737" y="7673"/>
                  </a:cubicBezTo>
                  <a:cubicBezTo>
                    <a:pt x="15601045" y="15152"/>
                    <a:pt x="15964357" y="84484"/>
                    <a:pt x="16162097" y="207066"/>
                  </a:cubicBezTo>
                  <a:cubicBezTo>
                    <a:pt x="16313114" y="300683"/>
                    <a:pt x="16346388" y="425358"/>
                    <a:pt x="16337249" y="910005"/>
                  </a:cubicBezTo>
                  <a:lnTo>
                    <a:pt x="16337249" y="910016"/>
                  </a:lnTo>
                  <a:cubicBezTo>
                    <a:pt x="16337249" y="2057891"/>
                    <a:pt x="16054253" y="2271989"/>
                    <a:pt x="15407489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217" t="11114"/>
          <a:stretch>
            <a:fillRect/>
          </a:stretch>
        </p:blipFill>
        <p:spPr>
          <a:xfrm rot="-5400000">
            <a:off x="757875" y="6296266"/>
            <a:ext cx="3232859" cy="4748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25796" r="23964" b="1305"/>
          <a:stretch>
            <a:fillRect/>
          </a:stretch>
        </p:blipFill>
        <p:spPr>
          <a:xfrm rot="-10800000">
            <a:off x="0" y="7054141"/>
            <a:ext cx="3652779" cy="3232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217" t="11114"/>
          <a:stretch>
            <a:fillRect/>
          </a:stretch>
        </p:blipFill>
        <p:spPr>
          <a:xfrm rot="-5400000" flipV="1">
            <a:off x="14297266" y="6296266"/>
            <a:ext cx="3232859" cy="4748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25796" r="23964" b="1305"/>
          <a:stretch>
            <a:fillRect/>
          </a:stretch>
        </p:blipFill>
        <p:spPr>
          <a:xfrm rot="-10800000" flipH="1">
            <a:off x="14635221" y="7054141"/>
            <a:ext cx="3652779" cy="3232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259507">
            <a:off x="1394252" y="2735458"/>
            <a:ext cx="754847" cy="19670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845047" y="2862032"/>
            <a:ext cx="2597906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400" dirty="0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8000" b="1" u="none" spc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497970" y="9485074"/>
            <a:ext cx="3292060" cy="4361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98874" y="2342682"/>
            <a:ext cx="1634902" cy="1376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68906"/>
            <a:ext cx="4163605" cy="4072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847" b="17715"/>
          <a:stretch>
            <a:fillRect/>
          </a:stretch>
        </p:blipFill>
        <p:spPr>
          <a:xfrm rot="5400000">
            <a:off x="1308230" y="-1308230"/>
            <a:ext cx="1624186" cy="42406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847" b="17715"/>
          <a:stretch>
            <a:fillRect/>
          </a:stretch>
        </p:blipFill>
        <p:spPr>
          <a:xfrm rot="5400000" flipV="1">
            <a:off x="15355584" y="-1308230"/>
            <a:ext cx="1624186" cy="42406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1160008" y="7801811"/>
            <a:ext cx="722341" cy="10468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16405652" y="7801811"/>
            <a:ext cx="722341" cy="10468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6827" y="1682758"/>
            <a:ext cx="2715534" cy="4344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059815" y="571500"/>
            <a:ext cx="8469558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u="none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XANH VỚI CON NGƯỜI</a:t>
            </a:r>
            <a:endParaRPr lang="en-US" sz="48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81" y="2452786"/>
            <a:ext cx="3874734" cy="524694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38800" y="2425891"/>
            <a:ext cx="11430000" cy="524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1.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cam,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bưởi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847" b="17715"/>
          <a:stretch>
            <a:fillRect/>
          </a:stretch>
        </p:blipFill>
        <p:spPr>
          <a:xfrm rot="5400000">
            <a:off x="1308230" y="-1308230"/>
            <a:ext cx="1624186" cy="42406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847" b="17715"/>
          <a:stretch>
            <a:fillRect/>
          </a:stretch>
        </p:blipFill>
        <p:spPr>
          <a:xfrm rot="5400000" flipV="1">
            <a:off x="15355584" y="-1308230"/>
            <a:ext cx="1624186" cy="42406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1160008" y="7801811"/>
            <a:ext cx="722341" cy="10468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16405652" y="7801811"/>
            <a:ext cx="722341" cy="10468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6827" y="1682758"/>
            <a:ext cx="2715534" cy="4344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059815" y="571500"/>
            <a:ext cx="8469558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u="none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XANH VỚI CON NGƯỜI</a:t>
            </a:r>
            <a:endParaRPr lang="en-US" sz="48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2425891"/>
            <a:ext cx="15468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xóm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7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9294594" y="9618786"/>
            <a:ext cx="4346109" cy="13364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4647297" y="9618786"/>
            <a:ext cx="4346109" cy="13364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0" y="9618786"/>
            <a:ext cx="4346109" cy="13364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847" b="17715"/>
          <a:stretch>
            <a:fillRect/>
          </a:stretch>
        </p:blipFill>
        <p:spPr>
          <a:xfrm rot="5400000">
            <a:off x="1308230" y="-1308230"/>
            <a:ext cx="1624186" cy="42406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941891" y="9618786"/>
            <a:ext cx="4346109" cy="13364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3847" b="17715"/>
          <a:stretch>
            <a:fillRect/>
          </a:stretch>
        </p:blipFill>
        <p:spPr>
          <a:xfrm rot="5400000" flipV="1">
            <a:off x="15355584" y="-1308230"/>
            <a:ext cx="1624186" cy="42406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2700000">
            <a:off x="1160008" y="7801811"/>
            <a:ext cx="722341" cy="10468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700000">
            <a:off x="16405652" y="7801811"/>
            <a:ext cx="722341" cy="104687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36827" y="1682758"/>
            <a:ext cx="2715534" cy="43448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059815" y="571500"/>
            <a:ext cx="8469558" cy="909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u="none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XANH VỚI CON NGƯỜI</a:t>
            </a:r>
            <a:endParaRPr lang="en-US" sz="48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1178" y="2212168"/>
            <a:ext cx="1128105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28-11-1959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TRUNG ĐỨC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0" y="2933055"/>
            <a:ext cx="5640510" cy="462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2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20" b="3465"/>
          <a:stretch>
            <a:fillRect/>
          </a:stretch>
        </p:blipFill>
        <p:spPr>
          <a:xfrm flipH="1">
            <a:off x="12831933" y="6708133"/>
            <a:ext cx="5456067" cy="357886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420" b="3465"/>
          <a:stretch>
            <a:fillRect/>
          </a:stretch>
        </p:blipFill>
        <p:spPr>
          <a:xfrm>
            <a:off x="0" y="6708133"/>
            <a:ext cx="5456067" cy="35788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5401" y="1028700"/>
            <a:ext cx="15621000" cy="822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029965" y="647274"/>
            <a:ext cx="762969" cy="11057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577900" y="0"/>
            <a:ext cx="1710100" cy="30882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495066" y="647274"/>
            <a:ext cx="762969" cy="11057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710100" cy="30882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97970" y="9040201"/>
            <a:ext cx="3292060" cy="4361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469324" y="515946"/>
            <a:ext cx="1349352" cy="102550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78729" y="2179156"/>
            <a:ext cx="3530541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u="none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u="none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0300" y="3209208"/>
            <a:ext cx="15087600" cy="422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Tết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996876" y="2170634"/>
            <a:ext cx="10294248" cy="2408718"/>
            <a:chOff x="0" y="0"/>
            <a:chExt cx="16338643" cy="230453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16346388" cy="2311017"/>
            </a:xfrm>
            <a:custGeom>
              <a:avLst/>
              <a:gdLst/>
              <a:ahLst/>
              <a:cxnLst/>
              <a:rect l="l" t="t" r="r" b="b"/>
              <a:pathLst>
                <a:path w="16346388" h="2311017">
                  <a:moveTo>
                    <a:pt x="15407489" y="2299829"/>
                  </a:moveTo>
                  <a:cubicBezTo>
                    <a:pt x="15407489" y="2299829"/>
                    <a:pt x="14987736" y="2311017"/>
                    <a:pt x="14525152" y="2308396"/>
                  </a:cubicBezTo>
                  <a:cubicBezTo>
                    <a:pt x="5060137" y="2306233"/>
                    <a:pt x="1057073" y="2298408"/>
                    <a:pt x="1057073" y="2298408"/>
                  </a:cubicBezTo>
                  <a:cubicBezTo>
                    <a:pt x="812931" y="2289574"/>
                    <a:pt x="565145" y="2272593"/>
                    <a:pt x="398404" y="2214416"/>
                  </a:cubicBezTo>
                  <a:cubicBezTo>
                    <a:pt x="120505" y="2117454"/>
                    <a:pt x="0" y="1939925"/>
                    <a:pt x="0" y="910005"/>
                  </a:cubicBezTo>
                  <a:lnTo>
                    <a:pt x="0" y="90999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1651341" y="7673"/>
                  </a:cubicBezTo>
                  <a:cubicBezTo>
                    <a:pt x="14768810" y="0"/>
                    <a:pt x="15232737" y="7673"/>
                    <a:pt x="15232737" y="7673"/>
                  </a:cubicBezTo>
                  <a:cubicBezTo>
                    <a:pt x="15601045" y="15152"/>
                    <a:pt x="15964357" y="84484"/>
                    <a:pt x="16162097" y="207066"/>
                  </a:cubicBezTo>
                  <a:cubicBezTo>
                    <a:pt x="16313114" y="300683"/>
                    <a:pt x="16346388" y="425358"/>
                    <a:pt x="16337249" y="910005"/>
                  </a:cubicBezTo>
                  <a:lnTo>
                    <a:pt x="16337249" y="910016"/>
                  </a:lnTo>
                  <a:cubicBezTo>
                    <a:pt x="16337249" y="2057891"/>
                    <a:pt x="16054253" y="2271989"/>
                    <a:pt x="15407489" y="2299829"/>
                  </a:cubicBezTo>
                  <a:close/>
                </a:path>
              </a:pathLst>
            </a:custGeom>
            <a:solidFill>
              <a:srgbClr val="FFA7B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217" t="11114"/>
          <a:stretch>
            <a:fillRect/>
          </a:stretch>
        </p:blipFill>
        <p:spPr>
          <a:xfrm rot="-5400000">
            <a:off x="757875" y="6296266"/>
            <a:ext cx="3232859" cy="47486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25796" r="23964" b="1305"/>
          <a:stretch>
            <a:fillRect/>
          </a:stretch>
        </p:blipFill>
        <p:spPr>
          <a:xfrm rot="-10800000">
            <a:off x="0" y="7054141"/>
            <a:ext cx="3652779" cy="32328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6217" t="11114"/>
          <a:stretch>
            <a:fillRect/>
          </a:stretch>
        </p:blipFill>
        <p:spPr>
          <a:xfrm rot="-5400000" flipV="1">
            <a:off x="14297266" y="6296266"/>
            <a:ext cx="3232859" cy="4748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25796" r="23964" b="1305"/>
          <a:stretch>
            <a:fillRect/>
          </a:stretch>
        </p:blipFill>
        <p:spPr>
          <a:xfrm rot="-10800000" flipH="1">
            <a:off x="14635221" y="7054141"/>
            <a:ext cx="3652779" cy="3232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9259507">
            <a:off x="1394252" y="2735458"/>
            <a:ext cx="754847" cy="196702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360923" y="2915789"/>
            <a:ext cx="5566153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8000" b="1" spc="400" dirty="0" smtClean="0"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8000" b="1" u="none" spc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497970" y="9485074"/>
            <a:ext cx="3292060" cy="43619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698874" y="2342682"/>
            <a:ext cx="1634902" cy="1376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768906"/>
            <a:ext cx="4163605" cy="40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1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5400000">
            <a:off x="16138735" y="7424228"/>
            <a:ext cx="722341" cy="10468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 flipH="1">
            <a:off x="15596052" y="0"/>
            <a:ext cx="2691948" cy="307199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t="18691"/>
          <a:stretch>
            <a:fillRect/>
          </a:stretch>
        </p:blipFill>
        <p:spPr>
          <a:xfrm>
            <a:off x="0" y="0"/>
            <a:ext cx="2691948" cy="30719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876" b="4563"/>
          <a:stretch>
            <a:fillRect/>
          </a:stretch>
        </p:blipFill>
        <p:spPr>
          <a:xfrm flipH="1">
            <a:off x="0" y="8558252"/>
            <a:ext cx="4115345" cy="17287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758201" y="8958201"/>
            <a:ext cx="4529799" cy="60019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399394" y="845376"/>
            <a:ext cx="11489212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 smtClean="0">
                <a:solidFill>
                  <a:srgbClr val="414C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i="1" dirty="0">
              <a:solidFill>
                <a:srgbClr val="414C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8287" r="14461" b="6173"/>
          <a:stretch/>
        </p:blipFill>
        <p:spPr>
          <a:xfrm>
            <a:off x="653880" y="3215290"/>
            <a:ext cx="4419601" cy="52578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029200" y="3215290"/>
            <a:ext cx="11506200" cy="4589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spcBef>
                <a:spcPts val="700"/>
              </a:spcBef>
              <a:spcAft>
                <a:spcPts val="700"/>
              </a:spcAft>
              <a:buFontTx/>
              <a:buChar char="-"/>
            </a:pPr>
            <a:r>
              <a:rPr lang="nl-NL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 </a:t>
            </a:r>
            <a:r>
              <a:rPr lang="nl-NL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 cung cấp thức ăn cho con người: </a:t>
            </a:r>
            <a:r>
              <a:rPr lang="nl-NL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Lúa, ngô, khoai, sắn,,., nuôi sống con người. Các loại rau là thức ăn hằng ngày của con người. Chuối, cam, bưởi, khế,... cho trái ngọt</a:t>
            </a:r>
            <a:r>
              <a:rPr lang="nl-NL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714</Words>
  <Application>Microsoft Office PowerPoint</Application>
  <PresentationFormat>Custom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9</cp:revision>
  <dcterms:created xsi:type="dcterms:W3CDTF">2006-08-16T00:00:00Z</dcterms:created>
  <dcterms:modified xsi:type="dcterms:W3CDTF">2021-10-21T10:16:12Z</dcterms:modified>
  <dc:identifier>DAEtaqAS4dU</dc:identifier>
</cp:coreProperties>
</file>