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20EEAA61-4BF2-44ED-9427-40C5E21A6B80}" type="datetimeFigureOut">
              <a:rPr lang="en-US" smtClean="0"/>
              <a:t>6/27/2022</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73B62EC5-94AF-437A-8D99-EEA758C801E5}"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11996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0EEAA61-4BF2-44ED-9427-40C5E21A6B80}" type="datetimeFigureOut">
              <a:rPr lang="en-US" smtClean="0"/>
              <a:t>6/27/2022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B62EC5-94AF-437A-8D99-EEA758C801E5}" type="slidenum">
              <a:rPr lang="en-US" smtClean="0"/>
              <a:t>‹#›</a:t>
            </a:fld>
            <a:endParaRPr lang="en-US"/>
          </a:p>
        </p:txBody>
      </p:sp>
    </p:spTree>
    <p:extLst>
      <p:ext uri="{BB962C8B-B14F-4D97-AF65-F5344CB8AC3E}">
        <p14:creationId xmlns:p14="http://schemas.microsoft.com/office/powerpoint/2010/main" val="893977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0EEAA61-4BF2-44ED-9427-40C5E21A6B80}" type="datetimeFigureOut">
              <a:rPr lang="en-US" smtClean="0"/>
              <a:t>6/27/2022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62EC5-94AF-437A-8D99-EEA758C801E5}"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54399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0EEAA61-4BF2-44ED-9427-40C5E21A6B80}" type="datetimeFigureOut">
              <a:rPr lang="en-US" smtClean="0"/>
              <a:t>6/27/2022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62EC5-94AF-437A-8D99-EEA758C801E5}"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791482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0EEAA61-4BF2-44ED-9427-40C5E21A6B80}" type="datetimeFigureOut">
              <a:rPr lang="en-US" smtClean="0"/>
              <a:t>6/27/2022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62EC5-94AF-437A-8D99-EEA758C801E5}" type="slidenum">
              <a:rPr lang="en-US" smtClean="0"/>
              <a:t>‹#›</a:t>
            </a:fld>
            <a:endParaRPr lang="en-US"/>
          </a:p>
        </p:txBody>
      </p:sp>
    </p:spTree>
    <p:extLst>
      <p:ext uri="{BB962C8B-B14F-4D97-AF65-F5344CB8AC3E}">
        <p14:creationId xmlns:p14="http://schemas.microsoft.com/office/powerpoint/2010/main" val="23528438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0EEAA61-4BF2-44ED-9427-40C5E21A6B80}" type="datetimeFigureOut">
              <a:rPr lang="en-US" smtClean="0"/>
              <a:t>6/27/2022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62EC5-94AF-437A-8D99-EEA758C801E5}"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564238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0EEAA61-4BF2-44ED-9427-40C5E21A6B80}" type="datetimeFigureOut">
              <a:rPr lang="en-US" smtClean="0"/>
              <a:t>6/27/2022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62EC5-94AF-437A-8D99-EEA758C801E5}"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894914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0EEAA61-4BF2-44ED-9427-40C5E21A6B80}" type="datetimeFigureOut">
              <a:rPr lang="en-US" smtClean="0"/>
              <a:t>6/27/2022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62EC5-94AF-437A-8D99-EEA758C801E5}"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908795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0EEAA61-4BF2-44ED-9427-40C5E21A6B80}" type="datetimeFigureOut">
              <a:rPr lang="en-US" smtClean="0"/>
              <a:t>6/27/2022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62EC5-94AF-437A-8D99-EEA758C801E5}"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40778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0EEAA61-4BF2-44ED-9427-40C5E21A6B80}" type="datetimeFigureOut">
              <a:rPr lang="en-US" smtClean="0"/>
              <a:t>6/27/2022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62EC5-94AF-437A-8D99-EEA758C801E5}" type="slidenum">
              <a:rPr lang="en-US" smtClean="0"/>
              <a:t>‹#›</a:t>
            </a:fld>
            <a:endParaRPr lang="en-US"/>
          </a:p>
        </p:txBody>
      </p:sp>
    </p:spTree>
    <p:extLst>
      <p:ext uri="{BB962C8B-B14F-4D97-AF65-F5344CB8AC3E}">
        <p14:creationId xmlns:p14="http://schemas.microsoft.com/office/powerpoint/2010/main" val="784383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0EEAA61-4BF2-44ED-9427-40C5E21A6B80}" type="datetimeFigureOut">
              <a:rPr lang="en-US" smtClean="0"/>
              <a:t>6/27/2022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62EC5-94AF-437A-8D99-EEA758C801E5}"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4996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0EEAA61-4BF2-44ED-9427-40C5E21A6B80}" type="datetimeFigureOut">
              <a:rPr lang="en-US" smtClean="0"/>
              <a:t>6/27/2022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B62EC5-94AF-437A-8D99-EEA758C801E5}" type="slidenum">
              <a:rPr lang="en-US" smtClean="0"/>
              <a:t>‹#›</a:t>
            </a:fld>
            <a:endParaRPr lang="en-US"/>
          </a:p>
        </p:txBody>
      </p:sp>
    </p:spTree>
    <p:extLst>
      <p:ext uri="{BB962C8B-B14F-4D97-AF65-F5344CB8AC3E}">
        <p14:creationId xmlns:p14="http://schemas.microsoft.com/office/powerpoint/2010/main" val="4002724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0EEAA61-4BF2-44ED-9427-40C5E21A6B80}" type="datetimeFigureOut">
              <a:rPr lang="en-US" smtClean="0"/>
              <a:t>6/27/2022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B62EC5-94AF-437A-8D99-EEA758C801E5}"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4370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0EEAA61-4BF2-44ED-9427-40C5E21A6B80}" type="datetimeFigureOut">
              <a:rPr lang="en-US" smtClean="0"/>
              <a:t>6/27/2022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B62EC5-94AF-437A-8D99-EEA758C801E5}"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30741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EEAA61-4BF2-44ED-9427-40C5E21A6B80}" type="datetimeFigureOut">
              <a:rPr lang="en-US" smtClean="0"/>
              <a:t>6/27/2022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B62EC5-94AF-437A-8D99-EEA758C801E5}" type="slidenum">
              <a:rPr lang="en-US" smtClean="0"/>
              <a:t>‹#›</a:t>
            </a:fld>
            <a:endParaRPr lang="en-US"/>
          </a:p>
        </p:txBody>
      </p:sp>
    </p:spTree>
    <p:extLst>
      <p:ext uri="{BB962C8B-B14F-4D97-AF65-F5344CB8AC3E}">
        <p14:creationId xmlns:p14="http://schemas.microsoft.com/office/powerpoint/2010/main" val="3781489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0EEAA61-4BF2-44ED-9427-40C5E21A6B80}" type="datetimeFigureOut">
              <a:rPr lang="en-US" smtClean="0"/>
              <a:t>6/27/2022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B62EC5-94AF-437A-8D99-EEA758C801E5}"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22872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0EEAA61-4BF2-44ED-9427-40C5E21A6B80}" type="datetimeFigureOut">
              <a:rPr lang="en-US" smtClean="0"/>
              <a:t>6/27/2022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B62EC5-94AF-437A-8D99-EEA758C801E5}" type="slidenum">
              <a:rPr lang="en-US" smtClean="0"/>
              <a:t>‹#›</a:t>
            </a:fld>
            <a:endParaRPr lang="en-US"/>
          </a:p>
        </p:txBody>
      </p:sp>
    </p:spTree>
    <p:extLst>
      <p:ext uri="{BB962C8B-B14F-4D97-AF65-F5344CB8AC3E}">
        <p14:creationId xmlns:p14="http://schemas.microsoft.com/office/powerpoint/2010/main" val="3417674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0EEAA61-4BF2-44ED-9427-40C5E21A6B80}" type="datetimeFigureOut">
              <a:rPr lang="en-US" smtClean="0"/>
              <a:t>6/27/2022</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3B62EC5-94AF-437A-8D99-EEA758C801E5}" type="slidenum">
              <a:rPr lang="en-US" smtClean="0"/>
              <a:t>‹#›</a:t>
            </a:fld>
            <a:endParaRPr lang="en-US"/>
          </a:p>
        </p:txBody>
      </p:sp>
    </p:spTree>
    <p:extLst>
      <p:ext uri="{BB962C8B-B14F-4D97-AF65-F5344CB8AC3E}">
        <p14:creationId xmlns:p14="http://schemas.microsoft.com/office/powerpoint/2010/main" val="36872897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video" Target="https://www.youtube.com/embed/hsI-_hiUyd8" TargetMode="Externa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video" Target="https://www.youtube.com/embed/gOCMQupBe-Q"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video" Target="https://www.youtube.com/embed/XbaYKQn8zQo"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0"/>
            <a:ext cx="1519707" cy="2005704"/>
          </a:xfrm>
          <a:prstGeom prst="rect">
            <a:avLst/>
          </a:prstGeom>
        </p:spPr>
      </p:pic>
      <p:sp>
        <p:nvSpPr>
          <p:cNvPr id="2" name="Title 1"/>
          <p:cNvSpPr>
            <a:spLocks noGrp="1"/>
          </p:cNvSpPr>
          <p:nvPr>
            <p:ph type="title"/>
          </p:nvPr>
        </p:nvSpPr>
        <p:spPr>
          <a:xfrm>
            <a:off x="1120460" y="870218"/>
            <a:ext cx="10515600" cy="729579"/>
          </a:xfrm>
        </p:spPr>
        <p:txBody>
          <a:bodyPr>
            <a:normAutofit/>
          </a:bodyPr>
          <a:lstStyle/>
          <a:p>
            <a:pPr algn="ctr"/>
            <a:r>
              <a:rPr lang="vi-VN" sz="3200" dirty="0" smtClean="0">
                <a:solidFill>
                  <a:srgbClr val="00B050"/>
                </a:solidFill>
              </a:rPr>
              <a:t>T</a:t>
            </a:r>
            <a:r>
              <a:rPr lang="en-US" sz="3200" dirty="0">
                <a:solidFill>
                  <a:srgbClr val="00B050"/>
                </a:solidFill>
                <a:latin typeface="Times New Roman" panose="02020603050405020304" pitchFamily="18" charset="0"/>
                <a:cs typeface="Times New Roman" panose="02020603050405020304" pitchFamily="18" charset="0"/>
              </a:rPr>
              <a:t>Ừ</a:t>
            </a:r>
            <a:r>
              <a:rPr lang="vi-VN" sz="3200" dirty="0" smtClean="0">
                <a:solidFill>
                  <a:srgbClr val="00B050"/>
                </a:solidFill>
              </a:rPr>
              <a:t> </a:t>
            </a:r>
            <a:r>
              <a:rPr lang="vi-VN" sz="3200" dirty="0">
                <a:solidFill>
                  <a:srgbClr val="00B050"/>
                </a:solidFill>
              </a:rPr>
              <a:t>TRƯỜNG TRÁI ĐẤT - SỬ DỤNG LA BÀN </a:t>
            </a:r>
            <a:endParaRPr lang="en-US" sz="3200" dirty="0">
              <a:solidFill>
                <a:srgbClr val="00B050"/>
              </a:solidFill>
            </a:endParaRPr>
          </a:p>
        </p:txBody>
      </p:sp>
      <p:pic>
        <p:nvPicPr>
          <p:cNvPr id="5" name="Content Placeholder 4"/>
          <p:cNvPicPr>
            <a:picLocks noGrp="1" noChangeAspect="1"/>
          </p:cNvPicPr>
          <p:nvPr>
            <p:ph idx="1"/>
          </p:nvPr>
        </p:nvPicPr>
        <p:blipFill>
          <a:blip r:embed="rId3"/>
          <a:stretch>
            <a:fillRect/>
          </a:stretch>
        </p:blipFill>
        <p:spPr>
          <a:xfrm>
            <a:off x="2259238" y="2155288"/>
            <a:ext cx="7905343" cy="2244727"/>
          </a:xfrm>
          <a:prstGeom prst="rect">
            <a:avLst/>
          </a:prstGeom>
        </p:spPr>
      </p:pic>
    </p:spTree>
    <p:extLst>
      <p:ext uri="{BB962C8B-B14F-4D97-AF65-F5344CB8AC3E}">
        <p14:creationId xmlns:p14="http://schemas.microsoft.com/office/powerpoint/2010/main" val="32853291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Hướng</a:t>
            </a:r>
            <a:r>
              <a:rPr lang="en-US" dirty="0" smtClean="0"/>
              <a:t> </a:t>
            </a:r>
            <a:r>
              <a:rPr lang="en-US" dirty="0" err="1" smtClean="0"/>
              <a:t>dẫn</a:t>
            </a:r>
            <a:r>
              <a:rPr lang="en-US" dirty="0" smtClean="0"/>
              <a:t> </a:t>
            </a:r>
            <a:r>
              <a:rPr lang="en-US" dirty="0" err="1" smtClean="0"/>
              <a:t>về</a:t>
            </a:r>
            <a:r>
              <a:rPr lang="en-US" dirty="0" smtClean="0"/>
              <a:t> </a:t>
            </a:r>
            <a:r>
              <a:rPr lang="en-US" dirty="0" err="1" smtClean="0"/>
              <a:t>nhà</a:t>
            </a:r>
            <a:endParaRPr lang="en-US" dirty="0"/>
          </a:p>
        </p:txBody>
      </p:sp>
      <p:sp>
        <p:nvSpPr>
          <p:cNvPr id="3" name="Content Placeholder 2"/>
          <p:cNvSpPr>
            <a:spLocks noGrp="1"/>
          </p:cNvSpPr>
          <p:nvPr>
            <p:ph idx="1"/>
          </p:nvPr>
        </p:nvSpPr>
        <p:spPr/>
        <p:txBody>
          <a:bodyPr/>
          <a:lstStyle/>
          <a:p>
            <a:r>
              <a:rPr lang="en-US" dirty="0" err="1" smtClean="0"/>
              <a:t>Thực</a:t>
            </a:r>
            <a:r>
              <a:rPr lang="en-US" dirty="0" smtClean="0"/>
              <a:t> </a:t>
            </a:r>
            <a:r>
              <a:rPr lang="en-US" dirty="0" err="1" smtClean="0"/>
              <a:t>hiện</a:t>
            </a:r>
            <a:r>
              <a:rPr lang="en-US" dirty="0" smtClean="0"/>
              <a:t> </a:t>
            </a:r>
            <a:r>
              <a:rPr lang="en-US" dirty="0" err="1" smtClean="0"/>
              <a:t>chế</a:t>
            </a:r>
            <a:r>
              <a:rPr lang="en-US" dirty="0" smtClean="0"/>
              <a:t> </a:t>
            </a:r>
            <a:r>
              <a:rPr lang="en-US" dirty="0" err="1" smtClean="0"/>
              <a:t>tạo</a:t>
            </a:r>
            <a:r>
              <a:rPr lang="en-US" dirty="0" smtClean="0"/>
              <a:t> la </a:t>
            </a:r>
            <a:r>
              <a:rPr lang="en-US" dirty="0" err="1" smtClean="0"/>
              <a:t>bàn</a:t>
            </a:r>
            <a:r>
              <a:rPr lang="en-US" dirty="0" smtClean="0"/>
              <a:t> </a:t>
            </a:r>
            <a:r>
              <a:rPr lang="en-US" dirty="0" err="1" smtClean="0"/>
              <a:t>đơn</a:t>
            </a:r>
            <a:r>
              <a:rPr lang="en-US" dirty="0" smtClean="0"/>
              <a:t> </a:t>
            </a:r>
            <a:r>
              <a:rPr lang="en-US" dirty="0" err="1" smtClean="0"/>
              <a:t>giản</a:t>
            </a:r>
            <a:endParaRPr lang="en-US" dirty="0" smtClean="0"/>
          </a:p>
          <a:p>
            <a:r>
              <a:rPr lang="en-US" dirty="0" err="1" smtClean="0"/>
              <a:t>Dùng</a:t>
            </a:r>
            <a:r>
              <a:rPr lang="en-US" dirty="0" smtClean="0"/>
              <a:t> la </a:t>
            </a:r>
            <a:r>
              <a:rPr lang="en-US" dirty="0" err="1" smtClean="0"/>
              <a:t>bàn</a:t>
            </a:r>
            <a:r>
              <a:rPr lang="en-US" dirty="0" smtClean="0"/>
              <a:t> </a:t>
            </a:r>
            <a:r>
              <a:rPr lang="en-US" dirty="0" err="1" smtClean="0"/>
              <a:t>xác</a:t>
            </a:r>
            <a:r>
              <a:rPr lang="en-US" dirty="0" smtClean="0"/>
              <a:t> </a:t>
            </a:r>
            <a:r>
              <a:rPr lang="en-US" dirty="0" err="1" smtClean="0"/>
              <a:t>định</a:t>
            </a:r>
            <a:r>
              <a:rPr lang="en-US" dirty="0" smtClean="0"/>
              <a:t> </a:t>
            </a:r>
            <a:r>
              <a:rPr lang="en-US" dirty="0" err="1" smtClean="0"/>
              <a:t>hướng</a:t>
            </a:r>
            <a:r>
              <a:rPr lang="en-US" dirty="0" smtClean="0"/>
              <a:t> </a:t>
            </a:r>
            <a:r>
              <a:rPr lang="en-US" dirty="0" err="1" smtClean="0"/>
              <a:t>cổng</a:t>
            </a:r>
            <a:r>
              <a:rPr lang="en-US" dirty="0" smtClean="0"/>
              <a:t> </a:t>
            </a:r>
            <a:r>
              <a:rPr lang="en-US" dirty="0" err="1" smtClean="0"/>
              <a:t>nhà</a:t>
            </a:r>
            <a:r>
              <a:rPr lang="en-US" dirty="0" smtClean="0"/>
              <a:t> </a:t>
            </a:r>
            <a:r>
              <a:rPr lang="en-US" dirty="0" err="1" smtClean="0"/>
              <a:t>em</a:t>
            </a:r>
            <a:r>
              <a:rPr lang="en-US" dirty="0" smtClean="0"/>
              <a:t> </a:t>
            </a:r>
            <a:r>
              <a:rPr lang="en-US" dirty="0" err="1" smtClean="0"/>
              <a:t>và</a:t>
            </a:r>
            <a:r>
              <a:rPr lang="en-US" dirty="0" smtClean="0"/>
              <a:t> </a:t>
            </a:r>
            <a:r>
              <a:rPr lang="en-US" dirty="0" err="1" smtClean="0"/>
              <a:t>ghi</a:t>
            </a:r>
            <a:r>
              <a:rPr lang="en-US" dirty="0" smtClean="0"/>
              <a:t> </a:t>
            </a:r>
            <a:r>
              <a:rPr lang="en-US" dirty="0" err="1" smtClean="0"/>
              <a:t>báo</a:t>
            </a:r>
            <a:r>
              <a:rPr lang="en-US" dirty="0" smtClean="0"/>
              <a:t> </a:t>
            </a:r>
            <a:r>
              <a:rPr lang="en-US" dirty="0" err="1" smtClean="0"/>
              <a:t>cáo</a:t>
            </a:r>
            <a:r>
              <a:rPr lang="en-US" dirty="0" smtClean="0"/>
              <a:t> </a:t>
            </a:r>
            <a:r>
              <a:rPr lang="en-US" dirty="0" err="1" smtClean="0"/>
              <a:t>theo</a:t>
            </a:r>
            <a:r>
              <a:rPr lang="en-US" dirty="0" smtClean="0"/>
              <a:t> </a:t>
            </a:r>
            <a:r>
              <a:rPr lang="en-US" dirty="0" err="1" smtClean="0"/>
              <a:t>mẫu</a:t>
            </a:r>
            <a:endParaRPr lang="en-US" dirty="0" smtClean="0"/>
          </a:p>
          <a:p>
            <a:r>
              <a:rPr lang="en-US" dirty="0" err="1" smtClean="0"/>
              <a:t>Xem</a:t>
            </a:r>
            <a:r>
              <a:rPr lang="en-US" dirty="0" smtClean="0"/>
              <a:t> </a:t>
            </a:r>
            <a:r>
              <a:rPr lang="en-US" dirty="0" err="1" smtClean="0"/>
              <a:t>trước</a:t>
            </a:r>
            <a:r>
              <a:rPr lang="en-US" dirty="0" smtClean="0"/>
              <a:t> </a:t>
            </a:r>
            <a:r>
              <a:rPr lang="en-US" dirty="0" err="1" smtClean="0"/>
              <a:t>bài</a:t>
            </a:r>
            <a:r>
              <a:rPr lang="en-US" dirty="0" smtClean="0"/>
              <a:t> 21</a:t>
            </a:r>
            <a:endParaRPr lang="en-US" dirty="0"/>
          </a:p>
        </p:txBody>
      </p:sp>
    </p:spTree>
    <p:extLst>
      <p:ext uri="{BB962C8B-B14F-4D97-AF65-F5344CB8AC3E}">
        <p14:creationId xmlns:p14="http://schemas.microsoft.com/office/powerpoint/2010/main" val="2848061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sI-_hiUyd8"/>
          <p:cNvPicPr>
            <a:picLocks noGrp="1" noRot="1" noChangeAspect="1"/>
          </p:cNvPicPr>
          <p:nvPr>
            <p:ph idx="1"/>
            <a:videoFile r:link="rId1"/>
          </p:nvPr>
        </p:nvPicPr>
        <p:blipFill>
          <a:blip r:embed="rId3"/>
          <a:stretch>
            <a:fillRect/>
          </a:stretch>
        </p:blipFill>
        <p:spPr>
          <a:xfrm>
            <a:off x="2678113" y="1690688"/>
            <a:ext cx="7032625" cy="3956050"/>
          </a:xfrm>
          <a:prstGeom prst="rect">
            <a:avLst/>
          </a:prstGeom>
        </p:spPr>
      </p:pic>
      <p:pic>
        <p:nvPicPr>
          <p:cNvPr id="5" name="Picture 4"/>
          <p:cNvPicPr>
            <a:picLocks noChangeAspect="1"/>
          </p:cNvPicPr>
          <p:nvPr/>
        </p:nvPicPr>
        <p:blipFill>
          <a:blip r:embed="rId4"/>
          <a:stretch>
            <a:fillRect/>
          </a:stretch>
        </p:blipFill>
        <p:spPr>
          <a:xfrm>
            <a:off x="-1" y="0"/>
            <a:ext cx="1519707" cy="2005704"/>
          </a:xfrm>
          <a:prstGeom prst="rect">
            <a:avLst/>
          </a:prstGeom>
        </p:spPr>
      </p:pic>
      <p:sp>
        <p:nvSpPr>
          <p:cNvPr id="6" name="Title 1"/>
          <p:cNvSpPr txBox="1">
            <a:spLocks/>
          </p:cNvSpPr>
          <p:nvPr/>
        </p:nvSpPr>
        <p:spPr>
          <a:xfrm>
            <a:off x="1519706" y="355063"/>
            <a:ext cx="10515600" cy="72957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vi-VN" sz="3200" smtClean="0">
                <a:solidFill>
                  <a:srgbClr val="00B050"/>
                </a:solidFill>
              </a:rPr>
              <a:t>T</a:t>
            </a:r>
            <a:r>
              <a:rPr lang="en-US" sz="3200" smtClean="0">
                <a:solidFill>
                  <a:srgbClr val="00B050"/>
                </a:solidFill>
                <a:latin typeface="Times New Roman" panose="02020603050405020304" pitchFamily="18" charset="0"/>
                <a:cs typeface="Times New Roman" panose="02020603050405020304" pitchFamily="18" charset="0"/>
              </a:rPr>
              <a:t>Ừ</a:t>
            </a:r>
            <a:r>
              <a:rPr lang="vi-VN" sz="3200" smtClean="0">
                <a:solidFill>
                  <a:srgbClr val="00B050"/>
                </a:solidFill>
              </a:rPr>
              <a:t> TRƯỜNG TRÁI ĐẤT - SỬ DỤNG LA BÀN </a:t>
            </a:r>
            <a:endParaRPr lang="en-US" sz="3200" dirty="0">
              <a:solidFill>
                <a:srgbClr val="00B050"/>
              </a:solidFill>
            </a:endParaRPr>
          </a:p>
        </p:txBody>
      </p:sp>
    </p:spTree>
    <p:extLst>
      <p:ext uri="{BB962C8B-B14F-4D97-AF65-F5344CB8AC3E}">
        <p14:creationId xmlns:p14="http://schemas.microsoft.com/office/powerpoint/2010/main" val="2567879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2785284" y="1439705"/>
            <a:ext cx="6680688" cy="4102569"/>
          </a:xfrm>
          <a:prstGeom prst="rect">
            <a:avLst/>
          </a:prstGeom>
        </p:spPr>
      </p:pic>
      <p:pic>
        <p:nvPicPr>
          <p:cNvPr id="4" name="Picture 3"/>
          <p:cNvPicPr>
            <a:picLocks noChangeAspect="1"/>
          </p:cNvPicPr>
          <p:nvPr/>
        </p:nvPicPr>
        <p:blipFill>
          <a:blip r:embed="rId3"/>
          <a:stretch>
            <a:fillRect/>
          </a:stretch>
        </p:blipFill>
        <p:spPr>
          <a:xfrm>
            <a:off x="-1" y="0"/>
            <a:ext cx="1519707" cy="2005704"/>
          </a:xfrm>
          <a:prstGeom prst="rect">
            <a:avLst/>
          </a:prstGeom>
        </p:spPr>
      </p:pic>
      <p:sp>
        <p:nvSpPr>
          <p:cNvPr id="5" name="Title 1"/>
          <p:cNvSpPr txBox="1">
            <a:spLocks/>
          </p:cNvSpPr>
          <p:nvPr/>
        </p:nvSpPr>
        <p:spPr>
          <a:xfrm>
            <a:off x="1519706" y="355063"/>
            <a:ext cx="10515600" cy="72957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vi-VN" sz="3200" smtClean="0">
                <a:solidFill>
                  <a:srgbClr val="00B050"/>
                </a:solidFill>
              </a:rPr>
              <a:t>T</a:t>
            </a:r>
            <a:r>
              <a:rPr lang="en-US" sz="3200" smtClean="0">
                <a:solidFill>
                  <a:srgbClr val="00B050"/>
                </a:solidFill>
                <a:latin typeface="Times New Roman" panose="02020603050405020304" pitchFamily="18" charset="0"/>
                <a:cs typeface="Times New Roman" panose="02020603050405020304" pitchFamily="18" charset="0"/>
              </a:rPr>
              <a:t>Ừ</a:t>
            </a:r>
            <a:r>
              <a:rPr lang="vi-VN" sz="3200" smtClean="0">
                <a:solidFill>
                  <a:srgbClr val="00B050"/>
                </a:solidFill>
              </a:rPr>
              <a:t> TRƯỜNG TRÁI ĐẤT - SỬ DỤNG LA BÀN </a:t>
            </a:r>
            <a:endParaRPr lang="en-US" sz="3200" dirty="0">
              <a:solidFill>
                <a:srgbClr val="00B050"/>
              </a:solidFill>
            </a:endParaRPr>
          </a:p>
        </p:txBody>
      </p:sp>
    </p:spTree>
    <p:extLst>
      <p:ext uri="{BB962C8B-B14F-4D97-AF65-F5344CB8AC3E}">
        <p14:creationId xmlns:p14="http://schemas.microsoft.com/office/powerpoint/2010/main" val="1969971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300766" y="1017431"/>
            <a:ext cx="9646275" cy="4857907"/>
          </a:xfrm>
          <a:prstGeom prst="rect">
            <a:avLst/>
          </a:prstGeom>
        </p:spPr>
      </p:pic>
    </p:spTree>
    <p:extLst>
      <p:ext uri="{BB962C8B-B14F-4D97-AF65-F5344CB8AC3E}">
        <p14:creationId xmlns:p14="http://schemas.microsoft.com/office/powerpoint/2010/main" val="10768128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5320" y="584067"/>
            <a:ext cx="10515600" cy="1325563"/>
          </a:xfrm>
        </p:spPr>
        <p:txBody>
          <a:bodyPr>
            <a:normAutofit fontScale="90000"/>
          </a:bodyPr>
          <a:lstStyle/>
          <a:p>
            <a:r>
              <a:rPr lang="vi-VN" sz="2400" b="1" dirty="0"/>
              <a:t>2.</a:t>
            </a:r>
            <a:r>
              <a:rPr lang="vi-VN" sz="2400" dirty="0"/>
              <a:t> Trên Hình 20.3, độ mạnh của từ trường giảm dần theo thứ tự các màu sắc như sau: đỏ, vàng, lục, lam, lơ. Việt Nam nằm trong vùng có từ trường mạnh hay yếu</a:t>
            </a:r>
            <a:br>
              <a:rPr lang="vi-VN" sz="2400" dirty="0"/>
            </a:br>
            <a:endParaRPr lang="en-US" sz="2400" dirty="0"/>
          </a:p>
        </p:txBody>
      </p:sp>
      <p:pic>
        <p:nvPicPr>
          <p:cNvPr id="4" name="Content Placeholder 3"/>
          <p:cNvPicPr>
            <a:picLocks noGrp="1" noChangeAspect="1"/>
          </p:cNvPicPr>
          <p:nvPr>
            <p:ph idx="1"/>
          </p:nvPr>
        </p:nvPicPr>
        <p:blipFill>
          <a:blip r:embed="rId2"/>
          <a:stretch>
            <a:fillRect/>
          </a:stretch>
        </p:blipFill>
        <p:spPr>
          <a:xfrm>
            <a:off x="2510097" y="1721051"/>
            <a:ext cx="6811195" cy="4351338"/>
          </a:xfrm>
          <a:prstGeom prst="rect">
            <a:avLst/>
          </a:prstGeom>
        </p:spPr>
      </p:pic>
    </p:spTree>
    <p:extLst>
      <p:ext uri="{BB962C8B-B14F-4D97-AF65-F5344CB8AC3E}">
        <p14:creationId xmlns:p14="http://schemas.microsoft.com/office/powerpoint/2010/main" val="75681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1072" y="4636394"/>
            <a:ext cx="8912180" cy="1983347"/>
          </a:xfrm>
        </p:spPr>
        <p:txBody>
          <a:bodyPr>
            <a:noAutofit/>
          </a:bodyPr>
          <a:lstStyle/>
          <a:p>
            <a:pPr algn="l"/>
            <a:r>
              <a:rPr lang="vi-VN" sz="2400" dirty="0"/>
              <a:t>a) Đường sức từ của Trái Đất có những điểm nào giống với đường sức từ của một nam châm thẳng?</a:t>
            </a:r>
            <a:br>
              <a:rPr lang="vi-VN" sz="2400" dirty="0"/>
            </a:br>
            <a:r>
              <a:rPr lang="vi-VN" sz="2400" dirty="0"/>
              <a:t>b) Hãy chỉ rõ các cực địa từ và cực địa lí trên Hình 20.4. Nhận xét chúng có trùng nhau không?</a:t>
            </a:r>
            <a:br>
              <a:rPr lang="vi-VN" sz="2400" dirty="0"/>
            </a:br>
            <a:endParaRPr lang="en-US" sz="2400" dirty="0"/>
          </a:p>
        </p:txBody>
      </p:sp>
      <p:pic>
        <p:nvPicPr>
          <p:cNvPr id="5" name="Content Placeholder 4"/>
          <p:cNvPicPr>
            <a:picLocks noGrp="1" noChangeAspect="1"/>
          </p:cNvPicPr>
          <p:nvPr>
            <p:ph idx="1"/>
          </p:nvPr>
        </p:nvPicPr>
        <p:blipFill>
          <a:blip r:embed="rId2"/>
          <a:stretch>
            <a:fillRect/>
          </a:stretch>
        </p:blipFill>
        <p:spPr>
          <a:xfrm>
            <a:off x="3060513" y="675155"/>
            <a:ext cx="5375150" cy="3961239"/>
          </a:xfrm>
          <a:prstGeom prst="rect">
            <a:avLst/>
          </a:prstGeom>
        </p:spPr>
      </p:pic>
    </p:spTree>
    <p:extLst>
      <p:ext uri="{BB962C8B-B14F-4D97-AF65-F5344CB8AC3E}">
        <p14:creationId xmlns:p14="http://schemas.microsoft.com/office/powerpoint/2010/main" val="38945758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23494"/>
            <a:ext cx="10515600" cy="4953470"/>
          </a:xfrm>
        </p:spPr>
        <p:txBody>
          <a:bodyPr>
            <a:normAutofit/>
          </a:bodyPr>
          <a:lstStyle/>
          <a:p>
            <a:r>
              <a:rPr lang="vi-VN" b="1" dirty="0"/>
              <a:t>Phương pháp giải:</a:t>
            </a:r>
            <a:endParaRPr lang="vi-VN" dirty="0"/>
          </a:p>
          <a:p>
            <a:r>
              <a:rPr lang="vi-VN" dirty="0"/>
              <a:t>Chiều đường sức từ của nam châm: đi ra từ cực Bắc, đi vào cực Nam.</a:t>
            </a:r>
          </a:p>
          <a:p>
            <a:r>
              <a:rPr lang="vi-VN" b="1" dirty="0"/>
              <a:t>Lời giải chi tiết:</a:t>
            </a:r>
            <a:endParaRPr lang="vi-VN" dirty="0"/>
          </a:p>
          <a:p>
            <a:r>
              <a:rPr lang="vi-VN" dirty="0"/>
              <a:t>a) Đường sức từ của Trái Đất có điểm giống với đường sức từ của nam châm thẳng là đều có chiều đi ra từ cực Bắc và đi vào cực Nam</a:t>
            </a:r>
          </a:p>
          <a:p>
            <a:r>
              <a:rPr lang="vi-VN" dirty="0"/>
              <a:t>b) Hình 20.4 cho thấy:</a:t>
            </a:r>
          </a:p>
          <a:p>
            <a:r>
              <a:rPr lang="vi-VN" dirty="0"/>
              <a:t>- Cực Bắc địa từ và cực Nam địa từ nằm trên trục từ của Trái Đất</a:t>
            </a:r>
          </a:p>
          <a:p>
            <a:r>
              <a:rPr lang="vi-VN" dirty="0"/>
              <a:t>- Cực Bắc địa lí và cực Nam địa lí nằm trên trục quay của Trái Đất.</a:t>
            </a:r>
          </a:p>
          <a:p>
            <a:r>
              <a:rPr lang="vi-VN" dirty="0"/>
              <a:t>- Trục từ và trục quay của Trái Đất không trùng nhau.</a:t>
            </a:r>
          </a:p>
          <a:p>
            <a:pPr marL="0" indent="0">
              <a:buNone/>
            </a:pPr>
            <a:endParaRPr lang="en-US" dirty="0"/>
          </a:p>
        </p:txBody>
      </p:sp>
    </p:spTree>
    <p:extLst>
      <p:ext uri="{BB962C8B-B14F-4D97-AF65-F5344CB8AC3E}">
        <p14:creationId xmlns:p14="http://schemas.microsoft.com/office/powerpoint/2010/main" val="1337777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CMQupBe-Q"/>
          <p:cNvPicPr>
            <a:picLocks noRot="1" noChangeAspect="1"/>
          </p:cNvPicPr>
          <p:nvPr>
            <a:videoFile r:link="rId1"/>
          </p:nvPr>
        </p:nvPicPr>
        <p:blipFill>
          <a:blip r:embed="rId3"/>
          <a:stretch>
            <a:fillRect/>
          </a:stretch>
        </p:blipFill>
        <p:spPr>
          <a:xfrm>
            <a:off x="2135747" y="1514475"/>
            <a:ext cx="8141594" cy="4579647"/>
          </a:xfrm>
          <a:prstGeom prst="rect">
            <a:avLst/>
          </a:prstGeom>
        </p:spPr>
      </p:pic>
      <p:sp>
        <p:nvSpPr>
          <p:cNvPr id="6" name="TextBox 5"/>
          <p:cNvSpPr txBox="1"/>
          <p:nvPr/>
        </p:nvSpPr>
        <p:spPr>
          <a:xfrm>
            <a:off x="3747751" y="759854"/>
            <a:ext cx="3953815" cy="523220"/>
          </a:xfrm>
          <a:prstGeom prst="rect">
            <a:avLst/>
          </a:prstGeom>
          <a:noFill/>
          <a:ln>
            <a:solidFill>
              <a:srgbClr val="002060"/>
            </a:solidFill>
          </a:ln>
        </p:spPr>
        <p:txBody>
          <a:bodyPr wrap="square" rtlCol="0">
            <a:spAutoFit/>
          </a:bodyPr>
          <a:lstStyle/>
          <a:p>
            <a:r>
              <a:rPr lang="en-US" sz="2800" dirty="0" err="1" smtClean="0">
                <a:solidFill>
                  <a:schemeClr val="accent1">
                    <a:lumMod val="50000"/>
                  </a:schemeClr>
                </a:solidFill>
                <a:latin typeface="Times New Roman" panose="02020603050405020304" pitchFamily="18" charset="0"/>
                <a:cs typeface="Times New Roman" panose="02020603050405020304" pitchFamily="18" charset="0"/>
              </a:rPr>
              <a:t>Cách</a:t>
            </a:r>
            <a:r>
              <a:rPr lang="en-US" sz="2800"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accent1">
                    <a:lumMod val="50000"/>
                  </a:schemeClr>
                </a:solidFill>
                <a:latin typeface="Times New Roman" panose="02020603050405020304" pitchFamily="18" charset="0"/>
                <a:cs typeface="Times New Roman" panose="02020603050405020304" pitchFamily="18" charset="0"/>
              </a:rPr>
              <a:t>sử</a:t>
            </a:r>
            <a:r>
              <a:rPr lang="en-US" sz="2800"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accent1">
                    <a:lumMod val="50000"/>
                  </a:schemeClr>
                </a:solidFill>
                <a:latin typeface="Times New Roman" panose="02020603050405020304" pitchFamily="18" charset="0"/>
                <a:cs typeface="Times New Roman" panose="02020603050405020304" pitchFamily="18" charset="0"/>
              </a:rPr>
              <a:t>dụng</a:t>
            </a:r>
            <a:r>
              <a:rPr lang="en-US" sz="2800" dirty="0" smtClean="0">
                <a:solidFill>
                  <a:schemeClr val="accent1">
                    <a:lumMod val="50000"/>
                  </a:schemeClr>
                </a:solidFill>
                <a:latin typeface="Times New Roman" panose="02020603050405020304" pitchFamily="18" charset="0"/>
                <a:cs typeface="Times New Roman" panose="02020603050405020304" pitchFamily="18" charset="0"/>
              </a:rPr>
              <a:t> la </a:t>
            </a:r>
            <a:r>
              <a:rPr lang="en-US" sz="2800" dirty="0" err="1" smtClean="0">
                <a:solidFill>
                  <a:schemeClr val="accent1">
                    <a:lumMod val="50000"/>
                  </a:schemeClr>
                </a:solidFill>
                <a:latin typeface="Times New Roman" panose="02020603050405020304" pitchFamily="18" charset="0"/>
                <a:cs typeface="Times New Roman" panose="02020603050405020304" pitchFamily="18" charset="0"/>
              </a:rPr>
              <a:t>bàn</a:t>
            </a:r>
            <a:endParaRPr lang="en-US" sz="2800" dirty="0">
              <a:solidFill>
                <a:schemeClr val="accent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22974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2014" y="609824"/>
            <a:ext cx="7159580" cy="832609"/>
          </a:xfrm>
          <a:ln>
            <a:solidFill>
              <a:srgbClr val="002060"/>
            </a:solidFill>
          </a:ln>
        </p:spPr>
        <p:txBody>
          <a:bodyPr>
            <a:normAutofit/>
          </a:bodyPr>
          <a:lstStyle/>
          <a:p>
            <a:r>
              <a:rPr lang="en-US" sz="3200" dirty="0" err="1" smtClean="0">
                <a:solidFill>
                  <a:schemeClr val="accent1">
                    <a:lumMod val="50000"/>
                  </a:schemeClr>
                </a:solidFill>
                <a:latin typeface="Times New Roman" panose="02020603050405020304" pitchFamily="18" charset="0"/>
                <a:cs typeface="Times New Roman" panose="02020603050405020304" pitchFamily="18" charset="0"/>
              </a:rPr>
              <a:t>Cách</a:t>
            </a:r>
            <a:r>
              <a:rPr lang="en-US" sz="3200"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3200" dirty="0" err="1" smtClean="0">
                <a:solidFill>
                  <a:schemeClr val="accent1">
                    <a:lumMod val="50000"/>
                  </a:schemeClr>
                </a:solidFill>
                <a:latin typeface="Times New Roman" panose="02020603050405020304" pitchFamily="18" charset="0"/>
                <a:cs typeface="Times New Roman" panose="02020603050405020304" pitchFamily="18" charset="0"/>
              </a:rPr>
              <a:t>chế</a:t>
            </a:r>
            <a:r>
              <a:rPr lang="en-US" sz="3200"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3200" dirty="0" err="1" smtClean="0">
                <a:solidFill>
                  <a:schemeClr val="accent1">
                    <a:lumMod val="50000"/>
                  </a:schemeClr>
                </a:solidFill>
                <a:latin typeface="Times New Roman" panose="02020603050405020304" pitchFamily="18" charset="0"/>
                <a:cs typeface="Times New Roman" panose="02020603050405020304" pitchFamily="18" charset="0"/>
              </a:rPr>
              <a:t>tạo</a:t>
            </a:r>
            <a:r>
              <a:rPr lang="en-US" sz="3200" dirty="0" smtClean="0">
                <a:solidFill>
                  <a:schemeClr val="accent1">
                    <a:lumMod val="50000"/>
                  </a:schemeClr>
                </a:solidFill>
                <a:latin typeface="Times New Roman" panose="02020603050405020304" pitchFamily="18" charset="0"/>
                <a:cs typeface="Times New Roman" panose="02020603050405020304" pitchFamily="18" charset="0"/>
              </a:rPr>
              <a:t> la </a:t>
            </a:r>
            <a:r>
              <a:rPr lang="en-US" sz="3200" dirty="0" err="1" smtClean="0">
                <a:solidFill>
                  <a:schemeClr val="accent1">
                    <a:lumMod val="50000"/>
                  </a:schemeClr>
                </a:solidFill>
                <a:latin typeface="Times New Roman" panose="02020603050405020304" pitchFamily="18" charset="0"/>
                <a:cs typeface="Times New Roman" panose="02020603050405020304" pitchFamily="18" charset="0"/>
              </a:rPr>
              <a:t>bàn</a:t>
            </a:r>
            <a:r>
              <a:rPr lang="en-US" sz="3200"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3200" dirty="0" err="1" smtClean="0">
                <a:solidFill>
                  <a:schemeClr val="accent1">
                    <a:lumMod val="50000"/>
                  </a:schemeClr>
                </a:solidFill>
                <a:latin typeface="Times New Roman" panose="02020603050405020304" pitchFamily="18" charset="0"/>
                <a:cs typeface="Times New Roman" panose="02020603050405020304" pitchFamily="18" charset="0"/>
              </a:rPr>
              <a:t>đơn</a:t>
            </a:r>
            <a:r>
              <a:rPr lang="en-US" sz="3200"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3200" dirty="0" err="1" smtClean="0">
                <a:solidFill>
                  <a:schemeClr val="accent1">
                    <a:lumMod val="50000"/>
                  </a:schemeClr>
                </a:solidFill>
                <a:latin typeface="Times New Roman" panose="02020603050405020304" pitchFamily="18" charset="0"/>
                <a:cs typeface="Times New Roman" panose="02020603050405020304" pitchFamily="18" charset="0"/>
              </a:rPr>
              <a:t>giản</a:t>
            </a:r>
            <a:endParaRPr lang="en-US" sz="3200" dirty="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4" name="XbaYKQn8zQo"/>
          <p:cNvPicPr>
            <a:picLocks noGrp="1" noRot="1" noChangeAspect="1"/>
          </p:cNvPicPr>
          <p:nvPr>
            <p:ph idx="1"/>
            <a:videoFile r:link="rId1"/>
          </p:nvPr>
        </p:nvPicPr>
        <p:blipFill>
          <a:blip r:embed="rId3"/>
          <a:stretch>
            <a:fillRect/>
          </a:stretch>
        </p:blipFill>
        <p:spPr>
          <a:xfrm>
            <a:off x="2042014" y="1584100"/>
            <a:ext cx="7738572" cy="4353061"/>
          </a:xfrm>
          <a:prstGeom prst="rect">
            <a:avLst/>
          </a:prstGeom>
        </p:spPr>
      </p:pic>
    </p:spTree>
    <p:extLst>
      <p:ext uri="{BB962C8B-B14F-4D97-AF65-F5344CB8AC3E}">
        <p14:creationId xmlns:p14="http://schemas.microsoft.com/office/powerpoint/2010/main" val="141647073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153</TotalTime>
  <Words>214</Words>
  <PresentationFormat>Widescreen</PresentationFormat>
  <Paragraphs>19</Paragraphs>
  <Slides>10</Slides>
  <Notes>0</Notes>
  <HiddenSlides>0</HiddenSlides>
  <MMClips>3</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Garamond</vt:lpstr>
      <vt:lpstr>Times New Roman</vt:lpstr>
      <vt:lpstr>Organic</vt:lpstr>
      <vt:lpstr>TỪ TRƯỜNG TRÁI ĐẤT - SỬ DỤNG LA BÀN </vt:lpstr>
      <vt:lpstr>PowerPoint Presentation</vt:lpstr>
      <vt:lpstr>PowerPoint Presentation</vt:lpstr>
      <vt:lpstr>PowerPoint Presentation</vt:lpstr>
      <vt:lpstr>2. Trên Hình 20.3, độ mạnh của từ trường giảm dần theo thứ tự các màu sắc như sau: đỏ, vàng, lục, lam, lơ. Việt Nam nằm trong vùng có từ trường mạnh hay yếu </vt:lpstr>
      <vt:lpstr>a) Đường sức từ của Trái Đất có những điểm nào giống với đường sức từ của một nam châm thẳng? b) Hãy chỉ rõ các cực địa từ và cực địa lí trên Hình 20.4. Nhận xét chúng có trùng nhau không? </vt:lpstr>
      <vt:lpstr>PowerPoint Presentation</vt:lpstr>
      <vt:lpstr>PowerPoint Presentation</vt:lpstr>
      <vt:lpstr>Cách chế tạo la bàn đơn giản</vt:lpstr>
      <vt:lpstr>Hướng dẫn về nhà</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2022-06-26T01:44:55Z</dcterms:created>
  <dcterms:modified xsi:type="dcterms:W3CDTF">2022-06-27T13:46:48Z</dcterms:modified>
</cp:coreProperties>
</file>