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60" r:id="rId3"/>
    <p:sldId id="258" r:id="rId4"/>
    <p:sldId id="257" r:id="rId5"/>
    <p:sldId id="264" r:id="rId6"/>
    <p:sldId id="283" r:id="rId7"/>
    <p:sldId id="297" r:id="rId8"/>
    <p:sldId id="298" r:id="rId9"/>
    <p:sldId id="303" r:id="rId10"/>
    <p:sldId id="302" r:id="rId11"/>
    <p:sldId id="301" r:id="rId12"/>
    <p:sldId id="294" r:id="rId13"/>
    <p:sldId id="295" r:id="rId14"/>
    <p:sldId id="274" r:id="rId15"/>
    <p:sldId id="271" r:id="rId16"/>
    <p:sldId id="272" r:id="rId17"/>
    <p:sldId id="304" r:id="rId18"/>
    <p:sldId id="305" r:id="rId19"/>
    <p:sldId id="306" r:id="rId20"/>
    <p:sldId id="275" r:id="rId21"/>
    <p:sldId id="273" r:id="rId22"/>
    <p:sldId id="281" r:id="rId23"/>
    <p:sldId id="278" r:id="rId24"/>
    <p:sldId id="28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4208"/>
    <a:srgbClr val="5DA156"/>
    <a:srgbClr val="EECF33"/>
    <a:srgbClr val="59A1C6"/>
    <a:srgbClr val="136198"/>
    <a:srgbClr val="E5AC3C"/>
    <a:srgbClr val="D5393C"/>
    <a:srgbClr val="1D6766"/>
    <a:srgbClr val="F5BB7B"/>
    <a:srgbClr val="ECE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0" autoAdjust="0"/>
  </p:normalViewPr>
  <p:slideViewPr>
    <p:cSldViewPr snapToGrid="0">
      <p:cViewPr>
        <p:scale>
          <a:sx n="61" d="100"/>
          <a:sy n="61" d="100"/>
        </p:scale>
        <p:origin x="-1626" y="-600"/>
      </p:cViewPr>
      <p:guideLst>
        <p:guide orient="horz" pos="1640"/>
        <p:guide pos="3109"/>
      </p:guideLst>
    </p:cSldViewPr>
  </p:slideViewPr>
  <p:outlineViewPr>
    <p:cViewPr>
      <p:scale>
        <a:sx n="33" d="100"/>
        <a:sy n="33" d="100"/>
      </p:scale>
      <p:origin x="0" y="0"/>
    </p:cViewPr>
  </p:outlin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Barlow Condensed" panose="00000506000000000000" charset="0"/>
              </a:rPr>
              <a:t>2021/9/9</a:t>
            </a:fld>
            <a:endParaRPr lang="zh-CN" altLang="en-US">
              <a:cs typeface="Barlow Condensed" panose="00000506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Barlow Condensed" panose="00000506000000000000" charset="0"/>
              </a:rPr>
              <a:t>‹#›</a:t>
            </a:fld>
            <a:endParaRPr lang="zh-CN" altLang="en-US">
              <a:cs typeface="Barlow Condensed" panose="00000506000000000000" charset="0"/>
            </a:endParaRPr>
          </a:p>
        </p:txBody>
      </p:sp>
    </p:spTree>
    <p:extLst>
      <p:ext uri="{BB962C8B-B14F-4D97-AF65-F5344CB8AC3E}">
        <p14:creationId xmlns:p14="http://schemas.microsoft.com/office/powerpoint/2010/main" val="9783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arlow Condensed" panose="00000506000000000000" charset="0"/>
                <a:ea typeface="Barlow Condensed" panose="00000506000000000000" charset="0"/>
                <a:cs typeface="Barlow Condensed" panose="00000506000000000000" charset="0"/>
              </a:defRPr>
            </a:lvl1pPr>
          </a:lstStyle>
          <a:p>
            <a:fld id="{F7BC7C30-895B-4974-8A60-19541C82F6B3}" type="datetimeFigureOut">
              <a:rPr lang="en-US" smtClean="0"/>
              <a:t>9/9/2021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arlow Condensed" panose="00000506000000000000" charset="0"/>
                <a:ea typeface="Barlow Condensed" panose="00000506000000000000" charset="0"/>
                <a:cs typeface="Barlow Condensed" panose="00000506000000000000" charset="0"/>
              </a:defRPr>
            </a:lvl1pPr>
          </a:lstStyle>
          <a:p>
            <a:fld id="{68C1CD97-E9EA-4E82-9539-BE60926ECBB9}" type="slidenum">
              <a:rPr lang="en-US" smtClean="0"/>
              <a:t>‹#›</a:t>
            </a:fld>
            <a:endParaRPr lang="en-US" dirty="0"/>
          </a:p>
        </p:txBody>
      </p:sp>
    </p:spTree>
    <p:extLst>
      <p:ext uri="{BB962C8B-B14F-4D97-AF65-F5344CB8AC3E}">
        <p14:creationId xmlns:p14="http://schemas.microsoft.com/office/powerpoint/2010/main" val="50674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4572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9144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3716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18288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D95C8B01-B15C-4B92-AA4C-045722D7B210}" type="datetimeFigureOut">
              <a:rPr lang="en-US" smtClean="0"/>
              <a:t>9/9/2021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cstate="print"/>
          <a:stretch>
            <a:fillRect/>
          </a:stretch>
        </p:blipFill>
        <p:spPr>
          <a:xfrm>
            <a:off x="567393" y="242062"/>
            <a:ext cx="8412015" cy="4125595"/>
          </a:xfrm>
          <a:prstGeom prst="rect">
            <a:avLst/>
          </a:prstGeom>
        </p:spPr>
      </p:pic>
      <p:pic>
        <p:nvPicPr>
          <p:cNvPr id="5" name="Picture 4" descr="cloud.png"/>
          <p:cNvPicPr>
            <a:picLocks noChangeAspect="1"/>
          </p:cNvPicPr>
          <p:nvPr/>
        </p:nvPicPr>
        <p:blipFill>
          <a:blip r:embed="rId3" cstate="print"/>
          <a:stretch>
            <a:fillRect/>
          </a:stretch>
        </p:blipFill>
        <p:spPr>
          <a:xfrm>
            <a:off x="1826806" y="1130046"/>
            <a:ext cx="5893185" cy="3397885"/>
          </a:xfrm>
          <a:prstGeom prst="rect">
            <a:avLst/>
          </a:prstGeom>
        </p:spPr>
      </p:pic>
      <p:sp>
        <p:nvSpPr>
          <p:cNvPr id="2" name="文本框 1"/>
          <p:cNvSpPr txBox="1"/>
          <p:nvPr/>
        </p:nvSpPr>
        <p:spPr>
          <a:xfrm>
            <a:off x="306705" y="267335"/>
            <a:ext cx="1219835" cy="460375"/>
          </a:xfrm>
          <a:prstGeom prst="rect">
            <a:avLst/>
          </a:prstGeom>
          <a:noFill/>
        </p:spPr>
        <p:txBody>
          <a:bodyPr wrap="square" rtlCol="0">
            <a:spAutoFit/>
          </a:bodyPr>
          <a:lstStyle/>
          <a:p>
            <a:pPr algn="dist"/>
            <a:r>
              <a:rPr lang="en-US" altLang="zh-CN" sz="2400" b="1" smtClean="0">
                <a:solidFill>
                  <a:srgbClr val="FF0000"/>
                </a:solidFill>
                <a:latin typeface="Arial" pitchFamily="34" charset="0"/>
                <a:cs typeface="Arial" pitchFamily="34" charset="0"/>
              </a:rPr>
              <a:t>BÀI 5</a:t>
            </a:r>
            <a:endParaRPr lang="en-US" altLang="zh-CN" sz="2400" b="1">
              <a:solidFill>
                <a:srgbClr val="FF0000"/>
              </a:solidFill>
              <a:latin typeface="Arial" pitchFamily="34" charset="0"/>
              <a:cs typeface="Arial" pitchFamily="34" charset="0"/>
            </a:endParaRPr>
          </a:p>
        </p:txBody>
      </p:sp>
      <p:sp>
        <p:nvSpPr>
          <p:cNvPr id="8" name="TextBox 3">
            <a:extLst>
              <a:ext uri="{FF2B5EF4-FFF2-40B4-BE49-F238E27FC236}">
                <a16:creationId xmlns="" xmlns:a16="http://schemas.microsoft.com/office/drawing/2014/main" id="{E2A07824-D142-46B1-8903-F7ED483B9B1C}"/>
              </a:ext>
            </a:extLst>
          </p:cNvPr>
          <p:cNvSpPr txBox="1"/>
          <p:nvPr/>
        </p:nvSpPr>
        <p:spPr>
          <a:xfrm>
            <a:off x="3168624" y="1943127"/>
            <a:ext cx="3209551" cy="1384995"/>
          </a:xfrm>
          <a:prstGeom prst="rect">
            <a:avLst/>
          </a:prstGeom>
        </p:spPr>
        <p:txBody>
          <a:bodyPr wrap="square" lIns="0" tIns="0" rIns="0" bIns="0" rtlCol="0" anchor="t">
            <a:spAutoFit/>
          </a:bodyPr>
          <a:lstStyle/>
          <a:p>
            <a:pPr algn="ctr">
              <a:lnSpc>
                <a:spcPct val="150000"/>
              </a:lnSpc>
            </a:pPr>
            <a:r>
              <a:rPr lang="en-US" sz="2000" b="1" spc="33" dirty="0">
                <a:solidFill>
                  <a:schemeClr val="bg1"/>
                </a:solidFill>
                <a:latin typeface="Arial" panose="020B0604020202020204" pitchFamily="34" charset="0"/>
                <a:cs typeface="Arial" panose="020B0604020202020204" pitchFamily="34" charset="0"/>
              </a:rPr>
              <a:t>CHÀO MỪNG CÁC EM ĐẾN VỚI BÀI GIẢNG NGÀY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3"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pic>
        <p:nvPicPr>
          <p:cNvPr id="4" name="Picture 3" descr="contents.png"/>
          <p:cNvPicPr>
            <a:picLocks noChangeAspect="1"/>
          </p:cNvPicPr>
          <p:nvPr/>
        </p:nvPicPr>
        <p:blipFill>
          <a:blip r:embed="rId2" cstate="print"/>
          <a:stretch>
            <a:fillRect/>
          </a:stretch>
        </p:blipFill>
        <p:spPr>
          <a:xfrm>
            <a:off x="2324470" y="1026511"/>
            <a:ext cx="4950759" cy="2577018"/>
          </a:xfrm>
          <a:prstGeom prst="rect">
            <a:avLst/>
          </a:prstGeom>
        </p:spPr>
      </p:pic>
      <p:sp>
        <p:nvSpPr>
          <p:cNvPr id="5" name="Google Shape;1001;p38"/>
          <p:cNvSpPr txBox="1">
            <a:spLocks/>
          </p:cNvSpPr>
          <p:nvPr/>
        </p:nvSpPr>
        <p:spPr>
          <a:xfrm>
            <a:off x="4206745" y="1376360"/>
            <a:ext cx="1573995"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NHÓM 2</a:t>
            </a:r>
            <a:endParaRPr lang="vi-VN" sz="2000" b="1">
              <a:solidFill>
                <a:srgbClr val="FFFF00"/>
              </a:solidFill>
              <a:latin typeface="Arial" pitchFamily="34" charset="0"/>
              <a:cs typeface="Arial" pitchFamily="34" charset="0"/>
            </a:endParaRPr>
          </a:p>
        </p:txBody>
      </p:sp>
      <p:sp>
        <p:nvSpPr>
          <p:cNvPr id="6" name="Rectangle 5"/>
          <p:cNvSpPr/>
          <p:nvPr/>
        </p:nvSpPr>
        <p:spPr>
          <a:xfrm>
            <a:off x="3561501" y="2139725"/>
            <a:ext cx="3341199" cy="577850"/>
          </a:xfrm>
          <a:prstGeom prst="rect">
            <a:avLst/>
          </a:prstGeom>
        </p:spPr>
        <p:txBody>
          <a:bodyPr wrap="square">
            <a:spAutoFit/>
          </a:bodyPr>
          <a:lstStyle/>
          <a:p>
            <a:pPr algn="just">
              <a:lnSpc>
                <a:spcPct val="150000"/>
              </a:lnSpc>
            </a:pPr>
            <a:r>
              <a:rPr lang="vi-VN" sz="2400" smtClean="0">
                <a:solidFill>
                  <a:srgbClr val="FFFF00"/>
                </a:solidFill>
                <a:latin typeface="Arial" pitchFamily="34" charset="0"/>
                <a:cs typeface="Arial" pitchFamily="34" charset="0"/>
              </a:rPr>
              <a:t>Chủ đề: ...</a:t>
            </a:r>
            <a:endParaRPr lang="vi-VN" sz="2400">
              <a:solidFill>
                <a:srgbClr val="FFFF00"/>
              </a:solidFill>
              <a:latin typeface="Arial" pitchFamily="34" charset="0"/>
              <a:cs typeface="Arial" pitchFamily="34" charset="0"/>
            </a:endParaRPr>
          </a:p>
        </p:txBody>
      </p:sp>
      <p:pic>
        <p:nvPicPr>
          <p:cNvPr id="7" name="Picture 6" descr="cloud_ballon.png"/>
          <p:cNvPicPr>
            <a:picLocks noChangeAspect="1"/>
          </p:cNvPicPr>
          <p:nvPr/>
        </p:nvPicPr>
        <p:blipFill>
          <a:blip r:embed="rId3" cstate="print"/>
          <a:stretch>
            <a:fillRect/>
          </a:stretch>
        </p:blipFill>
        <p:spPr>
          <a:xfrm>
            <a:off x="7479867" y="583880"/>
            <a:ext cx="1186679" cy="971550"/>
          </a:xfrm>
          <a:prstGeom prst="rect">
            <a:avLst/>
          </a:prstGeom>
        </p:spPr>
      </p:pic>
    </p:spTree>
    <p:extLst>
      <p:ext uri="{BB962C8B-B14F-4D97-AF65-F5344CB8AC3E}">
        <p14:creationId xmlns:p14="http://schemas.microsoft.com/office/powerpoint/2010/main" val="24751044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705" y="30058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pic>
        <p:nvPicPr>
          <p:cNvPr id="3" name="Picture 2" descr="contents.png"/>
          <p:cNvPicPr>
            <a:picLocks noChangeAspect="1"/>
          </p:cNvPicPr>
          <p:nvPr/>
        </p:nvPicPr>
        <p:blipFill>
          <a:blip r:embed="rId2" cstate="print"/>
          <a:stretch>
            <a:fillRect/>
          </a:stretch>
        </p:blipFill>
        <p:spPr>
          <a:xfrm>
            <a:off x="2324470" y="1026511"/>
            <a:ext cx="4950759" cy="2577018"/>
          </a:xfrm>
          <a:prstGeom prst="rect">
            <a:avLst/>
          </a:prstGeom>
        </p:spPr>
      </p:pic>
      <p:sp>
        <p:nvSpPr>
          <p:cNvPr id="4" name="Google Shape;1001;p38"/>
          <p:cNvSpPr txBox="1">
            <a:spLocks/>
          </p:cNvSpPr>
          <p:nvPr/>
        </p:nvSpPr>
        <p:spPr>
          <a:xfrm>
            <a:off x="4206745" y="1376360"/>
            <a:ext cx="1573995"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NHÓM 3</a:t>
            </a:r>
            <a:endParaRPr lang="vi-VN" sz="2000" b="1">
              <a:solidFill>
                <a:srgbClr val="FFFF00"/>
              </a:solidFill>
              <a:latin typeface="Arial" pitchFamily="34" charset="0"/>
              <a:cs typeface="Arial" pitchFamily="34" charset="0"/>
            </a:endParaRPr>
          </a:p>
        </p:txBody>
      </p:sp>
      <p:sp>
        <p:nvSpPr>
          <p:cNvPr id="5" name="Rectangle 4"/>
          <p:cNvSpPr/>
          <p:nvPr/>
        </p:nvSpPr>
        <p:spPr>
          <a:xfrm>
            <a:off x="3561501" y="2139725"/>
            <a:ext cx="3341199" cy="577850"/>
          </a:xfrm>
          <a:prstGeom prst="rect">
            <a:avLst/>
          </a:prstGeom>
        </p:spPr>
        <p:txBody>
          <a:bodyPr wrap="square">
            <a:spAutoFit/>
          </a:bodyPr>
          <a:lstStyle/>
          <a:p>
            <a:pPr algn="just">
              <a:lnSpc>
                <a:spcPct val="150000"/>
              </a:lnSpc>
            </a:pPr>
            <a:r>
              <a:rPr lang="vi-VN" sz="2400" smtClean="0">
                <a:solidFill>
                  <a:srgbClr val="FFFF00"/>
                </a:solidFill>
                <a:latin typeface="Arial" pitchFamily="34" charset="0"/>
                <a:cs typeface="Arial" pitchFamily="34" charset="0"/>
              </a:rPr>
              <a:t>Chủ đề: ...</a:t>
            </a:r>
            <a:endParaRPr lang="vi-VN" sz="2400">
              <a:solidFill>
                <a:srgbClr val="FFFF00"/>
              </a:solidFill>
              <a:latin typeface="Arial" pitchFamily="34" charset="0"/>
              <a:cs typeface="Arial" pitchFamily="34" charset="0"/>
            </a:endParaRPr>
          </a:p>
        </p:txBody>
      </p:sp>
      <p:pic>
        <p:nvPicPr>
          <p:cNvPr id="6" name="Picture 5" descr="cloud_ballon.png"/>
          <p:cNvPicPr>
            <a:picLocks noChangeAspect="1"/>
          </p:cNvPicPr>
          <p:nvPr/>
        </p:nvPicPr>
        <p:blipFill>
          <a:blip r:embed="rId3" cstate="print"/>
          <a:stretch>
            <a:fillRect/>
          </a:stretch>
        </p:blipFill>
        <p:spPr>
          <a:xfrm>
            <a:off x="7479867" y="583880"/>
            <a:ext cx="1186679" cy="971550"/>
          </a:xfrm>
          <a:prstGeom prst="rect">
            <a:avLst/>
          </a:prstGeom>
        </p:spPr>
      </p:pic>
    </p:spTree>
    <p:extLst>
      <p:ext uri="{BB962C8B-B14F-4D97-AF65-F5344CB8AC3E}">
        <p14:creationId xmlns:p14="http://schemas.microsoft.com/office/powerpoint/2010/main" val="42302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13411" y="992380"/>
            <a:ext cx="6616931" cy="2798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566421" y="300585"/>
            <a:ext cx="1858201" cy="461665"/>
          </a:xfrm>
          <a:prstGeom prst="rect">
            <a:avLst/>
          </a:prstGeom>
          <a:noFill/>
        </p:spPr>
        <p:txBody>
          <a:bodyPr wrap="none" rtlCol="0">
            <a:spAutoFit/>
          </a:bodyPr>
          <a:lstStyle/>
          <a:p>
            <a:r>
              <a:rPr lang="en-US" sz="2400" b="1" smtClean="0">
                <a:solidFill>
                  <a:srgbClr val="FF0000"/>
                </a:solidFill>
                <a:latin typeface="Arial" pitchFamily="34" charset="0"/>
                <a:cs typeface="Arial" pitchFamily="34" charset="0"/>
              </a:rPr>
              <a:t>TRAO GIẢI </a:t>
            </a:r>
            <a:endParaRPr lang="vi-VN" sz="2400" b="1">
              <a:solidFill>
                <a:srgbClr val="FF0000"/>
              </a:solidFill>
              <a:latin typeface="Arial" pitchFamily="34" charset="0"/>
              <a:cs typeface="Arial" pitchFamily="34" charset="0"/>
            </a:endParaRPr>
          </a:p>
        </p:txBody>
      </p:sp>
      <p:grpSp>
        <p:nvGrpSpPr>
          <p:cNvPr id="16" name="Group 15"/>
          <p:cNvGrpSpPr/>
          <p:nvPr/>
        </p:nvGrpSpPr>
        <p:grpSpPr>
          <a:xfrm>
            <a:off x="1877497" y="1541422"/>
            <a:ext cx="3377848" cy="1700139"/>
            <a:chOff x="1594864" y="1454045"/>
            <a:chExt cx="3377848" cy="1700139"/>
          </a:xfrm>
        </p:grpSpPr>
        <p:sp>
          <p:nvSpPr>
            <p:cNvPr id="11" name="TextBox 10"/>
            <p:cNvSpPr txBox="1"/>
            <p:nvPr/>
          </p:nvSpPr>
          <p:spPr>
            <a:xfrm>
              <a:off x="1594864" y="1454045"/>
              <a:ext cx="3377848" cy="461665"/>
            </a:xfrm>
            <a:prstGeom prst="rect">
              <a:avLst/>
            </a:prstGeom>
            <a:noFill/>
          </p:spPr>
          <p:txBody>
            <a:bodyPr wrap="none" rtlCol="0">
              <a:spAutoFit/>
            </a:bodyPr>
            <a:lstStyle/>
            <a:p>
              <a:r>
                <a:rPr lang="en-US" sz="2400" b="1" smtClean="0">
                  <a:latin typeface="Arial" pitchFamily="34" charset="0"/>
                  <a:cs typeface="Arial" pitchFamily="34" charset="0"/>
                </a:rPr>
                <a:t>Giải nhất </a:t>
              </a:r>
              <a:r>
                <a:rPr lang="en-US" sz="2400" b="1" smtClean="0">
                  <a:latin typeface="Arial" pitchFamily="34" charset="0"/>
                  <a:cs typeface="Arial" pitchFamily="34" charset="0"/>
                </a:rPr>
                <a:t>– Nhóm:  </a:t>
              </a:r>
              <a:r>
                <a:rPr lang="en-US" sz="2400" b="1" smtClean="0">
                  <a:latin typeface="Arial" pitchFamily="34" charset="0"/>
                  <a:cs typeface="Arial" pitchFamily="34" charset="0"/>
                </a:rPr>
                <a:t>…</a:t>
              </a:r>
              <a:endParaRPr lang="vi-VN" sz="2400" b="1">
                <a:latin typeface="Arial" pitchFamily="34" charset="0"/>
                <a:cs typeface="Arial" pitchFamily="34" charset="0"/>
              </a:endParaRPr>
            </a:p>
          </p:txBody>
        </p:sp>
        <p:sp>
          <p:nvSpPr>
            <p:cNvPr id="12" name="TextBox 11"/>
            <p:cNvSpPr txBox="1"/>
            <p:nvPr/>
          </p:nvSpPr>
          <p:spPr>
            <a:xfrm>
              <a:off x="1594864" y="2083549"/>
              <a:ext cx="3188693" cy="461665"/>
            </a:xfrm>
            <a:prstGeom prst="rect">
              <a:avLst/>
            </a:prstGeom>
            <a:noFill/>
          </p:spPr>
          <p:txBody>
            <a:bodyPr wrap="none" rtlCol="0">
              <a:spAutoFit/>
            </a:bodyPr>
            <a:lstStyle/>
            <a:p>
              <a:r>
                <a:rPr lang="en-US" sz="2400" b="1" smtClean="0">
                  <a:latin typeface="Arial" pitchFamily="34" charset="0"/>
                  <a:cs typeface="Arial" pitchFamily="34" charset="0"/>
                </a:rPr>
                <a:t>Giải nhì </a:t>
              </a:r>
              <a:r>
                <a:rPr lang="en-US" sz="2400" b="1" smtClean="0">
                  <a:latin typeface="Arial" pitchFamily="34" charset="0"/>
                  <a:cs typeface="Arial" pitchFamily="34" charset="0"/>
                </a:rPr>
                <a:t>– </a:t>
              </a:r>
              <a:r>
                <a:rPr lang="en-US" sz="2400" b="1" smtClean="0">
                  <a:latin typeface="Arial" pitchFamily="34" charset="0"/>
                  <a:cs typeface="Arial" pitchFamily="34" charset="0"/>
                </a:rPr>
                <a:t>Nhóm</a:t>
              </a:r>
              <a:r>
                <a:rPr lang="en-US" sz="2400" b="1" smtClean="0">
                  <a:latin typeface="Arial" pitchFamily="34" charset="0"/>
                  <a:cs typeface="Arial" pitchFamily="34" charset="0"/>
                </a:rPr>
                <a:t>:  </a:t>
              </a:r>
              <a:r>
                <a:rPr lang="en-US" sz="2400" b="1" smtClean="0">
                  <a:latin typeface="Arial" pitchFamily="34" charset="0"/>
                  <a:cs typeface="Arial" pitchFamily="34" charset="0"/>
                </a:rPr>
                <a:t>…</a:t>
              </a:r>
              <a:endParaRPr lang="vi-VN" sz="2400" b="1">
                <a:latin typeface="Arial" pitchFamily="34" charset="0"/>
                <a:cs typeface="Arial" pitchFamily="34" charset="0"/>
              </a:endParaRPr>
            </a:p>
          </p:txBody>
        </p:sp>
        <p:sp>
          <p:nvSpPr>
            <p:cNvPr id="13" name="TextBox 12"/>
            <p:cNvSpPr txBox="1"/>
            <p:nvPr/>
          </p:nvSpPr>
          <p:spPr>
            <a:xfrm>
              <a:off x="1594864" y="2692519"/>
              <a:ext cx="3002745" cy="461665"/>
            </a:xfrm>
            <a:prstGeom prst="rect">
              <a:avLst/>
            </a:prstGeom>
            <a:noFill/>
          </p:spPr>
          <p:txBody>
            <a:bodyPr wrap="none" rtlCol="0">
              <a:spAutoFit/>
            </a:bodyPr>
            <a:lstStyle/>
            <a:p>
              <a:r>
                <a:rPr lang="en-US" sz="2400" b="1" smtClean="0">
                  <a:latin typeface="Arial" pitchFamily="34" charset="0"/>
                  <a:cs typeface="Arial" pitchFamily="34" charset="0"/>
                </a:rPr>
                <a:t>Giải ba </a:t>
              </a:r>
              <a:r>
                <a:rPr lang="en-US" sz="2400" b="1" smtClean="0">
                  <a:latin typeface="Arial" pitchFamily="34" charset="0"/>
                  <a:cs typeface="Arial" pitchFamily="34" charset="0"/>
                </a:rPr>
                <a:t>– Nhóm:  </a:t>
              </a:r>
              <a:r>
                <a:rPr lang="en-US" sz="2400" b="1" smtClean="0">
                  <a:latin typeface="Arial" pitchFamily="34" charset="0"/>
                  <a:cs typeface="Arial" pitchFamily="34" charset="0"/>
                </a:rPr>
                <a:t>…</a:t>
              </a:r>
              <a:endParaRPr lang="vi-VN" sz="2400" b="1">
                <a:latin typeface="Arial" pitchFamily="34" charset="0"/>
                <a:cs typeface="Arial" pitchFamily="34" charset="0"/>
              </a:endParaRPr>
            </a:p>
          </p:txBody>
        </p:sp>
      </p:grpSp>
      <p:pic>
        <p:nvPicPr>
          <p:cNvPr id="14" name="Picture 2" descr="Minh Á – nhận đặt làm cúp bóng đá cao cấp – coluuniem.vn"/>
          <p:cNvPicPr>
            <a:picLocks noChangeAspect="1" noChangeArrowheads="1"/>
          </p:cNvPicPr>
          <p:nvPr/>
        </p:nvPicPr>
        <p:blipFill rotWithShape="1">
          <a:blip r:embed="rId2">
            <a:extLst>
              <a:ext uri="{28A0092B-C50C-407E-A947-70E740481C1C}">
                <a14:useLocalDpi xmlns:a14="http://schemas.microsoft.com/office/drawing/2010/main" val="0"/>
              </a:ext>
            </a:extLst>
          </a:blip>
          <a:srcRect l="29535" t="4055" r="28334"/>
          <a:stretch/>
        </p:blipFill>
        <p:spPr bwMode="auto">
          <a:xfrm>
            <a:off x="6370682" y="1223212"/>
            <a:ext cx="1127397" cy="2567392"/>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
          <p:cNvSpPr txBox="1"/>
          <p:nvPr/>
        </p:nvSpPr>
        <p:spPr>
          <a:xfrm>
            <a:off x="306705" y="30058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143951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21251" y="1050888"/>
            <a:ext cx="6748242" cy="2862322"/>
          </a:xfrm>
          <a:prstGeom prst="rect">
            <a:avLst/>
          </a:prstGeom>
          <a:noFill/>
          <a:ln>
            <a:noFill/>
          </a:ln>
          <a:effec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pPr>
            <a:r>
              <a:rPr lang="en-US" sz="2000">
                <a:latin typeface="Arial" pitchFamily="34" charset="0"/>
                <a:cs typeface="Arial" pitchFamily="34" charset="0"/>
              </a:rPr>
              <a:t>- Mỗi vùng quê, mỗi địa danh nơi ta sinh sống đều gắn liền với một truyền thống về văn hoá, lịch sử, ẩm thực, đặc sắc. </a:t>
            </a:r>
            <a:endParaRPr lang="vi-VN" sz="2000">
              <a:latin typeface="Arial" pitchFamily="34" charset="0"/>
              <a:cs typeface="Arial" pitchFamily="34" charset="0"/>
            </a:endParaRPr>
          </a:p>
          <a:p>
            <a:pPr algn="just">
              <a:lnSpc>
                <a:spcPct val="150000"/>
              </a:lnSpc>
            </a:pPr>
            <a:r>
              <a:rPr lang="en-US" sz="2000">
                <a:latin typeface="Arial" pitchFamily="34" charset="0"/>
                <a:cs typeface="Arial" pitchFamily="34" charset="0"/>
              </a:rPr>
              <a:t>- Là một thành viên của cộng đồng địa phương, HS chúng ta cần hiểu biết về những truyền thống đó và cùng chung tay giữ gìn, phát huy truyền thống của quê hương.</a:t>
            </a:r>
            <a:endParaRPr lang="en-US" altLang="en-US" sz="2000" b="1" i="1">
              <a:solidFill>
                <a:schemeClr val="tx1">
                  <a:lumMod val="95000"/>
                  <a:lumOff val="5000"/>
                </a:schemeClr>
              </a:solidFill>
              <a:latin typeface="Arial" pitchFamily="34" charset="0"/>
              <a:cs typeface="Arial" pitchFamily="34" charset="0"/>
            </a:endParaRPr>
          </a:p>
        </p:txBody>
      </p:sp>
      <p:pic>
        <p:nvPicPr>
          <p:cNvPr id="3" name="Picture 2" descr="conclusion.png"/>
          <p:cNvPicPr>
            <a:picLocks noChangeAspect="1"/>
          </p:cNvPicPr>
          <p:nvPr/>
        </p:nvPicPr>
        <p:blipFill>
          <a:blip r:embed="rId2" cstate="print"/>
          <a:stretch>
            <a:fillRect/>
          </a:stretch>
        </p:blipFill>
        <p:spPr>
          <a:xfrm rot="17288355">
            <a:off x="7454476" y="42150"/>
            <a:ext cx="1354796" cy="1371119"/>
          </a:xfrm>
          <a:prstGeom prst="rect">
            <a:avLst/>
          </a:prstGeom>
        </p:spPr>
      </p:pic>
      <p:sp>
        <p:nvSpPr>
          <p:cNvPr id="4" name="Rectangle 3"/>
          <p:cNvSpPr/>
          <p:nvPr/>
        </p:nvSpPr>
        <p:spPr>
          <a:xfrm>
            <a:off x="3037316" y="263001"/>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5"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0014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png"/>
          <p:cNvPicPr>
            <a:picLocks noChangeAspect="1"/>
          </p:cNvPicPr>
          <p:nvPr/>
        </p:nvPicPr>
        <p:blipFill>
          <a:blip r:embed="rId2" cstate="print"/>
          <a:stretch>
            <a:fillRect/>
          </a:stretch>
        </p:blipFill>
        <p:spPr>
          <a:xfrm>
            <a:off x="1526540" y="482875"/>
            <a:ext cx="5867400" cy="1927373"/>
          </a:xfrm>
          <a:prstGeom prst="rect">
            <a:avLst/>
          </a:prstGeom>
        </p:spPr>
      </p:pic>
      <p:pic>
        <p:nvPicPr>
          <p:cNvPr id="5" name="Picture 4" descr="working.png"/>
          <p:cNvPicPr>
            <a:picLocks noChangeAspect="1"/>
          </p:cNvPicPr>
          <p:nvPr/>
        </p:nvPicPr>
        <p:blipFill>
          <a:blip r:embed="rId3" cstate="print"/>
          <a:stretch>
            <a:fillRect/>
          </a:stretch>
        </p:blipFill>
        <p:spPr>
          <a:xfrm>
            <a:off x="3358141" y="200448"/>
            <a:ext cx="2204198" cy="2133600"/>
          </a:xfrm>
          <a:prstGeom prst="rect">
            <a:avLst/>
          </a:prstGeom>
        </p:spPr>
      </p:pic>
      <p:pic>
        <p:nvPicPr>
          <p:cNvPr id="6" name="Picture 5" descr="cloudandb.png"/>
          <p:cNvPicPr>
            <a:picLocks noChangeAspect="1"/>
          </p:cNvPicPr>
          <p:nvPr/>
        </p:nvPicPr>
        <p:blipFill>
          <a:blip r:embed="rId4" cstate="print"/>
          <a:stretch>
            <a:fillRect/>
          </a:stretch>
        </p:blipFill>
        <p:spPr>
          <a:xfrm>
            <a:off x="2637536" y="865962"/>
            <a:ext cx="4963691" cy="796140"/>
          </a:xfrm>
          <a:prstGeom prst="rect">
            <a:avLst/>
          </a:prstGeom>
        </p:spPr>
      </p:pic>
      <p:sp>
        <p:nvSpPr>
          <p:cNvPr id="8" name="Rectangle 7"/>
          <p:cNvSpPr/>
          <p:nvPr/>
        </p:nvSpPr>
        <p:spPr>
          <a:xfrm>
            <a:off x="798022" y="2951587"/>
            <a:ext cx="7328838" cy="496996"/>
          </a:xfrm>
          <a:prstGeom prst="rect">
            <a:avLst/>
          </a:prstGeom>
        </p:spPr>
        <p:txBody>
          <a:bodyPr wrap="square">
            <a:spAutoFit/>
          </a:bodyPr>
          <a:lstStyle/>
          <a:p>
            <a:pPr algn="ctr">
              <a:lnSpc>
                <a:spcPct val="150000"/>
              </a:lnSpc>
            </a:pPr>
            <a:r>
              <a:rPr lang="vi-VN" sz="2000" b="1" smtClean="0">
                <a:solidFill>
                  <a:srgbClr val="FF0000"/>
                </a:solidFill>
                <a:latin typeface="Arial" pitchFamily="34" charset="0"/>
                <a:cs typeface="Arial" pitchFamily="34" charset="0"/>
              </a:rPr>
              <a:t>2. </a:t>
            </a:r>
            <a:r>
              <a:rPr lang="en-US" sz="2000" b="1" smtClean="0">
                <a:solidFill>
                  <a:srgbClr val="FF0000"/>
                </a:solidFill>
                <a:latin typeface="Arial" pitchFamily="34" charset="0"/>
                <a:cs typeface="Arial" pitchFamily="34" charset="0"/>
              </a:rPr>
              <a:t>GIỚI THIỆU VỀ MỘT TRUYỀN THỐNG ĐỊA PHƯƠNG</a:t>
            </a:r>
            <a:endParaRPr lang="vi-VN" sz="2000" b="1">
              <a:solidFill>
                <a:srgbClr val="FF0000"/>
              </a:solidFill>
              <a:latin typeface="Arial" pitchFamily="34" charset="0"/>
              <a:cs typeface="Arial" pitchFamily="34" charset="0"/>
            </a:endParaRPr>
          </a:p>
        </p:txBody>
      </p:sp>
      <p:sp>
        <p:nvSpPr>
          <p:cNvPr id="7"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440379" y="1769939"/>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7" name="Rectangle 16"/>
          <p:cNvSpPr/>
          <p:nvPr/>
        </p:nvSpPr>
        <p:spPr>
          <a:xfrm>
            <a:off x="1612669" y="781510"/>
            <a:ext cx="6661776" cy="1015663"/>
          </a:xfrm>
          <a:prstGeom prst="rect">
            <a:avLst/>
          </a:prstGeom>
        </p:spPr>
        <p:txBody>
          <a:bodyPr wrap="square">
            <a:spAutoFit/>
          </a:bodyPr>
          <a:lstStyle/>
          <a:p>
            <a:pPr algn="ctr">
              <a:lnSpc>
                <a:spcPct val="150000"/>
              </a:lnSpc>
            </a:pPr>
            <a:r>
              <a:rPr lang="en-US" sz="2000" b="1" smtClean="0">
                <a:solidFill>
                  <a:srgbClr val="FF0000"/>
                </a:solidFill>
                <a:latin typeface="Arial" pitchFamily="34" charset="0"/>
                <a:cs typeface="Arial" pitchFamily="34" charset="0"/>
              </a:rPr>
              <a:t>Mỗi nhóm giới thiệu về một truyền thống của địa phương theo gợi ý dưới đây</a:t>
            </a:r>
            <a:endParaRPr lang="vi-VN" sz="2000" b="1">
              <a:solidFill>
                <a:srgbClr val="FF0000"/>
              </a:solidFill>
              <a:latin typeface="Arial" pitchFamily="34" charset="0"/>
              <a:cs typeface="Arial" pitchFamily="34" charset="0"/>
            </a:endParaRPr>
          </a:p>
        </p:txBody>
      </p:sp>
      <p:grpSp>
        <p:nvGrpSpPr>
          <p:cNvPr id="18" name="Group 17"/>
          <p:cNvGrpSpPr/>
          <p:nvPr/>
        </p:nvGrpSpPr>
        <p:grpSpPr>
          <a:xfrm>
            <a:off x="5079526" y="2693324"/>
            <a:ext cx="3194919" cy="465512"/>
            <a:chOff x="845067" y="2693324"/>
            <a:chExt cx="3194919" cy="465512"/>
          </a:xfrm>
        </p:grpSpPr>
        <p:sp>
          <p:nvSpPr>
            <p:cNvPr id="19" name="Rounded Rectangle 18"/>
            <p:cNvSpPr/>
            <p:nvPr/>
          </p:nvSpPr>
          <p:spPr>
            <a:xfrm>
              <a:off x="980902" y="2693324"/>
              <a:ext cx="3059084" cy="46551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7-Point Star 19"/>
            <p:cNvSpPr/>
            <p:nvPr/>
          </p:nvSpPr>
          <p:spPr>
            <a:xfrm>
              <a:off x="845067" y="2809702"/>
              <a:ext cx="232757" cy="232756"/>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1" name="Group 20"/>
          <p:cNvGrpSpPr/>
          <p:nvPr/>
        </p:nvGrpSpPr>
        <p:grpSpPr>
          <a:xfrm>
            <a:off x="1434836" y="3430171"/>
            <a:ext cx="3194919" cy="465512"/>
            <a:chOff x="845067" y="2693324"/>
            <a:chExt cx="3194919" cy="465512"/>
          </a:xfrm>
        </p:grpSpPr>
        <p:sp>
          <p:nvSpPr>
            <p:cNvPr id="22" name="Rounded Rectangle 21"/>
            <p:cNvSpPr/>
            <p:nvPr/>
          </p:nvSpPr>
          <p:spPr>
            <a:xfrm>
              <a:off x="980902" y="2693324"/>
              <a:ext cx="3059084" cy="46551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7-Point Star 22"/>
            <p:cNvSpPr/>
            <p:nvPr/>
          </p:nvSpPr>
          <p:spPr>
            <a:xfrm>
              <a:off x="845067" y="2809702"/>
              <a:ext cx="232757" cy="232756"/>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4" name="Group 23"/>
          <p:cNvGrpSpPr/>
          <p:nvPr/>
        </p:nvGrpSpPr>
        <p:grpSpPr>
          <a:xfrm>
            <a:off x="5139161" y="3430171"/>
            <a:ext cx="3194919" cy="465512"/>
            <a:chOff x="845067" y="2693324"/>
            <a:chExt cx="3194919" cy="465512"/>
          </a:xfrm>
        </p:grpSpPr>
        <p:sp>
          <p:nvSpPr>
            <p:cNvPr id="25" name="Rounded Rectangle 24"/>
            <p:cNvSpPr/>
            <p:nvPr/>
          </p:nvSpPr>
          <p:spPr>
            <a:xfrm>
              <a:off x="980902" y="2693324"/>
              <a:ext cx="3059084" cy="46551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7-Point Star 25"/>
            <p:cNvSpPr/>
            <p:nvPr/>
          </p:nvSpPr>
          <p:spPr>
            <a:xfrm>
              <a:off x="845067" y="2809702"/>
              <a:ext cx="232757" cy="232756"/>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7" name="Group 26"/>
          <p:cNvGrpSpPr/>
          <p:nvPr/>
        </p:nvGrpSpPr>
        <p:grpSpPr>
          <a:xfrm>
            <a:off x="1366919" y="2700997"/>
            <a:ext cx="3194919" cy="465512"/>
            <a:chOff x="1366919" y="2700997"/>
            <a:chExt cx="3194919" cy="465512"/>
          </a:xfrm>
        </p:grpSpPr>
        <p:grpSp>
          <p:nvGrpSpPr>
            <p:cNvPr id="12" name="Group 11"/>
            <p:cNvGrpSpPr/>
            <p:nvPr/>
          </p:nvGrpSpPr>
          <p:grpSpPr>
            <a:xfrm>
              <a:off x="1366919" y="2700997"/>
              <a:ext cx="3194919" cy="465512"/>
              <a:chOff x="845067" y="2693324"/>
              <a:chExt cx="3194919" cy="465512"/>
            </a:xfrm>
          </p:grpSpPr>
          <p:sp>
            <p:nvSpPr>
              <p:cNvPr id="10" name="Rounded Rectangle 9"/>
              <p:cNvSpPr/>
              <p:nvPr/>
            </p:nvSpPr>
            <p:spPr>
              <a:xfrm>
                <a:off x="980902" y="2693324"/>
                <a:ext cx="3059084" cy="46551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7-Point Star 10"/>
              <p:cNvSpPr/>
              <p:nvPr/>
            </p:nvSpPr>
            <p:spPr>
              <a:xfrm>
                <a:off x="845067" y="2809702"/>
                <a:ext cx="232757" cy="232756"/>
              </a:xfrm>
              <a:prstGeom prst="star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TextBox 12"/>
            <p:cNvSpPr txBox="1"/>
            <p:nvPr/>
          </p:nvSpPr>
          <p:spPr>
            <a:xfrm>
              <a:off x="1849921" y="2741414"/>
              <a:ext cx="2364750" cy="369332"/>
            </a:xfrm>
            <a:prstGeom prst="rect">
              <a:avLst/>
            </a:prstGeom>
            <a:noFill/>
          </p:spPr>
          <p:txBody>
            <a:bodyPr wrap="none" rtlCol="0">
              <a:spAutoFit/>
            </a:bodyPr>
            <a:lstStyle/>
            <a:p>
              <a:r>
                <a:rPr lang="en-US" smtClean="0">
                  <a:latin typeface="Arial" pitchFamily="34" charset="0"/>
                  <a:cs typeface="Arial" pitchFamily="34" charset="0"/>
                </a:rPr>
                <a:t>Tên của truyền thống</a:t>
              </a:r>
              <a:endParaRPr lang="vi-VN">
                <a:latin typeface="Arial" pitchFamily="34" charset="0"/>
                <a:cs typeface="Arial" pitchFamily="34" charset="0"/>
              </a:endParaRPr>
            </a:p>
          </p:txBody>
        </p:sp>
      </p:grpSp>
      <p:sp>
        <p:nvSpPr>
          <p:cNvPr id="29" name="TextBox 28"/>
          <p:cNvSpPr txBox="1"/>
          <p:nvPr/>
        </p:nvSpPr>
        <p:spPr>
          <a:xfrm>
            <a:off x="5281168" y="2735019"/>
            <a:ext cx="3092513" cy="369332"/>
          </a:xfrm>
          <a:prstGeom prst="rect">
            <a:avLst/>
          </a:prstGeom>
          <a:noFill/>
        </p:spPr>
        <p:txBody>
          <a:bodyPr wrap="none" rtlCol="0">
            <a:spAutoFit/>
          </a:bodyPr>
          <a:lstStyle/>
          <a:p>
            <a:r>
              <a:rPr lang="en-US" smtClean="0">
                <a:latin typeface="Arial" pitchFamily="34" charset="0"/>
                <a:cs typeface="Arial" pitchFamily="34" charset="0"/>
              </a:rPr>
              <a:t>Thời điểm diễn ra trong năm</a:t>
            </a:r>
            <a:endParaRPr lang="vi-VN">
              <a:latin typeface="Arial" pitchFamily="34" charset="0"/>
              <a:cs typeface="Arial" pitchFamily="34" charset="0"/>
            </a:endParaRPr>
          </a:p>
        </p:txBody>
      </p:sp>
      <p:sp>
        <p:nvSpPr>
          <p:cNvPr id="30" name="TextBox 29"/>
          <p:cNvSpPr txBox="1"/>
          <p:nvPr/>
        </p:nvSpPr>
        <p:spPr>
          <a:xfrm>
            <a:off x="2229832" y="3478261"/>
            <a:ext cx="1604927" cy="369332"/>
          </a:xfrm>
          <a:prstGeom prst="rect">
            <a:avLst/>
          </a:prstGeom>
          <a:noFill/>
        </p:spPr>
        <p:txBody>
          <a:bodyPr wrap="none" rtlCol="0">
            <a:spAutoFit/>
          </a:bodyPr>
          <a:lstStyle/>
          <a:p>
            <a:r>
              <a:rPr lang="en-US" smtClean="0">
                <a:latin typeface="Arial" pitchFamily="34" charset="0"/>
                <a:cs typeface="Arial" pitchFamily="34" charset="0"/>
              </a:rPr>
              <a:t>Lịch sử ra đời</a:t>
            </a:r>
            <a:endParaRPr lang="vi-VN">
              <a:latin typeface="Arial" pitchFamily="34" charset="0"/>
              <a:cs typeface="Arial" pitchFamily="34" charset="0"/>
            </a:endParaRPr>
          </a:p>
        </p:txBody>
      </p:sp>
      <p:sp>
        <p:nvSpPr>
          <p:cNvPr id="31" name="TextBox 30"/>
          <p:cNvSpPr txBox="1"/>
          <p:nvPr/>
        </p:nvSpPr>
        <p:spPr>
          <a:xfrm>
            <a:off x="5942439" y="3478261"/>
            <a:ext cx="1300356" cy="369332"/>
          </a:xfrm>
          <a:prstGeom prst="rect">
            <a:avLst/>
          </a:prstGeom>
          <a:noFill/>
        </p:spPr>
        <p:txBody>
          <a:bodyPr wrap="none" rtlCol="0">
            <a:spAutoFit/>
          </a:bodyPr>
          <a:lstStyle/>
          <a:p>
            <a:r>
              <a:rPr lang="en-US" smtClean="0">
                <a:latin typeface="Arial" pitchFamily="34" charset="0"/>
                <a:cs typeface="Arial" pitchFamily="34" charset="0"/>
              </a:rPr>
              <a:t>Nét nổi bật</a:t>
            </a:r>
            <a:endParaRPr lang="vi-VN">
              <a:latin typeface="Arial" pitchFamily="34" charset="0"/>
              <a:cs typeface="Arial" pitchFamily="34" charset="0"/>
            </a:endParaRPr>
          </a:p>
        </p:txBody>
      </p:sp>
      <p:sp>
        <p:nvSpPr>
          <p:cNvPr id="32"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28843" y="1798297"/>
            <a:ext cx="2549473" cy="2216316"/>
            <a:chOff x="3220359" y="2361307"/>
            <a:chExt cx="1629817" cy="1161719"/>
          </a:xfrm>
        </p:grpSpPr>
        <p:pic>
          <p:nvPicPr>
            <p:cNvPr id="13" name="Picture 2" descr="C:\Users\DELL\Downloads\HDTN_6_SGK_27_5_2021_v1_Page29.jpg"/>
            <p:cNvPicPr>
              <a:picLocks noChangeAspect="1" noChangeArrowheads="1"/>
            </p:cNvPicPr>
            <p:nvPr/>
          </p:nvPicPr>
          <p:blipFill rotWithShape="1">
            <a:blip r:embed="rId2">
              <a:extLst>
                <a:ext uri="{28A0092B-C50C-407E-A947-70E740481C1C}">
                  <a14:useLocalDpi xmlns:a14="http://schemas.microsoft.com/office/drawing/2010/main" val="0"/>
                </a:ext>
              </a:extLst>
            </a:blip>
            <a:srcRect l="56666" t="18108" r="8150" b="64030"/>
            <a:stretch/>
          </p:blipFill>
          <p:spPr bwMode="auto">
            <a:xfrm>
              <a:off x="3220361" y="2361307"/>
              <a:ext cx="1629815" cy="11617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20359" y="2361307"/>
              <a:ext cx="1629817" cy="16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Rectangle 10"/>
          <p:cNvSpPr/>
          <p:nvPr/>
        </p:nvSpPr>
        <p:spPr>
          <a:xfrm>
            <a:off x="286720" y="1138837"/>
            <a:ext cx="4050227" cy="2534027"/>
          </a:xfrm>
          <a:prstGeom prst="rect">
            <a:avLst/>
          </a:prstGeom>
        </p:spPr>
        <p:txBody>
          <a:bodyPr wrap="square">
            <a:spAutoFit/>
          </a:bodyPr>
          <a:lstStyle/>
          <a:p>
            <a:pPr algn="ctr">
              <a:lnSpc>
                <a:spcPct val="150000"/>
              </a:lnSpc>
            </a:pPr>
            <a:r>
              <a:rPr lang="en-US" b="1" smtClean="0">
                <a:solidFill>
                  <a:srgbClr val="FF0000"/>
                </a:solidFill>
                <a:latin typeface="Arial" pitchFamily="34" charset="0"/>
                <a:cs typeface="Arial" pitchFamily="34" charset="0"/>
              </a:rPr>
              <a:t>Một số hình </a:t>
            </a:r>
            <a:r>
              <a:rPr lang="en-US" b="1">
                <a:solidFill>
                  <a:srgbClr val="FF0000"/>
                </a:solidFill>
                <a:latin typeface="Arial" pitchFamily="34" charset="0"/>
                <a:cs typeface="Arial" pitchFamily="34" charset="0"/>
              </a:rPr>
              <a:t>thức </a:t>
            </a:r>
            <a:r>
              <a:rPr lang="en-US" b="1">
                <a:solidFill>
                  <a:srgbClr val="FF0000"/>
                </a:solidFill>
                <a:latin typeface="Arial" pitchFamily="34" charset="0"/>
                <a:cs typeface="Arial" pitchFamily="34" charset="0"/>
              </a:rPr>
              <a:t>trình </a:t>
            </a:r>
            <a:r>
              <a:rPr lang="en-US" b="1" smtClean="0">
                <a:solidFill>
                  <a:srgbClr val="FF0000"/>
                </a:solidFill>
                <a:latin typeface="Arial" pitchFamily="34" charset="0"/>
                <a:cs typeface="Arial" pitchFamily="34" charset="0"/>
              </a:rPr>
              <a:t>bày:</a:t>
            </a:r>
          </a:p>
          <a:p>
            <a:pPr algn="just">
              <a:lnSpc>
                <a:spcPct val="150000"/>
              </a:lnSpc>
            </a:pP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Hát</a:t>
            </a:r>
            <a:r>
              <a:rPr lang="en-US">
                <a:latin typeface="Arial" pitchFamily="34" charset="0"/>
                <a:cs typeface="Arial" pitchFamily="34" charset="0"/>
              </a:rPr>
              <a:t>, múa, thuyết trình theo nhóm, làm sơ đồ tư duy, hùng biện, đóng vai, đọc thơ, chơi trò chơi, vẽ tranh cổ động, làm tranh xé dán, kể chuyện bằng tranh chiếu bóng, làm rối </a:t>
            </a:r>
            <a:r>
              <a:rPr lang="en-US">
                <a:latin typeface="Arial" pitchFamily="34" charset="0"/>
                <a:cs typeface="Arial" pitchFamily="34" charset="0"/>
              </a:rPr>
              <a:t>tay</a:t>
            </a:r>
            <a:r>
              <a:rPr lang="en-US" smtClean="0">
                <a:latin typeface="Arial" pitchFamily="34" charset="0"/>
                <a:cs typeface="Arial" pitchFamily="34" charset="0"/>
              </a:rPr>
              <a:t>,…</a:t>
            </a:r>
            <a:endParaRPr lang="vi-VN">
              <a:latin typeface="Arial" pitchFamily="34" charset="0"/>
              <a:cs typeface="Arial" pitchFamily="34" charset="0"/>
            </a:endParaRPr>
          </a:p>
        </p:txBody>
      </p:sp>
      <p:pic>
        <p:nvPicPr>
          <p:cNvPr id="19" name="Picture 2" descr="C:\Users\DELL\Downloads\HDTN_6_SGK_27_5_2021_v1_Page29.jpg"/>
          <p:cNvPicPr>
            <a:picLocks noChangeAspect="1" noChangeArrowheads="1"/>
          </p:cNvPicPr>
          <p:nvPr/>
        </p:nvPicPr>
        <p:blipFill rotWithShape="1">
          <a:blip r:embed="rId2">
            <a:extLst>
              <a:ext uri="{28A0092B-C50C-407E-A947-70E740481C1C}">
                <a14:useLocalDpi xmlns:a14="http://schemas.microsoft.com/office/drawing/2010/main" val="0"/>
              </a:ext>
            </a:extLst>
          </a:blip>
          <a:srcRect l="7538" t="20939" r="44507" b="65644"/>
          <a:stretch/>
        </p:blipFill>
        <p:spPr bwMode="auto">
          <a:xfrm>
            <a:off x="4569422" y="172782"/>
            <a:ext cx="3383797" cy="1932111"/>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_ballon.png"/>
          <p:cNvPicPr>
            <a:picLocks noChangeAspect="1"/>
          </p:cNvPicPr>
          <p:nvPr/>
        </p:nvPicPr>
        <p:blipFill>
          <a:blip r:embed="rId2" cstate="print"/>
          <a:stretch>
            <a:fillRect/>
          </a:stretch>
        </p:blipFill>
        <p:spPr>
          <a:xfrm>
            <a:off x="7479867" y="583880"/>
            <a:ext cx="1186679" cy="971550"/>
          </a:xfrm>
          <a:prstGeom prst="rect">
            <a:avLst/>
          </a:prstGeom>
        </p:spPr>
      </p:pic>
      <p:sp>
        <p:nvSpPr>
          <p:cNvPr id="3"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4"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pic>
        <p:nvPicPr>
          <p:cNvPr id="5" name="Picture 4" descr="contents.png"/>
          <p:cNvPicPr>
            <a:picLocks noChangeAspect="1"/>
          </p:cNvPicPr>
          <p:nvPr/>
        </p:nvPicPr>
        <p:blipFill>
          <a:blip r:embed="rId3" cstate="print"/>
          <a:stretch>
            <a:fillRect/>
          </a:stretch>
        </p:blipFill>
        <p:spPr>
          <a:xfrm>
            <a:off x="2324470" y="1026511"/>
            <a:ext cx="4950759" cy="2577018"/>
          </a:xfrm>
          <a:prstGeom prst="rect">
            <a:avLst/>
          </a:prstGeom>
        </p:spPr>
      </p:pic>
      <p:sp>
        <p:nvSpPr>
          <p:cNvPr id="6" name="Google Shape;1001;p38"/>
          <p:cNvSpPr txBox="1">
            <a:spLocks/>
          </p:cNvSpPr>
          <p:nvPr/>
        </p:nvSpPr>
        <p:spPr>
          <a:xfrm>
            <a:off x="4206745" y="1376360"/>
            <a:ext cx="1573995"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NHÓM 1</a:t>
            </a:r>
            <a:endParaRPr lang="vi-VN" sz="2000" b="1">
              <a:solidFill>
                <a:srgbClr val="FFFF00"/>
              </a:solidFill>
              <a:latin typeface="Arial" pitchFamily="34" charset="0"/>
              <a:cs typeface="Arial" pitchFamily="34" charset="0"/>
            </a:endParaRPr>
          </a:p>
        </p:txBody>
      </p:sp>
      <p:sp>
        <p:nvSpPr>
          <p:cNvPr id="7" name="Rectangle 6"/>
          <p:cNvSpPr/>
          <p:nvPr/>
        </p:nvSpPr>
        <p:spPr>
          <a:xfrm>
            <a:off x="3561501" y="2139725"/>
            <a:ext cx="3341199" cy="577850"/>
          </a:xfrm>
          <a:prstGeom prst="rect">
            <a:avLst/>
          </a:prstGeom>
        </p:spPr>
        <p:txBody>
          <a:bodyPr wrap="square">
            <a:spAutoFit/>
          </a:bodyPr>
          <a:lstStyle/>
          <a:p>
            <a:pPr algn="just">
              <a:lnSpc>
                <a:spcPct val="150000"/>
              </a:lnSpc>
            </a:pPr>
            <a:r>
              <a:rPr lang="vi-VN" sz="2400" smtClean="0">
                <a:solidFill>
                  <a:srgbClr val="FFFF00"/>
                </a:solidFill>
                <a:latin typeface="Arial" pitchFamily="34" charset="0"/>
                <a:cs typeface="Arial" pitchFamily="34" charset="0"/>
              </a:rPr>
              <a:t>Hình thức: ...</a:t>
            </a:r>
            <a:endParaRPr lang="vi-VN" sz="24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1333701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3"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pic>
        <p:nvPicPr>
          <p:cNvPr id="4" name="Picture 3" descr="contents.png"/>
          <p:cNvPicPr>
            <a:picLocks noChangeAspect="1"/>
          </p:cNvPicPr>
          <p:nvPr/>
        </p:nvPicPr>
        <p:blipFill>
          <a:blip r:embed="rId2" cstate="print"/>
          <a:stretch>
            <a:fillRect/>
          </a:stretch>
        </p:blipFill>
        <p:spPr>
          <a:xfrm>
            <a:off x="2324470" y="1026511"/>
            <a:ext cx="4950759" cy="2577018"/>
          </a:xfrm>
          <a:prstGeom prst="rect">
            <a:avLst/>
          </a:prstGeom>
        </p:spPr>
      </p:pic>
      <p:sp>
        <p:nvSpPr>
          <p:cNvPr id="5" name="Google Shape;1001;p38"/>
          <p:cNvSpPr txBox="1">
            <a:spLocks/>
          </p:cNvSpPr>
          <p:nvPr/>
        </p:nvSpPr>
        <p:spPr>
          <a:xfrm>
            <a:off x="4206745" y="1376360"/>
            <a:ext cx="1573995"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NHÓM 2</a:t>
            </a:r>
            <a:endParaRPr lang="vi-VN" sz="2000" b="1">
              <a:solidFill>
                <a:srgbClr val="FFFF00"/>
              </a:solidFill>
              <a:latin typeface="Arial" pitchFamily="34" charset="0"/>
              <a:cs typeface="Arial" pitchFamily="34" charset="0"/>
            </a:endParaRPr>
          </a:p>
        </p:txBody>
      </p:sp>
      <p:sp>
        <p:nvSpPr>
          <p:cNvPr id="6" name="Rectangle 5"/>
          <p:cNvSpPr/>
          <p:nvPr/>
        </p:nvSpPr>
        <p:spPr>
          <a:xfrm>
            <a:off x="3561501" y="2139725"/>
            <a:ext cx="3341199" cy="577850"/>
          </a:xfrm>
          <a:prstGeom prst="rect">
            <a:avLst/>
          </a:prstGeom>
        </p:spPr>
        <p:txBody>
          <a:bodyPr wrap="square">
            <a:spAutoFit/>
          </a:bodyPr>
          <a:lstStyle/>
          <a:p>
            <a:pPr algn="just">
              <a:lnSpc>
                <a:spcPct val="150000"/>
              </a:lnSpc>
            </a:pPr>
            <a:r>
              <a:rPr lang="vi-VN" sz="2400" smtClean="0">
                <a:solidFill>
                  <a:srgbClr val="FFFF00"/>
                </a:solidFill>
                <a:latin typeface="Arial" pitchFamily="34" charset="0"/>
                <a:cs typeface="Arial" pitchFamily="34" charset="0"/>
              </a:rPr>
              <a:t>Hình thức</a:t>
            </a:r>
            <a:r>
              <a:rPr lang="vi-VN" sz="2400" smtClean="0">
                <a:solidFill>
                  <a:srgbClr val="FFFF00"/>
                </a:solidFill>
                <a:latin typeface="Arial" pitchFamily="34" charset="0"/>
                <a:cs typeface="Arial" pitchFamily="34" charset="0"/>
              </a:rPr>
              <a:t>: ...</a:t>
            </a:r>
            <a:endParaRPr lang="vi-VN" sz="2400">
              <a:solidFill>
                <a:srgbClr val="FFFF00"/>
              </a:solidFill>
              <a:latin typeface="Arial" pitchFamily="34" charset="0"/>
              <a:cs typeface="Arial" pitchFamily="34" charset="0"/>
            </a:endParaRPr>
          </a:p>
        </p:txBody>
      </p:sp>
      <p:pic>
        <p:nvPicPr>
          <p:cNvPr id="7" name="Picture 6" descr="cloud_ballon.png"/>
          <p:cNvPicPr>
            <a:picLocks noChangeAspect="1"/>
          </p:cNvPicPr>
          <p:nvPr/>
        </p:nvPicPr>
        <p:blipFill>
          <a:blip r:embed="rId3" cstate="print"/>
          <a:stretch>
            <a:fillRect/>
          </a:stretch>
        </p:blipFill>
        <p:spPr>
          <a:xfrm>
            <a:off x="7479867" y="583880"/>
            <a:ext cx="1186679" cy="971550"/>
          </a:xfrm>
          <a:prstGeom prst="rect">
            <a:avLst/>
          </a:prstGeom>
        </p:spPr>
      </p:pic>
    </p:spTree>
    <p:extLst>
      <p:ext uri="{BB962C8B-B14F-4D97-AF65-F5344CB8AC3E}">
        <p14:creationId xmlns:p14="http://schemas.microsoft.com/office/powerpoint/2010/main" val="10838046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705" y="30058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pic>
        <p:nvPicPr>
          <p:cNvPr id="3" name="Picture 2" descr="contents.png"/>
          <p:cNvPicPr>
            <a:picLocks noChangeAspect="1"/>
          </p:cNvPicPr>
          <p:nvPr/>
        </p:nvPicPr>
        <p:blipFill>
          <a:blip r:embed="rId2" cstate="print"/>
          <a:stretch>
            <a:fillRect/>
          </a:stretch>
        </p:blipFill>
        <p:spPr>
          <a:xfrm>
            <a:off x="2324470" y="1026511"/>
            <a:ext cx="4950759" cy="2577018"/>
          </a:xfrm>
          <a:prstGeom prst="rect">
            <a:avLst/>
          </a:prstGeom>
        </p:spPr>
      </p:pic>
      <p:sp>
        <p:nvSpPr>
          <p:cNvPr id="4" name="Google Shape;1001;p38"/>
          <p:cNvSpPr txBox="1">
            <a:spLocks/>
          </p:cNvSpPr>
          <p:nvPr/>
        </p:nvSpPr>
        <p:spPr>
          <a:xfrm>
            <a:off x="4206745" y="1376360"/>
            <a:ext cx="1573995"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NHÓM 3</a:t>
            </a:r>
            <a:endParaRPr lang="vi-VN" sz="2000" b="1">
              <a:solidFill>
                <a:srgbClr val="FFFF00"/>
              </a:solidFill>
              <a:latin typeface="Arial" pitchFamily="34" charset="0"/>
              <a:cs typeface="Arial" pitchFamily="34" charset="0"/>
            </a:endParaRPr>
          </a:p>
        </p:txBody>
      </p:sp>
      <p:sp>
        <p:nvSpPr>
          <p:cNvPr id="5" name="Rectangle 4"/>
          <p:cNvSpPr/>
          <p:nvPr/>
        </p:nvSpPr>
        <p:spPr>
          <a:xfrm>
            <a:off x="3561501" y="2139725"/>
            <a:ext cx="3341199" cy="577850"/>
          </a:xfrm>
          <a:prstGeom prst="rect">
            <a:avLst/>
          </a:prstGeom>
        </p:spPr>
        <p:txBody>
          <a:bodyPr wrap="square">
            <a:spAutoFit/>
          </a:bodyPr>
          <a:lstStyle/>
          <a:p>
            <a:pPr algn="just">
              <a:lnSpc>
                <a:spcPct val="150000"/>
              </a:lnSpc>
            </a:pPr>
            <a:r>
              <a:rPr lang="vi-VN" sz="2400" smtClean="0">
                <a:solidFill>
                  <a:srgbClr val="FFFF00"/>
                </a:solidFill>
                <a:latin typeface="Arial" pitchFamily="34" charset="0"/>
                <a:cs typeface="Arial" pitchFamily="34" charset="0"/>
              </a:rPr>
              <a:t>Hình thức: ...</a:t>
            </a:r>
            <a:endParaRPr lang="vi-VN" sz="2400">
              <a:solidFill>
                <a:srgbClr val="FFFF00"/>
              </a:solidFill>
              <a:latin typeface="Arial" pitchFamily="34" charset="0"/>
              <a:cs typeface="Arial" pitchFamily="34" charset="0"/>
            </a:endParaRPr>
          </a:p>
        </p:txBody>
      </p:sp>
      <p:pic>
        <p:nvPicPr>
          <p:cNvPr id="6" name="Picture 5" descr="cloud_ballon.png"/>
          <p:cNvPicPr>
            <a:picLocks noChangeAspect="1"/>
          </p:cNvPicPr>
          <p:nvPr/>
        </p:nvPicPr>
        <p:blipFill>
          <a:blip r:embed="rId3" cstate="print"/>
          <a:stretch>
            <a:fillRect/>
          </a:stretch>
        </p:blipFill>
        <p:spPr>
          <a:xfrm>
            <a:off x="7479867" y="583880"/>
            <a:ext cx="1186679" cy="971550"/>
          </a:xfrm>
          <a:prstGeom prst="rect">
            <a:avLst/>
          </a:prstGeom>
        </p:spPr>
      </p:pic>
    </p:spTree>
    <p:extLst>
      <p:ext uri="{BB962C8B-B14F-4D97-AF65-F5344CB8AC3E}">
        <p14:creationId xmlns:p14="http://schemas.microsoft.com/office/powerpoint/2010/main" val="351513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png"/>
          <p:cNvPicPr>
            <a:picLocks noChangeAspect="1"/>
          </p:cNvPicPr>
          <p:nvPr/>
        </p:nvPicPr>
        <p:blipFill>
          <a:blip r:embed="rId2" cstate="print"/>
          <a:stretch>
            <a:fillRect/>
          </a:stretch>
        </p:blipFill>
        <p:spPr>
          <a:xfrm>
            <a:off x="1029762" y="1428750"/>
            <a:ext cx="7084476" cy="2085379"/>
          </a:xfrm>
          <a:prstGeom prst="rect">
            <a:avLst/>
          </a:prstGeom>
        </p:spPr>
      </p:pic>
      <p:sp>
        <p:nvSpPr>
          <p:cNvPr id="14" name="Rectangle 13"/>
          <p:cNvSpPr/>
          <p:nvPr/>
        </p:nvSpPr>
        <p:spPr>
          <a:xfrm>
            <a:off x="1459356" y="1628057"/>
            <a:ext cx="6225288" cy="1569660"/>
          </a:xfrm>
          <a:prstGeom prst="rect">
            <a:avLst/>
          </a:prstGeom>
        </p:spPr>
        <p:txBody>
          <a:bodyPr wrap="square">
            <a:spAutoFit/>
          </a:bodyPr>
          <a:lstStyle/>
          <a:p>
            <a:pPr algn="ctr">
              <a:lnSpc>
                <a:spcPct val="200000"/>
              </a:lnSpc>
            </a:pPr>
            <a:r>
              <a:rPr lang="vi-VN" sz="2400" b="1" smtClean="0">
                <a:solidFill>
                  <a:schemeClr val="bg1"/>
                </a:solidFill>
                <a:latin typeface="Arial" pitchFamily="34" charset="0"/>
                <a:cs typeface="Arial" pitchFamily="34" charset="0"/>
              </a:rPr>
              <a:t>Em hãy kể tên một số làng nghề truyền thống nổi tiếng ở Việt Nam </a:t>
            </a:r>
            <a:endParaRPr lang="vi-VN" sz="2400" b="1">
              <a:solidFill>
                <a:schemeClr val="bg1"/>
              </a:solidFill>
              <a:latin typeface="Arial" pitchFamily="34" charset="0"/>
              <a:cs typeface="Arial" pitchFamily="34" charset="0"/>
            </a:endParaRPr>
          </a:p>
        </p:txBody>
      </p:sp>
      <p:pic>
        <p:nvPicPr>
          <p:cNvPr id="5" name="Picture 4" descr="cloud_ballon.png"/>
          <p:cNvPicPr>
            <a:picLocks noChangeAspect="1"/>
          </p:cNvPicPr>
          <p:nvPr/>
        </p:nvPicPr>
        <p:blipFill>
          <a:blip r:embed="rId3" cstate="print"/>
          <a:stretch>
            <a:fillRect/>
          </a:stretch>
        </p:blipFill>
        <p:spPr>
          <a:xfrm>
            <a:off x="7500121" y="68580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10"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3411" y="992380"/>
            <a:ext cx="6616931" cy="2798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3378869" y="300585"/>
            <a:ext cx="1858201" cy="461665"/>
          </a:xfrm>
          <a:prstGeom prst="rect">
            <a:avLst/>
          </a:prstGeom>
          <a:noFill/>
        </p:spPr>
        <p:txBody>
          <a:bodyPr wrap="none" rtlCol="0">
            <a:spAutoFit/>
          </a:bodyPr>
          <a:lstStyle/>
          <a:p>
            <a:r>
              <a:rPr lang="en-US" sz="2400" b="1" smtClean="0">
                <a:solidFill>
                  <a:srgbClr val="FF0000"/>
                </a:solidFill>
                <a:latin typeface="Arial" pitchFamily="34" charset="0"/>
                <a:cs typeface="Arial" pitchFamily="34" charset="0"/>
              </a:rPr>
              <a:t>TRAO GIẢI </a:t>
            </a:r>
            <a:endParaRPr lang="vi-VN" sz="2400" b="1">
              <a:solidFill>
                <a:srgbClr val="FF0000"/>
              </a:solidFill>
              <a:latin typeface="Arial" pitchFamily="34" charset="0"/>
              <a:cs typeface="Arial" pitchFamily="34" charset="0"/>
            </a:endParaRPr>
          </a:p>
        </p:txBody>
      </p:sp>
      <p:grpSp>
        <p:nvGrpSpPr>
          <p:cNvPr id="7" name="Group 6"/>
          <p:cNvGrpSpPr/>
          <p:nvPr/>
        </p:nvGrpSpPr>
        <p:grpSpPr>
          <a:xfrm>
            <a:off x="1877497" y="1541422"/>
            <a:ext cx="3377848" cy="1700139"/>
            <a:chOff x="1594864" y="1454045"/>
            <a:chExt cx="3377848" cy="1700139"/>
          </a:xfrm>
        </p:grpSpPr>
        <p:sp>
          <p:nvSpPr>
            <p:cNvPr id="8" name="TextBox 7"/>
            <p:cNvSpPr txBox="1"/>
            <p:nvPr/>
          </p:nvSpPr>
          <p:spPr>
            <a:xfrm>
              <a:off x="1594864" y="1454045"/>
              <a:ext cx="3377848" cy="461665"/>
            </a:xfrm>
            <a:prstGeom prst="rect">
              <a:avLst/>
            </a:prstGeom>
            <a:noFill/>
          </p:spPr>
          <p:txBody>
            <a:bodyPr wrap="none" rtlCol="0">
              <a:spAutoFit/>
            </a:bodyPr>
            <a:lstStyle/>
            <a:p>
              <a:r>
                <a:rPr lang="en-US" sz="2400" b="1" smtClean="0">
                  <a:latin typeface="Arial" pitchFamily="34" charset="0"/>
                  <a:cs typeface="Arial" pitchFamily="34" charset="0"/>
                </a:rPr>
                <a:t>Giải nhất </a:t>
              </a:r>
              <a:r>
                <a:rPr lang="en-US" sz="2400" b="1" smtClean="0">
                  <a:latin typeface="Arial" pitchFamily="34" charset="0"/>
                  <a:cs typeface="Arial" pitchFamily="34" charset="0"/>
                </a:rPr>
                <a:t>– Nhóm:  </a:t>
              </a:r>
              <a:r>
                <a:rPr lang="en-US" sz="2400" b="1" smtClean="0">
                  <a:latin typeface="Arial" pitchFamily="34" charset="0"/>
                  <a:cs typeface="Arial" pitchFamily="34" charset="0"/>
                </a:rPr>
                <a:t>…</a:t>
              </a:r>
              <a:endParaRPr lang="vi-VN" sz="2400" b="1">
                <a:latin typeface="Arial" pitchFamily="34" charset="0"/>
                <a:cs typeface="Arial" pitchFamily="34" charset="0"/>
              </a:endParaRPr>
            </a:p>
          </p:txBody>
        </p:sp>
        <p:sp>
          <p:nvSpPr>
            <p:cNvPr id="9" name="TextBox 8"/>
            <p:cNvSpPr txBox="1"/>
            <p:nvPr/>
          </p:nvSpPr>
          <p:spPr>
            <a:xfrm>
              <a:off x="1594864" y="2083549"/>
              <a:ext cx="3188693" cy="461665"/>
            </a:xfrm>
            <a:prstGeom prst="rect">
              <a:avLst/>
            </a:prstGeom>
            <a:noFill/>
          </p:spPr>
          <p:txBody>
            <a:bodyPr wrap="none" rtlCol="0">
              <a:spAutoFit/>
            </a:bodyPr>
            <a:lstStyle/>
            <a:p>
              <a:r>
                <a:rPr lang="en-US" sz="2400" b="1" smtClean="0">
                  <a:latin typeface="Arial" pitchFamily="34" charset="0"/>
                  <a:cs typeface="Arial" pitchFamily="34" charset="0"/>
                </a:rPr>
                <a:t>Giải nhì </a:t>
              </a:r>
              <a:r>
                <a:rPr lang="en-US" sz="2400" b="1" smtClean="0">
                  <a:latin typeface="Arial" pitchFamily="34" charset="0"/>
                  <a:cs typeface="Arial" pitchFamily="34" charset="0"/>
                </a:rPr>
                <a:t>– </a:t>
              </a:r>
              <a:r>
                <a:rPr lang="en-US" sz="2400" b="1" smtClean="0">
                  <a:latin typeface="Arial" pitchFamily="34" charset="0"/>
                  <a:cs typeface="Arial" pitchFamily="34" charset="0"/>
                </a:rPr>
                <a:t>Nhóm</a:t>
              </a:r>
              <a:r>
                <a:rPr lang="en-US" sz="2400" b="1" smtClean="0">
                  <a:latin typeface="Arial" pitchFamily="34" charset="0"/>
                  <a:cs typeface="Arial" pitchFamily="34" charset="0"/>
                </a:rPr>
                <a:t>:  </a:t>
              </a:r>
              <a:r>
                <a:rPr lang="en-US" sz="2400" b="1" smtClean="0">
                  <a:latin typeface="Arial" pitchFamily="34" charset="0"/>
                  <a:cs typeface="Arial" pitchFamily="34" charset="0"/>
                </a:rPr>
                <a:t>…</a:t>
              </a:r>
              <a:endParaRPr lang="vi-VN" sz="2400" b="1">
                <a:latin typeface="Arial" pitchFamily="34" charset="0"/>
                <a:cs typeface="Arial" pitchFamily="34" charset="0"/>
              </a:endParaRPr>
            </a:p>
          </p:txBody>
        </p:sp>
        <p:sp>
          <p:nvSpPr>
            <p:cNvPr id="10" name="TextBox 9"/>
            <p:cNvSpPr txBox="1"/>
            <p:nvPr/>
          </p:nvSpPr>
          <p:spPr>
            <a:xfrm>
              <a:off x="1594864" y="2692519"/>
              <a:ext cx="3002745" cy="461665"/>
            </a:xfrm>
            <a:prstGeom prst="rect">
              <a:avLst/>
            </a:prstGeom>
            <a:noFill/>
          </p:spPr>
          <p:txBody>
            <a:bodyPr wrap="none" rtlCol="0">
              <a:spAutoFit/>
            </a:bodyPr>
            <a:lstStyle/>
            <a:p>
              <a:r>
                <a:rPr lang="en-US" sz="2400" b="1" smtClean="0">
                  <a:latin typeface="Arial" pitchFamily="34" charset="0"/>
                  <a:cs typeface="Arial" pitchFamily="34" charset="0"/>
                </a:rPr>
                <a:t>Giải ba </a:t>
              </a:r>
              <a:r>
                <a:rPr lang="en-US" sz="2400" b="1" smtClean="0">
                  <a:latin typeface="Arial" pitchFamily="34" charset="0"/>
                  <a:cs typeface="Arial" pitchFamily="34" charset="0"/>
                </a:rPr>
                <a:t>– Nhóm:  </a:t>
              </a:r>
              <a:r>
                <a:rPr lang="en-US" sz="2400" b="1" smtClean="0">
                  <a:latin typeface="Arial" pitchFamily="34" charset="0"/>
                  <a:cs typeface="Arial" pitchFamily="34" charset="0"/>
                </a:rPr>
                <a:t>…</a:t>
              </a:r>
              <a:endParaRPr lang="vi-VN" sz="2400" b="1">
                <a:latin typeface="Arial" pitchFamily="34" charset="0"/>
                <a:cs typeface="Arial" pitchFamily="34" charset="0"/>
              </a:endParaRPr>
            </a:p>
          </p:txBody>
        </p:sp>
      </p:grpSp>
      <p:pic>
        <p:nvPicPr>
          <p:cNvPr id="11" name="Picture 2" descr="Minh Á – nhận đặt làm cúp bóng đá cao cấp – coluuniem.vn"/>
          <p:cNvPicPr>
            <a:picLocks noChangeAspect="1" noChangeArrowheads="1"/>
          </p:cNvPicPr>
          <p:nvPr/>
        </p:nvPicPr>
        <p:blipFill rotWithShape="1">
          <a:blip r:embed="rId2">
            <a:extLst>
              <a:ext uri="{28A0092B-C50C-407E-A947-70E740481C1C}">
                <a14:useLocalDpi xmlns:a14="http://schemas.microsoft.com/office/drawing/2010/main" val="0"/>
              </a:ext>
            </a:extLst>
          </a:blip>
          <a:srcRect l="29535" t="4055" r="28334"/>
          <a:stretch/>
        </p:blipFill>
        <p:spPr bwMode="auto">
          <a:xfrm>
            <a:off x="6370682" y="1135669"/>
            <a:ext cx="1127397" cy="2567392"/>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306705" y="30058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2" name="Rectangle 1"/>
          <p:cNvSpPr/>
          <p:nvPr/>
        </p:nvSpPr>
        <p:spPr>
          <a:xfrm>
            <a:off x="947619" y="1277117"/>
            <a:ext cx="5866109" cy="2585323"/>
          </a:xfrm>
          <a:prstGeom prst="rect">
            <a:avLst/>
          </a:prstGeom>
        </p:spPr>
        <p:txBody>
          <a:bodyPr wrap="square">
            <a:spAutoFit/>
          </a:bodyPr>
          <a:lstStyle/>
          <a:p>
            <a:pPr algn="just">
              <a:lnSpc>
                <a:spcPct val="150000"/>
              </a:lnSpc>
            </a:pPr>
            <a:r>
              <a:rPr lang="en-US" b="1">
                <a:latin typeface="Arial" pitchFamily="34" charset="0"/>
                <a:cs typeface="Arial" pitchFamily="34" charset="0"/>
              </a:rPr>
              <a:t>- Truyền thống quê hương là những nét bản sắc độc đáo, đặc trưng riêng của từng vùng đất, từng miền quê, phản ánh cuộc sống, nghề nghiệp và con người của địa phương đó.</a:t>
            </a:r>
            <a:endParaRPr lang="vi-VN" b="1">
              <a:latin typeface="Arial" pitchFamily="34" charset="0"/>
              <a:cs typeface="Arial" pitchFamily="34" charset="0"/>
            </a:endParaRPr>
          </a:p>
          <a:p>
            <a:pPr algn="just">
              <a:lnSpc>
                <a:spcPct val="150000"/>
              </a:lnSpc>
            </a:pPr>
            <a:r>
              <a:rPr lang="en-US" b="1">
                <a:latin typeface="Arial" pitchFamily="34" charset="0"/>
                <a:cs typeface="Arial" pitchFamily="34" charset="0"/>
              </a:rPr>
              <a:t>- Mỗi truyền thống của quê hương đều đáng trân trọng, tự hào.</a:t>
            </a:r>
            <a:endParaRPr lang="vi-VN" b="1">
              <a:latin typeface="Arial" pitchFamily="34" charset="0"/>
              <a:cs typeface="Arial" pitchFamily="34" charset="0"/>
            </a:endParaRPr>
          </a:p>
        </p:txBody>
      </p:sp>
      <p:pic>
        <p:nvPicPr>
          <p:cNvPr id="17" name="Picture 16" descr="conclusion.png"/>
          <p:cNvPicPr>
            <a:picLocks noChangeAspect="1"/>
          </p:cNvPicPr>
          <p:nvPr/>
        </p:nvPicPr>
        <p:blipFill>
          <a:blip r:embed="rId2" cstate="print"/>
          <a:stretch>
            <a:fillRect/>
          </a:stretch>
        </p:blipFill>
        <p:spPr>
          <a:xfrm rot="17288355">
            <a:off x="7454476" y="42150"/>
            <a:ext cx="1354796" cy="1371119"/>
          </a:xfrm>
          <a:prstGeom prst="rect">
            <a:avLst/>
          </a:prstGeom>
        </p:spPr>
      </p:pic>
      <p:sp>
        <p:nvSpPr>
          <p:cNvPr id="18" name="Rectangle 17"/>
          <p:cNvSpPr/>
          <p:nvPr/>
        </p:nvSpPr>
        <p:spPr>
          <a:xfrm>
            <a:off x="3037316" y="263001"/>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21" name="文本框 1"/>
          <p:cNvSpPr txBox="1"/>
          <p:nvPr/>
        </p:nvSpPr>
        <p:spPr>
          <a:xfrm>
            <a:off x="306705" y="298331"/>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1" y="1047750"/>
            <a:ext cx="6605151" cy="2851904"/>
          </a:xfrm>
          <a:prstGeom prst="rect">
            <a:avLst/>
          </a:prstGeom>
        </p:spPr>
      </p:pic>
      <p:sp>
        <p:nvSpPr>
          <p:cNvPr id="6" name="TextBox 5"/>
          <p:cNvSpPr txBox="1"/>
          <p:nvPr/>
        </p:nvSpPr>
        <p:spPr>
          <a:xfrm>
            <a:off x="2678680" y="264063"/>
            <a:ext cx="3428944" cy="612796"/>
          </a:xfrm>
          <a:prstGeom prst="rect">
            <a:avLst/>
          </a:prstGeom>
        </p:spPr>
        <p:txBody>
          <a:bodyPr wrap="square" lIns="0" tIns="0" rIns="0" bIns="0" rtlCol="0" anchor="t">
            <a:spAutoFit/>
          </a:bodyPr>
          <a:lstStyle/>
          <a:p>
            <a:pPr algn="ctr">
              <a:lnSpc>
                <a:spcPts val="5375"/>
              </a:lnSpc>
            </a:pPr>
            <a:r>
              <a:rPr lang="en-US" sz="2800" b="1" smtClean="0">
                <a:solidFill>
                  <a:srgbClr val="FF0000"/>
                </a:solidFill>
                <a:latin typeface="Arial" panose="020B0604020202020204" pitchFamily="34" charset="0"/>
                <a:cs typeface="Arial" panose="020B0604020202020204" pitchFamily="34" charset="0"/>
              </a:rPr>
              <a:t>VẬN DỤNG</a:t>
            </a:r>
            <a:endParaRPr lang="en-US" sz="2800" b="1" dirty="0">
              <a:solidFill>
                <a:srgbClr val="FF0000"/>
              </a:solidFill>
              <a:latin typeface="Arial" panose="020B0604020202020204" pitchFamily="34" charset="0"/>
              <a:cs typeface="Arial" panose="020B0604020202020204" pitchFamily="34" charset="0"/>
            </a:endParaRPr>
          </a:p>
        </p:txBody>
      </p:sp>
      <p:sp>
        <p:nvSpPr>
          <p:cNvPr id="8" name="文本框 1"/>
          <p:cNvSpPr txBox="1"/>
          <p:nvPr/>
        </p:nvSpPr>
        <p:spPr>
          <a:xfrm>
            <a:off x="306705" y="298331"/>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5" name="TextBox 4"/>
          <p:cNvSpPr txBox="1"/>
          <p:nvPr/>
        </p:nvSpPr>
        <p:spPr>
          <a:xfrm>
            <a:off x="2466088" y="1445444"/>
            <a:ext cx="4288080" cy="1685846"/>
          </a:xfrm>
          <a:prstGeom prst="rect">
            <a:avLst/>
          </a:prstGeom>
          <a:noFill/>
        </p:spPr>
        <p:txBody>
          <a:bodyPr wrap="square" rtlCol="0">
            <a:spAutoFit/>
          </a:bodyPr>
          <a:lstStyle/>
          <a:p>
            <a:pPr algn="just">
              <a:lnSpc>
                <a:spcPct val="150000"/>
              </a:lnSpc>
            </a:pPr>
            <a:r>
              <a:rPr lang="en-US" sz="2400" b="1" smtClean="0">
                <a:solidFill>
                  <a:schemeClr val="bg1"/>
                </a:solidFill>
                <a:latin typeface="Arial" pitchFamily="34" charset="0"/>
                <a:cs typeface="Arial" pitchFamily="34" charset="0"/>
              </a:rPr>
              <a:t>Em đã và đang làm gì để góp phần lưu giữ truyền thống địa phương</a:t>
            </a:r>
            <a:endParaRPr lang="vi-VN" sz="24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8998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6" name="Rectangle 15"/>
          <p:cNvSpPr/>
          <p:nvPr/>
        </p:nvSpPr>
        <p:spPr>
          <a:xfrm>
            <a:off x="1965213" y="533218"/>
            <a:ext cx="5216016" cy="739754"/>
          </a:xfrm>
          <a:prstGeom prst="rect">
            <a:avLst/>
          </a:prstGeom>
        </p:spPr>
        <p:txBody>
          <a:bodyPr wrap="square">
            <a:spAutoFit/>
          </a:bodyPr>
          <a:lstStyle/>
          <a:p>
            <a:pPr lvl="0" algn="ctr">
              <a:lnSpc>
                <a:spcPct val="150000"/>
              </a:lnSpc>
            </a:pPr>
            <a:r>
              <a:rPr lang="en-US" altLang="en-US" sz="3200" b="1">
                <a:solidFill>
                  <a:srgbClr val="FF0000"/>
                </a:solidFill>
              </a:rPr>
              <a:t>HƯỚNG DẪN </a:t>
            </a:r>
            <a:r>
              <a:rPr lang="vi-VN" altLang="en-US" sz="3200" b="1">
                <a:solidFill>
                  <a:srgbClr val="FF0000"/>
                </a:solidFill>
              </a:rPr>
              <a:t>V</a:t>
            </a:r>
            <a:r>
              <a:rPr lang="en-US" altLang="en-US" sz="3200" b="1">
                <a:solidFill>
                  <a:srgbClr val="FF0000"/>
                </a:solidFill>
              </a:rPr>
              <a:t>Ề NHÀ  </a:t>
            </a:r>
          </a:p>
        </p:txBody>
      </p:sp>
      <p:pic>
        <p:nvPicPr>
          <p:cNvPr id="17" name="Picture 16" descr="slide1.png"/>
          <p:cNvPicPr>
            <a:picLocks noChangeAspect="1"/>
          </p:cNvPicPr>
          <p:nvPr/>
        </p:nvPicPr>
        <p:blipFill>
          <a:blip r:embed="rId3" cstate="print"/>
          <a:stretch>
            <a:fillRect/>
          </a:stretch>
        </p:blipFill>
        <p:spPr>
          <a:xfrm flipH="1">
            <a:off x="6511017" y="1962150"/>
            <a:ext cx="2650305" cy="2269481"/>
          </a:xfrm>
          <a:prstGeom prst="rect">
            <a:avLst/>
          </a:prstGeom>
        </p:spPr>
      </p:pic>
      <p:sp>
        <p:nvSpPr>
          <p:cNvPr id="14" name="Text Box 7"/>
          <p:cNvSpPr txBox="1">
            <a:spLocks noChangeArrowheads="1"/>
          </p:cNvSpPr>
          <p:nvPr/>
        </p:nvSpPr>
        <p:spPr bwMode="auto">
          <a:xfrm>
            <a:off x="518495" y="2132630"/>
            <a:ext cx="6062675" cy="1400383"/>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lnSpc>
                <a:spcPct val="200000"/>
              </a:lnSpc>
              <a:spcBef>
                <a:spcPct val="50000"/>
              </a:spcBef>
            </a:pPr>
            <a:r>
              <a:rPr lang="en-US" altLang="en-US" sz="2000" b="1" smtClean="0">
                <a:latin typeface="Arial" charset="0"/>
              </a:rPr>
              <a:t>Chuẩn bị cho tiết 3: Sinh hoạt lớp</a:t>
            </a:r>
          </a:p>
          <a:p>
            <a:pPr algn="ctr" eaLnBrk="1" hangingPunct="1">
              <a:lnSpc>
                <a:spcPct val="200000"/>
              </a:lnSpc>
              <a:spcBef>
                <a:spcPct val="50000"/>
              </a:spcBef>
            </a:pPr>
            <a:r>
              <a:rPr lang="en-US" altLang="en-US" b="1" smtClean="0">
                <a:latin typeface="Arial" charset="0"/>
              </a:rPr>
              <a:t>NGƯỜI LƯU GIỮ TRUYỀN THỐNG ĐỊA PHƯƠNG</a:t>
            </a:r>
            <a:endParaRPr lang="en-US" altLang="en-US" b="1">
              <a:latin typeface="Arial" charset="0"/>
            </a:endParaRPr>
          </a:p>
        </p:txBody>
      </p:sp>
      <p:sp>
        <p:nvSpPr>
          <p:cNvPr id="13" name="文本框 1"/>
          <p:cNvSpPr txBox="1"/>
          <p:nvPr/>
        </p:nvSpPr>
        <p:spPr>
          <a:xfrm>
            <a:off x="306705" y="298331"/>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300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par>
                                <p:cTn id="8" presetID="6" presetClass="entr" presetSubtype="16" repeatCount="300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circle(in)">
                                      <p:cBhvr>
                                        <p:cTn id="10" dur="2000"/>
                                        <p:tgtEl>
                                          <p:spTgt spid="14">
                                            <p:txEl>
                                              <p:pRg st="1" end="1"/>
                                            </p:txEl>
                                          </p:spTgt>
                                        </p:tgtEl>
                                      </p:cBhvr>
                                    </p:animEffect>
                                  </p:childTnLst>
                                </p:cTn>
                              </p:par>
                              <p:par>
                                <p:cTn id="11" presetID="8" presetClass="emph" presetSubtype="0" repeatCount="3000" fill="hold" nodeType="withEffect">
                                  <p:stCondLst>
                                    <p:cond delay="0"/>
                                  </p:stCondLst>
                                  <p:childTnLst>
                                    <p:animRot by="21600000">
                                      <p:cBhvr>
                                        <p:cTn id="12" dur="2000" fill="hold"/>
                                        <p:tgtEl>
                                          <p:spTgt spid="14">
                                            <p:txEl>
                                              <p:pRg st="0" end="0"/>
                                            </p:txEl>
                                          </p:spTgt>
                                        </p:tgtEl>
                                        <p:attrNameLst>
                                          <p:attrName>r</p:attrName>
                                        </p:attrNameLst>
                                      </p:cBhvr>
                                    </p:animRot>
                                  </p:childTnLst>
                                </p:cTn>
                              </p:par>
                              <p:par>
                                <p:cTn id="13" presetID="8" presetClass="emph" presetSubtype="0" repeatCount="3000" fill="hold" nodeType="withEffect">
                                  <p:stCondLst>
                                    <p:cond delay="0"/>
                                  </p:stCondLst>
                                  <p:childTnLst>
                                    <p:animRot by="21600000">
                                      <p:cBhvr>
                                        <p:cTn id="14" dur="2000" fill="hold"/>
                                        <p:tgtEl>
                                          <p:spTgt spid="1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ng"/>
          <p:cNvPicPr>
            <a:picLocks noChangeAspect="1"/>
          </p:cNvPicPr>
          <p:nvPr/>
        </p:nvPicPr>
        <p:blipFill>
          <a:blip r:embed="rId2" cstate="print"/>
          <a:stretch>
            <a:fillRect/>
          </a:stretch>
        </p:blipFill>
        <p:spPr>
          <a:xfrm>
            <a:off x="153054" y="1073037"/>
            <a:ext cx="3210736" cy="2749384"/>
          </a:xfrm>
          <a:prstGeom prst="rect">
            <a:avLst/>
          </a:prstGeom>
        </p:spPr>
      </p:pic>
      <p:sp>
        <p:nvSpPr>
          <p:cNvPr id="14" name="TextBox 3">
            <a:extLst>
              <a:ext uri="{FF2B5EF4-FFF2-40B4-BE49-F238E27FC236}">
                <a16:creationId xmlns="" xmlns:a16="http://schemas.microsoft.com/office/drawing/2014/main" id="{E2A07824-D142-46B1-8903-F7ED483B9B1C}"/>
              </a:ext>
            </a:extLst>
          </p:cNvPr>
          <p:cNvSpPr txBox="1"/>
          <p:nvPr/>
        </p:nvSpPr>
        <p:spPr>
          <a:xfrm>
            <a:off x="3625047" y="1298971"/>
            <a:ext cx="5518953" cy="1212833"/>
          </a:xfrm>
          <a:prstGeom prst="rect">
            <a:avLst/>
          </a:prstGeom>
        </p:spPr>
        <p:txBody>
          <a:bodyPr wrap="square" lIns="0" tIns="0" rIns="0" bIns="0" rtlCol="0" anchor="t">
            <a:spAutoFit/>
          </a:bodyPr>
          <a:lstStyle/>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ĐÃ LẮNG NGHE BÀI GIẢNG!</a:t>
            </a:r>
          </a:p>
        </p:txBody>
      </p:sp>
      <p:sp>
        <p:nvSpPr>
          <p:cNvPr id="5" name="文本框 1"/>
          <p:cNvSpPr txBox="1"/>
          <p:nvPr/>
        </p:nvSpPr>
        <p:spPr>
          <a:xfrm>
            <a:off x="306705" y="298331"/>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2367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FF0000"/>
                </a:solidFill>
                <a:latin typeface="Arial" pitchFamily="34" charset="0"/>
                <a:ea typeface="Barlow Condensed" panose="00000506000000000000" charset="0"/>
                <a:cs typeface="Arial" pitchFamily="34" charset="0"/>
              </a:rPr>
              <a:t>© 1999 -20XX IX Web Hosting. All rights reserved</a:t>
            </a:r>
            <a:endParaRPr lang="en-US" sz="900" dirty="0">
              <a:solidFill>
                <a:srgbClr val="FF0000"/>
              </a:solidFill>
              <a:latin typeface="Arial" pitchFamily="34" charset="0"/>
              <a:ea typeface="Barlow Condensed" panose="00000506000000000000" charset="0"/>
              <a:cs typeface="Arial" pitchFamily="34" charset="0"/>
            </a:endParaRPr>
          </a:p>
        </p:txBody>
      </p:sp>
      <p:grpSp>
        <p:nvGrpSpPr>
          <p:cNvPr id="14" name="Group 13"/>
          <p:cNvGrpSpPr/>
          <p:nvPr/>
        </p:nvGrpSpPr>
        <p:grpSpPr>
          <a:xfrm>
            <a:off x="306705" y="267335"/>
            <a:ext cx="6521825" cy="3456725"/>
            <a:chOff x="306705" y="267335"/>
            <a:chExt cx="6521825" cy="3456725"/>
          </a:xfrm>
        </p:grpSpPr>
        <p:sp>
          <p:nvSpPr>
            <p:cNvPr id="2" name="文本框 1"/>
            <p:cNvSpPr txBox="1"/>
            <p:nvPr/>
          </p:nvSpPr>
          <p:spPr>
            <a:xfrm>
              <a:off x="306705" y="267335"/>
              <a:ext cx="1219835" cy="460375"/>
            </a:xfrm>
            <a:prstGeom prst="rect">
              <a:avLst/>
            </a:prstGeom>
            <a:noFill/>
          </p:spPr>
          <p:txBody>
            <a:bodyPr wrap="square" rtlCol="0">
              <a:spAutoFit/>
            </a:bodyPr>
            <a:lstStyle/>
            <a:p>
              <a:pPr algn="dist"/>
              <a:r>
                <a:rPr lang="en-US" altLang="zh-CN" sz="2400" b="1" smtClean="0">
                  <a:solidFill>
                    <a:srgbClr val="FF0000"/>
                  </a:solidFill>
                  <a:latin typeface="Arial" pitchFamily="34" charset="0"/>
                  <a:cs typeface="Arial" pitchFamily="34" charset="0"/>
                </a:rPr>
                <a:t>1</a:t>
              </a:r>
              <a:endParaRPr lang="en-US" altLang="zh-CN" sz="2400" b="1">
                <a:solidFill>
                  <a:srgbClr val="FF0000"/>
                </a:solidFill>
                <a:latin typeface="Arial" pitchFamily="34" charset="0"/>
                <a:cs typeface="Arial" pitchFamily="34" charset="0"/>
              </a:endParaRPr>
            </a:p>
          </p:txBody>
        </p:sp>
        <p:grpSp>
          <p:nvGrpSpPr>
            <p:cNvPr id="13" name="Group 12"/>
            <p:cNvGrpSpPr/>
            <p:nvPr/>
          </p:nvGrpSpPr>
          <p:grpSpPr>
            <a:xfrm>
              <a:off x="2368139" y="416960"/>
              <a:ext cx="4460391" cy="3307100"/>
              <a:chOff x="2235135" y="592919"/>
              <a:chExt cx="4460391" cy="3307100"/>
            </a:xfrm>
          </p:grpSpPr>
          <p:pic>
            <p:nvPicPr>
              <p:cNvPr id="1026" name="Picture 2" descr="Lò Bầu ở Bát Tràng được ra đời từ cuối thế kỷ XIX, là lò nung gốm sử dụng củi để đun đố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135" y="1392288"/>
                <a:ext cx="4460391" cy="25077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50758" y="592919"/>
                <a:ext cx="3429144" cy="369332"/>
              </a:xfrm>
              <a:prstGeom prst="rect">
                <a:avLst/>
              </a:prstGeom>
            </p:spPr>
            <p:txBody>
              <a:bodyPr wrap="none">
                <a:spAutoFit/>
              </a:bodyPr>
              <a:lstStyle/>
              <a:p>
                <a:r>
                  <a:rPr lang="vi-VN" b="1" cap="all">
                    <a:solidFill>
                      <a:srgbClr val="FF0000"/>
                    </a:solidFill>
                    <a:latin typeface="Arial" pitchFamily="34" charset="0"/>
                    <a:cs typeface="Arial" pitchFamily="34" charset="0"/>
                  </a:rPr>
                  <a:t>LÀNG GỐM </a:t>
                </a:r>
                <a:r>
                  <a:rPr lang="vi-VN" b="1" cap="all">
                    <a:solidFill>
                      <a:srgbClr val="FF0000"/>
                    </a:solidFill>
                    <a:latin typeface="Arial" pitchFamily="34" charset="0"/>
                    <a:cs typeface="Arial" pitchFamily="34" charset="0"/>
                  </a:rPr>
                  <a:t>BÁT </a:t>
                </a:r>
                <a:r>
                  <a:rPr lang="vi-VN" b="1" cap="all" smtClean="0">
                    <a:solidFill>
                      <a:srgbClr val="FF0000"/>
                    </a:solidFill>
                    <a:latin typeface="Arial" pitchFamily="34" charset="0"/>
                    <a:cs typeface="Arial" pitchFamily="34" charset="0"/>
                  </a:rPr>
                  <a:t>TRÀNG (HN)</a:t>
                </a:r>
                <a:endParaRPr lang="vi-VN" b="1" cap="all">
                  <a:solidFill>
                    <a:srgbClr val="FF0000"/>
                  </a:solidFill>
                  <a:latin typeface="Arial" pitchFamily="34" charset="0"/>
                  <a:cs typeface="Arial" pitchFamily="34" charset="0"/>
                </a:endParaRPr>
              </a:p>
            </p:txBody>
          </p:sp>
        </p:grpSp>
      </p:grpSp>
      <p:grpSp>
        <p:nvGrpSpPr>
          <p:cNvPr id="16" name="Group 15"/>
          <p:cNvGrpSpPr/>
          <p:nvPr/>
        </p:nvGrpSpPr>
        <p:grpSpPr>
          <a:xfrm>
            <a:off x="375979" y="253272"/>
            <a:ext cx="8575611" cy="3501107"/>
            <a:chOff x="375979" y="253272"/>
            <a:chExt cx="8575611" cy="3501107"/>
          </a:xfrm>
        </p:grpSpPr>
        <p:pic>
          <p:nvPicPr>
            <p:cNvPr id="1028" name="Picture 4" descr="Emp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43" y="1186009"/>
              <a:ext cx="3954012" cy="2568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p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470" y="1186009"/>
              <a:ext cx="4246120" cy="256837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003474" y="358378"/>
              <a:ext cx="3189719" cy="369332"/>
            </a:xfrm>
            <a:prstGeom prst="rect">
              <a:avLst/>
            </a:prstGeom>
          </p:spPr>
          <p:txBody>
            <a:bodyPr wrap="none">
              <a:spAutoFit/>
            </a:bodyPr>
            <a:lstStyle/>
            <a:p>
              <a:r>
                <a:rPr lang="vi-VN" b="1" cap="all">
                  <a:solidFill>
                    <a:srgbClr val="FF0000"/>
                  </a:solidFill>
                  <a:latin typeface="Arial" pitchFamily="34" charset="0"/>
                  <a:cs typeface="Arial" pitchFamily="34" charset="0"/>
                </a:rPr>
                <a:t>LÀNG LỤA </a:t>
              </a:r>
              <a:r>
                <a:rPr lang="vi-VN" b="1" cap="all">
                  <a:solidFill>
                    <a:srgbClr val="FF0000"/>
                  </a:solidFill>
                  <a:latin typeface="Arial" pitchFamily="34" charset="0"/>
                  <a:cs typeface="Arial" pitchFamily="34" charset="0"/>
                </a:rPr>
                <a:t>VẠN </a:t>
              </a:r>
              <a:r>
                <a:rPr lang="vi-VN" b="1" cap="all" smtClean="0">
                  <a:solidFill>
                    <a:srgbClr val="FF0000"/>
                  </a:solidFill>
                  <a:latin typeface="Arial" pitchFamily="34" charset="0"/>
                  <a:cs typeface="Arial" pitchFamily="34" charset="0"/>
                </a:rPr>
                <a:t>PHÚC (HN)</a:t>
              </a:r>
              <a:endParaRPr lang="vi-VN" b="1" cap="all">
                <a:solidFill>
                  <a:srgbClr val="FF0000"/>
                </a:solidFill>
                <a:latin typeface="Arial" pitchFamily="34" charset="0"/>
                <a:cs typeface="Arial" pitchFamily="34" charset="0"/>
              </a:endParaRPr>
            </a:p>
          </p:txBody>
        </p:sp>
        <p:sp>
          <p:nvSpPr>
            <p:cNvPr id="19" name="文本框 1"/>
            <p:cNvSpPr txBox="1"/>
            <p:nvPr/>
          </p:nvSpPr>
          <p:spPr>
            <a:xfrm>
              <a:off x="375979" y="253272"/>
              <a:ext cx="1219835" cy="460375"/>
            </a:xfrm>
            <a:prstGeom prst="rect">
              <a:avLst/>
            </a:prstGeom>
            <a:noFill/>
          </p:spPr>
          <p:txBody>
            <a:bodyPr wrap="square" rtlCol="0">
              <a:spAutoFit/>
            </a:bodyPr>
            <a:lstStyle/>
            <a:p>
              <a:pPr algn="dist"/>
              <a:r>
                <a:rPr lang="en-US" altLang="zh-CN" sz="2400" b="1">
                  <a:solidFill>
                    <a:srgbClr val="FF0000"/>
                  </a:solidFill>
                  <a:latin typeface="Arial" pitchFamily="34" charset="0"/>
                  <a:cs typeface="Arial" pitchFamily="34" charset="0"/>
                </a:rPr>
                <a:t>2</a:t>
              </a:r>
              <a:endParaRPr lang="en-US" altLang="zh-CN" sz="2400" b="1">
                <a:solidFill>
                  <a:srgbClr val="FF0000"/>
                </a:solidFill>
                <a:latin typeface="Arial" pitchFamily="34" charset="0"/>
                <a:cs typeface="Arial" pitchFamily="34" charset="0"/>
              </a:endParaRPr>
            </a:p>
          </p:txBody>
        </p:sp>
      </p:grpSp>
      <p:grpSp>
        <p:nvGrpSpPr>
          <p:cNvPr id="18" name="Group 17"/>
          <p:cNvGrpSpPr/>
          <p:nvPr/>
        </p:nvGrpSpPr>
        <p:grpSpPr>
          <a:xfrm>
            <a:off x="375979" y="203397"/>
            <a:ext cx="7037925" cy="3736337"/>
            <a:chOff x="284843" y="228233"/>
            <a:chExt cx="7037925" cy="3736337"/>
          </a:xfrm>
        </p:grpSpPr>
        <p:sp>
          <p:nvSpPr>
            <p:cNvPr id="17" name="Rectangle 16"/>
            <p:cNvSpPr/>
            <p:nvPr/>
          </p:nvSpPr>
          <p:spPr>
            <a:xfrm>
              <a:off x="1905900" y="424033"/>
              <a:ext cx="5416868" cy="369332"/>
            </a:xfrm>
            <a:prstGeom prst="rect">
              <a:avLst/>
            </a:prstGeom>
          </p:spPr>
          <p:txBody>
            <a:bodyPr wrap="none">
              <a:spAutoFit/>
            </a:bodyPr>
            <a:lstStyle/>
            <a:p>
              <a:r>
                <a:rPr lang="vi-VN" b="1" smtClean="0">
                  <a:solidFill>
                    <a:srgbClr val="FF0000"/>
                  </a:solidFill>
                  <a:latin typeface="Arial" pitchFamily="34" charset="0"/>
                  <a:cs typeface="Arial" pitchFamily="34" charset="0"/>
                </a:rPr>
                <a:t>LÀNG TRANH DÂN GIAN ĐÔNG HỒ - BẮC NINH</a:t>
              </a:r>
              <a:endParaRPr lang="vi-VN" b="1">
                <a:solidFill>
                  <a:srgbClr val="FF0000"/>
                </a:solidFill>
                <a:latin typeface="Arial" pitchFamily="34" charset="0"/>
                <a:cs typeface="Arial" pitchFamily="34" charset="0"/>
              </a:endParaRPr>
            </a:p>
          </p:txBody>
        </p:sp>
        <p:sp>
          <p:nvSpPr>
            <p:cNvPr id="22" name="文本框 1"/>
            <p:cNvSpPr txBox="1"/>
            <p:nvPr/>
          </p:nvSpPr>
          <p:spPr>
            <a:xfrm>
              <a:off x="284843" y="228233"/>
              <a:ext cx="1219835" cy="460375"/>
            </a:xfrm>
            <a:prstGeom prst="rect">
              <a:avLst/>
            </a:prstGeom>
            <a:noFill/>
          </p:spPr>
          <p:txBody>
            <a:bodyPr wrap="square" rtlCol="0">
              <a:spAutoFit/>
            </a:bodyPr>
            <a:lstStyle/>
            <a:p>
              <a:pPr algn="dist"/>
              <a:r>
                <a:rPr lang="en-US" altLang="zh-CN" sz="2400" b="1" smtClean="0">
                  <a:solidFill>
                    <a:srgbClr val="FF0000"/>
                  </a:solidFill>
                  <a:latin typeface="Arial" pitchFamily="34" charset="0"/>
                  <a:cs typeface="Arial" pitchFamily="34" charset="0"/>
                </a:rPr>
                <a:t>3</a:t>
              </a:r>
              <a:endParaRPr lang="en-US" altLang="zh-CN" sz="2400" b="1">
                <a:solidFill>
                  <a:srgbClr val="FF0000"/>
                </a:solidFill>
                <a:latin typeface="Arial" pitchFamily="34" charset="0"/>
                <a:cs typeface="Arial" pitchFamily="34" charset="0"/>
              </a:endParaRPr>
            </a:p>
          </p:txBody>
        </p:sp>
        <p:pic>
          <p:nvPicPr>
            <p:cNvPr id="1032" name="Picture 8" descr="Những Làng Nghề Thủ Công Nổi Tiếng Ở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506" y="1216329"/>
              <a:ext cx="4371653" cy="27482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03959" y="236339"/>
            <a:ext cx="6418187" cy="3638270"/>
            <a:chOff x="375978" y="307266"/>
            <a:chExt cx="6418187" cy="3638270"/>
          </a:xfrm>
        </p:grpSpPr>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139" y="994852"/>
              <a:ext cx="4426026" cy="295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03474" y="344315"/>
              <a:ext cx="3040256" cy="369332"/>
            </a:xfrm>
            <a:prstGeom prst="rect">
              <a:avLst/>
            </a:prstGeom>
          </p:spPr>
          <p:txBody>
            <a:bodyPr wrap="none">
              <a:spAutoFit/>
            </a:bodyPr>
            <a:lstStyle/>
            <a:p>
              <a:r>
                <a:rPr lang="vi-VN" b="1" smtClean="0">
                  <a:solidFill>
                    <a:srgbClr val="FF0000"/>
                  </a:solidFill>
                  <a:latin typeface="Arial" pitchFamily="34" charset="0"/>
                  <a:cs typeface="Arial" pitchFamily="34" charset="0"/>
                </a:rPr>
                <a:t>LÀNG NÓN TÂY HỒ - HUẾ</a:t>
              </a:r>
              <a:endParaRPr lang="vi-VN" b="1">
                <a:solidFill>
                  <a:srgbClr val="FF0000"/>
                </a:solidFill>
                <a:latin typeface="Arial" pitchFamily="34" charset="0"/>
                <a:cs typeface="Arial" pitchFamily="34" charset="0"/>
              </a:endParaRPr>
            </a:p>
          </p:txBody>
        </p:sp>
        <p:sp>
          <p:nvSpPr>
            <p:cNvPr id="27" name="文本框 1"/>
            <p:cNvSpPr txBox="1"/>
            <p:nvPr/>
          </p:nvSpPr>
          <p:spPr>
            <a:xfrm>
              <a:off x="375978" y="307266"/>
              <a:ext cx="1219835" cy="460375"/>
            </a:xfrm>
            <a:prstGeom prst="rect">
              <a:avLst/>
            </a:prstGeom>
            <a:noFill/>
          </p:spPr>
          <p:txBody>
            <a:bodyPr wrap="square" rtlCol="0">
              <a:spAutoFit/>
            </a:bodyPr>
            <a:lstStyle/>
            <a:p>
              <a:pPr algn="dist"/>
              <a:r>
                <a:rPr lang="en-US" altLang="zh-CN" sz="2400" b="1" smtClean="0">
                  <a:solidFill>
                    <a:srgbClr val="FF0000"/>
                  </a:solidFill>
                  <a:latin typeface="Arial" pitchFamily="34" charset="0"/>
                  <a:cs typeface="Arial" pitchFamily="34" charset="0"/>
                </a:rPr>
                <a:t>4</a:t>
              </a:r>
              <a:endParaRPr lang="en-US" altLang="zh-CN" sz="2400" b="1">
                <a:solidFill>
                  <a:srgbClr val="FF0000"/>
                </a:solidFill>
                <a:latin typeface="Arial" pitchFamily="34" charset="0"/>
                <a:cs typeface="Arial" pitchFamily="34" charset="0"/>
              </a:endParaRPr>
            </a:p>
          </p:txBody>
        </p:sp>
      </p:grpSp>
      <p:grpSp>
        <p:nvGrpSpPr>
          <p:cNvPr id="24" name="Group 23"/>
          <p:cNvGrpSpPr/>
          <p:nvPr/>
        </p:nvGrpSpPr>
        <p:grpSpPr>
          <a:xfrm>
            <a:off x="335774" y="236339"/>
            <a:ext cx="7342291" cy="3843449"/>
            <a:chOff x="187991" y="218597"/>
            <a:chExt cx="7342291" cy="3843449"/>
          </a:xfrm>
        </p:grpSpPr>
        <p:sp>
          <p:nvSpPr>
            <p:cNvPr id="23" name="Rectangle 22"/>
            <p:cNvSpPr/>
            <p:nvPr/>
          </p:nvSpPr>
          <p:spPr>
            <a:xfrm>
              <a:off x="2113414" y="344315"/>
              <a:ext cx="5416868" cy="369332"/>
            </a:xfrm>
            <a:prstGeom prst="rect">
              <a:avLst/>
            </a:prstGeom>
          </p:spPr>
          <p:txBody>
            <a:bodyPr wrap="square">
              <a:spAutoFit/>
            </a:bodyPr>
            <a:lstStyle/>
            <a:p>
              <a:r>
                <a:rPr lang="vi-VN" b="1" smtClean="0">
                  <a:solidFill>
                    <a:srgbClr val="FF0000"/>
                  </a:solidFill>
                  <a:latin typeface="Arial" pitchFamily="34" charset="0"/>
                  <a:cs typeface="Arial" pitchFamily="34" charset="0"/>
                </a:rPr>
                <a:t>LÀNG DẸT THỔ CẨM CHÂU GIANG - AN GIANG</a:t>
              </a:r>
              <a:endParaRPr lang="vi-VN" b="1">
                <a:solidFill>
                  <a:srgbClr val="FF0000"/>
                </a:solidFill>
                <a:latin typeface="Arial" pitchFamily="34" charset="0"/>
                <a:cs typeface="Arial" pitchFamily="34" charset="0"/>
              </a:endParaRPr>
            </a:p>
          </p:txBody>
        </p:sp>
        <p:sp>
          <p:nvSpPr>
            <p:cNvPr id="30" name="文本框 1"/>
            <p:cNvSpPr txBox="1"/>
            <p:nvPr/>
          </p:nvSpPr>
          <p:spPr>
            <a:xfrm>
              <a:off x="187991" y="218597"/>
              <a:ext cx="1219835" cy="460375"/>
            </a:xfrm>
            <a:prstGeom prst="rect">
              <a:avLst/>
            </a:prstGeom>
            <a:noFill/>
          </p:spPr>
          <p:txBody>
            <a:bodyPr wrap="square" rtlCol="0">
              <a:spAutoFit/>
            </a:bodyPr>
            <a:lstStyle/>
            <a:p>
              <a:pPr algn="dist"/>
              <a:r>
                <a:rPr lang="en-US" altLang="zh-CN" sz="2400" b="1" smtClean="0">
                  <a:solidFill>
                    <a:srgbClr val="FF0000"/>
                  </a:solidFill>
                  <a:latin typeface="Arial" pitchFamily="34" charset="0"/>
                  <a:cs typeface="Arial" pitchFamily="34" charset="0"/>
                </a:rPr>
                <a:t>5</a:t>
              </a:r>
              <a:endParaRPr lang="en-US" altLang="zh-CN" sz="2400" b="1">
                <a:solidFill>
                  <a:srgbClr val="FF0000"/>
                </a:solidFill>
                <a:latin typeface="Arial" pitchFamily="34" charset="0"/>
                <a:cs typeface="Arial" pitchFamily="34" charset="0"/>
              </a:endParaRPr>
            </a:p>
          </p:txBody>
        </p:sp>
        <p:pic>
          <p:nvPicPr>
            <p:cNvPr id="1035" name="Picture 11" descr="Những Làng Nghề Thủ Công Nổi Tiếng Ở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818" y="1069179"/>
              <a:ext cx="4489300" cy="29928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29603" y="242392"/>
            <a:ext cx="7658640" cy="3863871"/>
            <a:chOff x="394711" y="246912"/>
            <a:chExt cx="7658640" cy="3863871"/>
          </a:xfrm>
        </p:grpSpPr>
        <p:sp>
          <p:nvSpPr>
            <p:cNvPr id="25" name="Rectangle 24"/>
            <p:cNvSpPr/>
            <p:nvPr/>
          </p:nvSpPr>
          <p:spPr>
            <a:xfrm>
              <a:off x="1966320" y="416960"/>
              <a:ext cx="6087031" cy="369332"/>
            </a:xfrm>
            <a:prstGeom prst="rect">
              <a:avLst/>
            </a:prstGeom>
          </p:spPr>
          <p:txBody>
            <a:bodyPr wrap="square">
              <a:spAutoFit/>
            </a:bodyPr>
            <a:lstStyle/>
            <a:p>
              <a:r>
                <a:rPr lang="vi-VN" b="1" smtClean="0">
                  <a:solidFill>
                    <a:srgbClr val="FF0000"/>
                  </a:solidFill>
                  <a:latin typeface="Arial" pitchFamily="34" charset="0"/>
                  <a:cs typeface="Arial" pitchFamily="34" charset="0"/>
                </a:rPr>
                <a:t>LÀNG NGHỀ CHẰM NÓN LÁ THỚI TÂN  CẦN THƠ</a:t>
              </a:r>
              <a:endParaRPr lang="vi-VN" b="1">
                <a:solidFill>
                  <a:srgbClr val="FF0000"/>
                </a:solidFill>
                <a:latin typeface="Arial" pitchFamily="34" charset="0"/>
                <a:cs typeface="Arial" pitchFamily="34" charset="0"/>
              </a:endParaRPr>
            </a:p>
          </p:txBody>
        </p:sp>
        <p:pic>
          <p:nvPicPr>
            <p:cNvPr id="1037" name="Picture 13" descr="Những Làng Nghề Thủ Công Nổi Tiếng Ở Việt N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423" y="1151365"/>
              <a:ext cx="5384066" cy="2959418"/>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1"/>
            <p:cNvSpPr txBox="1"/>
            <p:nvPr/>
          </p:nvSpPr>
          <p:spPr>
            <a:xfrm>
              <a:off x="394711" y="246912"/>
              <a:ext cx="1219835" cy="460375"/>
            </a:xfrm>
            <a:prstGeom prst="rect">
              <a:avLst/>
            </a:prstGeom>
            <a:noFill/>
          </p:spPr>
          <p:txBody>
            <a:bodyPr wrap="square" rtlCol="0">
              <a:spAutoFit/>
            </a:bodyPr>
            <a:lstStyle/>
            <a:p>
              <a:pPr algn="dist"/>
              <a:r>
                <a:rPr lang="en-US" altLang="zh-CN" sz="2400" b="1" smtClean="0">
                  <a:solidFill>
                    <a:srgbClr val="FF0000"/>
                  </a:solidFill>
                  <a:latin typeface="Arial" pitchFamily="34" charset="0"/>
                  <a:cs typeface="Arial" pitchFamily="34" charset="0"/>
                </a:rPr>
                <a:t>6</a:t>
              </a:r>
              <a:endParaRPr lang="en-US" altLang="zh-CN" sz="2400" b="1">
                <a:solidFill>
                  <a:srgbClr val="FF000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2" y="1333500"/>
            <a:ext cx="7425688" cy="2370112"/>
          </a:xfrm>
          <a:prstGeom prst="rect">
            <a:avLst/>
          </a:prstGeom>
        </p:spPr>
      </p:pic>
      <p:sp>
        <p:nvSpPr>
          <p:cNvPr id="2"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13" name="TextBox 5"/>
          <p:cNvSpPr txBox="1"/>
          <p:nvPr/>
        </p:nvSpPr>
        <p:spPr>
          <a:xfrm>
            <a:off x="2534655" y="1649834"/>
            <a:ext cx="5569527" cy="1404936"/>
          </a:xfrm>
          <a:prstGeom prst="rect">
            <a:avLst/>
          </a:prstGeom>
        </p:spPr>
        <p:txBody>
          <a:bodyPr wrap="square" lIns="0" tIns="0" rIns="0" bIns="0" rtlCol="0" anchor="t">
            <a:spAutoFit/>
          </a:bodyPr>
          <a:lstStyle/>
          <a:p>
            <a:pPr algn="just">
              <a:lnSpc>
                <a:spcPct val="250000"/>
              </a:lnSpc>
            </a:pPr>
            <a:r>
              <a:rPr lang="nl-NL" sz="2000" b="1">
                <a:solidFill>
                  <a:schemeClr val="bg1"/>
                </a:solidFill>
                <a:latin typeface="Arial" pitchFamily="34" charset="0"/>
                <a:cs typeface="Arial" pitchFamily="34" charset="0"/>
              </a:rPr>
              <a:t>1. Tìm hiểu về truyền thống địa phương</a:t>
            </a:r>
            <a:endParaRPr lang="vi-VN" sz="2000">
              <a:solidFill>
                <a:schemeClr val="bg1"/>
              </a:solidFill>
              <a:latin typeface="Arial" pitchFamily="34" charset="0"/>
              <a:cs typeface="Arial" pitchFamily="34" charset="0"/>
            </a:endParaRPr>
          </a:p>
          <a:p>
            <a:pPr algn="just">
              <a:lnSpc>
                <a:spcPct val="250000"/>
              </a:lnSpc>
            </a:pPr>
            <a:r>
              <a:rPr lang="nl-NL" sz="2000" b="1">
                <a:solidFill>
                  <a:schemeClr val="bg1"/>
                </a:solidFill>
                <a:latin typeface="Arial" pitchFamily="34" charset="0"/>
                <a:cs typeface="Arial" pitchFamily="34" charset="0"/>
              </a:rPr>
              <a:t>2. Giới thiệu về một truyền thống địa phương</a:t>
            </a:r>
            <a:endParaRPr lang="vi-VN" sz="2000">
              <a:solidFill>
                <a:schemeClr val="bg1"/>
              </a:solidFill>
              <a:latin typeface="Arial" pitchFamily="34" charset="0"/>
              <a:cs typeface="Arial" pitchFamily="34" charset="0"/>
            </a:endParaRPr>
          </a:p>
        </p:txBody>
      </p:sp>
      <p:sp>
        <p:nvSpPr>
          <p:cNvPr id="7" name="Rectangle 6"/>
          <p:cNvSpPr/>
          <p:nvPr/>
        </p:nvSpPr>
        <p:spPr>
          <a:xfrm>
            <a:off x="2950460" y="330218"/>
            <a:ext cx="3108543" cy="461665"/>
          </a:xfrm>
          <a:prstGeom prst="rect">
            <a:avLst/>
          </a:prstGeom>
        </p:spPr>
        <p:txBody>
          <a:bodyPr wrap="none">
            <a:spAutoFit/>
          </a:bodyPr>
          <a:lstStyle/>
          <a:p>
            <a:r>
              <a:rPr lang="en-US" sz="2400" b="1" smtClean="0">
                <a:solidFill>
                  <a:srgbClr val="FF0000"/>
                </a:solidFill>
                <a:latin typeface="Arial" pitchFamily="34" charset="0"/>
                <a:cs typeface="Arial" pitchFamily="34" charset="0"/>
              </a:rPr>
              <a:t>NỘI DUNG BÀI HỌC</a:t>
            </a:r>
            <a:endParaRPr lang="vi-VN" sz="2400"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louds1.png"/>
          <p:cNvPicPr>
            <a:picLocks noChangeAspect="1"/>
          </p:cNvPicPr>
          <p:nvPr/>
        </p:nvPicPr>
        <p:blipFill>
          <a:blip r:embed="rId3" cstate="print"/>
          <a:stretch>
            <a:fillRect/>
          </a:stretch>
        </p:blipFill>
        <p:spPr>
          <a:xfrm>
            <a:off x="2528204" y="710310"/>
            <a:ext cx="3638550" cy="631346"/>
          </a:xfrm>
          <a:prstGeom prst="rect">
            <a:avLst/>
          </a:prstGeom>
        </p:spPr>
      </p:pic>
      <p:sp>
        <p:nvSpPr>
          <p:cNvPr id="3" name="TextBox 2"/>
          <p:cNvSpPr txBox="1"/>
          <p:nvPr/>
        </p:nvSpPr>
        <p:spPr>
          <a:xfrm>
            <a:off x="6332764"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108983" y="2199785"/>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4" cstate="print"/>
            <a:stretch>
              <a:fillRect/>
            </a:stretch>
          </p:blipFill>
          <p:spPr>
            <a:xfrm>
              <a:off x="4441776" y="1208314"/>
              <a:ext cx="586740" cy="609600"/>
            </a:xfrm>
            <a:prstGeom prst="rect">
              <a:avLst/>
            </a:prstGeom>
          </p:spPr>
        </p:pic>
      </p:grpSp>
      <p:pic>
        <p:nvPicPr>
          <p:cNvPr id="11" name="Picture 10" descr="field1.png"/>
          <p:cNvPicPr>
            <a:picLocks noChangeAspect="1"/>
          </p:cNvPicPr>
          <p:nvPr/>
        </p:nvPicPr>
        <p:blipFill>
          <a:blip r:embed="rId5" cstate="print"/>
          <a:stretch>
            <a:fillRect/>
          </a:stretch>
        </p:blipFill>
        <p:spPr>
          <a:xfrm>
            <a:off x="2452688" y="1321730"/>
            <a:ext cx="4238625" cy="643842"/>
          </a:xfrm>
          <a:prstGeom prst="rect">
            <a:avLst/>
          </a:prstGeom>
        </p:spPr>
      </p:pic>
      <p:pic>
        <p:nvPicPr>
          <p:cNvPr id="12" name="Picture 11" descr="server.png"/>
          <p:cNvPicPr>
            <a:picLocks noChangeAspect="1"/>
          </p:cNvPicPr>
          <p:nvPr/>
        </p:nvPicPr>
        <p:blipFill>
          <a:blip r:embed="rId6" cstate="print"/>
          <a:stretch>
            <a:fillRect/>
          </a:stretch>
        </p:blipFill>
        <p:spPr>
          <a:xfrm>
            <a:off x="3214830" y="515048"/>
            <a:ext cx="2714340" cy="1490662"/>
          </a:xfrm>
          <a:prstGeom prst="rect">
            <a:avLst/>
          </a:prstGeom>
        </p:spPr>
      </p:pic>
      <p:sp>
        <p:nvSpPr>
          <p:cNvPr id="15" name="Rectangle 14"/>
          <p:cNvSpPr/>
          <p:nvPr/>
        </p:nvSpPr>
        <p:spPr>
          <a:xfrm>
            <a:off x="1132718" y="3135185"/>
            <a:ext cx="7014869" cy="461665"/>
          </a:xfrm>
          <a:prstGeom prst="rect">
            <a:avLst/>
          </a:prstGeom>
        </p:spPr>
        <p:txBody>
          <a:bodyPr wrap="none">
            <a:spAutoFit/>
          </a:bodyPr>
          <a:lstStyle/>
          <a:p>
            <a:r>
              <a:rPr lang="vi-VN" sz="2400" b="1" smtClean="0">
                <a:solidFill>
                  <a:srgbClr val="FF0000"/>
                </a:solidFill>
                <a:latin typeface="Arial" pitchFamily="34" charset="0"/>
                <a:cs typeface="Arial" pitchFamily="34" charset="0"/>
              </a:rPr>
              <a:t>1. </a:t>
            </a:r>
            <a:r>
              <a:rPr lang="en-US" sz="2400" b="1" smtClean="0">
                <a:solidFill>
                  <a:srgbClr val="FF0000"/>
                </a:solidFill>
              </a:rPr>
              <a:t>TÌM HIỂU VỀ TRUYỀN THỐNG ĐỊA PHƯƠNG</a:t>
            </a:r>
            <a:endParaRPr lang="vi-VN" sz="2400" b="1">
              <a:solidFill>
                <a:srgbClr val="FF0000"/>
              </a:solidFill>
              <a:latin typeface="Arial" pitchFamily="34" charset="0"/>
              <a:cs typeface="Arial" pitchFamily="34" charset="0"/>
            </a:endParaRPr>
          </a:p>
        </p:txBody>
      </p:sp>
      <p:sp>
        <p:nvSpPr>
          <p:cNvPr id="14" name="文本框 1"/>
          <p:cNvSpPr txBox="1"/>
          <p:nvPr/>
        </p:nvSpPr>
        <p:spPr>
          <a:xfrm>
            <a:off x="306705" y="283960"/>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7294" y="1633946"/>
            <a:ext cx="6926034" cy="609600"/>
            <a:chOff x="1270908" y="1299754"/>
            <a:chExt cx="6926034" cy="609600"/>
          </a:xfrm>
        </p:grpSpPr>
        <p:cxnSp>
          <p:nvCxnSpPr>
            <p:cNvPr id="4" name="Straight Connector 3"/>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8" name="Picture 7" descr="yellow.png"/>
            <p:cNvPicPr>
              <a:picLocks noChangeAspect="1"/>
            </p:cNvPicPr>
            <p:nvPr/>
          </p:nvPicPr>
          <p:blipFill>
            <a:blip r:embed="rId2" cstate="print"/>
            <a:stretch>
              <a:fillRect/>
            </a:stretch>
          </p:blipFill>
          <p:spPr>
            <a:xfrm>
              <a:off x="4441776" y="1299754"/>
              <a:ext cx="586740" cy="609600"/>
            </a:xfrm>
            <a:prstGeom prst="rect">
              <a:avLst/>
            </a:prstGeom>
          </p:spPr>
        </p:pic>
      </p:grpSp>
      <p:sp>
        <p:nvSpPr>
          <p:cNvPr id="13"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2" name="Rectangle 1"/>
          <p:cNvSpPr/>
          <p:nvPr/>
        </p:nvSpPr>
        <p:spPr>
          <a:xfrm>
            <a:off x="1420609" y="1047110"/>
            <a:ext cx="6204968" cy="369332"/>
          </a:xfrm>
          <a:prstGeom prst="rect">
            <a:avLst/>
          </a:prstGeom>
        </p:spPr>
        <p:txBody>
          <a:bodyPr wrap="none">
            <a:spAutoFit/>
          </a:bodyPr>
          <a:lstStyle/>
          <a:p>
            <a:r>
              <a:rPr lang="en-US" b="1" smtClean="0">
                <a:solidFill>
                  <a:srgbClr val="FF0000"/>
                </a:solidFill>
                <a:latin typeface="Arial" pitchFamily="34" charset="0"/>
                <a:cs typeface="Arial" pitchFamily="34" charset="0"/>
              </a:rPr>
              <a:t>CUỘC THI TÌM HIỂU VỀ TRUYỀN THỐNG ĐỊA PHƯƠNG</a:t>
            </a:r>
            <a:endParaRPr lang="vi-VN" b="1">
              <a:solidFill>
                <a:srgbClr val="FF0000"/>
              </a:solidFill>
              <a:latin typeface="Arial" pitchFamily="34" charset="0"/>
              <a:cs typeface="Arial" pitchFamily="34" charset="0"/>
            </a:endParaRPr>
          </a:p>
        </p:txBody>
      </p:sp>
      <p:sp>
        <p:nvSpPr>
          <p:cNvPr id="10" name="Rectangle 9"/>
          <p:cNvSpPr/>
          <p:nvPr/>
        </p:nvSpPr>
        <p:spPr>
          <a:xfrm>
            <a:off x="1437235" y="2077291"/>
            <a:ext cx="6360104" cy="1754326"/>
          </a:xfrm>
          <a:prstGeom prst="rect">
            <a:avLst/>
          </a:prstGeom>
        </p:spPr>
        <p:txBody>
          <a:bodyPr wrap="square">
            <a:spAutoFit/>
          </a:bodyPr>
          <a:lstStyle/>
          <a:p>
            <a:pPr algn="just">
              <a:lnSpc>
                <a:spcPct val="200000"/>
              </a:lnSpc>
            </a:pPr>
            <a:r>
              <a:rPr lang="en-US" b="1" u="sng" smtClean="0">
                <a:latin typeface="Arial" pitchFamily="34" charset="0"/>
                <a:cs typeface="Arial" pitchFamily="34" charset="0"/>
              </a:rPr>
              <a:t>Luật thi</a:t>
            </a:r>
            <a:r>
              <a:rPr lang="en-US" b="1" smtClean="0">
                <a:latin typeface="Arial" pitchFamily="34" charset="0"/>
                <a:cs typeface="Arial" pitchFamily="34" charset="0"/>
              </a:rPr>
              <a:t>: Các </a:t>
            </a:r>
            <a:r>
              <a:rPr lang="en-US" b="1">
                <a:latin typeface="Arial" pitchFamily="34" charset="0"/>
                <a:cs typeface="Arial" pitchFamily="34" charset="0"/>
              </a:rPr>
              <a:t>nhóm bốc thăm ngẫu nhiên từ 4 lá thăm đã chuẩn bị </a:t>
            </a:r>
            <a:r>
              <a:rPr lang="en-US" b="1">
                <a:latin typeface="Arial" pitchFamily="34" charset="0"/>
                <a:cs typeface="Arial" pitchFamily="34" charset="0"/>
              </a:rPr>
              <a:t>để </a:t>
            </a:r>
            <a:r>
              <a:rPr lang="en-US" b="1" smtClean="0">
                <a:latin typeface="Arial" pitchFamily="34" charset="0"/>
                <a:cs typeface="Arial" pitchFamily="34" charset="0"/>
              </a:rPr>
              <a:t>thuyết trình về một </a:t>
            </a:r>
            <a:r>
              <a:rPr lang="en-US" b="1">
                <a:latin typeface="Arial" pitchFamily="34" charset="0"/>
                <a:cs typeface="Arial" pitchFamily="34" charset="0"/>
              </a:rPr>
              <a:t>trong các loại hình truyền thống văn hoá, lịch sử, của địa phương. </a:t>
            </a:r>
            <a:endParaRPr lang="vi-VN" b="1">
              <a:latin typeface="Arial" pitchFamily="34" charset="0"/>
              <a:cs typeface="Arial" pitchFamily="34" charset="0"/>
            </a:endParaRPr>
          </a:p>
        </p:txBody>
      </p:sp>
    </p:spTree>
    <p:extLst>
      <p:ext uri="{BB962C8B-B14F-4D97-AF65-F5344CB8AC3E}">
        <p14:creationId xmlns:p14="http://schemas.microsoft.com/office/powerpoint/2010/main" val="42253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pic>
        <p:nvPicPr>
          <p:cNvPr id="3" name="Picture 2" descr="C:\Users\DELL\Downloads\HDTN_6_SGK_27_5_2021_v1_Page28.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28" t="47948" r="49648" b="32369"/>
          <a:stretch/>
        </p:blipFill>
        <p:spPr bwMode="auto">
          <a:xfrm>
            <a:off x="373205" y="1612676"/>
            <a:ext cx="2064558" cy="21504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LL\Downloads\HDTN_6_SGK_27_5_2021_v1_Page28.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9106" r="21880" b="33454"/>
          <a:stretch/>
        </p:blipFill>
        <p:spPr bwMode="auto">
          <a:xfrm>
            <a:off x="2437763" y="2416505"/>
            <a:ext cx="1928555" cy="2057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ELL\Downloads\HDTN_6_SGK_27_5_2021_v1_Page28.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9262" r="19948" b="13298"/>
          <a:stretch/>
        </p:blipFill>
        <p:spPr bwMode="auto">
          <a:xfrm>
            <a:off x="6494376" y="2548575"/>
            <a:ext cx="2327566" cy="1927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LL\Downloads\HDTN_6_SGK_27_5_2021_v1_Page28.jpg"/>
          <p:cNvPicPr>
            <a:picLocks noChangeAspect="1" noChangeArrowheads="1"/>
          </p:cNvPicPr>
          <p:nvPr/>
        </p:nvPicPr>
        <p:blipFill rotWithShape="1">
          <a:blip r:embed="rId2">
            <a:extLst>
              <a:ext uri="{28A0092B-C50C-407E-A947-70E740481C1C}">
                <a14:useLocalDpi xmlns:a14="http://schemas.microsoft.com/office/drawing/2010/main" val="0"/>
              </a:ext>
            </a:extLst>
          </a:blip>
          <a:srcRect l="20377" t="67750" r="52147" b="13298"/>
          <a:stretch/>
        </p:blipFill>
        <p:spPr bwMode="auto">
          <a:xfrm>
            <a:off x="4366318" y="1668363"/>
            <a:ext cx="2128058" cy="20948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5169" y="904418"/>
            <a:ext cx="7710829" cy="369332"/>
          </a:xfrm>
          <a:prstGeom prst="rect">
            <a:avLst/>
          </a:prstGeom>
        </p:spPr>
        <p:txBody>
          <a:bodyPr wrap="none">
            <a:spAutoFit/>
          </a:bodyPr>
          <a:lstStyle/>
          <a:p>
            <a:r>
              <a:rPr lang="en-US" b="1" smtClean="0">
                <a:solidFill>
                  <a:srgbClr val="FF0000"/>
                </a:solidFill>
                <a:latin typeface="Arial" pitchFamily="34" charset="0"/>
                <a:cs typeface="Arial" pitchFamily="34" charset="0"/>
              </a:rPr>
              <a:t>4 CHỦ ĐỀ: NGHỆ THUẬT, ẨM THỰC, NGHỀ TRUYỀN THỐNG, LỄ HỘI</a:t>
            </a:r>
            <a:endParaRPr lang="vi-VN" b="1">
              <a:solidFill>
                <a:srgbClr val="FF0000"/>
              </a:solidFill>
              <a:latin typeface="Arial" pitchFamily="34" charset="0"/>
              <a:cs typeface="Arial" pitchFamily="34" charset="0"/>
            </a:endParaRPr>
          </a:p>
        </p:txBody>
      </p:sp>
      <p:sp>
        <p:nvSpPr>
          <p:cNvPr id="8" name="Rounded Rectangle 7"/>
          <p:cNvSpPr/>
          <p:nvPr/>
        </p:nvSpPr>
        <p:spPr>
          <a:xfrm>
            <a:off x="895315" y="1662551"/>
            <a:ext cx="1319587" cy="166565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b="1" smtClean="0">
                <a:solidFill>
                  <a:schemeClr val="tx1"/>
                </a:solidFill>
                <a:latin typeface="Arial" pitchFamily="34" charset="0"/>
                <a:cs typeface="Arial" pitchFamily="34" charset="0"/>
              </a:rPr>
              <a:t>NGHỆ THUẬT</a:t>
            </a:r>
            <a:endParaRPr lang="vi-VN" b="1">
              <a:solidFill>
                <a:schemeClr val="tx1"/>
              </a:solidFill>
              <a:latin typeface="Arial" pitchFamily="34" charset="0"/>
              <a:cs typeface="Arial" pitchFamily="34" charset="0"/>
            </a:endParaRPr>
          </a:p>
        </p:txBody>
      </p:sp>
      <p:sp>
        <p:nvSpPr>
          <p:cNvPr id="10" name="Rounded Rectangle 9"/>
          <p:cNvSpPr/>
          <p:nvPr/>
        </p:nvSpPr>
        <p:spPr>
          <a:xfrm>
            <a:off x="2891871" y="1715745"/>
            <a:ext cx="1319587" cy="166565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b="1" smtClean="0">
                <a:solidFill>
                  <a:schemeClr val="tx1"/>
                </a:solidFill>
                <a:latin typeface="Arial" pitchFamily="34" charset="0"/>
                <a:cs typeface="Arial" pitchFamily="34" charset="0"/>
              </a:rPr>
              <a:t>ẨM THỰC</a:t>
            </a:r>
            <a:endParaRPr lang="vi-VN" b="1">
              <a:solidFill>
                <a:schemeClr val="tx1"/>
              </a:solidFill>
              <a:latin typeface="Arial" pitchFamily="34" charset="0"/>
              <a:cs typeface="Arial" pitchFamily="34" charset="0"/>
            </a:endParaRPr>
          </a:p>
        </p:txBody>
      </p:sp>
      <p:sp>
        <p:nvSpPr>
          <p:cNvPr id="11" name="Rounded Rectangle 10"/>
          <p:cNvSpPr/>
          <p:nvPr/>
        </p:nvSpPr>
        <p:spPr>
          <a:xfrm>
            <a:off x="4920178" y="1779750"/>
            <a:ext cx="1319587" cy="166565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b="1" smtClean="0">
                <a:solidFill>
                  <a:schemeClr val="tx1"/>
                </a:solidFill>
                <a:latin typeface="Arial" pitchFamily="34" charset="0"/>
                <a:cs typeface="Arial" pitchFamily="34" charset="0"/>
              </a:rPr>
              <a:t>NGHỀ TRUYỀN THỐNG</a:t>
            </a:r>
            <a:endParaRPr lang="vi-VN" b="1">
              <a:solidFill>
                <a:schemeClr val="tx1"/>
              </a:solidFill>
              <a:latin typeface="Arial" pitchFamily="34" charset="0"/>
              <a:cs typeface="Arial" pitchFamily="34" charset="0"/>
            </a:endParaRPr>
          </a:p>
        </p:txBody>
      </p:sp>
      <p:sp>
        <p:nvSpPr>
          <p:cNvPr id="12" name="Rounded Rectangle 11"/>
          <p:cNvSpPr/>
          <p:nvPr/>
        </p:nvSpPr>
        <p:spPr>
          <a:xfrm>
            <a:off x="6879531" y="1779749"/>
            <a:ext cx="1319587" cy="166565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b="1" smtClean="0">
                <a:solidFill>
                  <a:schemeClr val="tx1"/>
                </a:solidFill>
                <a:latin typeface="Arial" pitchFamily="34" charset="0"/>
                <a:cs typeface="Arial" pitchFamily="34" charset="0"/>
              </a:rPr>
              <a:t>LỄ HỘI</a:t>
            </a:r>
            <a:endParaRPr lang="vi-VN"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8044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3" name="Rectangle 2"/>
          <p:cNvSpPr/>
          <p:nvPr/>
        </p:nvSpPr>
        <p:spPr>
          <a:xfrm>
            <a:off x="640082" y="636667"/>
            <a:ext cx="7606144" cy="3139321"/>
          </a:xfrm>
          <a:prstGeom prst="rect">
            <a:avLst/>
          </a:prstGeom>
        </p:spPr>
        <p:txBody>
          <a:bodyPr wrap="square">
            <a:spAutoFit/>
          </a:bodyPr>
          <a:lstStyle/>
          <a:p>
            <a:pPr algn="ctr">
              <a:lnSpc>
                <a:spcPct val="150000"/>
              </a:lnSpc>
            </a:pPr>
            <a:r>
              <a:rPr lang="en-US" sz="2000" b="1" smtClean="0">
                <a:solidFill>
                  <a:srgbClr val="FF0000"/>
                </a:solidFill>
                <a:latin typeface="Arial" pitchFamily="34" charset="0"/>
                <a:cs typeface="Arial" pitchFamily="34" charset="0"/>
              </a:rPr>
              <a:t>Hướng dẫn:</a:t>
            </a:r>
          </a:p>
          <a:p>
            <a:pPr algn="just">
              <a:lnSpc>
                <a:spcPct val="150000"/>
              </a:lnSpc>
            </a:pPr>
            <a:r>
              <a:rPr lang="en-US" smtClean="0">
                <a:latin typeface="Arial" pitchFamily="34" charset="0"/>
                <a:cs typeface="Arial" pitchFamily="34" charset="0"/>
              </a:rPr>
              <a:t>+ </a:t>
            </a:r>
            <a:r>
              <a:rPr lang="en-US">
                <a:latin typeface="Arial" pitchFamily="34" charset="0"/>
                <a:cs typeface="Arial" pitchFamily="34" charset="0"/>
              </a:rPr>
              <a:t>Từng nhóm lần lượt giơ cao lá thăm đã bốc được; </a:t>
            </a:r>
            <a:endParaRPr lang="vi-VN">
              <a:latin typeface="Arial" pitchFamily="34" charset="0"/>
              <a:cs typeface="Arial" pitchFamily="34" charset="0"/>
            </a:endParaRPr>
          </a:p>
          <a:p>
            <a:pPr algn="just">
              <a:lnSpc>
                <a:spcPct val="150000"/>
              </a:lnSpc>
            </a:pPr>
            <a:r>
              <a:rPr lang="en-US">
                <a:latin typeface="Arial" pitchFamily="34" charset="0"/>
                <a:cs typeface="Arial" pitchFamily="34" charset="0"/>
              </a:rPr>
              <a:t>+ Nêu tên và trình bày ít nhất 2 đặc điểm nổi bật của loại hình truyền thống quê hương tương ứng với thẻ bốc thăm được;</a:t>
            </a:r>
            <a:endParaRPr lang="vi-VN">
              <a:latin typeface="Arial" pitchFamily="34" charset="0"/>
              <a:cs typeface="Arial" pitchFamily="34" charset="0"/>
            </a:endParaRPr>
          </a:p>
          <a:p>
            <a:pPr algn="just">
              <a:lnSpc>
                <a:spcPct val="150000"/>
              </a:lnSpc>
            </a:pPr>
            <a:r>
              <a:rPr lang="en-US">
                <a:latin typeface="Arial" pitchFamily="34" charset="0"/>
                <a:cs typeface="Arial" pitchFamily="34" charset="0"/>
              </a:rPr>
              <a:t>+ Thời gian chuẩn bị của mỗi nhóm: 5 phút;</a:t>
            </a:r>
            <a:endParaRPr lang="vi-VN">
              <a:latin typeface="Arial" pitchFamily="34" charset="0"/>
              <a:cs typeface="Arial" pitchFamily="34" charset="0"/>
            </a:endParaRPr>
          </a:p>
          <a:p>
            <a:pPr algn="just">
              <a:lnSpc>
                <a:spcPct val="150000"/>
              </a:lnSpc>
            </a:pPr>
            <a:r>
              <a:rPr lang="en-US">
                <a:latin typeface="Arial" pitchFamily="34" charset="0"/>
                <a:cs typeface="Arial" pitchFamily="34" charset="0"/>
              </a:rPr>
              <a:t>+ Thời gian trình bày của mỗi nhóm: tối đa 2 phút; </a:t>
            </a:r>
            <a:endParaRPr lang="vi-VN">
              <a:latin typeface="Arial" pitchFamily="34" charset="0"/>
              <a:cs typeface="Arial" pitchFamily="34" charset="0"/>
            </a:endParaRPr>
          </a:p>
          <a:p>
            <a:pPr algn="just">
              <a:lnSpc>
                <a:spcPct val="150000"/>
              </a:lnSpc>
            </a:pPr>
            <a:r>
              <a:rPr lang="en-US">
                <a:latin typeface="Arial" pitchFamily="34" charset="0"/>
                <a:cs typeface="Arial" pitchFamily="34" charset="0"/>
              </a:rPr>
              <a:t>+ Trao giải cho đội thực hiện nhanh, đúng và có nội dung đặc sắc nhất.</a:t>
            </a:r>
            <a:endParaRPr lang="vi-VN">
              <a:latin typeface="Arial" pitchFamily="34" charset="0"/>
              <a:cs typeface="Arial" pitchFamily="34" charset="0"/>
            </a:endParaRPr>
          </a:p>
        </p:txBody>
      </p:sp>
    </p:spTree>
    <p:extLst>
      <p:ext uri="{BB962C8B-B14F-4D97-AF65-F5344CB8AC3E}">
        <p14:creationId xmlns:p14="http://schemas.microsoft.com/office/powerpoint/2010/main" val="13804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_ballon.png"/>
          <p:cNvPicPr>
            <a:picLocks noChangeAspect="1"/>
          </p:cNvPicPr>
          <p:nvPr/>
        </p:nvPicPr>
        <p:blipFill>
          <a:blip r:embed="rId2" cstate="print"/>
          <a:stretch>
            <a:fillRect/>
          </a:stretch>
        </p:blipFill>
        <p:spPr>
          <a:xfrm>
            <a:off x="7479867" y="583880"/>
            <a:ext cx="1186679" cy="971550"/>
          </a:xfrm>
          <a:prstGeom prst="rect">
            <a:avLst/>
          </a:prstGeom>
        </p:spPr>
      </p:pic>
      <p:sp>
        <p:nvSpPr>
          <p:cNvPr id="3"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sp>
        <p:nvSpPr>
          <p:cNvPr id="4" name="文本框 1"/>
          <p:cNvSpPr txBox="1"/>
          <p:nvPr/>
        </p:nvSpPr>
        <p:spPr>
          <a:xfrm>
            <a:off x="306705" y="267335"/>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15</a:t>
            </a:r>
            <a:endParaRPr lang="en-US" altLang="zh-CN" b="1">
              <a:solidFill>
                <a:srgbClr val="FF0000"/>
              </a:solidFill>
              <a:latin typeface="Arial" pitchFamily="34" charset="0"/>
              <a:cs typeface="Arial" pitchFamily="34" charset="0"/>
            </a:endParaRPr>
          </a:p>
        </p:txBody>
      </p:sp>
      <p:pic>
        <p:nvPicPr>
          <p:cNvPr id="5" name="Picture 4" descr="contents.png"/>
          <p:cNvPicPr>
            <a:picLocks noChangeAspect="1"/>
          </p:cNvPicPr>
          <p:nvPr/>
        </p:nvPicPr>
        <p:blipFill>
          <a:blip r:embed="rId3" cstate="print"/>
          <a:stretch>
            <a:fillRect/>
          </a:stretch>
        </p:blipFill>
        <p:spPr>
          <a:xfrm>
            <a:off x="2324470" y="1026511"/>
            <a:ext cx="4950759" cy="2577018"/>
          </a:xfrm>
          <a:prstGeom prst="rect">
            <a:avLst/>
          </a:prstGeom>
        </p:spPr>
      </p:pic>
      <p:sp>
        <p:nvSpPr>
          <p:cNvPr id="6" name="Google Shape;1001;p38"/>
          <p:cNvSpPr txBox="1">
            <a:spLocks/>
          </p:cNvSpPr>
          <p:nvPr/>
        </p:nvSpPr>
        <p:spPr>
          <a:xfrm>
            <a:off x="4206745" y="1376360"/>
            <a:ext cx="1573995" cy="432048"/>
          </a:xfrm>
          <a:prstGeom prst="rect">
            <a:avLst/>
          </a:prstGeom>
          <a:ln>
            <a:solidFill>
              <a:srgbClr val="FFFF00"/>
            </a:solidFill>
          </a:ln>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a:lstStyle>
          <a:p>
            <a:pPr>
              <a:spcBef>
                <a:spcPts val="0"/>
              </a:spcBef>
            </a:pPr>
            <a:r>
              <a:rPr lang="vi-VN" sz="2000" b="1" smtClean="0">
                <a:solidFill>
                  <a:srgbClr val="FFFF00"/>
                </a:solidFill>
                <a:latin typeface="Arial" pitchFamily="34" charset="0"/>
                <a:cs typeface="Arial" pitchFamily="34" charset="0"/>
              </a:rPr>
              <a:t>NHÓM 1</a:t>
            </a:r>
            <a:endParaRPr lang="vi-VN" sz="2000" b="1">
              <a:solidFill>
                <a:srgbClr val="FFFF00"/>
              </a:solidFill>
              <a:latin typeface="Arial" pitchFamily="34" charset="0"/>
              <a:cs typeface="Arial" pitchFamily="34" charset="0"/>
            </a:endParaRPr>
          </a:p>
        </p:txBody>
      </p:sp>
      <p:sp>
        <p:nvSpPr>
          <p:cNvPr id="7" name="Rectangle 6"/>
          <p:cNvSpPr/>
          <p:nvPr/>
        </p:nvSpPr>
        <p:spPr>
          <a:xfrm>
            <a:off x="3561501" y="2139725"/>
            <a:ext cx="3341199" cy="577850"/>
          </a:xfrm>
          <a:prstGeom prst="rect">
            <a:avLst/>
          </a:prstGeom>
        </p:spPr>
        <p:txBody>
          <a:bodyPr wrap="square">
            <a:spAutoFit/>
          </a:bodyPr>
          <a:lstStyle/>
          <a:p>
            <a:pPr algn="just">
              <a:lnSpc>
                <a:spcPct val="150000"/>
              </a:lnSpc>
            </a:pPr>
            <a:r>
              <a:rPr lang="vi-VN" sz="2400" smtClean="0">
                <a:solidFill>
                  <a:srgbClr val="FFFF00"/>
                </a:solidFill>
                <a:latin typeface="Arial" pitchFamily="34" charset="0"/>
                <a:cs typeface="Arial" pitchFamily="34" charset="0"/>
              </a:rPr>
              <a:t>Chủ đề: ...</a:t>
            </a:r>
            <a:endParaRPr lang="vi-VN" sz="24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35024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Template>
  <TotalTime>361</TotalTime>
  <Words>763</Words>
  <PresentationFormat>On-screen Show (16:9)</PresentationFormat>
  <Paragraphs>108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2018-12-10T14:14:00Z</dcterms:created>
  <dcterms:modified xsi:type="dcterms:W3CDTF">2021-09-09T03:06:46Z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9EA60596E4224CE1A74B740F31518DAE</vt:lpwstr>
  </property>
  <property fmtid="{D5CDD505-2E9C-101B-9397-08002B2CF9AE}" pid="3" name="KSOProductBuildVer">
    <vt:lpwstr>2052-11.1.0.10463</vt:lpwstr>
  </property>
</Properties>
</file>