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7" r:id="rId2"/>
    <p:sldMasterId id="2147483690" r:id="rId3"/>
    <p:sldMasterId id="2147483702" r:id="rId4"/>
    <p:sldMasterId id="2147483714" r:id="rId5"/>
  </p:sldMasterIdLst>
  <p:notesMasterIdLst>
    <p:notesMasterId r:id="rId37"/>
  </p:notesMasterIdLst>
  <p:sldIdLst>
    <p:sldId id="279" r:id="rId6"/>
    <p:sldId id="272" r:id="rId7"/>
    <p:sldId id="280" r:id="rId8"/>
    <p:sldId id="273" r:id="rId9"/>
    <p:sldId id="282" r:id="rId10"/>
    <p:sldId id="283" r:id="rId11"/>
    <p:sldId id="284" r:id="rId12"/>
    <p:sldId id="285" r:id="rId13"/>
    <p:sldId id="286" r:id="rId14"/>
    <p:sldId id="281" r:id="rId15"/>
    <p:sldId id="288" r:id="rId16"/>
    <p:sldId id="289" r:id="rId17"/>
    <p:sldId id="290" r:id="rId18"/>
    <p:sldId id="291" r:id="rId19"/>
    <p:sldId id="300" r:id="rId20"/>
    <p:sldId id="292" r:id="rId21"/>
    <p:sldId id="297" r:id="rId22"/>
    <p:sldId id="298" r:id="rId23"/>
    <p:sldId id="294" r:id="rId24"/>
    <p:sldId id="301" r:id="rId25"/>
    <p:sldId id="306" r:id="rId26"/>
    <p:sldId id="307" r:id="rId27"/>
    <p:sldId id="308" r:id="rId28"/>
    <p:sldId id="309" r:id="rId29"/>
    <p:sldId id="310" r:id="rId30"/>
    <p:sldId id="312" r:id="rId31"/>
    <p:sldId id="313" r:id="rId32"/>
    <p:sldId id="302" r:id="rId33"/>
    <p:sldId id="311" r:id="rId34"/>
    <p:sldId id="314" r:id="rId35"/>
    <p:sldId id="31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1493B"/>
    <a:srgbClr val="0088D0"/>
    <a:srgbClr val="FFFFFF"/>
    <a:srgbClr val="FFCCCC"/>
    <a:srgbClr val="FFCCFF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825A-CB75-4FC4-BF55-0E8F4ACEAB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4038-BA14-4041-B4DB-5FA6AF51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0ED843F-8562-4C04-80F7-89BBE418FA3A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FC3AE72-34E3-44EA-9867-AA62BCF3765C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96AE3B0-B9D2-4D41-8368-06DC14E135C1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44CD9E-D5F5-482E-B884-09506F9852E8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1A79FB7-3C16-4C67-832D-213D271228F3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73CD0CB-A955-4CBA-9274-BF49C3130C59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5FD7DD-DB22-47B8-ADF4-06204905061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8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21952A-53BA-4197-A782-A078ED91097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6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C5BDE2-47C9-485D-9C2E-9274217CE86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2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80C2FC-C736-40B9-9044-76D858BA342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6644C9-4A8E-4F04-BA90-E445E8BBB6D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51FF82-5B6A-42C1-B48A-ED3E8AE8016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4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8EF03C5-7C8A-4145-B89C-4B2D2F98E41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0FEB921-20A8-420E-8051-A15746D548D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FB39652-B6FA-4C8A-9417-38439B810B11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9526133-38D1-40CD-978C-1AD413D276C3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3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C457AA-CA2F-4E2A-B9ED-EEE3E023EE43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5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96AAC0-5D56-4B92-A2E7-23ABE647D41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3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3B47DC-26FF-4A56-A7C8-A795A5A8275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4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2DB33C-D536-4519-8D55-5250DBF263B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99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77B9EB7-F27E-42BD-A22A-31E5A2ED14D0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3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D1C807-0BF0-4FCA-9A5F-94BD45DDCC65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3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8205FF-A0C1-48A2-BBF7-057A258C21E8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85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98A14F-0C76-4E3D-8676-A0C2C33B3A11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6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0E2EC3-1530-4F61-A674-3C69F722FF10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57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791850-A08F-48C3-AFB3-8F2C723DBC03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5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E309A22-5FB0-4BDC-87A4-D7D8A10DB09D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5655D3-D0E8-42D0-923B-BD2D460B027A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8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62EE8E-0B7A-4815-8FD4-9C70FCBBA923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2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520D2F3-95BD-4FCA-BD08-0281D40DD51F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46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1DF7EF-1FFC-40FC-86C0-5F371CC3DAB7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4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90617-FCC5-49E1-B791-AD407BA470BE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5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AC2162-D284-4D52-8F6A-29488BA59E7B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59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F39E192-53A7-4B29-ACAF-65309E32F2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2995A4F-4938-489E-808B-749ACC065781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86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5C01C25-60F6-43CF-B165-E55DD3895F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489CDD-7645-4869-B95E-53A772E583C3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95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38CA0B3-1052-4ACB-BD02-62BEF27CB5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023A94-4254-43B9-8F21-98C42A539CAD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51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1EF4DBB-6547-442D-BE3B-E197C6647B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6A5A76-E551-4533-8769-46F098A33FB6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4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CCDF870-E74F-4977-90FC-BD60BA9AC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DFA9C2-CCFC-4FE9-857D-B2131471A0C2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F682DF5-A514-4851-8534-A1A26A422EDE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6E5E5BC-BE37-4BF2-80A9-EDD97EC51CBE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0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F6D7B01-3CAA-445E-BEB7-6660A032A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33F91A-C3CA-4E0A-8042-8024B3D9C1C2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47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E842A1D-D968-4669-9F41-600595EB1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C0AF97-08BF-4C02-8E8F-6AB6079840D1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05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748701-A1B0-4B8C-9536-16AA1D5E75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039E6C-218D-4A8A-BED8-124FEC55C6AA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5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A3DFAD3-753A-4531-8498-0035CAF44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9B67A6-2A32-41D8-AB15-AD2782A51BBD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5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DAD976A-BF2D-4209-8CBB-F9D8BE4A6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923F815-2ED6-46BA-B7E9-EC414BBB3255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12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BC56CFD-C1A4-40BE-A2DB-0C9C11C6CB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836255-E2CB-4AD6-A1DF-99FC66CCEA51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35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BA5EC9F-C18B-4C48-97F3-2104A8A375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084F3D-06AF-43DE-908F-A1D5EB22AE29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83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F42B61C-0D99-409F-8954-F44F0B056C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10B0E6-32C8-4116-AC16-FD8B5520EC79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53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45AA48-2707-4477-A91A-0C0E63B24D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CBCE1FD-013B-4184-8729-EB80AFF161E4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21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E4D70CF-BD0C-4978-87D2-2E570D72C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921B85-C9D7-42E7-B0F6-545303C4A49D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1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870FAC9-F2FB-484A-BB91-C358391CB416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20444E5-0970-40AA-B7B0-FCB31E7DE33F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94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C7F0B68-27D1-47FD-9BDF-1BA7AD81BB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D5ECEBE-E10F-4745-8C89-0B29E74E851A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8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FB44471-B616-442D-8C5B-FB7686F6E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AB7866F-6BEE-4C19-BA12-CFA9E73A8366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54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42BC7C1-611C-487C-B502-8E0DA4665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5F5988-A5FE-401A-A434-04B218D62F98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3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E26294D-4CC2-45A3-8123-30DF39ED3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66CDEF-2D81-455D-9972-E5A8ADCC4EE5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25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28AC7C1-25C0-42B4-BE05-55F073329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E7F438-2011-4B08-BFBB-2C0D26E2141B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35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4C912A-D883-4733-A61D-6990A72D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82F08FC-1205-4594-80EC-289884B8FBB6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43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6B0B5A5-C950-4D94-8E19-B1C939A139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A81ECCF-2734-4B30-9E4E-AAB5939F6D54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2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10F1FF2-E283-485E-9E87-7C9FEB49DC2B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716B21F-926B-4B44-A88E-DB340D7FD80B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F0788B6-D786-47A3-92A2-95B6B0012E7D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304769E-DC42-4810-9D0F-65913F704D6A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137F854-1E64-443D-90BE-9F5B28CF02B6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D1575D5-BD2A-4084-899E-B7DB8CEA4322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EF3B502-D9A2-46F2-9680-F2DC44200565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1A367BD-3EBB-45EA-989F-B031E40AE509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99FDE3D6-4938-4311-B819-A7B47EDAB1D4}" type="datetimeFigureOut">
              <a:rPr lang="en-US" smtClean="0"/>
              <a:pPr defTabSz="914400"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3F944513-5C55-4047-951B-B6CB6C048C72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BBB69A-27B1-4EA6-817E-D0E93348D0B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C333E6-7F99-47E1-BEE1-D5A88B9E2EF7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AB1F238-1A44-4BF7-B920-53E48B32D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81F0B8-0F7D-489F-9E01-B25E52147D88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45DEA80-4AA0-45C0-8610-5EA87D4AB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D34B33B-F68D-4FB5-84FF-BC499DB98F4F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6.xml"/><Relationship Id="rId1" Type="http://schemas.openxmlformats.org/officeDocument/2006/relationships/video" Target="file:///G:\N&#259;m%20h&#7885;c%202020-2021\CNTT\&#272;&#7891;ng%20h&#7891;%20&#273;&#7871;m%20ng&#432;&#7907;c%205%20ph&#250;t%20%20%205%20Minutes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5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5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5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5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5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5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" y="2389909"/>
            <a:ext cx="19510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70844" y="750022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ltGray">
          <a:xfrm rot="5400000">
            <a:off x="-2412207" y="1502497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.VnClarendonH" panose="020B7200000000000000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ltGray">
          <a:xfrm rot="5400000" flipH="1">
            <a:off x="-1989137" y="193826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.VnClarendonH" panose="020B7200000000000000" pitchFamily="34" charset="0"/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1000919" y="1780309"/>
            <a:ext cx="1214438" cy="1176338"/>
            <a:chOff x="2078" y="1680"/>
            <a:chExt cx="1615" cy="1615"/>
          </a:xfrm>
        </p:grpSpPr>
        <p:sp>
          <p:nvSpPr>
            <p:cNvPr id="5142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43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gray">
            <a:xfrm>
              <a:off x="2253" y="1925"/>
              <a:ext cx="345" cy="11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45" name="Oval 10"/>
            <p:cNvSpPr>
              <a:spLocks noChangeArrowheads="1"/>
            </p:cNvSpPr>
            <p:nvPr/>
          </p:nvSpPr>
          <p:spPr bwMode="gray">
            <a:xfrm>
              <a:off x="2254" y="1924"/>
              <a:ext cx="345" cy="112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gray">
            <a:xfrm>
              <a:off x="2338" y="1924"/>
              <a:ext cx="1096" cy="11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47" name="Oval 12"/>
            <p:cNvSpPr>
              <a:spLocks noChangeArrowheads="1"/>
            </p:cNvSpPr>
            <p:nvPr/>
          </p:nvSpPr>
          <p:spPr bwMode="gray">
            <a:xfrm>
              <a:off x="2337" y="1924"/>
              <a:ext cx="1096" cy="112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</p:grp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1691483" y="3105873"/>
            <a:ext cx="1214437" cy="1176337"/>
            <a:chOff x="2078" y="1680"/>
            <a:chExt cx="1615" cy="1615"/>
          </a:xfrm>
        </p:grpSpPr>
        <p:sp>
          <p:nvSpPr>
            <p:cNvPr id="5136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37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gray">
            <a:xfrm>
              <a:off x="2253" y="1925"/>
              <a:ext cx="345" cy="11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39" name="Oval 17"/>
            <p:cNvSpPr>
              <a:spLocks noChangeArrowheads="1"/>
            </p:cNvSpPr>
            <p:nvPr/>
          </p:nvSpPr>
          <p:spPr bwMode="gray">
            <a:xfrm>
              <a:off x="2254" y="1924"/>
              <a:ext cx="345" cy="112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gray">
            <a:xfrm>
              <a:off x="2338" y="1924"/>
              <a:ext cx="1096" cy="11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41" name="Oval 19"/>
            <p:cNvSpPr>
              <a:spLocks noChangeArrowheads="1"/>
            </p:cNvSpPr>
            <p:nvPr/>
          </p:nvSpPr>
          <p:spPr bwMode="gray">
            <a:xfrm>
              <a:off x="2337" y="1924"/>
              <a:ext cx="1096" cy="112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</p:grpSp>
      <p:grpSp>
        <p:nvGrpSpPr>
          <p:cNvPr id="5128" name="Group 20"/>
          <p:cNvGrpSpPr>
            <a:grpSpLocks/>
          </p:cNvGrpSpPr>
          <p:nvPr/>
        </p:nvGrpSpPr>
        <p:grpSpPr bwMode="auto">
          <a:xfrm>
            <a:off x="1091408" y="4447309"/>
            <a:ext cx="1133475" cy="1176338"/>
            <a:chOff x="2078" y="1680"/>
            <a:chExt cx="1615" cy="1615"/>
          </a:xfrm>
        </p:grpSpPr>
        <p:sp>
          <p:nvSpPr>
            <p:cNvPr id="5130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31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gray">
            <a:xfrm>
              <a:off x="2254" y="1925"/>
              <a:ext cx="370" cy="11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33" name="Oval 24"/>
            <p:cNvSpPr>
              <a:spLocks noChangeArrowheads="1"/>
            </p:cNvSpPr>
            <p:nvPr/>
          </p:nvSpPr>
          <p:spPr bwMode="gray">
            <a:xfrm>
              <a:off x="2254" y="1924"/>
              <a:ext cx="370" cy="112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gray">
            <a:xfrm>
              <a:off x="2338" y="1924"/>
              <a:ext cx="1095" cy="11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5135" name="Oval 26"/>
            <p:cNvSpPr>
              <a:spLocks noChangeArrowheads="1"/>
            </p:cNvSpPr>
            <p:nvPr/>
          </p:nvSpPr>
          <p:spPr bwMode="gray">
            <a:xfrm>
              <a:off x="2337" y="1924"/>
              <a:ext cx="1096" cy="1129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0000"/>
                </a:solidFill>
                <a:latin typeface=".VnClarendonH" panose="020B7200000000000000" pitchFamily="34" charset="0"/>
              </a:endParaRPr>
            </a:p>
          </p:txBody>
        </p:sp>
      </p:grpSp>
      <p:sp>
        <p:nvSpPr>
          <p:cNvPr id="5129" name="WordArt 27"/>
          <p:cNvSpPr>
            <a:spLocks noChangeArrowheads="1" noChangeShapeType="1" noTextEdit="1"/>
          </p:cNvSpPr>
          <p:nvPr/>
        </p:nvSpPr>
        <p:spPr bwMode="auto">
          <a:xfrm>
            <a:off x="2558473" y="1154443"/>
            <a:ext cx="9393381" cy="3021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0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23</a:t>
            </a:r>
            <a:r>
              <a:rPr lang="vi-VN" sz="60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anose="020B7200000000000000" pitchFamily="34" charset="0"/>
              </a:rPr>
              <a:t>.</a:t>
            </a:r>
            <a:r>
              <a:rPr lang="pt-BR" sz="60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endParaRPr lang="vi-VN" sz="6000" b="1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anose="020B7200000000000000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 SỐ LỆNH LÀM VIỆC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 KIỂU DANH </a:t>
            </a:r>
            <a:r>
              <a:rPr lang="en-US" sz="6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vi-VN" sz="6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ÁCH</a:t>
            </a:r>
            <a:endParaRPr lang="en-US" sz="6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4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2713"/>
            <a:ext cx="9144000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3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89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3728" y="1634835"/>
            <a:ext cx="6172200" cy="35970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HÌNH THÀNH KIẾN THỨC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3018473" y="1634835"/>
            <a:ext cx="45719" cy="352829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8993573" y="1589600"/>
            <a:ext cx="270260" cy="3642318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49550" y="3176588"/>
            <a:ext cx="509588" cy="508000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748" y="3217416"/>
              <a:ext cx="123360" cy="122848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928100" y="3175000"/>
            <a:ext cx="509588" cy="508000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748" y="3217416"/>
              <a:ext cx="123360" cy="122849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400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304800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6503988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16"/>
          <p:cNvGrpSpPr>
            <a:grpSpLocks/>
          </p:cNvGrpSpPr>
          <p:nvPr/>
        </p:nvGrpSpPr>
        <p:grpSpPr bwMode="auto">
          <a:xfrm>
            <a:off x="1638300" y="6337300"/>
            <a:ext cx="509588" cy="509588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10037764" y="6337300"/>
            <a:ext cx="509587" cy="509588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4" name="Group 22"/>
          <p:cNvGrpSpPr>
            <a:grpSpLocks/>
          </p:cNvGrpSpPr>
          <p:nvPr/>
        </p:nvGrpSpPr>
        <p:grpSpPr bwMode="auto">
          <a:xfrm>
            <a:off x="1638300" y="117475"/>
            <a:ext cx="509588" cy="509588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5" name="Group 25"/>
          <p:cNvGrpSpPr>
            <a:grpSpLocks/>
          </p:cNvGrpSpPr>
          <p:nvPr/>
        </p:nvGrpSpPr>
        <p:grpSpPr bwMode="auto">
          <a:xfrm>
            <a:off x="10037764" y="117475"/>
            <a:ext cx="509587" cy="509588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351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519054" y="972128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  <a:endParaRPr lang="en-US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4400" y="1845757"/>
            <a:ext cx="10704946" cy="43273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NV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– SGK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range() hay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 SGK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4071" y="214746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878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82072" y="390237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1025236" y="1131455"/>
            <a:ext cx="10159999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False:</a:t>
            </a:r>
          </a:p>
          <a:p>
            <a:pPr algn="ctr"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in &lt;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0" y="3485621"/>
            <a:ext cx="5741555" cy="297757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10" y="3485621"/>
            <a:ext cx="5022563" cy="29775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6262255" y="4904509"/>
            <a:ext cx="722455" cy="41563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82072" y="2786353"/>
            <a:ext cx="10159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35890" y="158833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182254" y="943184"/>
            <a:ext cx="9947563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&lt;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in &lt;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801091" y="5630798"/>
            <a:ext cx="722455" cy="41563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15" y="2552376"/>
            <a:ext cx="6659708" cy="25126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23" y="5284952"/>
            <a:ext cx="6729500" cy="138155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2254" y="2712792"/>
            <a:ext cx="1451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82072" y="390237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334654" y="2276168"/>
            <a:ext cx="994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remove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4654" y="1350820"/>
            <a:ext cx="994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clear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4653" y="3201516"/>
            <a:ext cx="994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insert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1630093"/>
            <a:ext cx="4775200" cy="1900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vi-VN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NV1 (Nhóm 1,2): </a:t>
            </a:r>
          </a:p>
          <a:p>
            <a:pPr algn="ctr">
              <a:spcAft>
                <a:spcPts val="300"/>
              </a:spcAft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Cho biết ý ngĩa của các lệnh: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clear()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A.remove(3)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  <a:defRPr/>
            </a:pPr>
            <a:endParaRPr lang="vi-VN" sz="800" b="1" spc="-180" dirty="0"/>
          </a:p>
        </p:txBody>
      </p:sp>
      <p:sp>
        <p:nvSpPr>
          <p:cNvPr id="6" name="TextBox 5"/>
          <p:cNvSpPr txBox="1"/>
          <p:nvPr/>
        </p:nvSpPr>
        <p:spPr>
          <a:xfrm>
            <a:off x="329334" y="3652982"/>
            <a:ext cx="5614266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u="sng" dirty="0">
                <a:solidFill>
                  <a:srgbClr val="FF0000"/>
                </a:solidFill>
              </a:rPr>
              <a:t>NV2 (Nhóm 3,4): </a:t>
            </a:r>
          </a:p>
          <a:p>
            <a:pPr algn="ctr"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cs typeface="Arial" panose="020B0604020202020204" pitchFamily="34" charset="0"/>
              </a:rPr>
              <a:t>thực 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b="1" dirty="0"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list=[2,4,6,9,10]	</a:t>
            </a:r>
            <a:r>
              <a:rPr lang="en-US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		</a:t>
            </a:r>
            <a:r>
              <a:rPr lang="vi-VN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list.remove(9</a:t>
            </a:r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list.remove(8)	</a:t>
            </a:r>
            <a:r>
              <a:rPr lang="en-US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		</a:t>
            </a:r>
            <a:r>
              <a:rPr lang="vi-VN" sz="2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list.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3,8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list.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10,12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		list.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US" sz="1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46" y="3664527"/>
            <a:ext cx="5661891" cy="28777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u="sng" dirty="0">
                <a:solidFill>
                  <a:srgbClr val="FF0000"/>
                </a:solidFill>
              </a:rPr>
              <a:t>NV3 (Nhóm 5,6): 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vi-VN" sz="2400" b="1" dirty="0">
                <a:cs typeface="Arial" panose="020B0604020202020204" pitchFamily="34" charset="0"/>
              </a:rPr>
              <a:t>, 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vi-VN" sz="2400" b="1" dirty="0">
                <a:cs typeface="Arial" panose="020B0604020202020204" pitchFamily="34" charset="0"/>
              </a:rPr>
              <a:t>7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A.append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insert(0,1)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insert( )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[1, 4, 10, 0]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[1, 4, 10, 5, 0].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1200"/>
              </a:spcAft>
              <a:defRPr/>
            </a:pPr>
            <a:endParaRPr lang="vi-VN" sz="900" b="1" spc="-180" dirty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657600" y="762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PHIẾU HỌC TẬP SỐ 2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329334" y="565161"/>
            <a:ext cx="97383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vi-VN" altLang="en-US" sz="2800" b="1" dirty="0">
                <a:latin typeface="+mn-lt"/>
              </a:rPr>
              <a:t>Nghiên </a:t>
            </a:r>
            <a:r>
              <a:rPr lang="vi-VN" sz="2800" b="1" dirty="0">
                <a:latin typeface="+mn-lt"/>
              </a:rPr>
              <a:t>ví dụ 1, 2, 3 SGK trang 116, thực hiện các nhiệm vụ </a:t>
            </a:r>
            <a:r>
              <a:rPr lang="vi-VN" sz="2800" b="1" dirty="0" smtClean="0">
                <a:latin typeface="+mn-lt"/>
              </a:rPr>
              <a:t>sau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trong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thời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gian</a:t>
            </a:r>
            <a:r>
              <a:rPr lang="en-US" sz="2800" b="1" dirty="0" smtClean="0">
                <a:latin typeface="+mn-lt"/>
              </a:rPr>
              <a:t> 5 </a:t>
            </a:r>
            <a:r>
              <a:rPr lang="en-US" sz="2800" b="1" dirty="0" err="1" smtClean="0">
                <a:latin typeface="+mn-lt"/>
              </a:rPr>
              <a:t>phút</a:t>
            </a:r>
            <a:r>
              <a:rPr lang="en-US" sz="2800" b="1" dirty="0" smtClean="0">
                <a:latin typeface="+mn-lt"/>
              </a:rPr>
              <a:t> </a:t>
            </a:r>
            <a:r>
              <a:rPr lang="vi-VN" sz="2800" b="1" dirty="0" smtClean="0">
                <a:latin typeface="+mn-lt"/>
              </a:rPr>
              <a:t>, </a:t>
            </a:r>
            <a:r>
              <a:rPr lang="vi-VN" sz="2800" b="1" dirty="0">
                <a:latin typeface="+mn-lt"/>
              </a:rPr>
              <a:t>ghi kết quả ra bảng phụ</a:t>
            </a:r>
            <a:r>
              <a:rPr lang="vi-VN" sz="3600" dirty="0">
                <a:latin typeface="+mn-lt"/>
              </a:rPr>
              <a:t>.</a:t>
            </a:r>
            <a:endParaRPr lang="en-US" sz="3600" dirty="0">
              <a:latin typeface="+mn-lt"/>
            </a:endParaRPr>
          </a:p>
        </p:txBody>
      </p:sp>
      <p:pic>
        <p:nvPicPr>
          <p:cNvPr id="11" name="Đồng hồ đếm ngược 5 phút   5 Minutes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745" y="0"/>
            <a:ext cx="2212543" cy="15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6" y="2033664"/>
            <a:ext cx="4414983" cy="29700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vi-VN" sz="2800" b="1" u="sng" dirty="0">
                <a:solidFill>
                  <a:srgbClr val="FF0000"/>
                </a:solidFill>
              </a:rPr>
              <a:t>NV1:</a:t>
            </a:r>
          </a:p>
          <a:p>
            <a:pPr algn="ctr">
              <a:spcAft>
                <a:spcPts val="300"/>
              </a:spcAft>
            </a:pPr>
            <a:r>
              <a:rPr lang="vi-VN" sz="2400" b="1" dirty="0"/>
              <a:t>Cho biết ý ngĩa của các lệnh:</a:t>
            </a:r>
            <a:endParaRPr lang="en-US" sz="2400" b="1" dirty="0"/>
          </a:p>
          <a:p>
            <a:pPr>
              <a:spcAft>
                <a:spcPts val="300"/>
              </a:spcAft>
            </a:pPr>
            <a:r>
              <a:rPr lang="vi-VN" sz="2800" b="1" dirty="0"/>
              <a:t>	</a:t>
            </a:r>
            <a:r>
              <a:rPr lang="vi-VN" sz="2800" b="1" dirty="0">
                <a:solidFill>
                  <a:srgbClr val="0000CC"/>
                </a:solidFill>
              </a:rPr>
              <a:t>A.</a:t>
            </a:r>
            <a:r>
              <a:rPr lang="en-US" sz="2800" b="1" dirty="0">
                <a:solidFill>
                  <a:srgbClr val="0000CC"/>
                </a:solidFill>
              </a:rPr>
              <a:t> clear()</a:t>
            </a:r>
            <a:r>
              <a:rPr lang="vi-VN" sz="2800" b="1" dirty="0">
                <a:solidFill>
                  <a:srgbClr val="0000CC"/>
                </a:solidFill>
              </a:rPr>
              <a:t>			</a:t>
            </a:r>
          </a:p>
          <a:p>
            <a:pPr>
              <a:spcAft>
                <a:spcPts val="300"/>
              </a:spcAft>
            </a:pPr>
            <a:r>
              <a:rPr lang="vi-VN" sz="2800" b="1" dirty="0">
                <a:solidFill>
                  <a:srgbClr val="0000CC"/>
                </a:solidFill>
              </a:rPr>
              <a:t>	A.remove(3)</a:t>
            </a:r>
            <a:endParaRPr lang="en-US" sz="2800" b="1" dirty="0">
              <a:solidFill>
                <a:srgbClr val="0000CC"/>
              </a:solidFill>
            </a:endParaRPr>
          </a:p>
          <a:p>
            <a:pPr>
              <a:spcAft>
                <a:spcPts val="300"/>
              </a:spcAft>
            </a:pPr>
            <a:r>
              <a:rPr lang="vi-VN" sz="2800" b="1" dirty="0">
                <a:solidFill>
                  <a:srgbClr val="0000CC"/>
                </a:solidFill>
              </a:rPr>
              <a:t> 	A.</a:t>
            </a:r>
            <a:r>
              <a:rPr lang="en-US" sz="2800" b="1" dirty="0">
                <a:solidFill>
                  <a:srgbClr val="0000CC"/>
                </a:solidFill>
              </a:rPr>
              <a:t>insert(</a:t>
            </a:r>
            <a:r>
              <a:rPr lang="vi-VN" sz="2800" b="1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,</a:t>
            </a:r>
            <a:r>
              <a:rPr lang="vi-VN" sz="2800" b="1" dirty="0">
                <a:solidFill>
                  <a:srgbClr val="0000CC"/>
                </a:solidFill>
              </a:rPr>
              <a:t>7</a:t>
            </a:r>
            <a:r>
              <a:rPr lang="en-US" sz="2800" b="1" dirty="0">
                <a:solidFill>
                  <a:srgbClr val="0000CC"/>
                </a:solidFill>
              </a:rPr>
              <a:t>)</a:t>
            </a:r>
            <a:r>
              <a:rPr lang="vi-VN" sz="2800" b="1" dirty="0">
                <a:solidFill>
                  <a:srgbClr val="0000CC"/>
                </a:solidFill>
              </a:rPr>
              <a:t>		</a:t>
            </a:r>
          </a:p>
          <a:p>
            <a:pPr>
              <a:spcAft>
                <a:spcPts val="300"/>
              </a:spcAft>
            </a:pPr>
            <a:r>
              <a:rPr lang="vi-VN" sz="2800" b="1" dirty="0">
                <a:solidFill>
                  <a:srgbClr val="0000CC"/>
                </a:solidFill>
              </a:rPr>
              <a:t>	A.</a:t>
            </a:r>
            <a:r>
              <a:rPr lang="en-US" sz="2800" b="1" dirty="0">
                <a:solidFill>
                  <a:srgbClr val="0000CC"/>
                </a:solidFill>
              </a:rPr>
              <a:t>insert(</a:t>
            </a:r>
            <a:r>
              <a:rPr lang="vi-VN" sz="2800" b="1" dirty="0">
                <a:solidFill>
                  <a:srgbClr val="0000CC"/>
                </a:solidFill>
              </a:rPr>
              <a:t>-1</a:t>
            </a:r>
            <a:r>
              <a:rPr lang="en-US" sz="2800" b="1" dirty="0">
                <a:solidFill>
                  <a:srgbClr val="0000CC"/>
                </a:solidFill>
              </a:rPr>
              <a:t>,</a:t>
            </a:r>
            <a:r>
              <a:rPr lang="vi-VN" sz="2800" b="1" dirty="0">
                <a:solidFill>
                  <a:srgbClr val="0000CC"/>
                </a:solidFill>
              </a:rPr>
              <a:t>7</a:t>
            </a:r>
            <a:r>
              <a:rPr lang="en-US" sz="2800" b="1" dirty="0">
                <a:solidFill>
                  <a:srgbClr val="0000CC"/>
                </a:solidFill>
              </a:rPr>
              <a:t>)</a:t>
            </a:r>
          </a:p>
          <a:p>
            <a:pPr algn="just">
              <a:spcAft>
                <a:spcPts val="1200"/>
              </a:spcAft>
              <a:defRPr/>
            </a:pPr>
            <a:endParaRPr lang="vi-VN" sz="800" b="1" spc="-180" dirty="0"/>
          </a:p>
        </p:txBody>
      </p:sp>
      <p:sp>
        <p:nvSpPr>
          <p:cNvPr id="7" name="TextBox 6"/>
          <p:cNvSpPr txBox="1"/>
          <p:nvPr/>
        </p:nvSpPr>
        <p:spPr>
          <a:xfrm>
            <a:off x="6119091" y="1665904"/>
            <a:ext cx="56388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</a:rPr>
              <a:t>A.</a:t>
            </a:r>
            <a:r>
              <a:rPr lang="en-US" sz="2800" b="1" dirty="0">
                <a:solidFill>
                  <a:srgbClr val="0000CC"/>
                </a:solidFill>
              </a:rPr>
              <a:t> clear()</a:t>
            </a:r>
            <a:r>
              <a:rPr lang="vi-VN" sz="2800" b="1" dirty="0">
                <a:solidFill>
                  <a:srgbClr val="0000CC"/>
                </a:solidFill>
              </a:rPr>
              <a:t>: </a:t>
            </a:r>
            <a:r>
              <a:rPr lang="vi-VN" sz="2800" b="1" dirty="0"/>
              <a:t>Xóa toàn bộ các phần tử của danh sách A</a:t>
            </a:r>
            <a:endParaRPr lang="en-US" sz="2800" b="1" dirty="0"/>
          </a:p>
          <a:p>
            <a:pPr algn="just"/>
            <a:r>
              <a:rPr lang="vi-VN" sz="2800" b="1" dirty="0">
                <a:solidFill>
                  <a:srgbClr val="0000CC"/>
                </a:solidFill>
              </a:rPr>
              <a:t>A.remove(3): </a:t>
            </a:r>
            <a:r>
              <a:rPr lang="vi-VN" sz="2800" b="1" dirty="0"/>
              <a:t>Xóa phần tử đầu tiên có giá trị 3 của danh sách A</a:t>
            </a:r>
            <a:endParaRPr lang="en-US" sz="2800" b="1" dirty="0"/>
          </a:p>
          <a:p>
            <a:pPr algn="just"/>
            <a:r>
              <a:rPr lang="vi-VN" sz="2800" b="1" dirty="0">
                <a:solidFill>
                  <a:srgbClr val="0000CC"/>
                </a:solidFill>
              </a:rPr>
              <a:t>A.</a:t>
            </a:r>
            <a:r>
              <a:rPr lang="en-US" sz="2800" b="1" dirty="0">
                <a:solidFill>
                  <a:srgbClr val="0000CC"/>
                </a:solidFill>
              </a:rPr>
              <a:t>insert(</a:t>
            </a:r>
            <a:r>
              <a:rPr lang="vi-VN" sz="2800" b="1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,</a:t>
            </a:r>
            <a:r>
              <a:rPr lang="vi-VN" sz="2800" b="1" dirty="0">
                <a:solidFill>
                  <a:srgbClr val="0000CC"/>
                </a:solidFill>
              </a:rPr>
              <a:t>7</a:t>
            </a:r>
            <a:r>
              <a:rPr lang="en-US" sz="2800" b="1" dirty="0">
                <a:solidFill>
                  <a:srgbClr val="0000CC"/>
                </a:solidFill>
              </a:rPr>
              <a:t>)</a:t>
            </a:r>
            <a:r>
              <a:rPr lang="vi-VN" sz="2800" b="1" dirty="0">
                <a:solidFill>
                  <a:srgbClr val="0000CC"/>
                </a:solidFill>
              </a:rPr>
              <a:t>: </a:t>
            </a:r>
            <a:r>
              <a:rPr lang="vi-VN" sz="2800" b="1" dirty="0"/>
              <a:t>Chèn 7 vào vị trí trí thứ 5 của danh sách A.</a:t>
            </a:r>
            <a:endParaRPr lang="en-US" sz="2800" b="1" dirty="0"/>
          </a:p>
          <a:p>
            <a:pPr algn="just"/>
            <a:r>
              <a:rPr lang="vi-VN" sz="2800" b="1" dirty="0">
                <a:solidFill>
                  <a:srgbClr val="0000CC"/>
                </a:solidFill>
              </a:rPr>
              <a:t>A.</a:t>
            </a:r>
            <a:r>
              <a:rPr lang="en-US" sz="2800" b="1" dirty="0">
                <a:solidFill>
                  <a:srgbClr val="0000CC"/>
                </a:solidFill>
              </a:rPr>
              <a:t>insert(</a:t>
            </a:r>
            <a:r>
              <a:rPr lang="vi-VN" sz="2800" b="1" dirty="0">
                <a:solidFill>
                  <a:srgbClr val="0000CC"/>
                </a:solidFill>
              </a:rPr>
              <a:t>-1</a:t>
            </a:r>
            <a:r>
              <a:rPr lang="en-US" sz="2800" b="1" dirty="0">
                <a:solidFill>
                  <a:srgbClr val="0000CC"/>
                </a:solidFill>
              </a:rPr>
              <a:t>,</a:t>
            </a:r>
            <a:r>
              <a:rPr lang="vi-VN" sz="2800" b="1" dirty="0">
                <a:solidFill>
                  <a:srgbClr val="0000CC"/>
                </a:solidFill>
              </a:rPr>
              <a:t>7</a:t>
            </a:r>
            <a:r>
              <a:rPr lang="en-US" sz="2800" b="1" dirty="0">
                <a:solidFill>
                  <a:srgbClr val="0000CC"/>
                </a:solidFill>
              </a:rPr>
              <a:t>)</a:t>
            </a:r>
            <a:r>
              <a:rPr lang="vi-VN" sz="2800" b="1" dirty="0">
                <a:solidFill>
                  <a:srgbClr val="0000CC"/>
                </a:solidFill>
              </a:rPr>
              <a:t>: </a:t>
            </a:r>
            <a:r>
              <a:rPr lang="vi-VN" sz="2800" b="1" dirty="0"/>
              <a:t>Chèn 7 vào đầu danh sách A.</a:t>
            </a:r>
            <a:endParaRPr lang="en-US" sz="32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6708" y="214746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35419" y="3200091"/>
            <a:ext cx="1089891" cy="471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2" y="1656667"/>
            <a:ext cx="4682837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solidFill>
                  <a:srgbClr val="FF0000"/>
                </a:solidFill>
              </a:rPr>
              <a:t>NV2:</a:t>
            </a:r>
          </a:p>
          <a:p>
            <a:pPr algn="ctr"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cs typeface="Arial" panose="020B0604020202020204" pitchFamily="34" charset="0"/>
              </a:rPr>
              <a:t>thực 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b="1" dirty="0"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list=[2,4,6,9,10]</a:t>
            </a:r>
          </a:p>
          <a:p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list.remove(9)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list.remove(8)</a:t>
            </a:r>
          </a:p>
          <a:p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list.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3,8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list.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10,12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		</a:t>
            </a:r>
          </a:p>
          <a:p>
            <a:r>
              <a:rPr 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list.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clear()</a:t>
            </a:r>
          </a:p>
          <a:p>
            <a:pPr algn="just">
              <a:spcAft>
                <a:spcPts val="1200"/>
              </a:spcAft>
              <a:defRPr/>
            </a:pPr>
            <a:endParaRPr lang="vi-VN" sz="800" b="1" spc="-180" dirty="0"/>
          </a:p>
        </p:txBody>
      </p:sp>
      <p:sp>
        <p:nvSpPr>
          <p:cNvPr id="7" name="TextBox 6"/>
          <p:cNvSpPr txBox="1"/>
          <p:nvPr/>
        </p:nvSpPr>
        <p:spPr>
          <a:xfrm>
            <a:off x="6068292" y="1379667"/>
            <a:ext cx="5860473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	list=[2,4,6,9,10] </a:t>
            </a:r>
          </a:p>
          <a:p>
            <a:r>
              <a:rPr lang="vi-VN" sz="2800" b="1" dirty="0">
                <a:sym typeface="Wingdings" panose="05000000000000000000" pitchFamily="2" charset="2"/>
              </a:rPr>
              <a:t></a:t>
            </a:r>
            <a:r>
              <a:rPr lang="vi-VN" sz="2800" b="1" dirty="0"/>
              <a:t> Tạo danh sách list [2,4,6,9,10]</a:t>
            </a:r>
            <a:endParaRPr lang="en-US" sz="2800" b="1" dirty="0"/>
          </a:p>
          <a:p>
            <a:r>
              <a:rPr lang="vi-VN" sz="2800" b="1" dirty="0">
                <a:solidFill>
                  <a:srgbClr val="0000CC"/>
                </a:solidFill>
              </a:rPr>
              <a:t>	list.remove(9) </a:t>
            </a:r>
          </a:p>
          <a:p>
            <a:r>
              <a:rPr lang="vi-VN" sz="2800" b="1" dirty="0">
                <a:sym typeface="Wingdings" panose="05000000000000000000" pitchFamily="2" charset="2"/>
              </a:rPr>
              <a:t></a:t>
            </a:r>
            <a:r>
              <a:rPr lang="vi-VN" sz="2800" b="1" dirty="0"/>
              <a:t> [2,4,6,10]</a:t>
            </a:r>
            <a:endParaRPr lang="en-US" sz="2800" b="1" dirty="0"/>
          </a:p>
          <a:p>
            <a:r>
              <a:rPr lang="vi-VN" sz="2800" b="1" dirty="0">
                <a:solidFill>
                  <a:srgbClr val="0000CC"/>
                </a:solidFill>
              </a:rPr>
              <a:t>	list.remove(8) </a:t>
            </a:r>
          </a:p>
          <a:p>
            <a:r>
              <a:rPr lang="vi-VN" sz="2800" b="1" dirty="0">
                <a:sym typeface="Wingdings" panose="05000000000000000000" pitchFamily="2" charset="2"/>
              </a:rPr>
              <a:t></a:t>
            </a:r>
            <a:r>
              <a:rPr lang="vi-VN" sz="2800" b="1" dirty="0"/>
              <a:t> báo lỗi</a:t>
            </a:r>
            <a:endParaRPr lang="en-US" sz="2800" b="1" dirty="0"/>
          </a:p>
          <a:p>
            <a:r>
              <a:rPr lang="vi-VN" sz="2800" b="1" dirty="0">
                <a:solidFill>
                  <a:srgbClr val="0000CC"/>
                </a:solidFill>
              </a:rPr>
              <a:t>	list.</a:t>
            </a:r>
            <a:r>
              <a:rPr lang="en-US" sz="2800" b="1" dirty="0">
                <a:solidFill>
                  <a:srgbClr val="0000CC"/>
                </a:solidFill>
              </a:rPr>
              <a:t>insert(</a:t>
            </a:r>
            <a:r>
              <a:rPr lang="vi-VN" sz="2800" b="1" dirty="0">
                <a:solidFill>
                  <a:srgbClr val="0000CC"/>
                </a:solidFill>
              </a:rPr>
              <a:t>3,8</a:t>
            </a:r>
            <a:r>
              <a:rPr lang="en-US" sz="2800" b="1" dirty="0">
                <a:solidFill>
                  <a:srgbClr val="0000CC"/>
                </a:solidFill>
              </a:rPr>
              <a:t>) </a:t>
            </a:r>
            <a:endParaRPr lang="vi-VN" sz="2800" b="1" dirty="0">
              <a:solidFill>
                <a:srgbClr val="0000CC"/>
              </a:solidFill>
            </a:endParaRPr>
          </a:p>
          <a:p>
            <a:r>
              <a:rPr lang="vi-VN" sz="2800" b="1" dirty="0">
                <a:sym typeface="Wingdings" panose="05000000000000000000" pitchFamily="2" charset="2"/>
              </a:rPr>
              <a:t></a:t>
            </a:r>
            <a:r>
              <a:rPr lang="vi-VN" sz="2800" b="1" dirty="0"/>
              <a:t> [2,4,6,8,10]</a:t>
            </a:r>
            <a:endParaRPr lang="en-US" sz="2800" b="1" dirty="0"/>
          </a:p>
          <a:p>
            <a:r>
              <a:rPr lang="vi-VN" sz="2800" b="1" dirty="0">
                <a:solidFill>
                  <a:srgbClr val="0000CC"/>
                </a:solidFill>
              </a:rPr>
              <a:t>	list.</a:t>
            </a:r>
            <a:r>
              <a:rPr lang="en-US" sz="2800" b="1" dirty="0">
                <a:solidFill>
                  <a:srgbClr val="0000CC"/>
                </a:solidFill>
              </a:rPr>
              <a:t>insert(</a:t>
            </a:r>
            <a:r>
              <a:rPr lang="vi-VN" sz="2800" b="1" dirty="0">
                <a:solidFill>
                  <a:srgbClr val="0000CC"/>
                </a:solidFill>
              </a:rPr>
              <a:t>8,12</a:t>
            </a:r>
            <a:r>
              <a:rPr lang="en-US" sz="2800" b="1" dirty="0"/>
              <a:t>)</a:t>
            </a:r>
            <a:endParaRPr lang="vi-VN" sz="2800" b="1" dirty="0"/>
          </a:p>
          <a:p>
            <a:r>
              <a:rPr lang="vi-VN" sz="2800" b="1" dirty="0">
                <a:sym typeface="Wingdings" panose="05000000000000000000" pitchFamily="2" charset="2"/>
              </a:rPr>
              <a:t></a:t>
            </a:r>
            <a:r>
              <a:rPr lang="vi-VN" sz="2800" b="1" dirty="0"/>
              <a:t>[2,4,6,8,10,12]</a:t>
            </a:r>
            <a:endParaRPr lang="en-US" sz="2800" b="1" dirty="0"/>
          </a:p>
          <a:p>
            <a:r>
              <a:rPr lang="vi-VN" sz="2800" b="1" dirty="0">
                <a:solidFill>
                  <a:srgbClr val="0000CC"/>
                </a:solidFill>
              </a:rPr>
              <a:t>	list.</a:t>
            </a:r>
            <a:r>
              <a:rPr lang="en-US" sz="2800" b="1" dirty="0">
                <a:solidFill>
                  <a:srgbClr val="0000CC"/>
                </a:solidFill>
              </a:rPr>
              <a:t> clear()</a:t>
            </a:r>
            <a:endParaRPr lang="vi-VN" sz="2800" b="1" dirty="0">
              <a:solidFill>
                <a:srgbClr val="0000CC"/>
              </a:solidFill>
            </a:endParaRPr>
          </a:p>
          <a:p>
            <a:r>
              <a:rPr lang="vi-VN" sz="2800" b="1" dirty="0">
                <a:sym typeface="Wingdings" panose="05000000000000000000" pitchFamily="2" charset="2"/>
              </a:rPr>
              <a:t></a:t>
            </a:r>
            <a:r>
              <a:rPr lang="vi-VN" sz="2800" b="1" dirty="0"/>
              <a:t>[]</a:t>
            </a:r>
            <a:endParaRPr lang="en-US" sz="28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6708" y="196273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35420" y="3200091"/>
            <a:ext cx="932872" cy="471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2" y="1656667"/>
            <a:ext cx="4682837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solidFill>
                  <a:srgbClr val="FF0000"/>
                </a:solidFill>
              </a:rPr>
              <a:t>NV3:</a:t>
            </a:r>
          </a:p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vi-VN" sz="2000" b="1" dirty="0">
                <a:cs typeface="Arial" panose="020B0604020202020204" pitchFamily="34" charset="0"/>
              </a:rPr>
              <a:t>, 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vi-VN" sz="2000" b="1" dirty="0">
                <a:cs typeface="Arial" panose="020B0604020202020204" pitchFamily="34" charset="0"/>
              </a:rPr>
              <a:t>7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A.append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insert(0,1)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insert( )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[1, 4, 10, 0]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[1, 4, 10, 5, 0].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1200"/>
              </a:spcAft>
              <a:defRPr/>
            </a:pPr>
            <a:endParaRPr lang="vi-VN" sz="800" b="1" spc="-180" dirty="0"/>
          </a:p>
        </p:txBody>
      </p:sp>
      <p:sp>
        <p:nvSpPr>
          <p:cNvPr id="7" name="TextBox 6"/>
          <p:cNvSpPr txBox="1"/>
          <p:nvPr/>
        </p:nvSpPr>
        <p:spPr>
          <a:xfrm>
            <a:off x="6068292" y="1379667"/>
            <a:ext cx="5860473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append(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A.append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insert(0,1)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rỗng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insert(k, x):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insert(3,5)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6708" y="196273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35420" y="3200091"/>
            <a:ext cx="932872" cy="471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/>
          <p:cNvCxnSpPr/>
          <p:nvPr/>
        </p:nvCxnSpPr>
        <p:spPr>
          <a:xfrm rot="16200000" flipH="1">
            <a:off x="4995472" y="955054"/>
            <a:ext cx="2135" cy="5"/>
          </a:xfrm>
          <a:prstGeom prst="bentConnector3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evron 17"/>
          <p:cNvSpPr/>
          <p:nvPr/>
        </p:nvSpPr>
        <p:spPr>
          <a:xfrm>
            <a:off x="3470843" y="2561558"/>
            <a:ext cx="2861868" cy="4061161"/>
          </a:xfrm>
          <a:prstGeom prst="chevron">
            <a:avLst>
              <a:gd name="adj" fmla="val 8194"/>
            </a:avLst>
          </a:prstGeom>
          <a:solidFill>
            <a:srgbClr val="0042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Xóa</a:t>
            </a:r>
            <a:r>
              <a:rPr lang="en-US" sz="2800" b="1" dirty="0"/>
              <a:t>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tử</a:t>
            </a:r>
            <a:r>
              <a:rPr lang="en-US" sz="2800" b="1" dirty="0"/>
              <a:t> </a:t>
            </a:r>
            <a:r>
              <a:rPr lang="vi-VN" sz="2800" b="1" dirty="0"/>
              <a:t>đầu tiên có giá trị </a:t>
            </a:r>
            <a:r>
              <a:rPr lang="en-US" sz="2800" b="1" dirty="0"/>
              <a:t>x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vi-VN" sz="2800" b="1" dirty="0"/>
              <a:t>DS. Nếu DS không có phần tử có giá trị x thì báo lỗi.</a:t>
            </a:r>
            <a:endParaRPr lang="en-US" sz="2800" b="1" spc="-19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209651" y="2517918"/>
            <a:ext cx="2345503" cy="4072740"/>
          </a:xfrm>
          <a:prstGeom prst="chevron">
            <a:avLst>
              <a:gd name="adj" fmla="val 8194"/>
            </a:avLst>
          </a:prstGeom>
          <a:solidFill>
            <a:srgbClr val="5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0" name="Chevron 19"/>
          <p:cNvSpPr/>
          <p:nvPr/>
        </p:nvSpPr>
        <p:spPr>
          <a:xfrm>
            <a:off x="6248400" y="2509758"/>
            <a:ext cx="2784763" cy="4080900"/>
          </a:xfrm>
          <a:prstGeom prst="chevron">
            <a:avLst>
              <a:gd name="adj" fmla="val 8194"/>
            </a:avLst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DS. Nếu k &lt;0 thì chèn x vào đầu DS. Nếu k&gt; len() thì chèn x vào cuối DS.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1561" y="866339"/>
            <a:ext cx="2696112" cy="1577866"/>
          </a:xfrm>
          <a:prstGeom prst="ellipse">
            <a:avLst/>
          </a:prstGeom>
          <a:solidFill>
            <a:srgbClr val="500000"/>
          </a:solidFill>
          <a:ln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clear()</a:t>
            </a:r>
            <a:endParaRPr lang="en-US" sz="4200" b="1" spc="-1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15701" y="844369"/>
            <a:ext cx="2761672" cy="1577866"/>
          </a:xfrm>
          <a:prstGeom prst="ellipse">
            <a:avLst/>
          </a:prstGeom>
          <a:solidFill>
            <a:srgbClr val="005400"/>
          </a:solidFill>
          <a:ln>
            <a:solidFill>
              <a:srgbClr val="0000CC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remove(x)</a:t>
            </a:r>
            <a:endParaRPr lang="en-US" sz="4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48400" y="884648"/>
            <a:ext cx="2754744" cy="1537587"/>
          </a:xfrm>
          <a:prstGeom prst="ellipse">
            <a:avLst/>
          </a:prstGeom>
          <a:solidFill>
            <a:srgbClr val="0000CC"/>
          </a:solid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insert(k, x) </a:t>
            </a:r>
            <a:endParaRPr lang="en-US" sz="26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911513" y="2509758"/>
            <a:ext cx="2603189" cy="4072740"/>
          </a:xfrm>
          <a:prstGeom prst="chevron">
            <a:avLst>
              <a:gd name="adj" fmla="val 81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5400" b="1" spc="-19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21258" y="991909"/>
            <a:ext cx="2593444" cy="1430326"/>
          </a:xfrm>
          <a:prstGeom prst="ellipse">
            <a:avLst/>
          </a:prstGeom>
          <a:solidFill>
            <a:srgbClr val="FFFF00"/>
          </a:solidFill>
          <a:ln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append(x)</a:t>
            </a:r>
            <a:endParaRPr lang="en-US" sz="26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38217" y="105142"/>
            <a:ext cx="947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780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2713"/>
            <a:ext cx="9144000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3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89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14"/>
            <a:ext cx="6172200" cy="309403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1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4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49550" y="3176588"/>
            <a:ext cx="509588" cy="508000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748" y="3217416"/>
              <a:ext cx="123360" cy="122848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928100" y="3175000"/>
            <a:ext cx="509588" cy="508000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748" y="3217416"/>
              <a:ext cx="123360" cy="122849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400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304800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6503988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16"/>
          <p:cNvGrpSpPr>
            <a:grpSpLocks/>
          </p:cNvGrpSpPr>
          <p:nvPr/>
        </p:nvGrpSpPr>
        <p:grpSpPr bwMode="auto">
          <a:xfrm>
            <a:off x="1638300" y="6337300"/>
            <a:ext cx="509588" cy="509588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10037764" y="6337300"/>
            <a:ext cx="509587" cy="509588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404" name="Group 22"/>
          <p:cNvGrpSpPr>
            <a:grpSpLocks/>
          </p:cNvGrpSpPr>
          <p:nvPr/>
        </p:nvGrpSpPr>
        <p:grpSpPr bwMode="auto">
          <a:xfrm>
            <a:off x="1638300" y="117475"/>
            <a:ext cx="509588" cy="509588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405" name="Group 25"/>
          <p:cNvGrpSpPr>
            <a:grpSpLocks/>
          </p:cNvGrpSpPr>
          <p:nvPr/>
        </p:nvGrpSpPr>
        <p:grpSpPr bwMode="auto">
          <a:xfrm>
            <a:off x="10037764" y="117475"/>
            <a:ext cx="509587" cy="509588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225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2713"/>
            <a:ext cx="9144000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3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89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3728" y="1634835"/>
            <a:ext cx="6172200" cy="35970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ĐỘNG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3018473" y="1634835"/>
            <a:ext cx="45719" cy="352829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8993573" y="1589600"/>
            <a:ext cx="270260" cy="3642318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49550" y="3176588"/>
            <a:ext cx="509588" cy="508000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748" y="3217416"/>
              <a:ext cx="123360" cy="122848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928100" y="3175000"/>
            <a:ext cx="509588" cy="508000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748" y="3217416"/>
              <a:ext cx="123360" cy="122849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400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304800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6503988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16"/>
          <p:cNvGrpSpPr>
            <a:grpSpLocks/>
          </p:cNvGrpSpPr>
          <p:nvPr/>
        </p:nvGrpSpPr>
        <p:grpSpPr bwMode="auto">
          <a:xfrm>
            <a:off x="1638300" y="6337300"/>
            <a:ext cx="509588" cy="509588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10037764" y="6337300"/>
            <a:ext cx="509587" cy="509588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4" name="Group 22"/>
          <p:cNvGrpSpPr>
            <a:grpSpLocks/>
          </p:cNvGrpSpPr>
          <p:nvPr/>
        </p:nvGrpSpPr>
        <p:grpSpPr bwMode="auto">
          <a:xfrm>
            <a:off x="1638300" y="117475"/>
            <a:ext cx="509588" cy="509588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5" name="Group 25"/>
          <p:cNvGrpSpPr>
            <a:grpSpLocks/>
          </p:cNvGrpSpPr>
          <p:nvPr/>
        </p:nvGrpSpPr>
        <p:grpSpPr bwMode="auto">
          <a:xfrm>
            <a:off x="10037764" y="117475"/>
            <a:ext cx="509587" cy="509588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872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854" y="1862480"/>
            <a:ext cx="5578764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NV1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793" y="4517421"/>
            <a:ext cx="6576291" cy="20774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NV3: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1,2,3.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vi-VN" sz="900" b="1" i="0" u="none" strike="noStrike" kern="1200" cap="none" spc="-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073236" y="136547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PHIẾU HỌC TẬP SỐ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088614" y="611954"/>
            <a:ext cx="82966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HS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2-3 HS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hiện các nhiệm vụ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201" y="1886924"/>
            <a:ext cx="3854739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NV2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1201477"/>
            <a:ext cx="3168074" cy="45243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NV1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98" y="0"/>
            <a:ext cx="6876617" cy="34636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31" y="3844537"/>
            <a:ext cx="6838084" cy="2990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9" name="Elbow Connector 8"/>
          <p:cNvCxnSpPr/>
          <p:nvPr/>
        </p:nvCxnSpPr>
        <p:spPr>
          <a:xfrm flipV="1">
            <a:off x="3398190" y="1902691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436722" y="3440547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309" y="1628305"/>
            <a:ext cx="2937414" cy="26776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NV2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96" y="636062"/>
            <a:ext cx="5840268" cy="280448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96" y="4234874"/>
            <a:ext cx="5836136" cy="157618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9" name="Elbow Connector 8"/>
          <p:cNvCxnSpPr/>
          <p:nvPr/>
        </p:nvCxnSpPr>
        <p:spPr>
          <a:xfrm flipV="1">
            <a:off x="3398190" y="1902691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3436722" y="3440547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115" y="785930"/>
            <a:ext cx="3045607" cy="50321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NV3: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1,2,3.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vi-VN" sz="900" b="1" i="0" u="none" strike="noStrike" kern="1200" cap="none" spc="-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564" y="336837"/>
            <a:ext cx="6781872" cy="413994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63" y="4811279"/>
            <a:ext cx="6793443" cy="120159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8" name="Elbow Connector 7"/>
          <p:cNvCxnSpPr/>
          <p:nvPr/>
        </p:nvCxnSpPr>
        <p:spPr>
          <a:xfrm flipV="1">
            <a:off x="3398190" y="1902691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436722" y="3440547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5338" y="2164580"/>
            <a:ext cx="4652735" cy="4231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[1,2,2,3,4,5,5]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endParaRPr lang="en-US" sz="1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073236" y="136547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PHIẾU HỌC TẬP SỐ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097851" y="765226"/>
            <a:ext cx="8296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HS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2-3 HS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thực hiện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1, 2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118 - SGK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866" y="2164580"/>
            <a:ext cx="5059134" cy="42780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lẻ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chẵn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879474"/>
            <a:ext cx="6089940" cy="292590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4304674"/>
            <a:ext cx="6069157" cy="175437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cxnSp>
        <p:nvCxnSpPr>
          <p:cNvPr id="9" name="Elbow Connector 8"/>
          <p:cNvCxnSpPr/>
          <p:nvPr/>
        </p:nvCxnSpPr>
        <p:spPr>
          <a:xfrm flipV="1">
            <a:off x="3722184" y="1972491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3760716" y="3510347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611" y="1416434"/>
            <a:ext cx="3544372" cy="4047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vi-VN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[1,2,2,3,4,5,5]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800"/>
              </a:spcBef>
              <a:spcAft>
                <a:spcPts val="800"/>
              </a:spcAft>
              <a:defRPr/>
            </a:pPr>
            <a:endParaRPr lang="en-US" sz="1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 flipV="1">
            <a:off x="4229463" y="1911927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4267995" y="3449783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1229" y="695998"/>
            <a:ext cx="3904589" cy="5570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lẻ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chẵn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37" y="2299586"/>
            <a:ext cx="5598825" cy="125614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44" y="310550"/>
            <a:ext cx="5598825" cy="188630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572" y="3931744"/>
            <a:ext cx="5618090" cy="186869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572" y="5870966"/>
            <a:ext cx="5617297" cy="84387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262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2713"/>
            <a:ext cx="9144000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3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89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3728" y="1634835"/>
            <a:ext cx="6172200" cy="35970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ĐỘNG </a:t>
            </a:r>
            <a:r>
              <a:rPr lang="en-US" sz="72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3018473" y="1634835"/>
            <a:ext cx="45719" cy="352829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8993573" y="1589600"/>
            <a:ext cx="270260" cy="3642318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49550" y="3176588"/>
            <a:ext cx="509588" cy="508000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748" y="3217416"/>
              <a:ext cx="123360" cy="122848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928100" y="3175000"/>
            <a:ext cx="509588" cy="508000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748" y="3217416"/>
              <a:ext cx="123360" cy="122849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400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304800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46263" y="6503988"/>
            <a:ext cx="84756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16"/>
          <p:cNvGrpSpPr>
            <a:grpSpLocks/>
          </p:cNvGrpSpPr>
          <p:nvPr/>
        </p:nvGrpSpPr>
        <p:grpSpPr bwMode="auto">
          <a:xfrm>
            <a:off x="1638300" y="6337300"/>
            <a:ext cx="509588" cy="509588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10037764" y="6337300"/>
            <a:ext cx="509587" cy="509588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4" name="Group 22"/>
          <p:cNvGrpSpPr>
            <a:grpSpLocks/>
          </p:cNvGrpSpPr>
          <p:nvPr/>
        </p:nvGrpSpPr>
        <p:grpSpPr bwMode="auto">
          <a:xfrm>
            <a:off x="1638300" y="117475"/>
            <a:ext cx="509588" cy="509588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05" name="Group 25"/>
          <p:cNvGrpSpPr>
            <a:grpSpLocks/>
          </p:cNvGrpSpPr>
          <p:nvPr/>
        </p:nvGrpSpPr>
        <p:grpSpPr bwMode="auto">
          <a:xfrm>
            <a:off x="10037764" y="117475"/>
            <a:ext cx="509587" cy="509588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748" y="3217154"/>
              <a:ext cx="123360" cy="122466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206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5338" y="2164580"/>
            <a:ext cx="4652735" cy="39682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Bài1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defTabSz="914400">
              <a:lnSpc>
                <a:spcPct val="120000"/>
              </a:lnSpc>
              <a:spcAft>
                <a:spcPts val="1000"/>
              </a:spcAft>
              <a:defRPr/>
            </a:pPr>
            <a:endParaRPr lang="en-US" sz="2800" dirty="0">
              <a:solidFill>
                <a:srgbClr val="0086C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073236" y="136547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PHIẾU HỌC TẬP SỐ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097851" y="765226"/>
            <a:ext cx="8296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HS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2-3 HS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1, 2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118 - SGK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866" y="2164580"/>
            <a:ext cx="5059134" cy="39682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Fibonacci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0; 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=1;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n-1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n-2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Fibonacci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5066" y="2057400"/>
            <a:ext cx="591178" cy="3092152"/>
            <a:chOff x="-10" y="768"/>
            <a:chExt cx="353" cy="2078"/>
          </a:xfrm>
        </p:grpSpPr>
        <p:grpSp>
          <p:nvGrpSpPr>
            <p:cNvPr id="31781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180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0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782" name="Group 6"/>
            <p:cNvGrpSpPr>
              <a:grpSpLocks/>
            </p:cNvGrpSpPr>
            <p:nvPr/>
          </p:nvGrpSpPr>
          <p:grpSpPr bwMode="auto">
            <a:xfrm rot="5400000">
              <a:off x="82" y="2586"/>
              <a:ext cx="175" cy="346"/>
              <a:chOff x="1870" y="633"/>
              <a:chExt cx="2032" cy="3636"/>
            </a:xfrm>
          </p:grpSpPr>
          <p:sp>
            <p:nvSpPr>
              <p:cNvPr id="36762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32"/>
                <a:ext cx="30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6762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6" y="2492"/>
                <a:ext cx="30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6762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31" y="3430"/>
                <a:ext cx="298" cy="22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179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9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628" name="Oval 12"/>
              <p:cNvSpPr>
                <a:spLocks noChangeArrowheads="1"/>
              </p:cNvSpPr>
              <p:nvPr/>
            </p:nvSpPr>
            <p:spPr bwMode="gray">
              <a:xfrm>
                <a:off x="1870" y="1005"/>
                <a:ext cx="2032" cy="3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1799" name="Oval 13"/>
              <p:cNvSpPr>
                <a:spLocks noChangeArrowheads="1"/>
              </p:cNvSpPr>
              <p:nvPr/>
            </p:nvSpPr>
            <p:spPr bwMode="gray">
              <a:xfrm>
                <a:off x="1872" y="999"/>
                <a:ext cx="2027" cy="32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630" name="Oval 14"/>
              <p:cNvSpPr>
                <a:spLocks noChangeArrowheads="1"/>
              </p:cNvSpPr>
              <p:nvPr/>
            </p:nvSpPr>
            <p:spPr bwMode="gray">
              <a:xfrm>
                <a:off x="2334" y="633"/>
                <a:ext cx="1105" cy="32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1801" name="Oval 15"/>
              <p:cNvSpPr>
                <a:spLocks noChangeArrowheads="1"/>
              </p:cNvSpPr>
              <p:nvPr/>
            </p:nvSpPr>
            <p:spPr bwMode="gray">
              <a:xfrm>
                <a:off x="2337" y="1003"/>
                <a:ext cx="1096" cy="325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783" name="Group 16"/>
            <p:cNvGrpSpPr>
              <a:grpSpLocks/>
            </p:cNvGrpSpPr>
            <p:nvPr/>
          </p:nvGrpSpPr>
          <p:grpSpPr bwMode="auto">
            <a:xfrm rot="5400000">
              <a:off x="75" y="1638"/>
              <a:ext cx="175" cy="345"/>
              <a:chOff x="1866" y="629"/>
              <a:chExt cx="2032" cy="3636"/>
            </a:xfrm>
          </p:grpSpPr>
          <p:sp>
            <p:nvSpPr>
              <p:cNvPr id="36763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1" y="2527"/>
                <a:ext cx="30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6763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2" y="2487"/>
                <a:ext cx="309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6763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7" y="3435"/>
                <a:ext cx="298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178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8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638" name="Oval 22"/>
              <p:cNvSpPr>
                <a:spLocks noChangeArrowheads="1"/>
              </p:cNvSpPr>
              <p:nvPr/>
            </p:nvSpPr>
            <p:spPr bwMode="gray">
              <a:xfrm>
                <a:off x="1866" y="1000"/>
                <a:ext cx="2032" cy="3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1790" name="Oval 23"/>
              <p:cNvSpPr>
                <a:spLocks noChangeArrowheads="1"/>
              </p:cNvSpPr>
              <p:nvPr/>
            </p:nvSpPr>
            <p:spPr bwMode="gray">
              <a:xfrm>
                <a:off x="1871" y="999"/>
                <a:ext cx="2027" cy="32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640" name="Oval 24"/>
              <p:cNvSpPr>
                <a:spLocks noChangeArrowheads="1"/>
              </p:cNvSpPr>
              <p:nvPr/>
            </p:nvSpPr>
            <p:spPr bwMode="gray">
              <a:xfrm>
                <a:off x="2329" y="629"/>
                <a:ext cx="1105" cy="3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endParaRPr>
              </a:p>
            </p:txBody>
          </p:sp>
          <p:sp>
            <p:nvSpPr>
              <p:cNvPr id="31792" name="Oval 25"/>
              <p:cNvSpPr>
                <a:spLocks noChangeArrowheads="1"/>
              </p:cNvSpPr>
              <p:nvPr/>
            </p:nvSpPr>
            <p:spPr bwMode="gray">
              <a:xfrm>
                <a:off x="2337" y="998"/>
                <a:ext cx="1096" cy="326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720521" y="1415484"/>
            <a:ext cx="3810000" cy="708025"/>
            <a:chOff x="479" y="881"/>
            <a:chExt cx="2352" cy="540"/>
          </a:xfrm>
        </p:grpSpPr>
        <p:sp>
          <p:nvSpPr>
            <p:cNvPr id="31776" name="AutoShape 27"/>
            <p:cNvSpPr>
              <a:spLocks noChangeArrowheads="1"/>
            </p:cNvSpPr>
            <p:nvPr/>
          </p:nvSpPr>
          <p:spPr bwMode="gray">
            <a:xfrm>
              <a:off x="479" y="881"/>
              <a:ext cx="2352" cy="43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7644" name="AutoShape 28"/>
            <p:cNvSpPr>
              <a:spLocks noChangeArrowheads="1"/>
            </p:cNvSpPr>
            <p:nvPr/>
          </p:nvSpPr>
          <p:spPr bwMode="gray">
            <a:xfrm>
              <a:off x="531" y="921"/>
              <a:ext cx="455" cy="35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45" name="Freeform 29"/>
            <p:cNvSpPr>
              <a:spLocks/>
            </p:cNvSpPr>
            <p:nvPr/>
          </p:nvSpPr>
          <p:spPr bwMode="gray">
            <a:xfrm>
              <a:off x="559" y="944"/>
              <a:ext cx="222" cy="17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46" name="Text Box 30"/>
            <p:cNvSpPr txBox="1">
              <a:spLocks noChangeArrowheads="1"/>
            </p:cNvSpPr>
            <p:nvPr/>
          </p:nvSpPr>
          <p:spPr bwMode="gray">
            <a:xfrm>
              <a:off x="677" y="915"/>
              <a:ext cx="147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80" name="Text Box 31"/>
            <p:cNvSpPr txBox="1">
              <a:spLocks noChangeArrowheads="1"/>
            </p:cNvSpPr>
            <p:nvPr/>
          </p:nvSpPr>
          <p:spPr bwMode="gray">
            <a:xfrm>
              <a:off x="917" y="881"/>
              <a:ext cx="191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LUẬT CHƠI</a:t>
              </a:r>
              <a:endPara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433513" y="2427217"/>
            <a:ext cx="10167360" cy="4106417"/>
            <a:chOff x="40" y="2094"/>
            <a:chExt cx="5760" cy="1728"/>
          </a:xfrm>
        </p:grpSpPr>
        <p:sp>
          <p:nvSpPr>
            <p:cNvPr id="31772" name="AutoShape 33"/>
            <p:cNvSpPr>
              <a:spLocks noChangeArrowheads="1"/>
            </p:cNvSpPr>
            <p:nvPr/>
          </p:nvSpPr>
          <p:spPr bwMode="gray">
            <a:xfrm>
              <a:off x="40" y="2094"/>
              <a:ext cx="5760" cy="17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7650" name="AutoShape 34"/>
            <p:cNvSpPr>
              <a:spLocks noChangeArrowheads="1"/>
            </p:cNvSpPr>
            <p:nvPr/>
          </p:nvSpPr>
          <p:spPr bwMode="gray">
            <a:xfrm>
              <a:off x="166" y="2253"/>
              <a:ext cx="1110" cy="14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51" name="Freeform 35"/>
            <p:cNvSpPr>
              <a:spLocks/>
            </p:cNvSpPr>
            <p:nvPr/>
          </p:nvSpPr>
          <p:spPr bwMode="gray">
            <a:xfrm>
              <a:off x="235" y="2343"/>
              <a:ext cx="550" cy="70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52" name="Text Box 36"/>
            <p:cNvSpPr txBox="1">
              <a:spLocks noChangeArrowheads="1"/>
            </p:cNvSpPr>
            <p:nvPr/>
          </p:nvSpPr>
          <p:spPr bwMode="gray">
            <a:xfrm>
              <a:off x="648" y="2312"/>
              <a:ext cx="120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 rot="5400000">
            <a:off x="2023270" y="1321595"/>
            <a:ext cx="998537" cy="930275"/>
            <a:chOff x="1872" y="1824"/>
            <a:chExt cx="2014" cy="1821"/>
          </a:xfrm>
        </p:grpSpPr>
        <p:sp>
          <p:nvSpPr>
            <p:cNvPr id="367655" name="AutoShape 39"/>
            <p:cNvSpPr>
              <a:spLocks noChangeArrowheads="1"/>
            </p:cNvSpPr>
            <p:nvPr/>
          </p:nvSpPr>
          <p:spPr bwMode="gray">
            <a:xfrm rot="16200000" flipH="1">
              <a:off x="1821" y="2643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56" name="AutoShape 40"/>
            <p:cNvSpPr>
              <a:spLocks noChangeArrowheads="1"/>
            </p:cNvSpPr>
            <p:nvPr/>
          </p:nvSpPr>
          <p:spPr bwMode="gray">
            <a:xfrm rot="5400000" flipH="1">
              <a:off x="3630" y="2609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57" name="AutoShape 41"/>
            <p:cNvSpPr>
              <a:spLocks noChangeArrowheads="1"/>
            </p:cNvSpPr>
            <p:nvPr/>
          </p:nvSpPr>
          <p:spPr bwMode="gray">
            <a:xfrm rot="10800000" flipH="1">
              <a:off x="2724" y="3440"/>
              <a:ext cx="311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66" name="Oval 4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67" name="Oval 4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7660" name="Oval 44"/>
            <p:cNvSpPr>
              <a:spLocks noChangeArrowheads="1"/>
            </p:cNvSpPr>
            <p:nvPr/>
          </p:nvSpPr>
          <p:spPr bwMode="gray">
            <a:xfrm>
              <a:off x="2622" y="2124"/>
              <a:ext cx="524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69" name="Oval 45"/>
            <p:cNvSpPr>
              <a:spLocks noChangeArrowheads="1"/>
            </p:cNvSpPr>
            <p:nvPr/>
          </p:nvSpPr>
          <p:spPr bwMode="gray">
            <a:xfrm>
              <a:off x="2623" y="2124"/>
              <a:ext cx="524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7662" name="Oval 46"/>
            <p:cNvSpPr>
              <a:spLocks noChangeArrowheads="1"/>
            </p:cNvSpPr>
            <p:nvPr/>
          </p:nvSpPr>
          <p:spPr bwMode="gray">
            <a:xfrm>
              <a:off x="2336" y="2124"/>
              <a:ext cx="1098" cy="10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71" name="Oval 47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16200000" flipH="1">
            <a:off x="1815306" y="2815625"/>
            <a:ext cx="1671638" cy="1339850"/>
            <a:chOff x="1943" y="1824"/>
            <a:chExt cx="2014" cy="1821"/>
          </a:xfrm>
        </p:grpSpPr>
        <p:sp>
          <p:nvSpPr>
            <p:cNvPr id="367665" name="AutoShape 49"/>
            <p:cNvSpPr>
              <a:spLocks noChangeArrowheads="1"/>
            </p:cNvSpPr>
            <p:nvPr/>
          </p:nvSpPr>
          <p:spPr bwMode="gray">
            <a:xfrm rot="16200000" flipH="1">
              <a:off x="1892" y="2527"/>
              <a:ext cx="309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66" name="AutoShape 50"/>
            <p:cNvSpPr>
              <a:spLocks noChangeArrowheads="1"/>
            </p:cNvSpPr>
            <p:nvPr/>
          </p:nvSpPr>
          <p:spPr bwMode="gray">
            <a:xfrm rot="5400000" flipH="1">
              <a:off x="3698" y="2493"/>
              <a:ext cx="311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667" name="AutoShape 51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57" name="Oval 5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58" name="Oval 5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7670" name="Oval 54"/>
            <p:cNvSpPr>
              <a:spLocks noChangeArrowheads="1"/>
            </p:cNvSpPr>
            <p:nvPr/>
          </p:nvSpPr>
          <p:spPr bwMode="gray">
            <a:xfrm>
              <a:off x="2800" y="2279"/>
              <a:ext cx="313" cy="7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60" name="Oval 55"/>
            <p:cNvSpPr>
              <a:spLocks noChangeArrowheads="1"/>
            </p:cNvSpPr>
            <p:nvPr/>
          </p:nvSpPr>
          <p:spPr bwMode="gray">
            <a:xfrm>
              <a:off x="2729" y="2279"/>
              <a:ext cx="313" cy="7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7672" name="Oval 56"/>
            <p:cNvSpPr>
              <a:spLocks noChangeArrowheads="1"/>
            </p:cNvSpPr>
            <p:nvPr/>
          </p:nvSpPr>
          <p:spPr bwMode="gray">
            <a:xfrm>
              <a:off x="2337" y="2279"/>
              <a:ext cx="1096" cy="7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1762" name="Oval 57"/>
            <p:cNvSpPr>
              <a:spLocks noChangeArrowheads="1"/>
            </p:cNvSpPr>
            <p:nvPr/>
          </p:nvSpPr>
          <p:spPr bwMode="gray">
            <a:xfrm>
              <a:off x="2337" y="2279"/>
              <a:ext cx="1096" cy="7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67674" name="wmpa23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55" y="417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WordArt 59"/>
          <p:cNvSpPr>
            <a:spLocks noChangeArrowheads="1" noChangeShapeType="1" noTextEdit="1"/>
          </p:cNvSpPr>
          <p:nvPr/>
        </p:nvSpPr>
        <p:spPr bwMode="auto">
          <a:xfrm>
            <a:off x="2057401" y="302529"/>
            <a:ext cx="8702963" cy="678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  <p:sp>
        <p:nvSpPr>
          <p:cNvPr id="31753" name="TextBox 2"/>
          <p:cNvSpPr txBox="1">
            <a:spLocks noChangeArrowheads="1"/>
          </p:cNvSpPr>
          <p:nvPr/>
        </p:nvSpPr>
        <p:spPr bwMode="auto">
          <a:xfrm>
            <a:off x="3621692" y="2504771"/>
            <a:ext cx="792651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32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" fill="hold"/>
                                        <p:tgtEl>
                                          <p:spTgt spid="367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855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55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355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55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7674"/>
                </p:tgtEl>
              </p:cMediaNode>
            </p:audio>
          </p:childTnLst>
        </p:cTn>
      </p:par>
    </p:tnLst>
    <p:bldLst>
      <p:bldP spid="317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231" y="1139344"/>
            <a:ext cx="2666916" cy="4700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Bài1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3288147" y="1893455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326679" y="3431311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88" y="629370"/>
            <a:ext cx="6582464" cy="280194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53" y="4056209"/>
            <a:ext cx="6601731" cy="209501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3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556" y="1157815"/>
            <a:ext cx="3895353" cy="4485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Fibonacci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0; 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=1;F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n-1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+F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n-2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Fibonacci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4294909" y="1921164"/>
            <a:ext cx="1735641" cy="1537856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4333441" y="3459020"/>
            <a:ext cx="1677842" cy="1588654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815" y="1057418"/>
            <a:ext cx="5553864" cy="260941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15" y="4405745"/>
            <a:ext cx="5553864" cy="144723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053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99207" y="306560"/>
            <a:ext cx="387350" cy="2757360"/>
            <a:chOff x="1322576" y="181189"/>
            <a:chExt cx="387790" cy="3742252"/>
          </a:xfrm>
        </p:grpSpPr>
        <p:grpSp>
          <p:nvGrpSpPr>
            <p:cNvPr id="18540" name="Group 127"/>
            <p:cNvGrpSpPr>
              <a:grpSpLocks/>
            </p:cNvGrpSpPr>
            <p:nvPr/>
          </p:nvGrpSpPr>
          <p:grpSpPr bwMode="auto"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2892" y="4275532"/>
                <a:ext cx="122377" cy="1222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Left Bracket 128"/>
            <p:cNvSpPr/>
            <p:nvPr/>
          </p:nvSpPr>
          <p:spPr>
            <a:xfrm>
              <a:off x="1460845" y="181189"/>
              <a:ext cx="249521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Left Bracket 132"/>
          <p:cNvSpPr/>
          <p:nvPr/>
        </p:nvSpPr>
        <p:spPr>
          <a:xfrm flipH="1">
            <a:off x="10259219" y="359305"/>
            <a:ext cx="127001" cy="26941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952625" y="1169988"/>
            <a:ext cx="457200" cy="3460750"/>
            <a:chOff x="393013" y="827349"/>
            <a:chExt cx="455948" cy="3459905"/>
          </a:xfrm>
        </p:grpSpPr>
        <p:cxnSp>
          <p:nvCxnSpPr>
            <p:cNvPr id="135" name="Straight Connector 134"/>
            <p:cNvCxnSpPr>
              <a:stCxn id="151" idx="4"/>
              <a:endCxn id="137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135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50176" y="3278112"/>
                <a:ext cx="123546" cy="12285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9" name="Parallelogram 138"/>
          <p:cNvSpPr/>
          <p:nvPr/>
        </p:nvSpPr>
        <p:spPr>
          <a:xfrm flipH="1">
            <a:off x="6901728" y="6468259"/>
            <a:ext cx="1061522" cy="28224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40" name="Parallelogram 139">
            <a:hlinkClick r:id="" action="ppaction://hlinkshowjump?jump=lastslide"/>
          </p:cNvPr>
          <p:cNvSpPr/>
          <p:nvPr/>
        </p:nvSpPr>
        <p:spPr>
          <a:xfrm flipH="1">
            <a:off x="8945280" y="6484747"/>
            <a:ext cx="1146742" cy="2851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NEXT</a:t>
            </a:r>
            <a:endParaRPr lang="en-US" sz="1050" b="1" dirty="0">
              <a:solidFill>
                <a:srgbClr val="FF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41" name="Parallelogram 140"/>
          <p:cNvSpPr/>
          <p:nvPr/>
        </p:nvSpPr>
        <p:spPr>
          <a:xfrm flipH="1">
            <a:off x="7921214" y="6478928"/>
            <a:ext cx="1058797" cy="27157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62100" y="2271713"/>
            <a:ext cx="1271588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1655764" y="100014"/>
            <a:ext cx="1081087" cy="1082675"/>
            <a:chOff x="83662" y="159259"/>
            <a:chExt cx="1082288" cy="1082288"/>
          </a:xfrm>
        </p:grpSpPr>
        <p:sp>
          <p:nvSpPr>
            <p:cNvPr id="151" name="Oval 150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1" name="Picture 1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</a:rPr>
                <a:t>1</a:t>
              </a: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560514" y="2270125"/>
            <a:ext cx="1271587" cy="1271588"/>
            <a:chOff x="-1408548" y="1801832"/>
            <a:chExt cx="1270128" cy="1271290"/>
          </a:xfrm>
        </p:grpSpPr>
        <p:sp>
          <p:nvSpPr>
            <p:cNvPr id="156" name="Rectangle 15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1557338" y="2282825"/>
            <a:ext cx="1270000" cy="1270000"/>
            <a:chOff x="-1408548" y="1801832"/>
            <a:chExt cx="1270128" cy="1271290"/>
          </a:xfrm>
        </p:grpSpPr>
        <p:sp>
          <p:nvSpPr>
            <p:cNvPr id="159" name="Rectangle 158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1557338" y="2286000"/>
            <a:ext cx="1270000" cy="1271588"/>
            <a:chOff x="-1408548" y="1801832"/>
            <a:chExt cx="1270128" cy="1271290"/>
          </a:xfrm>
        </p:grpSpPr>
        <p:sp>
          <p:nvSpPr>
            <p:cNvPr id="177" name="Rectangle 17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80" name="Rectangle 17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183" name="Rectangle 18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86" name="Rectangle 18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557338" y="2274889"/>
            <a:ext cx="1270000" cy="1271587"/>
            <a:chOff x="-1408548" y="1801832"/>
            <a:chExt cx="1270128" cy="1271290"/>
          </a:xfrm>
        </p:grpSpPr>
        <p:sp>
          <p:nvSpPr>
            <p:cNvPr id="189" name="Rectangle 18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1557338" y="2284413"/>
            <a:ext cx="1270000" cy="1270000"/>
            <a:chOff x="-1408548" y="1801832"/>
            <a:chExt cx="1270128" cy="1271290"/>
          </a:xfrm>
        </p:grpSpPr>
        <p:sp>
          <p:nvSpPr>
            <p:cNvPr id="192" name="Rectangle 191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95" name="Rectangle 19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98" name="Rectangle 197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>
            <a:grpSpLocks/>
          </p:cNvGrpSpPr>
          <p:nvPr/>
        </p:nvGrpSpPr>
        <p:grpSpPr bwMode="auto">
          <a:xfrm>
            <a:off x="1558925" y="2286000"/>
            <a:ext cx="1270000" cy="1271588"/>
            <a:chOff x="-1408548" y="1801832"/>
            <a:chExt cx="1270128" cy="1271290"/>
          </a:xfrm>
        </p:grpSpPr>
        <p:sp>
          <p:nvSpPr>
            <p:cNvPr id="201" name="Rectangle 20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557338" y="2279650"/>
            <a:ext cx="1270000" cy="1270000"/>
            <a:chOff x="-1408548" y="1801832"/>
            <a:chExt cx="1270128" cy="1271290"/>
          </a:xfrm>
        </p:grpSpPr>
        <p:sp>
          <p:nvSpPr>
            <p:cNvPr id="204" name="Rectangle 20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07" name="Rectangle 206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10" name="Rectangle 20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1558925" y="2284413"/>
            <a:ext cx="1270000" cy="1270000"/>
            <a:chOff x="-1408548" y="1801832"/>
            <a:chExt cx="1270128" cy="1271290"/>
          </a:xfrm>
        </p:grpSpPr>
        <p:sp>
          <p:nvSpPr>
            <p:cNvPr id="213" name="Rectangle 21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216" name="Rectangle 21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8" name="Group 217"/>
          <p:cNvGrpSpPr>
            <a:grpSpLocks/>
          </p:cNvGrpSpPr>
          <p:nvPr/>
        </p:nvGrpSpPr>
        <p:grpSpPr bwMode="auto">
          <a:xfrm>
            <a:off x="1557338" y="2281238"/>
            <a:ext cx="1270000" cy="1270000"/>
            <a:chOff x="-1408548" y="1801832"/>
            <a:chExt cx="1270128" cy="1271290"/>
          </a:xfrm>
        </p:grpSpPr>
        <p:sp>
          <p:nvSpPr>
            <p:cNvPr id="219" name="Rectangle 218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1555750" y="2281239"/>
            <a:ext cx="1270000" cy="1271587"/>
            <a:chOff x="-1408548" y="1801832"/>
            <a:chExt cx="1270128" cy="1271290"/>
          </a:xfrm>
        </p:grpSpPr>
        <p:sp>
          <p:nvSpPr>
            <p:cNvPr id="222" name="Rectangle 22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1560513" y="2282825"/>
            <a:ext cx="1270000" cy="1270000"/>
            <a:chOff x="-1408548" y="1801832"/>
            <a:chExt cx="1270128" cy="1271290"/>
          </a:xfrm>
        </p:grpSpPr>
        <p:sp>
          <p:nvSpPr>
            <p:cNvPr id="225" name="Rectangle 22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555750" y="2281238"/>
            <a:ext cx="1270000" cy="1270000"/>
            <a:chOff x="-1408548" y="1801832"/>
            <a:chExt cx="1270128" cy="1271290"/>
          </a:xfrm>
        </p:grpSpPr>
        <p:sp>
          <p:nvSpPr>
            <p:cNvPr id="228" name="Rectangle 227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30" name="Left Brace 229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eft Brace 230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2112964" y="1182689"/>
            <a:ext cx="147637" cy="1152525"/>
            <a:chOff x="589219" y="712067"/>
            <a:chExt cx="147440" cy="1153156"/>
          </a:xfrm>
        </p:grpSpPr>
        <p:grpSp>
          <p:nvGrpSpPr>
            <p:cNvPr id="18482" name="Group 232"/>
            <p:cNvGrpSpPr>
              <a:grpSpLocks/>
            </p:cNvGrpSpPr>
            <p:nvPr/>
          </p:nvGrpSpPr>
          <p:grpSpPr bwMode="auto"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9561" y="1340782"/>
                <a:ext cx="120334" cy="123651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34" name="Straight Connector 233"/>
            <p:cNvCxnSpPr>
              <a:stCxn id="152" idx="2"/>
              <a:endCxn id="23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237"/>
          <p:cNvGrpSpPr>
            <a:grpSpLocks/>
          </p:cNvGrpSpPr>
          <p:nvPr/>
        </p:nvGrpSpPr>
        <p:grpSpPr bwMode="auto">
          <a:xfrm>
            <a:off x="2029173" y="3987869"/>
            <a:ext cx="8361362" cy="2508250"/>
            <a:chOff x="620986" y="3695570"/>
            <a:chExt cx="7672438" cy="2508219"/>
          </a:xfrm>
        </p:grpSpPr>
        <p:grpSp>
          <p:nvGrpSpPr>
            <p:cNvPr id="18472" name="Group 244"/>
            <p:cNvGrpSpPr>
              <a:grpSpLocks/>
            </p:cNvGrpSpPr>
            <p:nvPr/>
          </p:nvGrpSpPr>
          <p:grpSpPr bwMode="auto">
            <a:xfrm>
              <a:off x="620986" y="3695570"/>
              <a:ext cx="7597821" cy="2508219"/>
              <a:chOff x="1139780" y="2747097"/>
              <a:chExt cx="4733934" cy="2326619"/>
            </a:xfrm>
          </p:grpSpPr>
          <p:sp>
            <p:nvSpPr>
              <p:cNvPr id="250" name="Parallelogram 249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flipH="1">
                <a:off x="1356700" y="2747097"/>
                <a:ext cx="1403178" cy="306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18419" y="4846944"/>
                <a:ext cx="3114039" cy="22677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46" name="Straight Connector 245"/>
            <p:cNvCxnSpPr>
              <a:stCxn id="249" idx="3"/>
              <a:endCxn id="249" idx="1"/>
            </p:cNvCxnSpPr>
            <p:nvPr/>
          </p:nvCxnSpPr>
          <p:spPr>
            <a:xfrm>
              <a:off x="3221801" y="3436175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78650" y="5392967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Parallelogram 247"/>
            <p:cNvSpPr/>
            <p:nvPr/>
          </p:nvSpPr>
          <p:spPr>
            <a:xfrm>
              <a:off x="620986" y="4032116"/>
              <a:ext cx="7672438" cy="2066899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76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21801" y="3922541"/>
              <a:ext cx="4997003" cy="3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4" name="Rectangle 253"/>
          <p:cNvSpPr/>
          <p:nvPr/>
        </p:nvSpPr>
        <p:spPr>
          <a:xfrm>
            <a:off x="2516536" y="4645735"/>
            <a:ext cx="7329427" cy="1501294"/>
          </a:xfrm>
          <a:prstGeom prst="rect">
            <a:avLst/>
          </a:prstGeom>
          <a:solidFill>
            <a:srgbClr val="FFFF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A=[1,3,5,7,9]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185827" y="381280"/>
            <a:ext cx="7123388" cy="27003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</a:rPr>
              <a:t>Viết câu lệnh tạo danh sách A có 5 phần tử là 5 số tự nhiên lẻ đầu tiên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7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2" grpId="0" animBg="1"/>
      <p:bldP spid="254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99207" y="306560"/>
            <a:ext cx="387350" cy="2757360"/>
            <a:chOff x="1322576" y="181189"/>
            <a:chExt cx="387790" cy="3742252"/>
          </a:xfrm>
        </p:grpSpPr>
        <p:grpSp>
          <p:nvGrpSpPr>
            <p:cNvPr id="18540" name="Group 127"/>
            <p:cNvGrpSpPr>
              <a:grpSpLocks/>
            </p:cNvGrpSpPr>
            <p:nvPr/>
          </p:nvGrpSpPr>
          <p:grpSpPr bwMode="auto"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2892" y="4275532"/>
                <a:ext cx="122377" cy="1222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Left Bracket 128"/>
            <p:cNvSpPr/>
            <p:nvPr/>
          </p:nvSpPr>
          <p:spPr>
            <a:xfrm>
              <a:off x="1460845" y="181189"/>
              <a:ext cx="249521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Left Bracket 132"/>
          <p:cNvSpPr/>
          <p:nvPr/>
        </p:nvSpPr>
        <p:spPr>
          <a:xfrm flipH="1">
            <a:off x="10259219" y="359305"/>
            <a:ext cx="127001" cy="26941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952625" y="1169988"/>
            <a:ext cx="457200" cy="3460750"/>
            <a:chOff x="393013" y="827349"/>
            <a:chExt cx="455948" cy="3459905"/>
          </a:xfrm>
        </p:grpSpPr>
        <p:cxnSp>
          <p:nvCxnSpPr>
            <p:cNvPr id="135" name="Straight Connector 134"/>
            <p:cNvCxnSpPr>
              <a:stCxn id="151" idx="4"/>
              <a:endCxn id="137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135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50176" y="3278112"/>
                <a:ext cx="123546" cy="12285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9" name="Parallelogram 138"/>
          <p:cNvSpPr/>
          <p:nvPr/>
        </p:nvSpPr>
        <p:spPr>
          <a:xfrm flipH="1">
            <a:off x="6901728" y="6468259"/>
            <a:ext cx="1061522" cy="28224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40" name="Parallelogram 139">
            <a:hlinkClick r:id="" action="ppaction://hlinkshowjump?jump=lastslide"/>
          </p:cNvPr>
          <p:cNvSpPr/>
          <p:nvPr/>
        </p:nvSpPr>
        <p:spPr>
          <a:xfrm flipH="1">
            <a:off x="8945280" y="6484747"/>
            <a:ext cx="1146742" cy="2851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NEXT</a:t>
            </a:r>
            <a:endParaRPr lang="en-US" sz="1050" b="1" dirty="0">
              <a:solidFill>
                <a:srgbClr val="FF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41" name="Parallelogram 140"/>
          <p:cNvSpPr/>
          <p:nvPr/>
        </p:nvSpPr>
        <p:spPr>
          <a:xfrm flipH="1">
            <a:off x="7921214" y="6478928"/>
            <a:ext cx="1058797" cy="27157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62100" y="2271713"/>
            <a:ext cx="1271588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1655764" y="100014"/>
            <a:ext cx="1081087" cy="1082675"/>
            <a:chOff x="83662" y="159259"/>
            <a:chExt cx="1082288" cy="1082288"/>
          </a:xfrm>
        </p:grpSpPr>
        <p:sp>
          <p:nvSpPr>
            <p:cNvPr id="151" name="Oval 150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1" name="Picture 1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</a:rPr>
                <a:t>2</a:t>
              </a: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560514" y="2270125"/>
            <a:ext cx="1271587" cy="1271588"/>
            <a:chOff x="-1408548" y="1801832"/>
            <a:chExt cx="1270128" cy="1271290"/>
          </a:xfrm>
        </p:grpSpPr>
        <p:sp>
          <p:nvSpPr>
            <p:cNvPr id="156" name="Rectangle 15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1557338" y="2282825"/>
            <a:ext cx="1270000" cy="1270000"/>
            <a:chOff x="-1408548" y="1801832"/>
            <a:chExt cx="1270128" cy="1271290"/>
          </a:xfrm>
        </p:grpSpPr>
        <p:sp>
          <p:nvSpPr>
            <p:cNvPr id="159" name="Rectangle 158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1557338" y="2286000"/>
            <a:ext cx="1270000" cy="1271588"/>
            <a:chOff x="-1408548" y="1801832"/>
            <a:chExt cx="1270128" cy="1271290"/>
          </a:xfrm>
        </p:grpSpPr>
        <p:sp>
          <p:nvSpPr>
            <p:cNvPr id="177" name="Rectangle 17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80" name="Rectangle 17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183" name="Rectangle 18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86" name="Rectangle 18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557338" y="2274889"/>
            <a:ext cx="1270000" cy="1271587"/>
            <a:chOff x="-1408548" y="1801832"/>
            <a:chExt cx="1270128" cy="1271290"/>
          </a:xfrm>
        </p:grpSpPr>
        <p:sp>
          <p:nvSpPr>
            <p:cNvPr id="189" name="Rectangle 18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1557338" y="2284413"/>
            <a:ext cx="1270000" cy="1270000"/>
            <a:chOff x="-1408548" y="1801832"/>
            <a:chExt cx="1270128" cy="1271290"/>
          </a:xfrm>
        </p:grpSpPr>
        <p:sp>
          <p:nvSpPr>
            <p:cNvPr id="192" name="Rectangle 191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95" name="Rectangle 19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98" name="Rectangle 197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>
            <a:grpSpLocks/>
          </p:cNvGrpSpPr>
          <p:nvPr/>
        </p:nvGrpSpPr>
        <p:grpSpPr bwMode="auto">
          <a:xfrm>
            <a:off x="1558925" y="2286000"/>
            <a:ext cx="1270000" cy="1271588"/>
            <a:chOff x="-1408548" y="1801832"/>
            <a:chExt cx="1270128" cy="1271290"/>
          </a:xfrm>
        </p:grpSpPr>
        <p:sp>
          <p:nvSpPr>
            <p:cNvPr id="201" name="Rectangle 20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557338" y="2279650"/>
            <a:ext cx="1270000" cy="1270000"/>
            <a:chOff x="-1408548" y="1801832"/>
            <a:chExt cx="1270128" cy="1271290"/>
          </a:xfrm>
        </p:grpSpPr>
        <p:sp>
          <p:nvSpPr>
            <p:cNvPr id="204" name="Rectangle 20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07" name="Rectangle 206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10" name="Rectangle 20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1558925" y="2284413"/>
            <a:ext cx="1270000" cy="1270000"/>
            <a:chOff x="-1408548" y="1801832"/>
            <a:chExt cx="1270128" cy="1271290"/>
          </a:xfrm>
        </p:grpSpPr>
        <p:sp>
          <p:nvSpPr>
            <p:cNvPr id="213" name="Rectangle 21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216" name="Rectangle 21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8" name="Group 217"/>
          <p:cNvGrpSpPr>
            <a:grpSpLocks/>
          </p:cNvGrpSpPr>
          <p:nvPr/>
        </p:nvGrpSpPr>
        <p:grpSpPr bwMode="auto">
          <a:xfrm>
            <a:off x="1557338" y="2281238"/>
            <a:ext cx="1270000" cy="1270000"/>
            <a:chOff x="-1408548" y="1801832"/>
            <a:chExt cx="1270128" cy="1271290"/>
          </a:xfrm>
        </p:grpSpPr>
        <p:sp>
          <p:nvSpPr>
            <p:cNvPr id="219" name="Rectangle 218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1555750" y="2281239"/>
            <a:ext cx="1270000" cy="1271587"/>
            <a:chOff x="-1408548" y="1801832"/>
            <a:chExt cx="1270128" cy="1271290"/>
          </a:xfrm>
        </p:grpSpPr>
        <p:sp>
          <p:nvSpPr>
            <p:cNvPr id="222" name="Rectangle 22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1560513" y="2282825"/>
            <a:ext cx="1270000" cy="1270000"/>
            <a:chOff x="-1408548" y="1801832"/>
            <a:chExt cx="1270128" cy="1271290"/>
          </a:xfrm>
        </p:grpSpPr>
        <p:sp>
          <p:nvSpPr>
            <p:cNvPr id="225" name="Rectangle 22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555750" y="2281238"/>
            <a:ext cx="1270000" cy="1270000"/>
            <a:chOff x="-1408548" y="1801832"/>
            <a:chExt cx="1270128" cy="1271290"/>
          </a:xfrm>
        </p:grpSpPr>
        <p:sp>
          <p:nvSpPr>
            <p:cNvPr id="228" name="Rectangle 227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30" name="Left Brace 229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eft Brace 230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2112964" y="1182689"/>
            <a:ext cx="147637" cy="1152525"/>
            <a:chOff x="589219" y="712067"/>
            <a:chExt cx="147440" cy="1153156"/>
          </a:xfrm>
        </p:grpSpPr>
        <p:grpSp>
          <p:nvGrpSpPr>
            <p:cNvPr id="18482" name="Group 232"/>
            <p:cNvGrpSpPr>
              <a:grpSpLocks/>
            </p:cNvGrpSpPr>
            <p:nvPr/>
          </p:nvGrpSpPr>
          <p:grpSpPr bwMode="auto"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9561" y="1340782"/>
                <a:ext cx="120334" cy="123651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34" name="Straight Connector 233"/>
            <p:cNvCxnSpPr>
              <a:stCxn id="152" idx="2"/>
              <a:endCxn id="23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237"/>
          <p:cNvGrpSpPr>
            <a:grpSpLocks/>
          </p:cNvGrpSpPr>
          <p:nvPr/>
        </p:nvGrpSpPr>
        <p:grpSpPr bwMode="auto">
          <a:xfrm>
            <a:off x="2029173" y="3987869"/>
            <a:ext cx="8361362" cy="2508250"/>
            <a:chOff x="620986" y="3695570"/>
            <a:chExt cx="7672438" cy="2508219"/>
          </a:xfrm>
        </p:grpSpPr>
        <p:grpSp>
          <p:nvGrpSpPr>
            <p:cNvPr id="18472" name="Group 244"/>
            <p:cNvGrpSpPr>
              <a:grpSpLocks/>
            </p:cNvGrpSpPr>
            <p:nvPr/>
          </p:nvGrpSpPr>
          <p:grpSpPr bwMode="auto">
            <a:xfrm>
              <a:off x="620986" y="3695570"/>
              <a:ext cx="7597821" cy="2508219"/>
              <a:chOff x="1139780" y="2747097"/>
              <a:chExt cx="4733934" cy="2326619"/>
            </a:xfrm>
          </p:grpSpPr>
          <p:sp>
            <p:nvSpPr>
              <p:cNvPr id="250" name="Parallelogram 249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flipH="1">
                <a:off x="1356700" y="2747097"/>
                <a:ext cx="1403178" cy="306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18419" y="4846944"/>
                <a:ext cx="3114039" cy="22677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46" name="Straight Connector 245"/>
            <p:cNvCxnSpPr>
              <a:stCxn id="249" idx="3"/>
              <a:endCxn id="249" idx="1"/>
            </p:cNvCxnSpPr>
            <p:nvPr/>
          </p:nvCxnSpPr>
          <p:spPr>
            <a:xfrm>
              <a:off x="3221801" y="3436175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78650" y="5392967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Parallelogram 247"/>
            <p:cNvSpPr/>
            <p:nvPr/>
          </p:nvSpPr>
          <p:spPr>
            <a:xfrm>
              <a:off x="620986" y="4032116"/>
              <a:ext cx="7672438" cy="2066899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76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21801" y="3922541"/>
              <a:ext cx="4997003" cy="3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4" name="Rectangle 253"/>
          <p:cNvSpPr/>
          <p:nvPr/>
        </p:nvSpPr>
        <p:spPr>
          <a:xfrm>
            <a:off x="2516536" y="4645735"/>
            <a:ext cx="7329427" cy="1501294"/>
          </a:xfrm>
          <a:prstGeom prst="rect">
            <a:avLst/>
          </a:prstGeom>
          <a:solidFill>
            <a:srgbClr val="FFFF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185827" y="381280"/>
            <a:ext cx="7123388" cy="27003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Hãy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trị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phần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tử</a:t>
            </a:r>
            <a:r>
              <a:rPr lang="vi-VN" sz="4000" b="1" dirty="0">
                <a:solidFill>
                  <a:srgbClr val="FF0000"/>
                </a:solidFill>
              </a:rPr>
              <a:t> A[3]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A=[1,3,5,7,9]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30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2" grpId="0" animBg="1"/>
      <p:bldP spid="254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99207" y="306560"/>
            <a:ext cx="387350" cy="2757360"/>
            <a:chOff x="1322576" y="181189"/>
            <a:chExt cx="387790" cy="3742252"/>
          </a:xfrm>
        </p:grpSpPr>
        <p:grpSp>
          <p:nvGrpSpPr>
            <p:cNvPr id="18540" name="Group 127"/>
            <p:cNvGrpSpPr>
              <a:grpSpLocks/>
            </p:cNvGrpSpPr>
            <p:nvPr/>
          </p:nvGrpSpPr>
          <p:grpSpPr bwMode="auto"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2892" y="4275532"/>
                <a:ext cx="122377" cy="1222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Left Bracket 128"/>
            <p:cNvSpPr/>
            <p:nvPr/>
          </p:nvSpPr>
          <p:spPr>
            <a:xfrm>
              <a:off x="1460845" y="181189"/>
              <a:ext cx="249521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Left Bracket 132"/>
          <p:cNvSpPr/>
          <p:nvPr/>
        </p:nvSpPr>
        <p:spPr>
          <a:xfrm flipH="1">
            <a:off x="10259219" y="359305"/>
            <a:ext cx="127001" cy="26941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952625" y="1169988"/>
            <a:ext cx="457200" cy="3460750"/>
            <a:chOff x="393013" y="827349"/>
            <a:chExt cx="455948" cy="3459905"/>
          </a:xfrm>
        </p:grpSpPr>
        <p:cxnSp>
          <p:nvCxnSpPr>
            <p:cNvPr id="135" name="Straight Connector 134"/>
            <p:cNvCxnSpPr>
              <a:stCxn id="151" idx="4"/>
              <a:endCxn id="137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135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50176" y="3278112"/>
                <a:ext cx="123546" cy="12285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9" name="Parallelogram 138"/>
          <p:cNvSpPr/>
          <p:nvPr/>
        </p:nvSpPr>
        <p:spPr>
          <a:xfrm flipH="1">
            <a:off x="6901728" y="6468259"/>
            <a:ext cx="1061522" cy="28224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40" name="Parallelogram 139">
            <a:hlinkClick r:id="" action="ppaction://hlinkshowjump?jump=lastslide"/>
          </p:cNvPr>
          <p:cNvSpPr/>
          <p:nvPr/>
        </p:nvSpPr>
        <p:spPr>
          <a:xfrm flipH="1">
            <a:off x="8945280" y="6484747"/>
            <a:ext cx="1146742" cy="2851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NEXT</a:t>
            </a:r>
            <a:endParaRPr lang="en-US" sz="1050" b="1" dirty="0">
              <a:solidFill>
                <a:srgbClr val="FF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41" name="Parallelogram 140"/>
          <p:cNvSpPr/>
          <p:nvPr/>
        </p:nvSpPr>
        <p:spPr>
          <a:xfrm flipH="1">
            <a:off x="7921214" y="6478928"/>
            <a:ext cx="1058797" cy="27157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62100" y="2271713"/>
            <a:ext cx="1271588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1655764" y="100014"/>
            <a:ext cx="1081087" cy="1082675"/>
            <a:chOff x="83662" y="159259"/>
            <a:chExt cx="1082288" cy="1082288"/>
          </a:xfrm>
        </p:grpSpPr>
        <p:sp>
          <p:nvSpPr>
            <p:cNvPr id="151" name="Oval 150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1" name="Picture 1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</a:rPr>
                <a:t>3</a:t>
              </a: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560514" y="2270125"/>
            <a:ext cx="1271587" cy="1271588"/>
            <a:chOff x="-1408548" y="1801832"/>
            <a:chExt cx="1270128" cy="1271290"/>
          </a:xfrm>
        </p:grpSpPr>
        <p:sp>
          <p:nvSpPr>
            <p:cNvPr id="156" name="Rectangle 15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1557338" y="2282825"/>
            <a:ext cx="1270000" cy="1270000"/>
            <a:chOff x="-1408548" y="1801832"/>
            <a:chExt cx="1270128" cy="1271290"/>
          </a:xfrm>
        </p:grpSpPr>
        <p:sp>
          <p:nvSpPr>
            <p:cNvPr id="159" name="Rectangle 158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1557338" y="2286000"/>
            <a:ext cx="1270000" cy="1271588"/>
            <a:chOff x="-1408548" y="1801832"/>
            <a:chExt cx="1270128" cy="1271290"/>
          </a:xfrm>
        </p:grpSpPr>
        <p:sp>
          <p:nvSpPr>
            <p:cNvPr id="177" name="Rectangle 17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80" name="Rectangle 17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183" name="Rectangle 18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86" name="Rectangle 18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557338" y="2274889"/>
            <a:ext cx="1270000" cy="1271587"/>
            <a:chOff x="-1408548" y="1801832"/>
            <a:chExt cx="1270128" cy="1271290"/>
          </a:xfrm>
        </p:grpSpPr>
        <p:sp>
          <p:nvSpPr>
            <p:cNvPr id="189" name="Rectangle 18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1557338" y="2284413"/>
            <a:ext cx="1270000" cy="1270000"/>
            <a:chOff x="-1408548" y="1801832"/>
            <a:chExt cx="1270128" cy="1271290"/>
          </a:xfrm>
        </p:grpSpPr>
        <p:sp>
          <p:nvSpPr>
            <p:cNvPr id="192" name="Rectangle 191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95" name="Rectangle 19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98" name="Rectangle 197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>
            <a:grpSpLocks/>
          </p:cNvGrpSpPr>
          <p:nvPr/>
        </p:nvGrpSpPr>
        <p:grpSpPr bwMode="auto">
          <a:xfrm>
            <a:off x="1558925" y="2286000"/>
            <a:ext cx="1270000" cy="1271588"/>
            <a:chOff x="-1408548" y="1801832"/>
            <a:chExt cx="1270128" cy="1271290"/>
          </a:xfrm>
        </p:grpSpPr>
        <p:sp>
          <p:nvSpPr>
            <p:cNvPr id="201" name="Rectangle 20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557338" y="2279650"/>
            <a:ext cx="1270000" cy="1270000"/>
            <a:chOff x="-1408548" y="1801832"/>
            <a:chExt cx="1270128" cy="1271290"/>
          </a:xfrm>
        </p:grpSpPr>
        <p:sp>
          <p:nvSpPr>
            <p:cNvPr id="204" name="Rectangle 20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07" name="Rectangle 206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10" name="Rectangle 20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1558925" y="2284413"/>
            <a:ext cx="1270000" cy="1270000"/>
            <a:chOff x="-1408548" y="1801832"/>
            <a:chExt cx="1270128" cy="1271290"/>
          </a:xfrm>
        </p:grpSpPr>
        <p:sp>
          <p:nvSpPr>
            <p:cNvPr id="213" name="Rectangle 21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216" name="Rectangle 21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8" name="Group 217"/>
          <p:cNvGrpSpPr>
            <a:grpSpLocks/>
          </p:cNvGrpSpPr>
          <p:nvPr/>
        </p:nvGrpSpPr>
        <p:grpSpPr bwMode="auto">
          <a:xfrm>
            <a:off x="1557338" y="2281238"/>
            <a:ext cx="1270000" cy="1270000"/>
            <a:chOff x="-1408548" y="1801832"/>
            <a:chExt cx="1270128" cy="1271290"/>
          </a:xfrm>
        </p:grpSpPr>
        <p:sp>
          <p:nvSpPr>
            <p:cNvPr id="219" name="Rectangle 218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1555750" y="2281239"/>
            <a:ext cx="1270000" cy="1271587"/>
            <a:chOff x="-1408548" y="1801832"/>
            <a:chExt cx="1270128" cy="1271290"/>
          </a:xfrm>
        </p:grpSpPr>
        <p:sp>
          <p:nvSpPr>
            <p:cNvPr id="222" name="Rectangle 22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1560513" y="2282825"/>
            <a:ext cx="1270000" cy="1270000"/>
            <a:chOff x="-1408548" y="1801832"/>
            <a:chExt cx="1270128" cy="1271290"/>
          </a:xfrm>
        </p:grpSpPr>
        <p:sp>
          <p:nvSpPr>
            <p:cNvPr id="225" name="Rectangle 22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555750" y="2281238"/>
            <a:ext cx="1270000" cy="1270000"/>
            <a:chOff x="-1408548" y="1801832"/>
            <a:chExt cx="1270128" cy="1271290"/>
          </a:xfrm>
        </p:grpSpPr>
        <p:sp>
          <p:nvSpPr>
            <p:cNvPr id="228" name="Rectangle 227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30" name="Left Brace 229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eft Brace 230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2112964" y="1182689"/>
            <a:ext cx="147637" cy="1152525"/>
            <a:chOff x="589219" y="712067"/>
            <a:chExt cx="147440" cy="1153156"/>
          </a:xfrm>
        </p:grpSpPr>
        <p:grpSp>
          <p:nvGrpSpPr>
            <p:cNvPr id="18482" name="Group 232"/>
            <p:cNvGrpSpPr>
              <a:grpSpLocks/>
            </p:cNvGrpSpPr>
            <p:nvPr/>
          </p:nvGrpSpPr>
          <p:grpSpPr bwMode="auto"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9561" y="1340782"/>
                <a:ext cx="120334" cy="123651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34" name="Straight Connector 233"/>
            <p:cNvCxnSpPr>
              <a:stCxn id="152" idx="2"/>
              <a:endCxn id="23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237"/>
          <p:cNvGrpSpPr>
            <a:grpSpLocks/>
          </p:cNvGrpSpPr>
          <p:nvPr/>
        </p:nvGrpSpPr>
        <p:grpSpPr bwMode="auto">
          <a:xfrm>
            <a:off x="2029173" y="3987869"/>
            <a:ext cx="8361362" cy="2508250"/>
            <a:chOff x="620986" y="3695570"/>
            <a:chExt cx="7672438" cy="2508219"/>
          </a:xfrm>
        </p:grpSpPr>
        <p:grpSp>
          <p:nvGrpSpPr>
            <p:cNvPr id="18472" name="Group 244"/>
            <p:cNvGrpSpPr>
              <a:grpSpLocks/>
            </p:cNvGrpSpPr>
            <p:nvPr/>
          </p:nvGrpSpPr>
          <p:grpSpPr bwMode="auto">
            <a:xfrm>
              <a:off x="620986" y="3695570"/>
              <a:ext cx="7597821" cy="2508219"/>
              <a:chOff x="1139780" y="2747097"/>
              <a:chExt cx="4733934" cy="2326619"/>
            </a:xfrm>
          </p:grpSpPr>
          <p:sp>
            <p:nvSpPr>
              <p:cNvPr id="250" name="Parallelogram 249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flipH="1">
                <a:off x="1356700" y="2747097"/>
                <a:ext cx="1403178" cy="306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18419" y="4846944"/>
                <a:ext cx="3114039" cy="22677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46" name="Straight Connector 245"/>
            <p:cNvCxnSpPr>
              <a:stCxn id="249" idx="3"/>
              <a:endCxn id="249" idx="1"/>
            </p:cNvCxnSpPr>
            <p:nvPr/>
          </p:nvCxnSpPr>
          <p:spPr>
            <a:xfrm>
              <a:off x="3221801" y="3436175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78650" y="5392967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Parallelogram 247"/>
            <p:cNvSpPr/>
            <p:nvPr/>
          </p:nvSpPr>
          <p:spPr>
            <a:xfrm>
              <a:off x="620986" y="4032116"/>
              <a:ext cx="7672438" cy="2066899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76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21801" y="3922541"/>
              <a:ext cx="4997003" cy="3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4" name="Rectangle 253"/>
          <p:cNvSpPr/>
          <p:nvPr/>
        </p:nvSpPr>
        <p:spPr>
          <a:xfrm>
            <a:off x="2516536" y="4645735"/>
            <a:ext cx="7329427" cy="1501294"/>
          </a:xfrm>
          <a:prstGeom prst="rect">
            <a:avLst/>
          </a:prstGeom>
          <a:solidFill>
            <a:srgbClr val="FFFF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A= [0] + 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185827" y="381280"/>
            <a:ext cx="7123388" cy="27003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câu lệnh thêm phần tử 0 vào đầu danh sách A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629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2" grpId="0" animBg="1"/>
      <p:bldP spid="254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99207" y="306560"/>
            <a:ext cx="387350" cy="2757360"/>
            <a:chOff x="1322576" y="181189"/>
            <a:chExt cx="387790" cy="3742252"/>
          </a:xfrm>
        </p:grpSpPr>
        <p:grpSp>
          <p:nvGrpSpPr>
            <p:cNvPr id="18540" name="Group 127"/>
            <p:cNvGrpSpPr>
              <a:grpSpLocks/>
            </p:cNvGrpSpPr>
            <p:nvPr/>
          </p:nvGrpSpPr>
          <p:grpSpPr bwMode="auto"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2892" y="4275532"/>
                <a:ext cx="122377" cy="1222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Left Bracket 128"/>
            <p:cNvSpPr/>
            <p:nvPr/>
          </p:nvSpPr>
          <p:spPr>
            <a:xfrm>
              <a:off x="1460845" y="181189"/>
              <a:ext cx="249521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Left Bracket 132"/>
          <p:cNvSpPr/>
          <p:nvPr/>
        </p:nvSpPr>
        <p:spPr>
          <a:xfrm flipH="1">
            <a:off x="10259219" y="359305"/>
            <a:ext cx="127001" cy="26941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952625" y="1169988"/>
            <a:ext cx="457200" cy="3460750"/>
            <a:chOff x="393013" y="827349"/>
            <a:chExt cx="455948" cy="3459905"/>
          </a:xfrm>
        </p:grpSpPr>
        <p:cxnSp>
          <p:nvCxnSpPr>
            <p:cNvPr id="135" name="Straight Connector 134"/>
            <p:cNvCxnSpPr>
              <a:stCxn id="151" idx="4"/>
              <a:endCxn id="137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135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50176" y="3278112"/>
                <a:ext cx="123546" cy="12285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9" name="Parallelogram 138"/>
          <p:cNvSpPr/>
          <p:nvPr/>
        </p:nvSpPr>
        <p:spPr>
          <a:xfrm flipH="1">
            <a:off x="6901728" y="6468259"/>
            <a:ext cx="1061522" cy="28224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40" name="Parallelogram 139">
            <a:hlinkClick r:id="" action="ppaction://hlinkshowjump?jump=lastslide"/>
          </p:cNvPr>
          <p:cNvSpPr/>
          <p:nvPr/>
        </p:nvSpPr>
        <p:spPr>
          <a:xfrm flipH="1">
            <a:off x="8945280" y="6484747"/>
            <a:ext cx="1146742" cy="2851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NEXT</a:t>
            </a:r>
            <a:endParaRPr lang="en-US" sz="1050" b="1" dirty="0">
              <a:solidFill>
                <a:srgbClr val="FF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41" name="Parallelogram 140"/>
          <p:cNvSpPr/>
          <p:nvPr/>
        </p:nvSpPr>
        <p:spPr>
          <a:xfrm flipH="1">
            <a:off x="7921214" y="6478928"/>
            <a:ext cx="1058797" cy="27157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62100" y="2271713"/>
            <a:ext cx="1271588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1655764" y="100014"/>
            <a:ext cx="1081087" cy="1082675"/>
            <a:chOff x="83662" y="159259"/>
            <a:chExt cx="1082288" cy="1082288"/>
          </a:xfrm>
        </p:grpSpPr>
        <p:sp>
          <p:nvSpPr>
            <p:cNvPr id="151" name="Oval 150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1" name="Picture 1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</a:rPr>
                <a:t>4</a:t>
              </a: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560514" y="2270125"/>
            <a:ext cx="1271587" cy="1271588"/>
            <a:chOff x="-1408548" y="1801832"/>
            <a:chExt cx="1270128" cy="1271290"/>
          </a:xfrm>
        </p:grpSpPr>
        <p:sp>
          <p:nvSpPr>
            <p:cNvPr id="156" name="Rectangle 15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1557338" y="2282825"/>
            <a:ext cx="1270000" cy="1270000"/>
            <a:chOff x="-1408548" y="1801832"/>
            <a:chExt cx="1270128" cy="1271290"/>
          </a:xfrm>
        </p:grpSpPr>
        <p:sp>
          <p:nvSpPr>
            <p:cNvPr id="159" name="Rectangle 158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1557338" y="2286000"/>
            <a:ext cx="1270000" cy="1271588"/>
            <a:chOff x="-1408548" y="1801832"/>
            <a:chExt cx="1270128" cy="1271290"/>
          </a:xfrm>
        </p:grpSpPr>
        <p:sp>
          <p:nvSpPr>
            <p:cNvPr id="177" name="Rectangle 17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80" name="Rectangle 17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183" name="Rectangle 18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86" name="Rectangle 18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557338" y="2274889"/>
            <a:ext cx="1270000" cy="1271587"/>
            <a:chOff x="-1408548" y="1801832"/>
            <a:chExt cx="1270128" cy="1271290"/>
          </a:xfrm>
        </p:grpSpPr>
        <p:sp>
          <p:nvSpPr>
            <p:cNvPr id="189" name="Rectangle 18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1557338" y="2284413"/>
            <a:ext cx="1270000" cy="1270000"/>
            <a:chOff x="-1408548" y="1801832"/>
            <a:chExt cx="1270128" cy="1271290"/>
          </a:xfrm>
        </p:grpSpPr>
        <p:sp>
          <p:nvSpPr>
            <p:cNvPr id="192" name="Rectangle 191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95" name="Rectangle 19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98" name="Rectangle 197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>
            <a:grpSpLocks/>
          </p:cNvGrpSpPr>
          <p:nvPr/>
        </p:nvGrpSpPr>
        <p:grpSpPr bwMode="auto">
          <a:xfrm>
            <a:off x="1558925" y="2286000"/>
            <a:ext cx="1270000" cy="1271588"/>
            <a:chOff x="-1408548" y="1801832"/>
            <a:chExt cx="1270128" cy="1271290"/>
          </a:xfrm>
        </p:grpSpPr>
        <p:sp>
          <p:nvSpPr>
            <p:cNvPr id="201" name="Rectangle 20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557338" y="2279650"/>
            <a:ext cx="1270000" cy="1270000"/>
            <a:chOff x="-1408548" y="1801832"/>
            <a:chExt cx="1270128" cy="1271290"/>
          </a:xfrm>
        </p:grpSpPr>
        <p:sp>
          <p:nvSpPr>
            <p:cNvPr id="204" name="Rectangle 20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07" name="Rectangle 206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10" name="Rectangle 20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1558925" y="2284413"/>
            <a:ext cx="1270000" cy="1270000"/>
            <a:chOff x="-1408548" y="1801832"/>
            <a:chExt cx="1270128" cy="1271290"/>
          </a:xfrm>
        </p:grpSpPr>
        <p:sp>
          <p:nvSpPr>
            <p:cNvPr id="213" name="Rectangle 21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216" name="Rectangle 21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8" name="Group 217"/>
          <p:cNvGrpSpPr>
            <a:grpSpLocks/>
          </p:cNvGrpSpPr>
          <p:nvPr/>
        </p:nvGrpSpPr>
        <p:grpSpPr bwMode="auto">
          <a:xfrm>
            <a:off x="1557338" y="2281238"/>
            <a:ext cx="1270000" cy="1270000"/>
            <a:chOff x="-1408548" y="1801832"/>
            <a:chExt cx="1270128" cy="1271290"/>
          </a:xfrm>
        </p:grpSpPr>
        <p:sp>
          <p:nvSpPr>
            <p:cNvPr id="219" name="Rectangle 218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1555750" y="2281239"/>
            <a:ext cx="1270000" cy="1271587"/>
            <a:chOff x="-1408548" y="1801832"/>
            <a:chExt cx="1270128" cy="1271290"/>
          </a:xfrm>
        </p:grpSpPr>
        <p:sp>
          <p:nvSpPr>
            <p:cNvPr id="222" name="Rectangle 22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1560513" y="2282825"/>
            <a:ext cx="1270000" cy="1270000"/>
            <a:chOff x="-1408548" y="1801832"/>
            <a:chExt cx="1270128" cy="1271290"/>
          </a:xfrm>
        </p:grpSpPr>
        <p:sp>
          <p:nvSpPr>
            <p:cNvPr id="225" name="Rectangle 22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555750" y="2281238"/>
            <a:ext cx="1270000" cy="1270000"/>
            <a:chOff x="-1408548" y="1801832"/>
            <a:chExt cx="1270128" cy="1271290"/>
          </a:xfrm>
        </p:grpSpPr>
        <p:sp>
          <p:nvSpPr>
            <p:cNvPr id="228" name="Rectangle 227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30" name="Left Brace 229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eft Brace 230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2112964" y="1182689"/>
            <a:ext cx="147637" cy="1152525"/>
            <a:chOff x="589219" y="712067"/>
            <a:chExt cx="147440" cy="1153156"/>
          </a:xfrm>
        </p:grpSpPr>
        <p:grpSp>
          <p:nvGrpSpPr>
            <p:cNvPr id="18482" name="Group 232"/>
            <p:cNvGrpSpPr>
              <a:grpSpLocks/>
            </p:cNvGrpSpPr>
            <p:nvPr/>
          </p:nvGrpSpPr>
          <p:grpSpPr bwMode="auto"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9561" y="1340782"/>
                <a:ext cx="120334" cy="123651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34" name="Straight Connector 233"/>
            <p:cNvCxnSpPr>
              <a:stCxn id="152" idx="2"/>
              <a:endCxn id="23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237"/>
          <p:cNvGrpSpPr>
            <a:grpSpLocks/>
          </p:cNvGrpSpPr>
          <p:nvPr/>
        </p:nvGrpSpPr>
        <p:grpSpPr bwMode="auto">
          <a:xfrm>
            <a:off x="2029173" y="3987869"/>
            <a:ext cx="8361362" cy="2508250"/>
            <a:chOff x="620986" y="3695570"/>
            <a:chExt cx="7672438" cy="2508219"/>
          </a:xfrm>
        </p:grpSpPr>
        <p:grpSp>
          <p:nvGrpSpPr>
            <p:cNvPr id="18472" name="Group 244"/>
            <p:cNvGrpSpPr>
              <a:grpSpLocks/>
            </p:cNvGrpSpPr>
            <p:nvPr/>
          </p:nvGrpSpPr>
          <p:grpSpPr bwMode="auto">
            <a:xfrm>
              <a:off x="620986" y="3695570"/>
              <a:ext cx="7597821" cy="2508219"/>
              <a:chOff x="1139780" y="2747097"/>
              <a:chExt cx="4733934" cy="2326619"/>
            </a:xfrm>
          </p:grpSpPr>
          <p:sp>
            <p:nvSpPr>
              <p:cNvPr id="250" name="Parallelogram 249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flipH="1">
                <a:off x="1356700" y="2747097"/>
                <a:ext cx="1403178" cy="306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18419" y="4846944"/>
                <a:ext cx="3114039" cy="22677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46" name="Straight Connector 245"/>
            <p:cNvCxnSpPr>
              <a:stCxn id="249" idx="3"/>
              <a:endCxn id="249" idx="1"/>
            </p:cNvCxnSpPr>
            <p:nvPr/>
          </p:nvCxnSpPr>
          <p:spPr>
            <a:xfrm>
              <a:off x="3221801" y="3436175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78650" y="5392967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Parallelogram 247"/>
            <p:cNvSpPr/>
            <p:nvPr/>
          </p:nvSpPr>
          <p:spPr>
            <a:xfrm>
              <a:off x="620986" y="4032116"/>
              <a:ext cx="7672438" cy="2066899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76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21801" y="3922541"/>
              <a:ext cx="4997003" cy="3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4" name="Rectangle 253"/>
          <p:cNvSpPr/>
          <p:nvPr/>
        </p:nvSpPr>
        <p:spPr>
          <a:xfrm>
            <a:off x="2516536" y="4645735"/>
            <a:ext cx="7329427" cy="1501294"/>
          </a:xfrm>
          <a:prstGeom prst="rect">
            <a:avLst/>
          </a:prstGeom>
          <a:solidFill>
            <a:srgbClr val="FFFF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del A[len(A)-1]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185827" y="381280"/>
            <a:ext cx="7123388" cy="27003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câu lệnh </a:t>
            </a:r>
            <a:r>
              <a:rPr lang="en-US" sz="4000" b="1" dirty="0" err="1">
                <a:solidFill>
                  <a:srgbClr val="FF0000"/>
                </a:solidFill>
              </a:rPr>
              <a:t>xóa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phần tử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cuối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sách</a:t>
            </a:r>
            <a:r>
              <a:rPr lang="en-US" sz="4000" b="1" dirty="0">
                <a:solidFill>
                  <a:srgbClr val="FF0000"/>
                </a:solidFill>
              </a:rPr>
              <a:t> A?</a:t>
            </a:r>
          </a:p>
        </p:txBody>
      </p:sp>
    </p:spTree>
    <p:extLst>
      <p:ext uri="{BB962C8B-B14F-4D97-AF65-F5344CB8AC3E}">
        <p14:creationId xmlns:p14="http://schemas.microsoft.com/office/powerpoint/2010/main" val="1787730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2" grpId="0" animBg="1"/>
      <p:bldP spid="254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99207" y="306560"/>
            <a:ext cx="387350" cy="2757360"/>
            <a:chOff x="1322576" y="181189"/>
            <a:chExt cx="387790" cy="3742252"/>
          </a:xfrm>
        </p:grpSpPr>
        <p:grpSp>
          <p:nvGrpSpPr>
            <p:cNvPr id="18540" name="Group 127"/>
            <p:cNvGrpSpPr>
              <a:grpSpLocks/>
            </p:cNvGrpSpPr>
            <p:nvPr/>
          </p:nvGrpSpPr>
          <p:grpSpPr bwMode="auto"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2892" y="4275532"/>
                <a:ext cx="122377" cy="1222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Left Bracket 128"/>
            <p:cNvSpPr/>
            <p:nvPr/>
          </p:nvSpPr>
          <p:spPr>
            <a:xfrm>
              <a:off x="1460845" y="181189"/>
              <a:ext cx="249521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Left Bracket 132"/>
          <p:cNvSpPr/>
          <p:nvPr/>
        </p:nvSpPr>
        <p:spPr>
          <a:xfrm flipH="1">
            <a:off x="10259219" y="359305"/>
            <a:ext cx="127001" cy="26941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952625" y="1169988"/>
            <a:ext cx="457200" cy="3460750"/>
            <a:chOff x="393013" y="827349"/>
            <a:chExt cx="455948" cy="3459905"/>
          </a:xfrm>
        </p:grpSpPr>
        <p:cxnSp>
          <p:nvCxnSpPr>
            <p:cNvPr id="135" name="Straight Connector 134"/>
            <p:cNvCxnSpPr>
              <a:stCxn id="151" idx="4"/>
              <a:endCxn id="137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135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50176" y="3278112"/>
                <a:ext cx="123546" cy="12285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9" name="Parallelogram 138"/>
          <p:cNvSpPr/>
          <p:nvPr/>
        </p:nvSpPr>
        <p:spPr>
          <a:xfrm flipH="1">
            <a:off x="6901728" y="6468259"/>
            <a:ext cx="1061522" cy="28224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40" name="Parallelogram 139">
            <a:hlinkClick r:id="" action="ppaction://hlinkshowjump?jump=lastslide"/>
          </p:cNvPr>
          <p:cNvSpPr/>
          <p:nvPr/>
        </p:nvSpPr>
        <p:spPr>
          <a:xfrm flipH="1">
            <a:off x="8945280" y="6484747"/>
            <a:ext cx="1146742" cy="2851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NEXT</a:t>
            </a:r>
            <a:endParaRPr lang="en-US" sz="1050" b="1" dirty="0">
              <a:solidFill>
                <a:srgbClr val="FF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41" name="Parallelogram 140"/>
          <p:cNvSpPr/>
          <p:nvPr/>
        </p:nvSpPr>
        <p:spPr>
          <a:xfrm flipH="1">
            <a:off x="7921214" y="6478928"/>
            <a:ext cx="1058797" cy="27157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62100" y="2271713"/>
            <a:ext cx="1271588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1655764" y="100014"/>
            <a:ext cx="1081087" cy="1082675"/>
            <a:chOff x="83662" y="159259"/>
            <a:chExt cx="1082288" cy="1082288"/>
          </a:xfrm>
        </p:grpSpPr>
        <p:sp>
          <p:nvSpPr>
            <p:cNvPr id="151" name="Oval 150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1" name="Picture 1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</a:rPr>
                <a:t>5</a:t>
              </a: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560514" y="2270125"/>
            <a:ext cx="1271587" cy="1271588"/>
            <a:chOff x="-1408548" y="1801832"/>
            <a:chExt cx="1270128" cy="1271290"/>
          </a:xfrm>
        </p:grpSpPr>
        <p:sp>
          <p:nvSpPr>
            <p:cNvPr id="156" name="Rectangle 15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1557338" y="2282825"/>
            <a:ext cx="1270000" cy="1270000"/>
            <a:chOff x="-1408548" y="1801832"/>
            <a:chExt cx="1270128" cy="1271290"/>
          </a:xfrm>
        </p:grpSpPr>
        <p:sp>
          <p:nvSpPr>
            <p:cNvPr id="159" name="Rectangle 158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1557338" y="2286000"/>
            <a:ext cx="1270000" cy="1271588"/>
            <a:chOff x="-1408548" y="1801832"/>
            <a:chExt cx="1270128" cy="1271290"/>
          </a:xfrm>
        </p:grpSpPr>
        <p:sp>
          <p:nvSpPr>
            <p:cNvPr id="177" name="Rectangle 17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80" name="Rectangle 17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183" name="Rectangle 18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86" name="Rectangle 18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557338" y="2274889"/>
            <a:ext cx="1270000" cy="1271587"/>
            <a:chOff x="-1408548" y="1801832"/>
            <a:chExt cx="1270128" cy="1271290"/>
          </a:xfrm>
        </p:grpSpPr>
        <p:sp>
          <p:nvSpPr>
            <p:cNvPr id="189" name="Rectangle 18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1557338" y="2284413"/>
            <a:ext cx="1270000" cy="1270000"/>
            <a:chOff x="-1408548" y="1801832"/>
            <a:chExt cx="1270128" cy="1271290"/>
          </a:xfrm>
        </p:grpSpPr>
        <p:sp>
          <p:nvSpPr>
            <p:cNvPr id="192" name="Rectangle 191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95" name="Rectangle 19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98" name="Rectangle 197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>
            <a:grpSpLocks/>
          </p:cNvGrpSpPr>
          <p:nvPr/>
        </p:nvGrpSpPr>
        <p:grpSpPr bwMode="auto">
          <a:xfrm>
            <a:off x="1558925" y="2286000"/>
            <a:ext cx="1270000" cy="1271588"/>
            <a:chOff x="-1408548" y="1801832"/>
            <a:chExt cx="1270128" cy="1271290"/>
          </a:xfrm>
        </p:grpSpPr>
        <p:sp>
          <p:nvSpPr>
            <p:cNvPr id="201" name="Rectangle 20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557338" y="2279650"/>
            <a:ext cx="1270000" cy="1270000"/>
            <a:chOff x="-1408548" y="1801832"/>
            <a:chExt cx="1270128" cy="1271290"/>
          </a:xfrm>
        </p:grpSpPr>
        <p:sp>
          <p:nvSpPr>
            <p:cNvPr id="204" name="Rectangle 20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07" name="Rectangle 206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10" name="Rectangle 20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1558925" y="2284413"/>
            <a:ext cx="1270000" cy="1270000"/>
            <a:chOff x="-1408548" y="1801832"/>
            <a:chExt cx="1270128" cy="1271290"/>
          </a:xfrm>
        </p:grpSpPr>
        <p:sp>
          <p:nvSpPr>
            <p:cNvPr id="213" name="Rectangle 21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216" name="Rectangle 21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8" name="Group 217"/>
          <p:cNvGrpSpPr>
            <a:grpSpLocks/>
          </p:cNvGrpSpPr>
          <p:nvPr/>
        </p:nvGrpSpPr>
        <p:grpSpPr bwMode="auto">
          <a:xfrm>
            <a:off x="1557338" y="2281238"/>
            <a:ext cx="1270000" cy="1270000"/>
            <a:chOff x="-1408548" y="1801832"/>
            <a:chExt cx="1270128" cy="1271290"/>
          </a:xfrm>
        </p:grpSpPr>
        <p:sp>
          <p:nvSpPr>
            <p:cNvPr id="219" name="Rectangle 218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1555750" y="2281239"/>
            <a:ext cx="1270000" cy="1271587"/>
            <a:chOff x="-1408548" y="1801832"/>
            <a:chExt cx="1270128" cy="1271290"/>
          </a:xfrm>
        </p:grpSpPr>
        <p:sp>
          <p:nvSpPr>
            <p:cNvPr id="222" name="Rectangle 22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1560513" y="2282825"/>
            <a:ext cx="1270000" cy="1270000"/>
            <a:chOff x="-1408548" y="1801832"/>
            <a:chExt cx="1270128" cy="1271290"/>
          </a:xfrm>
        </p:grpSpPr>
        <p:sp>
          <p:nvSpPr>
            <p:cNvPr id="225" name="Rectangle 22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555750" y="2281238"/>
            <a:ext cx="1270000" cy="1270000"/>
            <a:chOff x="-1408548" y="1801832"/>
            <a:chExt cx="1270128" cy="1271290"/>
          </a:xfrm>
        </p:grpSpPr>
        <p:sp>
          <p:nvSpPr>
            <p:cNvPr id="228" name="Rectangle 227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30" name="Left Brace 229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eft Brace 230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2112964" y="1182689"/>
            <a:ext cx="147637" cy="1152525"/>
            <a:chOff x="589219" y="712067"/>
            <a:chExt cx="147440" cy="1153156"/>
          </a:xfrm>
        </p:grpSpPr>
        <p:grpSp>
          <p:nvGrpSpPr>
            <p:cNvPr id="18482" name="Group 232"/>
            <p:cNvGrpSpPr>
              <a:grpSpLocks/>
            </p:cNvGrpSpPr>
            <p:nvPr/>
          </p:nvGrpSpPr>
          <p:grpSpPr bwMode="auto"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9561" y="1340782"/>
                <a:ext cx="120334" cy="123651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34" name="Straight Connector 233"/>
            <p:cNvCxnSpPr>
              <a:stCxn id="152" idx="2"/>
              <a:endCxn id="23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237"/>
          <p:cNvGrpSpPr>
            <a:grpSpLocks/>
          </p:cNvGrpSpPr>
          <p:nvPr/>
        </p:nvGrpSpPr>
        <p:grpSpPr bwMode="auto">
          <a:xfrm>
            <a:off x="2029173" y="3987869"/>
            <a:ext cx="8361362" cy="2508250"/>
            <a:chOff x="620986" y="3695570"/>
            <a:chExt cx="7672438" cy="2508219"/>
          </a:xfrm>
        </p:grpSpPr>
        <p:grpSp>
          <p:nvGrpSpPr>
            <p:cNvPr id="18472" name="Group 244"/>
            <p:cNvGrpSpPr>
              <a:grpSpLocks/>
            </p:cNvGrpSpPr>
            <p:nvPr/>
          </p:nvGrpSpPr>
          <p:grpSpPr bwMode="auto">
            <a:xfrm>
              <a:off x="620986" y="3695570"/>
              <a:ext cx="7597821" cy="2508219"/>
              <a:chOff x="1139780" y="2747097"/>
              <a:chExt cx="4733934" cy="2326619"/>
            </a:xfrm>
          </p:grpSpPr>
          <p:sp>
            <p:nvSpPr>
              <p:cNvPr id="250" name="Parallelogram 249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flipH="1">
                <a:off x="1356700" y="2747097"/>
                <a:ext cx="1403178" cy="306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18419" y="4846944"/>
                <a:ext cx="3114039" cy="22677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46" name="Straight Connector 245"/>
            <p:cNvCxnSpPr>
              <a:stCxn id="249" idx="3"/>
              <a:endCxn id="249" idx="1"/>
            </p:cNvCxnSpPr>
            <p:nvPr/>
          </p:nvCxnSpPr>
          <p:spPr>
            <a:xfrm>
              <a:off x="3221801" y="3436175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78650" y="5392967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Parallelogram 247"/>
            <p:cNvSpPr/>
            <p:nvPr/>
          </p:nvSpPr>
          <p:spPr>
            <a:xfrm>
              <a:off x="620986" y="4032116"/>
              <a:ext cx="7672438" cy="2066899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76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21801" y="3922541"/>
              <a:ext cx="4997003" cy="3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4" name="Rectangle 253"/>
          <p:cNvSpPr/>
          <p:nvPr/>
        </p:nvSpPr>
        <p:spPr>
          <a:xfrm>
            <a:off x="2516536" y="4645735"/>
            <a:ext cx="7329427" cy="1671938"/>
          </a:xfrm>
          <a:prstGeom prst="rect">
            <a:avLst/>
          </a:prstGeom>
          <a:solidFill>
            <a:srgbClr val="FFFF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A= A + [10]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Hoặc</a:t>
            </a:r>
            <a:r>
              <a:rPr lang="en-US" sz="4400" b="1" dirty="0">
                <a:solidFill>
                  <a:srgbClr val="FF0000"/>
                </a:solidFill>
              </a:rPr>
              <a:t> A. append(10)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185827" y="381280"/>
            <a:ext cx="7123388" cy="27003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2 câu lệnh khác nhau để thêm phần tử 10 vào cuối danh sách A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7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2" grpId="0" animBg="1"/>
      <p:bldP spid="254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899207" y="306560"/>
            <a:ext cx="387350" cy="2757360"/>
            <a:chOff x="1322576" y="181189"/>
            <a:chExt cx="387790" cy="3742252"/>
          </a:xfrm>
        </p:grpSpPr>
        <p:grpSp>
          <p:nvGrpSpPr>
            <p:cNvPr id="18540" name="Group 127"/>
            <p:cNvGrpSpPr>
              <a:grpSpLocks/>
            </p:cNvGrpSpPr>
            <p:nvPr/>
          </p:nvGrpSpPr>
          <p:grpSpPr bwMode="auto"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2892" y="4275532"/>
                <a:ext cx="122377" cy="1222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Left Bracket 128"/>
            <p:cNvSpPr/>
            <p:nvPr/>
          </p:nvSpPr>
          <p:spPr>
            <a:xfrm>
              <a:off x="1460845" y="181189"/>
              <a:ext cx="249521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Left Bracket 132"/>
          <p:cNvSpPr/>
          <p:nvPr/>
        </p:nvSpPr>
        <p:spPr>
          <a:xfrm flipH="1">
            <a:off x="10259219" y="359305"/>
            <a:ext cx="127001" cy="26941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952625" y="1169988"/>
            <a:ext cx="457200" cy="3460750"/>
            <a:chOff x="393013" y="827349"/>
            <a:chExt cx="455948" cy="3459905"/>
          </a:xfrm>
        </p:grpSpPr>
        <p:cxnSp>
          <p:nvCxnSpPr>
            <p:cNvPr id="135" name="Straight Connector 134"/>
            <p:cNvCxnSpPr>
              <a:stCxn id="151" idx="4"/>
              <a:endCxn id="137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135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50176" y="3278112"/>
                <a:ext cx="123546" cy="12285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9" name="Parallelogram 138"/>
          <p:cNvSpPr/>
          <p:nvPr/>
        </p:nvSpPr>
        <p:spPr>
          <a:xfrm flipH="1">
            <a:off x="6901728" y="6468259"/>
            <a:ext cx="1061522" cy="28224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40" name="Parallelogram 139">
            <a:hlinkClick r:id="" action="ppaction://hlinkshowjump?jump=lastslide"/>
          </p:cNvPr>
          <p:cNvSpPr/>
          <p:nvPr/>
        </p:nvSpPr>
        <p:spPr>
          <a:xfrm flipH="1">
            <a:off x="8945280" y="6484747"/>
            <a:ext cx="1146742" cy="2851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NEXT</a:t>
            </a:r>
            <a:endParaRPr lang="en-US" sz="1050" b="1" dirty="0">
              <a:solidFill>
                <a:srgbClr val="FF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41" name="Parallelogram 140"/>
          <p:cNvSpPr/>
          <p:nvPr/>
        </p:nvSpPr>
        <p:spPr>
          <a:xfrm flipH="1">
            <a:off x="7921214" y="6478928"/>
            <a:ext cx="1058797" cy="27157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562100" y="2271713"/>
            <a:ext cx="1271588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1655764" y="100014"/>
            <a:ext cx="1081087" cy="1082675"/>
            <a:chOff x="83662" y="159259"/>
            <a:chExt cx="1082288" cy="1082288"/>
          </a:xfrm>
        </p:grpSpPr>
        <p:sp>
          <p:nvSpPr>
            <p:cNvPr id="151" name="Oval 150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1" name="Picture 1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</a:rPr>
                <a:t>6</a:t>
              </a: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560514" y="2270125"/>
            <a:ext cx="1271587" cy="1271588"/>
            <a:chOff x="-1408548" y="1801832"/>
            <a:chExt cx="1270128" cy="1271290"/>
          </a:xfrm>
        </p:grpSpPr>
        <p:sp>
          <p:nvSpPr>
            <p:cNvPr id="156" name="Rectangle 15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1557338" y="2282825"/>
            <a:ext cx="1270000" cy="1270000"/>
            <a:chOff x="-1408548" y="1801832"/>
            <a:chExt cx="1270128" cy="1271290"/>
          </a:xfrm>
        </p:grpSpPr>
        <p:sp>
          <p:nvSpPr>
            <p:cNvPr id="159" name="Rectangle 158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1557338" y="2286000"/>
            <a:ext cx="1270000" cy="1271588"/>
            <a:chOff x="-1408548" y="1801832"/>
            <a:chExt cx="1270128" cy="1271290"/>
          </a:xfrm>
        </p:grpSpPr>
        <p:sp>
          <p:nvSpPr>
            <p:cNvPr id="177" name="Rectangle 17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80" name="Rectangle 17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183" name="Rectangle 18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86" name="Rectangle 18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557338" y="2274889"/>
            <a:ext cx="1270000" cy="1271587"/>
            <a:chOff x="-1408548" y="1801832"/>
            <a:chExt cx="1270128" cy="1271290"/>
          </a:xfrm>
        </p:grpSpPr>
        <p:sp>
          <p:nvSpPr>
            <p:cNvPr id="189" name="Rectangle 18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1557338" y="2284413"/>
            <a:ext cx="1270000" cy="1270000"/>
            <a:chOff x="-1408548" y="1801832"/>
            <a:chExt cx="1270128" cy="1271290"/>
          </a:xfrm>
        </p:grpSpPr>
        <p:sp>
          <p:nvSpPr>
            <p:cNvPr id="192" name="Rectangle 191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557338" y="2276475"/>
            <a:ext cx="1270000" cy="1271588"/>
            <a:chOff x="-1408548" y="1801832"/>
            <a:chExt cx="1270128" cy="1271290"/>
          </a:xfrm>
        </p:grpSpPr>
        <p:sp>
          <p:nvSpPr>
            <p:cNvPr id="195" name="Rectangle 19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557338" y="2279650"/>
            <a:ext cx="1270000" cy="1271588"/>
            <a:chOff x="-1408548" y="1801832"/>
            <a:chExt cx="1270128" cy="1271290"/>
          </a:xfrm>
        </p:grpSpPr>
        <p:sp>
          <p:nvSpPr>
            <p:cNvPr id="198" name="Rectangle 197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>
            <a:grpSpLocks/>
          </p:cNvGrpSpPr>
          <p:nvPr/>
        </p:nvGrpSpPr>
        <p:grpSpPr bwMode="auto">
          <a:xfrm>
            <a:off x="1558925" y="2286000"/>
            <a:ext cx="1270000" cy="1271588"/>
            <a:chOff x="-1408548" y="1801832"/>
            <a:chExt cx="1270128" cy="1271290"/>
          </a:xfrm>
        </p:grpSpPr>
        <p:sp>
          <p:nvSpPr>
            <p:cNvPr id="201" name="Rectangle 20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557338" y="2279650"/>
            <a:ext cx="1270000" cy="1270000"/>
            <a:chOff x="-1408548" y="1801832"/>
            <a:chExt cx="1270128" cy="1271290"/>
          </a:xfrm>
        </p:grpSpPr>
        <p:sp>
          <p:nvSpPr>
            <p:cNvPr id="204" name="Rectangle 20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07" name="Rectangle 206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1558925" y="2287588"/>
            <a:ext cx="1270000" cy="1270000"/>
            <a:chOff x="-1408548" y="1801832"/>
            <a:chExt cx="1270128" cy="1271290"/>
          </a:xfrm>
        </p:grpSpPr>
        <p:sp>
          <p:nvSpPr>
            <p:cNvPr id="210" name="Rectangle 20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1558925" y="2284413"/>
            <a:ext cx="1270000" cy="1270000"/>
            <a:chOff x="-1408548" y="1801832"/>
            <a:chExt cx="1270128" cy="1271290"/>
          </a:xfrm>
        </p:grpSpPr>
        <p:sp>
          <p:nvSpPr>
            <p:cNvPr id="213" name="Rectangle 21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 bwMode="auto">
          <a:xfrm>
            <a:off x="1557338" y="2281239"/>
            <a:ext cx="1270000" cy="1271587"/>
            <a:chOff x="-1408548" y="1801832"/>
            <a:chExt cx="1270128" cy="1271290"/>
          </a:xfrm>
        </p:grpSpPr>
        <p:sp>
          <p:nvSpPr>
            <p:cNvPr id="216" name="Rectangle 21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8" name="Group 217"/>
          <p:cNvGrpSpPr>
            <a:grpSpLocks/>
          </p:cNvGrpSpPr>
          <p:nvPr/>
        </p:nvGrpSpPr>
        <p:grpSpPr bwMode="auto">
          <a:xfrm>
            <a:off x="1557338" y="2281238"/>
            <a:ext cx="1270000" cy="1270000"/>
            <a:chOff x="-1408548" y="1801832"/>
            <a:chExt cx="1270128" cy="1271290"/>
          </a:xfrm>
        </p:grpSpPr>
        <p:sp>
          <p:nvSpPr>
            <p:cNvPr id="219" name="Rectangle 218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1555750" y="2281239"/>
            <a:ext cx="1270000" cy="1271587"/>
            <a:chOff x="-1408548" y="1801832"/>
            <a:chExt cx="1270128" cy="1271290"/>
          </a:xfrm>
        </p:grpSpPr>
        <p:sp>
          <p:nvSpPr>
            <p:cNvPr id="222" name="Rectangle 22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1560513" y="2282825"/>
            <a:ext cx="1270000" cy="1270000"/>
            <a:chOff x="-1408548" y="1801832"/>
            <a:chExt cx="1270128" cy="1271290"/>
          </a:xfrm>
        </p:grpSpPr>
        <p:sp>
          <p:nvSpPr>
            <p:cNvPr id="225" name="Rectangle 22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555750" y="2281238"/>
            <a:ext cx="1270000" cy="1270000"/>
            <a:chOff x="-1408548" y="1801832"/>
            <a:chExt cx="1270128" cy="1271290"/>
          </a:xfrm>
        </p:grpSpPr>
        <p:sp>
          <p:nvSpPr>
            <p:cNvPr id="228" name="Rectangle 227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30" name="Left Brace 229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Left Brace 230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2" name="Group 231"/>
          <p:cNvGrpSpPr>
            <a:grpSpLocks/>
          </p:cNvGrpSpPr>
          <p:nvPr/>
        </p:nvGrpSpPr>
        <p:grpSpPr bwMode="auto">
          <a:xfrm>
            <a:off x="2112964" y="1182689"/>
            <a:ext cx="147637" cy="1152525"/>
            <a:chOff x="589219" y="712067"/>
            <a:chExt cx="147440" cy="1153156"/>
          </a:xfrm>
        </p:grpSpPr>
        <p:grpSp>
          <p:nvGrpSpPr>
            <p:cNvPr id="18482" name="Group 232"/>
            <p:cNvGrpSpPr>
              <a:grpSpLocks/>
            </p:cNvGrpSpPr>
            <p:nvPr/>
          </p:nvGrpSpPr>
          <p:grpSpPr bwMode="auto"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9561" y="1340782"/>
                <a:ext cx="120334" cy="123651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34" name="Straight Connector 233"/>
            <p:cNvCxnSpPr>
              <a:stCxn id="152" idx="2"/>
              <a:endCxn id="23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237"/>
          <p:cNvGrpSpPr>
            <a:grpSpLocks/>
          </p:cNvGrpSpPr>
          <p:nvPr/>
        </p:nvGrpSpPr>
        <p:grpSpPr bwMode="auto">
          <a:xfrm>
            <a:off x="2029173" y="3987869"/>
            <a:ext cx="8361362" cy="2508250"/>
            <a:chOff x="620986" y="3695570"/>
            <a:chExt cx="7672438" cy="2508219"/>
          </a:xfrm>
        </p:grpSpPr>
        <p:grpSp>
          <p:nvGrpSpPr>
            <p:cNvPr id="18472" name="Group 244"/>
            <p:cNvGrpSpPr>
              <a:grpSpLocks/>
            </p:cNvGrpSpPr>
            <p:nvPr/>
          </p:nvGrpSpPr>
          <p:grpSpPr bwMode="auto">
            <a:xfrm>
              <a:off x="620986" y="3695570"/>
              <a:ext cx="7597821" cy="2508219"/>
              <a:chOff x="1139780" y="2747097"/>
              <a:chExt cx="4733934" cy="2326619"/>
            </a:xfrm>
          </p:grpSpPr>
          <p:sp>
            <p:nvSpPr>
              <p:cNvPr id="250" name="Parallelogram 249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flipH="1">
                <a:off x="1356700" y="2747097"/>
                <a:ext cx="1403178" cy="306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18419" y="4846944"/>
                <a:ext cx="3114039" cy="22677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46" name="Straight Connector 245"/>
            <p:cNvCxnSpPr>
              <a:stCxn id="249" idx="3"/>
              <a:endCxn id="249" idx="1"/>
            </p:cNvCxnSpPr>
            <p:nvPr/>
          </p:nvCxnSpPr>
          <p:spPr>
            <a:xfrm>
              <a:off x="3221801" y="3436175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78650" y="5392967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Parallelogram 247"/>
            <p:cNvSpPr/>
            <p:nvPr/>
          </p:nvSpPr>
          <p:spPr>
            <a:xfrm>
              <a:off x="620986" y="4032116"/>
              <a:ext cx="7672438" cy="2066899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76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21801" y="3922541"/>
              <a:ext cx="4997003" cy="3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4" name="Rectangle 253"/>
          <p:cNvSpPr/>
          <p:nvPr/>
        </p:nvSpPr>
        <p:spPr>
          <a:xfrm>
            <a:off x="2516536" y="4645735"/>
            <a:ext cx="7329427" cy="1671938"/>
          </a:xfrm>
          <a:prstGeom prst="rect">
            <a:avLst/>
          </a:prstGeom>
          <a:solidFill>
            <a:srgbClr val="FFFF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for </a:t>
            </a:r>
            <a:r>
              <a:rPr lang="en-US" sz="3600" b="1" dirty="0" err="1">
                <a:solidFill>
                  <a:srgbClr val="FF0000"/>
                </a:solidFill>
              </a:rPr>
              <a:t>i</a:t>
            </a:r>
            <a:r>
              <a:rPr lang="en-US" sz="3600" b="1" dirty="0">
                <a:solidFill>
                  <a:srgbClr val="FF0000"/>
                </a:solidFill>
              </a:rPr>
              <a:t> in range(</a:t>
            </a:r>
            <a:r>
              <a:rPr lang="en-US" sz="3600" b="1" dirty="0" err="1">
                <a:solidFill>
                  <a:srgbClr val="FF0000"/>
                </a:solidFill>
              </a:rPr>
              <a:t>len</a:t>
            </a:r>
            <a:r>
              <a:rPr lang="en-US" sz="3600" b="1" dirty="0">
                <a:solidFill>
                  <a:srgbClr val="FF0000"/>
                </a:solidFill>
              </a:rPr>
              <a:t>(A)):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    	if(A[</a:t>
            </a:r>
            <a:r>
              <a:rPr lang="en-US" sz="3600" b="1" dirty="0" err="1">
                <a:solidFill>
                  <a:srgbClr val="FF0000"/>
                </a:solidFill>
              </a:rPr>
              <a:t>i</a:t>
            </a:r>
            <a:r>
              <a:rPr lang="en-US" sz="3600" b="1" dirty="0">
                <a:solidFill>
                  <a:srgbClr val="FF0000"/>
                </a:solidFill>
              </a:rPr>
              <a:t>]%2==0): print (A[</a:t>
            </a:r>
            <a:r>
              <a:rPr lang="en-US" sz="3600" b="1" dirty="0" err="1">
                <a:solidFill>
                  <a:srgbClr val="FF0000"/>
                </a:solidFill>
              </a:rPr>
              <a:t>i</a:t>
            </a:r>
            <a:r>
              <a:rPr lang="en-US" sz="3600" b="1" dirty="0">
                <a:solidFill>
                  <a:srgbClr val="FF0000"/>
                </a:solidFill>
              </a:rPr>
              <a:t>], end = " ")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159557" y="389950"/>
            <a:ext cx="7123388" cy="27003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V</a:t>
            </a:r>
            <a:r>
              <a:rPr lang="en-US" sz="4000" b="1" dirty="0" err="1">
                <a:solidFill>
                  <a:srgbClr val="FF0000"/>
                </a:solidFill>
              </a:rPr>
              <a:t>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câu lệnh</a:t>
            </a:r>
            <a:r>
              <a:rPr lang="en-US" sz="4000" b="1" dirty="0">
                <a:solidFill>
                  <a:srgbClr val="FF0000"/>
                </a:solidFill>
              </a:rPr>
              <a:t> in </a:t>
            </a:r>
            <a:r>
              <a:rPr lang="en-US" sz="4000" b="1" dirty="0" err="1">
                <a:solidFill>
                  <a:srgbClr val="FF0000"/>
                </a:solidFill>
              </a:rPr>
              <a:t>ra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chẵn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A?</a:t>
            </a:r>
          </a:p>
        </p:txBody>
      </p:sp>
    </p:spTree>
    <p:extLst>
      <p:ext uri="{BB962C8B-B14F-4D97-AF65-F5344CB8AC3E}">
        <p14:creationId xmlns:p14="http://schemas.microsoft.com/office/powerpoint/2010/main" val="3338606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z__succ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2" grpId="0" animBg="1"/>
      <p:bldP spid="254" grpId="0" animBg="1"/>
      <p:bldP spid="10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1415</TotalTime>
  <Words>1730</Words>
  <Application>Microsoft Office PowerPoint</Application>
  <PresentationFormat>Widescreen</PresentationFormat>
  <Paragraphs>306</Paragraphs>
  <Slides>31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.VnClarendonH</vt:lpstr>
      <vt:lpstr>.VnTimeH</vt:lpstr>
      <vt:lpstr>Arial</vt:lpstr>
      <vt:lpstr>Arial Black</vt:lpstr>
      <vt:lpstr>Calibri</vt:lpstr>
      <vt:lpstr>Calibri Light</vt:lpstr>
      <vt:lpstr>Times New Roman</vt:lpstr>
      <vt:lpstr>Wingdings</vt:lpstr>
      <vt:lpstr>2_Office Theme</vt:lpstr>
      <vt:lpstr>Default Design</vt:lpstr>
      <vt:lpstr>3_Default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DỮ LIỆU KIỂU DANH SÁCH (List) (2 tiết)</dc:title>
  <dc:creator>Admin</dc:creator>
  <cp:lastModifiedBy>Admin</cp:lastModifiedBy>
  <cp:revision>118</cp:revision>
  <dcterms:created xsi:type="dcterms:W3CDTF">2021-11-21T15:15:29Z</dcterms:created>
  <dcterms:modified xsi:type="dcterms:W3CDTF">2022-07-12T16:37:51Z</dcterms:modified>
</cp:coreProperties>
</file>