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49"/>
  </p:notesMasterIdLst>
  <p:sldIdLst>
    <p:sldId id="303" r:id="rId3"/>
    <p:sldId id="257" r:id="rId4"/>
    <p:sldId id="374" r:id="rId5"/>
    <p:sldId id="375" r:id="rId6"/>
    <p:sldId id="376" r:id="rId7"/>
    <p:sldId id="377" r:id="rId8"/>
    <p:sldId id="378" r:id="rId9"/>
    <p:sldId id="380" r:id="rId10"/>
    <p:sldId id="379" r:id="rId11"/>
    <p:sldId id="382" r:id="rId12"/>
    <p:sldId id="381" r:id="rId13"/>
    <p:sldId id="383" r:id="rId14"/>
    <p:sldId id="291" r:id="rId15"/>
    <p:sldId id="384" r:id="rId16"/>
    <p:sldId id="290" r:id="rId17"/>
    <p:sldId id="386" r:id="rId18"/>
    <p:sldId id="387" r:id="rId19"/>
    <p:sldId id="388" r:id="rId20"/>
    <p:sldId id="389" r:id="rId21"/>
    <p:sldId id="393" r:id="rId22"/>
    <p:sldId id="394" r:id="rId23"/>
    <p:sldId id="396" r:id="rId24"/>
    <p:sldId id="395" r:id="rId25"/>
    <p:sldId id="397" r:id="rId26"/>
    <p:sldId id="390" r:id="rId27"/>
    <p:sldId id="398" r:id="rId28"/>
    <p:sldId id="399" r:id="rId29"/>
    <p:sldId id="400" r:id="rId30"/>
    <p:sldId id="392" r:id="rId31"/>
    <p:sldId id="402" r:id="rId32"/>
    <p:sldId id="401" r:id="rId33"/>
    <p:sldId id="403" r:id="rId34"/>
    <p:sldId id="345" r:id="rId35"/>
    <p:sldId id="404" r:id="rId36"/>
    <p:sldId id="405" r:id="rId37"/>
    <p:sldId id="406" r:id="rId38"/>
    <p:sldId id="407" r:id="rId39"/>
    <p:sldId id="408" r:id="rId40"/>
    <p:sldId id="409" r:id="rId41"/>
    <p:sldId id="410" r:id="rId42"/>
    <p:sldId id="411" r:id="rId43"/>
    <p:sldId id="413" r:id="rId44"/>
    <p:sldId id="371" r:id="rId45"/>
    <p:sldId id="416" r:id="rId46"/>
    <p:sldId id="414" r:id="rId47"/>
    <p:sldId id="415" r:id="rId48"/>
  </p:sldIdLst>
  <p:sldSz cx="24384000" cy="13716000"/>
  <p:notesSz cx="6858000" cy="9144000"/>
  <p:custDataLst>
    <p:tags r:id="rId5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487"/>
    <a:srgbClr val="FFFF99"/>
    <a:srgbClr val="3333FF"/>
    <a:srgbClr val="135F82"/>
    <a:srgbClr val="FFA700"/>
    <a:srgbClr val="242452"/>
    <a:srgbClr val="270F6B"/>
    <a:srgbClr val="C0504D"/>
    <a:srgbClr val="FFE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5622" autoAdjust="0"/>
  </p:normalViewPr>
  <p:slideViewPr>
    <p:cSldViewPr>
      <p:cViewPr varScale="1">
        <p:scale>
          <a:sx n="32" d="100"/>
          <a:sy n="32" d="100"/>
        </p:scale>
        <p:origin x="732" y="40"/>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2977759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818224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550968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A8B73-FCCD-4D4C-BC4E-0CE5120A1B5B}" type="slidenum">
              <a:rPr lang="en-US" smtClean="0"/>
              <a:pPr/>
              <a:t>25</a:t>
            </a:fld>
            <a:endParaRPr lang="en-US"/>
          </a:p>
        </p:txBody>
      </p:sp>
    </p:spTree>
    <p:extLst>
      <p:ext uri="{BB962C8B-B14F-4D97-AF65-F5344CB8AC3E}">
        <p14:creationId xmlns:p14="http://schemas.microsoft.com/office/powerpoint/2010/main" val="36528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A8B73-FCCD-4D4C-BC4E-0CE5120A1B5B}" type="slidenum">
              <a:rPr lang="en-US" smtClean="0"/>
              <a:pPr/>
              <a:t>26</a:t>
            </a:fld>
            <a:endParaRPr lang="en-US"/>
          </a:p>
        </p:txBody>
      </p:sp>
    </p:spTree>
    <p:extLst>
      <p:ext uri="{BB962C8B-B14F-4D97-AF65-F5344CB8AC3E}">
        <p14:creationId xmlns:p14="http://schemas.microsoft.com/office/powerpoint/2010/main" val="3966777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27</a:t>
            </a:fld>
            <a:endParaRPr lang="en-US"/>
          </a:p>
        </p:txBody>
      </p:sp>
    </p:spTree>
    <p:extLst>
      <p:ext uri="{BB962C8B-B14F-4D97-AF65-F5344CB8AC3E}">
        <p14:creationId xmlns:p14="http://schemas.microsoft.com/office/powerpoint/2010/main" val="288671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EA8B73-FCCD-4D4C-BC4E-0CE5120A1B5B}" type="slidenum">
              <a:rPr lang="en-US" smtClean="0"/>
              <a:pPr/>
              <a:t>28</a:t>
            </a:fld>
            <a:endParaRPr lang="en-US"/>
          </a:p>
        </p:txBody>
      </p:sp>
    </p:spTree>
    <p:extLst>
      <p:ext uri="{BB962C8B-B14F-4D97-AF65-F5344CB8AC3E}">
        <p14:creationId xmlns:p14="http://schemas.microsoft.com/office/powerpoint/2010/main" val="245763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29</a:t>
            </a:fld>
            <a:endParaRPr lang="en-US"/>
          </a:p>
        </p:txBody>
      </p:sp>
    </p:spTree>
    <p:extLst>
      <p:ext uri="{BB962C8B-B14F-4D97-AF65-F5344CB8AC3E}">
        <p14:creationId xmlns:p14="http://schemas.microsoft.com/office/powerpoint/2010/main" val="3324279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32</a:t>
            </a:fld>
            <a:endParaRPr lang="en-US"/>
          </a:p>
        </p:txBody>
      </p:sp>
    </p:spTree>
    <p:extLst>
      <p:ext uri="{BB962C8B-B14F-4D97-AF65-F5344CB8AC3E}">
        <p14:creationId xmlns:p14="http://schemas.microsoft.com/office/powerpoint/2010/main" val="2820416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33</a:t>
            </a:fld>
            <a:endParaRPr lang="en-US"/>
          </a:p>
        </p:txBody>
      </p:sp>
    </p:spTree>
    <p:extLst>
      <p:ext uri="{BB962C8B-B14F-4D97-AF65-F5344CB8AC3E}">
        <p14:creationId xmlns:p14="http://schemas.microsoft.com/office/powerpoint/2010/main" val="330619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17060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34</a:t>
            </a:fld>
            <a:endParaRPr lang="en-US"/>
          </a:p>
        </p:txBody>
      </p:sp>
    </p:spTree>
    <p:extLst>
      <p:ext uri="{BB962C8B-B14F-4D97-AF65-F5344CB8AC3E}">
        <p14:creationId xmlns:p14="http://schemas.microsoft.com/office/powerpoint/2010/main" val="142901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35</a:t>
            </a:fld>
            <a:endParaRPr lang="en-US"/>
          </a:p>
        </p:txBody>
      </p:sp>
    </p:spTree>
    <p:extLst>
      <p:ext uri="{BB962C8B-B14F-4D97-AF65-F5344CB8AC3E}">
        <p14:creationId xmlns:p14="http://schemas.microsoft.com/office/powerpoint/2010/main" val="2680649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36</a:t>
            </a:fld>
            <a:endParaRPr lang="en-US"/>
          </a:p>
        </p:txBody>
      </p:sp>
    </p:spTree>
    <p:extLst>
      <p:ext uri="{BB962C8B-B14F-4D97-AF65-F5344CB8AC3E}">
        <p14:creationId xmlns:p14="http://schemas.microsoft.com/office/powerpoint/2010/main" val="2822198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37</a:t>
            </a:fld>
            <a:endParaRPr lang="en-US"/>
          </a:p>
        </p:txBody>
      </p:sp>
    </p:spTree>
    <p:extLst>
      <p:ext uri="{BB962C8B-B14F-4D97-AF65-F5344CB8AC3E}">
        <p14:creationId xmlns:p14="http://schemas.microsoft.com/office/powerpoint/2010/main" val="480840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38</a:t>
            </a:fld>
            <a:endParaRPr lang="en-US"/>
          </a:p>
        </p:txBody>
      </p:sp>
    </p:spTree>
    <p:extLst>
      <p:ext uri="{BB962C8B-B14F-4D97-AF65-F5344CB8AC3E}">
        <p14:creationId xmlns:p14="http://schemas.microsoft.com/office/powerpoint/2010/main" val="828418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39</a:t>
            </a:fld>
            <a:endParaRPr lang="en-US"/>
          </a:p>
        </p:txBody>
      </p:sp>
    </p:spTree>
    <p:extLst>
      <p:ext uri="{BB962C8B-B14F-4D97-AF65-F5344CB8AC3E}">
        <p14:creationId xmlns:p14="http://schemas.microsoft.com/office/powerpoint/2010/main" val="1017969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40</a:t>
            </a:fld>
            <a:endParaRPr lang="en-US"/>
          </a:p>
        </p:txBody>
      </p:sp>
    </p:spTree>
    <p:extLst>
      <p:ext uri="{BB962C8B-B14F-4D97-AF65-F5344CB8AC3E}">
        <p14:creationId xmlns:p14="http://schemas.microsoft.com/office/powerpoint/2010/main" val="2216142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41</a:t>
            </a:fld>
            <a:endParaRPr lang="en-US"/>
          </a:p>
        </p:txBody>
      </p:sp>
    </p:spTree>
    <p:extLst>
      <p:ext uri="{BB962C8B-B14F-4D97-AF65-F5344CB8AC3E}">
        <p14:creationId xmlns:p14="http://schemas.microsoft.com/office/powerpoint/2010/main" val="3938272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42</a:t>
            </a:fld>
            <a:endParaRPr lang="en-US"/>
          </a:p>
        </p:txBody>
      </p:sp>
    </p:spTree>
    <p:extLst>
      <p:ext uri="{BB962C8B-B14F-4D97-AF65-F5344CB8AC3E}">
        <p14:creationId xmlns:p14="http://schemas.microsoft.com/office/powerpoint/2010/main" val="3596733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dirty="0"/>
                  <a:t>Giữ </a:t>
                </a:r>
                <a:r>
                  <a:rPr lang="en-US" dirty="0" err="1"/>
                  <a:t>lại</a:t>
                </a:r>
                <a:r>
                  <a:rPr lang="en-US" dirty="0"/>
                  <a:t> </a:t>
                </a:r>
                <a:r>
                  <a:rPr lang="en-US" dirty="0" err="1"/>
                  <a:t>từ</a:t>
                </a:r>
                <a:r>
                  <a:rPr lang="en-US" dirty="0"/>
                  <a:t> </a:t>
                </a:r>
                <a:r>
                  <a:rPr lang="en-US" dirty="0" err="1"/>
                  <a:t>các</a:t>
                </a:r>
                <a:r>
                  <a:rPr lang="en-US" dirty="0"/>
                  <a:t> </a:t>
                </a:r>
                <a:r>
                  <a:rPr lang="en-US" dirty="0" err="1"/>
                  <a:t>hiệu</a:t>
                </a:r>
                <a:r>
                  <a:rPr lang="en-US" dirty="0"/>
                  <a:t> </a:t>
                </a:r>
                <a:r>
                  <a:rPr lang="en-US" dirty="0" err="1"/>
                  <a:t>ứng</a:t>
                </a:r>
                <a:r>
                  <a:rPr lang="en-US" dirty="0"/>
                  <a:t> 4. </a:t>
                </a:r>
                <a:r>
                  <a:rPr lang="en-US" dirty="0" err="1"/>
                  <a:t>Các</a:t>
                </a:r>
                <a:r>
                  <a:rPr lang="en-US" dirty="0"/>
                  <a:t> </a:t>
                </a:r>
                <a:r>
                  <a:rPr lang="en-US" dirty="0" err="1"/>
                  <a:t>hiệu</a:t>
                </a:r>
                <a:r>
                  <a:rPr lang="en-US" dirty="0"/>
                  <a:t> </a:t>
                </a:r>
                <a:r>
                  <a:rPr lang="en-US" dirty="0" err="1"/>
                  <a:t>ứng</a:t>
                </a:r>
                <a:r>
                  <a:rPr lang="en-US" dirty="0"/>
                  <a:t> </a:t>
                </a:r>
                <a:r>
                  <a:rPr lang="en-US" dirty="0" err="1"/>
                  <a:t>dùng</a:t>
                </a:r>
                <a:r>
                  <a:rPr lang="en-US" dirty="0"/>
                  <a:t> </a:t>
                </a:r>
                <a:r>
                  <a:rPr lang="en-US" dirty="0" err="1"/>
                  <a:t>đồng</a:t>
                </a:r>
                <a:r>
                  <a:rPr lang="en-US" dirty="0"/>
                  <a:t> </a:t>
                </a:r>
                <a:r>
                  <a:rPr lang="en-US" dirty="0" err="1"/>
                  <a:t>nhất</a:t>
                </a:r>
                <a:r>
                  <a:rPr lang="en-US" dirty="0"/>
                  <a:t> </a:t>
                </a:r>
                <a:r>
                  <a:rPr lang="en-US" dirty="0" err="1"/>
                  <a:t>từ</a:t>
                </a:r>
                <a:r>
                  <a:rPr lang="en-US" dirty="0"/>
                  <a:t> </a:t>
                </a:r>
                <a:r>
                  <a:rPr lang="en-US" dirty="0" err="1"/>
                  <a:t>trái</a:t>
                </a:r>
                <a:r>
                  <a:rPr lang="en-US" dirty="0"/>
                  <a:t> sang </a:t>
                </a:r>
                <a:r>
                  <a:rPr lang="en-US" dirty="0" err="1"/>
                  <a:t>phải</a:t>
                </a:r>
                <a:r>
                  <a:rPr lang="en-US" dirty="0"/>
                  <a:t>.</a:t>
                </a:r>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Viết</a:t>
                </a:r>
                <a:r>
                  <a:rPr lang="en-US" dirty="0"/>
                  <a:t> </a:t>
                </a:r>
                <a:r>
                  <a:rPr lang="en-US" b="0" i="0">
                    <a:latin typeface="Cambria Math" panose="02040503050406030204" pitchFamily="18" charset="0"/>
                  </a:rPr>
                  <a:t>𝑧 ̅</a:t>
                </a:r>
                <a:r>
                  <a:rPr lang="en-US" dirty="0"/>
                  <a:t> </a:t>
                </a:r>
                <a:r>
                  <a:rPr lang="en-US" dirty="0" err="1"/>
                  <a:t>sai</a:t>
                </a:r>
                <a:r>
                  <a:rPr lang="en-US" baseline="0" dirty="0"/>
                  <a:t> ở </a:t>
                </a:r>
                <a:r>
                  <a:rPr lang="en-US" baseline="0" dirty="0" err="1"/>
                  <a:t>hiệu</a:t>
                </a:r>
                <a:r>
                  <a:rPr lang="en-US" baseline="0" dirty="0"/>
                  <a:t> </a:t>
                </a:r>
                <a:r>
                  <a:rPr lang="en-US" baseline="0" dirty="0" err="1"/>
                  <a:t>ứng</a:t>
                </a:r>
                <a:r>
                  <a:rPr lang="en-US" baseline="0" dirty="0"/>
                  <a:t> 5.</a:t>
                </a:r>
                <a:endParaRPr lang="en-US" dirty="0"/>
              </a:p>
              <a:p>
                <a:pPr marL="0" marR="0" lvl="0" indent="0" algn="l" defTabSz="2177278" rtl="0" eaLnBrk="1" fontAlgn="auto" latinLnBrk="0" hangingPunct="1">
                  <a:lnSpc>
                    <a:spcPct val="100000"/>
                  </a:lnSpc>
                  <a:spcBef>
                    <a:spcPts val="0"/>
                  </a:spcBef>
                  <a:spcAft>
                    <a:spcPts val="0"/>
                  </a:spcAft>
                  <a:buClrTx/>
                  <a:buSzTx/>
                  <a:buFontTx/>
                  <a:buNone/>
                  <a:tabLst/>
                  <a:defRPr/>
                </a:pPr>
                <a:r>
                  <a:rPr lang="en-US" dirty="0" err="1"/>
                  <a:t>Tách</a:t>
                </a:r>
                <a:r>
                  <a:rPr lang="en-US" dirty="0"/>
                  <a:t>  </a:t>
                </a:r>
                <a:r>
                  <a:rPr lang="en-US" dirty="0" err="1"/>
                  <a:t>hiệu</a:t>
                </a:r>
                <a:r>
                  <a:rPr lang="en-US" dirty="0"/>
                  <a:t> </a:t>
                </a:r>
                <a:r>
                  <a:rPr lang="en-US" dirty="0" err="1"/>
                  <a:t>ứng</a:t>
                </a:r>
                <a:r>
                  <a:rPr lang="en-US" dirty="0"/>
                  <a:t> 6 </a:t>
                </a:r>
                <a:r>
                  <a:rPr lang="en-US" dirty="0" err="1"/>
                  <a:t>thảnh</a:t>
                </a:r>
                <a:r>
                  <a:rPr lang="en-US" dirty="0"/>
                  <a:t> 2 </a:t>
                </a:r>
                <a:r>
                  <a:rPr lang="en-US" dirty="0" err="1"/>
                  <a:t>hiệu</a:t>
                </a:r>
                <a:r>
                  <a:rPr lang="en-US" dirty="0"/>
                  <a:t> </a:t>
                </a:r>
                <a:r>
                  <a:rPr lang="en-US" dirty="0" err="1"/>
                  <a:t>ứng</a:t>
                </a:r>
                <a:r>
                  <a:rPr lang="en-US" dirty="0"/>
                  <a:t>.</a:t>
                </a:r>
              </a:p>
            </p:txBody>
          </p:sp>
        </mc:Fallback>
      </mc:AlternateContent>
      <p:sp>
        <p:nvSpPr>
          <p:cNvPr id="4" name="Slide Number Placeholder 3"/>
          <p:cNvSpPr>
            <a:spLocks noGrp="1"/>
          </p:cNvSpPr>
          <p:nvPr>
            <p:ph type="sldNum" sz="quarter" idx="5"/>
          </p:nvPr>
        </p:nvSpPr>
        <p:spPr/>
        <p:txBody>
          <a:bodyPr/>
          <a:lstStyle/>
          <a:p>
            <a:fld id="{52EA8B73-FCCD-4D4C-BC4E-0CE5120A1B5B}" type="slidenum">
              <a:rPr lang="en-US" smtClean="0"/>
              <a:pPr/>
              <a:t>43</a:t>
            </a:fld>
            <a:endParaRPr lang="en-US"/>
          </a:p>
        </p:txBody>
      </p:sp>
    </p:spTree>
    <p:extLst>
      <p:ext uri="{BB962C8B-B14F-4D97-AF65-F5344CB8AC3E}">
        <p14:creationId xmlns:p14="http://schemas.microsoft.com/office/powerpoint/2010/main" val="3234977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299172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4200291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233624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417173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1506790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329298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a:p>
            </p:txBody>
          </p:sp>
        </mc:Choice>
        <mc:Fallback xmlns="">
          <p:sp>
            <p:nvSpPr>
              <p:cNvPr id="3" name="Notes Placeholder 2"/>
              <p:cNvSpPr>
                <a:spLocks noGrp="1"/>
              </p:cNvSpPr>
              <p:nvPr>
                <p:ph type="body" idx="1"/>
              </p:nvPr>
            </p:nvSpPr>
            <p:spPr/>
            <p:txBody>
              <a:bodyPr/>
              <a:lstStyle/>
              <a:p>
                <a:r>
                  <a:rPr lang="en-US" dirty="0"/>
                  <a:t>.</a:t>
                </a:r>
                <a:r>
                  <a:rPr lang="en-US" dirty="0" err="1"/>
                  <a:t>Nên</a:t>
                </a:r>
                <a:r>
                  <a:rPr lang="en-US" dirty="0"/>
                  <a:t> </a:t>
                </a:r>
                <a:r>
                  <a:rPr lang="en-US" dirty="0" err="1"/>
                  <a:t>đảo</a:t>
                </a:r>
                <a:r>
                  <a:rPr lang="en-US" dirty="0"/>
                  <a:t> </a:t>
                </a:r>
                <a:r>
                  <a:rPr lang="en-US" dirty="0" err="1"/>
                  <a:t>lại</a:t>
                </a:r>
                <a:r>
                  <a:rPr lang="en-US" dirty="0"/>
                  <a:t> </a:t>
                </a:r>
                <a:r>
                  <a:rPr lang="en-US" dirty="0" err="1"/>
                  <a:t>tử</a:t>
                </a:r>
                <a:r>
                  <a:rPr lang="en-US" dirty="0"/>
                  <a:t> </a:t>
                </a:r>
                <a:r>
                  <a:rPr lang="en-US" dirty="0" err="1"/>
                  <a:t>mẫu</a:t>
                </a:r>
                <a:r>
                  <a:rPr lang="en-US" dirty="0"/>
                  <a:t> </a:t>
                </a:r>
                <a:r>
                  <a:rPr lang="en-US" dirty="0" err="1"/>
                  <a:t>giống</a:t>
                </a:r>
                <a:r>
                  <a:rPr lang="en-US" dirty="0"/>
                  <a:t> SGK </a:t>
                </a:r>
                <a:r>
                  <a:rPr lang="en-US" dirty="0" err="1"/>
                  <a:t>cho</a:t>
                </a:r>
                <a:r>
                  <a:rPr lang="en-US" dirty="0"/>
                  <a:t> HS </a:t>
                </a:r>
                <a:r>
                  <a:rPr lang="en-US" dirty="0" err="1"/>
                  <a:t>dễ</a:t>
                </a:r>
                <a:r>
                  <a:rPr lang="en-US" dirty="0"/>
                  <a:t> </a:t>
                </a:r>
                <a:r>
                  <a:rPr lang="en-US" dirty="0" err="1"/>
                  <a:t>theo</a:t>
                </a:r>
                <a:r>
                  <a:rPr lang="en-US" dirty="0"/>
                  <a:t> </a:t>
                </a:r>
                <a:r>
                  <a:rPr lang="en-US" dirty="0" err="1"/>
                  <a:t>dõi</a:t>
                </a:r>
                <a:r>
                  <a:rPr lang="en-US" dirty="0"/>
                  <a:t>. </a:t>
                </a:r>
                <a:r>
                  <a:rPr lang="en-US" dirty="0" err="1"/>
                  <a:t>Chỗ</a:t>
                </a:r>
                <a:r>
                  <a:rPr lang="en-US" dirty="0"/>
                  <a:t> </a:t>
                </a:r>
                <a:r>
                  <a:rPr lang="en-US" dirty="0" err="1"/>
                  <a:t>nhận</a:t>
                </a:r>
                <a:r>
                  <a:rPr lang="en-US" dirty="0"/>
                  <a:t> </a:t>
                </a:r>
                <a:r>
                  <a:rPr lang="en-US" dirty="0" err="1"/>
                  <a:t>xét</a:t>
                </a:r>
                <a:r>
                  <a:rPr lang="en-US" dirty="0"/>
                  <a:t> </a:t>
                </a:r>
                <a:r>
                  <a:rPr lang="en-US" dirty="0" err="1"/>
                  <a:t>ch</a:t>
                </a:r>
                <a:r>
                  <a:rPr lang="vi-VN" dirty="0"/>
                  <a:t>ư</a:t>
                </a:r>
                <a:r>
                  <a:rPr lang="en-US" dirty="0"/>
                  <a:t>a </a:t>
                </a:r>
                <a:r>
                  <a:rPr lang="en-US" dirty="0" err="1"/>
                  <a:t>đúng</a:t>
                </a:r>
                <a:r>
                  <a:rPr lang="en-US" dirty="0"/>
                  <a:t> . </a:t>
                </a:r>
                <a:r>
                  <a:rPr lang="en-US" dirty="0" err="1"/>
                  <a:t>Phải</a:t>
                </a:r>
                <a:r>
                  <a:rPr lang="en-US" dirty="0"/>
                  <a:t> </a:t>
                </a:r>
                <a:r>
                  <a:rPr lang="en-US" dirty="0" err="1"/>
                  <a:t>thay</a:t>
                </a:r>
                <a:r>
                  <a:rPr lang="en-US" dirty="0"/>
                  <a:t> </a:t>
                </a:r>
                <a:r>
                  <a:rPr lang="en-US" dirty="0" err="1"/>
                  <a:t>là</a:t>
                </a:r>
                <a:r>
                  <a:rPr lang="en-US" dirty="0"/>
                  <a:t> “ Th</a:t>
                </a:r>
                <a:r>
                  <a:rPr lang="vi-VN" dirty="0"/>
                  <a:t>ư</a:t>
                </a:r>
                <a:r>
                  <a:rPr lang="en-US" dirty="0" err="1"/>
                  <a:t>ơng</a:t>
                </a:r>
                <a:r>
                  <a:rPr lang="en-US" dirty="0"/>
                  <a:t> ….” </a:t>
                </a:r>
                <a:r>
                  <a:rPr lang="en-US" dirty="0" err="1"/>
                  <a:t>nh</a:t>
                </a:r>
                <a:r>
                  <a:rPr lang="vi-VN" dirty="0"/>
                  <a:t>ư</a:t>
                </a:r>
                <a:r>
                  <a:rPr lang="en-US" dirty="0"/>
                  <a:t> </a:t>
                </a:r>
                <a:r>
                  <a:rPr lang="en-US" dirty="0" err="1"/>
                  <a:t>sách</a:t>
                </a:r>
                <a:r>
                  <a:rPr lang="en-US" dirty="0"/>
                  <a:t> </a:t>
                </a:r>
                <a:r>
                  <a:rPr lang="en-US" dirty="0" err="1"/>
                  <a:t>giáo</a:t>
                </a:r>
                <a:r>
                  <a:rPr lang="en-US" dirty="0"/>
                  <a:t> khoa.</a:t>
                </a:r>
              </a:p>
              <a:p>
                <a:r>
                  <a:rPr lang="en-US" dirty="0" err="1"/>
                  <a:t>Số</a:t>
                </a:r>
                <a:r>
                  <a:rPr lang="en-US" dirty="0"/>
                  <a:t> </a:t>
                </a:r>
                <a:r>
                  <a:rPr lang="en-US" dirty="0" err="1"/>
                  <a:t>phức</a:t>
                </a:r>
                <a:r>
                  <a:rPr lang="en-US" dirty="0"/>
                  <a:t> </a:t>
                </a:r>
                <a:r>
                  <a:rPr lang="en-US" dirty="0" err="1"/>
                  <a:t>nghịch</a:t>
                </a:r>
                <a:r>
                  <a:rPr lang="en-US" dirty="0"/>
                  <a:t> </a:t>
                </a:r>
                <a:r>
                  <a:rPr lang="en-US" dirty="0" err="1"/>
                  <a:t>đảo</a:t>
                </a:r>
                <a:r>
                  <a:rPr lang="en-US" dirty="0"/>
                  <a:t> </a:t>
                </a:r>
                <a:r>
                  <a:rPr lang="en-US" dirty="0" err="1"/>
                  <a:t>không</a:t>
                </a:r>
                <a:r>
                  <a:rPr lang="en-US" dirty="0"/>
                  <a:t> đ</a:t>
                </a:r>
                <a:r>
                  <a:rPr lang="vi-VN" dirty="0"/>
                  <a:t>ư</a:t>
                </a:r>
                <a:r>
                  <a:rPr lang="en-US" dirty="0" err="1"/>
                  <a:t>ợc</a:t>
                </a:r>
                <a:r>
                  <a:rPr lang="en-US" dirty="0"/>
                  <a:t> </a:t>
                </a:r>
                <a:r>
                  <a:rPr lang="en-US" dirty="0" err="1"/>
                  <a:t>kí</a:t>
                </a:r>
                <a:r>
                  <a:rPr lang="en-US" dirty="0"/>
                  <a:t> </a:t>
                </a:r>
                <a:r>
                  <a:rPr lang="en-US" dirty="0" err="1"/>
                  <a:t>hiệu</a:t>
                </a:r>
                <a:r>
                  <a:rPr lang="en-US" dirty="0"/>
                  <a:t> </a:t>
                </a:r>
                <a:r>
                  <a:rPr lang="en-US" dirty="0" err="1"/>
                  <a:t>là</a:t>
                </a:r>
                <a:r>
                  <a:rPr lang="en-US" dirty="0"/>
                  <a:t> </a:t>
                </a:r>
                <a:r>
                  <a:rPr lang="en-US" baseline="0" dirty="0"/>
                  <a:t> </a:t>
                </a:r>
                <a:r>
                  <a:rPr lang="en-US" b="0" i="0">
                    <a:latin typeface="Cambria Math" panose="02040503050406030204" pitchFamily="18" charset="0"/>
                  </a:rPr>
                  <a:t>𝑧^(−1)</a:t>
                </a:r>
                <a:r>
                  <a:rPr lang="en-US" dirty="0"/>
                  <a:t>.</a:t>
                </a:r>
              </a:p>
            </p:txBody>
          </p:sp>
        </mc:Fallback>
      </mc:AlternateContent>
      <p:sp>
        <p:nvSpPr>
          <p:cNvPr id="4" name="Slide Number Placeholder 3"/>
          <p:cNvSpPr>
            <a:spLocks noGrp="1"/>
          </p:cNvSpPr>
          <p:nvPr>
            <p:ph type="sldNum" sz="quarter" idx="10"/>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376538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10/9/2021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10/9/2021</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10/9/2021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10/9/2021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10/9/2021</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userDrawn="1"/>
        </p:nvSpPr>
        <p:spPr>
          <a:xfrm>
            <a:off x="2206188" y="504498"/>
            <a:ext cx="1494320" cy="646331"/>
          </a:xfrm>
          <a:prstGeom prst="rect">
            <a:avLst/>
          </a:prstGeom>
          <a:noFill/>
        </p:spPr>
        <p:txBody>
          <a:bodyPr wrap="none" rtlCol="0">
            <a:spAutoFit/>
          </a:bodyPr>
          <a:lstStyle/>
          <a:p>
            <a:pPr algn="ctr"/>
            <a:r>
              <a:rPr lang="en-US" sz="3600" b="1" baseline="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524395" y="504498"/>
            <a:ext cx="1404552" cy="646331"/>
          </a:xfrm>
          <a:prstGeom prst="rect">
            <a:avLst/>
          </a:prstGeom>
          <a:noFill/>
        </p:spPr>
        <p:txBody>
          <a:bodyPr wrap="none" rtlCol="0">
            <a:spAutoFit/>
          </a:bodyPr>
          <a:lstStyle/>
          <a:p>
            <a:pPr algn="ctr"/>
            <a:r>
              <a:rPr lang="vi-VN" sz="3600" b="1" baseline="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7521737" y="28641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10/9/2021</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0.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0.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0.png"/><Relationship Id="rId9" Type="http://schemas.openxmlformats.org/officeDocument/2006/relationships/image" Target="../media/image81.png"/></Relationships>
</file>

<file path=ppt/slides/_rels/slide2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2.png"/><Relationship Id="rId7"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7.png"/></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50.png"/><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96.png"/><Relationship Id="rId4" Type="http://schemas.openxmlformats.org/officeDocument/2006/relationships/image" Target="../media/image9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0.png"/></Relationships>
</file>

<file path=ppt/slides/_rels/slide31.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50.png"/><Relationship Id="rId7" Type="http://schemas.openxmlformats.org/officeDocument/2006/relationships/image" Target="../media/image106.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99.png"/></Relationships>
</file>

<file path=ppt/slides/_rels/slide3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17.png"/><Relationship Id="rId4" Type="http://schemas.openxmlformats.org/officeDocument/2006/relationships/image" Target="../media/image116.png"/></Relationships>
</file>

<file path=ppt/slides/_rels/slide3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20.png"/><Relationship Id="rId4" Type="http://schemas.openxmlformats.org/officeDocument/2006/relationships/image" Target="../media/image119.png"/></Relationships>
</file>

<file path=ppt/slides/_rels/slide35.xml.rels><?xml version="1.0" encoding="UTF-8" standalone="yes"?>
<Relationships xmlns="http://schemas.openxmlformats.org/package/2006/relationships"><Relationship Id="rId3" Type="http://schemas.openxmlformats.org/officeDocument/2006/relationships/image" Target="../media/image120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21.png"/></Relationships>
</file>

<file path=ppt/slides/_rels/slide36.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NULL"/><Relationship Id="rId7" Type="http://schemas.openxmlformats.org/officeDocument/2006/relationships/image" Target="../media/image125.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18.png"/></Relationships>
</file>

<file path=ppt/slides/_rels/slide37.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1.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30.png"/><Relationship Id="rId5" Type="http://schemas.openxmlformats.org/officeDocument/2006/relationships/image" Target="../media/image127.png"/><Relationship Id="rId10" Type="http://schemas.openxmlformats.org/officeDocument/2006/relationships/image" Target="../media/image134.png"/><Relationship Id="rId4" Type="http://schemas.openxmlformats.org/officeDocument/2006/relationships/image" Target="../media/image129.png"/><Relationship Id="rId9" Type="http://schemas.openxmlformats.org/officeDocument/2006/relationships/image" Target="../media/image132.png"/></Relationships>
</file>

<file path=ppt/slides/_rels/slide38.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19.emf"/></Relationships>
</file>

<file path=ppt/slides/_rels/slide3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44.png"/><Relationship Id="rId4" Type="http://schemas.openxmlformats.org/officeDocument/2006/relationships/image" Target="../media/image12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35.png"/></Relationships>
</file>

<file path=ppt/slides/_rels/slide4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53.png"/><Relationship Id="rId5" Type="http://schemas.openxmlformats.org/officeDocument/2006/relationships/image" Target="../media/image143.png"/><Relationship Id="rId4" Type="http://schemas.openxmlformats.org/officeDocument/2006/relationships/image" Target="../media/image151.png"/></Relationships>
</file>

<file path=ppt/slides/_rels/slide42.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57.png"/><Relationship Id="rId5" Type="http://schemas.openxmlformats.org/officeDocument/2006/relationships/image" Target="../media/image146.png"/><Relationship Id="rId4" Type="http://schemas.openxmlformats.org/officeDocument/2006/relationships/image" Target="../media/image15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523641" y="4865915"/>
            <a:ext cx="19877574" cy="8392886"/>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en-US" sz="180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10695782" y="1536287"/>
            <a:ext cx="3397023" cy="83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6" rIns="91410" bIns="45706"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GIẢI TÍCH</a:t>
            </a:r>
          </a:p>
        </p:txBody>
      </p:sp>
      <p:sp>
        <p:nvSpPr>
          <p:cNvPr id="22" name="TextBox 21"/>
          <p:cNvSpPr txBox="1"/>
          <p:nvPr/>
        </p:nvSpPr>
        <p:spPr>
          <a:xfrm>
            <a:off x="75216" y="3346884"/>
            <a:ext cx="24400496" cy="83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6" rIns="91410" bIns="45706" rtlCol="0">
            <a:spAutoFit/>
          </a:bodyPr>
          <a:lstStyle/>
          <a:p>
            <a:pPr algn="ctr">
              <a:spcBef>
                <a:spcPts val="1200"/>
              </a:spcBef>
            </a:pPr>
            <a:r>
              <a:rPr lang="en-US" sz="4800" b="1" err="1">
                <a:solidFill>
                  <a:srgbClr val="776249"/>
                </a:solidFill>
                <a:latin typeface="Tahoma" panose="020B0604030504040204" pitchFamily="34" charset="0"/>
                <a:ea typeface="Tahoma" panose="020B0604030504040204" pitchFamily="34" charset="0"/>
                <a:cs typeface="Tahoma" panose="020B0604030504040204" pitchFamily="34" charset="0"/>
              </a:rPr>
              <a:t>Chương</a:t>
            </a:r>
            <a:r>
              <a:rPr lang="en-US" sz="4800" b="1">
                <a:solidFill>
                  <a:srgbClr val="776249"/>
                </a:solidFill>
                <a:latin typeface="Tahoma" panose="020B0604030504040204" pitchFamily="34" charset="0"/>
                <a:ea typeface="Tahoma" panose="020B0604030504040204" pitchFamily="34" charset="0"/>
                <a:cs typeface="Tahoma" panose="020B0604030504040204" pitchFamily="34" charset="0"/>
              </a:rPr>
              <a:t> 1: ỨNG DỤNG ĐẠO HÀM ĐỂ KHẢO SÁT VÀ VẼ ĐỒ THỊ HÀM SỐ</a:t>
            </a:r>
          </a:p>
        </p:txBody>
      </p:sp>
      <p:grpSp>
        <p:nvGrpSpPr>
          <p:cNvPr id="10" name="Group 9"/>
          <p:cNvGrpSpPr/>
          <p:nvPr/>
        </p:nvGrpSpPr>
        <p:grpSpPr>
          <a:xfrm>
            <a:off x="5048455" y="4446052"/>
            <a:ext cx="15425957" cy="1862020"/>
            <a:chOff x="4919412" y="4446051"/>
            <a:chExt cx="15425957" cy="1862020"/>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a:endParaRPr lang="en-US" sz="180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4919412" y="4446051"/>
              <a:ext cx="15425957" cy="1862020"/>
            </a:xfrm>
            <a:prstGeom prst="rect">
              <a:avLst/>
            </a:prstGeom>
            <a:solidFill>
              <a:schemeClr val="bg1"/>
            </a:solidFill>
          </p:spPr>
          <p:txBody>
            <a:bodyPr wrap="none" lIns="91410" tIns="45706" rIns="91410" bIns="45706" rtlCol="0">
              <a:spAutoFit/>
            </a:bodyPr>
            <a:lstStyle/>
            <a:p>
              <a:pPr algn="ctr">
                <a:lnSpc>
                  <a:spcPts val="6000"/>
                </a:lnSpc>
                <a:spcBef>
                  <a:spcPts val="1800"/>
                </a:spcBef>
              </a:pPr>
              <a:r>
                <a:rPr lang="en-US" sz="6598" b="1" err="1">
                  <a:solidFill>
                    <a:srgbClr val="135F82"/>
                  </a:solidFill>
                  <a:latin typeface="Tahoma" panose="020B0604030504040204" pitchFamily="34" charset="0"/>
                  <a:ea typeface="Tahoma" panose="020B0604030504040204" pitchFamily="34" charset="0"/>
                  <a:cs typeface="Tahoma" panose="020B0604030504040204" pitchFamily="34" charset="0"/>
                </a:rPr>
                <a:t>Bài</a:t>
              </a:r>
              <a:r>
                <a:rPr lang="en-US" sz="6598" b="1">
                  <a:solidFill>
                    <a:srgbClr val="135F82"/>
                  </a:solidFill>
                  <a:latin typeface="Tahoma" panose="020B0604030504040204" pitchFamily="34" charset="0"/>
                  <a:ea typeface="Tahoma" panose="020B0604030504040204" pitchFamily="34" charset="0"/>
                  <a:cs typeface="Tahoma" panose="020B0604030504040204" pitchFamily="34" charset="0"/>
                </a:rPr>
                <a:t> 5. KHẢO SÁT SỰ BIẾN THIÊN VÀ</a:t>
              </a:r>
            </a:p>
            <a:p>
              <a:pPr algn="ctr">
                <a:lnSpc>
                  <a:spcPts val="6000"/>
                </a:lnSpc>
                <a:spcBef>
                  <a:spcPts val="1800"/>
                </a:spcBef>
              </a:pPr>
              <a:r>
                <a:rPr lang="en-US" sz="6598" b="1">
                  <a:solidFill>
                    <a:srgbClr val="135F82"/>
                  </a:solidFill>
                  <a:latin typeface="Tahoma" panose="020B0604030504040204" pitchFamily="34" charset="0"/>
                  <a:ea typeface="Tahoma" panose="020B0604030504040204" pitchFamily="34" charset="0"/>
                  <a:cs typeface="Tahoma" panose="020B0604030504040204" pitchFamily="34" charset="0"/>
                </a:rPr>
                <a:t> VẼ ĐỒ THỊ HÀM SỐ</a:t>
              </a:r>
            </a:p>
          </p:txBody>
        </p:sp>
      </p:grpSp>
      <p:grpSp>
        <p:nvGrpSpPr>
          <p:cNvPr id="5" name="Group 4"/>
          <p:cNvGrpSpPr/>
          <p:nvPr/>
        </p:nvGrpSpPr>
        <p:grpSpPr>
          <a:xfrm>
            <a:off x="10753200" y="2111137"/>
            <a:ext cx="2877599" cy="1200300"/>
            <a:chOff x="12910582" y="1281857"/>
            <a:chExt cx="2877599" cy="1200300"/>
          </a:xfrm>
        </p:grpSpPr>
        <p:sp>
          <p:nvSpPr>
            <p:cNvPr id="24" name="TextBox 23"/>
            <p:cNvSpPr txBox="1"/>
            <p:nvPr/>
          </p:nvSpPr>
          <p:spPr>
            <a:xfrm>
              <a:off x="12910582" y="1623430"/>
              <a:ext cx="1814128" cy="707858"/>
            </a:xfrm>
            <a:prstGeom prst="rect">
              <a:avLst/>
            </a:prstGeom>
            <a:noFill/>
          </p:spPr>
          <p:txBody>
            <a:bodyPr wrap="square" lIns="91410" tIns="45706" rIns="91410" bIns="45706" rtlCol="0">
              <a:spAutoFit/>
            </a:bodyPr>
            <a:lstStyle/>
            <a:p>
              <a:pPr algn="ctr"/>
              <a:r>
                <a:rPr lang="en-US" sz="4000" b="1" dirty="0">
                  <a:solidFill>
                    <a:srgbClr val="135F82"/>
                  </a:solidFill>
                  <a:latin typeface="Tahoma" panose="020B0604030504040204" pitchFamily="34" charset="0"/>
                  <a:ea typeface="Tahoma" panose="020B0604030504040204" pitchFamily="34" charset="0"/>
                  <a:cs typeface="Tahoma" panose="020B0604030504040204" pitchFamily="34" charset="0"/>
                </a:rPr>
                <a:t>LỚP</a:t>
              </a:r>
            </a:p>
          </p:txBody>
        </p:sp>
        <p:sp>
          <p:nvSpPr>
            <p:cNvPr id="25" name="TextBox 24"/>
            <p:cNvSpPr txBox="1"/>
            <p:nvPr/>
          </p:nvSpPr>
          <p:spPr>
            <a:xfrm>
              <a:off x="14596890" y="1281857"/>
              <a:ext cx="1191291" cy="1200300"/>
            </a:xfrm>
            <a:prstGeom prst="rect">
              <a:avLst/>
            </a:prstGeom>
            <a:noFill/>
          </p:spPr>
          <p:txBody>
            <a:bodyPr wrap="none" lIns="91410" tIns="45706" rIns="91410" bIns="45706" rtlCol="0">
              <a:spAutoFit/>
            </a:bodyPr>
            <a:lstStyle/>
            <a:p>
              <a:r>
                <a:rPr lang="en-US" sz="7200" dirty="0">
                  <a:solidFill>
                    <a:srgbClr val="135F82"/>
                  </a:solidFill>
                  <a:latin typeface="Tahoma" panose="020B0604030504040204" pitchFamily="34" charset="0"/>
                  <a:ea typeface="Tahoma" panose="020B0604030504040204" pitchFamily="34" charset="0"/>
                  <a:cs typeface="Tahoma" panose="020B0604030504040204" pitchFamily="34" charset="0"/>
                </a:rPr>
                <a:t>12</a:t>
              </a:r>
            </a:p>
          </p:txBody>
        </p:sp>
      </p:grpSp>
      <p:grpSp>
        <p:nvGrpSpPr>
          <p:cNvPr id="9" name="Group 8"/>
          <p:cNvGrpSpPr/>
          <p:nvPr/>
        </p:nvGrpSpPr>
        <p:grpSpPr>
          <a:xfrm>
            <a:off x="8911506" y="1618740"/>
            <a:ext cx="2238376" cy="1707028"/>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60"/>
          <p:cNvGrpSpPr/>
          <p:nvPr/>
        </p:nvGrpSpPr>
        <p:grpSpPr>
          <a:xfrm>
            <a:off x="2372945" y="5999960"/>
            <a:ext cx="9694420" cy="907184"/>
            <a:chOff x="7459670" y="7086600"/>
            <a:chExt cx="9695541" cy="907287"/>
          </a:xfrm>
        </p:grpSpPr>
        <p:sp>
          <p:nvSpPr>
            <p:cNvPr id="57" name="Rectangle 56"/>
            <p:cNvSpPr/>
            <p:nvPr/>
          </p:nvSpPr>
          <p:spPr>
            <a:xfrm>
              <a:off x="9092457" y="7178186"/>
              <a:ext cx="8062754" cy="815701"/>
            </a:xfrm>
            <a:prstGeom prst="rect">
              <a:avLst/>
            </a:prstGeom>
          </p:spPr>
          <p:txBody>
            <a:bodyPr wrap="none">
              <a:spAutoFit/>
            </a:bodyPr>
            <a:lstStyle/>
            <a:p>
              <a:pPr>
                <a:lnSpc>
                  <a:spcPct val="100000"/>
                </a:lnSpc>
                <a:spcBef>
                  <a:spcPct val="0"/>
                </a:spcBef>
                <a:buFontTx/>
                <a:buNone/>
                <a:defRPr/>
              </a:pPr>
              <a:r>
                <a:rPr lang="en-US" sz="4700" b="1">
                  <a:solidFill>
                    <a:srgbClr val="135F82"/>
                  </a:solidFill>
                  <a:latin typeface="Tahoma" panose="020B0604030504040204" pitchFamily="34" charset="0"/>
                  <a:ea typeface="Tahoma" panose="020B0604030504040204" pitchFamily="34" charset="0"/>
                  <a:cs typeface="Tahoma" panose="020B0604030504040204" pitchFamily="34" charset="0"/>
                </a:rPr>
                <a:t>SƠ ĐỒ KHẢO SÁT HÀM SỐ</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62" y="7688758"/>
                  <a:ext cx="429605"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2372939" y="7110033"/>
            <a:ext cx="17534706" cy="929773"/>
            <a:chOff x="7459670" y="8524495"/>
            <a:chExt cx="17536747" cy="929880"/>
          </a:xfrm>
        </p:grpSpPr>
        <p:sp>
          <p:nvSpPr>
            <p:cNvPr id="75" name="Rectangle 74"/>
            <p:cNvSpPr/>
            <p:nvPr/>
          </p:nvSpPr>
          <p:spPr>
            <a:xfrm>
              <a:off x="9092456" y="8638674"/>
              <a:ext cx="15903961" cy="815701"/>
            </a:xfrm>
            <a:prstGeom prst="rect">
              <a:avLst/>
            </a:prstGeom>
          </p:spPr>
          <p:txBody>
            <a:bodyPr wrap="none">
              <a:spAutoFit/>
            </a:bodyPr>
            <a:lstStyle/>
            <a:p>
              <a:pPr>
                <a:lnSpc>
                  <a:spcPct val="100000"/>
                </a:lnSpc>
                <a:spcBef>
                  <a:spcPct val="0"/>
                </a:spcBef>
                <a:buNone/>
                <a:defRPr/>
              </a:pPr>
              <a:r>
                <a:rPr lang="en-US" sz="4700" b="1" spc="-150">
                  <a:solidFill>
                    <a:srgbClr val="135F82"/>
                  </a:solidFill>
                  <a:latin typeface="Tahoma" panose="020B0604030504040204" pitchFamily="34" charset="0"/>
                  <a:ea typeface="Tahoma" panose="020B0604030504040204" pitchFamily="34" charset="0"/>
                  <a:cs typeface="Tahoma" panose="020B0604030504040204" pitchFamily="34" charset="0"/>
                </a:rPr>
                <a:t>KHẢO SÁT MỘT SỐ HÀM ĐA THỨC VÀ HÀM PHÂN THỨC</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41" y="7688758"/>
                  <a:ext cx="676049"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88" name="Group 87"/>
          <p:cNvGrpSpPr/>
          <p:nvPr/>
        </p:nvGrpSpPr>
        <p:grpSpPr>
          <a:xfrm>
            <a:off x="2786299" y="8169292"/>
            <a:ext cx="10253662" cy="861774"/>
            <a:chOff x="644526" y="2766774"/>
            <a:chExt cx="10253661" cy="861774"/>
          </a:xfrm>
        </p:grpSpPr>
        <p:sp>
          <p:nvSpPr>
            <p:cNvPr id="89" name="TextBox 88"/>
            <p:cNvSpPr txBox="1"/>
            <p:nvPr/>
          </p:nvSpPr>
          <p:spPr>
            <a:xfrm>
              <a:off x="1906588" y="2766774"/>
              <a:ext cx="8991599" cy="830997"/>
            </a:xfrm>
            <a:prstGeom prst="rect">
              <a:avLst/>
            </a:prstGeom>
            <a:noFill/>
          </p:spPr>
          <p:txBody>
            <a:bodyPr wrap="square" rtlCol="0">
              <a:spAutoFit/>
            </a:bodyPr>
            <a:lstStyle/>
            <a:p>
              <a:r>
                <a:rPr lang="en-US" sz="4800" b="1" i="1" err="1">
                  <a:solidFill>
                    <a:srgbClr val="145F82"/>
                  </a:solidFill>
                  <a:latin typeface="Tahoma" panose="020B0604030504040204" pitchFamily="34" charset="0"/>
                  <a:ea typeface="Tahoma" panose="020B0604030504040204" pitchFamily="34" charset="0"/>
                  <a:cs typeface="Tahoma" panose="020B0604030504040204" pitchFamily="34" charset="0"/>
                </a:rPr>
                <a:t>Hàm</a:t>
              </a:r>
              <a:r>
                <a:rPr lang="en-US" sz="4800" b="1" i="1">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err="1">
                  <a:solidFill>
                    <a:srgbClr val="145F82"/>
                  </a:solidFill>
                  <a:latin typeface="Tahoma" panose="020B0604030504040204" pitchFamily="34" charset="0"/>
                  <a:ea typeface="Tahoma" panose="020B0604030504040204" pitchFamily="34" charset="0"/>
                  <a:cs typeface="Tahoma" panose="020B0604030504040204" pitchFamily="34" charset="0"/>
                </a:rPr>
                <a:t>số</a:t>
              </a:r>
              <a:r>
                <a:rPr lang="en-US" sz="4800" b="1" i="1">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err="1">
                  <a:solidFill>
                    <a:srgbClr val="145F82"/>
                  </a:solidFill>
                  <a:latin typeface="Tahoma" panose="020B0604030504040204" pitchFamily="34" charset="0"/>
                  <a:ea typeface="Tahoma" panose="020B0604030504040204" pitchFamily="34" charset="0"/>
                  <a:cs typeface="Tahoma" panose="020B0604030504040204" pitchFamily="34" charset="0"/>
                </a:rPr>
                <a:t>bậc</a:t>
              </a:r>
              <a:r>
                <a:rPr lang="en-US" sz="4800" b="1" i="1">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err="1">
                  <a:solidFill>
                    <a:srgbClr val="145F82"/>
                  </a:solidFill>
                  <a:latin typeface="Tahoma" panose="020B0604030504040204" pitchFamily="34" charset="0"/>
                  <a:ea typeface="Tahoma" panose="020B0604030504040204" pitchFamily="34" charset="0"/>
                  <a:cs typeface="Tahoma" panose="020B0604030504040204" pitchFamily="34" charset="0"/>
                </a:rPr>
                <a:t>ba</a:t>
              </a:r>
              <a:endParaRPr lang="en-US" sz="4800" b="1" i="1">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92188" y="2795826"/>
              <a:ext cx="543739"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2765979" y="9352548"/>
            <a:ext cx="10253662" cy="861774"/>
            <a:chOff x="644526" y="2766774"/>
            <a:chExt cx="10253661" cy="861774"/>
          </a:xfrm>
        </p:grpSpPr>
        <p:sp>
          <p:nvSpPr>
            <p:cNvPr id="93" name="TextBox 92"/>
            <p:cNvSpPr txBox="1"/>
            <p:nvPr/>
          </p:nvSpPr>
          <p:spPr>
            <a:xfrm>
              <a:off x="1906588" y="2766774"/>
              <a:ext cx="8991599" cy="830997"/>
            </a:xfrm>
            <a:prstGeom prst="rect">
              <a:avLst/>
            </a:prstGeom>
            <a:noFill/>
          </p:spPr>
          <p:txBody>
            <a:bodyPr wrap="square" rtlCol="0">
              <a:spAutoFit/>
            </a:bodyPr>
            <a:lstStyle/>
            <a:p>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Hàm</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số</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bậc</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4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trùng</a:t>
              </a:r>
              <a:r>
                <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800" b="1" i="1" dirty="0" err="1">
                  <a:solidFill>
                    <a:srgbClr val="145F82"/>
                  </a:solidFill>
                  <a:latin typeface="Tahoma" panose="020B0604030504040204" pitchFamily="34" charset="0"/>
                  <a:ea typeface="Tahoma" panose="020B0604030504040204" pitchFamily="34" charset="0"/>
                  <a:cs typeface="Tahoma" panose="020B0604030504040204" pitchFamily="34" charset="0"/>
                </a:rPr>
                <a:t>phương</a:t>
              </a:r>
              <a:endParaRPr lang="en-US" sz="4800" b="1" i="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92188" y="2795826"/>
              <a:ext cx="543739"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96" name="Group 95"/>
          <p:cNvGrpSpPr/>
          <p:nvPr/>
        </p:nvGrpSpPr>
        <p:grpSpPr>
          <a:xfrm>
            <a:off x="2765979" y="10577340"/>
            <a:ext cx="10253662" cy="861774"/>
            <a:chOff x="644526" y="2766774"/>
            <a:chExt cx="10253661" cy="861774"/>
          </a:xfrm>
        </p:grpSpPr>
        <p:sp>
          <p:nvSpPr>
            <p:cNvPr id="97" name="TextBox 96"/>
            <p:cNvSpPr txBox="1"/>
            <p:nvPr/>
          </p:nvSpPr>
          <p:spPr>
            <a:xfrm>
              <a:off x="1906588" y="2766774"/>
              <a:ext cx="8991599" cy="830997"/>
            </a:xfrm>
            <a:prstGeom prst="rect">
              <a:avLst/>
            </a:prstGeom>
            <a:noFill/>
          </p:spPr>
          <p:txBody>
            <a:bodyPr wrap="square" rtlCol="0">
              <a:spAutoFit/>
            </a:bodyPr>
            <a:lstStyle/>
            <a:p>
              <a:r>
                <a:rPr lang="en-US" sz="4800" b="1" i="1" dirty="0" err="1">
                  <a:solidFill>
                    <a:srgbClr val="145F82"/>
                  </a:solidFill>
                  <a:latin typeface="Tahoma" pitchFamily="34" charset="0"/>
                  <a:ea typeface="Tahoma" pitchFamily="34" charset="0"/>
                  <a:cs typeface="Tahoma" pitchFamily="34" charset="0"/>
                </a:rPr>
                <a:t>Hàm</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phân</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thức</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bậc</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nhất</a:t>
              </a:r>
              <a:endParaRPr lang="en-US" sz="4800" b="1" i="1" dirty="0">
                <a:solidFill>
                  <a:srgbClr val="145F82"/>
                </a:solidFill>
                <a:latin typeface="Tahoma" pitchFamily="34" charset="0"/>
                <a:ea typeface="Tahoma" pitchFamily="34" charset="0"/>
                <a:cs typeface="Tahoma" pitchFamily="34" charset="0"/>
              </a:endParaRPr>
            </a:p>
          </p:txBody>
        </p:sp>
        <p:sp>
          <p:nvSpPr>
            <p:cNvPr id="98" name="Rounded Rectangle 9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Tahoma" panose="020B0604030504040204" pitchFamily="34" charset="0"/>
                <a:ea typeface="Tahoma" panose="020B0604030504040204" pitchFamily="34" charset="0"/>
                <a:cs typeface="Tahoma" panose="020B0604030504040204" pitchFamily="34" charset="0"/>
              </a:endParaRPr>
            </a:p>
          </p:txBody>
        </p:sp>
        <p:sp>
          <p:nvSpPr>
            <p:cNvPr id="99" name="TextBox 98"/>
            <p:cNvSpPr txBox="1"/>
            <p:nvPr/>
          </p:nvSpPr>
          <p:spPr>
            <a:xfrm>
              <a:off x="992188" y="2795826"/>
              <a:ext cx="543739" cy="769441"/>
            </a:xfrm>
            <a:prstGeom prst="rect">
              <a:avLst/>
            </a:prstGeom>
            <a:noFill/>
          </p:spPr>
          <p:txBody>
            <a:bodyPr wrap="none" rtlCol="0">
              <a:spAutoFit/>
            </a:bodyPr>
            <a:lstStyle/>
            <a:p>
              <a:pPr algn="ctr"/>
              <a:r>
                <a:rPr lang="vi-VN" sz="4400" b="1">
                  <a:solidFill>
                    <a:schemeClr val="bg1"/>
                  </a:solidFill>
                  <a:latin typeface="Tahoma" pitchFamily="34" charset="0"/>
                  <a:ea typeface="Tahoma" pitchFamily="34" charset="0"/>
                  <a:cs typeface="Tahoma" pitchFamily="34" charset="0"/>
                </a:rPr>
                <a:t>3</a:t>
              </a:r>
              <a:endParaRPr lang="en-US" sz="4400" b="1">
                <a:solidFill>
                  <a:schemeClr val="bg1"/>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8780743" y="8230449"/>
                <a:ext cx="8335615" cy="856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4400" b="1" i="1" smtClean="0">
                              <a:latin typeface="Cambria Math" panose="02040503050406030204" pitchFamily="18" charset="0"/>
                            </a:rPr>
                          </m:ctrlPr>
                        </m:dPr>
                        <m:e>
                          <m:r>
                            <a:rPr lang="en-US" sz="4400" b="1" i="1">
                              <a:latin typeface="Cambria Math" panose="02040503050406030204" pitchFamily="18" charset="0"/>
                            </a:rPr>
                            <m:t>𝒚</m:t>
                          </m:r>
                          <m:r>
                            <a:rPr lang="en-US" sz="4400" b="1">
                              <a:latin typeface="Cambria Math" panose="02040503050406030204" pitchFamily="18" charset="0"/>
                            </a:rPr>
                            <m:t>=</m:t>
                          </m:r>
                          <m:sSup>
                            <m:sSupPr>
                              <m:ctrlPr>
                                <a:rPr lang="vi-VN" sz="4400" b="1" i="1" smtClean="0">
                                  <a:latin typeface="Cambria Math" panose="02040503050406030204" pitchFamily="18" charset="0"/>
                                </a:rPr>
                              </m:ctrlPr>
                            </m:sSupPr>
                            <m:e>
                              <m:r>
                                <a:rPr lang="vi-VN" sz="4400" b="1" i="1" smtClean="0">
                                  <a:latin typeface="Cambria Math" panose="02040503050406030204" pitchFamily="18" charset="0"/>
                                </a:rPr>
                                <m:t>𝒂𝒙</m:t>
                              </m:r>
                            </m:e>
                            <m:sup>
                              <m:r>
                                <a:rPr lang="vi-VN" sz="4400" b="1" i="1" smtClean="0">
                                  <a:latin typeface="Cambria Math" panose="02040503050406030204" pitchFamily="18" charset="0"/>
                                </a:rPr>
                                <m:t>𝟑</m:t>
                              </m:r>
                            </m:sup>
                          </m:sSup>
                          <m:r>
                            <a:rPr lang="en-US" sz="4400" b="1">
                              <a:latin typeface="Cambria Math" panose="02040503050406030204" pitchFamily="18" charset="0"/>
                            </a:rPr>
                            <m:t>+</m:t>
                          </m:r>
                          <m:r>
                            <a:rPr lang="en-US" sz="4400" b="1" i="1">
                              <a:latin typeface="Cambria Math" panose="02040503050406030204" pitchFamily="18" charset="0"/>
                            </a:rPr>
                            <m:t>𝒃</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1">
                                  <a:latin typeface="Cambria Math" panose="02040503050406030204" pitchFamily="18" charset="0"/>
                                </a:rPr>
                                <m:t>𝟐</m:t>
                              </m:r>
                            </m:sup>
                          </m:sSup>
                          <m:r>
                            <a:rPr lang="en-US" sz="4400" b="1">
                              <a:latin typeface="Cambria Math" panose="02040503050406030204" pitchFamily="18" charset="0"/>
                            </a:rPr>
                            <m:t>+</m:t>
                          </m:r>
                          <m:r>
                            <a:rPr lang="en-US" sz="4400" b="1" i="1">
                              <a:latin typeface="Cambria Math" panose="02040503050406030204" pitchFamily="18" charset="0"/>
                            </a:rPr>
                            <m:t>𝒄𝒙</m:t>
                          </m:r>
                          <m:r>
                            <a:rPr lang="en-US" sz="4400" b="1">
                              <a:latin typeface="Cambria Math" panose="02040503050406030204" pitchFamily="18" charset="0"/>
                            </a:rPr>
                            <m:t>+</m:t>
                          </m:r>
                          <m:r>
                            <a:rPr lang="en-US" sz="4400" b="1" i="1">
                              <a:latin typeface="Cambria Math" panose="02040503050406030204" pitchFamily="18" charset="0"/>
                            </a:rPr>
                            <m:t>𝒅</m:t>
                          </m:r>
                          <m:r>
                            <a:rPr lang="vi-VN" sz="4400" b="1" i="0" smtClean="0">
                              <a:latin typeface="Cambria Math" panose="02040503050406030204" pitchFamily="18" charset="0"/>
                            </a:rPr>
                            <m:t> </m:t>
                          </m:r>
                          <m:r>
                            <a:rPr lang="en-US" sz="4400" b="1">
                              <a:latin typeface="Cambria Math" panose="02040503050406030204" pitchFamily="18" charset="0"/>
                            </a:rPr>
                            <m:t>(</m:t>
                          </m:r>
                          <m:r>
                            <a:rPr lang="en-US" sz="4400" b="1" i="1">
                              <a:latin typeface="Cambria Math" panose="02040503050406030204" pitchFamily="18" charset="0"/>
                            </a:rPr>
                            <m:t>𝒂</m:t>
                          </m:r>
                          <m:r>
                            <a:rPr lang="en-US" sz="4400" b="1">
                              <a:latin typeface="Cambria Math" panose="02040503050406030204" pitchFamily="18" charset="0"/>
                            </a:rPr>
                            <m:t>≠</m:t>
                          </m:r>
                          <m:r>
                            <a:rPr lang="en-US" sz="4400" b="1" i="1">
                              <a:latin typeface="Cambria Math" panose="02040503050406030204" pitchFamily="18" charset="0"/>
                            </a:rPr>
                            <m:t>𝟎</m:t>
                          </m:r>
                        </m:e>
                      </m:d>
                    </m:oMath>
                  </m:oMathPara>
                </a14:m>
                <a:endParaRPr lang="en-US" sz="1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8780743" y="8230449"/>
                <a:ext cx="8335615" cy="8565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2761432" y="9422905"/>
                <a:ext cx="7033016" cy="7847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𝒚</m:t>
                      </m:r>
                      <m:r>
                        <a:rPr lang="en-US" sz="4400" b="1">
                          <a:latin typeface="Cambria Math" panose="02040503050406030204" pitchFamily="18" charset="0"/>
                        </a:rPr>
                        <m:t>=</m:t>
                      </m:r>
                      <m:r>
                        <a:rPr lang="en-US" sz="4400" b="1" i="1">
                          <a:latin typeface="Cambria Math" panose="02040503050406030204" pitchFamily="18" charset="0"/>
                        </a:rPr>
                        <m:t>𝒂</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a:latin typeface="Cambria Math" panose="02040503050406030204" pitchFamily="18" charset="0"/>
                            </a:rPr>
                            <m:t>𝟒</m:t>
                          </m:r>
                        </m:sup>
                      </m:sSup>
                      <m:r>
                        <a:rPr lang="en-US" sz="4400" b="1">
                          <a:latin typeface="Cambria Math" panose="02040503050406030204" pitchFamily="18" charset="0"/>
                        </a:rPr>
                        <m:t>+</m:t>
                      </m:r>
                      <m:r>
                        <a:rPr lang="en-US" sz="4400" b="1" i="1">
                          <a:latin typeface="Cambria Math" panose="02040503050406030204" pitchFamily="18" charset="0"/>
                        </a:rPr>
                        <m:t>𝒃</m:t>
                      </m:r>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a:latin typeface="Cambria Math" panose="02040503050406030204" pitchFamily="18" charset="0"/>
                            </a:rPr>
                            <m:t>𝟐</m:t>
                          </m:r>
                        </m:sup>
                      </m:sSup>
                      <m:r>
                        <a:rPr lang="en-US" sz="4400" b="1">
                          <a:latin typeface="Cambria Math" panose="02040503050406030204" pitchFamily="18" charset="0"/>
                        </a:rPr>
                        <m:t>+</m:t>
                      </m:r>
                      <m:r>
                        <a:rPr lang="en-US" sz="4400" b="1" i="1">
                          <a:latin typeface="Cambria Math" panose="02040503050406030204" pitchFamily="18" charset="0"/>
                        </a:rPr>
                        <m:t>𝒄</m:t>
                      </m:r>
                      <m:r>
                        <a:rPr lang="en-US" sz="4400" b="1" i="1">
                          <a:latin typeface="Cambria Math" panose="02040503050406030204" pitchFamily="18" charset="0"/>
                        </a:rPr>
                        <m:t> </m:t>
                      </m:r>
                      <m:r>
                        <a:rPr lang="en-US" sz="4400" b="1">
                          <a:latin typeface="Cambria Math" panose="02040503050406030204" pitchFamily="18" charset="0"/>
                        </a:rPr>
                        <m:t>(</m:t>
                      </m:r>
                      <m:r>
                        <a:rPr lang="en-US" sz="4400" b="1" i="1">
                          <a:latin typeface="Cambria Math" panose="02040503050406030204" pitchFamily="18" charset="0"/>
                        </a:rPr>
                        <m:t>𝒂</m:t>
                      </m:r>
                      <m:r>
                        <a:rPr lang="en-US" sz="4400" b="1">
                          <a:latin typeface="Cambria Math" panose="02040503050406030204" pitchFamily="18" charset="0"/>
                        </a:rPr>
                        <m:t>≠</m:t>
                      </m:r>
                      <m:r>
                        <a:rPr lang="en-US" sz="4400" b="1">
                          <a:latin typeface="Cambria Math" panose="02040503050406030204" pitchFamily="18" charset="0"/>
                        </a:rPr>
                        <m:t>𝟎</m:t>
                      </m:r>
                      <m:r>
                        <a:rPr lang="en-US" sz="4400" b="1">
                          <a:latin typeface="Cambria Math" panose="02040503050406030204" pitchFamily="18" charset="0"/>
                        </a:rPr>
                        <m:t>).</m:t>
                      </m:r>
                    </m:oMath>
                  </m:oMathPara>
                </a14:m>
                <a:endParaRPr lang="en-US" sz="1800" b="1" dirty="0"/>
              </a:p>
            </p:txBody>
          </p:sp>
        </mc:Choice>
        <mc:Fallback xmlns="">
          <p:sp>
            <p:nvSpPr>
              <p:cNvPr id="6" name="Rectangle 5"/>
              <p:cNvSpPr>
                <a:spLocks noRot="1" noChangeAspect="1" noMove="1" noResize="1" noEditPoints="1" noAdjustHandles="1" noChangeArrowheads="1" noChangeShapeType="1" noTextEdit="1"/>
              </p:cNvSpPr>
              <p:nvPr/>
            </p:nvSpPr>
            <p:spPr>
              <a:xfrm>
                <a:off x="12761432" y="9422905"/>
                <a:ext cx="7033016" cy="784767"/>
              </a:xfrm>
              <a:prstGeom prst="rect">
                <a:avLst/>
              </a:prstGeom>
              <a:blipFill>
                <a:blip r:embed="rId7"/>
                <a:stretch>
                  <a:fillRect/>
                </a:stretch>
              </a:blipFill>
            </p:spPr>
            <p:txBody>
              <a:bodyPr/>
              <a:lstStyle/>
              <a:p>
                <a:r>
                  <a:rPr lang="en-US">
                    <a:noFill/>
                  </a:rPr>
                  <a:t> </a:t>
                </a:r>
              </a:p>
            </p:txBody>
          </p:sp>
        </mc:Fallback>
      </mc:AlternateContent>
      <p:grpSp>
        <p:nvGrpSpPr>
          <p:cNvPr id="43" name="Group 60"/>
          <p:cNvGrpSpPr/>
          <p:nvPr/>
        </p:nvGrpSpPr>
        <p:grpSpPr>
          <a:xfrm>
            <a:off x="2455725" y="11495472"/>
            <a:ext cx="4287493" cy="907184"/>
            <a:chOff x="7459670" y="7086600"/>
            <a:chExt cx="4287988" cy="907287"/>
          </a:xfrm>
        </p:grpSpPr>
        <p:sp>
          <p:nvSpPr>
            <p:cNvPr id="44" name="Rectangle 43"/>
            <p:cNvSpPr/>
            <p:nvPr/>
          </p:nvSpPr>
          <p:spPr>
            <a:xfrm>
              <a:off x="9092457" y="7178186"/>
              <a:ext cx="2655201" cy="815701"/>
            </a:xfrm>
            <a:prstGeom prst="rect">
              <a:avLst/>
            </a:prstGeom>
          </p:spPr>
          <p:txBody>
            <a:bodyPr wrap="none">
              <a:spAutoFit/>
            </a:bodyPr>
            <a:lstStyle/>
            <a:p>
              <a:pPr>
                <a:lnSpc>
                  <a:spcPct val="100000"/>
                </a:lnSpc>
                <a:spcBef>
                  <a:spcPct val="0"/>
                </a:spcBef>
                <a:buFontTx/>
                <a:buNone/>
                <a:defRPr/>
              </a:pPr>
              <a:r>
                <a:rPr lang="en-US" sz="47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45" name="Group 26"/>
            <p:cNvGrpSpPr/>
            <p:nvPr/>
          </p:nvGrpSpPr>
          <p:grpSpPr>
            <a:xfrm>
              <a:off x="7459670" y="7086600"/>
              <a:ext cx="1392615" cy="872846"/>
              <a:chOff x="7459669" y="7543800"/>
              <a:chExt cx="1381118" cy="872846"/>
            </a:xfrm>
          </p:grpSpPr>
          <p:sp>
            <p:nvSpPr>
              <p:cNvPr id="46"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7" name="Group 28"/>
              <p:cNvGrpSpPr/>
              <p:nvPr/>
            </p:nvGrpSpPr>
            <p:grpSpPr>
              <a:xfrm>
                <a:off x="7469187" y="7685126"/>
                <a:ext cx="1371600" cy="731520"/>
                <a:chOff x="7469187" y="7685126"/>
                <a:chExt cx="1371600" cy="731520"/>
              </a:xfrm>
            </p:grpSpPr>
            <p:sp>
              <p:nvSpPr>
                <p:cNvPr id="48" name="Round Same Side Corner Rectangle 47"/>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9" name="TextBox 48"/>
                <p:cNvSpPr txBox="1"/>
                <p:nvPr/>
              </p:nvSpPr>
              <p:spPr>
                <a:xfrm>
                  <a:off x="7751321" y="7688758"/>
                  <a:ext cx="922491"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grpSp>
        </p:grpSp>
      </p:gr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DA3AA665-AFEF-4906-9ADB-0E77E6FDD805}"/>
                  </a:ext>
                </a:extLst>
              </p:cNvPr>
              <p:cNvSpPr/>
              <p:nvPr/>
            </p:nvSpPr>
            <p:spPr>
              <a:xfrm>
                <a:off x="11978415" y="10274986"/>
                <a:ext cx="5724965" cy="1389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𝒚</m:t>
                      </m:r>
                      <m:r>
                        <a:rPr lang="en-US" sz="4400" b="1">
                          <a:latin typeface="Cambria Math" panose="02040503050406030204" pitchFamily="18" charset="0"/>
                        </a:rPr>
                        <m:t>=</m:t>
                      </m:r>
                      <m:f>
                        <m:fPr>
                          <m:ctrlPr>
                            <a:rPr lang="en-US" sz="4400" b="1" i="1" smtClean="0">
                              <a:latin typeface="Cambria Math" panose="02040503050406030204" pitchFamily="18" charset="0"/>
                            </a:rPr>
                          </m:ctrlPr>
                        </m:fPr>
                        <m:num>
                          <m:r>
                            <a:rPr lang="vi-VN" sz="4400" b="1" i="1" smtClean="0">
                              <a:latin typeface="Cambria Math" panose="02040503050406030204" pitchFamily="18" charset="0"/>
                            </a:rPr>
                            <m:t>𝒂𝒙</m:t>
                          </m:r>
                          <m:r>
                            <a:rPr lang="vi-VN" sz="4400" b="1" i="1" smtClean="0">
                              <a:latin typeface="Cambria Math" panose="02040503050406030204" pitchFamily="18" charset="0"/>
                            </a:rPr>
                            <m:t>+</m:t>
                          </m:r>
                          <m:r>
                            <a:rPr lang="vi-VN" sz="4400" b="1" i="1" smtClean="0">
                              <a:latin typeface="Cambria Math" panose="02040503050406030204" pitchFamily="18" charset="0"/>
                            </a:rPr>
                            <m:t>𝒃</m:t>
                          </m:r>
                        </m:num>
                        <m:den>
                          <m:r>
                            <a:rPr lang="vi-VN" sz="4400" b="1" i="1" smtClean="0">
                              <a:latin typeface="Cambria Math" panose="02040503050406030204" pitchFamily="18" charset="0"/>
                            </a:rPr>
                            <m:t>𝒄𝒙</m:t>
                          </m:r>
                          <m:r>
                            <a:rPr lang="vi-VN" sz="4400" b="1" i="1" smtClean="0">
                              <a:latin typeface="Cambria Math" panose="02040503050406030204" pitchFamily="18" charset="0"/>
                            </a:rPr>
                            <m:t>+</m:t>
                          </m:r>
                          <m:r>
                            <a:rPr lang="vi-VN" sz="4400" b="1" i="1" smtClean="0">
                              <a:latin typeface="Cambria Math" panose="02040503050406030204" pitchFamily="18" charset="0"/>
                            </a:rPr>
                            <m:t>𝒅</m:t>
                          </m:r>
                        </m:den>
                      </m:f>
                      <m:r>
                        <a:rPr lang="en-US" sz="4400" b="1" i="1">
                          <a:latin typeface="Cambria Math" panose="02040503050406030204" pitchFamily="18" charset="0"/>
                        </a:rPr>
                        <m:t> </m:t>
                      </m:r>
                      <m:r>
                        <a:rPr lang="en-US" sz="4400" b="1">
                          <a:latin typeface="Cambria Math" panose="02040503050406030204" pitchFamily="18" charset="0"/>
                        </a:rPr>
                        <m:t>(</m:t>
                      </m:r>
                      <m:r>
                        <a:rPr lang="vi-VN" sz="4400" b="1" i="1" smtClean="0">
                          <a:latin typeface="Cambria Math" panose="02040503050406030204" pitchFamily="18" charset="0"/>
                        </a:rPr>
                        <m:t>𝒙</m:t>
                      </m:r>
                      <m:r>
                        <a:rPr lang="vi-VN" sz="4400" b="1" i="1" smtClean="0">
                          <a:latin typeface="Cambria Math" panose="02040503050406030204" pitchFamily="18" charset="0"/>
                          <a:ea typeface="Cambria Math" panose="02040503050406030204" pitchFamily="18" charset="0"/>
                        </a:rPr>
                        <m:t>≠</m:t>
                      </m:r>
                      <m:f>
                        <m:fPr>
                          <m:ctrlPr>
                            <a:rPr lang="en-US" sz="4400" b="1" i="1" smtClean="0">
                              <a:latin typeface="Cambria Math" panose="02040503050406030204" pitchFamily="18" charset="0"/>
                            </a:rPr>
                          </m:ctrlPr>
                        </m:fPr>
                        <m:num>
                          <m:r>
                            <a:rPr lang="vi-VN" sz="4400" b="1" i="1" smtClean="0">
                              <a:latin typeface="Cambria Math" panose="02040503050406030204" pitchFamily="18" charset="0"/>
                            </a:rPr>
                            <m:t>−</m:t>
                          </m:r>
                          <m:r>
                            <a:rPr lang="vi-VN" sz="4400" b="1" i="1" smtClean="0">
                              <a:latin typeface="Cambria Math" panose="02040503050406030204" pitchFamily="18" charset="0"/>
                            </a:rPr>
                            <m:t>𝒅</m:t>
                          </m:r>
                        </m:num>
                        <m:den>
                          <m:r>
                            <a:rPr lang="vi-VN" sz="4400" b="1" i="1" smtClean="0">
                              <a:latin typeface="Cambria Math" panose="02040503050406030204" pitchFamily="18" charset="0"/>
                            </a:rPr>
                            <m:t>𝒄</m:t>
                          </m:r>
                        </m:den>
                      </m:f>
                      <m:r>
                        <a:rPr lang="en-US" sz="4400" b="1">
                          <a:latin typeface="Cambria Math" panose="02040503050406030204" pitchFamily="18" charset="0"/>
                        </a:rPr>
                        <m:t>).</m:t>
                      </m:r>
                    </m:oMath>
                  </m:oMathPara>
                </a14:m>
                <a:endParaRPr lang="en-US" sz="1800" b="1" dirty="0"/>
              </a:p>
            </p:txBody>
          </p:sp>
        </mc:Choice>
        <mc:Fallback xmlns="">
          <p:sp>
            <p:nvSpPr>
              <p:cNvPr id="50" name="Rectangle 49">
                <a:extLst>
                  <a:ext uri="{FF2B5EF4-FFF2-40B4-BE49-F238E27FC236}">
                    <a16:creationId xmlns:a16="http://schemas.microsoft.com/office/drawing/2014/main" id="{DA3AA665-AFEF-4906-9ADB-0E77E6FDD805}"/>
                  </a:ext>
                </a:extLst>
              </p:cNvPr>
              <p:cNvSpPr>
                <a:spLocks noRot="1" noChangeAspect="1" noMove="1" noResize="1" noEditPoints="1" noAdjustHandles="1" noChangeArrowheads="1" noChangeShapeType="1" noTextEdit="1"/>
              </p:cNvSpPr>
              <p:nvPr/>
            </p:nvSpPr>
            <p:spPr>
              <a:xfrm>
                <a:off x="11978415" y="10274986"/>
                <a:ext cx="5724965" cy="138967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315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barn(inVertical)">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barn(inVertical)">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barn(inVertical)">
                                      <p:cBhvr>
                                        <p:cTn id="47" dur="500"/>
                                        <p:tgtEl>
                                          <p:spTgt spid="8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barn(inVertical)">
                                      <p:cBhvr>
                                        <p:cTn id="52" dur="500"/>
                                        <p:tgtEl>
                                          <p:spTgt spid="9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barn(inVertical)">
                                      <p:cBhvr>
                                        <p:cTn id="57" dur="500"/>
                                        <p:tgtEl>
                                          <p:spTgt spid="9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arn(inVertical)">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arn(inVertic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spd="25000" fill="hold"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arn(inVertical)">
                                      <p:cBhvr>
                                        <p:cTn id="72" dur="25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arn(inVertical)">
                                      <p:cBhvr>
                                        <p:cTn id="7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21" grpId="0" autoUpdateAnimBg="0"/>
      <p:bldP spid="22" grpId="0" autoUpdateAnimBg="0"/>
      <p:bldP spid="3" grpId="0" autoUpdateAnimBg="0"/>
      <p:bldP spid="6" grpId="0" autoUpdateAnimBg="0"/>
      <p:bldP spid="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457200" y="1561554"/>
            <a:ext cx="12114292" cy="907193"/>
            <a:chOff x="7459670" y="7543799"/>
            <a:chExt cx="20011305" cy="907312"/>
          </a:xfrm>
        </p:grpSpPr>
        <p:sp>
          <p:nvSpPr>
            <p:cNvPr id="44" name="TextBox 43"/>
            <p:cNvSpPr txBox="1"/>
            <p:nvPr/>
          </p:nvSpPr>
          <p:spPr>
            <a:xfrm>
              <a:off x="8993186" y="7620005"/>
              <a:ext cx="18477789"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LÝ THUYẾT CẦN NHỚ</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699554" y="7640053"/>
                  <a:ext cx="927317"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A</a:t>
                  </a:r>
                </a:p>
              </p:txBody>
            </p:sp>
          </p:grpSp>
        </p:grpSp>
      </p:grpSp>
      <p:sp>
        <p:nvSpPr>
          <p:cNvPr id="2" name="Rectangle 1">
            <a:extLst>
              <a:ext uri="{FF2B5EF4-FFF2-40B4-BE49-F238E27FC236}">
                <a16:creationId xmlns:a16="http://schemas.microsoft.com/office/drawing/2014/main" id="{FE4A4278-8839-48FB-BEBA-79D7EDDABA07}"/>
              </a:ext>
            </a:extLst>
          </p:cNvPr>
          <p:cNvSpPr/>
          <p:nvPr/>
        </p:nvSpPr>
        <p:spPr>
          <a:xfrm>
            <a:off x="475910" y="2610054"/>
            <a:ext cx="23279100" cy="1087734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D7A4C16-8B22-435F-84E0-C1AC19F36A50}"/>
                  </a:ext>
                </a:extLst>
              </p:cNvPr>
              <p:cNvSpPr/>
              <p:nvPr/>
            </p:nvSpPr>
            <p:spPr>
              <a:xfrm>
                <a:off x="23247" y="2389542"/>
                <a:ext cx="18004552" cy="1468800"/>
              </a:xfrm>
              <a:prstGeom prst="rect">
                <a:avLst/>
              </a:prstGeom>
            </p:spPr>
            <p:txBody>
              <a:bodyPr wrap="square">
                <a:spAutoFit/>
              </a:bodyPr>
              <a:lstStyle/>
              <a:p>
                <a:pPr marL="629920" algn="just">
                  <a:lnSpc>
                    <a:spcPct val="115000"/>
                  </a:lnSpc>
                  <a:spcAft>
                    <a:spcPts val="0"/>
                  </a:spcAft>
                  <a:tabLst>
                    <a:tab pos="3599815" algn="l"/>
                    <a:tab pos="5039995" algn="l"/>
                  </a:tabLst>
                </a:pPr>
                <a:r>
                  <a:rPr lang="en-US" sz="4400" b="1" dirty="0">
                    <a:solidFill>
                      <a:srgbClr val="0000CC"/>
                    </a:solidFill>
                    <a:latin typeface="Tahoma" panose="020B0604030504040204" pitchFamily="34" charset="0"/>
                    <a:ea typeface="Calibri" panose="020F0502020204030204" pitchFamily="34" charset="0"/>
                    <a:cs typeface="Times New Roman" panose="02020603050405020304" pitchFamily="18" charset="0"/>
                  </a:rPr>
                  <a:t>3. </a:t>
                </a:r>
                <a:r>
                  <a:rPr lang="en-US" sz="4400" b="1" dirty="0" err="1">
                    <a:solidFill>
                      <a:srgbClr val="0000CC"/>
                    </a:solidFill>
                    <a:latin typeface="Tahoma" panose="020B0604030504040204" pitchFamily="34" charset="0"/>
                    <a:ea typeface="Calibri" panose="020F0502020204030204" pitchFamily="34" charset="0"/>
                    <a:cs typeface="Times New Roman" panose="02020603050405020304" pitchFamily="18" charset="0"/>
                  </a:rPr>
                  <a:t>Đồ</a:t>
                </a:r>
                <a:r>
                  <a:rPr lang="en-US" sz="4400" b="1" dirty="0">
                    <a:solidFill>
                      <a:srgbClr val="0000CC"/>
                    </a:solidFill>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CC"/>
                    </a:solidFill>
                    <a:latin typeface="Tahoma" panose="020B0604030504040204" pitchFamily="34" charset="0"/>
                    <a:ea typeface="Calibri" panose="020F0502020204030204" pitchFamily="34" charset="0"/>
                    <a:cs typeface="Times New Roman" panose="02020603050405020304" pitchFamily="18" charset="0"/>
                  </a:rPr>
                  <a:t>thị</a:t>
                </a:r>
                <a:r>
                  <a:rPr lang="en-US" sz="4400" b="1" dirty="0">
                    <a:solidFill>
                      <a:srgbClr val="0000CC"/>
                    </a:solidFill>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CC"/>
                    </a:solidFill>
                    <a:latin typeface="Tahoma" panose="020B0604030504040204" pitchFamily="34" charset="0"/>
                    <a:ea typeface="Calibri" panose="020F0502020204030204" pitchFamily="34" charset="0"/>
                    <a:cs typeface="Times New Roman" panose="02020603050405020304" pitchFamily="18" charset="0"/>
                  </a:rPr>
                  <a:t>hàm</a:t>
                </a:r>
                <a:r>
                  <a:rPr lang="en-US" sz="4400" b="1" dirty="0">
                    <a:solidFill>
                      <a:srgbClr val="0000CC"/>
                    </a:solidFill>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CC"/>
                    </a:solidFill>
                    <a:latin typeface="Tahoma" panose="020B0604030504040204" pitchFamily="34" charset="0"/>
                    <a:ea typeface="Calibri" panose="020F0502020204030204" pitchFamily="34" charset="0"/>
                    <a:cs typeface="Times New Roman" panose="02020603050405020304" pitchFamily="18" charset="0"/>
                  </a:rPr>
                  <a:t>phân</a:t>
                </a:r>
                <a:r>
                  <a:rPr lang="en-US" sz="4400" b="1" dirty="0">
                    <a:solidFill>
                      <a:srgbClr val="0000CC"/>
                    </a:solidFill>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rgbClr val="0000CC"/>
                    </a:solidFill>
                    <a:latin typeface="Tahoma" panose="020B0604030504040204" pitchFamily="34" charset="0"/>
                    <a:ea typeface="Calibri" panose="020F0502020204030204" pitchFamily="34" charset="0"/>
                    <a:cs typeface="Times New Roman" panose="02020603050405020304" pitchFamily="18" charset="0"/>
                  </a:rPr>
                  <a:t>thức</a:t>
                </a:r>
                <a:r>
                  <a:rPr lang="en-US" sz="4400" dirty="0">
                    <a:solidFill>
                      <a:srgbClr val="0000CC"/>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𝑎𝑥</m:t>
                        </m:r>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𝑏</m:t>
                        </m:r>
                      </m:num>
                      <m:den>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𝑐𝑥</m:t>
                        </m:r>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𝑑</m:t>
                        </m:r>
                      </m:den>
                    </m:f>
                  </m:oMath>
                </a14:m>
                <a:r>
                  <a:rPr lang="en-US" sz="5400" dirty="0">
                    <a:solidFill>
                      <a:srgbClr val="0000CC"/>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5400" dirty="0">
                    <a:solidFill>
                      <a:srgbClr val="0000CC"/>
                    </a:solidFill>
                    <a:effectLst/>
                    <a:latin typeface="Tahoma" panose="020B0604030504040204" pitchFamily="34" charset="0"/>
                    <a:ea typeface="Calibri" panose="020F0502020204030204" pitchFamily="34" charset="0"/>
                    <a:cs typeface="Times New Roman" panose="02020603050405020304" pitchFamily="18" charset="0"/>
                  </a:rPr>
                  <a:t> </a:t>
                </a:r>
                <a:r>
                  <a:rPr lang="en-US" sz="5400" dirty="0" err="1">
                    <a:solidFill>
                      <a:srgbClr val="0000CC"/>
                    </a:solidFill>
                    <a:effectLst/>
                    <a:latin typeface="Tahoma" panose="020B0604030504040204" pitchFamily="34" charset="0"/>
                    <a:ea typeface="Calibri" panose="020F0502020204030204" pitchFamily="34" charset="0"/>
                    <a:cs typeface="Times New Roman" panose="02020603050405020304" pitchFamily="18" charset="0"/>
                  </a:rPr>
                  <a:t>và</a:t>
                </a:r>
                <a:r>
                  <a:rPr lang="en-US" sz="5400" dirty="0">
                    <a:solidFill>
                      <a:srgbClr val="0000CC"/>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𝑎𝑑</m:t>
                    </m:r>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𝑏𝑐</m:t>
                    </m:r>
                    <m:r>
                      <a:rPr lang="en-US" sz="5400"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5400" b="1" dirty="0">
                    <a:solidFill>
                      <a:srgbClr val="0000CC"/>
                    </a:solidFill>
                    <a:effectLst/>
                    <a:latin typeface="Tahoma" panose="020B0604030504040204" pitchFamily="34" charset="0"/>
                    <a:ea typeface="Calibri" panose="020F0502020204030204" pitchFamily="34" charset="0"/>
                    <a:cs typeface="Times New Roman" panose="02020603050405020304" pitchFamily="18" charset="0"/>
                  </a:rPr>
                  <a:t>)</a:t>
                </a:r>
                <a:endParaRPr lang="en-US" sz="4400" dirty="0">
                  <a:solidFill>
                    <a:srgbClr val="0000CC"/>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0D7A4C16-8B22-435F-84E0-C1AC19F36A50}"/>
                  </a:ext>
                </a:extLst>
              </p:cNvPr>
              <p:cNvSpPr>
                <a:spLocks noRot="1" noChangeAspect="1" noMove="1" noResize="1" noEditPoints="1" noAdjustHandles="1" noChangeArrowheads="1" noChangeShapeType="1" noTextEdit="1"/>
              </p:cNvSpPr>
              <p:nvPr/>
            </p:nvSpPr>
            <p:spPr>
              <a:xfrm>
                <a:off x="23247" y="2389542"/>
                <a:ext cx="18004552" cy="1468800"/>
              </a:xfrm>
              <a:prstGeom prst="rect">
                <a:avLst/>
              </a:prstGeom>
              <a:blipFill>
                <a:blip r:embed="rId3"/>
                <a:stretch>
                  <a:fillRect b="-99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0B5F259-CF6F-46A9-BBFF-9A957BF4D8D2}"/>
              </a:ext>
            </a:extLst>
          </p:cNvPr>
          <p:cNvPicPr>
            <a:picLocks noChangeAspect="1"/>
          </p:cNvPicPr>
          <p:nvPr/>
        </p:nvPicPr>
        <p:blipFill>
          <a:blip r:embed="rId4"/>
          <a:stretch>
            <a:fillRect/>
          </a:stretch>
        </p:blipFill>
        <p:spPr>
          <a:xfrm>
            <a:off x="4114800" y="3858342"/>
            <a:ext cx="15468600" cy="9629058"/>
          </a:xfrm>
          <a:prstGeom prst="rect">
            <a:avLst/>
          </a:prstGeom>
        </p:spPr>
      </p:pic>
    </p:spTree>
    <p:extLst>
      <p:ext uri="{BB962C8B-B14F-4D97-AF65-F5344CB8AC3E}">
        <p14:creationId xmlns:p14="http://schemas.microsoft.com/office/powerpoint/2010/main" val="283085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spd="2500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6"/>
          <p:cNvGrpSpPr/>
          <p:nvPr/>
        </p:nvGrpSpPr>
        <p:grpSpPr>
          <a:xfrm>
            <a:off x="611108" y="1524000"/>
            <a:ext cx="12114292" cy="907193"/>
            <a:chOff x="7459670" y="7543799"/>
            <a:chExt cx="20011305" cy="907312"/>
          </a:xfrm>
        </p:grpSpPr>
        <p:sp>
          <p:nvSpPr>
            <p:cNvPr id="44" name="TextBox 43"/>
            <p:cNvSpPr txBox="1"/>
            <p:nvPr/>
          </p:nvSpPr>
          <p:spPr>
            <a:xfrm>
              <a:off x="8993186" y="7620005"/>
              <a:ext cx="18477789"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LÝ THUYẾT CẦN NHỚ</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0" name="TextBox 49"/>
                <p:cNvSpPr txBox="1"/>
                <p:nvPr/>
              </p:nvSpPr>
              <p:spPr>
                <a:xfrm>
                  <a:off x="7699554" y="7640053"/>
                  <a:ext cx="927317"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A</a:t>
                  </a:r>
                </a:p>
              </p:txBody>
            </p:sp>
          </p:grpSp>
        </p:grpSp>
      </p:grpSp>
      <p:sp>
        <p:nvSpPr>
          <p:cNvPr id="10" name="Rectangle 9">
            <a:extLst>
              <a:ext uri="{FF2B5EF4-FFF2-40B4-BE49-F238E27FC236}">
                <a16:creationId xmlns:a16="http://schemas.microsoft.com/office/drawing/2014/main" id="{372C34B5-28E6-4EC8-B246-38F191EAA9DC}"/>
              </a:ext>
            </a:extLst>
          </p:cNvPr>
          <p:cNvSpPr/>
          <p:nvPr/>
        </p:nvSpPr>
        <p:spPr>
          <a:xfrm>
            <a:off x="595867" y="2710566"/>
            <a:ext cx="14723904" cy="1446550"/>
          </a:xfrm>
          <a:prstGeom prst="rect">
            <a:avLst/>
          </a:prstGeom>
          <a:noFill/>
          <a:ln w="57150" cmpd="dbl">
            <a:noFill/>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sz="4400" b="1">
                <a:solidFill>
                  <a:srgbClr val="0000FF"/>
                </a:solidFill>
                <a:latin typeface="Tahoma" panose="020B0604030504040204" pitchFamily="34" charset="0"/>
                <a:ea typeface="Tahoma" panose="020B0604030504040204" pitchFamily="34" charset="0"/>
                <a:cs typeface="Tahoma" panose="020B0604030504040204" pitchFamily="34" charset="0"/>
              </a:rPr>
              <a:t>II. SƠ ĐỒ KHẢO SÁT HÀM ĐA THỨC VÀ PHÂN THỨC</a:t>
            </a:r>
            <a:endParaRPr lang="en-US" sz="4400" b="1" i="1">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eaLnBrk="1" hangingPunct="1"/>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E4A4278-8839-48FB-BEBA-79D7EDDABA07}"/>
              </a:ext>
            </a:extLst>
          </p:cNvPr>
          <p:cNvSpPr/>
          <p:nvPr/>
        </p:nvSpPr>
        <p:spPr>
          <a:xfrm>
            <a:off x="472440" y="2577692"/>
            <a:ext cx="23439120" cy="1075730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D7A4C16-8B22-435F-84E0-C1AC19F36A50}"/>
                  </a:ext>
                </a:extLst>
              </p:cNvPr>
              <p:cNvSpPr/>
              <p:nvPr/>
            </p:nvSpPr>
            <p:spPr>
              <a:xfrm>
                <a:off x="779188" y="3454947"/>
                <a:ext cx="18004552" cy="1487523"/>
              </a:xfrm>
              <a:prstGeom prst="rect">
                <a:avLst/>
              </a:prstGeom>
            </p:spPr>
            <p:txBody>
              <a:bodyPr wrap="square">
                <a:spAutoFit/>
              </a:bodyPr>
              <a:lstStyle/>
              <a:p>
                <a:pPr marL="629920" algn="just">
                  <a:lnSpc>
                    <a:spcPct val="115000"/>
                  </a:lnSpc>
                  <a:spcAft>
                    <a:spcPts val="0"/>
                  </a:spcAft>
                  <a:tabLst>
                    <a:tab pos="3599815" algn="l"/>
                    <a:tab pos="5039995" algn="l"/>
                  </a:tabLst>
                </a:pPr>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3. </a:t>
                </a:r>
                <a:r>
                  <a:rPr lang="en-US" sz="4400" b="1" err="1">
                    <a:solidFill>
                      <a:srgbClr val="0000CC"/>
                    </a:solidFill>
                    <a:latin typeface="Tahoma" panose="020B0604030504040204" pitchFamily="34" charset="0"/>
                    <a:ea typeface="Tahoma" panose="020B0604030504040204" pitchFamily="34" charset="0"/>
                    <a:cs typeface="Tahoma" panose="020B0604030504040204" pitchFamily="34" charset="0"/>
                  </a:rPr>
                  <a:t>Đồ</a:t>
                </a:r>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CC"/>
                    </a:solidFill>
                    <a:latin typeface="Tahoma" panose="020B0604030504040204" pitchFamily="34" charset="0"/>
                    <a:ea typeface="Tahoma" panose="020B0604030504040204" pitchFamily="34" charset="0"/>
                    <a:cs typeface="Tahoma" panose="020B0604030504040204" pitchFamily="34" charset="0"/>
                  </a:rPr>
                  <a:t>thị</a:t>
                </a:r>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CC"/>
                    </a:solidFill>
                    <a:latin typeface="Tahoma" panose="020B0604030504040204" pitchFamily="34" charset="0"/>
                    <a:ea typeface="Tahoma" panose="020B0604030504040204" pitchFamily="34" charset="0"/>
                    <a:cs typeface="Tahoma" panose="020B0604030504040204" pitchFamily="34" charset="0"/>
                  </a:rPr>
                  <a:t>hàm</a:t>
                </a:r>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CC"/>
                    </a:solidFill>
                    <a:latin typeface="Tahoma" panose="020B0604030504040204" pitchFamily="34" charset="0"/>
                    <a:ea typeface="Tahoma" panose="020B0604030504040204" pitchFamily="34" charset="0"/>
                    <a:cs typeface="Tahoma" panose="020B0604030504040204" pitchFamily="34" charset="0"/>
                  </a:rPr>
                  <a:t>phân</a:t>
                </a:r>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CC"/>
                    </a:solidFill>
                    <a:latin typeface="Tahoma" panose="020B0604030504040204" pitchFamily="34" charset="0"/>
                    <a:ea typeface="Tahoma" panose="020B0604030504040204" pitchFamily="34" charset="0"/>
                    <a:cs typeface="Tahoma" panose="020B0604030504040204" pitchFamily="34" charset="0"/>
                  </a:rPr>
                  <a:t>thức</a:t>
                </a:r>
                <a:r>
                  <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𝒂𝒙</m:t>
                        </m:r>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𝒃</m:t>
                        </m:r>
                      </m:num>
                      <m:den>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𝒄𝒙</m:t>
                        </m:r>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𝒅</m:t>
                        </m:r>
                      </m:den>
                    </m:f>
                  </m:oMath>
                </a14:m>
                <a:r>
                  <a:rPr lang="en-US" sz="5400" b="1">
                    <a:solidFill>
                      <a:srgbClr val="0000CC"/>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5400" b="1" err="1">
                    <a:solidFill>
                      <a:srgbClr val="0000CC"/>
                    </a:solidFill>
                    <a:effectLst/>
                    <a:latin typeface="Tahoma" panose="020B0604030504040204" pitchFamily="34" charset="0"/>
                    <a:ea typeface="Tahoma" panose="020B0604030504040204" pitchFamily="34" charset="0"/>
                    <a:cs typeface="Tahoma" panose="020B0604030504040204" pitchFamily="34" charset="0"/>
                  </a:rPr>
                  <a:t>và</a:t>
                </a:r>
                <a:r>
                  <a:rPr lang="en-US" sz="5400" b="1">
                    <a:solidFill>
                      <a:srgbClr val="0000CC"/>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𝒂𝒅</m:t>
                    </m:r>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𝒃𝒄</m:t>
                    </m:r>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5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5400" b="1">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a16="http://schemas.microsoft.com/office/drawing/2014/main" id="{0D7A4C16-8B22-435F-84E0-C1AC19F36A50}"/>
                  </a:ext>
                </a:extLst>
              </p:cNvPr>
              <p:cNvSpPr>
                <a:spLocks noRot="1" noChangeAspect="1" noMove="1" noResize="1" noEditPoints="1" noAdjustHandles="1" noChangeArrowheads="1" noChangeShapeType="1" noTextEdit="1"/>
              </p:cNvSpPr>
              <p:nvPr/>
            </p:nvSpPr>
            <p:spPr>
              <a:xfrm>
                <a:off x="779188" y="3454947"/>
                <a:ext cx="18004552" cy="1487523"/>
              </a:xfrm>
              <a:prstGeom prst="rect">
                <a:avLst/>
              </a:prstGeom>
              <a:blipFill>
                <a:blip r:embed="rId3"/>
                <a:stretch>
                  <a:fillRect r="-1456"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1FD9A31-F4B2-4944-B9CF-2D4D6D837CA1}"/>
                  </a:ext>
                </a:extLst>
              </p:cNvPr>
              <p:cNvSpPr/>
              <p:nvPr/>
            </p:nvSpPr>
            <p:spPr>
              <a:xfrm>
                <a:off x="756328" y="5105055"/>
                <a:ext cx="22783800" cy="6122574"/>
              </a:xfrm>
              <a:prstGeom prst="rect">
                <a:avLst/>
              </a:prstGeom>
              <a:noFill/>
            </p:spPr>
            <p:txBody>
              <a:bodyPr wrap="square">
                <a:spAutoFit/>
              </a:bodyPr>
              <a:lstStyle/>
              <a:p>
                <a:pPr marL="629920" indent="-63500">
                  <a:lnSpc>
                    <a:spcPct val="115000"/>
                  </a:lnSpc>
                  <a:spcAft>
                    <a:spcPts val="600"/>
                  </a:spcAft>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Đặc</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ý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𝒂𝒙</m:t>
                        </m:r>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𝒃</m:t>
                        </m:r>
                      </m:num>
                      <m:den>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𝒄𝒙</m:t>
                        </m:r>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den>
                    </m:f>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indent="-63500">
                  <a:lnSpc>
                    <a:spcPct val="115000"/>
                  </a:lnSpc>
                  <a:spcAft>
                    <a:spcPts val="600"/>
                  </a:spcAft>
                </a:pPr>
                <a:r>
                  <a:rPr lang="en-US" sz="4400" b="1" dirty="0">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tiệm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cận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cắt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nhau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tạo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nên</a:t>
                </a:r>
                <a:r>
                  <a:rPr lang="en-US" sz="4400" b="1" dirty="0">
                    <a:effectLst/>
                    <a:latin typeface="Tahoma" panose="020B0604030504040204" pitchFamily="34" charset="0"/>
                    <a:ea typeface="Tahoma" panose="020B0604030504040204" pitchFamily="34" charset="0"/>
                    <a:cs typeface="Tahoma" panose="020B0604030504040204" pitchFamily="34" charset="0"/>
                  </a:rPr>
                  <a:t> 4 </a:t>
                </a:r>
                <a:r>
                  <a:rPr lang="en-US" sz="4400" b="1" dirty="0" err="1">
                    <a:effectLst/>
                    <a:latin typeface="Tahoma" panose="020B0604030504040204" pitchFamily="34" charset="0"/>
                    <a:ea typeface="Tahoma" panose="020B0604030504040204" pitchFamily="34" charset="0"/>
                    <a:cs typeface="Tahoma" panose="020B0604030504040204" pitchFamily="34" charset="0"/>
                  </a:rPr>
                  <a:t>góc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phần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tư</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trong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mặt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phẳng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indent="-63500">
                  <a:lnSpc>
                    <a:spcPct val="115000"/>
                  </a:lnSpc>
                  <a:spcAft>
                    <a:spcPts val="60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Nếu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nhánh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cong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nằm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xứng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nhau</a:t>
                </a:r>
                <a:r>
                  <a:rPr lang="en-US" sz="4400" b="1" dirty="0">
                    <a:effectLst/>
                    <a:latin typeface="Tahoma" panose="020B0604030504040204" pitchFamily="34" charset="0"/>
                    <a:ea typeface="Tahoma" panose="020B0604030504040204" pitchFamily="34" charset="0"/>
                    <a:cs typeface="Tahoma" panose="020B0604030504040204" pitchFamily="34" charset="0"/>
                  </a:rPr>
                  <a:t> ở </a:t>
                </a:r>
                <a:r>
                  <a:rPr lang="en-US" sz="4400" b="1" dirty="0" err="1">
                    <a:effectLst/>
                    <a:latin typeface="Tahoma" panose="020B0604030504040204" pitchFamily="34" charset="0"/>
                    <a:ea typeface="Tahoma" panose="020B0604030504040204" pitchFamily="34" charset="0"/>
                    <a:cs typeface="Tahoma" panose="020B0604030504040204" pitchFamily="34" charset="0"/>
                  </a:rPr>
                  <a:t>góc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phần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tư</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thứ</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nhất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thứ</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thì</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kết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luận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nghịch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biến</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indent="-63500">
                  <a:lnSpc>
                    <a:spcPct val="115000"/>
                  </a:lnSpc>
                  <a:spcAft>
                    <a:spcPts val="60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Nếu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nhánh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cong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nằm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xứng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nhau</a:t>
                </a:r>
                <a:r>
                  <a:rPr lang="en-US" sz="4400" b="1" dirty="0">
                    <a:effectLst/>
                    <a:latin typeface="Tahoma" panose="020B0604030504040204" pitchFamily="34" charset="0"/>
                    <a:ea typeface="Tahoma" panose="020B0604030504040204" pitchFamily="34" charset="0"/>
                    <a:cs typeface="Tahoma" panose="020B0604030504040204" pitchFamily="34" charset="0"/>
                  </a:rPr>
                  <a:t> ở </a:t>
                </a:r>
                <a:r>
                  <a:rPr lang="en-US" sz="4400" b="1" dirty="0" err="1">
                    <a:effectLst/>
                    <a:latin typeface="Tahoma" panose="020B0604030504040204" pitchFamily="34" charset="0"/>
                    <a:ea typeface="Tahoma" panose="020B0604030504040204" pitchFamily="34" charset="0"/>
                    <a:cs typeface="Tahoma" panose="020B0604030504040204" pitchFamily="34" charset="0"/>
                  </a:rPr>
                  <a:t>góc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phần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tư</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thứ</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thứ</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tư</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thì</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kết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luận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biến</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indent="-63500">
                  <a:lnSpc>
                    <a:spcPct val="115000"/>
                  </a:lnSpc>
                  <a:spcAft>
                    <a:spcPts val="60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định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giao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ĐTHS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trục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tọa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𝑶𝒙</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𝑶𝒚</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81FD9A31-F4B2-4944-B9CF-2D4D6D837CA1}"/>
                  </a:ext>
                </a:extLst>
              </p:cNvPr>
              <p:cNvSpPr>
                <a:spLocks noRot="1" noChangeAspect="1" noMove="1" noResize="1" noEditPoints="1" noAdjustHandles="1" noChangeArrowheads="1" noChangeShapeType="1" noTextEdit="1"/>
              </p:cNvSpPr>
              <p:nvPr/>
            </p:nvSpPr>
            <p:spPr>
              <a:xfrm>
                <a:off x="756328" y="5105055"/>
                <a:ext cx="22783800" cy="6122574"/>
              </a:xfrm>
              <a:prstGeom prst="rect">
                <a:avLst/>
              </a:prstGeom>
              <a:blipFill>
                <a:blip r:embed="rId4"/>
                <a:stretch>
                  <a:fillRect b="-3881"/>
                </a:stretch>
              </a:blipFill>
            </p:spPr>
            <p:txBody>
              <a:bodyPr/>
              <a:lstStyle/>
              <a:p>
                <a:r>
                  <a:rPr lang="en-US">
                    <a:noFill/>
                  </a:rPr>
                  <a:t> </a:t>
                </a:r>
              </a:p>
            </p:txBody>
          </p:sp>
        </mc:Fallback>
      </mc:AlternateContent>
    </p:spTree>
    <p:extLst>
      <p:ext uri="{BB962C8B-B14F-4D97-AF65-F5344CB8AC3E}">
        <p14:creationId xmlns:p14="http://schemas.microsoft.com/office/powerpoint/2010/main" val="402654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spd="2500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2" grpId="0" animBg="1" autoUpdateAnimBg="0"/>
      <p:bldP spid="6" grpId="0" autoUpdateAnimBg="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4A4278-8839-48FB-BEBA-79D7EDDABA07}"/>
              </a:ext>
            </a:extLst>
          </p:cNvPr>
          <p:cNvSpPr/>
          <p:nvPr/>
        </p:nvSpPr>
        <p:spPr>
          <a:xfrm>
            <a:off x="99416" y="2552264"/>
            <a:ext cx="23812144" cy="10757307"/>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ndParaRPr>
          </a:p>
        </p:txBody>
      </p:sp>
      <p:grpSp>
        <p:nvGrpSpPr>
          <p:cNvPr id="41" name="Group 26"/>
          <p:cNvGrpSpPr/>
          <p:nvPr/>
        </p:nvGrpSpPr>
        <p:grpSpPr>
          <a:xfrm>
            <a:off x="611108" y="1524000"/>
            <a:ext cx="12114292" cy="907193"/>
            <a:chOff x="7459670" y="7543799"/>
            <a:chExt cx="20011305" cy="907312"/>
          </a:xfrm>
        </p:grpSpPr>
        <p:sp>
          <p:nvSpPr>
            <p:cNvPr id="44" name="TextBox 43"/>
            <p:cNvSpPr txBox="1"/>
            <p:nvPr/>
          </p:nvSpPr>
          <p:spPr>
            <a:xfrm>
              <a:off x="8993186" y="7620005"/>
              <a:ext cx="18477789"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LÝ THUYẾT CẦN NHỚ</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699554" y="7640053"/>
                  <a:ext cx="927317"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A</a:t>
                  </a:r>
                </a:p>
              </p:txBody>
            </p:sp>
          </p:grpSp>
        </p:grpSp>
      </p:grpSp>
      <p:sp>
        <p:nvSpPr>
          <p:cNvPr id="10" name="Rectangle 9">
            <a:extLst>
              <a:ext uri="{FF2B5EF4-FFF2-40B4-BE49-F238E27FC236}">
                <a16:creationId xmlns:a16="http://schemas.microsoft.com/office/drawing/2014/main" id="{372C34B5-28E6-4EC8-B246-38F191EAA9DC}"/>
              </a:ext>
            </a:extLst>
          </p:cNvPr>
          <p:cNvSpPr/>
          <p:nvPr/>
        </p:nvSpPr>
        <p:spPr>
          <a:xfrm>
            <a:off x="756328" y="2617940"/>
            <a:ext cx="10958448" cy="769441"/>
          </a:xfrm>
          <a:prstGeom prst="rect">
            <a:avLst/>
          </a:prstGeom>
          <a:noFill/>
          <a:ln w="57150" cmpd="dbl">
            <a:noFill/>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sz="4400" b="1">
                <a:solidFill>
                  <a:srgbClr val="0000FF"/>
                </a:solidFill>
                <a:latin typeface="Tahoma" panose="020B0604030504040204" pitchFamily="34" charset="0"/>
                <a:ea typeface="Tahoma" panose="020B0604030504040204" pitchFamily="34" charset="0"/>
                <a:cs typeface="Tahoma" panose="020B0604030504040204" pitchFamily="34" charset="0"/>
              </a:rPr>
              <a:t>III. SỰ TƯƠNG GIAO CỦA HAI ĐỒ THỊ</a:t>
            </a:r>
            <a:endParaRPr lang="en-US" sz="4400" i="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10A173A-2110-4409-A2D8-C9023D42AF53}"/>
                  </a:ext>
                </a:extLst>
              </p:cNvPr>
              <p:cNvSpPr/>
              <p:nvPr/>
            </p:nvSpPr>
            <p:spPr>
              <a:xfrm>
                <a:off x="472440" y="3568341"/>
                <a:ext cx="17739360" cy="7273466"/>
              </a:xfrm>
              <a:prstGeom prst="rect">
                <a:avLst/>
              </a:prstGeom>
            </p:spPr>
            <p:txBody>
              <a:bodyPr wrap="square">
                <a:spAutoFit/>
              </a:bodyPr>
              <a:lstStyle/>
              <a:p>
                <a:pPr indent="180340" algn="just">
                  <a:lnSpc>
                    <a:spcPct val="107000"/>
                  </a:lnSpc>
                  <a:spcAft>
                    <a:spcPts val="800"/>
                  </a:spcAft>
                </a:pPr>
                <a:r>
                  <a:rPr lang="en-US" sz="4400" b="1" dirty="0">
                    <a:solidFill>
                      <a:schemeClr val="tx1"/>
                    </a:solidFill>
                    <a:latin typeface="Tahoma" panose="020B0604030504040204" pitchFamily="34" charset="0"/>
                    <a:ea typeface="Calibri" panose="020F0502020204030204" pitchFamily="34" charset="0"/>
                    <a:cs typeface="Times New Roman" panose="02020603050405020304" pitchFamily="18" charset="0"/>
                  </a:rPr>
                  <a:t>Cho </a:t>
                </a:r>
                <a:r>
                  <a:rPr lang="en-US" sz="4400" b="1" dirty="0" err="1">
                    <a:solidFill>
                      <a:schemeClr val="tx1"/>
                    </a:solidFill>
                    <a:latin typeface="Tahoma" panose="020B0604030504040204" pitchFamily="34" charset="0"/>
                    <a:ea typeface="Calibri" panose="020F0502020204030204" pitchFamily="34" charset="0"/>
                    <a:cs typeface="Times New Roman" panose="02020603050405020304" pitchFamily="18" charset="0"/>
                  </a:rPr>
                  <a:t>hàm</a:t>
                </a:r>
                <a:r>
                  <a:rPr lang="en-US" sz="4400" b="1" dirty="0">
                    <a:solidFill>
                      <a:schemeClr val="tx1"/>
                    </a:solidFill>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latin typeface="Tahoma" panose="020B0604030504040204" pitchFamily="34" charset="0"/>
                    <a:ea typeface="Calibri" panose="020F0502020204030204" pitchFamily="34" charset="0"/>
                    <a:cs typeface="Times New Roman" panose="02020603050405020304" pitchFamily="18" charset="0"/>
                  </a:rPr>
                  <a:t>số</a:t>
                </a:r>
                <a:r>
                  <a:rPr lang="en-US" sz="4400" b="1" dirty="0">
                    <a:solidFill>
                      <a:schemeClr val="tx1"/>
                    </a:solidFill>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𝒚</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𝒇</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𝒙</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có</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đồ</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thị</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𝑪</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𝟏</m:t>
                        </m:r>
                      </m:sub>
                    </m:s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và</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𝒚</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𝒈</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𝒙</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có</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đồ</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thị</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𝑪</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𝟐</m:t>
                        </m:r>
                      </m:sub>
                    </m:s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PT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hoành</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độ</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giao</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điểm</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của</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𝑪</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𝟏</m:t>
                        </m:r>
                      </m:sub>
                    </m:s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và</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𝑪</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𝟐</m:t>
                        </m:r>
                      </m:sub>
                    </m:s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là</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4400" b="1" i="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f(x) = g(x)</a:t>
                </a:r>
                <a:r>
                  <a:rPr lang="en-US" sz="4400" b="1" i="1" dirty="0">
                    <a:solidFill>
                      <a:schemeClr val="tx1"/>
                    </a:solidFill>
                    <a:effectLst/>
                    <a:latin typeface="Tahoma" panose="020B0604030504040204" pitchFamily="34" charset="0"/>
                    <a:ea typeface="Calibri" panose="020F0502020204030204" pitchFamily="34" charset="0"/>
                    <a:cs typeface="Calibri Light" panose="020F0302020204030204" pitchFamily="34" charset="0"/>
                  </a:rPr>
                  <a:t>      (1)</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Khi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đó</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Font typeface="Symbol" panose="05050102010706020507" pitchFamily="18" charset="2"/>
                  <a:buChar char=""/>
                </a:pP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Số</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giao</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điểm</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của</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𝑪</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𝟏</m:t>
                        </m:r>
                      </m:sub>
                    </m:s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và</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𝑪</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𝟐</m:t>
                        </m:r>
                      </m:sub>
                    </m:s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bằng</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với</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số</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nghiệm</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của</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PT(1).</a:t>
                </a:r>
              </a:p>
              <a:p>
                <a:pPr marL="342900" lvl="0" indent="-342900" algn="just">
                  <a:lnSpc>
                    <a:spcPct val="107000"/>
                  </a:lnSpc>
                  <a:spcAft>
                    <a:spcPts val="800"/>
                  </a:spcAft>
                  <a:buFont typeface="Symbol" panose="05050102010706020507" pitchFamily="18" charset="2"/>
                  <a:buChar char=""/>
                </a:pP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Nghiệm</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𝒙</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𝟎</m:t>
                        </m:r>
                      </m:sub>
                    </m:sSub>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của</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PT </a:t>
                </a:r>
                <a14:m>
                  <m:oMath xmlns:m="http://schemas.openxmlformats.org/officeDocument/2006/math">
                    <m:d>
                      <m:d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d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𝟏</m:t>
                        </m:r>
                      </m:e>
                    </m:d>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chính</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là</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hoành</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độ</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𝒙</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𝟎</m:t>
                        </m:r>
                      </m:sub>
                    </m:sSub>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của</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giao</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điểm</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Symbol" panose="05050102010706020507" pitchFamily="18" charset="2"/>
                  <a:buChar char=""/>
                </a:pP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Để</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tính</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tung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độ</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𝒚</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𝟎</m:t>
                        </m:r>
                      </m:sub>
                    </m:sSub>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của</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giao</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điểm</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ta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thay</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hoành</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độ</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𝒙</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𝟎</m:t>
                        </m:r>
                      </m:sub>
                    </m:sSub>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vào</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𝒚</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𝒇</m:t>
                    </m:r>
                    <m:d>
                      <m:d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d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𝒙</m:t>
                        </m:r>
                      </m:e>
                    </m:d>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hoặc</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𝒚</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𝒈</m:t>
                    </m:r>
                    <m:d>
                      <m:d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d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𝒙</m:t>
                        </m:r>
                      </m:e>
                    </m:d>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Font typeface="Symbol" panose="05050102010706020507" pitchFamily="18" charset="2"/>
                  <a:buChar char=""/>
                </a:pP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Điểm</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𝑴</m:t>
                    </m:r>
                    <m:d>
                      <m:d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dPr>
                      <m:e>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𝒙</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𝟎</m:t>
                            </m:r>
                          </m:sub>
                        </m:s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𝒚</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𝟎</m:t>
                            </m:r>
                          </m:sub>
                        </m:sSub>
                      </m:e>
                    </m:d>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là</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giao</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điểm</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của</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𝑪</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𝟏</m:t>
                        </m:r>
                      </m:sub>
                    </m:s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r>
                  <a:rPr lang="en-US" sz="4400" b="1"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và</a:t>
                </a:r>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sSub>
                      <m:sSubPr>
                        <m:ctrlP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ctrlPr>
                      </m:sSubPr>
                      <m:e>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𝑪</m:t>
                        </m:r>
                      </m:e>
                      <m: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𝟐</m:t>
                        </m:r>
                      </m:sub>
                    </m:sSub>
                    <m:r>
                      <a:rPr lang="en-US" sz="4400" b="1" i="1">
                        <a:solidFill>
                          <a:schemeClr val="tx1"/>
                        </a:solidFill>
                        <a:effectLst/>
                        <a:latin typeface="Cambria Math" panose="02040503050406030204" pitchFamily="18" charset="0"/>
                        <a:ea typeface="Calibri" panose="020F0502020204030204" pitchFamily="34" charset="0"/>
                        <a:cs typeface="Calibri Light" panose="020F0302020204030204" pitchFamily="34" charset="0"/>
                      </a:rPr>
                      <m:t>)</m:t>
                    </m:r>
                  </m:oMath>
                </a14:m>
                <a:r>
                  <a:rPr lang="en-US" sz="4400" b="1"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a:t>
                </a:r>
              </a:p>
            </p:txBody>
          </p:sp>
        </mc:Choice>
        <mc:Fallback xmlns="">
          <p:sp>
            <p:nvSpPr>
              <p:cNvPr id="8" name="Rectangle 7">
                <a:extLst>
                  <a:ext uri="{FF2B5EF4-FFF2-40B4-BE49-F238E27FC236}">
                    <a16:creationId xmlns:a16="http://schemas.microsoft.com/office/drawing/2014/main" id="{310A173A-2110-4409-A2D8-C9023D42AF53}"/>
                  </a:ext>
                </a:extLst>
              </p:cNvPr>
              <p:cNvSpPr>
                <a:spLocks noRot="1" noChangeAspect="1" noMove="1" noResize="1" noEditPoints="1" noAdjustHandles="1" noChangeArrowheads="1" noChangeShapeType="1" noTextEdit="1"/>
              </p:cNvSpPr>
              <p:nvPr/>
            </p:nvSpPr>
            <p:spPr>
              <a:xfrm>
                <a:off x="472440" y="3568341"/>
                <a:ext cx="17739360" cy="7273466"/>
              </a:xfrm>
              <a:prstGeom prst="rect">
                <a:avLst/>
              </a:prstGeom>
              <a:blipFill>
                <a:blip r:embed="rId3"/>
                <a:stretch>
                  <a:fillRect l="-1443" t="-1926" r="-1375" b="-3099"/>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825F6C2F-FC87-4472-BD91-550F6711F42E}"/>
              </a:ext>
            </a:extLst>
          </p:cNvPr>
          <p:cNvPicPr>
            <a:picLocks noChangeAspect="1"/>
          </p:cNvPicPr>
          <p:nvPr/>
        </p:nvPicPr>
        <p:blipFill rotWithShape="1">
          <a:blip r:embed="rId4"/>
          <a:srcRect b="7664"/>
          <a:stretch/>
        </p:blipFill>
        <p:spPr>
          <a:xfrm>
            <a:off x="17689550" y="3568341"/>
            <a:ext cx="6222010" cy="4432659"/>
          </a:xfrm>
          <a:prstGeom prst="rect">
            <a:avLst/>
          </a:prstGeom>
        </p:spPr>
      </p:pic>
    </p:spTree>
    <p:extLst>
      <p:ext uri="{BB962C8B-B14F-4D97-AF65-F5344CB8AC3E}">
        <p14:creationId xmlns:p14="http://schemas.microsoft.com/office/powerpoint/2010/main" val="151669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spd="2500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10" grpId="0" autoUpdateAnimBg="0"/>
      <p:bldP spid="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074364" y="2471027"/>
            <a:ext cx="22122428" cy="2475728"/>
            <a:chOff x="1175570" y="3048677"/>
            <a:chExt cx="22124988" cy="3141776"/>
          </a:xfrm>
        </p:grpSpPr>
        <p:sp>
          <p:nvSpPr>
            <p:cNvPr id="5" name="Rounded Rectangle 4"/>
            <p:cNvSpPr/>
            <p:nvPr/>
          </p:nvSpPr>
          <p:spPr>
            <a:xfrm>
              <a:off x="1175570" y="3533428"/>
              <a:ext cx="22124988" cy="2657025"/>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2"/>
            <p:cNvGrpSpPr/>
            <p:nvPr/>
          </p:nvGrpSpPr>
          <p:grpSpPr>
            <a:xfrm>
              <a:off x="1175570" y="3048677"/>
              <a:ext cx="4022874" cy="1139550"/>
              <a:chOff x="1175570" y="1834705"/>
              <a:chExt cx="4022874" cy="1139550"/>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8" name="TextBox 7"/>
              <p:cNvSpPr txBox="1"/>
              <p:nvPr/>
            </p:nvSpPr>
            <p:spPr>
              <a:xfrm>
                <a:off x="2235430" y="1958752"/>
                <a:ext cx="2963014" cy="101550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1</a:t>
                </a:r>
                <a:r>
                  <a:rPr lang="en-US" sz="4600" b="1" dirty="0">
                    <a:solidFill>
                      <a:schemeClr val="bg1"/>
                    </a:solidFill>
                    <a:latin typeface="Tahoma" pitchFamily="34" charset="0"/>
                    <a:ea typeface="Tahoma" pitchFamily="34" charset="0"/>
                    <a:cs typeface="Tahoma" pitchFamily="34" charset="0"/>
                  </a:rPr>
                  <a:t>.T43</a:t>
                </a: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18" name="Group 17"/>
          <p:cNvGrpSpPr/>
          <p:nvPr/>
        </p:nvGrpSpPr>
        <p:grpSpPr>
          <a:xfrm>
            <a:off x="1104993" y="5087049"/>
            <a:ext cx="22059472" cy="8140172"/>
            <a:chOff x="1270511" y="5867400"/>
            <a:chExt cx="22062025" cy="7422948"/>
          </a:xfrm>
        </p:grpSpPr>
        <p:sp>
          <p:nvSpPr>
            <p:cNvPr id="19" name="Rounded Rectangle 18"/>
            <p:cNvSpPr/>
            <p:nvPr/>
          </p:nvSpPr>
          <p:spPr>
            <a:xfrm>
              <a:off x="1272210" y="6139011"/>
              <a:ext cx="2206032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20" name="Group 60"/>
            <p:cNvGrpSpPr/>
            <p:nvPr/>
          </p:nvGrpSpPr>
          <p:grpSpPr>
            <a:xfrm>
              <a:off x="1270511" y="5867400"/>
              <a:ext cx="3568119" cy="845462"/>
              <a:chOff x="1224541" y="6305967"/>
              <a:chExt cx="3568119" cy="845462"/>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b="1"/>
              </a:p>
            </p:txBody>
          </p:sp>
          <p:sp>
            <p:nvSpPr>
              <p:cNvPr id="22" name="TextBox 21"/>
              <p:cNvSpPr txBox="1"/>
              <p:nvPr/>
            </p:nvSpPr>
            <p:spPr>
              <a:xfrm>
                <a:off x="2296330" y="6305967"/>
                <a:ext cx="2373040" cy="729712"/>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Bài giải</a:t>
                </a:r>
                <a:endParaRPr lang="en-US" sz="46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b="1"/>
              </a:p>
            </p:txBody>
          </p:sp>
        </p:grpSp>
      </p:grpSp>
      <p:sp>
        <p:nvSpPr>
          <p:cNvPr id="4" name="Rectangle 3">
            <a:extLst>
              <a:ext uri="{FF2B5EF4-FFF2-40B4-BE49-F238E27FC236}">
                <a16:creationId xmlns:a16="http://schemas.microsoft.com/office/drawing/2014/main" id="{561957EE-8EA6-4AAC-BC8A-50D907A0F95E}"/>
              </a:ext>
            </a:extLst>
          </p:cNvPr>
          <p:cNvSpPr/>
          <p:nvPr/>
        </p:nvSpPr>
        <p:spPr>
          <a:xfrm>
            <a:off x="1490455" y="3575326"/>
            <a:ext cx="21672282" cy="768031"/>
          </a:xfrm>
          <a:prstGeom prst="rect">
            <a:avLst/>
          </a:prstGeom>
        </p:spPr>
        <p:txBody>
          <a:bodyPr wrap="square">
            <a:spAutoFit/>
          </a:bodyPr>
          <a:lstStyle/>
          <a:p>
            <a:pPr>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Khảo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bậc</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y = 2 + 3x – x</a:t>
            </a:r>
            <a:r>
              <a:rPr lang="en-US" sz="4400" b="1" baseline="30000" dirty="0">
                <a:latin typeface="Tahoma" panose="020B0604030504040204" pitchFamily="34" charset="0"/>
                <a:ea typeface="Tahoma" panose="020B0604030504040204" pitchFamily="34" charset="0"/>
                <a:cs typeface="Tahoma" panose="020B0604030504040204" pitchFamily="34" charset="0"/>
              </a:rPr>
              <a:t>3</a:t>
            </a:r>
            <a:r>
              <a:rPr lang="en-US"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0"/>
            <a:ext cx="9195476" cy="907194"/>
            <a:chOff x="7459670" y="7543799"/>
            <a:chExt cx="15189786" cy="907313"/>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13656270"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BÀI TẬP TỰ LUẬN (SGK)</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1A33DE7-FC11-4E4E-B17A-BEDEC4358F88}"/>
                    </a:ext>
                  </a:extLst>
                </p:cNvPr>
                <p:cNvSpPr txBox="1"/>
                <p:nvPr/>
              </p:nvSpPr>
              <p:spPr>
                <a:xfrm>
                  <a:off x="7698229" y="7640053"/>
                  <a:ext cx="929966"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B</a:t>
                  </a:r>
                </a:p>
              </p:txBody>
            </p:sp>
          </p:grpSp>
        </p:grpSp>
      </p:gr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A3ED489E-E334-4188-86A0-B5680484960A}"/>
                  </a:ext>
                </a:extLst>
              </p:cNvPr>
              <p:cNvSpPr/>
              <p:nvPr/>
            </p:nvSpPr>
            <p:spPr>
              <a:xfrm>
                <a:off x="1371533" y="6200946"/>
                <a:ext cx="9067868" cy="3358805"/>
              </a:xfrm>
              <a:prstGeom prst="rect">
                <a:avLst/>
              </a:prstGeom>
            </p:spPr>
            <p:txBody>
              <a:bodyPr wrap="square">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B1. TXĐ: </a:t>
                </a:r>
                <a14:m>
                  <m:oMath xmlns:m="http://schemas.openxmlformats.org/officeDocument/2006/math">
                    <m:r>
                      <a:rPr lang="en-US" sz="4400" b="1" i="0" smtClean="0">
                        <a:latin typeface="Cambria Math" panose="02040503050406030204" pitchFamily="18" charset="0"/>
                        <a:ea typeface="Cambria Math" panose="02040503050406030204" pitchFamily="18" charset="0"/>
                        <a:cs typeface="Tahoma" panose="020B0604030504040204" pitchFamily="34" charset="0"/>
                      </a:rPr>
                      <m:t>𝐃</m:t>
                    </m:r>
                    <m:r>
                      <a:rPr lang="en-US" sz="4400" b="1" i="0"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ℝ</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B2. </a:t>
                </a:r>
                <a:r>
                  <a:rPr lang="en-US" sz="4400" b="1" dirty="0" err="1">
                    <a:effectLst/>
                    <a:latin typeface="Tahoma" panose="020B0604030504040204" pitchFamily="34" charset="0"/>
                    <a:ea typeface="Tahoma" panose="020B0604030504040204" pitchFamily="34" charset="0"/>
                    <a:cs typeface="Tahoma" panose="020B0604030504040204" pitchFamily="34" charset="0"/>
                  </a:rPr>
                  <a:t>Sự</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biến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thiên</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y' = 3 – 3x</a:t>
                </a:r>
                <a:r>
                  <a:rPr lang="fr-FR" sz="4400" b="1" baseline="30000" dirty="0">
                    <a:effectLst/>
                    <a:latin typeface="Tahoma" panose="020B0604030504040204" pitchFamily="34" charset="0"/>
                    <a:ea typeface="Tahoma" panose="020B0604030504040204" pitchFamily="34" charset="0"/>
                    <a:cs typeface="Tahoma" panose="020B0604030504040204" pitchFamily="34" charset="0"/>
                  </a:rPr>
                  <a:t>2</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fr-FR" sz="4400" b="1" i="1">
                                <a:effectLst/>
                                <a:latin typeface="Cambria Math" panose="02040503050406030204" pitchFamily="18" charset="0"/>
                                <a:ea typeface="Calibri" panose="020F0502020204030204" pitchFamily="34" charset="0"/>
                                <a:cs typeface="Times New Roman" panose="02020603050405020304" pitchFamily="18" charset="0"/>
                              </a:rPr>
                              <m:t>&amp;</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𝟏</m:t>
                            </m:r>
                          </m:e>
                          <m:e>
                            <m:r>
                              <a:rPr lang="fr-FR" sz="4400" b="1" i="1">
                                <a:effectLst/>
                                <a:latin typeface="Cambria Math" panose="02040503050406030204" pitchFamily="18" charset="0"/>
                                <a:ea typeface="Calibri" panose="020F0502020204030204" pitchFamily="34" charset="0"/>
                                <a:cs typeface="Times New Roman" panose="02020603050405020304" pitchFamily="18" charset="0"/>
                              </a:rPr>
                              <m:t>&amp;</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𝟏</m:t>
                            </m:r>
                          </m:e>
                        </m:eqAr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2" name="Rectangle 61">
                <a:extLst>
                  <a:ext uri="{FF2B5EF4-FFF2-40B4-BE49-F238E27FC236}">
                    <a16:creationId xmlns:a16="http://schemas.microsoft.com/office/drawing/2014/main" id="{A3ED489E-E334-4188-86A0-B5680484960A}"/>
                  </a:ext>
                </a:extLst>
              </p:cNvPr>
              <p:cNvSpPr>
                <a:spLocks noRot="1" noChangeAspect="1" noMove="1" noResize="1" noEditPoints="1" noAdjustHandles="1" noChangeArrowheads="1" noChangeShapeType="1" noTextEdit="1"/>
              </p:cNvSpPr>
              <p:nvPr/>
            </p:nvSpPr>
            <p:spPr>
              <a:xfrm>
                <a:off x="1371533" y="6200946"/>
                <a:ext cx="9067868" cy="3358805"/>
              </a:xfrm>
              <a:prstGeom prst="rect">
                <a:avLst/>
              </a:prstGeom>
              <a:blipFill>
                <a:blip r:embed="rId2"/>
                <a:stretch>
                  <a:fillRect l="-2755" t="-4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322B219-3C1C-4C72-9F4B-9F64155FF05F}"/>
                  </a:ext>
                </a:extLst>
              </p:cNvPr>
              <p:cNvSpPr/>
              <p:nvPr/>
            </p:nvSpPr>
            <p:spPr>
              <a:xfrm>
                <a:off x="1318502" y="9413841"/>
                <a:ext cx="9462021" cy="954044"/>
              </a:xfrm>
              <a:prstGeom prst="rect">
                <a:avLst/>
              </a:prstGeom>
            </p:spPr>
            <p:txBody>
              <a:bodyPr wrap="square">
                <a:spAutoFit/>
              </a:bodyPr>
              <a:lstStyle/>
              <a:p>
                <a:pPr>
                  <a:lnSpc>
                    <a:spcPct val="107000"/>
                  </a:lnSpc>
                  <a:spcAft>
                    <a:spcPts val="800"/>
                  </a:spcAft>
                </a:pPr>
                <a:r>
                  <a:rPr lang="en-US" sz="4000" b="1">
                    <a:latin typeface="Tahoma" panose="020B0604030504040204" pitchFamily="34" charset="0"/>
                    <a:ea typeface="Tahoma" panose="020B0604030504040204" pitchFamily="34" charset="0"/>
                    <a:cs typeface="Tahoma" panose="020B0604030504040204" pitchFamily="34" charset="0"/>
                  </a:rPr>
                  <a:t>* </a:t>
                </a:r>
                <a:r>
                  <a:rPr lang="en-US" sz="4000" b="1" err="1">
                    <a:latin typeface="Tahoma" panose="020B0604030504040204" pitchFamily="34" charset="0"/>
                    <a:ea typeface="Tahoma" panose="020B0604030504040204" pitchFamily="34" charset="0"/>
                    <a:cs typeface="Tahoma" panose="020B0604030504040204" pitchFamily="34" charset="0"/>
                  </a:rPr>
                  <a:t>Giới</a:t>
                </a:r>
                <a:r>
                  <a:rPr lang="en-US" sz="4000" b="1">
                    <a:latin typeface="Tahoma" panose="020B0604030504040204" pitchFamily="34" charset="0"/>
                    <a:ea typeface="Tahoma" panose="020B0604030504040204" pitchFamily="34" charset="0"/>
                    <a:cs typeface="Tahoma" panose="020B0604030504040204" pitchFamily="34" charset="0"/>
                  </a:rPr>
                  <a:t> </a:t>
                </a:r>
                <a:r>
                  <a:rPr lang="en-US" sz="4000" b="1" err="1">
                    <a:latin typeface="Tahoma" panose="020B0604030504040204" pitchFamily="34" charset="0"/>
                    <a:ea typeface="Tahoma" panose="020B0604030504040204" pitchFamily="34" charset="0"/>
                    <a:cs typeface="Tahoma" panose="020B0604030504040204" pitchFamily="34" charset="0"/>
                  </a:rPr>
                  <a:t>hạn</a:t>
                </a:r>
                <a:r>
                  <a:rPr lang="en-US" sz="40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limLow>
                      <m:limLowPr>
                        <m:ctrlPr>
                          <a:rPr lang="en-US" sz="4000" b="1" i="1">
                            <a:latin typeface="Cambria Math" panose="02040503050406030204" pitchFamily="18" charset="0"/>
                            <a:ea typeface="Calibri" panose="020F0502020204030204" pitchFamily="34" charset="0"/>
                            <a:cs typeface="Times New Roman" panose="02020603050405020304" pitchFamily="18" charset="0"/>
                          </a:rPr>
                        </m:ctrlPr>
                      </m:limLowPr>
                      <m:e>
                        <m:r>
                          <a:rPr lang="en-US" sz="4000" b="1" i="1">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000" b="1" i="1">
                            <a:latin typeface="Cambria Math" panose="02040503050406030204" pitchFamily="18" charset="0"/>
                            <a:ea typeface="Calibri" panose="020F0502020204030204" pitchFamily="34" charset="0"/>
                            <a:cs typeface="Times New Roman" panose="02020603050405020304" pitchFamily="18" charset="0"/>
                          </a:rPr>
                          <m:t>𝒙</m:t>
                        </m:r>
                        <m:r>
                          <a:rPr lang="en-US" sz="4000" b="1" i="1">
                            <a:latin typeface="Cambria Math" panose="02040503050406030204" pitchFamily="18" charset="0"/>
                            <a:ea typeface="Calibri" panose="020F0502020204030204" pitchFamily="34" charset="0"/>
                            <a:cs typeface="Times New Roman" panose="02020603050405020304" pitchFamily="18" charset="0"/>
                          </a:rPr>
                          <m:t>→−</m:t>
                        </m:r>
                        <m:r>
                          <a:rPr lang="en-US" sz="4000" b="1" i="1">
                            <a:latin typeface="Cambria Math" panose="02040503050406030204" pitchFamily="18" charset="0"/>
                            <a:ea typeface="Calibri" panose="020F0502020204030204" pitchFamily="34" charset="0"/>
                            <a:cs typeface="Times New Roman" panose="02020603050405020304" pitchFamily="18" charset="0"/>
                          </a:rPr>
                          <m:t>∞</m:t>
                        </m:r>
                      </m:lim>
                    </m:limLow>
                    <m:r>
                      <a:rPr lang="en-US" sz="4000" b="1" i="1">
                        <a:latin typeface="Cambria Math" panose="02040503050406030204" pitchFamily="18" charset="0"/>
                        <a:ea typeface="Calibri" panose="020F0502020204030204" pitchFamily="34" charset="0"/>
                        <a:cs typeface="Times New Roman" panose="02020603050405020304" pitchFamily="18" charset="0"/>
                      </a:rPr>
                      <m:t>𝒚</m:t>
                    </m:r>
                    <m:r>
                      <a:rPr lang="en-US" sz="4000" b="1" i="1">
                        <a:latin typeface="Cambria Math" panose="02040503050406030204" pitchFamily="18" charset="0"/>
                        <a:ea typeface="Calibri" panose="020F0502020204030204" pitchFamily="34" charset="0"/>
                        <a:cs typeface="Times New Roman" panose="02020603050405020304" pitchFamily="18" charset="0"/>
                      </a:rPr>
                      <m:t>=+</m:t>
                    </m:r>
                    <m:r>
                      <a:rPr lang="en-US" sz="4000" b="1" i="1">
                        <a:latin typeface="Cambria Math" panose="02040503050406030204" pitchFamily="18" charset="0"/>
                        <a:ea typeface="Calibri" panose="020F0502020204030204" pitchFamily="34" charset="0"/>
                        <a:cs typeface="Times New Roman" panose="02020603050405020304" pitchFamily="18" charset="0"/>
                      </a:rPr>
                      <m:t>∞</m:t>
                    </m:r>
                  </m:oMath>
                </a14:m>
                <a:r>
                  <a:rPr lang="en-US" sz="40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limLow>
                      <m:limLowPr>
                        <m:ctrlPr>
                          <a:rPr lang="en-US" sz="4000" b="1" i="1">
                            <a:latin typeface="Cambria Math" panose="02040503050406030204" pitchFamily="18" charset="0"/>
                            <a:ea typeface="Calibri" panose="020F0502020204030204" pitchFamily="34" charset="0"/>
                            <a:cs typeface="Times New Roman" panose="02020603050405020304" pitchFamily="18" charset="0"/>
                          </a:rPr>
                        </m:ctrlPr>
                      </m:limLowPr>
                      <m:e>
                        <m:r>
                          <a:rPr lang="en-US" sz="4000" b="1" i="1">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000" b="1" i="1">
                            <a:latin typeface="Cambria Math" panose="02040503050406030204" pitchFamily="18" charset="0"/>
                            <a:ea typeface="Calibri" panose="020F0502020204030204" pitchFamily="34" charset="0"/>
                            <a:cs typeface="Times New Roman" panose="02020603050405020304" pitchFamily="18" charset="0"/>
                          </a:rPr>
                          <m:t>𝒙</m:t>
                        </m:r>
                        <m:r>
                          <a:rPr lang="en-US" sz="4000" b="1" i="1">
                            <a:latin typeface="Cambria Math" panose="02040503050406030204" pitchFamily="18" charset="0"/>
                            <a:ea typeface="Calibri" panose="020F0502020204030204" pitchFamily="34" charset="0"/>
                            <a:cs typeface="Times New Roman" panose="02020603050405020304" pitchFamily="18" charset="0"/>
                          </a:rPr>
                          <m:t>→+</m:t>
                        </m:r>
                        <m:r>
                          <a:rPr lang="en-US" sz="4000" b="1" i="1">
                            <a:latin typeface="Cambria Math" panose="02040503050406030204" pitchFamily="18" charset="0"/>
                            <a:ea typeface="Calibri" panose="020F0502020204030204" pitchFamily="34" charset="0"/>
                            <a:cs typeface="Times New Roman" panose="02020603050405020304" pitchFamily="18" charset="0"/>
                          </a:rPr>
                          <m:t>∞</m:t>
                        </m:r>
                      </m:lim>
                    </m:limLow>
                    <m:r>
                      <a:rPr lang="en-US" sz="4000" b="1" i="1">
                        <a:latin typeface="Cambria Math" panose="02040503050406030204" pitchFamily="18" charset="0"/>
                        <a:ea typeface="Calibri" panose="020F0502020204030204" pitchFamily="34" charset="0"/>
                        <a:cs typeface="Times New Roman" panose="02020603050405020304" pitchFamily="18" charset="0"/>
                      </a:rPr>
                      <m:t>𝒚</m:t>
                    </m:r>
                    <m:r>
                      <a:rPr lang="en-US" sz="4000" b="1" i="1">
                        <a:latin typeface="Cambria Math" panose="02040503050406030204" pitchFamily="18" charset="0"/>
                        <a:ea typeface="Calibri" panose="020F0502020204030204" pitchFamily="34" charset="0"/>
                        <a:cs typeface="Times New Roman" panose="02020603050405020304" pitchFamily="18" charset="0"/>
                      </a:rPr>
                      <m:t>=−</m:t>
                    </m:r>
                    <m:r>
                      <a:rPr lang="en-US" sz="4000" b="1" i="1">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3" name="Rectangle 62">
                <a:extLst>
                  <a:ext uri="{FF2B5EF4-FFF2-40B4-BE49-F238E27FC236}">
                    <a16:creationId xmlns:a16="http://schemas.microsoft.com/office/drawing/2014/main" id="{3322B219-3C1C-4C72-9F4B-9F64155FF05F}"/>
                  </a:ext>
                </a:extLst>
              </p:cNvPr>
              <p:cNvSpPr>
                <a:spLocks noRot="1" noChangeAspect="1" noMove="1" noResize="1" noEditPoints="1" noAdjustHandles="1" noChangeArrowheads="1" noChangeShapeType="1" noTextEdit="1"/>
              </p:cNvSpPr>
              <p:nvPr/>
            </p:nvSpPr>
            <p:spPr>
              <a:xfrm>
                <a:off x="1318502" y="9413841"/>
                <a:ext cx="9462021" cy="954044"/>
              </a:xfrm>
              <a:prstGeom prst="rect">
                <a:avLst/>
              </a:prstGeom>
              <a:blipFill>
                <a:blip r:embed="rId3"/>
                <a:stretch>
                  <a:fillRect l="-2255" t="-7006" b="-5096"/>
                </a:stretch>
              </a:blipFill>
            </p:spPr>
            <p:txBody>
              <a:bodyPr/>
              <a:lstStyle/>
              <a:p>
                <a:r>
                  <a:rPr lang="en-US">
                    <a:noFill/>
                  </a:rPr>
                  <a:t> </a:t>
                </a:r>
              </a:p>
            </p:txBody>
          </p:sp>
        </mc:Fallback>
      </mc:AlternateContent>
      <p:sp>
        <p:nvSpPr>
          <p:cNvPr id="100" name="Rectangle 99">
            <a:extLst>
              <a:ext uri="{FF2B5EF4-FFF2-40B4-BE49-F238E27FC236}">
                <a16:creationId xmlns:a16="http://schemas.microsoft.com/office/drawing/2014/main" id="{CAABA6F6-A32A-49BF-AF25-8464EB81188A}"/>
              </a:ext>
            </a:extLst>
          </p:cNvPr>
          <p:cNvSpPr/>
          <p:nvPr/>
        </p:nvSpPr>
        <p:spPr>
          <a:xfrm>
            <a:off x="10764434" y="5607463"/>
            <a:ext cx="4424288" cy="768031"/>
          </a:xfrm>
          <a:prstGeom prst="rect">
            <a:avLst/>
          </a:prstGeom>
        </p:spPr>
        <p:txBody>
          <a:bodyPr wrap="none">
            <a:spAutoFit/>
          </a:bodyPr>
          <a:lstStyle/>
          <a:p>
            <a:pPr marL="20320">
              <a:lnSpc>
                <a:spcPct val="107000"/>
              </a:lnSpc>
              <a:spcAft>
                <a:spcPts val="800"/>
              </a:spcAft>
            </a:pPr>
            <a:r>
              <a:rPr lang="en-US" sz="4400" b="1" dirty="0">
                <a:latin typeface="Times New Roman" panose="02020603050405020304" pitchFamily="18" charset="0"/>
                <a:ea typeface="Calibri" panose="020F0502020204030204" pitchFamily="34" charset="0"/>
                <a:cs typeface="Times New Roman" panose="02020603050405020304" pitchFamily="18" charset="0"/>
              </a:rPr>
              <a:t>*</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4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4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760F2E88-7B46-411C-8EEE-31E834963E4E}"/>
                  </a:ext>
                </a:extLst>
              </p:cNvPr>
              <p:cNvSpPr/>
              <p:nvPr/>
            </p:nvSpPr>
            <p:spPr>
              <a:xfrm>
                <a:off x="1371600" y="10708720"/>
                <a:ext cx="21678345" cy="759375"/>
              </a:xfrm>
              <a:prstGeom prst="rect">
                <a:avLst/>
              </a:prstGeom>
            </p:spPr>
            <p:txBody>
              <a:bodyPr wrap="square">
                <a:spAutoFit/>
              </a:bodyPr>
              <a:lstStyle/>
              <a:p>
                <a:pPr marL="457200" indent="-457200">
                  <a:lnSpc>
                    <a:spcPct val="107000"/>
                  </a:lnSpc>
                  <a:spcAft>
                    <a:spcPts val="800"/>
                  </a:spcAft>
                </a:pPr>
                <a:r>
                  <a:rPr lang="fr-FR" sz="4400" b="1" dirty="0">
                    <a:latin typeface="Tahoma" panose="020B0604030504040204" pitchFamily="34" charset="0"/>
                    <a:ea typeface="Tahoma" panose="020B0604030504040204" pitchFamily="34" charset="0"/>
                    <a:cs typeface="Tahoma" panose="020B0604030504040204" pitchFamily="34" charset="0"/>
                  </a:rPr>
                  <a:t>* CBT: </a:t>
                </a:r>
                <a:r>
                  <a:rPr lang="fr-FR" sz="4400" b="1" dirty="0" err="1">
                    <a:latin typeface="Tahoma" panose="020B0604030504040204" pitchFamily="34" charset="0"/>
                    <a:ea typeface="Tahoma" panose="020B0604030504040204" pitchFamily="34" charset="0"/>
                    <a:cs typeface="Tahoma" panose="020B0604030504040204" pitchFamily="34" charset="0"/>
                  </a:rPr>
                  <a:t>Hàm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NB </a:t>
                </a:r>
                <a:r>
                  <a:rPr lang="fr-FR" sz="4400" b="1" dirty="0" err="1">
                    <a:latin typeface="Tahoma" panose="020B0604030504040204" pitchFamily="34" charset="0"/>
                    <a:ea typeface="Tahoma" panose="020B0604030504040204" pitchFamily="34" charset="0"/>
                    <a:cs typeface="Tahoma" panose="020B0604030504040204" pitchFamily="34" charset="0"/>
                  </a:rPr>
                  <a:t>trên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mỗi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khoảng</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e>
                    </m:d>
                    <m:r>
                      <a:rPr lang="en-US" sz="4400" b="1" i="0" smtClean="0">
                        <a:latin typeface="Cambria Math" panose="02040503050406030204" pitchFamily="18" charset="0"/>
                        <a:ea typeface="Calibri" panose="020F0502020204030204" pitchFamily="34" charset="0"/>
                        <a:cs typeface="Times New Roman" panose="02020603050405020304" pitchFamily="18" charset="0"/>
                      </a:rPr>
                      <m:t>, </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r>
                  <a:rPr lang="fr-FR" sz="4400" b="1" dirty="0">
                    <a:latin typeface="Tahoma" panose="020B0604030504040204" pitchFamily="34" charset="0"/>
                    <a:ea typeface="Tahoma" panose="020B0604030504040204" pitchFamily="34" charset="0"/>
                    <a:cs typeface="Tahoma" panose="020B0604030504040204" pitchFamily="34" charset="0"/>
                  </a:rPr>
                  <a:t> ĐB </a:t>
                </a:r>
                <a:r>
                  <a:rPr lang="fr-FR" sz="4400" b="1" dirty="0" err="1">
                    <a:latin typeface="Tahoma" panose="020B0604030504040204" pitchFamily="34" charset="0"/>
                    <a:ea typeface="Tahoma" panose="020B0604030504040204" pitchFamily="34" charset="0"/>
                    <a:cs typeface="Tahoma" panose="020B0604030504040204" pitchFamily="34" charset="0"/>
                  </a:rPr>
                  <a:t>trên</a:t>
                </a:r>
                <a:r>
                  <a:rPr lang="fr-FR" sz="4400" b="1" dirty="0">
                    <a:latin typeface="Tahoma" panose="020B0604030504040204" pitchFamily="34" charset="0"/>
                    <a:ea typeface="Tahoma" panose="020B0604030504040204" pitchFamily="34" charset="0"/>
                    <a:cs typeface="Tahoma" panose="020B0604030504040204" pitchFamily="34" charset="0"/>
                  </a:rPr>
                  <a:t> (– 1;1)</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5" name="Rectangle 74">
                <a:extLst>
                  <a:ext uri="{FF2B5EF4-FFF2-40B4-BE49-F238E27FC236}">
                    <a16:creationId xmlns:a16="http://schemas.microsoft.com/office/drawing/2014/main" id="{760F2E88-7B46-411C-8EEE-31E834963E4E}"/>
                  </a:ext>
                </a:extLst>
              </p:cNvPr>
              <p:cNvSpPr>
                <a:spLocks noRot="1" noChangeAspect="1" noMove="1" noResize="1" noEditPoints="1" noAdjustHandles="1" noChangeArrowheads="1" noChangeShapeType="1" noTextEdit="1"/>
              </p:cNvSpPr>
              <p:nvPr/>
            </p:nvSpPr>
            <p:spPr>
              <a:xfrm>
                <a:off x="1371600" y="10708720"/>
                <a:ext cx="21678345" cy="759375"/>
              </a:xfrm>
              <a:prstGeom prst="rect">
                <a:avLst/>
              </a:prstGeom>
              <a:blipFill>
                <a:blip r:embed="rId4"/>
                <a:stretch>
                  <a:fillRect l="-1125" t="-19355" b="-37097"/>
                </a:stretch>
              </a:blipFill>
            </p:spPr>
            <p:txBody>
              <a:bodyPr/>
              <a:lstStyle/>
              <a:p>
                <a:r>
                  <a:rPr lang="en-US">
                    <a:noFill/>
                  </a:rPr>
                  <a:t> </a:t>
                </a:r>
              </a:p>
            </p:txBody>
          </p:sp>
        </mc:Fallback>
      </mc:AlternateContent>
      <p:sp>
        <p:nvSpPr>
          <p:cNvPr id="102" name="Rectangle 101">
            <a:extLst>
              <a:ext uri="{FF2B5EF4-FFF2-40B4-BE49-F238E27FC236}">
                <a16:creationId xmlns:a16="http://schemas.microsoft.com/office/drawing/2014/main" id="{5D7AE7F0-E43A-4927-A10D-A15935C3B48D}"/>
              </a:ext>
            </a:extLst>
          </p:cNvPr>
          <p:cNvSpPr/>
          <p:nvPr/>
        </p:nvSpPr>
        <p:spPr>
          <a:xfrm>
            <a:off x="1409632" y="11514264"/>
            <a:ext cx="21869375" cy="1603880"/>
          </a:xfrm>
          <a:prstGeom prst="rect">
            <a:avLst/>
          </a:prstGeom>
        </p:spPr>
        <p:txBody>
          <a:bodyPr wrap="square">
            <a:spAutoFit/>
          </a:body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Cực</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trị</a:t>
            </a:r>
            <a:r>
              <a:rPr lang="en-US" sz="4400" b="1">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Hàm</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số</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đạt</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cực</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tiểu</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tại</a:t>
            </a:r>
            <a:r>
              <a:rPr lang="en-US" sz="4400" b="1">
                <a:latin typeface="Tahoma" panose="020B0604030504040204" pitchFamily="34" charset="0"/>
                <a:ea typeface="Tahoma" panose="020B0604030504040204" pitchFamily="34" charset="0"/>
                <a:cs typeface="Tahoma" panose="020B0604030504040204" pitchFamily="34" charset="0"/>
              </a:rPr>
              <a:t> x = –1, </a:t>
            </a:r>
            <a:r>
              <a:rPr lang="en-US" sz="4400" b="1" err="1">
                <a:latin typeface="Tahoma" panose="020B0604030504040204" pitchFamily="34" charset="0"/>
                <a:ea typeface="Tahoma" panose="020B0604030504040204" pitchFamily="34" charset="0"/>
                <a:cs typeface="Tahoma" panose="020B0604030504040204" pitchFamily="34" charset="0"/>
              </a:rPr>
              <a:t>y</a:t>
            </a:r>
            <a:r>
              <a:rPr lang="en-US" sz="4400" b="1" baseline="-25000" err="1">
                <a:latin typeface="Tahoma" panose="020B0604030504040204" pitchFamily="34" charset="0"/>
                <a:ea typeface="Tahoma" panose="020B0604030504040204" pitchFamily="34" charset="0"/>
                <a:cs typeface="Tahoma" panose="020B0604030504040204" pitchFamily="34" charset="0"/>
              </a:rPr>
              <a:t>CT</a:t>
            </a:r>
            <a:r>
              <a:rPr lang="en-US" sz="4400" b="1" baseline="-25000">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0; </a:t>
            </a:r>
            <a:r>
              <a:rPr lang="en-US" sz="4400" b="1" err="1">
                <a:latin typeface="Tahoma" panose="020B0604030504040204" pitchFamily="34" charset="0"/>
                <a:ea typeface="Tahoma" panose="020B0604030504040204" pitchFamily="34" charset="0"/>
                <a:cs typeface="Tahoma" panose="020B0604030504040204" pitchFamily="34" charset="0"/>
              </a:rPr>
              <a:t>Hàm</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số</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đạt</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cực</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đại</a:t>
            </a:r>
            <a:r>
              <a:rPr lang="en-US" sz="4400" b="1">
                <a:latin typeface="Tahoma" panose="020B0604030504040204" pitchFamily="34" charset="0"/>
                <a:ea typeface="Tahoma" panose="020B0604030504040204" pitchFamily="34" charset="0"/>
                <a:cs typeface="Tahoma" panose="020B0604030504040204" pitchFamily="34" charset="0"/>
              </a:rPr>
              <a:t> </a:t>
            </a:r>
            <a:r>
              <a:rPr lang="en-US" sz="4400" b="1" err="1">
                <a:latin typeface="Tahoma" panose="020B0604030504040204" pitchFamily="34" charset="0"/>
                <a:ea typeface="Tahoma" panose="020B0604030504040204" pitchFamily="34" charset="0"/>
                <a:cs typeface="Tahoma" panose="020B0604030504040204" pitchFamily="34" charset="0"/>
              </a:rPr>
              <a:t>tại</a:t>
            </a:r>
            <a:r>
              <a:rPr lang="en-US" sz="4400" b="1">
                <a:latin typeface="Tahoma" panose="020B0604030504040204" pitchFamily="34" charset="0"/>
                <a:ea typeface="Tahoma" panose="020B0604030504040204" pitchFamily="34" charset="0"/>
                <a:cs typeface="Tahoma" panose="020B0604030504040204" pitchFamily="34" charset="0"/>
              </a:rPr>
              <a:t> x = 1, </a:t>
            </a:r>
            <a:r>
              <a:rPr lang="en-US" sz="4400" b="1" err="1">
                <a:latin typeface="Tahoma" panose="020B0604030504040204" pitchFamily="34" charset="0"/>
                <a:ea typeface="Tahoma" panose="020B0604030504040204" pitchFamily="34" charset="0"/>
                <a:cs typeface="Tahoma" panose="020B0604030504040204" pitchFamily="34" charset="0"/>
              </a:rPr>
              <a:t>y</a:t>
            </a:r>
            <a:r>
              <a:rPr lang="en-US" sz="4400" b="1" baseline="-25000" err="1">
                <a:latin typeface="Tahoma" panose="020B0604030504040204" pitchFamily="34" charset="0"/>
                <a:ea typeface="Tahoma" panose="020B0604030504040204" pitchFamily="34" charset="0"/>
                <a:cs typeface="Tahoma" panose="020B0604030504040204" pitchFamily="34" charset="0"/>
              </a:rPr>
              <a:t>CĐ</a:t>
            </a:r>
            <a:r>
              <a:rPr lang="en-US" sz="4400" b="1" baseline="-25000">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 4</a:t>
            </a:r>
          </a:p>
        </p:txBody>
      </p:sp>
      <p:pic>
        <p:nvPicPr>
          <p:cNvPr id="103" name="Picture 102">
            <a:extLst>
              <a:ext uri="{FF2B5EF4-FFF2-40B4-BE49-F238E27FC236}">
                <a16:creationId xmlns:a16="http://schemas.microsoft.com/office/drawing/2014/main" id="{E3085753-4281-4FCC-A427-303204346B91}"/>
              </a:ext>
            </a:extLst>
          </p:cNvPr>
          <p:cNvPicPr/>
          <p:nvPr/>
        </p:nvPicPr>
        <p:blipFill>
          <a:blip r:embed="rId5"/>
          <a:stretch>
            <a:fillRect/>
          </a:stretch>
        </p:blipFill>
        <p:spPr>
          <a:xfrm>
            <a:off x="10992647" y="6431020"/>
            <a:ext cx="11410153" cy="4060843"/>
          </a:xfrm>
          <a:prstGeom prst="rect">
            <a:avLst/>
          </a:prstGeom>
        </p:spPr>
      </p:pic>
    </p:spTree>
    <p:extLst>
      <p:ext uri="{BB962C8B-B14F-4D97-AF65-F5344CB8AC3E}">
        <p14:creationId xmlns:p14="http://schemas.microsoft.com/office/powerpoint/2010/main" val="223836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arn(inVertical)">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barn(inVertical)">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barn(inVertical)">
                                      <p:cBhvr>
                                        <p:cTn id="37" dur="5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fade">
                                      <p:cBhvr>
                                        <p:cTn id="42" dur="500"/>
                                        <p:tgtEl>
                                          <p:spTgt spid="10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barn(inVertical)">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spd="25000" fill="hold" grpId="0" nodeType="click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barn(inVertical)">
                                      <p:cBhvr>
                                        <p:cTn id="52"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2" grpId="0" autoUpdateAnimBg="0"/>
      <p:bldP spid="63" grpId="0" autoUpdateAnimBg="0"/>
      <p:bldP spid="100" grpId="0" autoUpdateAnimBg="0"/>
      <p:bldP spid="75" grpId="0" autoUpdateAnimBg="0"/>
      <p:bldP spid="1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130786" y="2619224"/>
            <a:ext cx="22122428" cy="2827290"/>
            <a:chOff x="1175570" y="3048677"/>
            <a:chExt cx="22124988" cy="3587919"/>
          </a:xfrm>
        </p:grpSpPr>
        <p:sp>
          <p:nvSpPr>
            <p:cNvPr id="5" name="Rounded Rectangle 4"/>
            <p:cNvSpPr/>
            <p:nvPr/>
          </p:nvSpPr>
          <p:spPr>
            <a:xfrm>
              <a:off x="1175570" y="3533428"/>
              <a:ext cx="22124988" cy="310316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18" name="Group 17"/>
          <p:cNvGrpSpPr/>
          <p:nvPr/>
        </p:nvGrpSpPr>
        <p:grpSpPr>
          <a:xfrm>
            <a:off x="1180570" y="5679882"/>
            <a:ext cx="22059472" cy="7754796"/>
            <a:chOff x="1270511" y="5867400"/>
            <a:chExt cx="22062025" cy="7071527"/>
          </a:xfrm>
        </p:grpSpPr>
        <p:sp>
          <p:nvSpPr>
            <p:cNvPr id="19" name="Rounded Rectangle 18"/>
            <p:cNvSpPr/>
            <p:nvPr/>
          </p:nvSpPr>
          <p:spPr>
            <a:xfrm>
              <a:off x="1272210" y="6139011"/>
              <a:ext cx="22060326" cy="679991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60"/>
            <p:cNvGrpSpPr/>
            <p:nvPr/>
          </p:nvGrpSpPr>
          <p:grpSpPr>
            <a:xfrm>
              <a:off x="1270511" y="5867400"/>
              <a:ext cx="3568119" cy="849746"/>
              <a:chOff x="1224541" y="6305967"/>
              <a:chExt cx="3568119" cy="849746"/>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2" name="TextBox 21"/>
              <p:cNvSpPr txBox="1"/>
              <p:nvPr/>
            </p:nvSpPr>
            <p:spPr>
              <a:xfrm>
                <a:off x="2296330" y="6305967"/>
                <a:ext cx="2372919" cy="849746"/>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Bài giải</a:t>
                </a:r>
                <a:endParaRPr lang="en-US" sz="46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sp>
        <p:nvSpPr>
          <p:cNvPr id="4" name="Rectangle 3">
            <a:extLst>
              <a:ext uri="{FF2B5EF4-FFF2-40B4-BE49-F238E27FC236}">
                <a16:creationId xmlns:a16="http://schemas.microsoft.com/office/drawing/2014/main" id="{561957EE-8EA6-4AAC-BC8A-50D907A0F95E}"/>
              </a:ext>
            </a:extLst>
          </p:cNvPr>
          <p:cNvSpPr/>
          <p:nvPr/>
        </p:nvSpPr>
        <p:spPr>
          <a:xfrm>
            <a:off x="1539456" y="3894858"/>
            <a:ext cx="21672282" cy="768031"/>
          </a:xfrm>
          <a:prstGeom prst="rect">
            <a:avLst/>
          </a:prstGeom>
        </p:spPr>
        <p:txBody>
          <a:bodyPr wrap="square">
            <a:spAutoFit/>
          </a:bodyPr>
          <a:lstStyle/>
          <a:p>
            <a:pPr>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Khảo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bậc</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y = 2 + 3x – x</a:t>
            </a:r>
            <a:r>
              <a:rPr lang="en-US" sz="4400" b="1" baseline="30000" dirty="0">
                <a:latin typeface="Tahoma" panose="020B0604030504040204" pitchFamily="34" charset="0"/>
                <a:ea typeface="Tahoma" panose="020B0604030504040204" pitchFamily="34" charset="0"/>
                <a:cs typeface="Tahoma" panose="020B0604030504040204" pitchFamily="34" charset="0"/>
              </a:rPr>
              <a:t>3</a:t>
            </a:r>
            <a:r>
              <a:rPr lang="en-US"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0"/>
            <a:ext cx="8814476" cy="907194"/>
            <a:chOff x="7459670" y="7543799"/>
            <a:chExt cx="14560421" cy="907313"/>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13026905"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BÀI TẬP TỰ LUẬN (SGK)</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1A33DE7-FC11-4E4E-B17A-BEDEC4358F88}"/>
                    </a:ext>
                  </a:extLst>
                </p:cNvPr>
                <p:cNvSpPr txBox="1"/>
                <p:nvPr/>
              </p:nvSpPr>
              <p:spPr>
                <a:xfrm>
                  <a:off x="7698229" y="7640053"/>
                  <a:ext cx="929966"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B</a:t>
                  </a:r>
                </a:p>
              </p:txBody>
            </p:sp>
          </p:grpSp>
        </p:grpSp>
      </p:grpSp>
      <p:pic>
        <p:nvPicPr>
          <p:cNvPr id="26" name="Picture 25">
            <a:extLst>
              <a:ext uri="{FF2B5EF4-FFF2-40B4-BE49-F238E27FC236}">
                <a16:creationId xmlns:a16="http://schemas.microsoft.com/office/drawing/2014/main" id="{7C54472A-6750-4147-91B6-57A30E40EF6D}"/>
              </a:ext>
            </a:extLst>
          </p:cNvPr>
          <p:cNvPicPr>
            <a:picLocks noChangeAspect="1"/>
          </p:cNvPicPr>
          <p:nvPr/>
        </p:nvPicPr>
        <p:blipFill>
          <a:blip r:embed="rId2"/>
          <a:stretch>
            <a:fillRect/>
          </a:stretch>
        </p:blipFill>
        <p:spPr>
          <a:xfrm>
            <a:off x="16230600" y="5618589"/>
            <a:ext cx="7231716" cy="7634388"/>
          </a:xfrm>
          <a:prstGeom prst="rect">
            <a:avLst/>
          </a:prstGeom>
        </p:spPr>
      </p:pic>
      <p:sp>
        <p:nvSpPr>
          <p:cNvPr id="28" name="Rectangle 27">
            <a:extLst>
              <a:ext uri="{FF2B5EF4-FFF2-40B4-BE49-F238E27FC236}">
                <a16:creationId xmlns:a16="http://schemas.microsoft.com/office/drawing/2014/main" id="{A5BE31E3-7050-4938-A2A7-ECA1C892DAAD}"/>
              </a:ext>
            </a:extLst>
          </p:cNvPr>
          <p:cNvSpPr/>
          <p:nvPr/>
        </p:nvSpPr>
        <p:spPr>
          <a:xfrm>
            <a:off x="1195730" y="6584511"/>
            <a:ext cx="15765534" cy="1578702"/>
          </a:xfrm>
          <a:prstGeom prst="rect">
            <a:avLst/>
          </a:prstGeom>
        </p:spPr>
        <p:txBody>
          <a:bodyPr wrap="none">
            <a:spAutoFit/>
          </a:bodyPr>
          <a:lstStyle/>
          <a:p>
            <a:pPr marL="20320">
              <a:lnSpc>
                <a:spcPct val="107000"/>
              </a:lnSpc>
              <a:spcAft>
                <a:spcPts val="800"/>
              </a:spcAft>
            </a:pPr>
            <a:r>
              <a:rPr lang="fr-FR" sz="4400" b="1">
                <a:solidFill>
                  <a:srgbClr val="3333FF"/>
                </a:solidFill>
                <a:latin typeface="Tahoma" panose="020B0604030504040204" pitchFamily="34" charset="0"/>
                <a:ea typeface="Tahoma" panose="020B0604030504040204" pitchFamily="34" charset="0"/>
                <a:cs typeface="Tahoma" panose="020B0604030504040204" pitchFamily="34" charset="0"/>
              </a:rPr>
              <a:t>B3. Đồ thị :     </a:t>
            </a:r>
          </a:p>
          <a:p>
            <a:pPr marL="20320">
              <a:lnSpc>
                <a:spcPct val="107000"/>
              </a:lnSpc>
              <a:spcAft>
                <a:spcPts val="800"/>
              </a:spcAft>
            </a:pPr>
            <a:r>
              <a:rPr lang="fr-FR" sz="4400" b="1">
                <a:effectLst/>
                <a:latin typeface="Tahoma" panose="020B0604030504040204" pitchFamily="34" charset="0"/>
                <a:ea typeface="Tahoma" panose="020B0604030504040204" pitchFamily="34" charset="0"/>
                <a:cs typeface="Tahoma" panose="020B0604030504040204" pitchFamily="34" charset="0"/>
              </a:rPr>
              <a:t>- Giao điểm của đồ thị với trục Ox là : ( –1;0) và (2;0)   </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
        <p:nvSpPr>
          <p:cNvPr id="29" name="Rectangle 28">
            <a:extLst>
              <a:ext uri="{FF2B5EF4-FFF2-40B4-BE49-F238E27FC236}">
                <a16:creationId xmlns:a16="http://schemas.microsoft.com/office/drawing/2014/main" id="{7897968B-702F-4064-9BC2-75BCD8BBE8AD}"/>
              </a:ext>
            </a:extLst>
          </p:cNvPr>
          <p:cNvSpPr/>
          <p:nvPr/>
        </p:nvSpPr>
        <p:spPr>
          <a:xfrm>
            <a:off x="1170976" y="8551737"/>
            <a:ext cx="11112016" cy="751616"/>
          </a:xfrm>
          <a:prstGeom prst="rect">
            <a:avLst/>
          </a:prstGeom>
        </p:spPr>
        <p:txBody>
          <a:bodyPr wrap="none">
            <a:spAutoFit/>
          </a:bodyPr>
          <a:lstStyle/>
          <a:p>
            <a:pPr marL="20320">
              <a:lnSpc>
                <a:spcPct val="107000"/>
              </a:lnSpc>
              <a:spcAft>
                <a:spcPts val="800"/>
              </a:spcAft>
            </a:pP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Đồ</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thị</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nhận</a:t>
            </a:r>
            <a:r>
              <a:rPr lang="fr-FR" sz="4400" b="1" dirty="0">
                <a:latin typeface="Tahoma" panose="020B0604030504040204" pitchFamily="34" charset="0"/>
                <a:ea typeface="Tahoma" panose="020B0604030504040204" pitchFamily="34" charset="0"/>
                <a:cs typeface="Tahoma" panose="020B0604030504040204" pitchFamily="34" charset="0"/>
              </a:rPr>
              <a:t> I(0;2) </a:t>
            </a:r>
            <a:r>
              <a:rPr lang="fr-FR" sz="4400" b="1" dirty="0" err="1">
                <a:latin typeface="Tahoma" panose="020B0604030504040204" pitchFamily="34" charset="0"/>
                <a:ea typeface="Tahoma" panose="020B0604030504040204" pitchFamily="34" charset="0"/>
                <a:cs typeface="Tahoma" panose="020B0604030504040204" pitchFamily="34" charset="0"/>
              </a:rPr>
              <a:t>làm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tâm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đối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xứng</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30" name="Rectangle 29">
            <a:extLst>
              <a:ext uri="{FF2B5EF4-FFF2-40B4-BE49-F238E27FC236}">
                <a16:creationId xmlns:a16="http://schemas.microsoft.com/office/drawing/2014/main" id="{346A6115-E3E9-43F2-8D34-48F66AEC32DD}"/>
              </a:ext>
            </a:extLst>
          </p:cNvPr>
          <p:cNvSpPr/>
          <p:nvPr/>
        </p:nvSpPr>
        <p:spPr>
          <a:xfrm>
            <a:off x="1143958" y="9749968"/>
            <a:ext cx="12405640" cy="751616"/>
          </a:xfrm>
          <a:prstGeom prst="rect">
            <a:avLst/>
          </a:prstGeom>
        </p:spPr>
        <p:txBody>
          <a:bodyPr wrap="none">
            <a:spAutoFit/>
          </a:bodyPr>
          <a:lstStyle/>
          <a:p>
            <a:pPr marL="20320">
              <a:lnSpc>
                <a:spcPct val="107000"/>
              </a:lnSpc>
              <a:spcAft>
                <a:spcPts val="800"/>
              </a:spcAft>
            </a:pP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Giao</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điểm</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của</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đồ</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thị</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với</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trục</a:t>
            </a:r>
            <a:r>
              <a:rPr lang="fr-FR" sz="4400" b="1" dirty="0">
                <a:latin typeface="Tahoma" panose="020B0604030504040204" pitchFamily="34" charset="0"/>
                <a:ea typeface="Tahoma" panose="020B0604030504040204" pitchFamily="34" charset="0"/>
                <a:cs typeface="Tahoma" panose="020B0604030504040204" pitchFamily="34" charset="0"/>
              </a:rPr>
              <a:t> Oy là: I(0;2)</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36" name="TextBox 35">
            <a:extLst>
              <a:ext uri="{FF2B5EF4-FFF2-40B4-BE49-F238E27FC236}">
                <a16:creationId xmlns:a16="http://schemas.microsoft.com/office/drawing/2014/main" id="{10B97F8F-1BA3-4EAC-B162-9E88558DA95B}"/>
              </a:ext>
            </a:extLst>
          </p:cNvPr>
          <p:cNvSpPr txBox="1"/>
          <p:nvPr/>
        </p:nvSpPr>
        <p:spPr>
          <a:xfrm>
            <a:off x="2126856" y="2654024"/>
            <a:ext cx="296267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1</a:t>
            </a:r>
            <a:r>
              <a:rPr lang="en-US" sz="4600" b="1" dirty="0">
                <a:solidFill>
                  <a:schemeClr val="bg1"/>
                </a:solidFill>
                <a:latin typeface="Tahoma" pitchFamily="34" charset="0"/>
                <a:ea typeface="Tahoma" pitchFamily="34" charset="0"/>
                <a:cs typeface="Tahoma" pitchFamily="34" charset="0"/>
              </a:rPr>
              <a:t>.T43</a:t>
            </a:r>
          </a:p>
        </p:txBody>
      </p:sp>
    </p:spTree>
    <p:extLst>
      <p:ext uri="{BB962C8B-B14F-4D97-AF65-F5344CB8AC3E}">
        <p14:creationId xmlns:p14="http://schemas.microsoft.com/office/powerpoint/2010/main" val="208244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9"/>
          <p:cNvGrpSpPr/>
          <p:nvPr/>
        </p:nvGrpSpPr>
        <p:grpSpPr>
          <a:xfrm>
            <a:off x="1130786" y="2893360"/>
            <a:ext cx="22122428" cy="3352444"/>
            <a:chOff x="1085083" y="3048677"/>
            <a:chExt cx="22124988" cy="3352832"/>
          </a:xfrm>
        </p:grpSpPr>
        <p:sp>
          <p:nvSpPr>
            <p:cNvPr id="64" name="Rounded Rectangle 63"/>
            <p:cNvSpPr/>
            <p:nvPr/>
          </p:nvSpPr>
          <p:spPr>
            <a:xfrm>
              <a:off x="1085083" y="3533427"/>
              <a:ext cx="22124988" cy="2868082"/>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2"/>
            <p:cNvGrpSpPr/>
            <p:nvPr/>
          </p:nvGrpSpPr>
          <p:grpSpPr>
            <a:xfrm>
              <a:off x="1175570" y="3048677"/>
              <a:ext cx="4072945" cy="973274"/>
              <a:chOff x="1175570" y="1834705"/>
              <a:chExt cx="4072945" cy="973274"/>
            </a:xfrm>
          </p:grpSpPr>
          <p:sp>
            <p:nvSpPr>
              <p:cNvPr id="66"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7" name="TextBox 66"/>
              <p:cNvSpPr txBox="1"/>
              <p:nvPr/>
            </p:nvSpPr>
            <p:spPr>
              <a:xfrm>
                <a:off x="2159431" y="2007667"/>
                <a:ext cx="3089084" cy="800312"/>
              </a:xfrm>
              <a:prstGeom prst="rect">
                <a:avLst/>
              </a:prstGeom>
              <a:noFill/>
            </p:spPr>
            <p:txBody>
              <a:bodyPr wrap="squar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2.T43</a:t>
                </a:r>
              </a:p>
            </p:txBody>
          </p:sp>
          <p:sp>
            <p:nvSpPr>
              <p:cNvPr id="68" name="Round Diagonal Corner Rectangle 6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
              <p:cNvGrpSpPr/>
              <p:nvPr/>
            </p:nvGrpSpPr>
            <p:grpSpPr>
              <a:xfrm>
                <a:off x="1314846" y="1951291"/>
                <a:ext cx="756925" cy="699372"/>
                <a:chOff x="7440266" y="3398551"/>
                <a:chExt cx="757238" cy="765175"/>
              </a:xfrm>
              <a:solidFill>
                <a:srgbClr val="999158"/>
              </a:solidFill>
            </p:grpSpPr>
            <p:sp>
              <p:nvSpPr>
                <p:cNvPr id="7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1DADBF6-89F8-4392-A760-CE0F42C9C14E}"/>
                  </a:ext>
                </a:extLst>
              </p:cNvPr>
              <p:cNvSpPr/>
              <p:nvPr/>
            </p:nvSpPr>
            <p:spPr>
              <a:xfrm>
                <a:off x="2811850" y="4227436"/>
                <a:ext cx="18760300" cy="2018368"/>
              </a:xfrm>
              <a:prstGeom prst="rect">
                <a:avLst/>
              </a:prstGeom>
            </p:spPr>
            <p:txBody>
              <a:bodyPr wrap="square">
                <a:spAutoFit/>
              </a:bodyPr>
              <a:lstStyle/>
              <a:p>
                <a:pPr>
                  <a:lnSpc>
                    <a:spcPct val="107000"/>
                  </a:lnSpc>
                  <a:spcAft>
                    <a:spcPts val="800"/>
                  </a:spcAft>
                </a:pPr>
                <a:r>
                  <a:rPr lang="en-US" sz="4400" b="1" dirty="0" err="1">
                    <a:latin typeface="Tahoma" panose="020B0604030504040204" pitchFamily="34" charset="0"/>
                    <a:ea typeface="Calibri" panose="020F0502020204030204" pitchFamily="34" charset="0"/>
                    <a:cs typeface="Times New Roman" panose="02020603050405020304" pitchFamily="18" charset="0"/>
                  </a:rPr>
                  <a:t>Khảo</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sát</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sự</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biến</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thiên</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và</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vẽ</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đồ</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thị</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hàm</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số</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hàm</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bậc</a:t>
                </a:r>
                <a:r>
                  <a:rPr lang="en-US" sz="4400" b="1" dirty="0">
                    <a:latin typeface="Tahoma" panose="020B0604030504040204" pitchFamily="34" charset="0"/>
                    <a:ea typeface="Calibri" panose="020F0502020204030204" pitchFamily="34" charset="0"/>
                    <a:cs typeface="Times New Roman" panose="02020603050405020304" pitchFamily="18" charset="0"/>
                  </a:rPr>
                  <a:t> 4 </a:t>
                </a:r>
                <a:r>
                  <a:rPr lang="en-US" sz="4400" b="1" dirty="0" err="1">
                    <a:latin typeface="Tahoma" panose="020B0604030504040204" pitchFamily="34" charset="0"/>
                    <a:ea typeface="Calibri" panose="020F0502020204030204" pitchFamily="34" charset="0"/>
                    <a:cs typeface="Times New Roman" panose="02020603050405020304" pitchFamily="18" charset="0"/>
                  </a:rPr>
                  <a:t>sau</a:t>
                </a:r>
                <a:r>
                  <a:rPr lang="en-US" sz="4400" b="1" dirty="0">
                    <a:latin typeface="Tahoma" panose="020B0604030504040204" pitchFamily="34" charset="0"/>
                    <a:ea typeface="Calibri" panose="020F0502020204030204" pitchFamily="34" charset="0"/>
                    <a:cs typeface="Times New Roman" panose="02020603050405020304" pitchFamily="18" charset="0"/>
                  </a:rPr>
                  <a:t>.</a:t>
                </a:r>
                <a:endParaRPr lang="en-US" sz="4400" b="1"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4400" b="1" dirty="0">
                    <a:latin typeface="Tahoma" panose="020B0604030504040204" pitchFamily="34" charset="0"/>
                    <a:ea typeface="Calibri" panose="020F0502020204030204" pitchFamily="34" charset="0"/>
                    <a:cs typeface="Times New Roman" panose="02020603050405020304" pitchFamily="18" charset="0"/>
                  </a:rPr>
                  <a:t>a</a:t>
                </a:r>
                <a:r>
                  <a:rPr lang="pt-BR" sz="4400" b="1" dirty="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effectLst/>
                    <a:latin typeface="Tahoma" panose="020B0604030504040204" pitchFamily="34" charset="0"/>
                    <a:ea typeface="Times New Roman" panose="02020603050405020304" pitchFamily="18" charset="0"/>
                    <a:cs typeface="Times New Roman" panose="02020603050405020304" pitchFamily="18" charset="0"/>
                  </a:rPr>
                  <a:t>	                          b</a:t>
                </a:r>
                <a:r>
                  <a:rPr lang="en-US" sz="4400" b="1" dirty="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den>
                    </m:f>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4400" b="1" dirty="0">
                    <a:effectLst/>
                    <a:latin typeface="Tahoma" panose="020B0604030504040204" pitchFamily="34" charset="0"/>
                    <a:ea typeface="Calibri" panose="020F0502020204030204" pitchFamily="34" charset="0"/>
                    <a:cs typeface="Times New Roman" panose="02020603050405020304" pitchFamily="18" charset="0"/>
                  </a:rPr>
                  <a:t>	</a:t>
                </a:r>
              </a:p>
            </p:txBody>
          </p:sp>
        </mc:Choice>
        <mc:Fallback xmlns="">
          <p:sp>
            <p:nvSpPr>
              <p:cNvPr id="7" name="Rectangle 6">
                <a:extLst>
                  <a:ext uri="{FF2B5EF4-FFF2-40B4-BE49-F238E27FC236}">
                    <a16:creationId xmlns:a16="http://schemas.microsoft.com/office/drawing/2014/main" id="{81DADBF6-89F8-4392-A760-CE0F42C9C14E}"/>
                  </a:ext>
                </a:extLst>
              </p:cNvPr>
              <p:cNvSpPr>
                <a:spLocks noRot="1" noChangeAspect="1" noMove="1" noResize="1" noEditPoints="1" noAdjustHandles="1" noChangeArrowheads="1" noChangeShapeType="1" noTextEdit="1"/>
              </p:cNvSpPr>
              <p:nvPr/>
            </p:nvSpPr>
            <p:spPr>
              <a:xfrm>
                <a:off x="2811850" y="4227436"/>
                <a:ext cx="18760300" cy="2018368"/>
              </a:xfrm>
              <a:prstGeom prst="rect">
                <a:avLst/>
              </a:prstGeom>
              <a:blipFill>
                <a:blip r:embed="rId2"/>
                <a:stretch>
                  <a:fillRect l="-1300" t="-6928" b="-2410"/>
                </a:stretch>
              </a:blipFill>
            </p:spPr>
            <p:txBody>
              <a:bodyPr/>
              <a:lstStyle/>
              <a:p>
                <a:r>
                  <a:rPr lang="en-US">
                    <a:noFill/>
                  </a:rPr>
                  <a:t> </a:t>
                </a:r>
              </a:p>
            </p:txBody>
          </p:sp>
        </mc:Fallback>
      </mc:AlternateContent>
      <p:grpSp>
        <p:nvGrpSpPr>
          <p:cNvPr id="28" name="Group 26">
            <a:extLst>
              <a:ext uri="{FF2B5EF4-FFF2-40B4-BE49-F238E27FC236}">
                <a16:creationId xmlns:a16="http://schemas.microsoft.com/office/drawing/2014/main" id="{C7C3297D-B2EB-42B8-B304-F032CA3E93B7}"/>
              </a:ext>
            </a:extLst>
          </p:cNvPr>
          <p:cNvGrpSpPr/>
          <p:nvPr/>
        </p:nvGrpSpPr>
        <p:grpSpPr>
          <a:xfrm>
            <a:off x="611108" y="1524000"/>
            <a:ext cx="8814476" cy="907194"/>
            <a:chOff x="7459670" y="7543799"/>
            <a:chExt cx="14560421" cy="907313"/>
          </a:xfrm>
        </p:grpSpPr>
        <p:sp>
          <p:nvSpPr>
            <p:cNvPr id="29" name="TextBox 28">
              <a:extLst>
                <a:ext uri="{FF2B5EF4-FFF2-40B4-BE49-F238E27FC236}">
                  <a16:creationId xmlns:a16="http://schemas.microsoft.com/office/drawing/2014/main" id="{56BA19F3-CA4A-4A3B-97A1-378B8453C90F}"/>
                </a:ext>
              </a:extLst>
            </p:cNvPr>
            <p:cNvSpPr txBox="1"/>
            <p:nvPr/>
          </p:nvSpPr>
          <p:spPr>
            <a:xfrm>
              <a:off x="8993186" y="7620006"/>
              <a:ext cx="13026905"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BÀI TẬP TỰ LUẬN (SGK)</a:t>
              </a:r>
            </a:p>
          </p:txBody>
        </p:sp>
        <p:grpSp>
          <p:nvGrpSpPr>
            <p:cNvPr id="30" name="Group 27">
              <a:extLst>
                <a:ext uri="{FF2B5EF4-FFF2-40B4-BE49-F238E27FC236}">
                  <a16:creationId xmlns:a16="http://schemas.microsoft.com/office/drawing/2014/main" id="{1C9F75D2-D094-47A7-9911-719E917244D7}"/>
                </a:ext>
              </a:extLst>
            </p:cNvPr>
            <p:cNvGrpSpPr/>
            <p:nvPr/>
          </p:nvGrpSpPr>
          <p:grpSpPr>
            <a:xfrm>
              <a:off x="7459670" y="7543799"/>
              <a:ext cx="1381118" cy="872846"/>
              <a:chOff x="7459669" y="7543800"/>
              <a:chExt cx="1381118" cy="872846"/>
            </a:xfrm>
          </p:grpSpPr>
          <p:sp>
            <p:nvSpPr>
              <p:cNvPr id="31" name="Isosceles Triangle 44">
                <a:extLst>
                  <a:ext uri="{FF2B5EF4-FFF2-40B4-BE49-F238E27FC236}">
                    <a16:creationId xmlns:a16="http://schemas.microsoft.com/office/drawing/2014/main" id="{EF0F5EC4-A9F5-44FB-AAFC-D590E7DC5D87}"/>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9">
                <a:extLst>
                  <a:ext uri="{FF2B5EF4-FFF2-40B4-BE49-F238E27FC236}">
                    <a16:creationId xmlns:a16="http://schemas.microsoft.com/office/drawing/2014/main" id="{D2A750F9-5441-4EF6-B5CB-92A2C1D5605D}"/>
                  </a:ext>
                </a:extLst>
              </p:cNvPr>
              <p:cNvGrpSpPr/>
              <p:nvPr/>
            </p:nvGrpSpPr>
            <p:grpSpPr>
              <a:xfrm>
                <a:off x="7469187" y="7640053"/>
                <a:ext cx="1371600" cy="776593"/>
                <a:chOff x="7469187" y="7640053"/>
                <a:chExt cx="1371600" cy="776593"/>
              </a:xfrm>
            </p:grpSpPr>
            <p:sp>
              <p:nvSpPr>
                <p:cNvPr id="33" name="Round Same Side Corner Rectangle 48">
                  <a:extLst>
                    <a:ext uri="{FF2B5EF4-FFF2-40B4-BE49-F238E27FC236}">
                      <a16:creationId xmlns:a16="http://schemas.microsoft.com/office/drawing/2014/main" id="{32FF35E4-DA5F-4284-AF2C-5E56F9C34780}"/>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3176E95-C940-444C-8B9A-43EC2880CB30}"/>
                    </a:ext>
                  </a:extLst>
                </p:cNvPr>
                <p:cNvSpPr txBox="1"/>
                <p:nvPr/>
              </p:nvSpPr>
              <p:spPr>
                <a:xfrm>
                  <a:off x="7698229" y="7640053"/>
                  <a:ext cx="929966"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B</a:t>
                  </a:r>
                </a:p>
              </p:txBody>
            </p:sp>
          </p:grpSp>
        </p:grpSp>
      </p:grpSp>
    </p:spTree>
    <p:extLst>
      <p:ext uri="{BB962C8B-B14F-4D97-AF65-F5344CB8AC3E}">
        <p14:creationId xmlns:p14="http://schemas.microsoft.com/office/powerpoint/2010/main" val="418366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064361" y="2438730"/>
            <a:ext cx="22122428" cy="2007642"/>
            <a:chOff x="1175570" y="3048677"/>
            <a:chExt cx="22124988" cy="1971094"/>
          </a:xfrm>
        </p:grpSpPr>
        <p:sp>
          <p:nvSpPr>
            <p:cNvPr id="5" name="Rounded Rectangle 4"/>
            <p:cNvSpPr/>
            <p:nvPr/>
          </p:nvSpPr>
          <p:spPr>
            <a:xfrm>
              <a:off x="1175570" y="3533429"/>
              <a:ext cx="22124988" cy="1486342"/>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1094990" y="4815337"/>
            <a:ext cx="22059472" cy="8443463"/>
            <a:chOff x="1270511" y="5867400"/>
            <a:chExt cx="22062025" cy="6962347"/>
          </a:xfrm>
        </p:grpSpPr>
        <p:sp>
          <p:nvSpPr>
            <p:cNvPr id="19" name="Rounded Rectangle 18"/>
            <p:cNvSpPr/>
            <p:nvPr/>
          </p:nvSpPr>
          <p:spPr>
            <a:xfrm>
              <a:off x="1272210" y="6139011"/>
              <a:ext cx="22060326" cy="669073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67400"/>
              <a:ext cx="3568119" cy="845462"/>
              <a:chOff x="1224541" y="6305967"/>
              <a:chExt cx="3568119" cy="845462"/>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96330" y="6305967"/>
                <a:ext cx="2278452" cy="634469"/>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4"/>
            <a:ext cx="3738408" cy="872732"/>
            <a:chOff x="7459670" y="7543799"/>
            <a:chExt cx="6175386" cy="872846"/>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769542"/>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1610" y="7640053"/>
                  <a:ext cx="943204" cy="7695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338B2624-703E-4EA0-AD15-353B7957FAAE}"/>
                  </a:ext>
                </a:extLst>
              </p:cNvPr>
              <p:cNvSpPr/>
              <p:nvPr/>
            </p:nvSpPr>
            <p:spPr>
              <a:xfrm>
                <a:off x="1237934" y="3460319"/>
                <a:ext cx="22122428" cy="773417"/>
              </a:xfrm>
              <a:prstGeom prst="rect">
                <a:avLst/>
              </a:prstGeom>
            </p:spPr>
            <p:txBody>
              <a:bodyPr wrap="square">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Khảo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Sup>
                      <m:sSupPr>
                        <m:ctrlPr>
                          <a:rPr lang="en-US" sz="4400" b="1" i="1">
                            <a:effectLst/>
                            <a:latin typeface="Cambria Math" panose="020405030504060302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Rectangle 31">
                <a:extLst>
                  <a:ext uri="{FF2B5EF4-FFF2-40B4-BE49-F238E27FC236}">
                    <a16:creationId xmlns:a16="http://schemas.microsoft.com/office/drawing/2014/main" id="{338B2624-703E-4EA0-AD15-353B7957FAAE}"/>
                  </a:ext>
                </a:extLst>
              </p:cNvPr>
              <p:cNvSpPr>
                <a:spLocks noRot="1" noChangeAspect="1" noMove="1" noResize="1" noEditPoints="1" noAdjustHandles="1" noChangeArrowheads="1" noChangeShapeType="1" noTextEdit="1"/>
              </p:cNvSpPr>
              <p:nvPr/>
            </p:nvSpPr>
            <p:spPr>
              <a:xfrm>
                <a:off x="1237934" y="3460319"/>
                <a:ext cx="22122428" cy="773417"/>
              </a:xfrm>
              <a:prstGeom prst="rect">
                <a:avLst/>
              </a:prstGeom>
              <a:blipFill>
                <a:blip r:embed="rId2"/>
                <a:stretch>
                  <a:fillRect l="-1102" t="-17323"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5A9F72CA-A52B-4D01-AFF9-5AC1A9B29522}"/>
                  </a:ext>
                </a:extLst>
              </p:cNvPr>
              <p:cNvSpPr/>
              <p:nvPr/>
            </p:nvSpPr>
            <p:spPr>
              <a:xfrm>
                <a:off x="1163674" y="5801689"/>
                <a:ext cx="6414769" cy="759375"/>
              </a:xfrm>
              <a:prstGeom prst="rect">
                <a:avLst/>
              </a:prstGeom>
            </p:spPr>
            <p:txBody>
              <a:bodyPr wrap="none">
                <a:spAutoFit/>
              </a:bodyPr>
              <a:lstStyle/>
              <a:p>
                <a:pPr>
                  <a:lnSpc>
                    <a:spcPct val="107000"/>
                  </a:lnSpc>
                  <a:spcAft>
                    <a:spcPts val="800"/>
                  </a:spcAft>
                </a:pP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 Tập xác định: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𝑫</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ℝ</m:t>
                    </m:r>
                  </m:oMath>
                </a14:m>
                <a:r>
                  <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7" name="Rectangle 36">
                <a:extLst>
                  <a:ext uri="{FF2B5EF4-FFF2-40B4-BE49-F238E27FC236}">
                    <a16:creationId xmlns:a16="http://schemas.microsoft.com/office/drawing/2014/main" id="{5A9F72CA-A52B-4D01-AFF9-5AC1A9B29522}"/>
                  </a:ext>
                </a:extLst>
              </p:cNvPr>
              <p:cNvSpPr>
                <a:spLocks noRot="1" noChangeAspect="1" noMove="1" noResize="1" noEditPoints="1" noAdjustHandles="1" noChangeArrowheads="1" noChangeShapeType="1" noTextEdit="1"/>
              </p:cNvSpPr>
              <p:nvPr/>
            </p:nvSpPr>
            <p:spPr>
              <a:xfrm>
                <a:off x="1163674" y="5801689"/>
                <a:ext cx="6414769" cy="759375"/>
              </a:xfrm>
              <a:prstGeom prst="rect">
                <a:avLst/>
              </a:prstGeom>
              <a:blipFill>
                <a:blip r:embed="rId3"/>
                <a:stretch>
                  <a:fillRect l="-3897" t="-19355" b="-3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EB9DF4D6-E61D-41CC-812B-99321050BE7B}"/>
                  </a:ext>
                </a:extLst>
              </p:cNvPr>
              <p:cNvSpPr/>
              <p:nvPr/>
            </p:nvSpPr>
            <p:spPr>
              <a:xfrm>
                <a:off x="1237934" y="6623467"/>
                <a:ext cx="12192000" cy="1712328"/>
              </a:xfrm>
              <a:prstGeom prst="rect">
                <a:avLst/>
              </a:prstGeom>
            </p:spPr>
            <p:txBody>
              <a:bodyPr>
                <a:spAutoFit/>
              </a:bodyPr>
              <a:lstStyle/>
              <a:p>
                <a:pPr>
                  <a:lnSpc>
                    <a:spcPct val="107000"/>
                  </a:lnSpc>
                  <a:spcAft>
                    <a:spcPts val="800"/>
                  </a:spcAft>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biến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thiên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fr-FR"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+Ta </a:t>
                </a:r>
                <a:r>
                  <a:rPr lang="fr-FR"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fr-FR"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𝒚</m:t>
                        </m:r>
                      </m:e>
                      <m:sup>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𝟒</m:t>
                    </m:r>
                    <m:sSup>
                      <m:sSup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m:t>
                        </m:r>
                      </m:sup>
                    </m:sSup>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𝟏𝟔</m:t>
                    </m:r>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𝟒</m:t>
                    </m:r>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d>
                      <m:d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𝟒</m:t>
                        </m:r>
                      </m:e>
                    </m:d>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9" name="Rectangle 38">
                <a:extLst>
                  <a:ext uri="{FF2B5EF4-FFF2-40B4-BE49-F238E27FC236}">
                    <a16:creationId xmlns:a16="http://schemas.microsoft.com/office/drawing/2014/main" id="{EB9DF4D6-E61D-41CC-812B-99321050BE7B}"/>
                  </a:ext>
                </a:extLst>
              </p:cNvPr>
              <p:cNvSpPr>
                <a:spLocks noRot="1" noChangeAspect="1" noMove="1" noResize="1" noEditPoints="1" noAdjustHandles="1" noChangeArrowheads="1" noChangeShapeType="1" noTextEdit="1"/>
              </p:cNvSpPr>
              <p:nvPr/>
            </p:nvSpPr>
            <p:spPr>
              <a:xfrm>
                <a:off x="1237934" y="6623467"/>
                <a:ext cx="12192000" cy="1712328"/>
              </a:xfrm>
              <a:prstGeom prst="rect">
                <a:avLst/>
              </a:prstGeom>
              <a:blipFill>
                <a:blip r:embed="rId4"/>
                <a:stretch>
                  <a:fillRect l="-2000" t="-8571" b="-1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CD503E0-7A42-45DD-9821-E4DCB5A39A37}"/>
                  </a:ext>
                </a:extLst>
              </p:cNvPr>
              <p:cNvSpPr/>
              <p:nvPr/>
            </p:nvSpPr>
            <p:spPr>
              <a:xfrm>
                <a:off x="1447199" y="8156190"/>
                <a:ext cx="9907456" cy="15991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400" b="1" i="1" smtClean="0">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𝒚</m:t>
                          </m:r>
                        </m:e>
                        <m:sup>
                          <m:r>
                            <a:rPr lang="en-US" sz="4400" b="1" i="0">
                              <a:solidFill>
                                <a:schemeClr val="tx1"/>
                              </a:solidFill>
                              <a:latin typeface="Cambria Math" panose="02040503050406030204" pitchFamily="18" charset="0"/>
                            </a:rPr>
                            <m:t>′</m:t>
                          </m:r>
                        </m:sup>
                      </m:sSup>
                      <m:r>
                        <a:rPr lang="en-US" sz="4400" b="1" i="0">
                          <a:solidFill>
                            <a:schemeClr val="tx1"/>
                          </a:solidFill>
                          <a:latin typeface="Cambria Math" panose="02040503050406030204" pitchFamily="18" charset="0"/>
                        </a:rPr>
                        <m:t>=</m:t>
                      </m:r>
                      <m:r>
                        <a:rPr lang="en-US" sz="4400" b="1" i="0">
                          <a:solidFill>
                            <a:schemeClr val="tx1"/>
                          </a:solidFill>
                          <a:latin typeface="Cambria Math" panose="02040503050406030204" pitchFamily="18" charset="0"/>
                        </a:rPr>
                        <m:t>𝟎</m:t>
                      </m:r>
                      <m:r>
                        <a:rPr lang="en-US" sz="4400" b="1" i="0">
                          <a:solidFill>
                            <a:schemeClr val="tx1"/>
                          </a:solidFill>
                          <a:latin typeface="Cambria Math" panose="02040503050406030204" pitchFamily="18" charset="0"/>
                        </a:rPr>
                        <m:t>⇔</m:t>
                      </m:r>
                      <m:r>
                        <a:rPr lang="en-US" sz="4400" b="1" i="0" smtClean="0">
                          <a:solidFill>
                            <a:schemeClr val="tx1"/>
                          </a:solidFill>
                          <a:latin typeface="Cambria Math" panose="02040503050406030204" pitchFamily="18" charset="0"/>
                        </a:rPr>
                        <m:t>𝟒</m:t>
                      </m:r>
                      <m:r>
                        <a:rPr lang="en-US" sz="4400" b="1" i="1">
                          <a:solidFill>
                            <a:schemeClr val="tx1"/>
                          </a:solidFill>
                          <a:latin typeface="Cambria Math" panose="02040503050406030204" pitchFamily="18" charset="0"/>
                        </a:rPr>
                        <m:t>𝒙</m:t>
                      </m:r>
                      <m:d>
                        <m:dPr>
                          <m:ctrlPr>
                            <a:rPr lang="en-US" sz="4400" b="1" i="1">
                              <a:solidFill>
                                <a:schemeClr val="tx1"/>
                              </a:solidFill>
                              <a:latin typeface="Cambria Math" panose="02040503050406030204" pitchFamily="18" charset="0"/>
                            </a:rPr>
                          </m:ctrlPr>
                        </m:dPr>
                        <m:e>
                          <m:r>
                            <a:rPr lang="en-US" sz="4400" b="1" i="0">
                              <a:solidFill>
                                <a:schemeClr val="tx1"/>
                              </a:solidFill>
                              <a:latin typeface="Cambria Math" panose="02040503050406030204" pitchFamily="18" charset="0"/>
                            </a:rPr>
                            <m:t>−</m:t>
                          </m:r>
                          <m:sSup>
                            <m:sSupPr>
                              <m:ctrlPr>
                                <a:rPr lang="en-US" sz="4400" b="1" i="1">
                                  <a:solidFill>
                                    <a:schemeClr val="tx1"/>
                                  </a:solidFill>
                                  <a:latin typeface="Cambria Math" panose="02040503050406030204" pitchFamily="18" charset="0"/>
                                </a:rPr>
                              </m:ctrlPr>
                            </m:sSupPr>
                            <m:e>
                              <m:r>
                                <a:rPr lang="en-US" sz="4400" b="1" i="1">
                                  <a:solidFill>
                                    <a:schemeClr val="tx1"/>
                                  </a:solidFill>
                                  <a:latin typeface="Cambria Math" panose="02040503050406030204" pitchFamily="18" charset="0"/>
                                </a:rPr>
                                <m:t>𝒙</m:t>
                              </m:r>
                            </m:e>
                            <m:sup>
                              <m:r>
                                <a:rPr lang="en-US" sz="4400" b="1" i="0">
                                  <a:solidFill>
                                    <a:schemeClr val="tx1"/>
                                  </a:solidFill>
                                  <a:latin typeface="Cambria Math" panose="02040503050406030204" pitchFamily="18" charset="0"/>
                                </a:rPr>
                                <m:t>𝟐</m:t>
                              </m:r>
                            </m:sup>
                          </m:sSup>
                          <m:r>
                            <a:rPr lang="en-US" sz="4400" b="1" i="0">
                              <a:solidFill>
                                <a:schemeClr val="tx1"/>
                              </a:solidFill>
                              <a:latin typeface="Cambria Math" panose="02040503050406030204" pitchFamily="18" charset="0"/>
                            </a:rPr>
                            <m:t>+</m:t>
                          </m:r>
                        </m:e>
                      </m:d>
                      <m:r>
                        <a:rPr lang="en-US" sz="4400" b="1" i="1" smtClean="0">
                          <a:solidFill>
                            <a:schemeClr val="tx1"/>
                          </a:solidFill>
                          <a:latin typeface="Cambria Math" panose="02040503050406030204" pitchFamily="18" charset="0"/>
                        </a:rPr>
                        <m:t>𝟒</m:t>
                      </m:r>
                      <m:r>
                        <a:rPr lang="en-US" sz="4400" b="1" i="0">
                          <a:solidFill>
                            <a:schemeClr val="tx1"/>
                          </a:solidFill>
                          <a:latin typeface="Cambria Math" panose="02040503050406030204" pitchFamily="18" charset="0"/>
                        </a:rPr>
                        <m:t>=</m:t>
                      </m:r>
                      <m:r>
                        <a:rPr lang="en-US" sz="4400" b="1" i="0">
                          <a:solidFill>
                            <a:schemeClr val="tx1"/>
                          </a:solidFill>
                          <a:latin typeface="Cambria Math" panose="02040503050406030204" pitchFamily="18" charset="0"/>
                        </a:rPr>
                        <m:t>𝟎</m:t>
                      </m:r>
                      <m:r>
                        <a:rPr lang="en-US" sz="4400" b="1" i="0">
                          <a:solidFill>
                            <a:schemeClr val="tx1"/>
                          </a:solidFill>
                          <a:latin typeface="Cambria Math" panose="02040503050406030204" pitchFamily="18" charset="0"/>
                        </a:rPr>
                        <m:t>⇔</m:t>
                      </m:r>
                      <m:d>
                        <m:dPr>
                          <m:begChr m:val="["/>
                          <m:endChr m:val=""/>
                          <m:ctrlPr>
                            <a:rPr lang="en-US" sz="4400" b="1" i="1">
                              <a:solidFill>
                                <a:schemeClr val="tx1"/>
                              </a:solidFill>
                              <a:latin typeface="Cambria Math" panose="02040503050406030204" pitchFamily="18" charset="0"/>
                            </a:rPr>
                          </m:ctrlPr>
                        </m:dPr>
                        <m:e>
                          <m:eqArr>
                            <m:eqArrPr>
                              <m:ctrlPr>
                                <a:rPr lang="en-US" sz="4400" b="1" i="1" smtClean="0">
                                  <a:solidFill>
                                    <a:schemeClr val="tx1"/>
                                  </a:solidFill>
                                  <a:latin typeface="Cambria Math" panose="02040503050406030204" pitchFamily="18" charset="0"/>
                                </a:rPr>
                              </m:ctrlPr>
                            </m:eqArrPr>
                            <m:e>
                              <m:r>
                                <a:rPr lang="en-US" sz="4400" b="1" i="0">
                                  <a:solidFill>
                                    <a:schemeClr val="tx1"/>
                                  </a:solidFill>
                                  <a:latin typeface="Cambria Math" panose="02040503050406030204" pitchFamily="18" charset="0"/>
                                </a:rPr>
                                <m:t>&amp;</m:t>
                              </m:r>
                              <m:r>
                                <a:rPr lang="en-US" sz="4400" b="1" i="1">
                                  <a:solidFill>
                                    <a:schemeClr val="tx1"/>
                                  </a:solidFill>
                                  <a:latin typeface="Cambria Math" panose="02040503050406030204" pitchFamily="18" charset="0"/>
                                </a:rPr>
                                <m:t>𝒙</m:t>
                              </m:r>
                              <m:r>
                                <a:rPr lang="en-US" sz="4400" b="1" i="0">
                                  <a:solidFill>
                                    <a:schemeClr val="tx1"/>
                                  </a:solidFill>
                                  <a:latin typeface="Cambria Math" panose="02040503050406030204" pitchFamily="18" charset="0"/>
                                </a:rPr>
                                <m:t>=</m:t>
                              </m:r>
                              <m:r>
                                <a:rPr lang="en-US" sz="4400" b="1" i="0">
                                  <a:solidFill>
                                    <a:schemeClr val="tx1"/>
                                  </a:solidFill>
                                  <a:latin typeface="Cambria Math" panose="02040503050406030204" pitchFamily="18" charset="0"/>
                                </a:rPr>
                                <m:t>𝟎</m:t>
                              </m:r>
                            </m:e>
                            <m:e>
                              <m:r>
                                <a:rPr lang="en-US" sz="4400" b="1" i="0">
                                  <a:solidFill>
                                    <a:schemeClr val="tx1"/>
                                  </a:solidFill>
                                  <a:latin typeface="Cambria Math" panose="02040503050406030204" pitchFamily="18" charset="0"/>
                                </a:rPr>
                                <m:t>&amp;</m:t>
                              </m:r>
                              <m:r>
                                <a:rPr lang="en-US" sz="4400" b="1" i="1">
                                  <a:solidFill>
                                    <a:schemeClr val="tx1"/>
                                  </a:solidFill>
                                  <a:latin typeface="Cambria Math" panose="02040503050406030204" pitchFamily="18" charset="0"/>
                                </a:rPr>
                                <m:t>𝒙</m:t>
                              </m:r>
                              <m:r>
                                <a:rPr lang="en-US" sz="4400" b="1" i="0">
                                  <a:solidFill>
                                    <a:schemeClr val="tx1"/>
                                  </a:solidFill>
                                  <a:latin typeface="Cambria Math" panose="02040503050406030204" pitchFamily="18" charset="0"/>
                                </a:rPr>
                                <m:t>=±</m:t>
                              </m:r>
                              <m:r>
                                <a:rPr lang="en-US" sz="4400" b="1" i="1" smtClean="0">
                                  <a:latin typeface="Cambria Math" panose="02040503050406030204" pitchFamily="18" charset="0"/>
                                </a:rPr>
                                <m:t>𝟐</m:t>
                              </m:r>
                            </m:e>
                          </m:eqArr>
                        </m:e>
                      </m:d>
                    </m:oMath>
                  </m:oMathPara>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Rectangle 40">
                <a:extLst>
                  <a:ext uri="{FF2B5EF4-FFF2-40B4-BE49-F238E27FC236}">
                    <a16:creationId xmlns:a16="http://schemas.microsoft.com/office/drawing/2014/main" id="{DCD503E0-7A42-45DD-9821-E4DCB5A39A37}"/>
                  </a:ext>
                </a:extLst>
              </p:cNvPr>
              <p:cNvSpPr>
                <a:spLocks noRot="1" noChangeAspect="1" noMove="1" noResize="1" noEditPoints="1" noAdjustHandles="1" noChangeArrowheads="1" noChangeShapeType="1" noTextEdit="1"/>
              </p:cNvSpPr>
              <p:nvPr/>
            </p:nvSpPr>
            <p:spPr>
              <a:xfrm>
                <a:off x="1447199" y="8156190"/>
                <a:ext cx="9907456" cy="159915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A7368D4-5E18-4FFC-A1FA-1FFF53EB3EB8}"/>
                  </a:ext>
                </a:extLst>
              </p:cNvPr>
              <p:cNvSpPr/>
              <p:nvPr/>
            </p:nvSpPr>
            <p:spPr>
              <a:xfrm>
                <a:off x="1229538" y="9576939"/>
                <a:ext cx="10231840" cy="1040028"/>
              </a:xfrm>
              <a:prstGeom prst="rect">
                <a:avLst/>
              </a:prstGeom>
            </p:spPr>
            <p:txBody>
              <a:bodyPr wrap="none">
                <a:spAutoFit/>
              </a:bodyPr>
              <a:lstStyle/>
              <a:p>
                <a:pPr>
                  <a:lnSpc>
                    <a:spcPct val="107000"/>
                  </a:lnSpc>
                  <a:spcAft>
                    <a:spcPts val="800"/>
                  </a:spcAft>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Giới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hạn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limLow>
                      <m:limLow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limLow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lim>
                    </m:limLow>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limLow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lim>
                    </m:limLow>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a:extLst>
                  <a:ext uri="{FF2B5EF4-FFF2-40B4-BE49-F238E27FC236}">
                    <a16:creationId xmlns:a16="http://schemas.microsoft.com/office/drawing/2014/main" id="{2A7368D4-5E18-4FFC-A1FA-1FFF53EB3EB8}"/>
                  </a:ext>
                </a:extLst>
              </p:cNvPr>
              <p:cNvSpPr>
                <a:spLocks noRot="1" noChangeAspect="1" noMove="1" noResize="1" noEditPoints="1" noAdjustHandles="1" noChangeArrowheads="1" noChangeShapeType="1" noTextEdit="1"/>
              </p:cNvSpPr>
              <p:nvPr/>
            </p:nvSpPr>
            <p:spPr>
              <a:xfrm>
                <a:off x="1229538" y="9576939"/>
                <a:ext cx="10231840" cy="1040028"/>
              </a:xfrm>
              <a:prstGeom prst="rect">
                <a:avLst/>
              </a:prstGeom>
              <a:blipFill>
                <a:blip r:embed="rId6"/>
                <a:stretch>
                  <a:fillRect l="-2443" t="-7018" b="-5848"/>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FA9374AF-F1C8-4FC5-82EF-82C6CA18CEAD}"/>
              </a:ext>
            </a:extLst>
          </p:cNvPr>
          <p:cNvSpPr/>
          <p:nvPr/>
        </p:nvSpPr>
        <p:spPr>
          <a:xfrm>
            <a:off x="12954000" y="5119982"/>
            <a:ext cx="5469767" cy="751616"/>
          </a:xfrm>
          <a:prstGeom prst="rect">
            <a:avLst/>
          </a:prstGeom>
        </p:spPr>
        <p:txBody>
          <a:bodyPr wrap="none">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930A1287-9076-44C3-B089-701B18A76A15}"/>
                  </a:ext>
                </a:extLst>
              </p:cNvPr>
              <p:cNvSpPr/>
              <p:nvPr/>
            </p:nvSpPr>
            <p:spPr>
              <a:xfrm>
                <a:off x="1293572" y="10658961"/>
                <a:ext cx="26443228" cy="759375"/>
              </a:xfrm>
              <a:prstGeom prst="rect">
                <a:avLst/>
              </a:prstGeom>
            </p:spPr>
            <p:txBody>
              <a:bodyPr wrap="square">
                <a:spAutoFit/>
              </a:bodyPr>
              <a:lstStyle/>
              <a:p>
                <a:pPr>
                  <a:lnSpc>
                    <a:spcPct val="107000"/>
                  </a:lnSpc>
                  <a:spcAft>
                    <a:spcPts val="800"/>
                  </a:spcAft>
                </a:pPr>
                <a:r>
                  <a:rPr lang="fr-FR" sz="4400" b="1" dirty="0">
                    <a:solidFill>
                      <a:schemeClr val="tx1"/>
                    </a:solidFill>
                    <a:latin typeface="Tahoma" panose="020B0604030504040204" pitchFamily="34" charset="0"/>
                    <a:ea typeface="Tahoma" panose="020B0604030504040204" pitchFamily="34" charset="0"/>
                    <a:cs typeface="Tahoma" panose="020B0604030504040204" pitchFamily="34" charset="0"/>
                  </a:rPr>
                  <a:t>CBT: </a:t>
                </a:r>
                <a:r>
                  <a:rPr lang="fr-FR"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fr-FR"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fr-FR" sz="4400" b="1" dirty="0">
                    <a:solidFill>
                      <a:schemeClr val="tx1"/>
                    </a:solidFill>
                    <a:latin typeface="Tahoma" panose="020B0604030504040204" pitchFamily="34" charset="0"/>
                    <a:ea typeface="Tahoma" panose="020B0604030504040204" pitchFamily="34" charset="0"/>
                    <a:cs typeface="Tahoma" panose="020B0604030504040204" pitchFamily="34" charset="0"/>
                  </a:rPr>
                  <a:t> NB </a:t>
                </a:r>
                <a:r>
                  <a:rPr lang="fr-FR"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trên</a:t>
                </a:r>
                <a:r>
                  <a:rPr lang="fr-FR"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𝟎</m:t>
                        </m:r>
                      </m:e>
                    </m:d>
                  </m:oMath>
                </a14:m>
                <a:r>
                  <a:rPr lang="fr-FR"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FR"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fr-FR"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FR" sz="4400" b="1" dirty="0">
                    <a:solidFill>
                      <a:schemeClr val="tx1"/>
                    </a:solidFill>
                    <a:latin typeface="Tahoma" panose="020B0604030504040204" pitchFamily="34" charset="0"/>
                    <a:ea typeface="Tahoma" panose="020B0604030504040204" pitchFamily="34" charset="0"/>
                    <a:cs typeface="Tahoma" panose="020B0604030504040204" pitchFamily="34" charset="0"/>
                  </a:rPr>
                  <a:t>ĐB </a:t>
                </a:r>
                <a:r>
                  <a:rPr lang="fr-FR"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trên</a:t>
                </a:r>
                <a:r>
                  <a:rPr lang="fr-FR"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fr-FR"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fr-FR"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fr-FR"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𝟎</m:t>
                    </m:r>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r>
                      <a:rPr lang="fr-FR"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7" name="Rectangle 46">
                <a:extLst>
                  <a:ext uri="{FF2B5EF4-FFF2-40B4-BE49-F238E27FC236}">
                    <a16:creationId xmlns:a16="http://schemas.microsoft.com/office/drawing/2014/main" id="{930A1287-9076-44C3-B089-701B18A76A15}"/>
                  </a:ext>
                </a:extLst>
              </p:cNvPr>
              <p:cNvSpPr>
                <a:spLocks noRot="1" noChangeAspect="1" noMove="1" noResize="1" noEditPoints="1" noAdjustHandles="1" noChangeArrowheads="1" noChangeShapeType="1" noTextEdit="1"/>
              </p:cNvSpPr>
              <p:nvPr/>
            </p:nvSpPr>
            <p:spPr>
              <a:xfrm>
                <a:off x="1293572" y="10658961"/>
                <a:ext cx="26443228" cy="759375"/>
              </a:xfrm>
              <a:prstGeom prst="rect">
                <a:avLst/>
              </a:prstGeom>
              <a:blipFill>
                <a:blip r:embed="rId7"/>
                <a:stretch>
                  <a:fillRect l="-922" t="-19355" b="-3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90D61441-1232-43D3-9C60-FE00768FF01B}"/>
                  </a:ext>
                </a:extLst>
              </p:cNvPr>
              <p:cNvSpPr/>
              <p:nvPr/>
            </p:nvSpPr>
            <p:spPr>
              <a:xfrm>
                <a:off x="1237934" y="11630132"/>
                <a:ext cx="14432669" cy="1641027"/>
              </a:xfrm>
              <a:prstGeom prst="rect">
                <a:avLst/>
              </a:prstGeom>
            </p:spPr>
            <p:txBody>
              <a:bodyPr wrap="none">
                <a:spAutoFit/>
              </a:bodyPr>
              <a:lstStyle/>
              <a:p>
                <a:pPr>
                  <a:lnSpc>
                    <a:spcPct val="107000"/>
                  </a:lnSpc>
                  <a:spcAft>
                    <a:spcPts val="800"/>
                  </a:spcAft>
                </a:pPr>
                <a:r>
                  <a:rPr lang="fr-FR"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Cực</a:t>
                </a:r>
                <a:r>
                  <a:rPr lang="fr-FR"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fr-FR"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trị</a:t>
                </a:r>
                <a:r>
                  <a:rPr lang="fr-FR"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Hàm</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đạt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cực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tiểu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𝑪𝑻</m:t>
                        </m:r>
                      </m:sub>
                    </m:sSub>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800"/>
                  </a:spcAft>
                </a:pP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Hàm</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đạt</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cực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đại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𝒚</m:t>
                        </m:r>
                      </m:e>
                      <m:sub>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𝑪</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Đ</m:t>
                        </m:r>
                      </m:sub>
                    </m:sSub>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𝟏𝟓</m:t>
                    </m:r>
                  </m:oMath>
                </a14:m>
                <a:endPar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Rectangle 48">
                <a:extLst>
                  <a:ext uri="{FF2B5EF4-FFF2-40B4-BE49-F238E27FC236}">
                    <a16:creationId xmlns:a16="http://schemas.microsoft.com/office/drawing/2014/main" id="{90D61441-1232-43D3-9C60-FE00768FF01B}"/>
                  </a:ext>
                </a:extLst>
              </p:cNvPr>
              <p:cNvSpPr>
                <a:spLocks noRot="1" noChangeAspect="1" noMove="1" noResize="1" noEditPoints="1" noAdjustHandles="1" noChangeArrowheads="1" noChangeShapeType="1" noTextEdit="1"/>
              </p:cNvSpPr>
              <p:nvPr/>
            </p:nvSpPr>
            <p:spPr>
              <a:xfrm>
                <a:off x="1237934" y="11630132"/>
                <a:ext cx="14432669" cy="1641027"/>
              </a:xfrm>
              <a:prstGeom prst="rect">
                <a:avLst/>
              </a:prstGeom>
              <a:blipFill>
                <a:blip r:embed="rId8"/>
                <a:stretch>
                  <a:fillRect l="-1689" t="-8922" b="-13383"/>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7EB6B8FB-4E5F-482A-9D7B-2A8070E8CBE2}"/>
              </a:ext>
            </a:extLst>
          </p:cNvPr>
          <p:cNvSpPr txBox="1"/>
          <p:nvPr/>
        </p:nvSpPr>
        <p:spPr>
          <a:xfrm>
            <a:off x="2134101" y="2568776"/>
            <a:ext cx="296267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2.T43</a:t>
            </a:r>
          </a:p>
        </p:txBody>
      </p:sp>
      <p:grpSp>
        <p:nvGrpSpPr>
          <p:cNvPr id="8" name="Group 7">
            <a:extLst>
              <a:ext uri="{FF2B5EF4-FFF2-40B4-BE49-F238E27FC236}">
                <a16:creationId xmlns:a16="http://schemas.microsoft.com/office/drawing/2014/main" id="{084E4E85-D08F-4885-A0AF-2E4D8A43DA76}"/>
              </a:ext>
            </a:extLst>
          </p:cNvPr>
          <p:cNvGrpSpPr/>
          <p:nvPr/>
        </p:nvGrpSpPr>
        <p:grpSpPr>
          <a:xfrm>
            <a:off x="13185658" y="5907017"/>
            <a:ext cx="8988542" cy="4548803"/>
            <a:chOff x="13185658" y="5907017"/>
            <a:chExt cx="8988542" cy="4548803"/>
          </a:xfrm>
        </p:grpSpPr>
        <p:pic>
          <p:nvPicPr>
            <p:cNvPr id="58" name="Picture 57">
              <a:extLst>
                <a:ext uri="{FF2B5EF4-FFF2-40B4-BE49-F238E27FC236}">
                  <a16:creationId xmlns:a16="http://schemas.microsoft.com/office/drawing/2014/main" id="{3A9658BC-0F75-4D0D-BB50-1079D01ADAF2}"/>
                </a:ext>
              </a:extLst>
            </p:cNvPr>
            <p:cNvPicPr/>
            <p:nvPr/>
          </p:nvPicPr>
          <p:blipFill>
            <a:blip r:embed="rId9"/>
            <a:stretch>
              <a:fillRect/>
            </a:stretch>
          </p:blipFill>
          <p:spPr>
            <a:xfrm>
              <a:off x="13185658" y="5907017"/>
              <a:ext cx="8988542" cy="4548803"/>
            </a:xfrm>
            <a:prstGeom prst="rect">
              <a:avLst/>
            </a:prstGeom>
          </p:spPr>
        </p:pic>
        <p:sp>
          <p:nvSpPr>
            <p:cNvPr id="2" name="TextBox 1">
              <a:extLst>
                <a:ext uri="{FF2B5EF4-FFF2-40B4-BE49-F238E27FC236}">
                  <a16:creationId xmlns:a16="http://schemas.microsoft.com/office/drawing/2014/main" id="{312C83CA-78B0-4366-8295-7A69CE77C737}"/>
                </a:ext>
              </a:extLst>
            </p:cNvPr>
            <p:cNvSpPr txBox="1"/>
            <p:nvPr/>
          </p:nvSpPr>
          <p:spPr>
            <a:xfrm>
              <a:off x="15950426" y="5984381"/>
              <a:ext cx="879759" cy="754053"/>
            </a:xfrm>
            <a:prstGeom prst="rect">
              <a:avLst/>
            </a:prstGeom>
            <a:solidFill>
              <a:schemeClr val="bg1"/>
            </a:solidFill>
          </p:spPr>
          <p:txBody>
            <a:bodyPr wrap="square" rtlCol="0">
              <a:spAutoFit/>
            </a:bodyPr>
            <a:lstStyle/>
            <a:p>
              <a:r>
                <a:rPr lang="en-US" dirty="0"/>
                <a:t>-2</a:t>
              </a:r>
            </a:p>
          </p:txBody>
        </p:sp>
        <p:sp>
          <p:nvSpPr>
            <p:cNvPr id="42" name="TextBox 41">
              <a:extLst>
                <a:ext uri="{FF2B5EF4-FFF2-40B4-BE49-F238E27FC236}">
                  <a16:creationId xmlns:a16="http://schemas.microsoft.com/office/drawing/2014/main" id="{46521DBC-D9F3-4CD5-B3CF-06B7BCE40CF7}"/>
                </a:ext>
              </a:extLst>
            </p:cNvPr>
            <p:cNvSpPr txBox="1"/>
            <p:nvPr/>
          </p:nvSpPr>
          <p:spPr>
            <a:xfrm>
              <a:off x="19526167" y="5907017"/>
              <a:ext cx="879759" cy="754053"/>
            </a:xfrm>
            <a:prstGeom prst="rect">
              <a:avLst/>
            </a:prstGeom>
            <a:solidFill>
              <a:schemeClr val="bg1"/>
            </a:solidFill>
          </p:spPr>
          <p:txBody>
            <a:bodyPr wrap="square" rtlCol="0">
              <a:spAutoFit/>
            </a:bodyPr>
            <a:lstStyle/>
            <a:p>
              <a:r>
                <a:rPr lang="en-US" dirty="0"/>
                <a:t>2</a:t>
              </a:r>
            </a:p>
          </p:txBody>
        </p:sp>
      </p:grpSp>
    </p:spTree>
    <p:extLst>
      <p:ext uri="{BB962C8B-B14F-4D97-AF65-F5344CB8AC3E}">
        <p14:creationId xmlns:p14="http://schemas.microsoft.com/office/powerpoint/2010/main" val="250779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P spid="39" grpId="0"/>
      <p:bldP spid="41" grpId="0"/>
      <p:bldP spid="43" grpId="0"/>
      <p:bldP spid="45" grpId="0"/>
      <p:bldP spid="47"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059733" y="2510389"/>
            <a:ext cx="22122428" cy="2234231"/>
            <a:chOff x="1175570" y="3048677"/>
            <a:chExt cx="22124988" cy="2033505"/>
          </a:xfrm>
        </p:grpSpPr>
        <p:sp>
          <p:nvSpPr>
            <p:cNvPr id="5" name="Rounded Rectangle 4"/>
            <p:cNvSpPr/>
            <p:nvPr/>
          </p:nvSpPr>
          <p:spPr>
            <a:xfrm>
              <a:off x="1175570" y="3533428"/>
              <a:ext cx="22124988" cy="1548754"/>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18" name="Group 17"/>
          <p:cNvGrpSpPr/>
          <p:nvPr/>
        </p:nvGrpSpPr>
        <p:grpSpPr>
          <a:xfrm>
            <a:off x="1032034" y="5028114"/>
            <a:ext cx="13522166" cy="8309244"/>
            <a:chOff x="1270511" y="5867400"/>
            <a:chExt cx="13523731" cy="6851672"/>
          </a:xfrm>
        </p:grpSpPr>
        <p:sp>
          <p:nvSpPr>
            <p:cNvPr id="19" name="Rounded Rectangle 18"/>
            <p:cNvSpPr/>
            <p:nvPr/>
          </p:nvSpPr>
          <p:spPr>
            <a:xfrm>
              <a:off x="1272210" y="6139011"/>
              <a:ext cx="13522032" cy="658006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60"/>
            <p:cNvGrpSpPr/>
            <p:nvPr/>
          </p:nvGrpSpPr>
          <p:grpSpPr>
            <a:xfrm>
              <a:off x="1270511" y="5867400"/>
              <a:ext cx="3568119" cy="849746"/>
              <a:chOff x="1224541" y="6305967"/>
              <a:chExt cx="3568119" cy="849746"/>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2" name="TextBox 21"/>
              <p:cNvSpPr txBox="1"/>
              <p:nvPr/>
            </p:nvSpPr>
            <p:spPr>
              <a:xfrm>
                <a:off x="2296330" y="6305967"/>
                <a:ext cx="2372919" cy="849746"/>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Bài giải</a:t>
                </a:r>
                <a:endParaRPr lang="en-US" sz="46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0"/>
            <a:ext cx="3738408" cy="907194"/>
            <a:chOff x="7459670" y="7543799"/>
            <a:chExt cx="6175386" cy="907313"/>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1A33DE7-FC11-4E4E-B17A-BEDEC4358F88}"/>
                    </a:ext>
                  </a:extLst>
                </p:cNvPr>
                <p:cNvSpPr txBox="1"/>
                <p:nvPr/>
              </p:nvSpPr>
              <p:spPr>
                <a:xfrm>
                  <a:off x="7698229" y="7640053"/>
                  <a:ext cx="929966"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B</a:t>
                  </a:r>
                </a:p>
              </p:txBody>
            </p:sp>
          </p:grpSp>
        </p:grpSp>
      </p:gr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338B2624-703E-4EA0-AD15-353B7957FAAE}"/>
                  </a:ext>
                </a:extLst>
              </p:cNvPr>
              <p:cNvSpPr/>
              <p:nvPr/>
            </p:nvSpPr>
            <p:spPr>
              <a:xfrm>
                <a:off x="2773012" y="3678964"/>
                <a:ext cx="22122428" cy="817724"/>
              </a:xfrm>
              <a:prstGeom prst="rect">
                <a:avLst/>
              </a:prstGeom>
            </p:spPr>
            <p:txBody>
              <a:bodyPr wrap="square">
                <a:spAutoFit/>
              </a:bodyPr>
              <a:lstStyle/>
              <a:p>
                <a:pPr>
                  <a:lnSpc>
                    <a:spcPct val="107000"/>
                  </a:lnSpc>
                  <a:spcAft>
                    <a:spcPts val="800"/>
                  </a:spcAft>
                </a:pPr>
                <a:r>
                  <a:rPr lang="en-US" sz="4400" b="1" dirty="0" err="1">
                    <a:latin typeface="Tahoma" panose="020B0604030504040204" pitchFamily="34" charset="0"/>
                    <a:ea typeface="Calibri" panose="020F0502020204030204" pitchFamily="34" charset="0"/>
                    <a:cs typeface="Times New Roman" panose="02020603050405020304" pitchFamily="18" charset="0"/>
                  </a:rPr>
                  <a:t>Khảo</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sát</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sự</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biến</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thiên</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và</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vẽ</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đồ</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thị</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hàm</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số</a:t>
                </a:r>
                <a:r>
                  <a:rPr lang="en-US" sz="4400" b="1" dirty="0">
                    <a:latin typeface="Tahoma" panose="020B0604030504040204" pitchFamily="34" charset="0"/>
                    <a:ea typeface="Calibri" panose="020F0502020204030204" pitchFamily="34" charset="0"/>
                    <a:cs typeface="Times New Roman" panose="02020603050405020304" pitchFamily="18" charset="0"/>
                  </a:rPr>
                  <a:t> : </a:t>
                </a:r>
                <a14:m>
                  <m:oMath xmlns:m="http://schemas.openxmlformats.org/officeDocument/2006/math">
                    <m:r>
                      <a:rPr lang="en-US" sz="4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effectLst/>
                            <a:latin typeface="Cambria Math" panose="02040503050406030204" pitchFamily="18" charset="0"/>
                          </a:rPr>
                        </m:ctrlPr>
                      </m:s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400" i="1">
                            <a:effectLst/>
                            <a:latin typeface="Cambria Math" panose="02040503050406030204" pitchFamily="18" charset="0"/>
                          </a:rPr>
                        </m:ctrlPr>
                      </m:sSupPr>
                      <m:e>
                        <m:r>
                          <a:rPr lang="en-US" sz="4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4400" dirty="0">
                  <a:latin typeface="Tahoma" panose="020B0604030504040204" pitchFamily="34" charset="0"/>
                </a:endParaRPr>
              </a:p>
            </p:txBody>
          </p:sp>
        </mc:Choice>
        <mc:Fallback xmlns="">
          <p:sp>
            <p:nvSpPr>
              <p:cNvPr id="32" name="Rectangle 31">
                <a:extLst>
                  <a:ext uri="{FF2B5EF4-FFF2-40B4-BE49-F238E27FC236}">
                    <a16:creationId xmlns:a16="http://schemas.microsoft.com/office/drawing/2014/main" id="{338B2624-703E-4EA0-AD15-353B7957FAAE}"/>
                  </a:ext>
                </a:extLst>
              </p:cNvPr>
              <p:cNvSpPr>
                <a:spLocks noRot="1" noChangeAspect="1" noMove="1" noResize="1" noEditPoints="1" noAdjustHandles="1" noChangeArrowheads="1" noChangeShapeType="1" noTextEdit="1"/>
              </p:cNvSpPr>
              <p:nvPr/>
            </p:nvSpPr>
            <p:spPr>
              <a:xfrm>
                <a:off x="2773012" y="3678964"/>
                <a:ext cx="22122428" cy="817724"/>
              </a:xfrm>
              <a:prstGeom prst="rect">
                <a:avLst/>
              </a:prstGeom>
              <a:blipFill>
                <a:blip r:embed="rId2"/>
                <a:stretch>
                  <a:fillRect l="-1130" t="-11940" b="-32836"/>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8A63C189-DCBA-414B-9BAC-5AF7630FD834}"/>
              </a:ext>
            </a:extLst>
          </p:cNvPr>
          <p:cNvSpPr/>
          <p:nvPr/>
        </p:nvSpPr>
        <p:spPr>
          <a:xfrm>
            <a:off x="1266711" y="7213327"/>
            <a:ext cx="2948435" cy="769441"/>
          </a:xfrm>
          <a:prstGeom prst="rect">
            <a:avLst/>
          </a:prstGeom>
        </p:spPr>
        <p:txBody>
          <a:bodyPr wrap="square">
            <a:spAutoFit/>
          </a:bodyPr>
          <a:lstStyle/>
          <a:p>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pt-BR" sz="4400" b="1" dirty="0">
                <a:solidFill>
                  <a:srgbClr val="3333FF"/>
                </a:solidFill>
                <a:latin typeface="Tahoma" panose="020B0604030504040204" pitchFamily="34" charset="0"/>
                <a:ea typeface="Tahoma" panose="020B0604030504040204" pitchFamily="34" charset="0"/>
                <a:cs typeface="Tahoma" panose="020B0604030504040204" pitchFamily="34" charset="0"/>
              </a:rPr>
              <a:t>Đồ thị: </a:t>
            </a:r>
            <a:endParaRPr lang="en-US" b="1"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304DB615-F6DC-40EF-B634-04FED73F3C39}"/>
                  </a:ext>
                </a:extLst>
              </p:cNvPr>
              <p:cNvSpPr/>
              <p:nvPr/>
            </p:nvSpPr>
            <p:spPr>
              <a:xfrm>
                <a:off x="1356709" y="8138727"/>
                <a:ext cx="14861331" cy="2539285"/>
              </a:xfrm>
              <a:prstGeom prst="rect">
                <a:avLst/>
              </a:prstGeom>
            </p:spPr>
            <p:txBody>
              <a:bodyPr wrap="square">
                <a:spAutoFit/>
              </a:bodyPr>
              <a:lstStyle/>
              <a:p>
                <a:pPr>
                  <a:lnSpc>
                    <a:spcPct val="107000"/>
                  </a:lnSpc>
                  <a:spcAft>
                    <a:spcPts val="800"/>
                  </a:spcAft>
                </a:pPr>
                <a:r>
                  <a:rPr lang="pt-BR" sz="4400" b="1" dirty="0">
                    <a:latin typeface="Tahoma" panose="020B0604030504040204" pitchFamily="34" charset="0"/>
                    <a:ea typeface="Tahoma" panose="020B0604030504040204" pitchFamily="34" charset="0"/>
                    <a:cs typeface="Tahoma" panose="020B0604030504040204" pitchFamily="34" charset="0"/>
                  </a:rPr>
                  <a:t>Đồ thị giao với trục tung tại điểm </a:t>
                </a:r>
                <a14:m>
                  <m:oMath xmlns:m="http://schemas.openxmlformats.org/officeDocument/2006/math">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pt-BR"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pt-BR" sz="4400" b="1" dirty="0">
                    <a:effectLst/>
                    <a:latin typeface="Tahoma" panose="020B0604030504040204" pitchFamily="34" charset="0"/>
                    <a:ea typeface="Tahoma" panose="020B0604030504040204" pitchFamily="34" charset="0"/>
                    <a:cs typeface="Tahoma" panose="020B0604030504040204" pitchFamily="34" charset="0"/>
                  </a:rPr>
                  <a:t>Đồ thị giao với trục hoành tại điểm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pt-BR" sz="4400" b="1" i="1" smtClean="0">
                            <a:effectLst/>
                            <a:latin typeface="Cambria Math" panose="02040503050406030204" pitchFamily="18" charset="0"/>
                          </a:rPr>
                          <m:t>4±</m:t>
                        </m:r>
                        <m:rad>
                          <m:radPr>
                            <m:degHide m:val="on"/>
                            <m:ctrlPr>
                              <a:rPr lang="pt-BR" sz="4400" b="1" i="1">
                                <a:solidFill>
                                  <a:srgbClr val="836967"/>
                                </a:solidFill>
                                <a:effectLst/>
                                <a:latin typeface="Cambria Math" panose="02040503050406030204" pitchFamily="18" charset="0"/>
                              </a:rPr>
                            </m:ctrlPr>
                          </m:radPr>
                          <m:deg/>
                          <m:e>
                            <m:r>
                              <a:rPr lang="pt-BR" sz="4400" b="1" i="1">
                                <a:effectLst/>
                                <a:latin typeface="Cambria Math" panose="02040503050406030204" pitchFamily="18" charset="0"/>
                              </a:rPr>
                              <m:t>15</m:t>
                            </m:r>
                          </m:e>
                        </m:rad>
                        <m:r>
                          <a:rPr lang="pt-BR" sz="4400" b="1" i="1">
                            <a:effectLst/>
                            <a:latin typeface="Cambria Math" panose="02040503050406030204" pitchFamily="18" charset="0"/>
                            <a:ea typeface="Calibri" panose="020F0502020204030204" pitchFamily="34" charset="0"/>
                            <a:cs typeface="Times New Roman" panose="02020603050405020304" pitchFamily="18" charset="0"/>
                          </a:rPr>
                          <m:t>;</m:t>
                        </m:r>
                        <m:r>
                          <a:rPr lang="pt-BR" sz="4400" b="1" i="1">
                            <a:effectLst/>
                            <a:latin typeface="Cambria Math" panose="02040503050406030204" pitchFamily="18" charset="0"/>
                            <a:ea typeface="Calibri" panose="020F0502020204030204" pitchFamily="34" charset="0"/>
                            <a:cs typeface="Times New Roman" panose="02020603050405020304" pitchFamily="18" charset="0"/>
                          </a:rPr>
                          <m:t>𝟎</m:t>
                        </m: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pt-BR" sz="4400" b="1" dirty="0">
                    <a:effectLst/>
                    <a:latin typeface="Tahoma" panose="020B0604030504040204" pitchFamily="34" charset="0"/>
                    <a:ea typeface="Tahoma" panose="020B0604030504040204" pitchFamily="34" charset="0"/>
                    <a:cs typeface="Tahoma" panose="020B0604030504040204" pitchFamily="34" charset="0"/>
                  </a:rPr>
                  <a:t>Đồ thị nhận trục tung làm trục đối xứng.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Rectangle 26">
                <a:extLst>
                  <a:ext uri="{FF2B5EF4-FFF2-40B4-BE49-F238E27FC236}">
                    <a16:creationId xmlns:a16="http://schemas.microsoft.com/office/drawing/2014/main" id="{304DB615-F6DC-40EF-B634-04FED73F3C39}"/>
                  </a:ext>
                </a:extLst>
              </p:cNvPr>
              <p:cNvSpPr>
                <a:spLocks noRot="1" noChangeAspect="1" noMove="1" noResize="1" noEditPoints="1" noAdjustHandles="1" noChangeArrowheads="1" noChangeShapeType="1" noTextEdit="1"/>
              </p:cNvSpPr>
              <p:nvPr/>
            </p:nvSpPr>
            <p:spPr>
              <a:xfrm>
                <a:off x="1356709" y="8138727"/>
                <a:ext cx="14861331" cy="2539285"/>
              </a:xfrm>
              <a:prstGeom prst="rect">
                <a:avLst/>
              </a:prstGeom>
              <a:blipFill>
                <a:blip r:embed="rId3"/>
                <a:stretch>
                  <a:fillRect l="-1682" t="-5516" b="-10552"/>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D59822B4-F4D3-4A3F-A6B3-8AABD88D4253}"/>
              </a:ext>
            </a:extLst>
          </p:cNvPr>
          <p:cNvSpPr txBox="1"/>
          <p:nvPr/>
        </p:nvSpPr>
        <p:spPr>
          <a:xfrm>
            <a:off x="2103699" y="2634736"/>
            <a:ext cx="296267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2.T43</a:t>
            </a:r>
          </a:p>
        </p:txBody>
      </p:sp>
      <p:pic>
        <p:nvPicPr>
          <p:cNvPr id="29" name="Picture 28">
            <a:extLst>
              <a:ext uri="{FF2B5EF4-FFF2-40B4-BE49-F238E27FC236}">
                <a16:creationId xmlns:a16="http://schemas.microsoft.com/office/drawing/2014/main" id="{58752986-C4E0-47E5-9D81-1D45A57DF618}"/>
              </a:ext>
            </a:extLst>
          </p:cNvPr>
          <p:cNvPicPr>
            <a:picLocks noChangeAspect="1"/>
          </p:cNvPicPr>
          <p:nvPr/>
        </p:nvPicPr>
        <p:blipFill>
          <a:blip r:embed="rId4"/>
          <a:stretch>
            <a:fillRect/>
          </a:stretch>
        </p:blipFill>
        <p:spPr>
          <a:xfrm>
            <a:off x="15054218" y="5694593"/>
            <a:ext cx="7553325" cy="7305675"/>
          </a:xfrm>
          <a:prstGeom prst="rect">
            <a:avLst/>
          </a:prstGeom>
        </p:spPr>
      </p:pic>
    </p:spTree>
    <p:extLst>
      <p:ext uri="{BB962C8B-B14F-4D97-AF65-F5344CB8AC3E}">
        <p14:creationId xmlns:p14="http://schemas.microsoft.com/office/powerpoint/2010/main" val="165800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032034" y="2527138"/>
            <a:ext cx="22122428" cy="2146745"/>
            <a:chOff x="1175570" y="3048677"/>
            <a:chExt cx="22124988" cy="1929344"/>
          </a:xfrm>
        </p:grpSpPr>
        <p:sp>
          <p:nvSpPr>
            <p:cNvPr id="5" name="Rounded Rectangle 4"/>
            <p:cNvSpPr/>
            <p:nvPr/>
          </p:nvSpPr>
          <p:spPr>
            <a:xfrm>
              <a:off x="1175570" y="3533428"/>
              <a:ext cx="22124988" cy="1444593"/>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1030956" y="4738463"/>
            <a:ext cx="22059472" cy="8596538"/>
            <a:chOff x="1270511" y="5867400"/>
            <a:chExt cx="22062025" cy="7422948"/>
          </a:xfrm>
        </p:grpSpPr>
        <p:sp>
          <p:nvSpPr>
            <p:cNvPr id="19" name="Rounded Rectangle 18"/>
            <p:cNvSpPr/>
            <p:nvPr/>
          </p:nvSpPr>
          <p:spPr>
            <a:xfrm>
              <a:off x="1272210" y="6139011"/>
              <a:ext cx="22060326" cy="715133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67400"/>
              <a:ext cx="3568119" cy="845462"/>
              <a:chOff x="1224541" y="6305967"/>
              <a:chExt cx="3568119" cy="845462"/>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96330" y="6305967"/>
                <a:ext cx="2278452" cy="634469"/>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4"/>
            <a:ext cx="3738408" cy="872732"/>
            <a:chOff x="7459670" y="7543799"/>
            <a:chExt cx="6175386" cy="872846"/>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769542"/>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1610" y="7640053"/>
                  <a:ext cx="943204" cy="7695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338B2624-703E-4EA0-AD15-353B7957FAAE}"/>
                  </a:ext>
                </a:extLst>
              </p:cNvPr>
              <p:cNvSpPr/>
              <p:nvPr/>
            </p:nvSpPr>
            <p:spPr>
              <a:xfrm>
                <a:off x="2486155" y="3487487"/>
                <a:ext cx="22122428" cy="1135375"/>
              </a:xfrm>
              <a:prstGeom prst="rect">
                <a:avLst/>
              </a:prstGeom>
            </p:spPr>
            <p:txBody>
              <a:bodyPr wrap="square">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Khảo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latin typeface="Cambria Math" panose="02040503050406030204" pitchFamily="18" charset="0"/>
                            <a:ea typeface="Calibri" panose="020F0502020204030204" pitchFamily="34" charset="0"/>
                            <a:cs typeface="Times New Roman" panose="02020603050405020304" pitchFamily="18" charset="0"/>
                          </a:rPr>
                          <m:t>𝟐</m:t>
                        </m:r>
                      </m:den>
                    </m:f>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𝟒</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latin typeface="Cambria Math" panose="02040503050406030204" pitchFamily="18" charset="0"/>
                            <a:ea typeface="Calibri" panose="020F0502020204030204" pitchFamily="34" charset="0"/>
                            <a:cs typeface="Times New Roman" panose="02020603050405020304" pitchFamily="18" charset="0"/>
                          </a:rPr>
                          <m:t>𝟑</m:t>
                        </m:r>
                      </m:num>
                      <m:den>
                        <m:r>
                          <a:rPr lang="en-US" sz="4400" b="1" i="1">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Rectangle 31">
                <a:extLst>
                  <a:ext uri="{FF2B5EF4-FFF2-40B4-BE49-F238E27FC236}">
                    <a16:creationId xmlns:a16="http://schemas.microsoft.com/office/drawing/2014/main" id="{338B2624-703E-4EA0-AD15-353B7957FAAE}"/>
                  </a:ext>
                </a:extLst>
              </p:cNvPr>
              <p:cNvSpPr>
                <a:spLocks noRot="1" noChangeAspect="1" noMove="1" noResize="1" noEditPoints="1" noAdjustHandles="1" noChangeArrowheads="1" noChangeShapeType="1" noTextEdit="1"/>
              </p:cNvSpPr>
              <p:nvPr/>
            </p:nvSpPr>
            <p:spPr>
              <a:xfrm>
                <a:off x="2486155" y="3487487"/>
                <a:ext cx="22122428" cy="1135375"/>
              </a:xfrm>
              <a:prstGeom prst="rect">
                <a:avLst/>
              </a:prstGeom>
              <a:blipFill>
                <a:blip r:embed="rId2"/>
                <a:stretch>
                  <a:fillRect l="-1130" b="-102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B9DAC90C-0A19-433B-81A0-1FFBCA4AE300}"/>
                  </a:ext>
                </a:extLst>
              </p:cNvPr>
              <p:cNvSpPr/>
              <p:nvPr/>
            </p:nvSpPr>
            <p:spPr>
              <a:xfrm>
                <a:off x="1163674" y="5801689"/>
                <a:ext cx="6414769" cy="759375"/>
              </a:xfrm>
              <a:prstGeom prst="rect">
                <a:avLst/>
              </a:prstGeom>
            </p:spPr>
            <p:txBody>
              <a:bodyPr wrap="none">
                <a:spAutoFit/>
              </a:body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Tập xác định: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𝑫</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ℝ</m:t>
                    </m:r>
                  </m:oMath>
                </a14:m>
                <a:r>
                  <a:rPr lang="en-US" sz="4400" b="1">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1" name="Rectangle 30">
                <a:extLst>
                  <a:ext uri="{FF2B5EF4-FFF2-40B4-BE49-F238E27FC236}">
                    <a16:creationId xmlns:a16="http://schemas.microsoft.com/office/drawing/2014/main" id="{B9DAC90C-0A19-433B-81A0-1FFBCA4AE300}"/>
                  </a:ext>
                </a:extLst>
              </p:cNvPr>
              <p:cNvSpPr>
                <a:spLocks noRot="1" noChangeAspect="1" noMove="1" noResize="1" noEditPoints="1" noAdjustHandles="1" noChangeArrowheads="1" noChangeShapeType="1" noTextEdit="1"/>
              </p:cNvSpPr>
              <p:nvPr/>
            </p:nvSpPr>
            <p:spPr>
              <a:xfrm>
                <a:off x="1163674" y="5801689"/>
                <a:ext cx="6414769" cy="759375"/>
              </a:xfrm>
              <a:prstGeom prst="rect">
                <a:avLst/>
              </a:prstGeom>
              <a:blipFill>
                <a:blip r:embed="rId3"/>
                <a:stretch>
                  <a:fillRect l="-3897" t="-19355" b="-3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F2948BD8-C5EF-4176-BB2A-D2E2374074FA}"/>
                  </a:ext>
                </a:extLst>
              </p:cNvPr>
              <p:cNvSpPr/>
              <p:nvPr/>
            </p:nvSpPr>
            <p:spPr>
              <a:xfrm>
                <a:off x="1237934" y="6623467"/>
                <a:ext cx="12192000" cy="1712328"/>
              </a:xfrm>
              <a:prstGeom prst="rect">
                <a:avLst/>
              </a:prstGeom>
            </p:spPr>
            <p:txBody>
              <a:bodyPr>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+Ta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400" b="1" i="1">
                            <a:effectLst/>
                            <a:latin typeface="Cambria Math" panose="02040503050406030204" pitchFamily="18" charset="0"/>
                            <a:ea typeface="Calibri" panose="020F0502020204030204" pitchFamily="34" charset="0"/>
                            <a:cs typeface="Times New Roman" panose="02020603050405020304" pitchFamily="18" charset="0"/>
                          </a:rPr>
                          <m:t>𝒚</m:t>
                        </m:r>
                      </m:e>
                      <m:sup>
                        <m:r>
                          <a:rPr lang="fr-FR" sz="4400" b="1"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fr-FR" sz="4400" b="1" i="1">
                            <a:effectLst/>
                            <a:latin typeface="Cambria Math" panose="02040503050406030204" pitchFamily="18" charset="0"/>
                            <a:ea typeface="Calibri" panose="020F0502020204030204" pitchFamily="34" charset="0"/>
                            <a:cs typeface="Times New Roman" panose="02020603050405020304" pitchFamily="18" charset="0"/>
                          </a:rPr>
                          <m:t>𝟑</m:t>
                        </m:r>
                      </m:sup>
                    </m:sSup>
                    <m:r>
                      <a:rPr lang="fr-FR"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𝒙</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fr-FR"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fr-FR" sz="4400" b="1" i="1">
                            <a:effectLst/>
                            <a:latin typeface="Cambria Math" panose="02040503050406030204" pitchFamily="18" charset="0"/>
                            <a:ea typeface="Calibri" panose="020F0502020204030204" pitchFamily="34" charset="0"/>
                            <a:cs typeface="Times New Roman" panose="02020603050405020304" pitchFamily="18" charset="0"/>
                          </a:rPr>
                          <m:t>+</m:t>
                        </m:r>
                        <m:r>
                          <a:rPr lang="fr-FR" sz="4400" b="1" i="1">
                            <a:effectLst/>
                            <a:latin typeface="Cambria Math" panose="02040503050406030204" pitchFamily="18" charset="0"/>
                            <a:ea typeface="Calibri" panose="020F0502020204030204" pitchFamily="34" charset="0"/>
                            <a:cs typeface="Times New Roman" panose="02020603050405020304" pitchFamily="18" charset="0"/>
                          </a:rPr>
                          <m:t>𝟏</m:t>
                        </m:r>
                      </m:e>
                    </m:d>
                    <m:r>
                      <a:rPr lang="fr-FR" sz="4400" b="1"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Rectangle 32">
                <a:extLst>
                  <a:ext uri="{FF2B5EF4-FFF2-40B4-BE49-F238E27FC236}">
                    <a16:creationId xmlns:a16="http://schemas.microsoft.com/office/drawing/2014/main" id="{F2948BD8-C5EF-4176-BB2A-D2E2374074FA}"/>
                  </a:ext>
                </a:extLst>
              </p:cNvPr>
              <p:cNvSpPr>
                <a:spLocks noRot="1" noChangeAspect="1" noMove="1" noResize="1" noEditPoints="1" noAdjustHandles="1" noChangeArrowheads="1" noChangeShapeType="1" noTextEdit="1"/>
              </p:cNvSpPr>
              <p:nvPr/>
            </p:nvSpPr>
            <p:spPr>
              <a:xfrm>
                <a:off x="1237934" y="6623467"/>
                <a:ext cx="12192000" cy="1712328"/>
              </a:xfrm>
              <a:prstGeom prst="rect">
                <a:avLst/>
              </a:prstGeom>
              <a:blipFill>
                <a:blip r:embed="rId4"/>
                <a:stretch>
                  <a:fillRect l="-2000" t="-8571" b="-1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E520DB4B-BBDE-4421-908E-3A33B6037AF1}"/>
                  </a:ext>
                </a:extLst>
              </p:cNvPr>
              <p:cNvSpPr/>
              <p:nvPr/>
            </p:nvSpPr>
            <p:spPr>
              <a:xfrm>
                <a:off x="1447199" y="8156190"/>
                <a:ext cx="9611285" cy="15991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400" b="1" i="1" smtClean="0">
                              <a:latin typeface="Cambria Math" panose="02040503050406030204" pitchFamily="18" charset="0"/>
                            </a:rPr>
                          </m:ctrlPr>
                        </m:sSupPr>
                        <m:e>
                          <m:r>
                            <a:rPr lang="en-US" sz="4400" b="1" i="1">
                              <a:latin typeface="Cambria Math" panose="02040503050406030204" pitchFamily="18" charset="0"/>
                            </a:rPr>
                            <m:t>𝒚</m:t>
                          </m:r>
                        </m:e>
                        <m:sup>
                          <m:r>
                            <a:rPr lang="en-US" sz="4400" b="1" i="0">
                              <a:latin typeface="Cambria Math" panose="02040503050406030204" pitchFamily="18" charset="0"/>
                            </a:rPr>
                            <m:t>′</m:t>
                          </m:r>
                        </m:sup>
                      </m:sSup>
                      <m:r>
                        <a:rPr lang="en-US" sz="4400" b="1" i="0">
                          <a:latin typeface="Cambria Math" panose="02040503050406030204" pitchFamily="18" charset="0"/>
                        </a:rPr>
                        <m:t>=</m:t>
                      </m:r>
                      <m:r>
                        <a:rPr lang="en-US" sz="4400" b="1" i="0">
                          <a:latin typeface="Cambria Math" panose="02040503050406030204" pitchFamily="18" charset="0"/>
                        </a:rPr>
                        <m:t>𝟎</m:t>
                      </m:r>
                      <m:r>
                        <a:rPr lang="en-US" sz="4400" b="1" i="0">
                          <a:latin typeface="Cambria Math" panose="02040503050406030204" pitchFamily="18" charset="0"/>
                        </a:rPr>
                        <m:t>⇔</m:t>
                      </m:r>
                      <m:r>
                        <a:rPr lang="en-US" sz="4400" b="1" i="1" smtClean="0">
                          <a:latin typeface="Cambria Math" panose="02040503050406030204" pitchFamily="18" charset="0"/>
                        </a:rPr>
                        <m:t>𝟐</m:t>
                      </m:r>
                      <m:r>
                        <a:rPr lang="en-US" sz="4400" b="1" i="1">
                          <a:latin typeface="Cambria Math" panose="02040503050406030204" pitchFamily="18" charset="0"/>
                        </a:rPr>
                        <m:t>𝒙</m:t>
                      </m:r>
                      <m:d>
                        <m:dPr>
                          <m:ctrlPr>
                            <a:rPr lang="en-US" sz="4400" b="1" i="1">
                              <a:latin typeface="Cambria Math" panose="02040503050406030204" pitchFamily="18" charset="0"/>
                            </a:rPr>
                          </m:ctrlPr>
                        </m:dPr>
                        <m:e>
                          <m:sSup>
                            <m:sSupPr>
                              <m:ctrlPr>
                                <a:rPr lang="en-US" sz="4400" b="1" i="1">
                                  <a:latin typeface="Cambria Math" panose="02040503050406030204" pitchFamily="18" charset="0"/>
                                </a:rPr>
                              </m:ctrlPr>
                            </m:sSupPr>
                            <m:e>
                              <m:r>
                                <a:rPr lang="en-US" sz="4400" b="1" i="1">
                                  <a:latin typeface="Cambria Math" panose="02040503050406030204" pitchFamily="18" charset="0"/>
                                </a:rPr>
                                <m:t>𝒙</m:t>
                              </m:r>
                            </m:e>
                            <m:sup>
                              <m:r>
                                <a:rPr lang="en-US" sz="4400" b="1" i="0">
                                  <a:latin typeface="Cambria Math" panose="02040503050406030204" pitchFamily="18" charset="0"/>
                                </a:rPr>
                                <m:t>𝟐</m:t>
                              </m:r>
                            </m:sup>
                          </m:sSup>
                          <m:r>
                            <a:rPr lang="en-US" sz="4400" b="1" i="0">
                              <a:latin typeface="Cambria Math" panose="02040503050406030204" pitchFamily="18" charset="0"/>
                            </a:rPr>
                            <m:t>+</m:t>
                          </m:r>
                          <m:r>
                            <a:rPr lang="en-US" sz="4400" b="1" i="0">
                              <a:latin typeface="Cambria Math" panose="02040503050406030204" pitchFamily="18" charset="0"/>
                            </a:rPr>
                            <m:t>𝟏</m:t>
                          </m:r>
                        </m:e>
                      </m:d>
                      <m:r>
                        <a:rPr lang="en-US" sz="4400" b="1" i="0">
                          <a:latin typeface="Cambria Math" panose="02040503050406030204" pitchFamily="18" charset="0"/>
                        </a:rPr>
                        <m:t>=</m:t>
                      </m:r>
                      <m:r>
                        <a:rPr lang="en-US" sz="4400" b="1" i="0">
                          <a:latin typeface="Cambria Math" panose="02040503050406030204" pitchFamily="18" charset="0"/>
                        </a:rPr>
                        <m:t>𝟎</m:t>
                      </m:r>
                      <m:r>
                        <a:rPr lang="en-US" sz="4400" b="1" i="0">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0">
                                  <a:latin typeface="Cambria Math" panose="02040503050406030204" pitchFamily="18" charset="0"/>
                                </a:rPr>
                                <m:t>&amp;</m:t>
                              </m:r>
                              <m:r>
                                <a:rPr lang="en-US" sz="4400" b="1" i="1">
                                  <a:latin typeface="Cambria Math" panose="02040503050406030204" pitchFamily="18" charset="0"/>
                                </a:rPr>
                                <m:t>𝒙</m:t>
                              </m:r>
                              <m:r>
                                <a:rPr lang="en-US" sz="4400" b="1" i="0">
                                  <a:latin typeface="Cambria Math" panose="02040503050406030204" pitchFamily="18" charset="0"/>
                                </a:rPr>
                                <m:t>=</m:t>
                              </m:r>
                              <m:r>
                                <a:rPr lang="en-US" sz="4400" b="1" i="0">
                                  <a:latin typeface="Cambria Math" panose="02040503050406030204" pitchFamily="18" charset="0"/>
                                </a:rPr>
                                <m:t>𝟎</m:t>
                              </m:r>
                            </m:e>
                            <m:e>
                              <m:r>
                                <a:rPr lang="en-US" sz="4400" b="1" i="0">
                                  <a:latin typeface="Cambria Math" panose="02040503050406030204" pitchFamily="18" charset="0"/>
                                </a:rPr>
                                <m:t>&amp;</m:t>
                              </m:r>
                              <m:r>
                                <a:rPr lang="en-US" sz="4400" b="1" i="1">
                                  <a:latin typeface="Cambria Math" panose="02040503050406030204" pitchFamily="18" charset="0"/>
                                </a:rPr>
                                <m:t>𝒙</m:t>
                              </m:r>
                              <m:r>
                                <a:rPr lang="en-US" sz="4400" b="1" i="0">
                                  <a:latin typeface="Cambria Math" panose="02040503050406030204" pitchFamily="18" charset="0"/>
                                </a:rPr>
                                <m:t>=±</m:t>
                              </m:r>
                              <m:r>
                                <a:rPr lang="en-US" sz="4400" b="1" i="0">
                                  <a:latin typeface="Cambria Math" panose="02040503050406030204" pitchFamily="18" charset="0"/>
                                </a:rPr>
                                <m:t>𝟏</m:t>
                              </m:r>
                            </m:e>
                          </m:eqArr>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E520DB4B-BBDE-4421-908E-3A33B6037AF1}"/>
                  </a:ext>
                </a:extLst>
              </p:cNvPr>
              <p:cNvSpPr>
                <a:spLocks noRot="1" noChangeAspect="1" noMove="1" noResize="1" noEditPoints="1" noAdjustHandles="1" noChangeArrowheads="1" noChangeShapeType="1" noTextEdit="1"/>
              </p:cNvSpPr>
              <p:nvPr/>
            </p:nvSpPr>
            <p:spPr>
              <a:xfrm>
                <a:off x="1447199" y="8156190"/>
                <a:ext cx="9611285" cy="159915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297EE2C2-41DC-4C7B-B5AA-E08FB43E2FCF}"/>
                  </a:ext>
                </a:extLst>
              </p:cNvPr>
              <p:cNvSpPr/>
              <p:nvPr/>
            </p:nvSpPr>
            <p:spPr>
              <a:xfrm>
                <a:off x="1229538" y="9576939"/>
                <a:ext cx="10231840" cy="1040028"/>
              </a:xfrm>
              <a:prstGeom prst="rect">
                <a:avLst/>
              </a:prstGeom>
            </p:spPr>
            <p:txBody>
              <a:bodyPr wrap="none">
                <a:spAutoFit/>
              </a:body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Giới hạn: </a:t>
                </a:r>
                <a14:m>
                  <m:oMath xmlns:m="http://schemas.openxmlformats.org/officeDocument/2006/math">
                    <m:limLow>
                      <m:limLow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limLow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lim>
                    </m:limLow>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limLow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lim>
                    </m:limLow>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297EE2C2-41DC-4C7B-B5AA-E08FB43E2FCF}"/>
                  </a:ext>
                </a:extLst>
              </p:cNvPr>
              <p:cNvSpPr>
                <a:spLocks noRot="1" noChangeAspect="1" noMove="1" noResize="1" noEditPoints="1" noAdjustHandles="1" noChangeArrowheads="1" noChangeShapeType="1" noTextEdit="1"/>
              </p:cNvSpPr>
              <p:nvPr/>
            </p:nvSpPr>
            <p:spPr>
              <a:xfrm>
                <a:off x="1229538" y="9576939"/>
                <a:ext cx="10231840" cy="1040028"/>
              </a:xfrm>
              <a:prstGeom prst="rect">
                <a:avLst/>
              </a:prstGeom>
              <a:blipFill>
                <a:blip r:embed="rId6"/>
                <a:stretch>
                  <a:fillRect l="-2443" t="-7018" b="-5848"/>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173D8EC5-1318-464D-A8F8-82BB86E32AE2}"/>
              </a:ext>
            </a:extLst>
          </p:cNvPr>
          <p:cNvSpPr/>
          <p:nvPr/>
        </p:nvSpPr>
        <p:spPr>
          <a:xfrm>
            <a:off x="12954000" y="5119982"/>
            <a:ext cx="5469767" cy="751616"/>
          </a:xfrm>
          <a:prstGeom prst="rect">
            <a:avLst/>
          </a:prstGeom>
        </p:spPr>
        <p:txBody>
          <a:bodyPr wrap="none">
            <a:spAutoFit/>
          </a:body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Bảng biến thiên:</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4C5DE56E-6203-4AEC-BFCC-25D0E04740A2}"/>
                  </a:ext>
                </a:extLst>
              </p:cNvPr>
              <p:cNvSpPr/>
              <p:nvPr/>
            </p:nvSpPr>
            <p:spPr>
              <a:xfrm>
                <a:off x="1293572" y="10658961"/>
                <a:ext cx="21135553" cy="781111"/>
              </a:xfrm>
              <a:prstGeom prst="rect">
                <a:avLst/>
              </a:prstGeom>
            </p:spPr>
            <p:txBody>
              <a:bodyPr wrap="square">
                <a:spAutoFit/>
              </a:bodyPr>
              <a:lstStyle/>
              <a:p>
                <a:pPr>
                  <a:lnSpc>
                    <a:spcPct val="107000"/>
                  </a:lnSpc>
                  <a:spcAft>
                    <a:spcPts val="800"/>
                  </a:spcAft>
                </a:pPr>
                <a:r>
                  <a:rPr lang="fr-FR" sz="4400" b="1">
                    <a:latin typeface="Tahoma" panose="020B0604030504040204" pitchFamily="34" charset="0"/>
                    <a:ea typeface="Tahoma" panose="020B0604030504040204" pitchFamily="34" charset="0"/>
                    <a:cs typeface="Tahoma" panose="020B0604030504040204" pitchFamily="34" charset="0"/>
                  </a:rPr>
                  <a:t>+ Chiều biến thiên: Hàm số NB trên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d>
                  </m:oMath>
                </a14:m>
                <a:r>
                  <a:rPr lang="fr-FR" sz="4400" b="1">
                    <a:effectLst/>
                    <a:latin typeface="Tahoma" panose="020B0604030504040204" pitchFamily="34" charset="0"/>
                    <a:ea typeface="Tahoma" panose="020B0604030504040204" pitchFamily="34" charset="0"/>
                    <a:cs typeface="Tahoma" panose="020B0604030504040204" pitchFamily="34" charset="0"/>
                  </a:rPr>
                  <a:t>;  </a:t>
                </a:r>
                <a:r>
                  <a:rPr lang="fr-FR" sz="4400" b="1">
                    <a:latin typeface="Tahoma" panose="020B0604030504040204" pitchFamily="34" charset="0"/>
                    <a:ea typeface="Tahoma" panose="020B0604030504040204" pitchFamily="34" charset="0"/>
                    <a:cs typeface="Tahoma" panose="020B0604030504040204" pitchFamily="34" charset="0"/>
                  </a:rPr>
                  <a:t>ĐB </a:t>
                </a:r>
                <a:r>
                  <a:rPr lang="fr-FR" sz="4400" b="1">
                    <a:effectLst/>
                    <a:latin typeface="Tahoma" panose="020B0604030504040204" pitchFamily="34" charset="0"/>
                    <a:ea typeface="Tahoma" panose="020B0604030504040204" pitchFamily="34" charset="0"/>
                    <a:cs typeface="Tahoma" panose="020B0604030504040204" pitchFamily="34" charset="0"/>
                  </a:rPr>
                  <a:t>trên</a:t>
                </a:r>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fr-FR" sz="4400" b="1" i="1">
                        <a:latin typeface="Cambria Math" panose="02040503050406030204" pitchFamily="18" charset="0"/>
                        <a:ea typeface="Calibri" panose="020F0502020204030204" pitchFamily="34" charset="0"/>
                        <a:cs typeface="Times New Roman" panose="02020603050405020304" pitchFamily="18" charset="0"/>
                      </a:rPr>
                      <m:t>+∞) </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ectangle 36">
                <a:extLst>
                  <a:ext uri="{FF2B5EF4-FFF2-40B4-BE49-F238E27FC236}">
                    <a16:creationId xmlns:a16="http://schemas.microsoft.com/office/drawing/2014/main" id="{4C5DE56E-6203-4AEC-BFCC-25D0E04740A2}"/>
                  </a:ext>
                </a:extLst>
              </p:cNvPr>
              <p:cNvSpPr>
                <a:spLocks noRot="1" noChangeAspect="1" noMove="1" noResize="1" noEditPoints="1" noAdjustHandles="1" noChangeArrowheads="1" noChangeShapeType="1" noTextEdit="1"/>
              </p:cNvSpPr>
              <p:nvPr/>
            </p:nvSpPr>
            <p:spPr>
              <a:xfrm>
                <a:off x="1293572" y="10658961"/>
                <a:ext cx="21135553" cy="781111"/>
              </a:xfrm>
              <a:prstGeom prst="rect">
                <a:avLst/>
              </a:prstGeom>
              <a:blipFill>
                <a:blip r:embed="rId7"/>
                <a:stretch>
                  <a:fillRect l="-1154" t="-18750" b="-32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82A39A36-F7F6-4DAB-8121-73CF91B5AD55}"/>
                  </a:ext>
                </a:extLst>
              </p:cNvPr>
              <p:cNvSpPr/>
              <p:nvPr/>
            </p:nvSpPr>
            <p:spPr>
              <a:xfrm>
                <a:off x="1237934" y="11630132"/>
                <a:ext cx="14097129" cy="1135375"/>
              </a:xfrm>
              <a:prstGeom prst="rect">
                <a:avLst/>
              </a:prstGeom>
            </p:spPr>
            <p:txBody>
              <a:bodyPr wrap="none">
                <a:spAutoFit/>
              </a:bodyPr>
              <a:lstStyle/>
              <a:p>
                <a:pPr>
                  <a:lnSpc>
                    <a:spcPct val="107000"/>
                  </a:lnSpc>
                  <a:spcAft>
                    <a:spcPts val="800"/>
                  </a:spcAft>
                </a:pPr>
                <a:r>
                  <a:rPr lang="fr-FR" sz="4400" b="1">
                    <a:latin typeface="Tahoma" panose="020B0604030504040204" pitchFamily="34" charset="0"/>
                    <a:ea typeface="Tahoma" panose="020B0604030504040204" pitchFamily="34" charset="0"/>
                    <a:cs typeface="Tahoma" panose="020B0604030504040204" pitchFamily="34" charset="0"/>
                  </a:rPr>
                  <a:t>+ Cực trị: </a:t>
                </a:r>
                <a:r>
                  <a:rPr lang="en-US" sz="4400" b="1">
                    <a:effectLst/>
                    <a:latin typeface="Tahoma" panose="020B0604030504040204" pitchFamily="34" charset="0"/>
                    <a:ea typeface="Tahoma" panose="020B0604030504040204" pitchFamily="34" charset="0"/>
                    <a:cs typeface="Tahoma" panose="020B0604030504040204" pitchFamily="34" charset="0"/>
                  </a:rPr>
                  <a:t>Hàm số đạt cực </a:t>
                </a:r>
                <a:r>
                  <a:rPr lang="en-US" sz="4400" b="1">
                    <a:latin typeface="Tahoma" panose="020B0604030504040204" pitchFamily="34" charset="0"/>
                    <a:ea typeface="Tahoma" panose="020B0604030504040204" pitchFamily="34" charset="0"/>
                    <a:cs typeface="Tahoma" panose="020B0604030504040204" pitchFamily="34" charset="0"/>
                  </a:rPr>
                  <a:t>tiểu</a:t>
                </a:r>
                <a:r>
                  <a:rPr lang="en-US" sz="4400" b="1">
                    <a:effectLst/>
                    <a:latin typeface="Tahoma" panose="020B0604030504040204" pitchFamily="34" charset="0"/>
                    <a:ea typeface="Tahoma" panose="020B0604030504040204" pitchFamily="34" charset="0"/>
                    <a:cs typeface="Tahoma" panose="020B0604030504040204" pitchFamily="34" charset="0"/>
                  </a:rPr>
                  <a:t> tại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𝑪𝑻</m:t>
                        </m:r>
                      </m:sub>
                    </m:sSub>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smtClean="0">
                            <a:effectLst/>
                            <a:latin typeface="Cambria Math" panose="02040503050406030204" pitchFamily="18" charset="0"/>
                            <a:cs typeface="Times New Roman" panose="02020603050405020304" pitchFamily="18" charset="0"/>
                          </a:rPr>
                        </m:ctrlPr>
                      </m:fPr>
                      <m:num>
                        <m:r>
                          <a:rPr lang="en-US" sz="4400" b="1" i="1" smtClean="0">
                            <a:effectLst/>
                            <a:latin typeface="Cambria Math" panose="02040503050406030204" pitchFamily="18" charset="0"/>
                            <a:cs typeface="Times New Roman" panose="02020603050405020304" pitchFamily="18" charset="0"/>
                          </a:rPr>
                          <m:t>𝟑</m:t>
                        </m:r>
                      </m:num>
                      <m:den>
                        <m:r>
                          <a:rPr lang="en-US" sz="4400" b="1" i="1" smtClean="0">
                            <a:effectLst/>
                            <a:latin typeface="Cambria Math" panose="02040503050406030204" pitchFamily="18" charset="0"/>
                            <a:cs typeface="Times New Roman" panose="02020603050405020304" pitchFamily="18" charset="0"/>
                          </a:rPr>
                          <m:t>𝟐</m:t>
                        </m:r>
                      </m:den>
                    </m:f>
                  </m:oMath>
                </a14:m>
                <a:r>
                  <a:rPr lang="en-US" sz="4400" b="1">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8" name="Rectangle 37">
                <a:extLst>
                  <a:ext uri="{FF2B5EF4-FFF2-40B4-BE49-F238E27FC236}">
                    <a16:creationId xmlns:a16="http://schemas.microsoft.com/office/drawing/2014/main" id="{82A39A36-F7F6-4DAB-8121-73CF91B5AD55}"/>
                  </a:ext>
                </a:extLst>
              </p:cNvPr>
              <p:cNvSpPr>
                <a:spLocks noRot="1" noChangeAspect="1" noMove="1" noResize="1" noEditPoints="1" noAdjustHandles="1" noChangeArrowheads="1" noChangeShapeType="1" noTextEdit="1"/>
              </p:cNvSpPr>
              <p:nvPr/>
            </p:nvSpPr>
            <p:spPr>
              <a:xfrm>
                <a:off x="1237934" y="11630132"/>
                <a:ext cx="14097129" cy="1135375"/>
              </a:xfrm>
              <a:prstGeom prst="rect">
                <a:avLst/>
              </a:prstGeom>
              <a:blipFill>
                <a:blip r:embed="rId8"/>
                <a:stretch>
                  <a:fillRect l="-1729" r="-821" b="-10215"/>
                </a:stretch>
              </a:blipFill>
            </p:spPr>
            <p:txBody>
              <a:bodyPr/>
              <a:lstStyle/>
              <a:p>
                <a:r>
                  <a:rPr lang="en-US">
                    <a:noFill/>
                  </a:rPr>
                  <a:t> </a:t>
                </a:r>
              </a:p>
            </p:txBody>
          </p:sp>
        </mc:Fallback>
      </mc:AlternateContent>
      <p:pic>
        <p:nvPicPr>
          <p:cNvPr id="39" name="Picture 38">
            <a:extLst>
              <a:ext uri="{FF2B5EF4-FFF2-40B4-BE49-F238E27FC236}">
                <a16:creationId xmlns:a16="http://schemas.microsoft.com/office/drawing/2014/main" id="{2F23DFA3-EF7B-4C53-9E57-A8CB4482699F}"/>
              </a:ext>
            </a:extLst>
          </p:cNvPr>
          <p:cNvPicPr/>
          <p:nvPr/>
        </p:nvPicPr>
        <p:blipFill>
          <a:blip r:embed="rId9"/>
          <a:stretch>
            <a:fillRect/>
          </a:stretch>
        </p:blipFill>
        <p:spPr>
          <a:xfrm>
            <a:off x="13325515" y="6091154"/>
            <a:ext cx="9611285" cy="4188674"/>
          </a:xfrm>
          <a:prstGeom prst="rect">
            <a:avLst/>
          </a:prstGeom>
        </p:spPr>
      </p:pic>
      <p:sp>
        <p:nvSpPr>
          <p:cNvPr id="40" name="TextBox 39">
            <a:extLst>
              <a:ext uri="{FF2B5EF4-FFF2-40B4-BE49-F238E27FC236}">
                <a16:creationId xmlns:a16="http://schemas.microsoft.com/office/drawing/2014/main" id="{1D688113-B7AD-46A4-BA7C-14420A6C13D2}"/>
              </a:ext>
            </a:extLst>
          </p:cNvPr>
          <p:cNvSpPr txBox="1"/>
          <p:nvPr/>
        </p:nvSpPr>
        <p:spPr>
          <a:xfrm>
            <a:off x="2114399" y="2718204"/>
            <a:ext cx="296267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2.T43</a:t>
            </a:r>
          </a:p>
        </p:txBody>
      </p:sp>
    </p:spTree>
    <p:extLst>
      <p:ext uri="{BB962C8B-B14F-4D97-AF65-F5344CB8AC3E}">
        <p14:creationId xmlns:p14="http://schemas.microsoft.com/office/powerpoint/2010/main" val="266680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1" grpId="0"/>
      <p:bldP spid="33" grpId="0"/>
      <p:bldP spid="34" grpId="0"/>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032034" y="2527135"/>
            <a:ext cx="22122428" cy="2496297"/>
            <a:chOff x="1175570" y="3048677"/>
            <a:chExt cx="22124988" cy="2154834"/>
          </a:xfrm>
        </p:grpSpPr>
        <p:sp>
          <p:nvSpPr>
            <p:cNvPr id="5" name="Rounded Rectangle 4"/>
            <p:cNvSpPr/>
            <p:nvPr/>
          </p:nvSpPr>
          <p:spPr>
            <a:xfrm>
              <a:off x="1175570" y="3533428"/>
              <a:ext cx="22124988" cy="1670083"/>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18" name="Group 17"/>
          <p:cNvGrpSpPr/>
          <p:nvPr/>
        </p:nvGrpSpPr>
        <p:grpSpPr>
          <a:xfrm>
            <a:off x="1006026" y="5603586"/>
            <a:ext cx="22059472" cy="7426614"/>
            <a:chOff x="1270511" y="5867400"/>
            <a:chExt cx="22062025" cy="6123869"/>
          </a:xfrm>
        </p:grpSpPr>
        <p:sp>
          <p:nvSpPr>
            <p:cNvPr id="19" name="Rounded Rectangle 18"/>
            <p:cNvSpPr/>
            <p:nvPr/>
          </p:nvSpPr>
          <p:spPr>
            <a:xfrm>
              <a:off x="1272210" y="6139011"/>
              <a:ext cx="22060326" cy="585225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60"/>
            <p:cNvGrpSpPr/>
            <p:nvPr/>
          </p:nvGrpSpPr>
          <p:grpSpPr>
            <a:xfrm>
              <a:off x="1270511" y="5867400"/>
              <a:ext cx="3568119" cy="849746"/>
              <a:chOff x="1224541" y="6305967"/>
              <a:chExt cx="3568119" cy="849746"/>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2" name="TextBox 21"/>
              <p:cNvSpPr txBox="1"/>
              <p:nvPr/>
            </p:nvSpPr>
            <p:spPr>
              <a:xfrm>
                <a:off x="2296330" y="6305967"/>
                <a:ext cx="2372919" cy="849746"/>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Bài giải</a:t>
                </a:r>
                <a:endParaRPr lang="en-US" sz="46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0"/>
            <a:ext cx="3738408" cy="907194"/>
            <a:chOff x="7459670" y="7543799"/>
            <a:chExt cx="6175386" cy="907313"/>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1A33DE7-FC11-4E4E-B17A-BEDEC4358F88}"/>
                    </a:ext>
                  </a:extLst>
                </p:cNvPr>
                <p:cNvSpPr txBox="1"/>
                <p:nvPr/>
              </p:nvSpPr>
              <p:spPr>
                <a:xfrm>
                  <a:off x="7698229" y="7640053"/>
                  <a:ext cx="929966"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B</a:t>
                  </a:r>
                </a:p>
              </p:txBody>
            </p:sp>
          </p:grpSp>
        </p:grpSp>
      </p:grpSp>
      <p:pic>
        <p:nvPicPr>
          <p:cNvPr id="31" name="Picture 30">
            <a:extLst>
              <a:ext uri="{FF2B5EF4-FFF2-40B4-BE49-F238E27FC236}">
                <a16:creationId xmlns:a16="http://schemas.microsoft.com/office/drawing/2014/main" id="{11E47920-4E94-45AF-901C-560CECAE1005}"/>
              </a:ext>
            </a:extLst>
          </p:cNvPr>
          <p:cNvPicPr/>
          <p:nvPr/>
        </p:nvPicPr>
        <p:blipFill rotWithShape="1">
          <a:blip r:embed="rId2"/>
          <a:srcRect l="13535" t="6652"/>
          <a:stretch/>
        </p:blipFill>
        <p:spPr bwMode="auto">
          <a:xfrm>
            <a:off x="16992600" y="6531328"/>
            <a:ext cx="5458509" cy="5878023"/>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BF98E57-3525-4186-BB98-2175EBCF7ADF}"/>
                  </a:ext>
                </a:extLst>
              </p:cNvPr>
              <p:cNvSpPr/>
              <p:nvPr/>
            </p:nvSpPr>
            <p:spPr>
              <a:xfrm>
                <a:off x="1762410" y="8262991"/>
                <a:ext cx="13023869" cy="2782941"/>
              </a:xfrm>
              <a:prstGeom prst="rect">
                <a:avLst/>
              </a:prstGeom>
            </p:spPr>
            <p:txBody>
              <a:bodyPr wrap="square">
                <a:spAutoFit/>
              </a:bodyPr>
              <a:lstStyle/>
              <a:p>
                <a:pPr>
                  <a:lnSpc>
                    <a:spcPct val="107000"/>
                  </a:lnSpc>
                  <a:spcAft>
                    <a:spcPts val="800"/>
                  </a:spcAft>
                </a:pPr>
                <a:r>
                  <a:rPr lang="pt-BR" sz="4000" b="1" dirty="0">
                    <a:latin typeface="Tahoma" panose="020B0604030504040204" pitchFamily="34" charset="0"/>
                    <a:ea typeface="Tahoma" panose="020B0604030504040204" pitchFamily="34" charset="0"/>
                    <a:cs typeface="Tahoma" panose="020B0604030504040204" pitchFamily="34" charset="0"/>
                  </a:rPr>
                  <a:t>Đồ thị giao với trục tung tại điểm </a:t>
                </a:r>
                <a14:m>
                  <m:oMath xmlns:m="http://schemas.openxmlformats.org/officeDocument/2006/math">
                    <m:r>
                      <a:rPr lang="en-US" sz="4800" b="1" i="0" smtClean="0">
                        <a:latin typeface="Cambria Math" panose="02040503050406030204" pitchFamily="18" charset="0"/>
                        <a:ea typeface="Tahoma" panose="020B0604030504040204" pitchFamily="34" charset="0"/>
                        <a:cs typeface="Tahoma" panose="020B0604030504040204" pitchFamily="34" charset="0"/>
                      </a:rPr>
                      <m:t>(</m:t>
                    </m:r>
                    <m:r>
                      <a:rPr lang="en-US" sz="4800" b="1" i="0" smtClean="0">
                        <a:latin typeface="Cambria Math" panose="02040503050406030204" pitchFamily="18" charset="0"/>
                        <a:ea typeface="Tahoma" panose="020B0604030504040204" pitchFamily="34" charset="0"/>
                        <a:cs typeface="Tahoma" panose="020B0604030504040204" pitchFamily="34" charset="0"/>
                      </a:rPr>
                      <m:t>𝟎</m:t>
                    </m:r>
                    <m:r>
                      <a:rPr lang="en-US" sz="4800" b="1" i="0" smtClean="0">
                        <a:latin typeface="Cambria Math" panose="02040503050406030204" pitchFamily="18" charset="0"/>
                        <a:ea typeface="Tahoma" panose="020B0604030504040204" pitchFamily="34" charset="0"/>
                        <a:cs typeface="Tahoma" panose="020B0604030504040204" pitchFamily="34" charset="0"/>
                      </a:rPr>
                      <m:t>;</m:t>
                    </m:r>
                    <m:r>
                      <a:rPr lang="en-US" sz="4800" b="1" i="1" smtClean="0">
                        <a:latin typeface="Cambria Math" panose="02040503050406030204" pitchFamily="18" charset="0"/>
                        <a:ea typeface="Tahoma" panose="020B0604030504040204" pitchFamily="34" charset="0"/>
                        <a:cs typeface="Tahoma" panose="020B0604030504040204" pitchFamily="34" charset="0"/>
                      </a:rPr>
                      <m:t>−</m:t>
                    </m:r>
                    <m:f>
                      <m:fPr>
                        <m:ctrlPr>
                          <a:rPr lang="en-US" sz="4800" b="1" i="1" smtClean="0">
                            <a:latin typeface="Cambria Math" panose="02040503050406030204" pitchFamily="18" charset="0"/>
                            <a:ea typeface="Tahoma" panose="020B0604030504040204" pitchFamily="34" charset="0"/>
                            <a:cs typeface="Tahoma" panose="020B0604030504040204" pitchFamily="34" charset="0"/>
                          </a:rPr>
                        </m:ctrlPr>
                      </m:fPr>
                      <m:num>
                        <m:r>
                          <a:rPr lang="en-US" sz="4800" b="1" i="1" smtClean="0">
                            <a:latin typeface="Cambria Math" panose="02040503050406030204" pitchFamily="18" charset="0"/>
                            <a:ea typeface="Tahoma" panose="020B0604030504040204" pitchFamily="34" charset="0"/>
                            <a:cs typeface="Tahoma" panose="020B0604030504040204" pitchFamily="34" charset="0"/>
                          </a:rPr>
                          <m:t>𝟑</m:t>
                        </m:r>
                      </m:num>
                      <m:den>
                        <m:r>
                          <a:rPr lang="en-US" sz="4800" b="1" i="1" smtClean="0">
                            <a:latin typeface="Cambria Math" panose="02040503050406030204" pitchFamily="18" charset="0"/>
                            <a:ea typeface="Tahoma" panose="020B0604030504040204" pitchFamily="34" charset="0"/>
                            <a:cs typeface="Tahoma" panose="020B0604030504040204" pitchFamily="34" charset="0"/>
                          </a:rPr>
                          <m:t>𝟐</m:t>
                        </m:r>
                      </m:den>
                    </m:f>
                  </m:oMath>
                </a14:m>
                <a:r>
                  <a:rPr lang="pt-BR" sz="4800" b="1" dirty="0">
                    <a:latin typeface="Tahoma" panose="020B0604030504040204" pitchFamily="34" charset="0"/>
                    <a:ea typeface="Tahoma" panose="020B0604030504040204" pitchFamily="34" charset="0"/>
                    <a:cs typeface="Tahoma" panose="020B0604030504040204" pitchFamily="34" charset="0"/>
                  </a:rPr>
                  <a:t>)</a:t>
                </a:r>
                <a:r>
                  <a:rPr lang="pt-BR" sz="4000" b="1" dirty="0">
                    <a:latin typeface="Tahoma" panose="020B0604030504040204" pitchFamily="34" charset="0"/>
                    <a:ea typeface="Tahoma" panose="020B0604030504040204" pitchFamily="34" charset="0"/>
                    <a:cs typeface="Tahoma" panose="020B0604030504040204" pitchFamily="34" charset="0"/>
                  </a:rPr>
                  <a:t> </a:t>
                </a:r>
                <a:endParaRPr lang="en-US" sz="40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pt-BR" sz="4000" b="1" dirty="0">
                    <a:latin typeface="Tahoma" panose="020B0604030504040204" pitchFamily="34" charset="0"/>
                    <a:ea typeface="Tahoma" panose="020B0604030504040204" pitchFamily="34" charset="0"/>
                    <a:cs typeface="Tahoma" panose="020B0604030504040204" pitchFamily="34" charset="0"/>
                  </a:rPr>
                  <a:t>Đồ thị giao với trục hoành tại điểm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r>
                          <a:rPr lang="pt-BR"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𝟏</m:t>
                        </m:r>
                        <m:r>
                          <a:rPr lang="pt-BR" sz="4400" b="1" i="1">
                            <a:latin typeface="Cambria Math" panose="02040503050406030204" pitchFamily="18" charset="0"/>
                            <a:ea typeface="Calibri" panose="020F0502020204030204" pitchFamily="34" charset="0"/>
                            <a:cs typeface="Times New Roman" panose="02020603050405020304" pitchFamily="18" charset="0"/>
                          </a:rPr>
                          <m:t>;</m:t>
                        </m:r>
                        <m:r>
                          <a:rPr lang="pt-BR" sz="4400" b="1" i="1">
                            <a:latin typeface="Cambria Math" panose="02040503050406030204" pitchFamily="18" charset="0"/>
                            <a:ea typeface="Calibri" panose="020F0502020204030204" pitchFamily="34" charset="0"/>
                            <a:cs typeface="Times New Roman" panose="02020603050405020304" pitchFamily="18" charset="0"/>
                          </a:rPr>
                          <m:t>𝟎</m:t>
                        </m:r>
                      </m:e>
                    </m:d>
                    <m:r>
                      <a:rPr lang="pt-BR" sz="4400" b="1" i="1">
                        <a:latin typeface="Cambria Math" panose="02040503050406030204" pitchFamily="18" charset="0"/>
                        <a:ea typeface="Calibri" panose="020F0502020204030204" pitchFamily="34" charset="0"/>
                        <a:cs typeface="Times New Roman" panose="02020603050405020304" pitchFamily="18" charset="0"/>
                      </a:rPr>
                      <m:t>; (</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𝟏</m:t>
                    </m:r>
                    <m:r>
                      <a:rPr lang="pt-BR" sz="4400" b="1" i="1">
                        <a:latin typeface="Cambria Math" panose="02040503050406030204" pitchFamily="18" charset="0"/>
                        <a:ea typeface="Calibri" panose="020F0502020204030204" pitchFamily="34" charset="0"/>
                        <a:cs typeface="Times New Roman" panose="02020603050405020304" pitchFamily="18" charset="0"/>
                      </a:rPr>
                      <m:t>;</m:t>
                    </m:r>
                    <m:r>
                      <a:rPr lang="pt-BR" sz="4400" b="1" i="1">
                        <a:latin typeface="Cambria Math" panose="02040503050406030204" pitchFamily="18" charset="0"/>
                        <a:ea typeface="Calibri" panose="020F0502020204030204" pitchFamily="34" charset="0"/>
                        <a:cs typeface="Times New Roman" panose="02020603050405020304" pitchFamily="18" charset="0"/>
                      </a:rPr>
                      <m:t>𝟎</m:t>
                    </m:r>
                    <m:r>
                      <a:rPr lang="pt-BR" sz="4400" b="1" i="1">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pt-BR" sz="4000" b="1" dirty="0">
                    <a:latin typeface="Tahoma" panose="020B0604030504040204" pitchFamily="34" charset="0"/>
                    <a:ea typeface="Tahoma" panose="020B0604030504040204" pitchFamily="34" charset="0"/>
                    <a:cs typeface="Tahoma" panose="020B0604030504040204" pitchFamily="34" charset="0"/>
                  </a:rPr>
                  <a:t>Đồ thị nhận trục tung làm trục đối xứng.</a:t>
                </a:r>
                <a:endParaRPr lang="en-US" b="1" dirty="0"/>
              </a:p>
            </p:txBody>
          </p:sp>
        </mc:Choice>
        <mc:Fallback xmlns="">
          <p:sp>
            <p:nvSpPr>
              <p:cNvPr id="2" name="Rectangle 1">
                <a:extLst>
                  <a:ext uri="{FF2B5EF4-FFF2-40B4-BE49-F238E27FC236}">
                    <a16:creationId xmlns:a16="http://schemas.microsoft.com/office/drawing/2014/main" id="{0BF98E57-3525-4186-BB98-2175EBCF7ADF}"/>
                  </a:ext>
                </a:extLst>
              </p:cNvPr>
              <p:cNvSpPr>
                <a:spLocks noRot="1" noChangeAspect="1" noMove="1" noResize="1" noEditPoints="1" noAdjustHandles="1" noChangeArrowheads="1" noChangeShapeType="1" noTextEdit="1"/>
              </p:cNvSpPr>
              <p:nvPr/>
            </p:nvSpPr>
            <p:spPr>
              <a:xfrm>
                <a:off x="1762410" y="8262991"/>
                <a:ext cx="13023869" cy="2782941"/>
              </a:xfrm>
              <a:prstGeom prst="rect">
                <a:avLst/>
              </a:prstGeom>
              <a:blipFill>
                <a:blip r:embed="rId3"/>
                <a:stretch>
                  <a:fillRect l="-1638" b="-7440"/>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C069A4D2-6603-4CDE-A3A7-01E0B2B6BB7B}"/>
              </a:ext>
            </a:extLst>
          </p:cNvPr>
          <p:cNvSpPr/>
          <p:nvPr/>
        </p:nvSpPr>
        <p:spPr>
          <a:xfrm>
            <a:off x="1597726" y="7282307"/>
            <a:ext cx="2792752" cy="769441"/>
          </a:xfrm>
          <a:prstGeom prst="rect">
            <a:avLst/>
          </a:prstGeom>
        </p:spPr>
        <p:txBody>
          <a:bodyPr wrap="none">
            <a:spAutoFit/>
          </a:bodyPr>
          <a:lstStyle/>
          <a:p>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pt-BR" sz="4400" b="1" dirty="0">
                <a:solidFill>
                  <a:srgbClr val="3333FF"/>
                </a:solidFill>
                <a:latin typeface="Tahoma" panose="020B0604030504040204" pitchFamily="34" charset="0"/>
                <a:ea typeface="Tahoma" panose="020B0604030504040204" pitchFamily="34" charset="0"/>
                <a:cs typeface="Tahoma" panose="020B0604030504040204" pitchFamily="34" charset="0"/>
              </a:rPr>
              <a:t>Đồ thị: </a:t>
            </a:r>
            <a:endParaRPr lang="en-US" b="1"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A0C8733F-FB2E-4012-B44B-BF98DE2CAAC3}"/>
                  </a:ext>
                </a:extLst>
              </p:cNvPr>
              <p:cNvSpPr/>
              <p:nvPr/>
            </p:nvSpPr>
            <p:spPr>
              <a:xfrm>
                <a:off x="2091771" y="3575815"/>
                <a:ext cx="22122428" cy="1372427"/>
              </a:xfrm>
              <a:prstGeom prst="rect">
                <a:avLst/>
              </a:prstGeom>
              <a:noFill/>
            </p:spPr>
            <p:txBody>
              <a:bodyPr wrap="square">
                <a:spAutoFit/>
              </a:bodyPr>
              <a:lstStyle/>
              <a:p>
                <a:pPr>
                  <a:lnSpc>
                    <a:spcPct val="107000"/>
                  </a:lnSpc>
                  <a:spcAft>
                    <a:spcPts val="800"/>
                  </a:spcAft>
                </a:pPr>
                <a:r>
                  <a:rPr lang="en-US" sz="4400" b="1" dirty="0">
                    <a:latin typeface="Tahoma" panose="020B0604030504040204" pitchFamily="34" charset="0"/>
                    <a:ea typeface="Calibri" panose="020F0502020204030204" pitchFamily="34" charset="0"/>
                    <a:cs typeface="Times New Roman" panose="02020603050405020304" pitchFamily="18" charset="0"/>
                  </a:rPr>
                  <a:t>b. </a:t>
                </a:r>
                <a:r>
                  <a:rPr lang="en-US" sz="4400" b="1" dirty="0" err="1">
                    <a:latin typeface="Tahoma" panose="020B0604030504040204" pitchFamily="34" charset="0"/>
                    <a:ea typeface="Calibri" panose="020F0502020204030204" pitchFamily="34" charset="0"/>
                    <a:cs typeface="Times New Roman" panose="02020603050405020304" pitchFamily="18" charset="0"/>
                  </a:rPr>
                  <a:t>Khảo</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sát</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sự</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biến</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thiên</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và</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vẽ</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đồ</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thị</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hàm</a:t>
                </a:r>
                <a:r>
                  <a:rPr lang="en-US" sz="4400" b="1" dirty="0">
                    <a:latin typeface="Tahoma" panose="020B0604030504040204" pitchFamily="34"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Calibri" panose="020F0502020204030204" pitchFamily="34" charset="0"/>
                    <a:cs typeface="Times New Roman" panose="02020603050405020304" pitchFamily="18" charset="0"/>
                  </a:rPr>
                  <a:t>số</a:t>
                </a:r>
                <a:r>
                  <a:rPr lang="en-US" sz="4400" b="1" dirty="0">
                    <a:latin typeface="Tahoma" panose="020B0604030504040204" pitchFamily="34" charset="0"/>
                    <a:ea typeface="Calibri" panose="020F0502020204030204" pitchFamily="34" charset="0"/>
                    <a:cs typeface="Times New Roman" panose="02020603050405020304" pitchFamily="18" charset="0"/>
                  </a:rPr>
                  <a:t> : </a:t>
                </a:r>
                <a14:m>
                  <m:oMath xmlns:m="http://schemas.openxmlformats.org/officeDocument/2006/math">
                    <m:r>
                      <a:rPr lang="en-US" sz="5400" b="1" i="1">
                        <a:latin typeface="Cambria Math" panose="02040503050406030204" pitchFamily="18" charset="0"/>
                        <a:ea typeface="Calibri" panose="020F0502020204030204" pitchFamily="34" charset="0"/>
                        <a:cs typeface="Times New Roman" panose="02020603050405020304" pitchFamily="18" charset="0"/>
                      </a:rPr>
                      <m:t>𝒚</m:t>
                    </m:r>
                    <m:r>
                      <a:rPr lang="en-US" sz="54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5400" b="1" i="1">
                            <a:latin typeface="Cambria Math" panose="02040503050406030204" pitchFamily="18" charset="0"/>
                            <a:ea typeface="Calibri" panose="020F0502020204030204" pitchFamily="34" charset="0"/>
                            <a:cs typeface="Times New Roman" panose="02020603050405020304" pitchFamily="18" charset="0"/>
                          </a:rPr>
                        </m:ctrlPr>
                      </m:fPr>
                      <m:num>
                        <m:r>
                          <a:rPr lang="en-US" sz="54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5400" b="1" i="1">
                            <a:latin typeface="Cambria Math" panose="02040503050406030204" pitchFamily="18" charset="0"/>
                            <a:ea typeface="Calibri" panose="020F0502020204030204" pitchFamily="34" charset="0"/>
                            <a:cs typeface="Times New Roman" panose="02020603050405020304" pitchFamily="18" charset="0"/>
                          </a:rPr>
                          <m:t>𝟐</m:t>
                        </m:r>
                      </m:den>
                    </m:f>
                    <m:sSup>
                      <m:sSupPr>
                        <m:ctrlPr>
                          <a:rPr lang="en-US" sz="5400" b="1" i="1">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latin typeface="Cambria Math" panose="02040503050406030204" pitchFamily="18" charset="0"/>
                            <a:ea typeface="Calibri" panose="020F0502020204030204" pitchFamily="34" charset="0"/>
                            <a:cs typeface="Times New Roman" panose="02020603050405020304" pitchFamily="18" charset="0"/>
                          </a:rPr>
                          <m:t>𝒙</m:t>
                        </m:r>
                      </m:e>
                      <m:sup>
                        <m:r>
                          <a:rPr lang="en-US" sz="5400" b="1" i="1">
                            <a:latin typeface="Cambria Math" panose="02040503050406030204" pitchFamily="18" charset="0"/>
                            <a:ea typeface="Calibri" panose="020F0502020204030204" pitchFamily="34" charset="0"/>
                            <a:cs typeface="Times New Roman" panose="02020603050405020304" pitchFamily="18" charset="0"/>
                          </a:rPr>
                          <m:t>𝟒</m:t>
                        </m:r>
                      </m:sup>
                    </m:sSup>
                    <m:r>
                      <a:rPr lang="en-US" sz="54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5400" b="1" i="1">
                            <a:latin typeface="Cambria Math" panose="02040503050406030204" pitchFamily="18" charset="0"/>
                            <a:ea typeface="Calibri" panose="020F0502020204030204" pitchFamily="34" charset="0"/>
                            <a:cs typeface="Times New Roman" panose="02020603050405020304" pitchFamily="18" charset="0"/>
                          </a:rPr>
                        </m:ctrlPr>
                      </m:sSupPr>
                      <m:e>
                        <m:r>
                          <a:rPr lang="en-US" sz="5400" b="1" i="1">
                            <a:latin typeface="Cambria Math" panose="02040503050406030204" pitchFamily="18" charset="0"/>
                            <a:ea typeface="Calibri" panose="020F0502020204030204" pitchFamily="34" charset="0"/>
                            <a:cs typeface="Times New Roman" panose="02020603050405020304" pitchFamily="18" charset="0"/>
                          </a:rPr>
                          <m:t>𝒙</m:t>
                        </m:r>
                      </m:e>
                      <m:sup>
                        <m:r>
                          <a:rPr lang="en-US" sz="5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54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5400" b="1" i="1">
                            <a:latin typeface="Cambria Math" panose="02040503050406030204" pitchFamily="18" charset="0"/>
                            <a:ea typeface="Calibri" panose="020F0502020204030204" pitchFamily="34" charset="0"/>
                            <a:cs typeface="Times New Roman" panose="02020603050405020304" pitchFamily="18" charset="0"/>
                          </a:rPr>
                        </m:ctrlPr>
                      </m:fPr>
                      <m:num>
                        <m:r>
                          <a:rPr lang="en-US" sz="5400" b="1" i="1">
                            <a:latin typeface="Cambria Math" panose="02040503050406030204" pitchFamily="18" charset="0"/>
                            <a:ea typeface="Calibri" panose="020F0502020204030204" pitchFamily="34" charset="0"/>
                            <a:cs typeface="Times New Roman" panose="02020603050405020304" pitchFamily="18" charset="0"/>
                          </a:rPr>
                          <m:t>𝟑</m:t>
                        </m:r>
                      </m:num>
                      <m:den>
                        <m:r>
                          <a:rPr lang="en-US" sz="5400" b="1" i="1">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A0C8733F-FB2E-4012-B44B-BF98DE2CAAC3}"/>
                  </a:ext>
                </a:extLst>
              </p:cNvPr>
              <p:cNvSpPr>
                <a:spLocks noRot="1" noChangeAspect="1" noMove="1" noResize="1" noEditPoints="1" noAdjustHandles="1" noChangeArrowheads="1" noChangeShapeType="1" noTextEdit="1"/>
              </p:cNvSpPr>
              <p:nvPr/>
            </p:nvSpPr>
            <p:spPr>
              <a:xfrm>
                <a:off x="2091771" y="3575815"/>
                <a:ext cx="22122428" cy="1372427"/>
              </a:xfrm>
              <a:prstGeom prst="rect">
                <a:avLst/>
              </a:prstGeom>
              <a:blipFill>
                <a:blip r:embed="rId4"/>
                <a:stretch>
                  <a:fillRect l="-1102" b="-3556"/>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B7F8A902-A194-4E55-8464-F1B249779A5B}"/>
              </a:ext>
            </a:extLst>
          </p:cNvPr>
          <p:cNvSpPr txBox="1"/>
          <p:nvPr/>
        </p:nvSpPr>
        <p:spPr>
          <a:xfrm>
            <a:off x="2111167" y="2750512"/>
            <a:ext cx="296267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2.T43</a:t>
            </a:r>
          </a:p>
        </p:txBody>
      </p:sp>
    </p:spTree>
    <p:extLst>
      <p:ext uri="{BB962C8B-B14F-4D97-AF65-F5344CB8AC3E}">
        <p14:creationId xmlns:p14="http://schemas.microsoft.com/office/powerpoint/2010/main" val="98170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305294" y="3719346"/>
            <a:ext cx="3300947" cy="83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398" tIns="45699" rIns="91398" bIns="45699" rtlCol="0">
            <a:spAutoFit/>
          </a:bodyPr>
          <a:lstStyle/>
          <a:p>
            <a:pPr algn="ctr"/>
            <a:r>
              <a:rPr lang="en-US" sz="4800" b="1">
                <a:solidFill>
                  <a:srgbClr val="135F82"/>
                </a:solidFill>
                <a:latin typeface="Chu Van An" panose="02020603050405020304" pitchFamily="18" charset="0"/>
                <a:ea typeface="Tahoma" pitchFamily="34" charset="0"/>
                <a:cs typeface="Chu Van An" panose="02020603050405020304" pitchFamily="18" charset="0"/>
              </a:rPr>
              <a:t>GIẢI TÍCH</a:t>
            </a:r>
          </a:p>
        </p:txBody>
      </p:sp>
      <p:sp>
        <p:nvSpPr>
          <p:cNvPr id="22" name="TextBox 21"/>
          <p:cNvSpPr txBox="1"/>
          <p:nvPr/>
        </p:nvSpPr>
        <p:spPr>
          <a:xfrm>
            <a:off x="3429000" y="4636794"/>
            <a:ext cx="18288000" cy="193895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91398" tIns="45699" rIns="91398" bIns="45699" rtlCol="0">
            <a:spAutoFit/>
          </a:bodyPr>
          <a:lstStyle/>
          <a:p>
            <a:pPr algn="ctr"/>
            <a:r>
              <a:rPr lang="en-US" sz="6000" b="1" err="1">
                <a:solidFill>
                  <a:srgbClr val="776249"/>
                </a:solidFill>
                <a:latin typeface="Chu Van An" panose="02020603050405020304" pitchFamily="18" charset="0"/>
                <a:ea typeface="Tahoma" pitchFamily="34" charset="0"/>
                <a:cs typeface="Chu Van An" panose="02020603050405020304" pitchFamily="18" charset="0"/>
              </a:rPr>
              <a:t>Chương</a:t>
            </a:r>
            <a:r>
              <a:rPr lang="en-US" sz="6000" b="1">
                <a:solidFill>
                  <a:srgbClr val="776249"/>
                </a:solidFill>
                <a:latin typeface="Chu Van An" panose="02020603050405020304" pitchFamily="18" charset="0"/>
                <a:ea typeface="Tahoma" pitchFamily="34" charset="0"/>
                <a:cs typeface="Chu Van An" panose="02020603050405020304" pitchFamily="18" charset="0"/>
              </a:rPr>
              <a:t> 1: ỨNG DỤNG ĐẠO HÀM ĐỂ KHẢO SÁT VÀ VẼ ĐỒ THỊ HÀM SỐ</a:t>
            </a:r>
          </a:p>
        </p:txBody>
      </p:sp>
      <p:grpSp>
        <p:nvGrpSpPr>
          <p:cNvPr id="5" name="Group 4"/>
          <p:cNvGrpSpPr/>
          <p:nvPr/>
        </p:nvGrpSpPr>
        <p:grpSpPr>
          <a:xfrm>
            <a:off x="12377436" y="1883773"/>
            <a:ext cx="1813892" cy="1828546"/>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398" tIns="45699" rIns="91398" bIns="45699" rtlCol="0">
              <a:spAutoFit/>
            </a:bodyPr>
            <a:lstStyle/>
            <a:p>
              <a:pPr algn="ctr"/>
              <a:r>
                <a:rPr lang="en-US" b="1">
                  <a:solidFill>
                    <a:srgbClr val="135F82"/>
                  </a:solidFill>
                  <a:latin typeface="Chu Van An" panose="02020603050405020304" pitchFamily="18" charset="0"/>
                  <a:ea typeface="AvantGarde" pitchFamily="2" charset="0"/>
                  <a:cs typeface="Chu Van An" panose="02020603050405020304" pitchFamily="18" charset="0"/>
                </a:rPr>
                <a:t>LỚP</a:t>
              </a:r>
            </a:p>
          </p:txBody>
        </p:sp>
        <p:sp>
          <p:nvSpPr>
            <p:cNvPr id="25" name="TextBox 24"/>
            <p:cNvSpPr txBox="1"/>
            <p:nvPr/>
          </p:nvSpPr>
          <p:spPr>
            <a:xfrm>
              <a:off x="13020903" y="1556787"/>
              <a:ext cx="1223351" cy="1338798"/>
            </a:xfrm>
            <a:prstGeom prst="rect">
              <a:avLst/>
            </a:prstGeom>
            <a:noFill/>
          </p:spPr>
          <p:txBody>
            <a:bodyPr wrap="none" lIns="91398" tIns="45699" rIns="91398" bIns="45699" rtlCol="0">
              <a:spAutoFit/>
            </a:bodyPr>
            <a:lstStyle/>
            <a:p>
              <a:r>
                <a:rPr lang="en-US" sz="8099">
                  <a:solidFill>
                    <a:srgbClr val="135F82"/>
                  </a:solidFill>
                  <a:latin typeface="Chu Van An" panose="02020603050405020304" pitchFamily="18" charset="0"/>
                  <a:ea typeface="AvantGarde" pitchFamily="2" charset="0"/>
                  <a:cs typeface="Chu Van An" panose="02020603050405020304" pitchFamily="18" charset="0"/>
                </a:rPr>
                <a:t>1</a:t>
              </a:r>
              <a:r>
                <a:rPr lang="vi-VN" sz="8099">
                  <a:solidFill>
                    <a:srgbClr val="135F82"/>
                  </a:solidFill>
                  <a:latin typeface="Chu Van An" panose="02020603050405020304" pitchFamily="18" charset="0"/>
                  <a:ea typeface="AvantGarde" pitchFamily="2" charset="0"/>
                  <a:cs typeface="Chu Van An" panose="02020603050405020304" pitchFamily="18" charset="0"/>
                </a:rPr>
                <a:t>2</a:t>
              </a:r>
              <a:endParaRPr lang="en-US" sz="8099">
                <a:solidFill>
                  <a:srgbClr val="135F82"/>
                </a:solidFill>
                <a:latin typeface="Chu Van An" panose="02020603050405020304" pitchFamily="18" charset="0"/>
                <a:ea typeface="AvantGarde" pitchFamily="2" charset="0"/>
                <a:cs typeface="Chu Van An" panose="02020603050405020304" pitchFamily="18" charset="0"/>
              </a:endParaRPr>
            </a:p>
          </p:txBody>
        </p:sp>
      </p:grpSp>
      <p:grpSp>
        <p:nvGrpSpPr>
          <p:cNvPr id="9" name="Group 8"/>
          <p:cNvGrpSpPr/>
          <p:nvPr/>
        </p:nvGrpSpPr>
        <p:grpSpPr>
          <a:xfrm>
            <a:off x="10781125" y="1966240"/>
            <a:ext cx="2238084" cy="1706805"/>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26"/>
          <p:cNvGrpSpPr/>
          <p:nvPr/>
        </p:nvGrpSpPr>
        <p:grpSpPr>
          <a:xfrm>
            <a:off x="3366072" y="9793415"/>
            <a:ext cx="17088453" cy="907192"/>
            <a:chOff x="7483861" y="7543801"/>
            <a:chExt cx="17012919" cy="907311"/>
          </a:xfrm>
        </p:grpSpPr>
        <p:sp>
          <p:nvSpPr>
            <p:cNvPr id="44" name="TextBox 43"/>
            <p:cNvSpPr txBox="1"/>
            <p:nvPr/>
          </p:nvSpPr>
          <p:spPr>
            <a:xfrm>
              <a:off x="8993187" y="7620006"/>
              <a:ext cx="15503593"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CÁC BÀI TẬP C</a:t>
              </a:r>
              <a:r>
                <a:rPr lang="vi-VN" sz="4800" b="1">
                  <a:solidFill>
                    <a:srgbClr val="135F82"/>
                  </a:solidFill>
                  <a:latin typeface="Tahoma" pitchFamily="34" charset="0"/>
                  <a:ea typeface="Tahoma" pitchFamily="34" charset="0"/>
                  <a:cs typeface="Tahoma" pitchFamily="34" charset="0"/>
                </a:rPr>
                <a:t>Ơ</a:t>
              </a:r>
              <a:r>
                <a:rPr lang="en-US" sz="4800" b="1">
                  <a:solidFill>
                    <a:srgbClr val="135F82"/>
                  </a:solidFill>
                  <a:latin typeface="Tahoma" pitchFamily="34" charset="0"/>
                  <a:ea typeface="Tahoma" pitchFamily="34" charset="0"/>
                  <a:cs typeface="Tahoma" pitchFamily="34" charset="0"/>
                </a:rPr>
                <a:t> BẢN</a:t>
              </a:r>
            </a:p>
          </p:txBody>
        </p:sp>
        <p:grpSp>
          <p:nvGrpSpPr>
            <p:cNvPr id="3" name="Group 27"/>
            <p:cNvGrpSpPr/>
            <p:nvPr/>
          </p:nvGrpSpPr>
          <p:grpSpPr>
            <a:xfrm>
              <a:off x="7483861" y="7543801"/>
              <a:ext cx="1251657" cy="872847"/>
              <a:chOff x="7483860" y="7543801"/>
              <a:chExt cx="1251657" cy="872847"/>
            </a:xfrm>
          </p:grpSpPr>
          <p:sp>
            <p:nvSpPr>
              <p:cNvPr id="46" name="Isosceles Triangle 44"/>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9"/>
              <p:cNvGrpSpPr/>
              <p:nvPr/>
            </p:nvGrpSpPr>
            <p:grpSpPr>
              <a:xfrm>
                <a:off x="7493378" y="7646473"/>
                <a:ext cx="1242139" cy="770175"/>
                <a:chOff x="7493378" y="7646473"/>
                <a:chExt cx="1242139" cy="770175"/>
              </a:xfrm>
            </p:grpSpPr>
            <p:sp>
              <p:nvSpPr>
                <p:cNvPr id="48" name="Round Same Side Corner Rectangle 47"/>
                <p:cNvSpPr/>
                <p:nvPr/>
              </p:nvSpPr>
              <p:spPr>
                <a:xfrm rot="5400000">
                  <a:off x="7748688" y="7429818"/>
                  <a:ext cx="731520" cy="1242139"/>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909228" y="7646473"/>
                  <a:ext cx="640858" cy="754054"/>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II</a:t>
                  </a:r>
                </a:p>
              </p:txBody>
            </p:sp>
          </p:grpSp>
        </p:grpSp>
      </p:grpSp>
      <p:grpSp>
        <p:nvGrpSpPr>
          <p:cNvPr id="6" name="Group 26"/>
          <p:cNvGrpSpPr/>
          <p:nvPr/>
        </p:nvGrpSpPr>
        <p:grpSpPr>
          <a:xfrm>
            <a:off x="3356555" y="8484182"/>
            <a:ext cx="14849139" cy="907194"/>
            <a:chOff x="7459670" y="7543799"/>
            <a:chExt cx="14851072" cy="907313"/>
          </a:xfrm>
        </p:grpSpPr>
        <p:sp>
          <p:nvSpPr>
            <p:cNvPr id="28" name="TextBox 27"/>
            <p:cNvSpPr txBox="1"/>
            <p:nvPr/>
          </p:nvSpPr>
          <p:spPr>
            <a:xfrm>
              <a:off x="8993187" y="7620006"/>
              <a:ext cx="13317555"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LÝ THUYẾT CẦN NHỚ</a:t>
              </a:r>
            </a:p>
          </p:txBody>
        </p:sp>
        <p:grpSp>
          <p:nvGrpSpPr>
            <p:cNvPr id="7" name="Group 27"/>
            <p:cNvGrpSpPr/>
            <p:nvPr/>
          </p:nvGrpSpPr>
          <p:grpSpPr>
            <a:xfrm>
              <a:off x="7459670" y="7543799"/>
              <a:ext cx="1381118" cy="872846"/>
              <a:chOff x="7459669" y="7543800"/>
              <a:chExt cx="1381118" cy="872846"/>
            </a:xfrm>
          </p:grpSpPr>
          <p:sp>
            <p:nvSpPr>
              <p:cNvPr id="3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9"/>
              <p:cNvGrpSpPr/>
              <p:nvPr/>
            </p:nvGrpSpPr>
            <p:grpSpPr>
              <a:xfrm>
                <a:off x="7469187" y="7640053"/>
                <a:ext cx="1371600" cy="776593"/>
                <a:chOff x="7469187" y="7640053"/>
                <a:chExt cx="1371600" cy="776593"/>
              </a:xfrm>
            </p:grpSpPr>
            <p:sp>
              <p:nvSpPr>
                <p:cNvPr id="32" name="Round Same Side Corner Rectangle 31"/>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937828" y="7640053"/>
                  <a:ext cx="450764" cy="754054"/>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I</a:t>
                  </a:r>
                </a:p>
              </p:txBody>
            </p:sp>
          </p:grpSp>
        </p:grpSp>
      </p:grpSp>
      <p:sp>
        <p:nvSpPr>
          <p:cNvPr id="23" name="TextBox 22"/>
          <p:cNvSpPr txBox="1"/>
          <p:nvPr/>
        </p:nvSpPr>
        <p:spPr>
          <a:xfrm>
            <a:off x="7519892" y="6726704"/>
            <a:ext cx="10998632" cy="1107825"/>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lIns="91398" tIns="45699" rIns="91398" bIns="45699" rtlCol="0">
            <a:spAutoFit/>
          </a:bodyPr>
          <a:lstStyle/>
          <a:p>
            <a:pPr algn="ctr"/>
            <a:r>
              <a:rPr lang="en-US" sz="6599" b="1" dirty="0">
                <a:solidFill>
                  <a:srgbClr val="FF0000"/>
                </a:solidFill>
                <a:latin typeface="AvantGarde-Demi" pitchFamily="18" charset="0"/>
                <a:ea typeface="AvantGarde-Demi" pitchFamily="18" charset="0"/>
                <a:cs typeface="AvantGarde-Demi" pitchFamily="18" charset="0"/>
              </a:rPr>
              <a:t>HƯỚNG DẪN SỮA BÀI TẬP SGK</a:t>
            </a:r>
          </a:p>
        </p:txBody>
      </p:sp>
      <p:sp>
        <p:nvSpPr>
          <p:cNvPr id="54" name="Rounded Rectangle 53"/>
          <p:cNvSpPr/>
          <p:nvPr/>
        </p:nvSpPr>
        <p:spPr>
          <a:xfrm>
            <a:off x="3512667" y="8207119"/>
            <a:ext cx="19013083" cy="4264123"/>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a:p>
        </p:txBody>
      </p:sp>
      <p:grpSp>
        <p:nvGrpSpPr>
          <p:cNvPr id="55" name="Group 54"/>
          <p:cNvGrpSpPr/>
          <p:nvPr/>
        </p:nvGrpSpPr>
        <p:grpSpPr>
          <a:xfrm>
            <a:off x="4243914" y="11118423"/>
            <a:ext cx="9472086" cy="968318"/>
            <a:chOff x="739068" y="1515168"/>
            <a:chExt cx="9473319" cy="968444"/>
          </a:xfrm>
        </p:grpSpPr>
        <p:sp>
          <p:nvSpPr>
            <p:cNvPr id="56"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grpSp>
          <p:nvGrpSpPr>
            <p:cNvPr id="57" name="Group 56"/>
            <p:cNvGrpSpPr/>
            <p:nvPr/>
          </p:nvGrpSpPr>
          <p:grpSpPr>
            <a:xfrm>
              <a:off x="739068" y="1515168"/>
              <a:ext cx="8177919" cy="960327"/>
              <a:chOff x="739068" y="1515168"/>
              <a:chExt cx="8177919" cy="960327"/>
            </a:xfrm>
          </p:grpSpPr>
          <p:sp>
            <p:nvSpPr>
              <p:cNvPr id="59"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0" name="Oval 72"/>
              <p:cNvSpPr>
                <a:spLocks noChangeArrowheads="1"/>
              </p:cNvSpPr>
              <p:nvPr/>
            </p:nvSpPr>
            <p:spPr bwMode="auto">
              <a:xfrm>
                <a:off x="1372407" y="1515168"/>
                <a:ext cx="285717" cy="280956"/>
              </a:xfrm>
              <a:prstGeom prst="ellipse">
                <a:avLst/>
              </a:pr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1"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2"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63"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75"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76"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77"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79"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80"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81"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82"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1">
                <a:schemeClr val="accent1"/>
              </a:lnRef>
              <a:fillRef idx="2">
                <a:schemeClr val="accent1"/>
              </a:fillRef>
              <a:effectRef idx="1">
                <a:schemeClr val="accent1"/>
              </a:effectRef>
              <a:fontRef idx="minor">
                <a:schemeClr val="dk1"/>
              </a:fontRef>
            </p:style>
            <p:txBody>
              <a:bodyPr vert="horz" wrap="square" lIns="91417" tIns="45709" rIns="91417" bIns="45709" numCol="1" anchor="t" anchorCtr="0" compatLnSpc="1">
                <a:prstTxWarp prst="textNoShape">
                  <a:avLst/>
                </a:prstTxWarp>
              </a:bodyPr>
              <a:lstStyle/>
              <a:p>
                <a:endParaRPr lang="en-US"/>
              </a:p>
            </p:txBody>
          </p:sp>
          <p:sp>
            <p:nvSpPr>
              <p:cNvPr id="83" name="TextBox 82"/>
              <p:cNvSpPr txBox="1"/>
              <p:nvPr/>
            </p:nvSpPr>
            <p:spPr>
              <a:xfrm>
                <a:off x="2132731" y="1706054"/>
                <a:ext cx="6784256"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400" b="1">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grpSp>
    </p:spTree>
    <p:extLst>
      <p:ext uri="{BB962C8B-B14F-4D97-AF65-F5344CB8AC3E}">
        <p14:creationId xmlns:p14="http://schemas.microsoft.com/office/powerpoint/2010/main" val="128308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spd="25000"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barn(inVertical)">
                                      <p:cBhvr>
                                        <p:cTn id="32"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utoUpdateAnimBg="0"/>
      <p:bldP spid="23" grpId="0" autoUpdateAnimBg="0"/>
      <p:bldP spid="54"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032033" y="2527136"/>
            <a:ext cx="22710039" cy="2400403"/>
            <a:chOff x="1175570" y="3048677"/>
            <a:chExt cx="22124988" cy="2714776"/>
          </a:xfrm>
        </p:grpSpPr>
        <p:sp>
          <p:nvSpPr>
            <p:cNvPr id="5" name="Rounded Rectangle 4"/>
            <p:cNvSpPr/>
            <p:nvPr/>
          </p:nvSpPr>
          <p:spPr>
            <a:xfrm>
              <a:off x="1175570" y="3200087"/>
              <a:ext cx="22124988" cy="2563366"/>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1061155" y="5076147"/>
            <a:ext cx="22710039" cy="8106453"/>
            <a:chOff x="1270511" y="5867400"/>
            <a:chExt cx="22712667" cy="6684453"/>
          </a:xfrm>
        </p:grpSpPr>
        <p:sp>
          <p:nvSpPr>
            <p:cNvPr id="19" name="Rounded Rectangle 18"/>
            <p:cNvSpPr/>
            <p:nvPr/>
          </p:nvSpPr>
          <p:spPr>
            <a:xfrm>
              <a:off x="1270511" y="6203558"/>
              <a:ext cx="22712667" cy="634829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67400"/>
              <a:ext cx="3568119" cy="845462"/>
              <a:chOff x="1224541" y="6305967"/>
              <a:chExt cx="3568119" cy="845462"/>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96330" y="6305967"/>
                <a:ext cx="2278452" cy="634469"/>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4"/>
            <a:ext cx="3738408" cy="872732"/>
            <a:chOff x="7459670" y="7543799"/>
            <a:chExt cx="6175386" cy="872846"/>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769542"/>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1610" y="7640053"/>
                  <a:ext cx="943204" cy="7695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BF9CB85-DA88-463D-B4D4-DBE3C4BA2B91}"/>
                  </a:ext>
                </a:extLst>
              </p:cNvPr>
              <p:cNvSpPr/>
              <p:nvPr/>
            </p:nvSpPr>
            <p:spPr>
              <a:xfrm>
                <a:off x="5070409" y="2693778"/>
                <a:ext cx="18671662" cy="2191497"/>
              </a:xfrm>
              <a:prstGeom prst="rect">
                <a:avLst/>
              </a:prstGeom>
            </p:spPr>
            <p:txBody>
              <a:bodyPr wrap="square">
                <a:spAutoFit/>
              </a:bodyPr>
              <a:lstStyle/>
              <a:p>
                <a:pPr>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Khảo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a:t>
                </a:r>
              </a:p>
              <a:p>
                <a:pPr/>
                <a14:m>
                  <m:oMathPara xmlns:m="http://schemas.openxmlformats.org/officeDocument/2006/math">
                    <m:oMathParaPr>
                      <m:jc m:val="centerGroup"/>
                    </m:oMathParaPr>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den>
                      </m:f>
                      <m:r>
                        <m:rPr>
                          <m:nor/>
                        </m:rPr>
                        <a:rPr lang="en-US" sz="4400" b="1">
                          <a:effectLst/>
                          <a:latin typeface="Tahoma" panose="020B0604030504040204" pitchFamily="34" charset="0"/>
                          <a:ea typeface="Tahoma" panose="020B0604030504040204" pitchFamily="34" charset="0"/>
                          <a:cs typeface="Tahoma" panose="020B0604030504040204" pitchFamily="34"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den>
                      </m:f>
                      <m:r>
                        <m:rPr>
                          <m:nor/>
                        </m:rPr>
                        <a:rPr lang="en-US" sz="4400" b="1">
                          <a:effectLst/>
                          <a:latin typeface="Tahoma" panose="020B0604030504040204" pitchFamily="34" charset="0"/>
                          <a:ea typeface="Tahoma" panose="020B0604030504040204" pitchFamily="34" charset="0"/>
                          <a:cs typeface="Tahoma" panose="020B0604030504040204" pitchFamily="34" charset="0"/>
                        </a:rPr>
                        <m:t> </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2BF9CB85-DA88-463D-B4D4-DBE3C4BA2B91}"/>
                  </a:ext>
                </a:extLst>
              </p:cNvPr>
              <p:cNvSpPr>
                <a:spLocks noRot="1" noChangeAspect="1" noMove="1" noResize="1" noEditPoints="1" noAdjustHandles="1" noChangeArrowheads="1" noChangeShapeType="1" noTextEdit="1"/>
              </p:cNvSpPr>
              <p:nvPr/>
            </p:nvSpPr>
            <p:spPr>
              <a:xfrm>
                <a:off x="5070409" y="2693778"/>
                <a:ext cx="18671662" cy="2191497"/>
              </a:xfrm>
              <a:prstGeom prst="rect">
                <a:avLst/>
              </a:prstGeom>
              <a:blipFill>
                <a:blip r:embed="rId2"/>
                <a:stretch>
                  <a:fillRect l="-1339" t="-66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628C645-7622-4EA9-8C81-8949BC82E348}"/>
                  </a:ext>
                </a:extLst>
              </p:cNvPr>
              <p:cNvSpPr/>
              <p:nvPr/>
            </p:nvSpPr>
            <p:spPr>
              <a:xfrm>
                <a:off x="4649740" y="5664854"/>
                <a:ext cx="3797011" cy="1364412"/>
              </a:xfrm>
              <a:prstGeom prst="rect">
                <a:avLst/>
              </a:prstGeom>
              <a:blipFill dpi="0" rotWithShape="1">
                <a:blip r:embed="rId3">
                  <a:alphaModFix amt="40000"/>
                </a:blip>
                <a:srcRect/>
                <a:stretch>
                  <a:fillRect/>
                </a:stretch>
              </a:blip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00CC"/>
                          </a:solidFill>
                          <a:latin typeface="Cambria Math" panose="02040503050406030204" pitchFamily="18" charset="0"/>
                        </a:rPr>
                        <m:t>𝒂</m:t>
                      </m:r>
                      <m:r>
                        <a:rPr lang="en-US" sz="4400" b="1" i="0">
                          <a:solidFill>
                            <a:srgbClr val="0000CC"/>
                          </a:solidFill>
                          <a:latin typeface="Cambria Math" panose="02040503050406030204" pitchFamily="18" charset="0"/>
                        </a:rPr>
                        <m:t>)</m:t>
                      </m:r>
                      <m:r>
                        <a:rPr lang="en-US" sz="4400" b="1" i="1">
                          <a:solidFill>
                            <a:srgbClr val="0000CC"/>
                          </a:solidFill>
                          <a:latin typeface="Cambria Math" panose="02040503050406030204" pitchFamily="18" charset="0"/>
                        </a:rPr>
                        <m:t>𝒚</m:t>
                      </m:r>
                      <m:r>
                        <a:rPr lang="en-US" sz="4400" b="1" i="0">
                          <a:solidFill>
                            <a:srgbClr val="0000CC"/>
                          </a:solidFill>
                          <a:latin typeface="Cambria Math" panose="02040503050406030204" pitchFamily="18" charset="0"/>
                        </a:rPr>
                        <m:t>=</m:t>
                      </m:r>
                      <m:f>
                        <m:fPr>
                          <m:ctrlPr>
                            <a:rPr lang="en-US" sz="4400" b="1" i="1">
                              <a:solidFill>
                                <a:srgbClr val="0000CC"/>
                              </a:solidFill>
                              <a:latin typeface="Cambria Math" panose="02040503050406030204" pitchFamily="18" charset="0"/>
                            </a:rPr>
                          </m:ctrlPr>
                        </m:fPr>
                        <m:num>
                          <m:r>
                            <a:rPr lang="en-US" sz="4400" b="1" i="1">
                              <a:solidFill>
                                <a:srgbClr val="0000CC"/>
                              </a:solidFill>
                              <a:latin typeface="Cambria Math" panose="02040503050406030204" pitchFamily="18" charset="0"/>
                            </a:rPr>
                            <m:t>𝒙</m:t>
                          </m:r>
                          <m:r>
                            <a:rPr lang="en-US" sz="4400" b="1" i="0">
                              <a:solidFill>
                                <a:srgbClr val="0000CC"/>
                              </a:solidFill>
                              <a:latin typeface="Cambria Math" panose="02040503050406030204" pitchFamily="18" charset="0"/>
                            </a:rPr>
                            <m:t>+</m:t>
                          </m:r>
                          <m:r>
                            <a:rPr lang="en-US" sz="4400" b="1" i="0">
                              <a:solidFill>
                                <a:srgbClr val="0000CC"/>
                              </a:solidFill>
                              <a:latin typeface="Cambria Math" panose="02040503050406030204" pitchFamily="18" charset="0"/>
                            </a:rPr>
                            <m:t>𝟑</m:t>
                          </m:r>
                        </m:num>
                        <m:den>
                          <m:r>
                            <a:rPr lang="en-US" sz="4400" b="1" i="1">
                              <a:solidFill>
                                <a:srgbClr val="0000CC"/>
                              </a:solidFill>
                              <a:latin typeface="Cambria Math" panose="02040503050406030204" pitchFamily="18" charset="0"/>
                            </a:rPr>
                            <m:t>𝒙</m:t>
                          </m:r>
                          <m:r>
                            <a:rPr lang="en-US" sz="4400" b="1" i="0">
                              <a:solidFill>
                                <a:srgbClr val="0000CC"/>
                              </a:solidFill>
                              <a:latin typeface="Cambria Math" panose="02040503050406030204" pitchFamily="18" charset="0"/>
                            </a:rPr>
                            <m:t>−</m:t>
                          </m:r>
                          <m:r>
                            <a:rPr lang="en-US" sz="4400" b="1" i="0">
                              <a:solidFill>
                                <a:srgbClr val="0000CC"/>
                              </a:solidFill>
                              <a:latin typeface="Cambria Math" panose="02040503050406030204" pitchFamily="18" charset="0"/>
                            </a:rPr>
                            <m:t>𝟏</m:t>
                          </m:r>
                        </m:den>
                      </m:f>
                      <m:r>
                        <m:rPr>
                          <m:nor/>
                        </m:rPr>
                        <a:rPr lang="en-US" sz="4400" b="1" i="1">
                          <a:solidFill>
                            <a:srgbClr val="0000CC"/>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a:extLst>
                  <a:ext uri="{FF2B5EF4-FFF2-40B4-BE49-F238E27FC236}">
                    <a16:creationId xmlns:a16="http://schemas.microsoft.com/office/drawing/2014/main" id="{9628C645-7622-4EA9-8C81-8949BC82E348}"/>
                  </a:ext>
                </a:extLst>
              </p:cNvPr>
              <p:cNvSpPr>
                <a:spLocks noRot="1" noChangeAspect="1" noMove="1" noResize="1" noEditPoints="1" noAdjustHandles="1" noChangeArrowheads="1" noChangeShapeType="1" noTextEdit="1"/>
              </p:cNvSpPr>
              <p:nvPr/>
            </p:nvSpPr>
            <p:spPr>
              <a:xfrm>
                <a:off x="4649740" y="5664854"/>
                <a:ext cx="3797011" cy="13644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DE8F60F7-49DC-4FCC-ABD1-1F57C652DDC7}"/>
                  </a:ext>
                </a:extLst>
              </p:cNvPr>
              <p:cNvSpPr/>
              <p:nvPr/>
            </p:nvSpPr>
            <p:spPr>
              <a:xfrm>
                <a:off x="1299887" y="6976308"/>
                <a:ext cx="12192000" cy="768031"/>
              </a:xfrm>
              <a:prstGeom prst="rect">
                <a:avLst/>
              </a:prstGeom>
            </p:spPr>
            <p:txBody>
              <a:bodyPr>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𝑫</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ℝ</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8" name="Rectangle 27">
                <a:extLst>
                  <a:ext uri="{FF2B5EF4-FFF2-40B4-BE49-F238E27FC236}">
                    <a16:creationId xmlns:a16="http://schemas.microsoft.com/office/drawing/2014/main" id="{DE8F60F7-49DC-4FCC-ABD1-1F57C652DDC7}"/>
                  </a:ext>
                </a:extLst>
              </p:cNvPr>
              <p:cNvSpPr>
                <a:spLocks noRot="1" noChangeAspect="1" noMove="1" noResize="1" noEditPoints="1" noAdjustHandles="1" noChangeArrowheads="1" noChangeShapeType="1" noTextEdit="1"/>
              </p:cNvSpPr>
              <p:nvPr/>
            </p:nvSpPr>
            <p:spPr>
              <a:xfrm>
                <a:off x="1299887" y="6976308"/>
                <a:ext cx="12192000" cy="768031"/>
              </a:xfrm>
              <a:prstGeom prst="rect">
                <a:avLst/>
              </a:prstGeom>
              <a:blipFill>
                <a:blip r:embed="rId5"/>
                <a:stretch>
                  <a:fillRect l="-2000" t="-18254" b="-34921"/>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E27CA67E-0D51-44A4-87C5-219179B08643}"/>
              </a:ext>
            </a:extLst>
          </p:cNvPr>
          <p:cNvSpPr/>
          <p:nvPr/>
        </p:nvSpPr>
        <p:spPr>
          <a:xfrm>
            <a:off x="15723992" y="8665380"/>
            <a:ext cx="5469767" cy="751616"/>
          </a:xfrm>
          <a:prstGeom prst="rect">
            <a:avLst/>
          </a:prstGeom>
        </p:spPr>
        <p:txBody>
          <a:bodyPr wrap="none">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A4A4ECED-0036-4BEE-88A2-7359F1C778DE}"/>
              </a:ext>
            </a:extLst>
          </p:cNvPr>
          <p:cNvPicPr/>
          <p:nvPr/>
        </p:nvPicPr>
        <p:blipFill>
          <a:blip r:embed="rId6"/>
          <a:stretch>
            <a:fillRect/>
          </a:stretch>
        </p:blipFill>
        <p:spPr>
          <a:xfrm>
            <a:off x="13199745" y="9461553"/>
            <a:ext cx="10518263" cy="3552030"/>
          </a:xfrm>
          <a:prstGeom prst="rect">
            <a:avLst/>
          </a:prstGeom>
        </p:spPr>
      </p:pic>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AEAC486F-E69B-46CC-B1EE-345F9E5F7539}"/>
                  </a:ext>
                </a:extLst>
              </p:cNvPr>
              <p:cNvSpPr/>
              <p:nvPr/>
            </p:nvSpPr>
            <p:spPr>
              <a:xfrm>
                <a:off x="1355592" y="10161390"/>
                <a:ext cx="12192000" cy="2936701"/>
              </a:xfrm>
              <a:prstGeom prst="rect">
                <a:avLst/>
              </a:prstGeom>
            </p:spPr>
            <p:txBody>
              <a:bodyPr>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cận</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limLow>
                      <m:limLowPr>
                        <m:ctrlPr>
                          <a:rPr lang="en-US" sz="4400" b="1" i="1">
                            <a:latin typeface="Cambria Math" panose="02040503050406030204" pitchFamily="18" charset="0"/>
                            <a:ea typeface="Calibri" panose="020F0502020204030204" pitchFamily="34" charset="0"/>
                            <a:cs typeface="Times New Roman" panose="02020603050405020304" pitchFamily="18" charset="0"/>
                          </a:rPr>
                        </m:ctrlPr>
                      </m:limLowPr>
                      <m:e>
                        <m:r>
                          <a:rPr lang="en-US" sz="4400" b="1" i="1">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𝟏</m:t>
                            </m:r>
                          </m:e>
                          <m:sup>
                            <m:r>
                              <a:rPr lang="en-US" sz="4400" b="1" i="1">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4400" b="1" i="1">
                            <a:latin typeface="Cambria Math" panose="02040503050406030204" pitchFamily="18" charset="0"/>
                            <a:ea typeface="Calibri" panose="020F0502020204030204" pitchFamily="34" charset="0"/>
                            <a:cs typeface="Times New Roman" panose="02020603050405020304" pitchFamily="18" charset="0"/>
                          </a:rPr>
                        </m:ctrlPr>
                      </m:limLowPr>
                      <m:e>
                        <m:r>
                          <a:rPr lang="en-US" sz="4400" b="1" i="1">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𝟏</m:t>
                            </m:r>
                          </m:e>
                          <m:sup>
                            <m:r>
                              <a:rPr lang="en-US" sz="4400" b="1" i="1">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TCĐ</a:t>
                </a:r>
              </a:p>
              <a:p>
                <a:pPr>
                  <a:lnSpc>
                    <a:spcPct val="107000"/>
                  </a:lnSpc>
                  <a:spcAft>
                    <a:spcPts val="800"/>
                  </a:spcAft>
                </a:pPr>
                <a14:m>
                  <m:oMath xmlns:m="http://schemas.openxmlformats.org/officeDocument/2006/math">
                    <m:limLow>
                      <m:limLowPr>
                        <m:ctrlPr>
                          <a:rPr lang="en-US" sz="4400" b="1" i="1">
                            <a:latin typeface="Cambria Math" panose="02040503050406030204" pitchFamily="18" charset="0"/>
                            <a:ea typeface="Calibri" panose="020F0502020204030204" pitchFamily="34" charset="0"/>
                            <a:cs typeface="Times New Roman" panose="02020603050405020304" pitchFamily="18" charset="0"/>
                          </a:rPr>
                        </m:ctrlPr>
                      </m:limLowPr>
                      <m:e>
                        <m:r>
                          <a:rPr lang="en-US" sz="4400" b="1" i="1">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lim>
                    </m:limLow>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r>
                      <a:rPr lang="en-US" sz="4400" b="1" i="1">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4400" b="1" i="1">
                            <a:latin typeface="Cambria Math" panose="02040503050406030204" pitchFamily="18" charset="0"/>
                            <a:ea typeface="Calibri" panose="020F0502020204030204" pitchFamily="34" charset="0"/>
                            <a:cs typeface="Times New Roman" panose="02020603050405020304" pitchFamily="18" charset="0"/>
                          </a:rPr>
                        </m:ctrlPr>
                      </m:limLowPr>
                      <m:e>
                        <m:r>
                          <a:rPr lang="en-US" sz="4400" b="1" i="1">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lim>
                    </m:limLow>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TCN</a:t>
                </a:r>
              </a:p>
            </p:txBody>
          </p:sp>
        </mc:Choice>
        <mc:Fallback xmlns="">
          <p:sp>
            <p:nvSpPr>
              <p:cNvPr id="33" name="Rectangle 32">
                <a:extLst>
                  <a:ext uri="{FF2B5EF4-FFF2-40B4-BE49-F238E27FC236}">
                    <a16:creationId xmlns:a16="http://schemas.microsoft.com/office/drawing/2014/main" id="{AEAC486F-E69B-46CC-B1EE-345F9E5F7539}"/>
                  </a:ext>
                </a:extLst>
              </p:cNvPr>
              <p:cNvSpPr>
                <a:spLocks noRot="1" noChangeAspect="1" noMove="1" noResize="1" noEditPoints="1" noAdjustHandles="1" noChangeArrowheads="1" noChangeShapeType="1" noTextEdit="1"/>
              </p:cNvSpPr>
              <p:nvPr/>
            </p:nvSpPr>
            <p:spPr>
              <a:xfrm>
                <a:off x="1355592" y="10161390"/>
                <a:ext cx="12192000" cy="2936701"/>
              </a:xfrm>
              <a:prstGeom prst="rect">
                <a:avLst/>
              </a:prstGeom>
              <a:blipFill>
                <a:blip r:embed="rId7"/>
                <a:stretch>
                  <a:fillRect l="-2000" t="-4979" b="-1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64943538-D2E8-457A-9568-65EE7E3F9109}"/>
                  </a:ext>
                </a:extLst>
              </p:cNvPr>
              <p:cNvSpPr/>
              <p:nvPr/>
            </p:nvSpPr>
            <p:spPr>
              <a:xfrm>
                <a:off x="1351717" y="7627808"/>
                <a:ext cx="13633732" cy="1211742"/>
              </a:xfrm>
              <a:prstGeom prst="rect">
                <a:avLst/>
              </a:prstGeom>
            </p:spPr>
            <p:txBody>
              <a:bodyPr wrap="none">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𝒚</m:t>
                        </m:r>
                      </m:e>
                      <m:sup>
                        <m:r>
                          <a:rPr lang="en-US" sz="4400" b="1" i="1">
                            <a:latin typeface="Cambria Math" panose="02040503050406030204" pitchFamily="18" charset="0"/>
                            <a:ea typeface="Calibri" panose="020F0502020204030204" pitchFamily="34" charset="0"/>
                            <a:cs typeface="Times New Roman" panose="02020603050405020304" pitchFamily="18" charset="0"/>
                          </a:rPr>
                          <m:t>′</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𝟒</m:t>
                        </m:r>
                      </m:num>
                      <m:den>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e>
                            </m:d>
                          </m:e>
                          <m:sup>
                            <m:r>
                              <a:rPr lang="en-US" sz="4400" b="1" i="1">
                                <a:latin typeface="Cambria Math" panose="02040503050406030204" pitchFamily="18" charset="0"/>
                                <a:ea typeface="Calibri" panose="020F0502020204030204" pitchFamily="34" charset="0"/>
                                <a:cs typeface="Times New Roman" panose="02020603050405020304" pitchFamily="18" charset="0"/>
                              </a:rPr>
                              <m:t>𝟐</m:t>
                            </m:r>
                          </m:sup>
                        </m:sSup>
                      </m:den>
                    </m:f>
                    <m:r>
                      <m:rPr>
                        <m:nor/>
                      </m:rPr>
                      <a:rPr lang="vi-VN" sz="4400" b="0" i="0" smtClean="0">
                        <a:latin typeface="Cambria Math" panose="02040503050406030204" pitchFamily="18" charset="0"/>
                        <a:ea typeface="Calibri" panose="020F0502020204030204" pitchFamily="34" charset="0"/>
                        <a:cs typeface="Times New Roman" panose="02020603050405020304" pitchFamily="18" charset="0"/>
                      </a:rPr>
                      <m:t> </m:t>
                    </m:r>
                    <m:r>
                      <m:rPr>
                        <m:nor/>
                      </m:rPr>
                      <a:rPr lang="en-US" sz="4400">
                        <a:latin typeface="Tahoma" panose="020B0604030504040204" pitchFamily="34" charset="0"/>
                        <a:ea typeface="Tahoma" panose="020B0604030504040204" pitchFamily="34" charset="0"/>
                        <a:cs typeface="Tahoma" panose="020B0604030504040204" pitchFamily="34" charset="0"/>
                      </a:rPr>
                      <m:t>&lt;</m:t>
                    </m:r>
                    <m:r>
                      <m:rPr>
                        <m:nor/>
                      </m:rPr>
                      <a:rPr lang="vi-VN" sz="4400" b="0" i="0" smtClean="0">
                        <a:latin typeface="Tahoma" panose="020B0604030504040204" pitchFamily="34" charset="0"/>
                        <a:ea typeface="Tahoma" panose="020B0604030504040204" pitchFamily="34" charset="0"/>
                        <a:cs typeface="Tahoma" panose="020B0604030504040204" pitchFamily="34" charset="0"/>
                      </a:rPr>
                      <m:t> </m:t>
                    </m:r>
                    <m:r>
                      <m:rPr>
                        <m:nor/>
                      </m:rPr>
                      <a:rPr lang="en-US" sz="4400">
                        <a:latin typeface="Tahoma" panose="020B0604030504040204" pitchFamily="34" charset="0"/>
                        <a:ea typeface="Tahoma" panose="020B0604030504040204" pitchFamily="34" charset="0"/>
                        <a:cs typeface="Tahoma" panose="020B0604030504040204" pitchFamily="34" charset="0"/>
                      </a:rPr>
                      <m:t>0</m:t>
                    </m:r>
                    <m:r>
                      <m:rPr>
                        <m:nor/>
                      </m:rPr>
                      <a:rPr lang="en-US" sz="4400" b="1">
                        <a:latin typeface="Tahoma" panose="020B0604030504040204" pitchFamily="34" charset="0"/>
                        <a:ea typeface="Tahoma" panose="020B0604030504040204" pitchFamily="34" charset="0"/>
                        <a:cs typeface="Tahoma" panose="020B0604030504040204" pitchFamily="34" charset="0"/>
                      </a:rPr>
                      <m:t>,</m:t>
                    </m:r>
                    <m:r>
                      <a:rPr lang="vi-VN" sz="4400" b="1" i="0" smtClean="0">
                        <a:latin typeface="Cambria Math" panose="02040503050406030204" pitchFamily="18" charset="0"/>
                        <a:ea typeface="Tahoma" panose="020B0604030504040204" pitchFamily="34" charset="0"/>
                        <a:cs typeface="Tahoma" panose="020B0604030504040204" pitchFamily="34" charset="0"/>
                      </a:rPr>
                      <m:t>   </m:t>
                    </m:r>
                    <m:r>
                      <a:rPr lang="en-US" sz="4400" b="1">
                        <a:latin typeface="Cambria Math" panose="02040503050406030204" pitchFamily="18" charset="0"/>
                        <a:ea typeface="Calibri" panose="020F0502020204030204" pitchFamily="34" charset="0"/>
                        <a:cs typeface="Cambria Math" panose="020405030504060302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r>
                      <a:rPr lang="en-US" sz="4400" b="1">
                        <a:latin typeface="Cambria Math" panose="02040503050406030204" pitchFamily="18" charset="0"/>
                        <a:ea typeface="Calibri" panose="020F0502020204030204" pitchFamily="34" charset="0"/>
                        <a:cs typeface="Times New Roman" panose="02020603050405020304" pitchFamily="18" charset="0"/>
                      </a:rPr>
                      <m:t>.</m:t>
                    </m:r>
                    <m:r>
                      <m:rPr>
                        <m:nor/>
                      </m:rPr>
                      <a:rPr lang="en-US" sz="4400" b="1">
                        <a:latin typeface="Tahoma" panose="020B0604030504040204" pitchFamily="34" charset="0"/>
                        <a:ea typeface="Tahoma" panose="020B0604030504040204" pitchFamily="34" charset="0"/>
                        <a:cs typeface="Tahoma" panose="020B0604030504040204" pitchFamily="34" charset="0"/>
                      </a:rPr>
                      <m:t>                          </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ectangle 33">
                <a:extLst>
                  <a:ext uri="{FF2B5EF4-FFF2-40B4-BE49-F238E27FC236}">
                    <a16:creationId xmlns:a16="http://schemas.microsoft.com/office/drawing/2014/main" id="{64943538-D2E8-457A-9568-65EE7E3F9109}"/>
                  </a:ext>
                </a:extLst>
              </p:cNvPr>
              <p:cNvSpPr>
                <a:spLocks noRot="1" noChangeAspect="1" noMove="1" noResize="1" noEditPoints="1" noAdjustHandles="1" noChangeArrowheads="1" noChangeShapeType="1" noTextEdit="1"/>
              </p:cNvSpPr>
              <p:nvPr/>
            </p:nvSpPr>
            <p:spPr>
              <a:xfrm>
                <a:off x="1351717" y="7627808"/>
                <a:ext cx="13633732" cy="1211742"/>
              </a:xfrm>
              <a:prstGeom prst="rect">
                <a:avLst/>
              </a:prstGeom>
              <a:blipFill>
                <a:blip r:embed="rId8"/>
                <a:stretch>
                  <a:fillRect l="-1834" b="-35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0BCD27E5-46DE-4E8B-9674-7229AAAD77AD}"/>
                  </a:ext>
                </a:extLst>
              </p:cNvPr>
              <p:cNvSpPr/>
              <p:nvPr/>
            </p:nvSpPr>
            <p:spPr>
              <a:xfrm>
                <a:off x="1243402" y="8860645"/>
                <a:ext cx="13409952" cy="759375"/>
              </a:xfrm>
              <a:prstGeom prst="rect">
                <a:avLst/>
              </a:prstGeom>
            </p:spPr>
            <p:txBody>
              <a:bodyPr wrap="square">
                <a:spAutoFit/>
              </a:bodyPr>
              <a:lstStyle/>
              <a:p>
                <a:pPr>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NB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6" name="Rectangle 35">
                <a:extLst>
                  <a:ext uri="{FF2B5EF4-FFF2-40B4-BE49-F238E27FC236}">
                    <a16:creationId xmlns:a16="http://schemas.microsoft.com/office/drawing/2014/main" id="{0BCD27E5-46DE-4E8B-9674-7229AAAD77AD}"/>
                  </a:ext>
                </a:extLst>
              </p:cNvPr>
              <p:cNvSpPr>
                <a:spLocks noRot="1" noChangeAspect="1" noMove="1" noResize="1" noEditPoints="1" noAdjustHandles="1" noChangeArrowheads="1" noChangeShapeType="1" noTextEdit="1"/>
              </p:cNvSpPr>
              <p:nvPr/>
            </p:nvSpPr>
            <p:spPr>
              <a:xfrm>
                <a:off x="1243402" y="8860645"/>
                <a:ext cx="13409952" cy="759375"/>
              </a:xfrm>
              <a:prstGeom prst="rect">
                <a:avLst/>
              </a:prstGeom>
              <a:blipFill>
                <a:blip r:embed="rId9"/>
                <a:stretch>
                  <a:fillRect l="-1864" t="-19355" b="-37097"/>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FD1D0238-2C95-4B88-B021-40D3F3F3B918}"/>
              </a:ext>
            </a:extLst>
          </p:cNvPr>
          <p:cNvSpPr txBox="1"/>
          <p:nvPr/>
        </p:nvSpPr>
        <p:spPr>
          <a:xfrm>
            <a:off x="2134101" y="2568776"/>
            <a:ext cx="296267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3.T43</a:t>
            </a:r>
          </a:p>
        </p:txBody>
      </p:sp>
    </p:spTree>
    <p:extLst>
      <p:ext uri="{BB962C8B-B14F-4D97-AF65-F5344CB8AC3E}">
        <p14:creationId xmlns:p14="http://schemas.microsoft.com/office/powerpoint/2010/main" val="2109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28" grpId="0"/>
      <p:bldP spid="30" grpId="0"/>
      <p:bldP spid="33" grpId="0"/>
      <p:bldP spid="34"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040490" y="2434752"/>
            <a:ext cx="22710039" cy="2583018"/>
            <a:chOff x="1175570" y="3048677"/>
            <a:chExt cx="22124988" cy="2697867"/>
          </a:xfrm>
        </p:grpSpPr>
        <p:sp>
          <p:nvSpPr>
            <p:cNvPr id="5" name="Rounded Rectangle 4"/>
            <p:cNvSpPr/>
            <p:nvPr/>
          </p:nvSpPr>
          <p:spPr>
            <a:xfrm>
              <a:off x="1175570" y="3200087"/>
              <a:ext cx="22124988" cy="25464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1022409" y="5162734"/>
            <a:ext cx="22710039" cy="8628863"/>
            <a:chOff x="1270511" y="5884230"/>
            <a:chExt cx="22712667" cy="7115224"/>
          </a:xfrm>
        </p:grpSpPr>
        <p:sp>
          <p:nvSpPr>
            <p:cNvPr id="19" name="Rounded Rectangle 18"/>
            <p:cNvSpPr/>
            <p:nvPr/>
          </p:nvSpPr>
          <p:spPr>
            <a:xfrm>
              <a:off x="1270511" y="6171651"/>
              <a:ext cx="22712667" cy="682780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84230"/>
              <a:ext cx="3568119" cy="828632"/>
              <a:chOff x="1224541" y="6322797"/>
              <a:chExt cx="3568119" cy="828632"/>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393446" y="6446781"/>
                <a:ext cx="2278452" cy="634469"/>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4"/>
            <a:ext cx="3738408" cy="872732"/>
            <a:chOff x="7459670" y="7543799"/>
            <a:chExt cx="6175386" cy="872846"/>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769542"/>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1610" y="7640053"/>
                  <a:ext cx="943204" cy="7695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BF9CB85-DA88-463D-B4D4-DBE3C4BA2B91}"/>
                  </a:ext>
                </a:extLst>
              </p:cNvPr>
              <p:cNvSpPr/>
              <p:nvPr/>
            </p:nvSpPr>
            <p:spPr>
              <a:xfrm>
                <a:off x="5158591" y="2817848"/>
                <a:ext cx="18281558" cy="2191497"/>
              </a:xfrm>
              <a:prstGeom prst="rect">
                <a:avLst/>
              </a:prstGeom>
            </p:spPr>
            <p:txBody>
              <a:bodyPr wrap="square">
                <a:spAutoFit/>
              </a:bodyPr>
              <a:lstStyle/>
              <a:p>
                <a:pPr>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Khảo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a:t>
                </a:r>
              </a:p>
              <a:p>
                <a:pPr/>
                <a14:m>
                  <m:oMathPara xmlns:m="http://schemas.openxmlformats.org/officeDocument/2006/math">
                    <m:oMathParaPr>
                      <m:jc m:val="centerGroup"/>
                    </m:oMathParaPr>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den>
                      </m:f>
                      <m:r>
                        <m:rPr>
                          <m:nor/>
                        </m:rPr>
                        <a:rPr lang="en-US" sz="4400" b="1">
                          <a:effectLst/>
                          <a:latin typeface="Tahoma" panose="020B0604030504040204" pitchFamily="34" charset="0"/>
                          <a:ea typeface="Tahoma" panose="020B0604030504040204" pitchFamily="34" charset="0"/>
                          <a:cs typeface="Tahoma" panose="020B0604030504040204" pitchFamily="34"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den>
                      </m:f>
                      <m:r>
                        <m:rPr>
                          <m:nor/>
                        </m:rPr>
                        <a:rPr lang="en-US" sz="4400" b="1">
                          <a:effectLst/>
                          <a:latin typeface="Tahoma" panose="020B0604030504040204" pitchFamily="34" charset="0"/>
                          <a:ea typeface="Tahoma" panose="020B0604030504040204" pitchFamily="34" charset="0"/>
                          <a:cs typeface="Tahoma" panose="020B0604030504040204" pitchFamily="34" charset="0"/>
                        </a:rPr>
                        <m:t> </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2BF9CB85-DA88-463D-B4D4-DBE3C4BA2B91}"/>
                  </a:ext>
                </a:extLst>
              </p:cNvPr>
              <p:cNvSpPr>
                <a:spLocks noRot="1" noChangeAspect="1" noMove="1" noResize="1" noEditPoints="1" noAdjustHandles="1" noChangeArrowheads="1" noChangeShapeType="1" noTextEdit="1"/>
              </p:cNvSpPr>
              <p:nvPr/>
            </p:nvSpPr>
            <p:spPr>
              <a:xfrm>
                <a:off x="5158591" y="2817848"/>
                <a:ext cx="18281558" cy="2191497"/>
              </a:xfrm>
              <a:prstGeom prst="rect">
                <a:avLst/>
              </a:prstGeom>
              <a:blipFill>
                <a:blip r:embed="rId2"/>
                <a:stretch>
                  <a:fillRect l="-1334" t="-6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628C645-7622-4EA9-8C81-8949BC82E348}"/>
                  </a:ext>
                </a:extLst>
              </p:cNvPr>
              <p:cNvSpPr/>
              <p:nvPr/>
            </p:nvSpPr>
            <p:spPr>
              <a:xfrm>
                <a:off x="4202229" y="6082534"/>
                <a:ext cx="3797011" cy="1364412"/>
              </a:xfrm>
              <a:prstGeom prst="rect">
                <a:avLst/>
              </a:prstGeom>
              <a:blipFill dpi="0" rotWithShape="1">
                <a:blip r:embed="rId3">
                  <a:alphaModFix amt="40000"/>
                </a:blip>
                <a:srcRect/>
                <a:stretch>
                  <a:fillRect/>
                </a:stretch>
              </a:blip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00CC"/>
                          </a:solidFill>
                          <a:latin typeface="Cambria Math" panose="02040503050406030204" pitchFamily="18" charset="0"/>
                        </a:rPr>
                        <m:t>𝒂</m:t>
                      </m:r>
                      <m:r>
                        <a:rPr lang="en-US" sz="4400" b="1" i="0">
                          <a:solidFill>
                            <a:srgbClr val="0000CC"/>
                          </a:solidFill>
                          <a:latin typeface="Cambria Math" panose="02040503050406030204" pitchFamily="18" charset="0"/>
                        </a:rPr>
                        <m:t>)</m:t>
                      </m:r>
                      <m:r>
                        <a:rPr lang="en-US" sz="4400" b="1" i="1">
                          <a:solidFill>
                            <a:srgbClr val="0000CC"/>
                          </a:solidFill>
                          <a:latin typeface="Cambria Math" panose="02040503050406030204" pitchFamily="18" charset="0"/>
                        </a:rPr>
                        <m:t>𝒚</m:t>
                      </m:r>
                      <m:r>
                        <a:rPr lang="en-US" sz="4400" b="1" i="0">
                          <a:solidFill>
                            <a:srgbClr val="0000CC"/>
                          </a:solidFill>
                          <a:latin typeface="Cambria Math" panose="02040503050406030204" pitchFamily="18" charset="0"/>
                        </a:rPr>
                        <m:t>=</m:t>
                      </m:r>
                      <m:f>
                        <m:fPr>
                          <m:ctrlPr>
                            <a:rPr lang="en-US" sz="4400" b="1" i="1">
                              <a:solidFill>
                                <a:srgbClr val="0000CC"/>
                              </a:solidFill>
                              <a:latin typeface="Cambria Math" panose="02040503050406030204" pitchFamily="18" charset="0"/>
                            </a:rPr>
                          </m:ctrlPr>
                        </m:fPr>
                        <m:num>
                          <m:r>
                            <a:rPr lang="en-US" sz="4400" b="1" i="1">
                              <a:solidFill>
                                <a:srgbClr val="0000CC"/>
                              </a:solidFill>
                              <a:latin typeface="Cambria Math" panose="02040503050406030204" pitchFamily="18" charset="0"/>
                            </a:rPr>
                            <m:t>𝒙</m:t>
                          </m:r>
                          <m:r>
                            <a:rPr lang="en-US" sz="4400" b="1" i="0">
                              <a:solidFill>
                                <a:srgbClr val="0000CC"/>
                              </a:solidFill>
                              <a:latin typeface="Cambria Math" panose="02040503050406030204" pitchFamily="18" charset="0"/>
                            </a:rPr>
                            <m:t>+</m:t>
                          </m:r>
                          <m:r>
                            <a:rPr lang="en-US" sz="4400" b="1" i="0">
                              <a:solidFill>
                                <a:srgbClr val="0000CC"/>
                              </a:solidFill>
                              <a:latin typeface="Cambria Math" panose="02040503050406030204" pitchFamily="18" charset="0"/>
                            </a:rPr>
                            <m:t>𝟑</m:t>
                          </m:r>
                        </m:num>
                        <m:den>
                          <m:r>
                            <a:rPr lang="en-US" sz="4400" b="1" i="1">
                              <a:solidFill>
                                <a:srgbClr val="0000CC"/>
                              </a:solidFill>
                              <a:latin typeface="Cambria Math" panose="02040503050406030204" pitchFamily="18" charset="0"/>
                            </a:rPr>
                            <m:t>𝒙</m:t>
                          </m:r>
                          <m:r>
                            <a:rPr lang="en-US" sz="4400" b="1" i="0">
                              <a:solidFill>
                                <a:srgbClr val="0000CC"/>
                              </a:solidFill>
                              <a:latin typeface="Cambria Math" panose="02040503050406030204" pitchFamily="18" charset="0"/>
                            </a:rPr>
                            <m:t>−</m:t>
                          </m:r>
                          <m:r>
                            <a:rPr lang="en-US" sz="4400" b="1" i="0">
                              <a:solidFill>
                                <a:srgbClr val="0000CC"/>
                              </a:solidFill>
                              <a:latin typeface="Cambria Math" panose="02040503050406030204" pitchFamily="18" charset="0"/>
                            </a:rPr>
                            <m:t>𝟏</m:t>
                          </m:r>
                        </m:den>
                      </m:f>
                      <m:r>
                        <m:rPr>
                          <m:nor/>
                        </m:rPr>
                        <a:rPr lang="en-US" sz="4400" b="1" i="1">
                          <a:solidFill>
                            <a:srgbClr val="0000CC"/>
                          </a:solidFill>
                          <a:latin typeface="Tahoma" panose="020B0604030504040204" pitchFamily="34" charset="0"/>
                          <a:ea typeface="Tahoma" panose="020B0604030504040204" pitchFamily="34" charset="0"/>
                          <a:cs typeface="Tahoma" panose="020B0604030504040204" pitchFamily="34" charset="0"/>
                        </a:rPr>
                        <m:t> </m:t>
                      </m:r>
                    </m:oMath>
                  </m:oMathPara>
                </a14:m>
                <a:endPar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a:extLst>
                  <a:ext uri="{FF2B5EF4-FFF2-40B4-BE49-F238E27FC236}">
                    <a16:creationId xmlns:a16="http://schemas.microsoft.com/office/drawing/2014/main" id="{9628C645-7622-4EA9-8C81-8949BC82E348}"/>
                  </a:ext>
                </a:extLst>
              </p:cNvPr>
              <p:cNvSpPr>
                <a:spLocks noRot="1" noChangeAspect="1" noMove="1" noResize="1" noEditPoints="1" noAdjustHandles="1" noChangeArrowheads="1" noChangeShapeType="1" noTextEdit="1"/>
              </p:cNvSpPr>
              <p:nvPr/>
            </p:nvSpPr>
            <p:spPr>
              <a:xfrm>
                <a:off x="4202229" y="6082534"/>
                <a:ext cx="3797011" cy="1364412"/>
              </a:xfrm>
              <a:prstGeom prst="rect">
                <a:avLst/>
              </a:prstGeom>
              <a:blipFill>
                <a:blip r:embed="rId4"/>
                <a:stretch>
                  <a:fillRect/>
                </a:stretch>
              </a:blipFill>
            </p:spPr>
            <p:txBody>
              <a:bodyPr/>
              <a:lstStyle/>
              <a:p>
                <a:r>
                  <a:rPr lang="en-US">
                    <a:noFill/>
                  </a:rPr>
                  <a:t> </a:t>
                </a:r>
              </a:p>
            </p:txBody>
          </p:sp>
        </mc:Fallback>
      </mc:AlternateContent>
      <p:pic>
        <p:nvPicPr>
          <p:cNvPr id="39" name="Picture 38">
            <a:extLst>
              <a:ext uri="{FF2B5EF4-FFF2-40B4-BE49-F238E27FC236}">
                <a16:creationId xmlns:a16="http://schemas.microsoft.com/office/drawing/2014/main" id="{C3F523C1-A7E0-429A-B0A9-F04FFF352266}"/>
              </a:ext>
            </a:extLst>
          </p:cNvPr>
          <p:cNvPicPr/>
          <p:nvPr/>
        </p:nvPicPr>
        <p:blipFill rotWithShape="1">
          <a:blip r:embed="rId5"/>
          <a:srcRect l="914" b="383"/>
          <a:stretch/>
        </p:blipFill>
        <p:spPr>
          <a:xfrm>
            <a:off x="13473085" y="5683612"/>
            <a:ext cx="9698535" cy="7913551"/>
          </a:xfrm>
          <a:prstGeom prst="rect">
            <a:avLst/>
          </a:prstGeom>
        </p:spPr>
      </p:pic>
      <p:sp>
        <p:nvSpPr>
          <p:cNvPr id="29" name="Rectangle 28">
            <a:extLst>
              <a:ext uri="{FF2B5EF4-FFF2-40B4-BE49-F238E27FC236}">
                <a16:creationId xmlns:a16="http://schemas.microsoft.com/office/drawing/2014/main" id="{4C7BD413-D802-47FF-9169-C815ACEDE9F3}"/>
              </a:ext>
            </a:extLst>
          </p:cNvPr>
          <p:cNvSpPr/>
          <p:nvPr/>
        </p:nvSpPr>
        <p:spPr>
          <a:xfrm>
            <a:off x="1408454" y="7777386"/>
            <a:ext cx="12192000" cy="1476110"/>
          </a:xfrm>
          <a:prstGeom prst="rect">
            <a:avLst/>
          </a:prstGeom>
        </p:spPr>
        <p:txBody>
          <a:bodyPr>
            <a:spAutoFit/>
          </a:bodyPr>
          <a:lstStyle/>
          <a:p>
            <a:pPr lvl="0">
              <a:lnSpc>
                <a:spcPct val="107000"/>
              </a:lnSpc>
              <a:spcAft>
                <a:spcPts val="800"/>
              </a:spcAft>
              <a:buSzPts val="1000"/>
              <a:tabLst>
                <a:tab pos="457200" algn="l"/>
              </a:tabLs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nhận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I(1;1)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giao</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tiệm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cận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làm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tâm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đối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xứng</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a:t>
            </a:r>
          </a:p>
        </p:txBody>
      </p:sp>
      <p:sp>
        <p:nvSpPr>
          <p:cNvPr id="43" name="Rectangle 42">
            <a:extLst>
              <a:ext uri="{FF2B5EF4-FFF2-40B4-BE49-F238E27FC236}">
                <a16:creationId xmlns:a16="http://schemas.microsoft.com/office/drawing/2014/main" id="{298D599D-924E-4976-BCED-7E1539E01090}"/>
              </a:ext>
            </a:extLst>
          </p:cNvPr>
          <p:cNvSpPr/>
          <p:nvPr/>
        </p:nvSpPr>
        <p:spPr>
          <a:xfrm>
            <a:off x="1459218" y="6506507"/>
            <a:ext cx="2792752" cy="769441"/>
          </a:xfrm>
          <a:prstGeom prst="rect">
            <a:avLst/>
          </a:prstGeom>
        </p:spPr>
        <p:txBody>
          <a:bodyPr wrap="none">
            <a:spAutoFit/>
          </a:bodyPr>
          <a:lstStyle/>
          <a:p>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a:t>
            </a:r>
            <a:r>
              <a:rPr lang="pt-BR" sz="4400" b="1">
                <a:solidFill>
                  <a:srgbClr val="3333FF"/>
                </a:solidFill>
                <a:latin typeface="Tahoma" panose="020B0604030504040204" pitchFamily="34" charset="0"/>
                <a:ea typeface="Tahoma" panose="020B0604030504040204" pitchFamily="34" charset="0"/>
                <a:cs typeface="Tahoma" panose="020B0604030504040204" pitchFamily="34" charset="0"/>
              </a:rPr>
              <a:t>Đồ thị: </a:t>
            </a:r>
            <a:endParaRPr lang="en-US" sz="4400" b="1">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sp>
        <p:nvSpPr>
          <p:cNvPr id="31" name="Rectangle 30">
            <a:extLst>
              <a:ext uri="{FF2B5EF4-FFF2-40B4-BE49-F238E27FC236}">
                <a16:creationId xmlns:a16="http://schemas.microsoft.com/office/drawing/2014/main" id="{C81EB24E-AF71-4DAC-806C-F2EF340F3340}"/>
              </a:ext>
            </a:extLst>
          </p:cNvPr>
          <p:cNvSpPr/>
          <p:nvPr/>
        </p:nvSpPr>
        <p:spPr>
          <a:xfrm>
            <a:off x="1386811" y="9166743"/>
            <a:ext cx="12192000" cy="1476110"/>
          </a:xfrm>
          <a:prstGeom prst="rect">
            <a:avLst/>
          </a:prstGeom>
        </p:spPr>
        <p:txBody>
          <a:bodyPr>
            <a:spAutoFit/>
          </a:bodyPr>
          <a:lstStyle/>
          <a:p>
            <a:pPr lvl="0">
              <a:lnSpc>
                <a:spcPct val="107000"/>
              </a:lnSpc>
              <a:spcAft>
                <a:spcPts val="800"/>
              </a:spcAft>
              <a:buSzPts val="1000"/>
              <a:tabLst>
                <a:tab pos="457200" algn="l"/>
              </a:tabLs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cắt</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Ox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(-3;0),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cắt</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Oy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(0;-3).</a:t>
            </a:r>
          </a:p>
        </p:txBody>
      </p:sp>
      <p:sp>
        <p:nvSpPr>
          <p:cNvPr id="36" name="TextBox 35">
            <a:extLst>
              <a:ext uri="{FF2B5EF4-FFF2-40B4-BE49-F238E27FC236}">
                <a16:creationId xmlns:a16="http://schemas.microsoft.com/office/drawing/2014/main" id="{5AB44068-7AC5-46C2-8946-C404DD9A7EE4}"/>
              </a:ext>
            </a:extLst>
          </p:cNvPr>
          <p:cNvSpPr txBox="1"/>
          <p:nvPr/>
        </p:nvSpPr>
        <p:spPr>
          <a:xfrm>
            <a:off x="2134101" y="2568776"/>
            <a:ext cx="296267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3.T43</a:t>
            </a:r>
          </a:p>
        </p:txBody>
      </p:sp>
    </p:spTree>
    <p:extLst>
      <p:ext uri="{BB962C8B-B14F-4D97-AF65-F5344CB8AC3E}">
        <p14:creationId xmlns:p14="http://schemas.microsoft.com/office/powerpoint/2010/main" val="184775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3"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032033" y="2527136"/>
            <a:ext cx="22710039" cy="2574593"/>
            <a:chOff x="1175570" y="3048677"/>
            <a:chExt cx="22124988" cy="2689067"/>
          </a:xfrm>
        </p:grpSpPr>
        <p:sp>
          <p:nvSpPr>
            <p:cNvPr id="5" name="Rounded Rectangle 4"/>
            <p:cNvSpPr/>
            <p:nvPr/>
          </p:nvSpPr>
          <p:spPr>
            <a:xfrm>
              <a:off x="1175570" y="3200087"/>
              <a:ext cx="22124988" cy="25376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1032033" y="5236483"/>
            <a:ext cx="22710039" cy="8098518"/>
            <a:chOff x="1236631" y="5867400"/>
            <a:chExt cx="22712667" cy="6677911"/>
          </a:xfrm>
        </p:grpSpPr>
        <p:sp>
          <p:nvSpPr>
            <p:cNvPr id="19" name="Rounded Rectangle 18"/>
            <p:cNvSpPr/>
            <p:nvPr/>
          </p:nvSpPr>
          <p:spPr>
            <a:xfrm>
              <a:off x="1236631" y="6199544"/>
              <a:ext cx="22712667" cy="634576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67400"/>
              <a:ext cx="3568119" cy="845462"/>
              <a:chOff x="1224541" y="6305967"/>
              <a:chExt cx="3568119" cy="845462"/>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96330" y="6305967"/>
                <a:ext cx="2278452" cy="634469"/>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4"/>
            <a:ext cx="3738408" cy="872732"/>
            <a:chOff x="7459670" y="7543799"/>
            <a:chExt cx="6175386" cy="872846"/>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769542"/>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1610" y="7640053"/>
                  <a:ext cx="943204" cy="7695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BF9CB85-DA88-463D-B4D4-DBE3C4BA2B91}"/>
                  </a:ext>
                </a:extLst>
              </p:cNvPr>
              <p:cNvSpPr/>
              <p:nvPr/>
            </p:nvSpPr>
            <p:spPr>
              <a:xfrm>
                <a:off x="5070409" y="2693778"/>
                <a:ext cx="18281558" cy="2191497"/>
              </a:xfrm>
              <a:prstGeom prst="rect">
                <a:avLst/>
              </a:prstGeom>
            </p:spPr>
            <p:txBody>
              <a:bodyPr wrap="square">
                <a:spAutoFit/>
              </a:bodyPr>
              <a:lstStyle/>
              <a:p>
                <a:pPr>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Khảo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a:t>
                </a:r>
              </a:p>
              <a:p>
                <a:pPr/>
                <a14:m>
                  <m:oMathPara xmlns:m="http://schemas.openxmlformats.org/officeDocument/2006/math">
                    <m:oMathParaPr>
                      <m:jc m:val="centerGroup"/>
                    </m:oMathParaPr>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den>
                      </m:f>
                      <m:r>
                        <m:rPr>
                          <m:nor/>
                        </m:rPr>
                        <a:rPr lang="en-US" sz="4400" b="1">
                          <a:effectLst/>
                          <a:latin typeface="Tahoma" panose="020B0604030504040204" pitchFamily="34" charset="0"/>
                          <a:ea typeface="Tahoma" panose="020B0604030504040204" pitchFamily="34" charset="0"/>
                          <a:cs typeface="Tahoma" panose="020B0604030504040204" pitchFamily="34"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den>
                      </m:f>
                      <m:r>
                        <m:rPr>
                          <m:nor/>
                        </m:rPr>
                        <a:rPr lang="en-US" sz="4400" b="1">
                          <a:effectLst/>
                          <a:latin typeface="Tahoma" panose="020B0604030504040204" pitchFamily="34" charset="0"/>
                          <a:ea typeface="Tahoma" panose="020B0604030504040204" pitchFamily="34" charset="0"/>
                          <a:cs typeface="Tahoma" panose="020B0604030504040204" pitchFamily="34" charset="0"/>
                        </a:rPr>
                        <m:t> </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2BF9CB85-DA88-463D-B4D4-DBE3C4BA2B91}"/>
                  </a:ext>
                </a:extLst>
              </p:cNvPr>
              <p:cNvSpPr>
                <a:spLocks noRot="1" noChangeAspect="1" noMove="1" noResize="1" noEditPoints="1" noAdjustHandles="1" noChangeArrowheads="1" noChangeShapeType="1" noTextEdit="1"/>
              </p:cNvSpPr>
              <p:nvPr/>
            </p:nvSpPr>
            <p:spPr>
              <a:xfrm>
                <a:off x="5070409" y="2693778"/>
                <a:ext cx="18281558" cy="2191497"/>
              </a:xfrm>
              <a:prstGeom prst="rect">
                <a:avLst/>
              </a:prstGeom>
              <a:blipFill>
                <a:blip r:embed="rId2"/>
                <a:stretch>
                  <a:fillRect l="-1367" t="-66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628C645-7622-4EA9-8C81-8949BC82E348}"/>
                  </a:ext>
                </a:extLst>
              </p:cNvPr>
              <p:cNvSpPr/>
              <p:nvPr/>
            </p:nvSpPr>
            <p:spPr>
              <a:xfrm>
                <a:off x="4801868" y="5731124"/>
                <a:ext cx="4631396" cy="1070358"/>
              </a:xfrm>
              <a:prstGeom prst="rect">
                <a:avLst/>
              </a:prstGeom>
              <a:blipFill dpi="0" rotWithShape="1">
                <a:blip r:embed="rId3">
                  <a:alphaModFix amt="40000"/>
                </a:blip>
                <a:srcRect/>
                <a:stretch>
                  <a:fillRect/>
                </a:stretch>
              </a:blipFill>
            </p:spPr>
            <p:txBody>
              <a:bodyPr wrap="square">
                <a:spAutoFit/>
              </a:bodyPr>
              <a:lstStyle/>
              <a:p>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b</a:t>
                </a:r>
                <a14:m>
                  <m:oMath xmlns:m="http://schemas.openxmlformats.org/officeDocument/2006/math">
                    <m:r>
                      <a:rPr lang="en-US" sz="4400" b="1" i="0">
                        <a:solidFill>
                          <a:srgbClr val="0000CC"/>
                        </a:solidFill>
                        <a:latin typeface="Cambria Math" panose="02040503050406030204" pitchFamily="18" charset="0"/>
                      </a:rPr>
                      <m:t>)</m:t>
                    </m:r>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𝒚</m:t>
                    </m:r>
                    <m:r>
                      <a:rPr lang="en-US" sz="4400" b="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CC"/>
                            </a:solidFill>
                            <a:latin typeface="Cambria Math" panose="02040503050406030204" pitchFamily="18" charset="0"/>
                          </a:rPr>
                        </m:ctrlPr>
                      </m:fPr>
                      <m:num>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CC"/>
                            </a:solidFill>
                            <a:latin typeface="Cambria Math" panose="02040503050406030204" pitchFamily="18" charset="0"/>
                            <a:ea typeface="Calibri" panose="020F0502020204030204" pitchFamily="34" charset="0"/>
                          </a:rPr>
                          <m:t>−</m:t>
                        </m:r>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𝒙</m:t>
                        </m:r>
                      </m:num>
                      <m:den>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CC"/>
                            </a:solidFill>
                            <a:latin typeface="Cambria Math" panose="02040503050406030204" pitchFamily="18" charset="0"/>
                            <a:ea typeface="Calibri" panose="020F0502020204030204" pitchFamily="34" charset="0"/>
                          </a:rPr>
                          <m:t>−</m:t>
                        </m:r>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𝟒</m:t>
                        </m:r>
                      </m:den>
                    </m:f>
                  </m:oMath>
                </a14:m>
                <a:endPar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a:extLst>
                  <a:ext uri="{FF2B5EF4-FFF2-40B4-BE49-F238E27FC236}">
                    <a16:creationId xmlns:a16="http://schemas.microsoft.com/office/drawing/2014/main" id="{9628C645-7622-4EA9-8C81-8949BC82E348}"/>
                  </a:ext>
                </a:extLst>
              </p:cNvPr>
              <p:cNvSpPr>
                <a:spLocks noRot="1" noChangeAspect="1" noMove="1" noResize="1" noEditPoints="1" noAdjustHandles="1" noChangeArrowheads="1" noChangeShapeType="1" noTextEdit="1"/>
              </p:cNvSpPr>
              <p:nvPr/>
            </p:nvSpPr>
            <p:spPr>
              <a:xfrm>
                <a:off x="4801868" y="5731124"/>
                <a:ext cx="4631396" cy="1070358"/>
              </a:xfrm>
              <a:prstGeom prst="rect">
                <a:avLst/>
              </a:prstGeom>
              <a:blipFill>
                <a:blip r:embed="rId4"/>
                <a:stretch>
                  <a:fillRect l="-5402" b="-10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DE8F60F7-49DC-4FCC-ABD1-1F57C652DDC7}"/>
                  </a:ext>
                </a:extLst>
              </p:cNvPr>
              <p:cNvSpPr/>
              <p:nvPr/>
            </p:nvSpPr>
            <p:spPr>
              <a:xfrm>
                <a:off x="1243424" y="6959449"/>
                <a:ext cx="12192000" cy="768031"/>
              </a:xfrm>
              <a:prstGeom prst="rect">
                <a:avLst/>
              </a:prstGeom>
            </p:spPr>
            <p:txBody>
              <a:bodyPr>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𝑫</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ℝ</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400" b="1" i="1" smtClean="0">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8" name="Rectangle 27">
                <a:extLst>
                  <a:ext uri="{FF2B5EF4-FFF2-40B4-BE49-F238E27FC236}">
                    <a16:creationId xmlns:a16="http://schemas.microsoft.com/office/drawing/2014/main" id="{DE8F60F7-49DC-4FCC-ABD1-1F57C652DDC7}"/>
                  </a:ext>
                </a:extLst>
              </p:cNvPr>
              <p:cNvSpPr>
                <a:spLocks noRot="1" noChangeAspect="1" noMove="1" noResize="1" noEditPoints="1" noAdjustHandles="1" noChangeArrowheads="1" noChangeShapeType="1" noTextEdit="1"/>
              </p:cNvSpPr>
              <p:nvPr/>
            </p:nvSpPr>
            <p:spPr>
              <a:xfrm>
                <a:off x="1243424" y="6959449"/>
                <a:ext cx="12192000" cy="768031"/>
              </a:xfrm>
              <a:prstGeom prst="rect">
                <a:avLst/>
              </a:prstGeom>
              <a:blipFill>
                <a:blip r:embed="rId5"/>
                <a:stretch>
                  <a:fillRect l="-2050" t="-19048" b="-34921"/>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E27CA67E-0D51-44A4-87C5-219179B08643}"/>
              </a:ext>
            </a:extLst>
          </p:cNvPr>
          <p:cNvSpPr/>
          <p:nvPr/>
        </p:nvSpPr>
        <p:spPr>
          <a:xfrm>
            <a:off x="15254195" y="8241494"/>
            <a:ext cx="5469767" cy="751616"/>
          </a:xfrm>
          <a:prstGeom prst="rect">
            <a:avLst/>
          </a:prstGeom>
        </p:spPr>
        <p:txBody>
          <a:bodyPr wrap="none">
            <a:spAutoFit/>
          </a:body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Bảng biến thiên:</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AEAC486F-E69B-46CC-B1EE-345F9E5F7539}"/>
                  </a:ext>
                </a:extLst>
              </p:cNvPr>
              <p:cNvSpPr/>
              <p:nvPr/>
            </p:nvSpPr>
            <p:spPr>
              <a:xfrm>
                <a:off x="1292087" y="10215640"/>
                <a:ext cx="12192000" cy="2937214"/>
              </a:xfrm>
              <a:prstGeom prst="rect">
                <a:avLst/>
              </a:prstGeom>
            </p:spPr>
            <p:txBody>
              <a:bodyPr>
                <a:spAutoFit/>
              </a:bodyPr>
              <a:lstStyle/>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Giới hạn và tiệm cận:</a:t>
                </a:r>
              </a:p>
              <a:p>
                <a:pPr>
                  <a:lnSpc>
                    <a:spcPct val="107000"/>
                  </a:lnSpc>
                  <a:spcAft>
                    <a:spcPts val="800"/>
                  </a:spcAft>
                </a:pPr>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limLow>
                      <m:limLowPr>
                        <m:ctrlPr>
                          <a:rPr lang="en-US" sz="4400" b="1" i="1">
                            <a:latin typeface="Cambria Math" panose="02040503050406030204" pitchFamily="18" charset="0"/>
                            <a:ea typeface="Calibri" panose="020F0502020204030204" pitchFamily="34" charset="0"/>
                            <a:cs typeface="Times New Roman" panose="02020603050405020304" pitchFamily="18" charset="0"/>
                          </a:rPr>
                        </m:ctrlPr>
                      </m:limLowPr>
                      <m:e>
                        <m:r>
                          <a:rPr lang="en-US" sz="4400" b="1" i="1">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latin typeface="Cambria Math" panose="02040503050406030204" pitchFamily="18" charset="0"/>
                                <a:ea typeface="Calibri" panose="020F0502020204030204" pitchFamily="34" charset="0"/>
                                <a:cs typeface="Times New Roman" panose="02020603050405020304" pitchFamily="18" charset="0"/>
                              </a:rPr>
                              <m:t>𝟐</m:t>
                            </m:r>
                          </m:e>
                          <m:sup>
                            <m:r>
                              <a:rPr lang="en-US" sz="4400" b="1" i="1">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4400" b="1" i="1">
                            <a:latin typeface="Cambria Math" panose="02040503050406030204" pitchFamily="18" charset="0"/>
                            <a:ea typeface="Calibri" panose="020F0502020204030204" pitchFamily="34" charset="0"/>
                            <a:cs typeface="Times New Roman" panose="02020603050405020304" pitchFamily="18" charset="0"/>
                          </a:rPr>
                        </m:ctrlPr>
                      </m:limLowPr>
                      <m:e>
                        <m:r>
                          <a:rPr lang="en-US" sz="4400" b="1" i="1">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latin typeface="Cambria Math" panose="02040503050406030204" pitchFamily="18" charset="0"/>
                                <a:ea typeface="Calibri" panose="020F0502020204030204" pitchFamily="34" charset="0"/>
                                <a:cs typeface="Times New Roman" panose="02020603050405020304" pitchFamily="18" charset="0"/>
                              </a:rPr>
                              <m:t>𝟐</m:t>
                            </m:r>
                          </m:e>
                          <m:sup>
                            <m:r>
                              <a:rPr lang="en-US" sz="4400" b="1" i="1">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a:latin typeface="Tahoma" panose="020B0604030504040204" pitchFamily="34" charset="0"/>
                    <a:ea typeface="Tahoma" panose="020B0604030504040204" pitchFamily="34" charset="0"/>
                    <a:cs typeface="Tahoma" panose="020B0604030504040204" pitchFamily="34" charset="0"/>
                  </a:rPr>
                  <a:t> là TCĐ</a:t>
                </a:r>
              </a:p>
              <a:p>
                <a:pPr>
                  <a:lnSpc>
                    <a:spcPct val="107000"/>
                  </a:lnSpc>
                  <a:spcAft>
                    <a:spcPts val="800"/>
                  </a:spcAft>
                </a:pPr>
                <a14:m>
                  <m:oMath xmlns:m="http://schemas.openxmlformats.org/officeDocument/2006/math">
                    <m:limLow>
                      <m:limLowPr>
                        <m:ctrlPr>
                          <a:rPr lang="en-US" sz="4400" b="1" i="1">
                            <a:latin typeface="Cambria Math" panose="02040503050406030204" pitchFamily="18" charset="0"/>
                            <a:ea typeface="Calibri" panose="020F0502020204030204" pitchFamily="34" charset="0"/>
                            <a:cs typeface="Times New Roman" panose="02020603050405020304" pitchFamily="18" charset="0"/>
                          </a:rPr>
                        </m:ctrlPr>
                      </m:limLowPr>
                      <m:e>
                        <m:r>
                          <a:rPr lang="en-US" sz="4400" b="1" i="1">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lim>
                    </m:limLow>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r>
                      <a:rPr lang="en-US" sz="4400" b="1" i="1">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4400" b="1" i="1">
                            <a:latin typeface="Cambria Math" panose="02040503050406030204" pitchFamily="18" charset="0"/>
                            <a:ea typeface="Calibri" panose="020F0502020204030204" pitchFamily="34" charset="0"/>
                            <a:cs typeface="Times New Roman" panose="02020603050405020304" pitchFamily="18" charset="0"/>
                          </a:rPr>
                        </m:ctrlPr>
                      </m:limLowPr>
                      <m:e>
                        <m:r>
                          <a:rPr lang="en-US" sz="4400" b="1" i="1">
                            <a:latin typeface="Cambria Math" panose="02040503050406030204" pitchFamily="18" charset="0"/>
                            <a:ea typeface="Calibri" panose="020F0502020204030204" pitchFamily="34" charset="0"/>
                            <a:cs typeface="Times New Roman" panose="02020603050405020304" pitchFamily="18" charset="0"/>
                          </a:rPr>
                          <m:t>𝒍𝒊𝒎</m:t>
                        </m:r>
                      </m:e>
                      <m:lim>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lim>
                    </m:limLow>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m:t>
                    </m:r>
                  </m:oMath>
                </a14:m>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a:latin typeface="Tahoma" panose="020B0604030504040204" pitchFamily="34" charset="0"/>
                    <a:ea typeface="Tahoma" panose="020B0604030504040204" pitchFamily="34" charset="0"/>
                    <a:cs typeface="Tahoma" panose="020B0604030504040204" pitchFamily="34" charset="0"/>
                  </a:rPr>
                  <a:t> là TCN</a:t>
                </a:r>
              </a:p>
            </p:txBody>
          </p:sp>
        </mc:Choice>
        <mc:Fallback xmlns="">
          <p:sp>
            <p:nvSpPr>
              <p:cNvPr id="33" name="Rectangle 32">
                <a:extLst>
                  <a:ext uri="{FF2B5EF4-FFF2-40B4-BE49-F238E27FC236}">
                    <a16:creationId xmlns:a16="http://schemas.microsoft.com/office/drawing/2014/main" id="{AEAC486F-E69B-46CC-B1EE-345F9E5F7539}"/>
                  </a:ext>
                </a:extLst>
              </p:cNvPr>
              <p:cNvSpPr>
                <a:spLocks noRot="1" noChangeAspect="1" noMove="1" noResize="1" noEditPoints="1" noAdjustHandles="1" noChangeArrowheads="1" noChangeShapeType="1" noTextEdit="1"/>
              </p:cNvSpPr>
              <p:nvPr/>
            </p:nvSpPr>
            <p:spPr>
              <a:xfrm>
                <a:off x="1292087" y="10215640"/>
                <a:ext cx="12192000" cy="2937214"/>
              </a:xfrm>
              <a:prstGeom prst="rect">
                <a:avLst/>
              </a:prstGeom>
              <a:blipFill>
                <a:blip r:embed="rId6"/>
                <a:stretch>
                  <a:fillRect l="-2050" t="-4979" b="-1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0BCD27E5-46DE-4E8B-9674-7229AAAD77AD}"/>
                  </a:ext>
                </a:extLst>
              </p:cNvPr>
              <p:cNvSpPr/>
              <p:nvPr/>
            </p:nvSpPr>
            <p:spPr>
              <a:xfrm>
                <a:off x="1343185" y="9113772"/>
                <a:ext cx="12192000" cy="759375"/>
              </a:xfrm>
              <a:prstGeom prst="rect">
                <a:avLst/>
              </a:prstGeom>
            </p:spPr>
            <p:txBody>
              <a:bodyPr>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HSĐB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6" name="Rectangle 35">
                <a:extLst>
                  <a:ext uri="{FF2B5EF4-FFF2-40B4-BE49-F238E27FC236}">
                    <a16:creationId xmlns:a16="http://schemas.microsoft.com/office/drawing/2014/main" id="{0BCD27E5-46DE-4E8B-9674-7229AAAD77AD}"/>
                  </a:ext>
                </a:extLst>
              </p:cNvPr>
              <p:cNvSpPr>
                <a:spLocks noRot="1" noChangeAspect="1" noMove="1" noResize="1" noEditPoints="1" noAdjustHandles="1" noChangeArrowheads="1" noChangeShapeType="1" noTextEdit="1"/>
              </p:cNvSpPr>
              <p:nvPr/>
            </p:nvSpPr>
            <p:spPr>
              <a:xfrm>
                <a:off x="1343185" y="9113772"/>
                <a:ext cx="12192000" cy="759375"/>
              </a:xfrm>
              <a:prstGeom prst="rect">
                <a:avLst/>
              </a:prstGeom>
              <a:blipFill>
                <a:blip r:embed="rId7"/>
                <a:stretch>
                  <a:fillRect l="-2000" t="-18400"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08A3B9BC-662D-41FE-9CED-1AAE8E70A831}"/>
                  </a:ext>
                </a:extLst>
              </p:cNvPr>
              <p:cNvSpPr/>
              <p:nvPr/>
            </p:nvSpPr>
            <p:spPr>
              <a:xfrm>
                <a:off x="1239952" y="7776424"/>
                <a:ext cx="10111136" cy="1213666"/>
              </a:xfrm>
              <a:prstGeom prst="rect">
                <a:avLst/>
              </a:prstGeom>
            </p:spPr>
            <p:txBody>
              <a:bodyPr wrap="square">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num>
                      <m:den>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e>
                            </m:d>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den>
                    </m:f>
                    <m:r>
                      <a:rPr lang="vi-VN" sz="4400" b="1" i="1" smtClean="0">
                        <a:effectLst/>
                        <a:latin typeface="Cambria Math" panose="02040503050406030204" pitchFamily="18" charset="0"/>
                        <a:ea typeface="Calibri" panose="020F0502020204030204" pitchFamily="34" charset="0"/>
                        <a:cs typeface="Times New Roman" panose="02020603050405020304" pitchFamily="18" charset="0"/>
                      </a:rPr>
                      <m:t>&gt;</m:t>
                    </m:r>
                    <m:r>
                      <a:rPr lang="vi-VN" sz="4400" b="0" i="1" smtClean="0">
                        <a:effectLst/>
                        <a:latin typeface="Cambria Math" panose="02040503050406030204" pitchFamily="18" charset="0"/>
                        <a:ea typeface="Calibri" panose="020F0502020204030204" pitchFamily="34" charset="0"/>
                        <a:cs typeface="Times New Roman" panose="02020603050405020304" pitchFamily="18" charset="0"/>
                      </a:rPr>
                      <m:t>0</m:t>
                    </m:r>
                    <m:r>
                      <m:rPr>
                        <m:nor/>
                      </m:rPr>
                      <a:rPr lang="en-US" sz="4400" b="1">
                        <a:effectLst/>
                        <a:latin typeface="Tahoma" panose="020B0604030504040204" pitchFamily="34" charset="0"/>
                        <a:ea typeface="Tahoma" panose="020B0604030504040204" pitchFamily="34" charset="0"/>
                        <a:cs typeface="Tahoma" panose="020B0604030504040204" pitchFamily="34" charset="0"/>
                      </a:rPr>
                      <m:t>,</m:t>
                    </m:r>
                    <m:r>
                      <m:rPr>
                        <m:nor/>
                      </m:rPr>
                      <a:rPr lang="vi-VN" sz="4400" b="1" i="0" smtClean="0">
                        <a:effectLst/>
                        <a:latin typeface="Tahoma" panose="020B0604030504040204" pitchFamily="34" charset="0"/>
                        <a:ea typeface="Tahoma" panose="020B0604030504040204" pitchFamily="34" charset="0"/>
                        <a:cs typeface="Tahoma" panose="020B0604030504040204" pitchFamily="34" charset="0"/>
                      </a:rPr>
                      <m:t> </m:t>
                    </m:r>
                    <m:r>
                      <a:rPr lang="en-US" sz="4400" b="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Rectangle 28">
                <a:extLst>
                  <a:ext uri="{FF2B5EF4-FFF2-40B4-BE49-F238E27FC236}">
                    <a16:creationId xmlns:a16="http://schemas.microsoft.com/office/drawing/2014/main" id="{08A3B9BC-662D-41FE-9CED-1AAE8E70A831}"/>
                  </a:ext>
                </a:extLst>
              </p:cNvPr>
              <p:cNvSpPr>
                <a:spLocks noRot="1" noChangeAspect="1" noMove="1" noResize="1" noEditPoints="1" noAdjustHandles="1" noChangeArrowheads="1" noChangeShapeType="1" noTextEdit="1"/>
              </p:cNvSpPr>
              <p:nvPr/>
            </p:nvSpPr>
            <p:spPr>
              <a:xfrm>
                <a:off x="1239952" y="7776424"/>
                <a:ext cx="10111136" cy="1213666"/>
              </a:xfrm>
              <a:prstGeom prst="rect">
                <a:avLst/>
              </a:prstGeom>
              <a:blipFill>
                <a:blip r:embed="rId8"/>
                <a:stretch>
                  <a:fillRect l="-2411" b="-3518"/>
                </a:stretch>
              </a:blipFill>
            </p:spPr>
            <p:txBody>
              <a:bodyPr/>
              <a:lstStyle/>
              <a:p>
                <a:r>
                  <a:rPr lang="en-US">
                    <a:noFill/>
                  </a:rPr>
                  <a:t> </a:t>
                </a:r>
              </a:p>
            </p:txBody>
          </p:sp>
        </mc:Fallback>
      </mc:AlternateContent>
      <p:pic>
        <p:nvPicPr>
          <p:cNvPr id="42" name="Picture 41">
            <a:extLst>
              <a:ext uri="{FF2B5EF4-FFF2-40B4-BE49-F238E27FC236}">
                <a16:creationId xmlns:a16="http://schemas.microsoft.com/office/drawing/2014/main" id="{22D87EF7-FCE6-47CE-9D66-4FCD2210D493}"/>
              </a:ext>
            </a:extLst>
          </p:cNvPr>
          <p:cNvPicPr/>
          <p:nvPr/>
        </p:nvPicPr>
        <p:blipFill>
          <a:blip r:embed="rId9"/>
          <a:stretch>
            <a:fillRect/>
          </a:stretch>
        </p:blipFill>
        <p:spPr>
          <a:xfrm>
            <a:off x="13228419" y="9012732"/>
            <a:ext cx="10407072" cy="3862644"/>
          </a:xfrm>
          <a:prstGeom prst="rect">
            <a:avLst/>
          </a:prstGeom>
        </p:spPr>
      </p:pic>
      <p:sp>
        <p:nvSpPr>
          <p:cNvPr id="38" name="TextBox 37">
            <a:extLst>
              <a:ext uri="{FF2B5EF4-FFF2-40B4-BE49-F238E27FC236}">
                <a16:creationId xmlns:a16="http://schemas.microsoft.com/office/drawing/2014/main" id="{A1009C0E-A6F2-4B10-B3F7-0D285246D08C}"/>
              </a:ext>
            </a:extLst>
          </p:cNvPr>
          <p:cNvSpPr txBox="1"/>
          <p:nvPr/>
        </p:nvSpPr>
        <p:spPr>
          <a:xfrm>
            <a:off x="2134101" y="2568776"/>
            <a:ext cx="296267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3.T43</a:t>
            </a:r>
          </a:p>
        </p:txBody>
      </p:sp>
    </p:spTree>
    <p:extLst>
      <p:ext uri="{BB962C8B-B14F-4D97-AF65-F5344CB8AC3E}">
        <p14:creationId xmlns:p14="http://schemas.microsoft.com/office/powerpoint/2010/main" val="310837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0" grpId="0"/>
      <p:bldP spid="33" grpId="0"/>
      <p:bldP spid="36"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032033" y="2527136"/>
            <a:ext cx="22710039" cy="2574593"/>
            <a:chOff x="1175570" y="3048677"/>
            <a:chExt cx="22124988" cy="2689067"/>
          </a:xfrm>
        </p:grpSpPr>
        <p:sp>
          <p:nvSpPr>
            <p:cNvPr id="5" name="Rounded Rectangle 4"/>
            <p:cNvSpPr/>
            <p:nvPr/>
          </p:nvSpPr>
          <p:spPr>
            <a:xfrm>
              <a:off x="1175570" y="3200087"/>
              <a:ext cx="22124988" cy="2537657"/>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1032032" y="5349991"/>
            <a:ext cx="22710039" cy="8280298"/>
            <a:chOff x="1241385" y="5884229"/>
            <a:chExt cx="22712667" cy="6827803"/>
          </a:xfrm>
        </p:grpSpPr>
        <p:sp>
          <p:nvSpPr>
            <p:cNvPr id="19" name="Rounded Rectangle 18"/>
            <p:cNvSpPr/>
            <p:nvPr/>
          </p:nvSpPr>
          <p:spPr>
            <a:xfrm>
              <a:off x="1241385" y="5884229"/>
              <a:ext cx="22712667" cy="682780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84230"/>
              <a:ext cx="3568119" cy="828632"/>
              <a:chOff x="1224541" y="6322797"/>
              <a:chExt cx="3568119" cy="828632"/>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98157" y="6457065"/>
                <a:ext cx="2278452" cy="634469"/>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4"/>
            <a:ext cx="3738408" cy="872732"/>
            <a:chOff x="7459670" y="7543799"/>
            <a:chExt cx="6175386" cy="872846"/>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769542"/>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1610" y="7640053"/>
                  <a:ext cx="943204" cy="7695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BF9CB85-DA88-463D-B4D4-DBE3C4BA2B91}"/>
                  </a:ext>
                </a:extLst>
              </p:cNvPr>
              <p:cNvSpPr/>
              <p:nvPr/>
            </p:nvSpPr>
            <p:spPr>
              <a:xfrm>
                <a:off x="5070409" y="2693778"/>
                <a:ext cx="17728140" cy="2191497"/>
              </a:xfrm>
              <a:prstGeom prst="rect">
                <a:avLst/>
              </a:prstGeom>
            </p:spPr>
            <p:txBody>
              <a:bodyPr wrap="square">
                <a:spAutoFit/>
              </a:bodyPr>
              <a:lstStyle/>
              <a:p>
                <a:pPr>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Khảo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a:t>
                </a:r>
              </a:p>
              <a:p>
                <a:pPr/>
                <a14:m>
                  <m:oMathPara xmlns:m="http://schemas.openxmlformats.org/officeDocument/2006/math">
                    <m:oMathParaPr>
                      <m:jc m:val="centerGroup"/>
                    </m:oMathParaPr>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den>
                      </m:f>
                      <m:r>
                        <m:rPr>
                          <m:nor/>
                        </m:rPr>
                        <a:rPr lang="en-US" sz="4400" b="1">
                          <a:effectLst/>
                          <a:latin typeface="Tahoma" panose="020B0604030504040204" pitchFamily="34" charset="0"/>
                          <a:ea typeface="Tahoma" panose="020B0604030504040204" pitchFamily="34" charset="0"/>
                          <a:cs typeface="Tahoma" panose="020B0604030504040204" pitchFamily="34"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den>
                      </m:f>
                      <m:r>
                        <m:rPr>
                          <m:nor/>
                        </m:rPr>
                        <a:rPr lang="en-US" sz="4400" b="1">
                          <a:effectLst/>
                          <a:latin typeface="Tahoma" panose="020B0604030504040204" pitchFamily="34" charset="0"/>
                          <a:ea typeface="Tahoma" panose="020B0604030504040204" pitchFamily="34" charset="0"/>
                          <a:cs typeface="Tahoma" panose="020B0604030504040204" pitchFamily="34" charset="0"/>
                        </a:rPr>
                        <m:t> </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2BF9CB85-DA88-463D-B4D4-DBE3C4BA2B91}"/>
                  </a:ext>
                </a:extLst>
              </p:cNvPr>
              <p:cNvSpPr>
                <a:spLocks noRot="1" noChangeAspect="1" noMove="1" noResize="1" noEditPoints="1" noAdjustHandles="1" noChangeArrowheads="1" noChangeShapeType="1" noTextEdit="1"/>
              </p:cNvSpPr>
              <p:nvPr/>
            </p:nvSpPr>
            <p:spPr>
              <a:xfrm>
                <a:off x="5070409" y="2693778"/>
                <a:ext cx="17728140" cy="2191497"/>
              </a:xfrm>
              <a:prstGeom prst="rect">
                <a:avLst/>
              </a:prstGeom>
              <a:blipFill>
                <a:blip r:embed="rId2"/>
                <a:stretch>
                  <a:fillRect l="-1410" t="-6685"/>
                </a:stretch>
              </a:blipFill>
            </p:spPr>
            <p:txBody>
              <a:bodyPr/>
              <a:lstStyle/>
              <a:p>
                <a:r>
                  <a:rPr lang="en-US">
                    <a:noFill/>
                  </a:rPr>
                  <a:t> </a:t>
                </a:r>
              </a:p>
            </p:txBody>
          </p:sp>
        </mc:Fallback>
      </mc:AlternateContent>
      <p:sp>
        <p:nvSpPr>
          <p:cNvPr id="29" name="Rectangle 28">
            <a:extLst>
              <a:ext uri="{FF2B5EF4-FFF2-40B4-BE49-F238E27FC236}">
                <a16:creationId xmlns:a16="http://schemas.microsoft.com/office/drawing/2014/main" id="{4C7BD413-D802-47FF-9169-C815ACEDE9F3}"/>
              </a:ext>
            </a:extLst>
          </p:cNvPr>
          <p:cNvSpPr/>
          <p:nvPr/>
        </p:nvSpPr>
        <p:spPr>
          <a:xfrm>
            <a:off x="1410878" y="7752549"/>
            <a:ext cx="12192000" cy="1476110"/>
          </a:xfrm>
          <a:prstGeom prst="rect">
            <a:avLst/>
          </a:prstGeom>
        </p:spPr>
        <p:txBody>
          <a:bodyPr>
            <a:spAutoFit/>
          </a:bodyPr>
          <a:lstStyle/>
          <a:p>
            <a:pPr lvl="0">
              <a:lnSpc>
                <a:spcPct val="107000"/>
              </a:lnSpc>
              <a:spcAft>
                <a:spcPts val="800"/>
              </a:spcAft>
              <a:buSzPts val="1000"/>
              <a:tabLst>
                <a:tab pos="457200" algn="l"/>
              </a:tabLs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nhận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I(2;-1)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giao</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tiệm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cận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làm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tâm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đối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xứng</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a:t>
            </a:r>
          </a:p>
        </p:txBody>
      </p:sp>
      <p:sp>
        <p:nvSpPr>
          <p:cNvPr id="43" name="Rectangle 42">
            <a:extLst>
              <a:ext uri="{FF2B5EF4-FFF2-40B4-BE49-F238E27FC236}">
                <a16:creationId xmlns:a16="http://schemas.microsoft.com/office/drawing/2014/main" id="{298D599D-924E-4976-BCED-7E1539E01090}"/>
              </a:ext>
            </a:extLst>
          </p:cNvPr>
          <p:cNvSpPr/>
          <p:nvPr/>
        </p:nvSpPr>
        <p:spPr>
          <a:xfrm>
            <a:off x="1497963" y="6634008"/>
            <a:ext cx="2792752" cy="769441"/>
          </a:xfrm>
          <a:prstGeom prst="rect">
            <a:avLst/>
          </a:prstGeom>
        </p:spPr>
        <p:txBody>
          <a:bodyPr wrap="none">
            <a:spAutoFit/>
          </a:bodyPr>
          <a:lstStyle/>
          <a:p>
            <a:r>
              <a:rPr lang="en-US" sz="4400" b="1">
                <a:solidFill>
                  <a:srgbClr val="3333FF"/>
                </a:solidFill>
                <a:latin typeface="Tahoma" panose="020B0604030504040204" pitchFamily="34" charset="0"/>
                <a:ea typeface="Tahoma" panose="020B0604030504040204" pitchFamily="34" charset="0"/>
                <a:cs typeface="Tahoma" panose="020B0604030504040204" pitchFamily="34" charset="0"/>
              </a:rPr>
              <a:t>* </a:t>
            </a:r>
            <a:r>
              <a:rPr lang="pt-BR" sz="4400" b="1">
                <a:solidFill>
                  <a:srgbClr val="3333FF"/>
                </a:solidFill>
                <a:latin typeface="Tahoma" panose="020B0604030504040204" pitchFamily="34" charset="0"/>
                <a:ea typeface="Tahoma" panose="020B0604030504040204" pitchFamily="34" charset="0"/>
                <a:cs typeface="Tahoma" panose="020B0604030504040204" pitchFamily="34" charset="0"/>
              </a:rPr>
              <a:t>Đồ thị: </a:t>
            </a:r>
            <a:endParaRPr lang="en-US" sz="4400" b="1">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34">
            <a:extLst>
              <a:ext uri="{FF2B5EF4-FFF2-40B4-BE49-F238E27FC236}">
                <a16:creationId xmlns:a16="http://schemas.microsoft.com/office/drawing/2014/main" id="{B335D7E6-C356-41CD-ACCA-A55D67CD5092}"/>
              </a:ext>
            </a:extLst>
          </p:cNvPr>
          <p:cNvPicPr/>
          <p:nvPr/>
        </p:nvPicPr>
        <p:blipFill rotWithShape="1">
          <a:blip r:embed="rId3"/>
          <a:srcRect l="7464" b="7918"/>
          <a:stretch/>
        </p:blipFill>
        <p:spPr>
          <a:xfrm>
            <a:off x="14733584" y="5852489"/>
            <a:ext cx="8502072" cy="7162800"/>
          </a:xfrm>
          <a:prstGeom prst="rect">
            <a:avLst/>
          </a:prstGeom>
        </p:spPr>
      </p:pic>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BA2953D9-2A1E-42DA-AB88-F3703315243A}"/>
                  </a:ext>
                </a:extLst>
              </p:cNvPr>
              <p:cNvSpPr/>
              <p:nvPr/>
            </p:nvSpPr>
            <p:spPr>
              <a:xfrm>
                <a:off x="4322394" y="6485295"/>
                <a:ext cx="4631396" cy="1070358"/>
              </a:xfrm>
              <a:prstGeom prst="rect">
                <a:avLst/>
              </a:prstGeom>
              <a:blipFill dpi="0" rotWithShape="1">
                <a:blip r:embed="rId4">
                  <a:alphaModFix amt="40000"/>
                </a:blip>
                <a:srcRect/>
                <a:stretch>
                  <a:fillRect/>
                </a:stretch>
              </a:blipFill>
            </p:spPr>
            <p:txBody>
              <a:bodyPr wrap="square">
                <a:spAutoFit/>
              </a:bodyPr>
              <a:lstStyle/>
              <a:p>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b</a:t>
                </a:r>
                <a14:m>
                  <m:oMath xmlns:m="http://schemas.openxmlformats.org/officeDocument/2006/math">
                    <m:r>
                      <a:rPr lang="en-US" sz="4400" b="1" i="0">
                        <a:solidFill>
                          <a:srgbClr val="0000CC"/>
                        </a:solidFill>
                        <a:latin typeface="Cambria Math" panose="02040503050406030204" pitchFamily="18" charset="0"/>
                      </a:rPr>
                      <m:t>)</m:t>
                    </m:r>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𝒚</m:t>
                    </m:r>
                    <m:r>
                      <a:rPr lang="en-US" sz="4400" b="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00CC"/>
                            </a:solidFill>
                            <a:latin typeface="Cambria Math" panose="02040503050406030204" pitchFamily="18" charset="0"/>
                          </a:rPr>
                        </m:ctrlPr>
                      </m:fPr>
                      <m:num>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rgbClr val="0000CC"/>
                            </a:solidFill>
                            <a:latin typeface="Cambria Math" panose="02040503050406030204" pitchFamily="18" charset="0"/>
                            <a:ea typeface="Calibri" panose="020F0502020204030204" pitchFamily="34" charset="0"/>
                          </a:rPr>
                          <m:t>−</m:t>
                        </m:r>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𝒙</m:t>
                        </m:r>
                      </m:num>
                      <m:den>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rgbClr val="0000CC"/>
                            </a:solidFill>
                            <a:latin typeface="Cambria Math" panose="02040503050406030204" pitchFamily="18" charset="0"/>
                            <a:ea typeface="Calibri" panose="020F0502020204030204" pitchFamily="34" charset="0"/>
                          </a:rPr>
                          <m:t>−</m:t>
                        </m:r>
                        <m:r>
                          <a:rPr lang="en-US" sz="44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𝟒</m:t>
                        </m:r>
                      </m:den>
                    </m:f>
                  </m:oMath>
                </a14:m>
                <a:endPar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Rectangle 35">
                <a:extLst>
                  <a:ext uri="{FF2B5EF4-FFF2-40B4-BE49-F238E27FC236}">
                    <a16:creationId xmlns:a16="http://schemas.microsoft.com/office/drawing/2014/main" id="{BA2953D9-2A1E-42DA-AB88-F3703315243A}"/>
                  </a:ext>
                </a:extLst>
              </p:cNvPr>
              <p:cNvSpPr>
                <a:spLocks noRot="1" noChangeAspect="1" noMove="1" noResize="1" noEditPoints="1" noAdjustHandles="1" noChangeArrowheads="1" noChangeShapeType="1" noTextEdit="1"/>
              </p:cNvSpPr>
              <p:nvPr/>
            </p:nvSpPr>
            <p:spPr>
              <a:xfrm>
                <a:off x="4322394" y="6485295"/>
                <a:ext cx="4631396" cy="1070358"/>
              </a:xfrm>
              <a:prstGeom prst="rect">
                <a:avLst/>
              </a:prstGeom>
              <a:blipFill>
                <a:blip r:embed="rId5"/>
                <a:stretch>
                  <a:fillRect l="-5263" b="-10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C735281-9672-4DE2-B3DD-845731E88417}"/>
                  </a:ext>
                </a:extLst>
              </p:cNvPr>
              <p:cNvSpPr/>
              <p:nvPr/>
            </p:nvSpPr>
            <p:spPr>
              <a:xfrm>
                <a:off x="1410878" y="9076455"/>
                <a:ext cx="12192000" cy="2178417"/>
              </a:xfrm>
              <a:prstGeom prst="rect">
                <a:avLst/>
              </a:prstGeom>
            </p:spPr>
            <p:txBody>
              <a:bodyPr>
                <a:spAutoFit/>
              </a:bodyPr>
              <a:lstStyle/>
              <a:p>
                <a:pPr lvl="0">
                  <a:lnSpc>
                    <a:spcPct val="107000"/>
                  </a:lnSpc>
                  <a:spcAft>
                    <a:spcPts val="800"/>
                  </a:spcAft>
                  <a:buSzPts val="1000"/>
                  <a:tabLst>
                    <a:tab pos="457200" algn="l"/>
                  </a:tabLst>
                </a:pPr>
                <a:r>
                  <a:rPr lang="en-US" sz="4400" b="1">
                    <a:solidFill>
                      <a:srgbClr val="393E4B"/>
                    </a:solidFill>
                    <a:latin typeface="Tahoma" panose="020B0604030504040204" pitchFamily="34" charset="0"/>
                    <a:ea typeface="Tahoma" panose="020B0604030504040204" pitchFamily="34" charset="0"/>
                    <a:cs typeface="Tahoma" panose="020B0604030504040204" pitchFamily="34" charset="0"/>
                  </a:rPr>
                  <a:t>+ Đồ thị hàm số cắt Ox tại điểm </a:t>
                </a:r>
                <a14:m>
                  <m:oMath xmlns:m="http://schemas.openxmlformats.org/officeDocument/2006/math">
                    <m:r>
                      <a:rPr lang="en-US" sz="4400" b="1" i="1">
                        <a:solidFill>
                          <a:srgbClr val="393E4B"/>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b="1" i="1">
                            <a:solidFill>
                              <a:srgbClr val="393E4B"/>
                            </a:solidFill>
                            <a:latin typeface="Cambria Math" panose="02040503050406030204" pitchFamily="18" charset="0"/>
                            <a:cs typeface="Times New Roman" panose="02020603050405020304" pitchFamily="18" charset="0"/>
                          </a:rPr>
                        </m:ctrlPr>
                      </m:fPr>
                      <m:num>
                        <m:r>
                          <a:rPr lang="en-US" sz="4400" b="1" i="1">
                            <a:solidFill>
                              <a:srgbClr val="393E4B"/>
                            </a:solidFill>
                            <a:latin typeface="Cambria Math" panose="02040503050406030204" pitchFamily="18" charset="0"/>
                            <a:cs typeface="Times New Roman" panose="02020603050405020304" pitchFamily="18" charset="0"/>
                          </a:rPr>
                          <m:t>𝟏</m:t>
                        </m:r>
                      </m:num>
                      <m:den>
                        <m:r>
                          <a:rPr lang="en-US" sz="4400" b="1" i="1">
                            <a:solidFill>
                              <a:srgbClr val="393E4B"/>
                            </a:solidFill>
                            <a:latin typeface="Cambria Math" panose="02040503050406030204" pitchFamily="18" charset="0"/>
                            <a:cs typeface="Times New Roman" panose="02020603050405020304" pitchFamily="18" charset="0"/>
                          </a:rPr>
                          <m:t>𝟐</m:t>
                        </m:r>
                      </m:den>
                    </m:f>
                    <m:r>
                      <a:rPr lang="en-US" sz="4400" b="1" i="1">
                        <a:solidFill>
                          <a:srgbClr val="393E4B"/>
                        </a:solidFill>
                        <a:latin typeface="Cambria Math" panose="02040503050406030204" pitchFamily="18" charset="0"/>
                        <a:cs typeface="Times New Roman" panose="02020603050405020304" pitchFamily="18" charset="0"/>
                      </a:rPr>
                      <m:t>;</m:t>
                    </m:r>
                    <m:r>
                      <a:rPr lang="en-US" sz="4400" b="1" i="1">
                        <a:solidFill>
                          <a:srgbClr val="393E4B"/>
                        </a:solidFill>
                        <a:latin typeface="Cambria Math" panose="02040503050406030204" pitchFamily="18" charset="0"/>
                        <a:cs typeface="Times New Roman" panose="02020603050405020304" pitchFamily="18" charset="0"/>
                      </a:rPr>
                      <m:t>𝟎</m:t>
                    </m:r>
                    <m:r>
                      <a:rPr lang="en-US" sz="4400" b="1" i="1">
                        <a:solidFill>
                          <a:srgbClr val="393E4B"/>
                        </a:solidFill>
                        <a:latin typeface="Cambria Math" panose="02040503050406030204" pitchFamily="18" charset="0"/>
                        <a:cs typeface="Times New Roman" panose="02020603050405020304" pitchFamily="18" charset="0"/>
                      </a:rPr>
                      <m:t>)</m:t>
                    </m:r>
                  </m:oMath>
                </a14:m>
                <a:r>
                  <a:rPr lang="en-US" sz="4400" b="1">
                    <a:solidFill>
                      <a:srgbClr val="393E4B"/>
                    </a:solidFill>
                    <a:latin typeface="Tahoma" panose="020B0604030504040204" pitchFamily="34" charset="0"/>
                    <a:ea typeface="Tahoma" panose="020B0604030504040204" pitchFamily="34" charset="0"/>
                    <a:cs typeface="Tahoma" panose="020B0604030504040204" pitchFamily="34" charset="0"/>
                  </a:rPr>
                  <a:t>, cắt Oy tại điểm </a:t>
                </a:r>
                <a14:m>
                  <m:oMath xmlns:m="http://schemas.openxmlformats.org/officeDocument/2006/math">
                    <m:r>
                      <a:rPr lang="en-US" sz="4400" b="1" i="1">
                        <a:solidFill>
                          <a:srgbClr val="393E4B"/>
                        </a:solidFill>
                        <a:latin typeface="Cambria Math" panose="02040503050406030204" pitchFamily="18" charset="0"/>
                        <a:ea typeface="Times New Roman" panose="02020603050405020304" pitchFamily="18" charset="0"/>
                        <a:cs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cs typeface="Times New Roman" panose="02020603050405020304" pitchFamily="18" charset="0"/>
                      </a:rPr>
                      <m:t>𝟎</m:t>
                    </m:r>
                    <m:r>
                      <a:rPr lang="en-US" sz="4400" b="1" i="1">
                        <a:solidFill>
                          <a:srgbClr val="393E4B"/>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b="1" i="1">
                            <a:solidFill>
                              <a:srgbClr val="393E4B"/>
                            </a:solidFill>
                            <a:latin typeface="Cambria Math" panose="02040503050406030204" pitchFamily="18" charset="0"/>
                            <a:cs typeface="Times New Roman" panose="02020603050405020304" pitchFamily="18" charset="0"/>
                          </a:rPr>
                        </m:ctrlPr>
                      </m:fPr>
                      <m:num>
                        <m:r>
                          <a:rPr lang="en-US" sz="4400" b="1" i="1">
                            <a:solidFill>
                              <a:srgbClr val="393E4B"/>
                            </a:solidFill>
                            <a:latin typeface="Cambria Math" panose="02040503050406030204" pitchFamily="18" charset="0"/>
                            <a:cs typeface="Times New Roman" panose="02020603050405020304" pitchFamily="18" charset="0"/>
                          </a:rPr>
                          <m:t>𝟏</m:t>
                        </m:r>
                      </m:num>
                      <m:den>
                        <m:r>
                          <a:rPr lang="en-US" sz="4400" b="1" i="1">
                            <a:solidFill>
                              <a:srgbClr val="393E4B"/>
                            </a:solidFill>
                            <a:latin typeface="Cambria Math" panose="02040503050406030204" pitchFamily="18" charset="0"/>
                            <a:cs typeface="Times New Roman" panose="02020603050405020304" pitchFamily="18" charset="0"/>
                          </a:rPr>
                          <m:t>𝟒</m:t>
                        </m:r>
                      </m:den>
                    </m:f>
                    <m:r>
                      <a:rPr lang="en-US" sz="4400" b="1" i="1">
                        <a:solidFill>
                          <a:srgbClr val="393E4B"/>
                        </a:solidFill>
                        <a:latin typeface="Cambria Math" panose="02040503050406030204" pitchFamily="18" charset="0"/>
                        <a:cs typeface="Times New Roman" panose="02020603050405020304" pitchFamily="18" charset="0"/>
                      </a:rPr>
                      <m:t>)</m:t>
                    </m:r>
                  </m:oMath>
                </a14:m>
                <a:r>
                  <a:rPr lang="en-US" sz="4400" b="1">
                    <a:solidFill>
                      <a:srgbClr val="393E4B"/>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1">
                <a:extLst>
                  <a:ext uri="{FF2B5EF4-FFF2-40B4-BE49-F238E27FC236}">
                    <a16:creationId xmlns:a16="http://schemas.microsoft.com/office/drawing/2014/main" id="{5C735281-9672-4DE2-B3DD-845731E88417}"/>
                  </a:ext>
                </a:extLst>
              </p:cNvPr>
              <p:cNvSpPr>
                <a:spLocks noRot="1" noChangeAspect="1" noMove="1" noResize="1" noEditPoints="1" noAdjustHandles="1" noChangeArrowheads="1" noChangeShapeType="1" noTextEdit="1"/>
              </p:cNvSpPr>
              <p:nvPr/>
            </p:nvSpPr>
            <p:spPr>
              <a:xfrm>
                <a:off x="1410878" y="9076455"/>
                <a:ext cx="12192000" cy="2178417"/>
              </a:xfrm>
              <a:prstGeom prst="rect">
                <a:avLst/>
              </a:prstGeom>
              <a:blipFill>
                <a:blip r:embed="rId6"/>
                <a:stretch>
                  <a:fillRect l="-2000" r="-400" b="-5042"/>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50476558-1A3B-4990-81A7-C36E0BB38BAE}"/>
              </a:ext>
            </a:extLst>
          </p:cNvPr>
          <p:cNvSpPr txBox="1"/>
          <p:nvPr/>
        </p:nvSpPr>
        <p:spPr>
          <a:xfrm>
            <a:off x="2115219" y="2731820"/>
            <a:ext cx="296267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3.T43</a:t>
            </a:r>
          </a:p>
        </p:txBody>
      </p:sp>
    </p:spTree>
    <p:extLst>
      <p:ext uri="{BB962C8B-B14F-4D97-AF65-F5344CB8AC3E}">
        <p14:creationId xmlns:p14="http://schemas.microsoft.com/office/powerpoint/2010/main" val="70105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9"/>
          <p:cNvGrpSpPr/>
          <p:nvPr/>
        </p:nvGrpSpPr>
        <p:grpSpPr>
          <a:xfrm>
            <a:off x="1274839" y="2895600"/>
            <a:ext cx="22122428" cy="5486400"/>
            <a:chOff x="1175570" y="3048677"/>
            <a:chExt cx="22124988" cy="5487035"/>
          </a:xfrm>
        </p:grpSpPr>
        <p:sp>
          <p:nvSpPr>
            <p:cNvPr id="64" name="Rounded Rectangle 63"/>
            <p:cNvSpPr/>
            <p:nvPr/>
          </p:nvSpPr>
          <p:spPr>
            <a:xfrm>
              <a:off x="1175570" y="3533428"/>
              <a:ext cx="22124988" cy="5002284"/>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
            <p:cNvGrpSpPr/>
            <p:nvPr/>
          </p:nvGrpSpPr>
          <p:grpSpPr>
            <a:xfrm>
              <a:off x="1175570" y="3048677"/>
              <a:ext cx="3903662" cy="969507"/>
              <a:chOff x="1175570" y="1834705"/>
              <a:chExt cx="3903662" cy="969507"/>
            </a:xfrm>
          </p:grpSpPr>
          <p:sp>
            <p:nvSpPr>
              <p:cNvPr id="66"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8" name="Round Diagonal Corner Rectangle 6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
              <p:cNvGrpSpPr/>
              <p:nvPr/>
            </p:nvGrpSpPr>
            <p:grpSpPr>
              <a:xfrm>
                <a:off x="1314846" y="1951291"/>
                <a:ext cx="756925" cy="699372"/>
                <a:chOff x="7440266" y="3398551"/>
                <a:chExt cx="757238" cy="765175"/>
              </a:xfrm>
              <a:solidFill>
                <a:srgbClr val="999158"/>
              </a:solidFill>
            </p:grpSpPr>
            <p:sp>
              <p:nvSpPr>
                <p:cNvPr id="7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 name="Group 1"/>
          <p:cNvGrpSpPr/>
          <p:nvPr/>
        </p:nvGrpSpPr>
        <p:grpSpPr>
          <a:xfrm>
            <a:off x="-454902" y="1572067"/>
            <a:ext cx="11206910" cy="830901"/>
            <a:chOff x="-288924" y="1892299"/>
            <a:chExt cx="11208937" cy="83089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716910" cy="753964"/>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8832452" cy="830899"/>
            </a:xfrm>
            <a:prstGeom prst="rect">
              <a:avLst/>
            </a:prstGeom>
            <a:noFill/>
          </p:spPr>
          <p:txBody>
            <a:bodyPr wrap="square" rtlCol="0">
              <a:spAutoFit/>
            </a:bodyPr>
            <a:lstStyle/>
            <a:p>
              <a:pPr>
                <a:spcBef>
                  <a:spcPts val="600"/>
                </a:spcBef>
                <a:defRPr/>
              </a:pPr>
              <a:r>
                <a:rPr lang="en-US" sz="4800" b="1">
                  <a:solidFill>
                    <a:srgbClr val="135F82"/>
                  </a:solidFill>
                  <a:latin typeface="Tahoma" pitchFamily="34" charset="0"/>
                  <a:ea typeface="Tahoma" pitchFamily="34" charset="0"/>
                  <a:cs typeface="Tahoma" pitchFamily="34" charset="0"/>
                </a:rPr>
                <a:t>BÀI TẬP</a:t>
              </a:r>
            </a:p>
          </p:txBody>
        </p: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7FD65FF-A28D-41DD-9092-53DDCAA3C7C3}"/>
                  </a:ext>
                </a:extLst>
              </p:cNvPr>
              <p:cNvSpPr/>
              <p:nvPr/>
            </p:nvSpPr>
            <p:spPr>
              <a:xfrm>
                <a:off x="1891630" y="4249081"/>
                <a:ext cx="20892169" cy="4132919"/>
              </a:xfrm>
              <a:prstGeom prst="rect">
                <a:avLst/>
              </a:prstGeom>
            </p:spPr>
            <p:txBody>
              <a:bodyPr wrap="square">
                <a:spAutoFit/>
              </a:bodyPr>
              <a:lstStyle/>
              <a:p>
                <a:pPr>
                  <a:spcAft>
                    <a:spcPts val="1660"/>
                  </a:spcAft>
                </a:pPr>
                <a:r>
                  <a:rPr lang="en-US" sz="4400" b="1" dirty="0">
                    <a:solidFill>
                      <a:srgbClr val="393E4B"/>
                    </a:solidFill>
                    <a:latin typeface="Tahoma" panose="020B0604030504040204" pitchFamily="34" charset="0"/>
                    <a:ea typeface="Times New Roman" panose="02020603050405020304" pitchFamily="18" charset="0"/>
                  </a:rPr>
                  <a:t>Cho </a:t>
                </a:r>
                <a:r>
                  <a:rPr lang="en-US" sz="4400" b="1" dirty="0" err="1">
                    <a:solidFill>
                      <a:srgbClr val="393E4B"/>
                    </a:solidFill>
                    <a:latin typeface="Tahoma" panose="020B0604030504040204" pitchFamily="34" charset="0"/>
                    <a:ea typeface="Times New Roman" panose="02020603050405020304" pitchFamily="18" charset="0"/>
                  </a:rPr>
                  <a:t>hàm</a:t>
                </a:r>
                <a:r>
                  <a:rPr lang="en-US" sz="4400" b="1" dirty="0">
                    <a:solidFill>
                      <a:srgbClr val="393E4B"/>
                    </a:solidFill>
                    <a:latin typeface="Tahoma" panose="020B0604030504040204" pitchFamily="34" charset="0"/>
                    <a:ea typeface="Times New Roman" panose="02020603050405020304" pitchFamily="18" charset="0"/>
                  </a:rPr>
                  <a:t> </a:t>
                </a:r>
                <a:r>
                  <a:rPr lang="en-US" sz="4400" b="1" dirty="0" err="1">
                    <a:solidFill>
                      <a:srgbClr val="393E4B"/>
                    </a:solidFill>
                    <a:latin typeface="Tahoma" panose="020B0604030504040204" pitchFamily="34" charset="0"/>
                    <a:ea typeface="Times New Roman" panose="02020603050405020304" pitchFamily="18" charset="0"/>
                  </a:rPr>
                  <a:t>số</a:t>
                </a:r>
                <a:r>
                  <a:rPr lang="en-US" sz="4400" b="1" dirty="0">
                    <a:solidFill>
                      <a:srgbClr val="393E4B"/>
                    </a:solidFill>
                    <a:latin typeface="Tahoma" panose="020B0604030504040204" pitchFamily="34" charset="0"/>
                    <a:ea typeface="Times New Roman" panose="02020603050405020304" pitchFamily="18" charset="0"/>
                  </a:rPr>
                  <a:t>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𝒚</m:t>
                    </m:r>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𝟏</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sSup>
                      <m:sSupPr>
                        <m:ctrlPr>
                          <a:rPr lang="en-US" sz="4400" b="1" i="1">
                            <a:solidFill>
                              <a:srgbClr val="393E4B"/>
                            </a:solidFill>
                            <a:effectLst/>
                            <a:latin typeface="Cambria Math" panose="02040503050406030204" pitchFamily="18" charset="0"/>
                            <a:ea typeface="Times New Roman" panose="02020603050405020304" pitchFamily="18" charset="0"/>
                          </a:rPr>
                        </m:ctrlPr>
                      </m:sSupPr>
                      <m:e>
                        <m:r>
                          <a:rPr lang="en-US" sz="4400" b="1" i="1">
                            <a:solidFill>
                              <a:srgbClr val="393E4B"/>
                            </a:solidFill>
                            <a:effectLst/>
                            <a:latin typeface="Cambria Math" panose="02040503050406030204" pitchFamily="18" charset="0"/>
                            <a:ea typeface="Times New Roman" panose="02020603050405020304" pitchFamily="18" charset="0"/>
                          </a:rPr>
                          <m:t>𝒙</m:t>
                        </m:r>
                      </m:e>
                      <m:sup>
                        <m:r>
                          <a:rPr lang="en-US" sz="4400" b="1" i="1">
                            <a:solidFill>
                              <a:srgbClr val="393E4B"/>
                            </a:solidFill>
                            <a:effectLst/>
                            <a:latin typeface="Cambria Math" panose="02040503050406030204" pitchFamily="18" charset="0"/>
                            <a:ea typeface="Times New Roman" panose="02020603050405020304" pitchFamily="18" charset="0"/>
                          </a:rPr>
                          <m:t>𝟒</m:t>
                        </m:r>
                      </m:sup>
                    </m:sSup>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𝟏</m:t>
                        </m:r>
                      </m:num>
                      <m:den>
                        <m:r>
                          <a:rPr lang="en-US" sz="4400" b="1" i="1">
                            <a:solidFill>
                              <a:srgbClr val="393E4B"/>
                            </a:solidFill>
                            <a:effectLst/>
                            <a:latin typeface="Cambria Math" panose="02040503050406030204" pitchFamily="18" charset="0"/>
                            <a:ea typeface="Times New Roman" panose="02020603050405020304" pitchFamily="18" charset="0"/>
                          </a:rPr>
                          <m:t>𝟐</m:t>
                        </m:r>
                      </m:den>
                    </m:f>
                    <m:sSup>
                      <m:sSupPr>
                        <m:ctrlPr>
                          <a:rPr lang="en-US" sz="4400" b="1" i="1">
                            <a:solidFill>
                              <a:srgbClr val="393E4B"/>
                            </a:solidFill>
                            <a:effectLst/>
                            <a:latin typeface="Cambria Math" panose="02040503050406030204" pitchFamily="18" charset="0"/>
                            <a:ea typeface="Times New Roman" panose="02020603050405020304" pitchFamily="18" charset="0"/>
                          </a:rPr>
                        </m:ctrlPr>
                      </m:sSupPr>
                      <m:e>
                        <m:r>
                          <a:rPr lang="en-US" sz="4400" b="1" i="1">
                            <a:solidFill>
                              <a:srgbClr val="393E4B"/>
                            </a:solidFill>
                            <a:effectLst/>
                            <a:latin typeface="Cambria Math" panose="02040503050406030204" pitchFamily="18" charset="0"/>
                            <a:ea typeface="Times New Roman" panose="02020603050405020304" pitchFamily="18" charset="0"/>
                          </a:rPr>
                          <m:t>𝒙</m:t>
                        </m:r>
                      </m:e>
                      <m:sup>
                        <m:r>
                          <a:rPr lang="en-US" sz="4400" b="1" i="1">
                            <a:solidFill>
                              <a:srgbClr val="393E4B"/>
                            </a:solidFill>
                            <a:effectLst/>
                            <a:latin typeface="Cambria Math" panose="02040503050406030204" pitchFamily="18" charset="0"/>
                            <a:ea typeface="Times New Roman" panose="02020603050405020304" pitchFamily="18" charset="0"/>
                          </a:rPr>
                          <m:t>𝟐</m:t>
                        </m:r>
                      </m:sup>
                    </m:sSup>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𝒎</m:t>
                    </m:r>
                    <m:r>
                      <a:rPr lang="en-US" sz="4400" b="1" i="1">
                        <a:solidFill>
                          <a:srgbClr val="393E4B"/>
                        </a:solidFill>
                        <a:effectLst/>
                        <a:latin typeface="Cambria Math" panose="02040503050406030204" pitchFamily="18" charset="0"/>
                        <a:ea typeface="Times New Roman" panose="02020603050405020304" pitchFamily="18" charset="0"/>
                      </a:rPr>
                      <m:t>.</m:t>
                    </m:r>
                  </m:oMath>
                </a14:m>
                <a:endParaRPr lang="en-US" sz="4400" b="1" dirty="0">
                  <a:effectLst/>
                  <a:latin typeface="Tahoma" panose="020B0604030504040204" pitchFamily="34" charset="0"/>
                  <a:ea typeface="Times New Roman" panose="02020603050405020304" pitchFamily="18" charset="0"/>
                </a:endParaRPr>
              </a:p>
              <a:p>
                <a:pPr>
                  <a:spcAft>
                    <a:spcPts val="1660"/>
                  </a:spcAft>
                </a:pPr>
                <a:r>
                  <a:rPr lang="en-US" sz="4400" b="1" dirty="0">
                    <a:solidFill>
                      <a:srgbClr val="393E4B"/>
                    </a:solidFill>
                    <a:effectLst/>
                    <a:latin typeface="Tahoma" panose="020B0604030504040204" pitchFamily="34" charset="0"/>
                    <a:ea typeface="Times New Roman" panose="02020603050405020304" pitchFamily="18" charset="0"/>
                  </a:rPr>
                  <a:t>a) </a:t>
                </a:r>
                <a:r>
                  <a:rPr lang="en-US" sz="4400" b="1" dirty="0" err="1">
                    <a:solidFill>
                      <a:srgbClr val="393E4B"/>
                    </a:solidFill>
                    <a:effectLst/>
                    <a:latin typeface="Tahoma" panose="020B0604030504040204" pitchFamily="34" charset="0"/>
                    <a:ea typeface="Times New Roman" panose="02020603050405020304" pitchFamily="18" charset="0"/>
                  </a:rPr>
                  <a:t>Với</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giá</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trị</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nào</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của</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tham</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số</a:t>
                </a:r>
                <a:r>
                  <a:rPr lang="en-US" sz="4400" b="1" dirty="0">
                    <a:solidFill>
                      <a:srgbClr val="393E4B"/>
                    </a:solidFill>
                    <a:effectLst/>
                    <a:latin typeface="Tahoma" panose="020B0604030504040204" pitchFamily="34" charset="0"/>
                    <a:ea typeface="Times New Roman" panose="02020603050405020304" pitchFamily="18" charset="0"/>
                  </a:rPr>
                  <a:t> m, </a:t>
                </a:r>
                <a:r>
                  <a:rPr lang="en-US" sz="4400" b="1" dirty="0" err="1">
                    <a:solidFill>
                      <a:srgbClr val="393E4B"/>
                    </a:solidFill>
                    <a:effectLst/>
                    <a:latin typeface="Tahoma" panose="020B0604030504040204" pitchFamily="34" charset="0"/>
                    <a:ea typeface="Times New Roman" panose="02020603050405020304" pitchFamily="18" charset="0"/>
                  </a:rPr>
                  <a:t>đồ</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thị</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của</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hàm</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số</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đi</a:t>
                </a:r>
                <a:r>
                  <a:rPr lang="en-US" sz="4400" b="1" dirty="0">
                    <a:solidFill>
                      <a:srgbClr val="393E4B"/>
                    </a:solidFill>
                    <a:effectLst/>
                    <a:latin typeface="Tahoma" panose="020B0604030504040204" pitchFamily="34" charset="0"/>
                    <a:ea typeface="Times New Roman" panose="02020603050405020304" pitchFamily="18" charset="0"/>
                  </a:rPr>
                  <a:t> qua </a:t>
                </a:r>
                <a:r>
                  <a:rPr lang="en-US" sz="4400" b="1" dirty="0" err="1">
                    <a:solidFill>
                      <a:srgbClr val="393E4B"/>
                    </a:solidFill>
                    <a:effectLst/>
                    <a:latin typeface="Tahoma" panose="020B0604030504040204" pitchFamily="34" charset="0"/>
                    <a:ea typeface="Times New Roman" panose="02020603050405020304" pitchFamily="18" charset="0"/>
                  </a:rPr>
                  <a:t>điểm</a:t>
                </a:r>
                <a:r>
                  <a:rPr lang="en-US" sz="4400" b="1" dirty="0">
                    <a:solidFill>
                      <a:srgbClr val="393E4B"/>
                    </a:solidFill>
                    <a:effectLst/>
                    <a:latin typeface="Tahoma" panose="020B0604030504040204" pitchFamily="34" charset="0"/>
                    <a:ea typeface="Times New Roman" panose="02020603050405020304" pitchFamily="18" charset="0"/>
                  </a:rPr>
                  <a:t> (-1;1)?</a:t>
                </a:r>
                <a:endParaRPr lang="en-US" sz="4400" b="1" dirty="0">
                  <a:effectLst/>
                  <a:latin typeface="Tahoma" panose="020B0604030504040204" pitchFamily="34" charset="0"/>
                  <a:ea typeface="Times New Roman" panose="02020603050405020304" pitchFamily="18" charset="0"/>
                </a:endParaRPr>
              </a:p>
              <a:p>
                <a:pPr>
                  <a:spcAft>
                    <a:spcPts val="1660"/>
                  </a:spcAft>
                </a:pPr>
                <a:r>
                  <a:rPr lang="en-US" sz="4400" b="1" dirty="0">
                    <a:solidFill>
                      <a:srgbClr val="393E4B"/>
                    </a:solidFill>
                    <a:effectLst/>
                    <a:latin typeface="Tahoma" panose="020B0604030504040204" pitchFamily="34" charset="0"/>
                    <a:ea typeface="Times New Roman" panose="02020603050405020304" pitchFamily="18" charset="0"/>
                  </a:rPr>
                  <a:t>b) </a:t>
                </a:r>
                <a:r>
                  <a:rPr lang="en-US" sz="4400" b="1" dirty="0" err="1">
                    <a:solidFill>
                      <a:srgbClr val="393E4B"/>
                    </a:solidFill>
                    <a:effectLst/>
                    <a:latin typeface="Tahoma" panose="020B0604030504040204" pitchFamily="34" charset="0"/>
                    <a:ea typeface="Times New Roman" panose="02020603050405020304" pitchFamily="18" charset="0"/>
                  </a:rPr>
                  <a:t>Khảo</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sát</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sự</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biến</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thiên</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và</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vẽ</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đồ</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thị</a:t>
                </a:r>
                <a:r>
                  <a:rPr lang="en-US" sz="4400" b="1" dirty="0">
                    <a:solidFill>
                      <a:srgbClr val="393E4B"/>
                    </a:solidFill>
                    <a:effectLst/>
                    <a:latin typeface="Tahoma" panose="020B0604030504040204" pitchFamily="34" charset="0"/>
                    <a:ea typeface="Times New Roman" panose="02020603050405020304" pitchFamily="18" charset="0"/>
                  </a:rPr>
                  <a:t> (C) </a:t>
                </a:r>
                <a:r>
                  <a:rPr lang="en-US" sz="4400" b="1" dirty="0" err="1">
                    <a:solidFill>
                      <a:srgbClr val="393E4B"/>
                    </a:solidFill>
                    <a:effectLst/>
                    <a:latin typeface="Tahoma" panose="020B0604030504040204" pitchFamily="34" charset="0"/>
                    <a:ea typeface="Times New Roman" panose="02020603050405020304" pitchFamily="18" charset="0"/>
                  </a:rPr>
                  <a:t>của</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hàm</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số</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khi</a:t>
                </a:r>
                <a:r>
                  <a:rPr lang="en-US" sz="4400" b="1" dirty="0">
                    <a:solidFill>
                      <a:srgbClr val="393E4B"/>
                    </a:solidFill>
                    <a:effectLst/>
                    <a:latin typeface="Tahoma" panose="020B0604030504040204" pitchFamily="34" charset="0"/>
                    <a:ea typeface="Times New Roman" panose="02020603050405020304" pitchFamily="18" charset="0"/>
                  </a:rPr>
                  <a:t> m = 1.</a:t>
                </a:r>
                <a:endParaRPr lang="en-US" sz="4400" b="1" dirty="0">
                  <a:effectLst/>
                  <a:latin typeface="Tahoma" panose="020B0604030504040204" pitchFamily="34" charset="0"/>
                  <a:ea typeface="Times New Roman" panose="02020603050405020304" pitchFamily="18" charset="0"/>
                </a:endParaRPr>
              </a:p>
              <a:p>
                <a:pPr>
                  <a:spcAft>
                    <a:spcPts val="1660"/>
                  </a:spcAft>
                </a:pPr>
                <a:r>
                  <a:rPr lang="en-US" sz="4400" b="1" dirty="0">
                    <a:solidFill>
                      <a:srgbClr val="393E4B"/>
                    </a:solidFill>
                    <a:effectLst/>
                    <a:latin typeface="Tahoma" panose="020B0604030504040204" pitchFamily="34" charset="0"/>
                    <a:ea typeface="Times New Roman" panose="02020603050405020304" pitchFamily="18" charset="0"/>
                  </a:rPr>
                  <a:t>c) </a:t>
                </a:r>
                <a:r>
                  <a:rPr lang="en-US" sz="4400" b="1" dirty="0" err="1">
                    <a:solidFill>
                      <a:srgbClr val="393E4B"/>
                    </a:solidFill>
                    <a:effectLst/>
                    <a:latin typeface="Tahoma" panose="020B0604030504040204" pitchFamily="34" charset="0"/>
                    <a:ea typeface="Times New Roman" panose="02020603050405020304" pitchFamily="18" charset="0"/>
                  </a:rPr>
                  <a:t>Viết</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phương</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trình</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tiếp</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tuyến</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của</a:t>
                </a:r>
                <a:r>
                  <a:rPr lang="en-US" sz="4400" b="1" dirty="0">
                    <a:solidFill>
                      <a:srgbClr val="393E4B"/>
                    </a:solidFill>
                    <a:effectLst/>
                    <a:latin typeface="Tahoma" panose="020B0604030504040204" pitchFamily="34" charset="0"/>
                    <a:ea typeface="Times New Roman" panose="02020603050405020304" pitchFamily="18" charset="0"/>
                  </a:rPr>
                  <a:t> (C) </a:t>
                </a:r>
                <a:r>
                  <a:rPr lang="en-US" sz="4400" b="1" dirty="0" err="1">
                    <a:solidFill>
                      <a:srgbClr val="393E4B"/>
                    </a:solidFill>
                    <a:effectLst/>
                    <a:latin typeface="Tahoma" panose="020B0604030504040204" pitchFamily="34" charset="0"/>
                    <a:ea typeface="Times New Roman" panose="02020603050405020304" pitchFamily="18" charset="0"/>
                  </a:rPr>
                  <a:t>tại</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điểm</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có</a:t>
                </a:r>
                <a:r>
                  <a:rPr lang="en-US" sz="4400" b="1" dirty="0">
                    <a:solidFill>
                      <a:srgbClr val="393E4B"/>
                    </a:solidFill>
                    <a:effectLst/>
                    <a:latin typeface="Tahoma" panose="020B0604030504040204" pitchFamily="34" charset="0"/>
                    <a:ea typeface="Times New Roman" panose="02020603050405020304" pitchFamily="18" charset="0"/>
                  </a:rPr>
                  <a:t> tung </a:t>
                </a:r>
                <a:r>
                  <a:rPr lang="en-US" sz="4400" b="1" dirty="0" err="1">
                    <a:solidFill>
                      <a:srgbClr val="393E4B"/>
                    </a:solidFill>
                    <a:effectLst/>
                    <a:latin typeface="Tahoma" panose="020B0604030504040204" pitchFamily="34" charset="0"/>
                    <a:ea typeface="Times New Roman" panose="02020603050405020304" pitchFamily="18" charset="0"/>
                  </a:rPr>
                  <a:t>độ</a:t>
                </a:r>
                <a:r>
                  <a:rPr lang="en-US" sz="4400" b="1" dirty="0">
                    <a:solidFill>
                      <a:srgbClr val="393E4B"/>
                    </a:solidFill>
                    <a:effectLst/>
                    <a:latin typeface="Tahoma" panose="020B0604030504040204" pitchFamily="34" charset="0"/>
                    <a:ea typeface="Times New Roman" panose="02020603050405020304" pitchFamily="18" charset="0"/>
                  </a:rPr>
                  <a:t> </a:t>
                </a:r>
                <a:r>
                  <a:rPr lang="en-US" sz="4400" b="1" dirty="0" err="1">
                    <a:solidFill>
                      <a:srgbClr val="393E4B"/>
                    </a:solidFill>
                    <a:effectLst/>
                    <a:latin typeface="Tahoma" panose="020B0604030504040204" pitchFamily="34" charset="0"/>
                    <a:ea typeface="Times New Roman" panose="02020603050405020304" pitchFamily="18" charset="0"/>
                  </a:rPr>
                  <a:t>bằng</a:t>
                </a:r>
                <a:r>
                  <a:rPr lang="en-US" sz="4400" b="1" dirty="0">
                    <a:solidFill>
                      <a:srgbClr val="393E4B"/>
                    </a:solidFill>
                    <a:effectLst/>
                    <a:latin typeface="Tahoma" panose="020B0604030504040204" pitchFamily="34" charset="0"/>
                    <a:ea typeface="Times New Roman" panose="02020603050405020304" pitchFamily="18" charset="0"/>
                  </a:rPr>
                  <a:t> </a:t>
                </a:r>
                <a14:m>
                  <m:oMath xmlns:m="http://schemas.openxmlformats.org/officeDocument/2006/math">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𝟕</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oMath>
                </a14:m>
                <a:endParaRPr lang="en-US" sz="4400" b="1" dirty="0">
                  <a:effectLst/>
                  <a:latin typeface="Tahoma" panose="020B0604030504040204" pitchFamily="34" charset="0"/>
                  <a:ea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17FD65FF-A28D-41DD-9092-53DDCAA3C7C3}"/>
                  </a:ext>
                </a:extLst>
              </p:cNvPr>
              <p:cNvSpPr>
                <a:spLocks noRot="1" noChangeAspect="1" noMove="1" noResize="1" noEditPoints="1" noAdjustHandles="1" noChangeArrowheads="1" noChangeShapeType="1" noTextEdit="1"/>
              </p:cNvSpPr>
              <p:nvPr/>
            </p:nvSpPr>
            <p:spPr>
              <a:xfrm>
                <a:off x="1891630" y="4249081"/>
                <a:ext cx="20892169" cy="4132919"/>
              </a:xfrm>
              <a:prstGeom prst="rect">
                <a:avLst/>
              </a:prstGeom>
              <a:blipFill>
                <a:blip r:embed="rId2"/>
                <a:stretch>
                  <a:fillRect l="-1167"/>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B6A109B2-CB5A-478B-A8D8-49CFE4F98450}"/>
              </a:ext>
            </a:extLst>
          </p:cNvPr>
          <p:cNvSpPr txBox="1"/>
          <p:nvPr/>
        </p:nvSpPr>
        <p:spPr>
          <a:xfrm>
            <a:off x="2226468" y="3001878"/>
            <a:ext cx="296267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7.T44</a:t>
            </a:r>
          </a:p>
        </p:txBody>
      </p:sp>
    </p:spTree>
    <p:extLst>
      <p:ext uri="{BB962C8B-B14F-4D97-AF65-F5344CB8AC3E}">
        <p14:creationId xmlns:p14="http://schemas.microsoft.com/office/powerpoint/2010/main" val="367754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032034" y="2527137"/>
            <a:ext cx="22742366" cy="4330863"/>
            <a:chOff x="1175570" y="3048677"/>
            <a:chExt cx="22124988" cy="3574240"/>
          </a:xfrm>
        </p:grpSpPr>
        <p:sp>
          <p:nvSpPr>
            <p:cNvPr id="5" name="Rounded Rectangle 4"/>
            <p:cNvSpPr/>
            <p:nvPr/>
          </p:nvSpPr>
          <p:spPr>
            <a:xfrm>
              <a:off x="1175570" y="3182954"/>
              <a:ext cx="22124988" cy="3439963"/>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1052541" y="7020702"/>
            <a:ext cx="22776207" cy="6518255"/>
            <a:chOff x="1270511" y="5867399"/>
            <a:chExt cx="22087453" cy="6724276"/>
          </a:xfrm>
        </p:grpSpPr>
        <p:sp>
          <p:nvSpPr>
            <p:cNvPr id="19" name="Rounded Rectangle 18"/>
            <p:cNvSpPr/>
            <p:nvPr/>
          </p:nvSpPr>
          <p:spPr>
            <a:xfrm>
              <a:off x="1297638" y="5937988"/>
              <a:ext cx="22060326" cy="665368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67399"/>
              <a:ext cx="3568119" cy="845463"/>
              <a:chOff x="1224541" y="6305966"/>
              <a:chExt cx="3568119" cy="845463"/>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96330" y="6305966"/>
                <a:ext cx="2209295" cy="793761"/>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4"/>
            <a:ext cx="3738408" cy="872732"/>
            <a:chOff x="7459670" y="7543799"/>
            <a:chExt cx="6175386" cy="872846"/>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769542"/>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1610" y="7640053"/>
                  <a:ext cx="943204" cy="7695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13F0AC7-5FE9-4D77-B096-515DFF462F98}"/>
                  </a:ext>
                </a:extLst>
              </p:cNvPr>
              <p:cNvSpPr/>
              <p:nvPr/>
            </p:nvSpPr>
            <p:spPr>
              <a:xfrm>
                <a:off x="2090201" y="2744668"/>
                <a:ext cx="22384252" cy="4942122"/>
              </a:xfrm>
              <a:prstGeom prst="rect">
                <a:avLst/>
              </a:prstGeom>
            </p:spPr>
            <p:txBody>
              <a:bodyPr wrap="square">
                <a:spAutoFit/>
              </a:bodyPr>
              <a:lstStyle/>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Cho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latin typeface="Cambria Math" panose="02040503050406030204" pitchFamily="18" charset="0"/>
                        <a:ea typeface="Times New Roman" panose="02020603050405020304" pitchFamily="18" charset="0"/>
                      </a:rPr>
                      <m:t>𝒚</m:t>
                    </m:r>
                    <m:r>
                      <a:rPr lang="en-US" sz="4400" b="1" i="1">
                        <a:solidFill>
                          <a:srgbClr val="393E4B"/>
                        </a:solidFill>
                        <a:latin typeface="Cambria Math" panose="02040503050406030204" pitchFamily="18" charset="0"/>
                        <a:ea typeface="Times New Roman" panose="02020603050405020304" pitchFamily="18" charset="0"/>
                      </a:rPr>
                      <m:t>=</m:t>
                    </m:r>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𝟏</m:t>
                        </m:r>
                      </m:num>
                      <m:den>
                        <m:r>
                          <a:rPr lang="en-US" sz="4400" b="1" i="1">
                            <a:solidFill>
                              <a:srgbClr val="393E4B"/>
                            </a:solidFill>
                            <a:latin typeface="Cambria Math" panose="02040503050406030204" pitchFamily="18" charset="0"/>
                            <a:ea typeface="Times New Roman" panose="02020603050405020304" pitchFamily="18" charset="0"/>
                          </a:rPr>
                          <m:t>𝟒</m:t>
                        </m:r>
                      </m:den>
                    </m:f>
                    <m:sSup>
                      <m:sSupPr>
                        <m:ctrlPr>
                          <a:rPr lang="en-US" sz="4400" b="1" i="1">
                            <a:solidFill>
                              <a:srgbClr val="393E4B"/>
                            </a:solidFill>
                            <a:latin typeface="Cambria Math" panose="02040503050406030204" pitchFamily="18" charset="0"/>
                            <a:ea typeface="Times New Roman" panose="02020603050405020304" pitchFamily="18" charset="0"/>
                          </a:rPr>
                        </m:ctrlPr>
                      </m:sSupPr>
                      <m:e>
                        <m:r>
                          <a:rPr lang="en-US" sz="4400" b="1" i="1">
                            <a:solidFill>
                              <a:srgbClr val="393E4B"/>
                            </a:solidFill>
                            <a:latin typeface="Cambria Math" panose="02040503050406030204" pitchFamily="18" charset="0"/>
                            <a:ea typeface="Times New Roman" panose="02020603050405020304" pitchFamily="18" charset="0"/>
                          </a:rPr>
                          <m:t>𝒙</m:t>
                        </m:r>
                      </m:e>
                      <m:sup>
                        <m:r>
                          <a:rPr lang="en-US" sz="4400" b="1" i="1">
                            <a:solidFill>
                              <a:srgbClr val="393E4B"/>
                            </a:solidFill>
                            <a:latin typeface="Cambria Math" panose="02040503050406030204" pitchFamily="18" charset="0"/>
                            <a:ea typeface="Times New Roman" panose="02020603050405020304" pitchFamily="18" charset="0"/>
                          </a:rPr>
                          <m:t>𝟒</m:t>
                        </m:r>
                      </m:sup>
                    </m:sSup>
                    <m:r>
                      <a:rPr lang="en-US" sz="4400" b="1" i="1">
                        <a:solidFill>
                          <a:srgbClr val="393E4B"/>
                        </a:solidFill>
                        <a:latin typeface="Cambria Math" panose="02040503050406030204" pitchFamily="18" charset="0"/>
                        <a:ea typeface="Times New Roman" panose="02020603050405020304" pitchFamily="18" charset="0"/>
                      </a:rPr>
                      <m:t>+</m:t>
                    </m:r>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𝟏</m:t>
                        </m:r>
                      </m:num>
                      <m:den>
                        <m:r>
                          <a:rPr lang="en-US" sz="4400" b="1" i="1">
                            <a:solidFill>
                              <a:srgbClr val="393E4B"/>
                            </a:solidFill>
                            <a:latin typeface="Cambria Math" panose="02040503050406030204" pitchFamily="18" charset="0"/>
                            <a:ea typeface="Times New Roman" panose="02020603050405020304" pitchFamily="18" charset="0"/>
                          </a:rPr>
                          <m:t>𝟐</m:t>
                        </m:r>
                      </m:den>
                    </m:f>
                    <m:sSup>
                      <m:sSupPr>
                        <m:ctrlPr>
                          <a:rPr lang="en-US" sz="4400" b="1" i="1">
                            <a:solidFill>
                              <a:srgbClr val="393E4B"/>
                            </a:solidFill>
                            <a:latin typeface="Cambria Math" panose="02040503050406030204" pitchFamily="18" charset="0"/>
                            <a:ea typeface="Times New Roman" panose="02020603050405020304" pitchFamily="18" charset="0"/>
                          </a:rPr>
                        </m:ctrlPr>
                      </m:sSupPr>
                      <m:e>
                        <m:r>
                          <a:rPr lang="en-US" sz="4400" b="1" i="1">
                            <a:solidFill>
                              <a:srgbClr val="393E4B"/>
                            </a:solidFill>
                            <a:latin typeface="Cambria Math" panose="02040503050406030204" pitchFamily="18" charset="0"/>
                            <a:ea typeface="Times New Roman" panose="02020603050405020304" pitchFamily="18" charset="0"/>
                          </a:rPr>
                          <m:t>𝒙</m:t>
                        </m:r>
                      </m:e>
                      <m:sup>
                        <m:r>
                          <a:rPr lang="en-US" sz="4400" b="1" i="1">
                            <a:solidFill>
                              <a:srgbClr val="393E4B"/>
                            </a:solidFill>
                            <a:latin typeface="Cambria Math" panose="02040503050406030204" pitchFamily="18" charset="0"/>
                            <a:ea typeface="Times New Roman" panose="02020603050405020304" pitchFamily="18" charset="0"/>
                          </a:rPr>
                          <m:t>𝟐</m:t>
                        </m:r>
                      </m:sup>
                    </m:sSup>
                    <m:r>
                      <a:rPr lang="en-US" sz="4400" b="1" i="1">
                        <a:solidFill>
                          <a:srgbClr val="393E4B"/>
                        </a:solidFill>
                        <a:latin typeface="Cambria Math" panose="02040503050406030204" pitchFamily="18" charset="0"/>
                        <a:ea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rPr>
                      <m:t>𝒎</m:t>
                    </m:r>
                    <m:r>
                      <a:rPr lang="en-US" sz="4400" b="1" i="1">
                        <a:solidFill>
                          <a:srgbClr val="393E4B"/>
                        </a:solidFill>
                        <a:latin typeface="Cambria Math" panose="02040503050406030204" pitchFamily="18" charset="0"/>
                        <a:ea typeface="Times New Roman" panose="020206030504050203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742950" indent="-742950">
                  <a:spcAft>
                    <a:spcPts val="1660"/>
                  </a:spcAft>
                  <a:buAutoNum type="alphaLcParenR"/>
                </a:pP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giá</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trị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tham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m,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qua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(-1;1)?</a:t>
                </a:r>
              </a:p>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Khảo</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sát</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biến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thiên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vẽ</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(C)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m = 1.</a:t>
                </a:r>
              </a:p>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c)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Viết</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trình</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tiếp</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tuyến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(C)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tung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𝟕</m:t>
                        </m:r>
                      </m:num>
                      <m:den>
                        <m:r>
                          <a:rPr lang="en-US" sz="4400" b="1" i="1">
                            <a:solidFill>
                              <a:srgbClr val="393E4B"/>
                            </a:solidFill>
                            <a:latin typeface="Cambria Math" panose="02040503050406030204" pitchFamily="18" charset="0"/>
                            <a:ea typeface="Times New Roman" panose="02020603050405020304" pitchFamily="18" charset="0"/>
                          </a:rPr>
                          <m:t>𝟒</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spcAft>
                    <a:spcPts val="1660"/>
                  </a:spcAft>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613F0AC7-5FE9-4D77-B096-515DFF462F98}"/>
                  </a:ext>
                </a:extLst>
              </p:cNvPr>
              <p:cNvSpPr>
                <a:spLocks noRot="1" noChangeAspect="1" noMove="1" noResize="1" noEditPoints="1" noAdjustHandles="1" noChangeArrowheads="1" noChangeShapeType="1" noTextEdit="1"/>
              </p:cNvSpPr>
              <p:nvPr/>
            </p:nvSpPr>
            <p:spPr>
              <a:xfrm>
                <a:off x="2090201" y="2744668"/>
                <a:ext cx="22384252" cy="4942122"/>
              </a:xfrm>
              <a:prstGeom prst="rect">
                <a:avLst/>
              </a:prstGeom>
              <a:blipFill>
                <a:blip r:embed="rId3"/>
                <a:stretch>
                  <a:fillRect l="-11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7715D9AA-0301-4B9B-B47D-F90BF2D32FFA}"/>
                  </a:ext>
                </a:extLst>
              </p:cNvPr>
              <p:cNvSpPr/>
              <p:nvPr/>
            </p:nvSpPr>
            <p:spPr>
              <a:xfrm>
                <a:off x="1342830" y="7888921"/>
                <a:ext cx="20187065" cy="1067152"/>
              </a:xfrm>
              <a:prstGeom prst="rect">
                <a:avLst/>
              </a:prstGeom>
            </p:spPr>
            <p:txBody>
              <a:bodyPr wrap="none">
                <a:spAutoFit/>
              </a:bodyPr>
              <a:lstStyle/>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a)</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(-1;</a:t>
                </a:r>
                <a:r>
                  <a:rPr lang="vi-VN"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1)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thuộc</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Đ</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THS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nên</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ta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𝟏</m:t>
                    </m:r>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𝟏</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𝟏</m:t>
                    </m:r>
                    <m:sSup>
                      <m:sSupPr>
                        <m:ctrlPr>
                          <a:rPr lang="en-US" sz="4400" b="1" i="1">
                            <a:solidFill>
                              <a:srgbClr val="393E4B"/>
                            </a:solidFill>
                            <a:effectLst/>
                            <a:latin typeface="Cambria Math" panose="02040503050406030204" pitchFamily="18" charset="0"/>
                            <a:ea typeface="Times New Roman" panose="02020603050405020304" pitchFamily="18" charset="0"/>
                          </a:rPr>
                        </m:ctrlPr>
                      </m:sSupPr>
                      <m:e>
                        <m:r>
                          <a:rPr lang="en-US" sz="4400" b="1" i="1">
                            <a:solidFill>
                              <a:srgbClr val="393E4B"/>
                            </a:solidFill>
                            <a:effectLst/>
                            <a:latin typeface="Cambria Math" panose="02040503050406030204" pitchFamily="18" charset="0"/>
                            <a:ea typeface="Times New Roman" panose="02020603050405020304" pitchFamily="18" charset="0"/>
                          </a:rPr>
                          <m:t>)</m:t>
                        </m:r>
                      </m:e>
                      <m:sup>
                        <m:r>
                          <a:rPr lang="en-US" sz="4400" b="1" i="1">
                            <a:solidFill>
                              <a:srgbClr val="393E4B"/>
                            </a:solidFill>
                            <a:effectLst/>
                            <a:latin typeface="Cambria Math" panose="02040503050406030204" pitchFamily="18" charset="0"/>
                            <a:ea typeface="Times New Roman" panose="02020603050405020304" pitchFamily="18" charset="0"/>
                          </a:rPr>
                          <m:t>𝟒</m:t>
                        </m:r>
                      </m:sup>
                    </m:sSup>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𝟏</m:t>
                        </m:r>
                      </m:num>
                      <m:den>
                        <m:r>
                          <a:rPr lang="en-US" sz="4400" b="1" i="1">
                            <a:solidFill>
                              <a:srgbClr val="393E4B"/>
                            </a:solidFill>
                            <a:effectLst/>
                            <a:latin typeface="Cambria Math" panose="02040503050406030204" pitchFamily="18" charset="0"/>
                            <a:ea typeface="Times New Roman" panose="02020603050405020304" pitchFamily="18" charset="0"/>
                          </a:rPr>
                          <m:t>𝟐</m:t>
                        </m:r>
                      </m:den>
                    </m:f>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𝟏</m:t>
                    </m:r>
                    <m:sSup>
                      <m:sSupPr>
                        <m:ctrlPr>
                          <a:rPr lang="en-US" sz="4400" b="1" i="1">
                            <a:solidFill>
                              <a:srgbClr val="393E4B"/>
                            </a:solidFill>
                            <a:effectLst/>
                            <a:latin typeface="Cambria Math" panose="02040503050406030204" pitchFamily="18" charset="0"/>
                            <a:ea typeface="Times New Roman" panose="02020603050405020304" pitchFamily="18" charset="0"/>
                          </a:rPr>
                        </m:ctrlPr>
                      </m:sSupPr>
                      <m:e>
                        <m:r>
                          <a:rPr lang="en-US" sz="4400" b="1" i="1">
                            <a:solidFill>
                              <a:srgbClr val="393E4B"/>
                            </a:solidFill>
                            <a:effectLst/>
                            <a:latin typeface="Cambria Math" panose="02040503050406030204" pitchFamily="18" charset="0"/>
                            <a:ea typeface="Times New Roman" panose="02020603050405020304" pitchFamily="18" charset="0"/>
                          </a:rPr>
                          <m:t>)</m:t>
                        </m:r>
                      </m:e>
                      <m:sup>
                        <m:r>
                          <a:rPr lang="en-US" sz="4400" b="1" i="1">
                            <a:solidFill>
                              <a:srgbClr val="393E4B"/>
                            </a:solidFill>
                            <a:effectLst/>
                            <a:latin typeface="Cambria Math" panose="02040503050406030204" pitchFamily="18" charset="0"/>
                            <a:ea typeface="Times New Roman" panose="02020603050405020304" pitchFamily="18" charset="0"/>
                          </a:rPr>
                          <m:t>𝟐</m:t>
                        </m:r>
                      </m:sup>
                    </m:sSup>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𝒎</m:t>
                    </m:r>
                    <m:r>
                      <a:rPr lang="en-US" sz="4400" b="1" i="1">
                        <a:solidFill>
                          <a:srgbClr val="393E4B"/>
                        </a:solidFill>
                        <a:effectLst/>
                        <a:latin typeface="Cambria Math" panose="02040503050406030204" pitchFamily="18" charset="0"/>
                        <a:ea typeface="Times New Roman" panose="02020603050405020304" pitchFamily="18" charset="0"/>
                        <a:cs typeface="Cambria Math" panose="020405030504060302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𝒎</m:t>
                    </m:r>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𝟏</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a:extLst>
                  <a:ext uri="{FF2B5EF4-FFF2-40B4-BE49-F238E27FC236}">
                    <a16:creationId xmlns:a16="http://schemas.microsoft.com/office/drawing/2014/main" id="{7715D9AA-0301-4B9B-B47D-F90BF2D32FFA}"/>
                  </a:ext>
                </a:extLst>
              </p:cNvPr>
              <p:cNvSpPr>
                <a:spLocks noRot="1" noChangeAspect="1" noMove="1" noResize="1" noEditPoints="1" noAdjustHandles="1" noChangeArrowheads="1" noChangeShapeType="1" noTextEdit="1"/>
              </p:cNvSpPr>
              <p:nvPr/>
            </p:nvSpPr>
            <p:spPr>
              <a:xfrm>
                <a:off x="1342830" y="7888921"/>
                <a:ext cx="20187065" cy="1067152"/>
              </a:xfrm>
              <a:prstGeom prst="rect">
                <a:avLst/>
              </a:prstGeom>
              <a:blipFill>
                <a:blip r:embed="rId4"/>
                <a:stretch>
                  <a:fillRect l="-1208" b="-10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3BDC0D0A-85A4-484D-9FDA-68F15D9C8836}"/>
                  </a:ext>
                </a:extLst>
              </p:cNvPr>
              <p:cNvSpPr/>
              <p:nvPr/>
            </p:nvSpPr>
            <p:spPr>
              <a:xfrm>
                <a:off x="1489677" y="10228153"/>
                <a:ext cx="12192000" cy="769441"/>
              </a:xfrm>
              <a:prstGeom prst="rect">
                <a:avLst/>
              </a:prstGeom>
            </p:spPr>
            <p:txBody>
              <a:bodyPr>
                <a:spAutoFit/>
              </a:bodyPr>
              <a:lstStyle/>
              <a:p>
                <a:pPr>
                  <a:spcAft>
                    <a:spcPts val="1660"/>
                  </a:spcAft>
                </a:pPr>
                <a:r>
                  <a:rPr lang="en-US" sz="4400" b="1">
                    <a:solidFill>
                      <a:srgbClr val="393E4B"/>
                    </a:solidFill>
                    <a:latin typeface="Tahoma" panose="020B0604030504040204" pitchFamily="34" charset="0"/>
                    <a:ea typeface="Tahoma" panose="020B0604030504040204" pitchFamily="34" charset="0"/>
                    <a:cs typeface="Tahoma" panose="020B0604030504040204" pitchFamily="34" charset="0"/>
                  </a:rPr>
                  <a:t>+ Tập xác định: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𝑫</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ℝ</m:t>
                    </m:r>
                    <m:r>
                      <a:rPr lang="en-US" sz="4400" b="1" i="0" smtClean="0">
                        <a:solidFill>
                          <a:srgbClr val="393E4B"/>
                        </a:solidFill>
                        <a:effectLst/>
                        <a:latin typeface="Cambria Math" panose="02040503050406030204" pitchFamily="18" charset="0"/>
                        <a:ea typeface="Times New Roman" panose="02020603050405020304" pitchFamily="18" charset="0"/>
                      </a:rPr>
                      <m:t>.</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Rectangle 26">
                <a:extLst>
                  <a:ext uri="{FF2B5EF4-FFF2-40B4-BE49-F238E27FC236}">
                    <a16:creationId xmlns:a16="http://schemas.microsoft.com/office/drawing/2014/main" id="{3BDC0D0A-85A4-484D-9FDA-68F15D9C8836}"/>
                  </a:ext>
                </a:extLst>
              </p:cNvPr>
              <p:cNvSpPr>
                <a:spLocks noRot="1" noChangeAspect="1" noMove="1" noResize="1" noEditPoints="1" noAdjustHandles="1" noChangeArrowheads="1" noChangeShapeType="1" noTextEdit="1"/>
              </p:cNvSpPr>
              <p:nvPr/>
            </p:nvSpPr>
            <p:spPr>
              <a:xfrm>
                <a:off x="1489677" y="10228153"/>
                <a:ext cx="12192000" cy="769441"/>
              </a:xfrm>
              <a:prstGeom prst="rect">
                <a:avLst/>
              </a:prstGeom>
              <a:blipFill>
                <a:blip r:embed="rId5"/>
                <a:stretch>
                  <a:fillRect l="-2000"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AE53A52-5DBC-4F38-BDC7-14F8C2584A8B}"/>
                  </a:ext>
                </a:extLst>
              </p:cNvPr>
              <p:cNvSpPr txBox="1"/>
              <p:nvPr/>
            </p:nvSpPr>
            <p:spPr>
              <a:xfrm>
                <a:off x="1412897" y="9053553"/>
                <a:ext cx="12628842" cy="1067152"/>
              </a:xfrm>
              <a:prstGeom prst="rect">
                <a:avLst/>
              </a:prstGeom>
              <a:noFill/>
            </p:spPr>
            <p:txBody>
              <a:bodyPr vert="horz" wrap="none" rtlCol="0">
                <a:spAutoFit/>
              </a:bodyPr>
              <a:lstStyle/>
              <a:p>
                <a:r>
                  <a:rPr lang="en-US" sz="4400" b="1">
                    <a:solidFill>
                      <a:srgbClr val="002060"/>
                    </a:solidFill>
                    <a:latin typeface="Tahoma" panose="020B0604030504040204" pitchFamily="34" charset="0"/>
                    <a:ea typeface="Tahoma" panose="020B0604030504040204" pitchFamily="34" charset="0"/>
                    <a:cs typeface="Tahoma" panose="020B0604030504040204" pitchFamily="34" charset="0"/>
                  </a:rPr>
                  <a:t>b) Khi m = 1, ta có hàm số </a:t>
                </a:r>
                <a14:m>
                  <m:oMath xmlns:m="http://schemas.openxmlformats.org/officeDocument/2006/math">
                    <m:r>
                      <a:rPr lang="en-US" sz="4400" b="1" i="1" smtClean="0">
                        <a:solidFill>
                          <a:srgbClr val="3333FF"/>
                        </a:solidFill>
                        <a:latin typeface="Cambria Math" panose="02040503050406030204" pitchFamily="18" charset="0"/>
                        <a:ea typeface="Times New Roman" panose="02020603050405020304" pitchFamily="18" charset="0"/>
                      </a:rPr>
                      <m:t>𝒚</m:t>
                    </m:r>
                    <m:r>
                      <a:rPr lang="en-US" sz="4400" b="1" i="1" smtClean="0">
                        <a:solidFill>
                          <a:srgbClr val="3333FF"/>
                        </a:solidFill>
                        <a:latin typeface="Cambria Math" panose="02040503050406030204" pitchFamily="18" charset="0"/>
                        <a:ea typeface="Times New Roman" panose="02020603050405020304" pitchFamily="18" charset="0"/>
                      </a:rPr>
                      <m:t>=</m:t>
                    </m:r>
                    <m:f>
                      <m:fPr>
                        <m:ctrlPr>
                          <a:rPr lang="en-US" sz="4400" b="1" i="1">
                            <a:solidFill>
                              <a:srgbClr val="3333FF"/>
                            </a:solidFill>
                            <a:latin typeface="Cambria Math" panose="02040503050406030204" pitchFamily="18" charset="0"/>
                            <a:ea typeface="Times New Roman" panose="02020603050405020304" pitchFamily="18" charset="0"/>
                          </a:rPr>
                        </m:ctrlPr>
                      </m:fPr>
                      <m:num>
                        <m:r>
                          <a:rPr lang="en-US" sz="4400" b="1" i="1">
                            <a:solidFill>
                              <a:srgbClr val="3333FF"/>
                            </a:solidFill>
                            <a:latin typeface="Cambria Math" panose="02040503050406030204" pitchFamily="18" charset="0"/>
                            <a:ea typeface="Times New Roman" panose="02020603050405020304" pitchFamily="18" charset="0"/>
                          </a:rPr>
                          <m:t>𝟏</m:t>
                        </m:r>
                      </m:num>
                      <m:den>
                        <m:r>
                          <a:rPr lang="en-US" sz="4400" b="1" i="1">
                            <a:solidFill>
                              <a:srgbClr val="3333FF"/>
                            </a:solidFill>
                            <a:latin typeface="Cambria Math" panose="02040503050406030204" pitchFamily="18" charset="0"/>
                            <a:ea typeface="Times New Roman" panose="02020603050405020304" pitchFamily="18" charset="0"/>
                          </a:rPr>
                          <m:t>𝟒</m:t>
                        </m:r>
                      </m:den>
                    </m:f>
                    <m:sSup>
                      <m:sSupPr>
                        <m:ctrlPr>
                          <a:rPr lang="en-US" sz="4400" b="1" i="1">
                            <a:solidFill>
                              <a:srgbClr val="3333FF"/>
                            </a:solidFill>
                            <a:latin typeface="Cambria Math" panose="02040503050406030204" pitchFamily="18" charset="0"/>
                            <a:ea typeface="Times New Roman" panose="02020603050405020304" pitchFamily="18" charset="0"/>
                          </a:rPr>
                        </m:ctrlPr>
                      </m:sSupPr>
                      <m:e>
                        <m:r>
                          <a:rPr lang="en-US" sz="4400" b="1" i="1">
                            <a:solidFill>
                              <a:srgbClr val="3333FF"/>
                            </a:solidFill>
                            <a:latin typeface="Cambria Math" panose="02040503050406030204" pitchFamily="18" charset="0"/>
                            <a:ea typeface="Times New Roman" panose="02020603050405020304" pitchFamily="18" charset="0"/>
                          </a:rPr>
                          <m:t>𝒙</m:t>
                        </m:r>
                      </m:e>
                      <m:sup>
                        <m:r>
                          <a:rPr lang="en-US" sz="4400" b="1" i="1">
                            <a:solidFill>
                              <a:srgbClr val="3333FF"/>
                            </a:solidFill>
                            <a:latin typeface="Cambria Math" panose="02040503050406030204" pitchFamily="18" charset="0"/>
                            <a:ea typeface="Times New Roman" panose="02020603050405020304" pitchFamily="18" charset="0"/>
                          </a:rPr>
                          <m:t>𝟒</m:t>
                        </m:r>
                      </m:sup>
                    </m:sSup>
                    <m:r>
                      <a:rPr lang="en-US" sz="4400" b="1" i="1">
                        <a:solidFill>
                          <a:srgbClr val="3333FF"/>
                        </a:solidFill>
                        <a:latin typeface="Cambria Math" panose="02040503050406030204" pitchFamily="18" charset="0"/>
                        <a:ea typeface="Times New Roman" panose="02020603050405020304" pitchFamily="18" charset="0"/>
                      </a:rPr>
                      <m:t>+</m:t>
                    </m:r>
                    <m:f>
                      <m:fPr>
                        <m:ctrlPr>
                          <a:rPr lang="en-US" sz="4400" b="1" i="1">
                            <a:solidFill>
                              <a:srgbClr val="3333FF"/>
                            </a:solidFill>
                            <a:latin typeface="Cambria Math" panose="02040503050406030204" pitchFamily="18" charset="0"/>
                            <a:ea typeface="Times New Roman" panose="02020603050405020304" pitchFamily="18" charset="0"/>
                          </a:rPr>
                        </m:ctrlPr>
                      </m:fPr>
                      <m:num>
                        <m:r>
                          <a:rPr lang="en-US" sz="4400" b="1" i="1">
                            <a:solidFill>
                              <a:srgbClr val="3333FF"/>
                            </a:solidFill>
                            <a:latin typeface="Cambria Math" panose="02040503050406030204" pitchFamily="18" charset="0"/>
                            <a:ea typeface="Times New Roman" panose="02020603050405020304" pitchFamily="18" charset="0"/>
                          </a:rPr>
                          <m:t>𝟏</m:t>
                        </m:r>
                      </m:num>
                      <m:den>
                        <m:r>
                          <a:rPr lang="en-US" sz="4400" b="1" i="1">
                            <a:solidFill>
                              <a:srgbClr val="3333FF"/>
                            </a:solidFill>
                            <a:latin typeface="Cambria Math" panose="02040503050406030204" pitchFamily="18" charset="0"/>
                            <a:ea typeface="Times New Roman" panose="02020603050405020304" pitchFamily="18" charset="0"/>
                          </a:rPr>
                          <m:t>𝟐</m:t>
                        </m:r>
                      </m:den>
                    </m:f>
                    <m:sSup>
                      <m:sSupPr>
                        <m:ctrlPr>
                          <a:rPr lang="en-US" sz="4400" b="1" i="1">
                            <a:solidFill>
                              <a:srgbClr val="3333FF"/>
                            </a:solidFill>
                            <a:latin typeface="Cambria Math" panose="02040503050406030204" pitchFamily="18" charset="0"/>
                            <a:ea typeface="Times New Roman" panose="02020603050405020304" pitchFamily="18" charset="0"/>
                          </a:rPr>
                        </m:ctrlPr>
                      </m:sSupPr>
                      <m:e>
                        <m:r>
                          <a:rPr lang="en-US" sz="4400" b="1" i="1">
                            <a:solidFill>
                              <a:srgbClr val="3333FF"/>
                            </a:solidFill>
                            <a:latin typeface="Cambria Math" panose="02040503050406030204" pitchFamily="18" charset="0"/>
                            <a:ea typeface="Times New Roman" panose="02020603050405020304" pitchFamily="18" charset="0"/>
                          </a:rPr>
                          <m:t>𝒙</m:t>
                        </m:r>
                      </m:e>
                      <m:sup>
                        <m:r>
                          <a:rPr lang="en-US" sz="4400" b="1" i="1">
                            <a:solidFill>
                              <a:srgbClr val="3333FF"/>
                            </a:solidFill>
                            <a:latin typeface="Cambria Math" panose="02040503050406030204" pitchFamily="18" charset="0"/>
                            <a:ea typeface="Times New Roman" panose="02020603050405020304" pitchFamily="18" charset="0"/>
                          </a:rPr>
                          <m:t>𝟐</m:t>
                        </m:r>
                      </m:sup>
                    </m:sSup>
                    <m:r>
                      <a:rPr lang="en-US" sz="4400" b="1" i="1">
                        <a:solidFill>
                          <a:srgbClr val="3333FF"/>
                        </a:solidFill>
                        <a:latin typeface="Cambria Math" panose="02040503050406030204" pitchFamily="18" charset="0"/>
                        <a:ea typeface="Times New Roman" panose="02020603050405020304" pitchFamily="18" charset="0"/>
                      </a:rPr>
                      <m:t>+</m:t>
                    </m:r>
                    <m:r>
                      <a:rPr lang="en-US" sz="4400" b="1" i="1" smtClean="0">
                        <a:solidFill>
                          <a:srgbClr val="3333FF"/>
                        </a:solidFill>
                        <a:latin typeface="Cambria Math" panose="02040503050406030204" pitchFamily="18" charset="0"/>
                        <a:ea typeface="Times New Roman" panose="02020603050405020304" pitchFamily="18" charset="0"/>
                      </a:rPr>
                      <m:t>𝟏</m:t>
                    </m:r>
                  </m:oMath>
                </a14:m>
                <a:r>
                  <a:rPr lang="en-US" sz="4400" b="1">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8" name="TextBox 27">
                <a:extLst>
                  <a:ext uri="{FF2B5EF4-FFF2-40B4-BE49-F238E27FC236}">
                    <a16:creationId xmlns:a16="http://schemas.microsoft.com/office/drawing/2014/main" id="{0AE53A52-5DBC-4F38-BDC7-14F8C2584A8B}"/>
                  </a:ext>
                </a:extLst>
              </p:cNvPr>
              <p:cNvSpPr txBox="1">
                <a:spLocks noRot="1" noChangeAspect="1" noMove="1" noResize="1" noEditPoints="1" noAdjustHandles="1" noChangeArrowheads="1" noChangeShapeType="1" noTextEdit="1"/>
              </p:cNvSpPr>
              <p:nvPr/>
            </p:nvSpPr>
            <p:spPr>
              <a:xfrm>
                <a:off x="1412897" y="9053553"/>
                <a:ext cx="12628842" cy="1067152"/>
              </a:xfrm>
              <a:prstGeom prst="rect">
                <a:avLst/>
              </a:prstGeom>
              <a:blipFill>
                <a:blip r:embed="rId6"/>
                <a:stretch>
                  <a:fillRect l="-1980" b="-10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3130C1A2-9038-4BFA-82C4-51E76551EBEC}"/>
                  </a:ext>
                </a:extLst>
              </p:cNvPr>
              <p:cNvSpPr/>
              <p:nvPr/>
            </p:nvSpPr>
            <p:spPr>
              <a:xfrm>
                <a:off x="1533304" y="11176328"/>
                <a:ext cx="10727360" cy="784767"/>
              </a:xfrm>
              <a:prstGeom prst="rect">
                <a:avLst/>
              </a:prstGeom>
            </p:spPr>
            <p:txBody>
              <a:bodyPr wrap="none">
                <a:spAutoFit/>
              </a:bodyPr>
              <a:lstStyle/>
              <a:p>
                <a:pPr>
                  <a:spcAft>
                    <a:spcPts val="1660"/>
                  </a:spcAft>
                </a:pPr>
                <a:r>
                  <a:rPr lang="en-US" sz="4400" b="1">
                    <a:solidFill>
                      <a:srgbClr val="393E4B"/>
                    </a:solidFill>
                    <a:latin typeface="Tahoma" panose="020B0604030504040204" pitchFamily="34" charset="0"/>
                    <a:ea typeface="Tahoma" panose="020B0604030504040204" pitchFamily="34" charset="0"/>
                    <a:cs typeface="Tahoma" panose="020B0604030504040204" pitchFamily="34" charset="0"/>
                  </a:rPr>
                  <a:t>+ Đạo hàm: </a:t>
                </a:r>
                <a14:m>
                  <m:oMath xmlns:m="http://schemas.openxmlformats.org/officeDocument/2006/math">
                    <m:r>
                      <a:rPr lang="en-US" sz="4400" b="1" i="1">
                        <a:solidFill>
                          <a:srgbClr val="393E4B"/>
                        </a:solidFill>
                        <a:latin typeface="Cambria Math" panose="02040503050406030204" pitchFamily="18" charset="0"/>
                        <a:ea typeface="Times New Roman" panose="02020603050405020304" pitchFamily="18" charset="0"/>
                      </a:rPr>
                      <m:t>𝒚</m:t>
                    </m:r>
                    <m:r>
                      <a:rPr lang="en-US" sz="4400" b="1" i="1">
                        <a:solidFill>
                          <a:srgbClr val="393E4B"/>
                        </a:solidFill>
                        <a:latin typeface="Cambria Math" panose="02040503050406030204" pitchFamily="18" charset="0"/>
                        <a:ea typeface="Times New Roman" panose="02020603050405020304" pitchFamily="18" charset="0"/>
                      </a:rPr>
                      <m:t>′=</m:t>
                    </m:r>
                    <m:sSup>
                      <m:sSupPr>
                        <m:ctrlPr>
                          <a:rPr lang="en-US" sz="4400" b="1" i="1">
                            <a:solidFill>
                              <a:srgbClr val="393E4B"/>
                            </a:solidFill>
                            <a:latin typeface="Cambria Math" panose="02040503050406030204" pitchFamily="18" charset="0"/>
                            <a:ea typeface="Times New Roman" panose="02020603050405020304" pitchFamily="18" charset="0"/>
                          </a:rPr>
                        </m:ctrlPr>
                      </m:sSupPr>
                      <m:e>
                        <m:r>
                          <a:rPr lang="en-US" sz="4400" b="1" i="1">
                            <a:solidFill>
                              <a:srgbClr val="393E4B"/>
                            </a:solidFill>
                            <a:latin typeface="Cambria Math" panose="02040503050406030204" pitchFamily="18" charset="0"/>
                            <a:ea typeface="Times New Roman" panose="02020603050405020304" pitchFamily="18" charset="0"/>
                          </a:rPr>
                          <m:t>𝒙</m:t>
                        </m:r>
                      </m:e>
                      <m:sup>
                        <m:r>
                          <a:rPr lang="en-US" sz="4400" b="1" i="1">
                            <a:solidFill>
                              <a:srgbClr val="393E4B"/>
                            </a:solidFill>
                            <a:latin typeface="Cambria Math" panose="02040503050406030204" pitchFamily="18" charset="0"/>
                            <a:ea typeface="Times New Roman" panose="02020603050405020304" pitchFamily="18" charset="0"/>
                          </a:rPr>
                          <m:t>𝟑</m:t>
                        </m:r>
                      </m:sup>
                    </m:sSup>
                    <m:r>
                      <a:rPr lang="en-US" sz="4400" b="1" i="1">
                        <a:solidFill>
                          <a:srgbClr val="393E4B"/>
                        </a:solidFill>
                        <a:latin typeface="Cambria Math" panose="02040503050406030204" pitchFamily="18" charset="0"/>
                        <a:ea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rPr>
                      <m:t>𝒙</m:t>
                    </m:r>
                    <m:r>
                      <a:rPr lang="en-US" sz="4400" b="1" i="1">
                        <a:solidFill>
                          <a:srgbClr val="393E4B"/>
                        </a:solidFill>
                        <a:latin typeface="Cambria Math" panose="02040503050406030204" pitchFamily="18" charset="0"/>
                        <a:ea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rPr>
                      <m:t>𝒚</m:t>
                    </m:r>
                    <m:r>
                      <a:rPr lang="en-US" sz="4400" b="1" i="1">
                        <a:solidFill>
                          <a:srgbClr val="393E4B"/>
                        </a:solidFill>
                        <a:latin typeface="Cambria Math" panose="02040503050406030204" pitchFamily="18" charset="0"/>
                        <a:ea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rPr>
                      <m:t>𝟎</m:t>
                    </m:r>
                    <m:r>
                      <a:rPr lang="en-US" sz="4400" b="1" i="1">
                        <a:solidFill>
                          <a:srgbClr val="393E4B"/>
                        </a:solidFill>
                        <a:latin typeface="Cambria Math" panose="02040503050406030204" pitchFamily="18" charset="0"/>
                        <a:ea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rPr>
                      <m:t>𝒙</m:t>
                    </m:r>
                    <m:r>
                      <a:rPr lang="en-US" sz="4400" b="1" i="1">
                        <a:solidFill>
                          <a:srgbClr val="393E4B"/>
                        </a:solidFill>
                        <a:latin typeface="Cambria Math" panose="02040503050406030204" pitchFamily="18" charset="0"/>
                        <a:ea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rPr>
                      <m:t>𝟎</m:t>
                    </m:r>
                    <m:r>
                      <a:rPr lang="en-US" sz="4400" b="1" i="1">
                        <a:solidFill>
                          <a:srgbClr val="393E4B"/>
                        </a:solidFill>
                        <a:latin typeface="Cambria Math" panose="02040503050406030204" pitchFamily="18" charset="0"/>
                        <a:ea typeface="Times New Roman" panose="020206030504050203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Rectangle 28">
                <a:extLst>
                  <a:ext uri="{FF2B5EF4-FFF2-40B4-BE49-F238E27FC236}">
                    <a16:creationId xmlns:a16="http://schemas.microsoft.com/office/drawing/2014/main" id="{3130C1A2-9038-4BFA-82C4-51E76551EBEC}"/>
                  </a:ext>
                </a:extLst>
              </p:cNvPr>
              <p:cNvSpPr>
                <a:spLocks noRot="1" noChangeAspect="1" noMove="1" noResize="1" noEditPoints="1" noAdjustHandles="1" noChangeArrowheads="1" noChangeShapeType="1" noTextEdit="1"/>
              </p:cNvSpPr>
              <p:nvPr/>
            </p:nvSpPr>
            <p:spPr>
              <a:xfrm>
                <a:off x="1533304" y="11176328"/>
                <a:ext cx="10727360" cy="784767"/>
              </a:xfrm>
              <a:prstGeom prst="rect">
                <a:avLst/>
              </a:prstGeom>
              <a:blipFill>
                <a:blip r:embed="rId7"/>
                <a:stretch>
                  <a:fillRect l="-2331" t="-14729" b="-34884"/>
                </a:stretch>
              </a:blipFill>
            </p:spPr>
            <p:txBody>
              <a:bodyPr/>
              <a:lstStyle/>
              <a:p>
                <a:r>
                  <a:rPr lang="en-US">
                    <a:noFill/>
                  </a:rPr>
                  <a:t> </a:t>
                </a:r>
              </a:p>
            </p:txBody>
          </p:sp>
        </mc:Fallback>
      </mc:AlternateContent>
      <p:pic>
        <p:nvPicPr>
          <p:cNvPr id="30" name="Picture 29">
            <a:extLst>
              <a:ext uri="{FF2B5EF4-FFF2-40B4-BE49-F238E27FC236}">
                <a16:creationId xmlns:a16="http://schemas.microsoft.com/office/drawing/2014/main" id="{5A5D64F5-7E7D-4193-B782-77F0CBEEB38A}"/>
              </a:ext>
            </a:extLst>
          </p:cNvPr>
          <p:cNvPicPr>
            <a:picLocks noChangeAspect="1"/>
          </p:cNvPicPr>
          <p:nvPr/>
        </p:nvPicPr>
        <p:blipFill>
          <a:blip r:embed="rId8"/>
          <a:stretch>
            <a:fillRect/>
          </a:stretch>
        </p:blipFill>
        <p:spPr>
          <a:xfrm>
            <a:off x="15574068" y="9776855"/>
            <a:ext cx="7891962" cy="3568717"/>
          </a:xfrm>
          <a:prstGeom prst="rect">
            <a:avLst/>
          </a:prstGeom>
        </p:spPr>
      </p:pic>
      <p:sp>
        <p:nvSpPr>
          <p:cNvPr id="41" name="Rectangle 40">
            <a:extLst>
              <a:ext uri="{FF2B5EF4-FFF2-40B4-BE49-F238E27FC236}">
                <a16:creationId xmlns:a16="http://schemas.microsoft.com/office/drawing/2014/main" id="{42306830-F569-4572-9C48-D58B959CCF1C}"/>
              </a:ext>
            </a:extLst>
          </p:cNvPr>
          <p:cNvSpPr/>
          <p:nvPr/>
        </p:nvSpPr>
        <p:spPr>
          <a:xfrm>
            <a:off x="17075463" y="9055183"/>
            <a:ext cx="5035353" cy="721672"/>
          </a:xfrm>
          <a:prstGeom prst="rect">
            <a:avLst/>
          </a:prstGeom>
        </p:spPr>
        <p:txBody>
          <a:bodyPr wrap="none">
            <a:spAutoFit/>
          </a:bodyPr>
          <a:lstStyle/>
          <a:p>
            <a:pPr>
              <a:lnSpc>
                <a:spcPct val="107000"/>
              </a:lnSpc>
              <a:spcAft>
                <a:spcPts val="800"/>
              </a:spcAft>
            </a:pPr>
            <a:r>
              <a:rPr lang="vi-VN" sz="4200" b="1" dirty="0">
                <a:latin typeface="Tahoma" panose="020B0604030504040204" pitchFamily="34" charset="0"/>
                <a:ea typeface="Tahoma" panose="020B0604030504040204" pitchFamily="34" charset="0"/>
                <a:cs typeface="Tahoma" panose="020B0604030504040204" pitchFamily="34" charset="0"/>
              </a:rPr>
              <a:t>+ Bảng biến thiên</a:t>
            </a:r>
            <a:endParaRPr lang="en-US" sz="42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3EA0D6D2-B689-4267-9C66-71366BBE86CA}"/>
                  </a:ext>
                </a:extLst>
              </p:cNvPr>
              <p:cNvSpPr/>
              <p:nvPr/>
            </p:nvSpPr>
            <p:spPr>
              <a:xfrm>
                <a:off x="1560929" y="12177821"/>
                <a:ext cx="10231840" cy="978025"/>
              </a:xfrm>
              <a:prstGeom prst="rect">
                <a:avLst/>
              </a:prstGeom>
            </p:spPr>
            <p:txBody>
              <a:bodyPr wrap="none">
                <a:spAutoFit/>
              </a:bodyPr>
              <a:lstStyle/>
              <a:p>
                <a:pPr>
                  <a:spcAft>
                    <a:spcPts val="1660"/>
                  </a:spcAft>
                </a:pPr>
                <a:r>
                  <a:rPr lang="en-US" sz="4400" b="1">
                    <a:solidFill>
                      <a:srgbClr val="393E4B"/>
                    </a:solidFill>
                    <a:latin typeface="Tahoma" panose="020B0604030504040204" pitchFamily="34" charset="0"/>
                    <a:ea typeface="Tahoma" panose="020B0604030504040204" pitchFamily="34" charset="0"/>
                    <a:cs typeface="Tahoma" panose="020B0604030504040204" pitchFamily="34" charset="0"/>
                  </a:rPr>
                  <a:t>+ Giới hạn: </a:t>
                </a:r>
                <a14:m>
                  <m:oMath xmlns:m="http://schemas.openxmlformats.org/officeDocument/2006/math">
                    <m:limLow>
                      <m:limLowPr>
                        <m:ctrlPr>
                          <a:rPr lang="en-US" sz="4400" b="1" i="1">
                            <a:effectLst/>
                            <a:latin typeface="Cambria Math" panose="02040503050406030204" pitchFamily="18" charset="0"/>
                            <a:ea typeface="Times New Roman" panose="02020603050405020304" pitchFamily="18" charset="0"/>
                          </a:rPr>
                        </m:ctrlPr>
                      </m:limLowPr>
                      <m:e>
                        <m:r>
                          <a:rPr lang="en-US" sz="4400" b="1" i="1">
                            <a:effectLst/>
                            <a:latin typeface="Cambria Math" panose="02040503050406030204" pitchFamily="18" charset="0"/>
                            <a:ea typeface="Times New Roman" panose="02020603050405020304" pitchFamily="18" charset="0"/>
                          </a:rPr>
                          <m:t>𝒍𝒊𝒎</m:t>
                        </m:r>
                      </m:e>
                      <m:lim>
                        <m:r>
                          <a:rPr lang="en-US" sz="4400" b="1" i="1">
                            <a:effectLst/>
                            <a:latin typeface="Cambria Math" panose="02040503050406030204" pitchFamily="18" charset="0"/>
                            <a:ea typeface="Times New Roman" panose="02020603050405020304" pitchFamily="18" charset="0"/>
                          </a:rPr>
                          <m:t>𝒙</m:t>
                        </m:r>
                        <m:r>
                          <a:rPr lang="en-US" sz="4400" b="1" i="1">
                            <a:effectLst/>
                            <a:latin typeface="Cambria Math" panose="02040503050406030204" pitchFamily="18" charset="0"/>
                            <a:ea typeface="Times New Roman" panose="02020603050405020304" pitchFamily="18" charset="0"/>
                          </a:rPr>
                          <m:t>→−∞</m:t>
                        </m:r>
                      </m:lim>
                    </m:limLow>
                    <m:r>
                      <a:rPr lang="en-US" sz="4400" b="1" i="1">
                        <a:effectLst/>
                        <a:latin typeface="Cambria Math" panose="02040503050406030204" pitchFamily="18" charset="0"/>
                        <a:ea typeface="Times New Roman" panose="02020603050405020304" pitchFamily="18" charset="0"/>
                      </a:rPr>
                      <m:t>𝒚</m:t>
                    </m:r>
                    <m:r>
                      <a:rPr lang="en-US" sz="4400" b="1" i="1">
                        <a:effectLst/>
                        <a:latin typeface="Cambria Math" panose="02040503050406030204" pitchFamily="18" charset="0"/>
                        <a:ea typeface="Times New Roman" panose="02020603050405020304" pitchFamily="18" charset="0"/>
                      </a:rPr>
                      <m:t>=+∞;</m:t>
                    </m:r>
                    <m:limLow>
                      <m:limLowPr>
                        <m:ctrlPr>
                          <a:rPr lang="en-US" sz="4400" b="1" i="1">
                            <a:effectLst/>
                            <a:latin typeface="Cambria Math" panose="02040503050406030204" pitchFamily="18" charset="0"/>
                            <a:ea typeface="Times New Roman" panose="02020603050405020304" pitchFamily="18" charset="0"/>
                          </a:rPr>
                        </m:ctrlPr>
                      </m:limLowPr>
                      <m:e>
                        <m:r>
                          <a:rPr lang="en-US" sz="4400" b="1" i="1">
                            <a:effectLst/>
                            <a:latin typeface="Cambria Math" panose="02040503050406030204" pitchFamily="18" charset="0"/>
                            <a:ea typeface="Times New Roman" panose="02020603050405020304" pitchFamily="18" charset="0"/>
                          </a:rPr>
                          <m:t>𝒍𝒊𝒎</m:t>
                        </m:r>
                      </m:e>
                      <m:lim>
                        <m:r>
                          <a:rPr lang="en-US" sz="4400" b="1" i="1">
                            <a:effectLst/>
                            <a:latin typeface="Cambria Math" panose="02040503050406030204" pitchFamily="18" charset="0"/>
                            <a:ea typeface="Times New Roman" panose="02020603050405020304" pitchFamily="18" charset="0"/>
                          </a:rPr>
                          <m:t>𝒙</m:t>
                        </m:r>
                        <m:r>
                          <a:rPr lang="en-US" sz="4400" b="1" i="1">
                            <a:effectLst/>
                            <a:latin typeface="Cambria Math" panose="02040503050406030204" pitchFamily="18" charset="0"/>
                            <a:ea typeface="Times New Roman" panose="02020603050405020304" pitchFamily="18" charset="0"/>
                          </a:rPr>
                          <m:t>→+∞</m:t>
                        </m:r>
                      </m:lim>
                    </m:limLow>
                    <m:r>
                      <a:rPr lang="en-US" sz="4400" b="1" i="1" smtClean="0">
                        <a:effectLst/>
                        <a:latin typeface="Cambria Math" panose="02040503050406030204" pitchFamily="18" charset="0"/>
                        <a:ea typeface="Times New Roman" panose="02020603050405020304" pitchFamily="18" charset="0"/>
                      </a:rPr>
                      <m:t>𝒚</m:t>
                    </m:r>
                    <m:r>
                      <a:rPr lang="en-US" sz="4400" b="1" i="1">
                        <a:effectLst/>
                        <a:latin typeface="Cambria Math" panose="02040503050406030204" pitchFamily="18" charset="0"/>
                        <a:ea typeface="Times New Roman" panose="02020603050405020304" pitchFamily="18" charset="0"/>
                      </a:rPr>
                      <m:t>=+∞</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3EA0D6D2-B689-4267-9C66-71366BBE86CA}"/>
                  </a:ext>
                </a:extLst>
              </p:cNvPr>
              <p:cNvSpPr>
                <a:spLocks noRot="1" noChangeAspect="1" noMove="1" noResize="1" noEditPoints="1" noAdjustHandles="1" noChangeArrowheads="1" noChangeShapeType="1" noTextEdit="1"/>
              </p:cNvSpPr>
              <p:nvPr/>
            </p:nvSpPr>
            <p:spPr>
              <a:xfrm>
                <a:off x="1560929" y="12177821"/>
                <a:ext cx="10231840" cy="978025"/>
              </a:xfrm>
              <a:prstGeom prst="rect">
                <a:avLst/>
              </a:prstGeom>
              <a:blipFill>
                <a:blip r:embed="rId9"/>
                <a:stretch>
                  <a:fillRect l="-2382" t="-14375" b="-6875"/>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A6D04D07-243D-4086-9082-976C804AB21F}"/>
              </a:ext>
            </a:extLst>
          </p:cNvPr>
          <p:cNvSpPr txBox="1"/>
          <p:nvPr/>
        </p:nvSpPr>
        <p:spPr>
          <a:xfrm>
            <a:off x="2049895" y="2748598"/>
            <a:ext cx="2962671"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7.T44</a:t>
            </a:r>
          </a:p>
        </p:txBody>
      </p:sp>
    </p:spTree>
    <p:extLst>
      <p:ext uri="{BB962C8B-B14F-4D97-AF65-F5344CB8AC3E}">
        <p14:creationId xmlns:p14="http://schemas.microsoft.com/office/powerpoint/2010/main" val="65581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41"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032034" y="2527137"/>
            <a:ext cx="22742366" cy="4280655"/>
            <a:chOff x="1175570" y="3048677"/>
            <a:chExt cx="22124988" cy="3574240"/>
          </a:xfrm>
        </p:grpSpPr>
        <p:sp>
          <p:nvSpPr>
            <p:cNvPr id="5" name="Rounded Rectangle 4"/>
            <p:cNvSpPr/>
            <p:nvPr/>
          </p:nvSpPr>
          <p:spPr>
            <a:xfrm>
              <a:off x="1175570" y="3182954"/>
              <a:ext cx="22124988" cy="3439963"/>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1023365" y="6968921"/>
            <a:ext cx="22756903" cy="6594679"/>
            <a:chOff x="1270511" y="5867399"/>
            <a:chExt cx="22068733" cy="6803115"/>
          </a:xfrm>
        </p:grpSpPr>
        <p:sp>
          <p:nvSpPr>
            <p:cNvPr id="19" name="Rounded Rectangle 18"/>
            <p:cNvSpPr/>
            <p:nvPr/>
          </p:nvSpPr>
          <p:spPr>
            <a:xfrm>
              <a:off x="1278918" y="6280153"/>
              <a:ext cx="22060326" cy="639036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67399"/>
              <a:ext cx="3568119" cy="845463"/>
              <a:chOff x="1224541" y="6305966"/>
              <a:chExt cx="3568119" cy="845463"/>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96330" y="6305966"/>
                <a:ext cx="2301012" cy="825512"/>
              </a:xfrm>
              <a:prstGeom prst="rect">
                <a:avLst/>
              </a:prstGeom>
              <a:noFill/>
            </p:spPr>
            <p:txBody>
              <a:bodyPr wrap="none" rtlCol="0">
                <a:spAutoFit/>
              </a:bodyPr>
              <a:lstStyle/>
              <a:p>
                <a:r>
                  <a:rPr lang="vi-VN" sz="4600" b="1">
                    <a:solidFill>
                      <a:srgbClr val="0999C8"/>
                    </a:solidFill>
                    <a:latin typeface="Tahoma" pitchFamily="34" charset="0"/>
                    <a:ea typeface="Tahoma" pitchFamily="34" charset="0"/>
                    <a:cs typeface="Tahoma" pitchFamily="34" charset="0"/>
                  </a:rPr>
                  <a:t>Bài giải</a:t>
                </a:r>
                <a:endParaRPr lang="en-US" sz="46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0"/>
            <a:ext cx="3738408" cy="907194"/>
            <a:chOff x="7459670" y="7543799"/>
            <a:chExt cx="6175386" cy="907313"/>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831106"/>
            </a:xfrm>
            <a:prstGeom prst="rect">
              <a:avLst/>
            </a:prstGeom>
            <a:noFill/>
          </p:spPr>
          <p:txBody>
            <a:bodyPr wrap="square" rtlCol="0">
              <a:spAutoFit/>
            </a:bodyPr>
            <a:lstStyle/>
            <a:p>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8229" y="7640053"/>
                  <a:ext cx="929966" cy="754151"/>
                </a:xfrm>
                <a:prstGeom prst="rect">
                  <a:avLst/>
                </a:prstGeom>
                <a:noFill/>
              </p:spPr>
              <p:txBody>
                <a:bodyPr wrap="non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13F0AC7-5FE9-4D77-B096-515DFF462F98}"/>
                  </a:ext>
                </a:extLst>
              </p:cNvPr>
              <p:cNvSpPr/>
              <p:nvPr/>
            </p:nvSpPr>
            <p:spPr>
              <a:xfrm>
                <a:off x="2367159" y="2652760"/>
                <a:ext cx="22590495" cy="4942122"/>
              </a:xfrm>
              <a:prstGeom prst="rect">
                <a:avLst/>
              </a:prstGeom>
            </p:spPr>
            <p:txBody>
              <a:bodyPr wrap="square">
                <a:spAutoFit/>
              </a:bodyPr>
              <a:lstStyle/>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Cho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latin typeface="Cambria Math" panose="02040503050406030204" pitchFamily="18" charset="0"/>
                        <a:ea typeface="Times New Roman" panose="02020603050405020304" pitchFamily="18" charset="0"/>
                      </a:rPr>
                      <m:t>𝒚</m:t>
                    </m:r>
                    <m:r>
                      <a:rPr lang="en-US" sz="4400" b="1" i="1">
                        <a:solidFill>
                          <a:srgbClr val="393E4B"/>
                        </a:solidFill>
                        <a:latin typeface="Cambria Math" panose="02040503050406030204" pitchFamily="18" charset="0"/>
                        <a:ea typeface="Times New Roman" panose="02020603050405020304" pitchFamily="18" charset="0"/>
                      </a:rPr>
                      <m:t>=</m:t>
                    </m:r>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𝟏</m:t>
                        </m:r>
                      </m:num>
                      <m:den>
                        <m:r>
                          <a:rPr lang="en-US" sz="4400" b="1" i="1">
                            <a:solidFill>
                              <a:srgbClr val="393E4B"/>
                            </a:solidFill>
                            <a:latin typeface="Cambria Math" panose="02040503050406030204" pitchFamily="18" charset="0"/>
                            <a:ea typeface="Times New Roman" panose="02020603050405020304" pitchFamily="18" charset="0"/>
                          </a:rPr>
                          <m:t>𝟒</m:t>
                        </m:r>
                      </m:den>
                    </m:f>
                    <m:sSup>
                      <m:sSupPr>
                        <m:ctrlPr>
                          <a:rPr lang="en-US" sz="4400" b="1" i="1">
                            <a:solidFill>
                              <a:srgbClr val="393E4B"/>
                            </a:solidFill>
                            <a:latin typeface="Cambria Math" panose="02040503050406030204" pitchFamily="18" charset="0"/>
                            <a:ea typeface="Times New Roman" panose="02020603050405020304" pitchFamily="18" charset="0"/>
                          </a:rPr>
                        </m:ctrlPr>
                      </m:sSupPr>
                      <m:e>
                        <m:r>
                          <a:rPr lang="en-US" sz="4400" b="1" i="1">
                            <a:solidFill>
                              <a:srgbClr val="393E4B"/>
                            </a:solidFill>
                            <a:latin typeface="Cambria Math" panose="02040503050406030204" pitchFamily="18" charset="0"/>
                            <a:ea typeface="Times New Roman" panose="02020603050405020304" pitchFamily="18" charset="0"/>
                          </a:rPr>
                          <m:t>𝒙</m:t>
                        </m:r>
                      </m:e>
                      <m:sup>
                        <m:r>
                          <a:rPr lang="en-US" sz="4400" b="1" i="1">
                            <a:solidFill>
                              <a:srgbClr val="393E4B"/>
                            </a:solidFill>
                            <a:latin typeface="Cambria Math" panose="02040503050406030204" pitchFamily="18" charset="0"/>
                            <a:ea typeface="Times New Roman" panose="02020603050405020304" pitchFamily="18" charset="0"/>
                          </a:rPr>
                          <m:t>𝟒</m:t>
                        </m:r>
                      </m:sup>
                    </m:sSup>
                    <m:r>
                      <a:rPr lang="en-US" sz="4400" b="1" i="1">
                        <a:solidFill>
                          <a:srgbClr val="393E4B"/>
                        </a:solidFill>
                        <a:latin typeface="Cambria Math" panose="02040503050406030204" pitchFamily="18" charset="0"/>
                        <a:ea typeface="Times New Roman" panose="02020603050405020304" pitchFamily="18" charset="0"/>
                      </a:rPr>
                      <m:t>+</m:t>
                    </m:r>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𝟏</m:t>
                        </m:r>
                      </m:num>
                      <m:den>
                        <m:r>
                          <a:rPr lang="en-US" sz="4400" b="1" i="1">
                            <a:solidFill>
                              <a:srgbClr val="393E4B"/>
                            </a:solidFill>
                            <a:latin typeface="Cambria Math" panose="02040503050406030204" pitchFamily="18" charset="0"/>
                            <a:ea typeface="Times New Roman" panose="02020603050405020304" pitchFamily="18" charset="0"/>
                          </a:rPr>
                          <m:t>𝟐</m:t>
                        </m:r>
                      </m:den>
                    </m:f>
                    <m:sSup>
                      <m:sSupPr>
                        <m:ctrlPr>
                          <a:rPr lang="en-US" sz="4400" b="1" i="1">
                            <a:solidFill>
                              <a:srgbClr val="393E4B"/>
                            </a:solidFill>
                            <a:latin typeface="Cambria Math" panose="02040503050406030204" pitchFamily="18" charset="0"/>
                            <a:ea typeface="Times New Roman" panose="02020603050405020304" pitchFamily="18" charset="0"/>
                          </a:rPr>
                        </m:ctrlPr>
                      </m:sSupPr>
                      <m:e>
                        <m:r>
                          <a:rPr lang="en-US" sz="4400" b="1" i="1">
                            <a:solidFill>
                              <a:srgbClr val="393E4B"/>
                            </a:solidFill>
                            <a:latin typeface="Cambria Math" panose="02040503050406030204" pitchFamily="18" charset="0"/>
                            <a:ea typeface="Times New Roman" panose="02020603050405020304" pitchFamily="18" charset="0"/>
                          </a:rPr>
                          <m:t>𝒙</m:t>
                        </m:r>
                      </m:e>
                      <m:sup>
                        <m:r>
                          <a:rPr lang="en-US" sz="4400" b="1" i="1">
                            <a:solidFill>
                              <a:srgbClr val="393E4B"/>
                            </a:solidFill>
                            <a:latin typeface="Cambria Math" panose="02040503050406030204" pitchFamily="18" charset="0"/>
                            <a:ea typeface="Times New Roman" panose="02020603050405020304" pitchFamily="18" charset="0"/>
                          </a:rPr>
                          <m:t>𝟐</m:t>
                        </m:r>
                      </m:sup>
                    </m:sSup>
                    <m:r>
                      <a:rPr lang="en-US" sz="4400" b="1" i="1">
                        <a:solidFill>
                          <a:srgbClr val="393E4B"/>
                        </a:solidFill>
                        <a:latin typeface="Cambria Math" panose="02040503050406030204" pitchFamily="18" charset="0"/>
                        <a:ea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rPr>
                      <m:t>𝒎</m:t>
                    </m:r>
                    <m:r>
                      <a:rPr lang="en-US" sz="4400" b="1" i="1">
                        <a:solidFill>
                          <a:srgbClr val="393E4B"/>
                        </a:solidFill>
                        <a:latin typeface="Cambria Math" panose="02040503050406030204" pitchFamily="18" charset="0"/>
                        <a:ea typeface="Times New Roman" panose="020206030504050203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742950" indent="-742950">
                  <a:spcAft>
                    <a:spcPts val="1660"/>
                  </a:spcAft>
                  <a:buAutoNum type="alphaLcParenR"/>
                </a:pP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giá</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trị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tham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m,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qua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(-1;1)?</a:t>
                </a:r>
              </a:p>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Khảo</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sát</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biến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thiên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vẽ</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(C)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m = 1.</a:t>
                </a:r>
              </a:p>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c)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Viết</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trình</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tiếp</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tuyến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(C)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tung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𝟕</m:t>
                        </m:r>
                      </m:num>
                      <m:den>
                        <m:r>
                          <a:rPr lang="en-US" sz="4400" b="1" i="1">
                            <a:solidFill>
                              <a:srgbClr val="393E4B"/>
                            </a:solidFill>
                            <a:latin typeface="Cambria Math" panose="02040503050406030204" pitchFamily="18" charset="0"/>
                            <a:ea typeface="Times New Roman" panose="02020603050405020304" pitchFamily="18" charset="0"/>
                          </a:rPr>
                          <m:t>𝟒</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spcAft>
                    <a:spcPts val="1660"/>
                  </a:spcAft>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613F0AC7-5FE9-4D77-B096-515DFF462F98}"/>
                  </a:ext>
                </a:extLst>
              </p:cNvPr>
              <p:cNvSpPr>
                <a:spLocks noRot="1" noChangeAspect="1" noMove="1" noResize="1" noEditPoints="1" noAdjustHandles="1" noChangeArrowheads="1" noChangeShapeType="1" noTextEdit="1"/>
              </p:cNvSpPr>
              <p:nvPr/>
            </p:nvSpPr>
            <p:spPr>
              <a:xfrm>
                <a:off x="2367159" y="2652760"/>
                <a:ext cx="22590495" cy="4942122"/>
              </a:xfrm>
              <a:prstGeom prst="rect">
                <a:avLst/>
              </a:prstGeom>
              <a:blipFill>
                <a:blip r:embed="rId3"/>
                <a:stretch>
                  <a:fillRect l="-11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3BDC0D0A-85A4-484D-9FDA-68F15D9C8836}"/>
                  </a:ext>
                </a:extLst>
              </p:cNvPr>
              <p:cNvSpPr/>
              <p:nvPr/>
            </p:nvSpPr>
            <p:spPr>
              <a:xfrm>
                <a:off x="1217705" y="8823206"/>
                <a:ext cx="12192000" cy="769441"/>
              </a:xfrm>
              <a:prstGeom prst="rect">
                <a:avLst/>
              </a:prstGeom>
            </p:spPr>
            <p:txBody>
              <a:bodyPr>
                <a:spAutoFit/>
              </a:bodyPr>
              <a:lstStyle/>
              <a:p>
                <a:pPr>
                  <a:spcAft>
                    <a:spcPts val="1660"/>
                  </a:spcAft>
                </a:pPr>
                <a:r>
                  <a:rPr lang="en-US" sz="4400" b="1">
                    <a:solidFill>
                      <a:srgbClr val="393E4B"/>
                    </a:solidFill>
                    <a:latin typeface="Tahoma" panose="020B0604030504040204" pitchFamily="34" charset="0"/>
                    <a:ea typeface="Tahoma" panose="020B0604030504040204" pitchFamily="34" charset="0"/>
                    <a:cs typeface="Tahoma" panose="020B0604030504040204" pitchFamily="34" charset="0"/>
                  </a:rPr>
                  <a:t>+ Tập xác định: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𝑫</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ℝ</m:t>
                    </m:r>
                    <m:r>
                      <a:rPr lang="en-US" sz="4400" b="1" i="0" smtClean="0">
                        <a:solidFill>
                          <a:srgbClr val="393E4B"/>
                        </a:solidFill>
                        <a:effectLst/>
                        <a:latin typeface="Cambria Math" panose="02040503050406030204" pitchFamily="18" charset="0"/>
                        <a:ea typeface="Times New Roman" panose="02020603050405020304" pitchFamily="18" charset="0"/>
                      </a:rPr>
                      <m:t>.</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Rectangle 26">
                <a:extLst>
                  <a:ext uri="{FF2B5EF4-FFF2-40B4-BE49-F238E27FC236}">
                    <a16:creationId xmlns:a16="http://schemas.microsoft.com/office/drawing/2014/main" id="{3BDC0D0A-85A4-484D-9FDA-68F15D9C8836}"/>
                  </a:ext>
                </a:extLst>
              </p:cNvPr>
              <p:cNvSpPr>
                <a:spLocks noRot="1" noChangeAspect="1" noMove="1" noResize="1" noEditPoints="1" noAdjustHandles="1" noChangeArrowheads="1" noChangeShapeType="1" noTextEdit="1"/>
              </p:cNvSpPr>
              <p:nvPr/>
            </p:nvSpPr>
            <p:spPr>
              <a:xfrm>
                <a:off x="1217705" y="8823206"/>
                <a:ext cx="12192000" cy="769441"/>
              </a:xfrm>
              <a:prstGeom prst="rect">
                <a:avLst/>
              </a:prstGeom>
              <a:blipFill>
                <a:blip r:embed="rId4"/>
                <a:stretch>
                  <a:fillRect l="-2050"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AE53A52-5DBC-4F38-BDC7-14F8C2584A8B}"/>
                  </a:ext>
                </a:extLst>
              </p:cNvPr>
              <p:cNvSpPr txBox="1"/>
              <p:nvPr/>
            </p:nvSpPr>
            <p:spPr>
              <a:xfrm>
                <a:off x="1140925" y="7648606"/>
                <a:ext cx="12628842" cy="1067152"/>
              </a:xfrm>
              <a:prstGeom prst="rect">
                <a:avLst/>
              </a:prstGeom>
              <a:noFill/>
            </p:spPr>
            <p:txBody>
              <a:bodyPr vert="horz" wrap="none" rtlCol="0">
                <a:spAutoFit/>
              </a:bodyPr>
              <a:lstStyle/>
              <a:p>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b) Khi m = 1, ta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3333FF"/>
                        </a:solidFill>
                        <a:latin typeface="Cambria Math" panose="02040503050406030204" pitchFamily="18" charset="0"/>
                        <a:ea typeface="Times New Roman" panose="02020603050405020304" pitchFamily="18" charset="0"/>
                      </a:rPr>
                      <m:t>𝒚</m:t>
                    </m:r>
                    <m:r>
                      <a:rPr lang="en-US" sz="4400" b="1" i="1" smtClean="0">
                        <a:solidFill>
                          <a:srgbClr val="3333FF"/>
                        </a:solidFill>
                        <a:latin typeface="Cambria Math" panose="02040503050406030204" pitchFamily="18" charset="0"/>
                        <a:ea typeface="Times New Roman" panose="02020603050405020304" pitchFamily="18" charset="0"/>
                      </a:rPr>
                      <m:t>=</m:t>
                    </m:r>
                    <m:f>
                      <m:fPr>
                        <m:ctrlPr>
                          <a:rPr lang="en-US" sz="4400" b="1" i="1">
                            <a:solidFill>
                              <a:srgbClr val="3333FF"/>
                            </a:solidFill>
                            <a:latin typeface="Cambria Math" panose="02040503050406030204" pitchFamily="18" charset="0"/>
                            <a:ea typeface="Times New Roman" panose="02020603050405020304" pitchFamily="18" charset="0"/>
                          </a:rPr>
                        </m:ctrlPr>
                      </m:fPr>
                      <m:num>
                        <m:r>
                          <a:rPr lang="en-US" sz="4400" b="1" i="1">
                            <a:solidFill>
                              <a:srgbClr val="3333FF"/>
                            </a:solidFill>
                            <a:latin typeface="Cambria Math" panose="02040503050406030204" pitchFamily="18" charset="0"/>
                            <a:ea typeface="Times New Roman" panose="02020603050405020304" pitchFamily="18" charset="0"/>
                          </a:rPr>
                          <m:t>𝟏</m:t>
                        </m:r>
                      </m:num>
                      <m:den>
                        <m:r>
                          <a:rPr lang="en-US" sz="4400" b="1" i="1">
                            <a:solidFill>
                              <a:srgbClr val="3333FF"/>
                            </a:solidFill>
                            <a:latin typeface="Cambria Math" panose="02040503050406030204" pitchFamily="18" charset="0"/>
                            <a:ea typeface="Times New Roman" panose="02020603050405020304" pitchFamily="18" charset="0"/>
                          </a:rPr>
                          <m:t>𝟒</m:t>
                        </m:r>
                      </m:den>
                    </m:f>
                    <m:sSup>
                      <m:sSupPr>
                        <m:ctrlPr>
                          <a:rPr lang="en-US" sz="4400" b="1" i="1">
                            <a:solidFill>
                              <a:srgbClr val="3333FF"/>
                            </a:solidFill>
                            <a:latin typeface="Cambria Math" panose="02040503050406030204" pitchFamily="18" charset="0"/>
                            <a:ea typeface="Times New Roman" panose="02020603050405020304" pitchFamily="18" charset="0"/>
                          </a:rPr>
                        </m:ctrlPr>
                      </m:sSupPr>
                      <m:e>
                        <m:r>
                          <a:rPr lang="en-US" sz="4400" b="1" i="1">
                            <a:solidFill>
                              <a:srgbClr val="3333FF"/>
                            </a:solidFill>
                            <a:latin typeface="Cambria Math" panose="02040503050406030204" pitchFamily="18" charset="0"/>
                            <a:ea typeface="Times New Roman" panose="02020603050405020304" pitchFamily="18" charset="0"/>
                          </a:rPr>
                          <m:t>𝒙</m:t>
                        </m:r>
                      </m:e>
                      <m:sup>
                        <m:r>
                          <a:rPr lang="en-US" sz="4400" b="1" i="1">
                            <a:solidFill>
                              <a:srgbClr val="3333FF"/>
                            </a:solidFill>
                            <a:latin typeface="Cambria Math" panose="02040503050406030204" pitchFamily="18" charset="0"/>
                            <a:ea typeface="Times New Roman" panose="02020603050405020304" pitchFamily="18" charset="0"/>
                          </a:rPr>
                          <m:t>𝟒</m:t>
                        </m:r>
                      </m:sup>
                    </m:sSup>
                    <m:r>
                      <a:rPr lang="en-US" sz="4400" b="1" i="1">
                        <a:solidFill>
                          <a:srgbClr val="3333FF"/>
                        </a:solidFill>
                        <a:latin typeface="Cambria Math" panose="02040503050406030204" pitchFamily="18" charset="0"/>
                        <a:ea typeface="Times New Roman" panose="02020603050405020304" pitchFamily="18" charset="0"/>
                      </a:rPr>
                      <m:t>+</m:t>
                    </m:r>
                    <m:f>
                      <m:fPr>
                        <m:ctrlPr>
                          <a:rPr lang="en-US" sz="4400" b="1" i="1">
                            <a:solidFill>
                              <a:srgbClr val="3333FF"/>
                            </a:solidFill>
                            <a:latin typeface="Cambria Math" panose="02040503050406030204" pitchFamily="18" charset="0"/>
                            <a:ea typeface="Times New Roman" panose="02020603050405020304" pitchFamily="18" charset="0"/>
                          </a:rPr>
                        </m:ctrlPr>
                      </m:fPr>
                      <m:num>
                        <m:r>
                          <a:rPr lang="en-US" sz="4400" b="1" i="1">
                            <a:solidFill>
                              <a:srgbClr val="3333FF"/>
                            </a:solidFill>
                            <a:latin typeface="Cambria Math" panose="02040503050406030204" pitchFamily="18" charset="0"/>
                            <a:ea typeface="Times New Roman" panose="02020603050405020304" pitchFamily="18" charset="0"/>
                          </a:rPr>
                          <m:t>𝟏</m:t>
                        </m:r>
                      </m:num>
                      <m:den>
                        <m:r>
                          <a:rPr lang="en-US" sz="4400" b="1" i="1">
                            <a:solidFill>
                              <a:srgbClr val="3333FF"/>
                            </a:solidFill>
                            <a:latin typeface="Cambria Math" panose="02040503050406030204" pitchFamily="18" charset="0"/>
                            <a:ea typeface="Times New Roman" panose="02020603050405020304" pitchFamily="18" charset="0"/>
                          </a:rPr>
                          <m:t>𝟐</m:t>
                        </m:r>
                      </m:den>
                    </m:f>
                    <m:sSup>
                      <m:sSupPr>
                        <m:ctrlPr>
                          <a:rPr lang="en-US" sz="4400" b="1" i="1">
                            <a:solidFill>
                              <a:srgbClr val="3333FF"/>
                            </a:solidFill>
                            <a:latin typeface="Cambria Math" panose="02040503050406030204" pitchFamily="18" charset="0"/>
                            <a:ea typeface="Times New Roman" panose="02020603050405020304" pitchFamily="18" charset="0"/>
                          </a:rPr>
                        </m:ctrlPr>
                      </m:sSupPr>
                      <m:e>
                        <m:r>
                          <a:rPr lang="en-US" sz="4400" b="1" i="1">
                            <a:solidFill>
                              <a:srgbClr val="3333FF"/>
                            </a:solidFill>
                            <a:latin typeface="Cambria Math" panose="02040503050406030204" pitchFamily="18" charset="0"/>
                            <a:ea typeface="Times New Roman" panose="02020603050405020304" pitchFamily="18" charset="0"/>
                          </a:rPr>
                          <m:t>𝒙</m:t>
                        </m:r>
                      </m:e>
                      <m:sup>
                        <m:r>
                          <a:rPr lang="en-US" sz="4400" b="1" i="1">
                            <a:solidFill>
                              <a:srgbClr val="3333FF"/>
                            </a:solidFill>
                            <a:latin typeface="Cambria Math" panose="02040503050406030204" pitchFamily="18" charset="0"/>
                            <a:ea typeface="Times New Roman" panose="02020603050405020304" pitchFamily="18" charset="0"/>
                          </a:rPr>
                          <m:t>𝟐</m:t>
                        </m:r>
                      </m:sup>
                    </m:sSup>
                    <m:r>
                      <a:rPr lang="en-US" sz="4400" b="1" i="1">
                        <a:solidFill>
                          <a:srgbClr val="3333FF"/>
                        </a:solidFill>
                        <a:latin typeface="Cambria Math" panose="02040503050406030204" pitchFamily="18" charset="0"/>
                        <a:ea typeface="Times New Roman" panose="02020603050405020304" pitchFamily="18" charset="0"/>
                      </a:rPr>
                      <m:t>+</m:t>
                    </m:r>
                    <m:r>
                      <a:rPr lang="en-US" sz="4400" b="1" i="1" smtClean="0">
                        <a:solidFill>
                          <a:srgbClr val="3333FF"/>
                        </a:solidFill>
                        <a:latin typeface="Cambria Math" panose="02040503050406030204" pitchFamily="18" charset="0"/>
                        <a:ea typeface="Times New Roman" panose="02020603050405020304" pitchFamily="18" charset="0"/>
                      </a:rPr>
                      <m:t>𝟏</m:t>
                    </m:r>
                  </m:oMath>
                </a14:m>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8" name="TextBox 27">
                <a:extLst>
                  <a:ext uri="{FF2B5EF4-FFF2-40B4-BE49-F238E27FC236}">
                    <a16:creationId xmlns:a16="http://schemas.microsoft.com/office/drawing/2014/main" id="{0AE53A52-5DBC-4F38-BDC7-14F8C2584A8B}"/>
                  </a:ext>
                </a:extLst>
              </p:cNvPr>
              <p:cNvSpPr txBox="1">
                <a:spLocks noRot="1" noChangeAspect="1" noMove="1" noResize="1" noEditPoints="1" noAdjustHandles="1" noChangeArrowheads="1" noChangeShapeType="1" noTextEdit="1"/>
              </p:cNvSpPr>
              <p:nvPr/>
            </p:nvSpPr>
            <p:spPr>
              <a:xfrm>
                <a:off x="1140925" y="7648606"/>
                <a:ext cx="12628842" cy="1067152"/>
              </a:xfrm>
              <a:prstGeom prst="rect">
                <a:avLst/>
              </a:prstGeom>
              <a:blipFill>
                <a:blip r:embed="rId5"/>
                <a:stretch>
                  <a:fillRect l="-1931" b="-10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3130C1A2-9038-4BFA-82C4-51E76551EBEC}"/>
                  </a:ext>
                </a:extLst>
              </p:cNvPr>
              <p:cNvSpPr/>
              <p:nvPr/>
            </p:nvSpPr>
            <p:spPr>
              <a:xfrm>
                <a:off x="1261332" y="9771381"/>
                <a:ext cx="11051423" cy="847733"/>
              </a:xfrm>
              <a:prstGeom prst="rect">
                <a:avLst/>
              </a:prstGeom>
            </p:spPr>
            <p:txBody>
              <a:bodyPr wrap="none">
                <a:spAutoFit/>
              </a:bodyPr>
              <a:lstStyle/>
              <a:p>
                <a:pPr>
                  <a:spcAft>
                    <a:spcPts val="1660"/>
                  </a:spcAft>
                </a:pPr>
                <a:r>
                  <a:rPr lang="en-US" sz="4000" b="1">
                    <a:solidFill>
                      <a:srgbClr val="393E4B"/>
                    </a:solidFill>
                    <a:latin typeface="Tahoma" panose="020B0604030504040204" pitchFamily="34" charset="0"/>
                    <a:ea typeface="Tahoma" panose="020B0604030504040204" pitchFamily="34" charset="0"/>
                    <a:cs typeface="Tahoma" panose="020B0604030504040204" pitchFamily="34" charset="0"/>
                  </a:rPr>
                  <a:t>+ Đạo hàm: </a:t>
                </a:r>
                <a14:m>
                  <m:oMath xmlns:m="http://schemas.openxmlformats.org/officeDocument/2006/math">
                    <m:r>
                      <a:rPr lang="en-US" sz="4800" b="1" i="1">
                        <a:solidFill>
                          <a:srgbClr val="393E4B"/>
                        </a:solidFill>
                        <a:latin typeface="Cambria Math" panose="02040503050406030204" pitchFamily="18" charset="0"/>
                        <a:ea typeface="Times New Roman" panose="02020603050405020304" pitchFamily="18" charset="0"/>
                      </a:rPr>
                      <m:t>𝒚</m:t>
                    </m:r>
                    <m:r>
                      <a:rPr lang="en-US" sz="4800" b="1" i="1">
                        <a:solidFill>
                          <a:srgbClr val="393E4B"/>
                        </a:solidFill>
                        <a:latin typeface="Cambria Math" panose="02040503050406030204" pitchFamily="18" charset="0"/>
                        <a:ea typeface="Times New Roman" panose="02020603050405020304" pitchFamily="18" charset="0"/>
                      </a:rPr>
                      <m:t>′=</m:t>
                    </m:r>
                    <m:sSup>
                      <m:sSupPr>
                        <m:ctrlPr>
                          <a:rPr lang="en-US" sz="4800" b="1" i="1">
                            <a:solidFill>
                              <a:srgbClr val="393E4B"/>
                            </a:solidFill>
                            <a:latin typeface="Cambria Math" panose="02040503050406030204" pitchFamily="18" charset="0"/>
                            <a:ea typeface="Times New Roman" panose="02020603050405020304" pitchFamily="18" charset="0"/>
                          </a:rPr>
                        </m:ctrlPr>
                      </m:sSupPr>
                      <m:e>
                        <m:r>
                          <a:rPr lang="en-US" sz="4800" b="1" i="1">
                            <a:solidFill>
                              <a:srgbClr val="393E4B"/>
                            </a:solidFill>
                            <a:latin typeface="Cambria Math" panose="02040503050406030204" pitchFamily="18" charset="0"/>
                            <a:ea typeface="Times New Roman" panose="02020603050405020304" pitchFamily="18" charset="0"/>
                          </a:rPr>
                          <m:t>𝒙</m:t>
                        </m:r>
                      </m:e>
                      <m:sup>
                        <m:r>
                          <a:rPr lang="en-US" sz="4800" b="1" i="1">
                            <a:solidFill>
                              <a:srgbClr val="393E4B"/>
                            </a:solidFill>
                            <a:latin typeface="Cambria Math" panose="02040503050406030204" pitchFamily="18" charset="0"/>
                            <a:ea typeface="Times New Roman" panose="02020603050405020304" pitchFamily="18" charset="0"/>
                          </a:rPr>
                          <m:t>𝟑</m:t>
                        </m:r>
                      </m:sup>
                    </m:sSup>
                    <m:r>
                      <a:rPr lang="en-US" sz="4800" b="1" i="1">
                        <a:solidFill>
                          <a:srgbClr val="393E4B"/>
                        </a:solidFill>
                        <a:latin typeface="Cambria Math" panose="02040503050406030204" pitchFamily="18" charset="0"/>
                        <a:ea typeface="Times New Roman" panose="02020603050405020304" pitchFamily="18" charset="0"/>
                      </a:rPr>
                      <m:t>+</m:t>
                    </m:r>
                    <m:r>
                      <a:rPr lang="en-US" sz="4800" b="1" i="1">
                        <a:solidFill>
                          <a:srgbClr val="393E4B"/>
                        </a:solidFill>
                        <a:latin typeface="Cambria Math" panose="02040503050406030204" pitchFamily="18" charset="0"/>
                        <a:ea typeface="Times New Roman" panose="02020603050405020304" pitchFamily="18" charset="0"/>
                      </a:rPr>
                      <m:t>𝒙</m:t>
                    </m:r>
                    <m:r>
                      <a:rPr lang="en-US" sz="4800" b="1" i="1">
                        <a:solidFill>
                          <a:srgbClr val="393E4B"/>
                        </a:solidFill>
                        <a:latin typeface="Cambria Math" panose="02040503050406030204" pitchFamily="18" charset="0"/>
                        <a:ea typeface="Times New Roman" panose="02020603050405020304" pitchFamily="18" charset="0"/>
                      </a:rPr>
                      <m:t>;</m:t>
                    </m:r>
                    <m:r>
                      <a:rPr lang="en-US" sz="4800" b="1" i="1">
                        <a:solidFill>
                          <a:srgbClr val="393E4B"/>
                        </a:solidFill>
                        <a:latin typeface="Cambria Math" panose="02040503050406030204" pitchFamily="18" charset="0"/>
                        <a:ea typeface="Times New Roman" panose="02020603050405020304" pitchFamily="18" charset="0"/>
                      </a:rPr>
                      <m:t>𝒚</m:t>
                    </m:r>
                    <m:r>
                      <a:rPr lang="en-US" sz="4800" b="1" i="1">
                        <a:solidFill>
                          <a:srgbClr val="393E4B"/>
                        </a:solidFill>
                        <a:latin typeface="Cambria Math" panose="02040503050406030204" pitchFamily="18" charset="0"/>
                        <a:ea typeface="Times New Roman" panose="02020603050405020304" pitchFamily="18" charset="0"/>
                      </a:rPr>
                      <m:t>′=</m:t>
                    </m:r>
                    <m:r>
                      <a:rPr lang="en-US" sz="4800" b="1" i="1">
                        <a:solidFill>
                          <a:srgbClr val="393E4B"/>
                        </a:solidFill>
                        <a:latin typeface="Cambria Math" panose="02040503050406030204" pitchFamily="18" charset="0"/>
                        <a:ea typeface="Times New Roman" panose="02020603050405020304" pitchFamily="18" charset="0"/>
                      </a:rPr>
                      <m:t>𝟎</m:t>
                    </m:r>
                    <m:r>
                      <a:rPr lang="en-US" sz="4800" b="1" i="1">
                        <a:solidFill>
                          <a:srgbClr val="393E4B"/>
                        </a:solidFill>
                        <a:latin typeface="Cambria Math" panose="02040503050406030204" pitchFamily="18" charset="0"/>
                        <a:ea typeface="Times New Roman" panose="02020603050405020304" pitchFamily="18" charset="0"/>
                      </a:rPr>
                      <m:t>⇔</m:t>
                    </m:r>
                    <m:r>
                      <a:rPr lang="en-US" sz="4800" b="1" i="1">
                        <a:solidFill>
                          <a:srgbClr val="393E4B"/>
                        </a:solidFill>
                        <a:latin typeface="Cambria Math" panose="02040503050406030204" pitchFamily="18" charset="0"/>
                        <a:ea typeface="Times New Roman" panose="02020603050405020304" pitchFamily="18" charset="0"/>
                      </a:rPr>
                      <m:t>𝒙</m:t>
                    </m:r>
                    <m:r>
                      <a:rPr lang="en-US" sz="4800" b="1" i="1">
                        <a:solidFill>
                          <a:srgbClr val="393E4B"/>
                        </a:solidFill>
                        <a:latin typeface="Cambria Math" panose="02040503050406030204" pitchFamily="18" charset="0"/>
                        <a:ea typeface="Times New Roman" panose="02020603050405020304" pitchFamily="18" charset="0"/>
                      </a:rPr>
                      <m:t>=</m:t>
                    </m:r>
                    <m:r>
                      <a:rPr lang="en-US" sz="4800" b="1" i="1">
                        <a:solidFill>
                          <a:srgbClr val="393E4B"/>
                        </a:solidFill>
                        <a:latin typeface="Cambria Math" panose="02040503050406030204" pitchFamily="18" charset="0"/>
                        <a:ea typeface="Times New Roman" panose="02020603050405020304" pitchFamily="18" charset="0"/>
                      </a:rPr>
                      <m:t>𝟎</m:t>
                    </m:r>
                    <m:r>
                      <a:rPr lang="en-US" sz="4800" b="1" i="1">
                        <a:solidFill>
                          <a:srgbClr val="393E4B"/>
                        </a:solidFill>
                        <a:latin typeface="Cambria Math" panose="02040503050406030204" pitchFamily="18" charset="0"/>
                        <a:ea typeface="Times New Roman" panose="02020603050405020304" pitchFamily="18" charset="0"/>
                      </a:rPr>
                      <m:t>.</m:t>
                    </m:r>
                  </m:oMath>
                </a14:m>
                <a:endParaRPr lang="en-US" sz="40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Rectangle 28">
                <a:extLst>
                  <a:ext uri="{FF2B5EF4-FFF2-40B4-BE49-F238E27FC236}">
                    <a16:creationId xmlns:a16="http://schemas.microsoft.com/office/drawing/2014/main" id="{3130C1A2-9038-4BFA-82C4-51E76551EBEC}"/>
                  </a:ext>
                </a:extLst>
              </p:cNvPr>
              <p:cNvSpPr>
                <a:spLocks noRot="1" noChangeAspect="1" noMove="1" noResize="1" noEditPoints="1" noAdjustHandles="1" noChangeArrowheads="1" noChangeShapeType="1" noTextEdit="1"/>
              </p:cNvSpPr>
              <p:nvPr/>
            </p:nvSpPr>
            <p:spPr>
              <a:xfrm>
                <a:off x="1261332" y="9771381"/>
                <a:ext cx="11051423" cy="847733"/>
              </a:xfrm>
              <a:prstGeom prst="rect">
                <a:avLst/>
              </a:prstGeom>
              <a:blipFill>
                <a:blip r:embed="rId6"/>
                <a:stretch>
                  <a:fillRect l="-1986" b="-26619"/>
                </a:stretch>
              </a:blipFill>
            </p:spPr>
            <p:txBody>
              <a:bodyPr/>
              <a:lstStyle/>
              <a:p>
                <a:r>
                  <a:rPr lang="en-US">
                    <a:noFill/>
                  </a:rPr>
                  <a:t> </a:t>
                </a:r>
              </a:p>
            </p:txBody>
          </p:sp>
        </mc:Fallback>
      </mc:AlternateContent>
      <p:pic>
        <p:nvPicPr>
          <p:cNvPr id="30" name="Picture 29">
            <a:extLst>
              <a:ext uri="{FF2B5EF4-FFF2-40B4-BE49-F238E27FC236}">
                <a16:creationId xmlns:a16="http://schemas.microsoft.com/office/drawing/2014/main" id="{5A5D64F5-7E7D-4193-B782-77F0CBEEB38A}"/>
              </a:ext>
            </a:extLst>
          </p:cNvPr>
          <p:cNvPicPr>
            <a:picLocks noChangeAspect="1"/>
          </p:cNvPicPr>
          <p:nvPr/>
        </p:nvPicPr>
        <p:blipFill>
          <a:blip r:embed="rId7"/>
          <a:stretch>
            <a:fillRect/>
          </a:stretch>
        </p:blipFill>
        <p:spPr>
          <a:xfrm>
            <a:off x="15467475" y="9766160"/>
            <a:ext cx="8069056" cy="3498243"/>
          </a:xfrm>
          <a:prstGeom prst="rect">
            <a:avLst/>
          </a:prstGeom>
        </p:spPr>
      </p:pic>
      <p:sp>
        <p:nvSpPr>
          <p:cNvPr id="41" name="Rectangle 40">
            <a:extLst>
              <a:ext uri="{FF2B5EF4-FFF2-40B4-BE49-F238E27FC236}">
                <a16:creationId xmlns:a16="http://schemas.microsoft.com/office/drawing/2014/main" id="{42306830-F569-4572-9C48-D58B959CCF1C}"/>
              </a:ext>
            </a:extLst>
          </p:cNvPr>
          <p:cNvSpPr/>
          <p:nvPr/>
        </p:nvSpPr>
        <p:spPr>
          <a:xfrm>
            <a:off x="16841601" y="8857550"/>
            <a:ext cx="5469767" cy="751616"/>
          </a:xfrm>
          <a:prstGeom prst="rect">
            <a:avLst/>
          </a:prstGeom>
        </p:spPr>
        <p:txBody>
          <a:bodyPr wrap="none">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3EA0D6D2-B689-4267-9C66-71366BBE86CA}"/>
                  </a:ext>
                </a:extLst>
              </p:cNvPr>
              <p:cNvSpPr/>
              <p:nvPr/>
            </p:nvSpPr>
            <p:spPr>
              <a:xfrm>
                <a:off x="1288957" y="10772874"/>
                <a:ext cx="10231840" cy="978025"/>
              </a:xfrm>
              <a:prstGeom prst="rect">
                <a:avLst/>
              </a:prstGeom>
            </p:spPr>
            <p:txBody>
              <a:bodyPr wrap="none">
                <a:spAutoFit/>
              </a:bodyPr>
              <a:lstStyle/>
              <a:p>
                <a:pPr>
                  <a:spcAft>
                    <a:spcPts val="1660"/>
                  </a:spcAft>
                </a:pPr>
                <a:r>
                  <a:rPr lang="en-US" sz="4400" b="1">
                    <a:solidFill>
                      <a:srgbClr val="393E4B"/>
                    </a:solidFill>
                    <a:latin typeface="Tahoma" panose="020B0604030504040204" pitchFamily="34" charset="0"/>
                    <a:ea typeface="Tahoma" panose="020B0604030504040204" pitchFamily="34" charset="0"/>
                    <a:cs typeface="Tahoma" panose="020B0604030504040204" pitchFamily="34" charset="0"/>
                  </a:rPr>
                  <a:t>+ Giới hạn: </a:t>
                </a:r>
                <a14:m>
                  <m:oMath xmlns:m="http://schemas.openxmlformats.org/officeDocument/2006/math">
                    <m:limLow>
                      <m:limLowPr>
                        <m:ctrlPr>
                          <a:rPr lang="en-US" sz="4400" b="1" i="1">
                            <a:effectLst/>
                            <a:latin typeface="Cambria Math" panose="02040503050406030204" pitchFamily="18" charset="0"/>
                            <a:ea typeface="Times New Roman" panose="02020603050405020304" pitchFamily="18" charset="0"/>
                          </a:rPr>
                        </m:ctrlPr>
                      </m:limLowPr>
                      <m:e>
                        <m:r>
                          <a:rPr lang="en-US" sz="4400" b="1" i="1">
                            <a:effectLst/>
                            <a:latin typeface="Cambria Math" panose="02040503050406030204" pitchFamily="18" charset="0"/>
                            <a:ea typeface="Times New Roman" panose="02020603050405020304" pitchFamily="18" charset="0"/>
                          </a:rPr>
                          <m:t>𝒍𝒊𝒎</m:t>
                        </m:r>
                      </m:e>
                      <m:lim>
                        <m:r>
                          <a:rPr lang="en-US" sz="4400" b="1" i="1">
                            <a:effectLst/>
                            <a:latin typeface="Cambria Math" panose="02040503050406030204" pitchFamily="18" charset="0"/>
                            <a:ea typeface="Times New Roman" panose="02020603050405020304" pitchFamily="18" charset="0"/>
                          </a:rPr>
                          <m:t>𝒙</m:t>
                        </m:r>
                        <m:r>
                          <a:rPr lang="en-US" sz="4400" b="1" i="1">
                            <a:effectLst/>
                            <a:latin typeface="Cambria Math" panose="02040503050406030204" pitchFamily="18" charset="0"/>
                            <a:ea typeface="Times New Roman" panose="02020603050405020304" pitchFamily="18" charset="0"/>
                          </a:rPr>
                          <m:t>→−∞</m:t>
                        </m:r>
                      </m:lim>
                    </m:limLow>
                    <m:r>
                      <a:rPr lang="en-US" sz="4400" b="1" i="1">
                        <a:effectLst/>
                        <a:latin typeface="Cambria Math" panose="02040503050406030204" pitchFamily="18" charset="0"/>
                        <a:ea typeface="Times New Roman" panose="02020603050405020304" pitchFamily="18" charset="0"/>
                      </a:rPr>
                      <m:t>𝒚</m:t>
                    </m:r>
                    <m:r>
                      <a:rPr lang="en-US" sz="4400" b="1" i="1">
                        <a:effectLst/>
                        <a:latin typeface="Cambria Math" panose="02040503050406030204" pitchFamily="18" charset="0"/>
                        <a:ea typeface="Times New Roman" panose="02020603050405020304" pitchFamily="18" charset="0"/>
                      </a:rPr>
                      <m:t>=+∞;</m:t>
                    </m:r>
                    <m:limLow>
                      <m:limLowPr>
                        <m:ctrlPr>
                          <a:rPr lang="en-US" sz="4400" b="1" i="1">
                            <a:effectLst/>
                            <a:latin typeface="Cambria Math" panose="02040503050406030204" pitchFamily="18" charset="0"/>
                            <a:ea typeface="Times New Roman" panose="02020603050405020304" pitchFamily="18" charset="0"/>
                          </a:rPr>
                        </m:ctrlPr>
                      </m:limLowPr>
                      <m:e>
                        <m:r>
                          <a:rPr lang="en-US" sz="4400" b="1" i="1">
                            <a:effectLst/>
                            <a:latin typeface="Cambria Math" panose="02040503050406030204" pitchFamily="18" charset="0"/>
                            <a:ea typeface="Times New Roman" panose="02020603050405020304" pitchFamily="18" charset="0"/>
                          </a:rPr>
                          <m:t>𝒍𝒊𝒎</m:t>
                        </m:r>
                      </m:e>
                      <m:lim>
                        <m:r>
                          <a:rPr lang="en-US" sz="4400" b="1" i="1">
                            <a:effectLst/>
                            <a:latin typeface="Cambria Math" panose="02040503050406030204" pitchFamily="18" charset="0"/>
                            <a:ea typeface="Times New Roman" panose="02020603050405020304" pitchFamily="18" charset="0"/>
                          </a:rPr>
                          <m:t>𝒙</m:t>
                        </m:r>
                        <m:r>
                          <a:rPr lang="en-US" sz="4400" b="1" i="1">
                            <a:effectLst/>
                            <a:latin typeface="Cambria Math" panose="02040503050406030204" pitchFamily="18" charset="0"/>
                            <a:ea typeface="Times New Roman" panose="02020603050405020304" pitchFamily="18" charset="0"/>
                          </a:rPr>
                          <m:t>→+∞</m:t>
                        </m:r>
                      </m:lim>
                    </m:limLow>
                    <m:r>
                      <a:rPr lang="en-US" sz="4400" b="1" i="1" smtClean="0">
                        <a:effectLst/>
                        <a:latin typeface="Cambria Math" panose="02040503050406030204" pitchFamily="18" charset="0"/>
                        <a:ea typeface="Times New Roman" panose="02020603050405020304" pitchFamily="18" charset="0"/>
                      </a:rPr>
                      <m:t>𝒚</m:t>
                    </m:r>
                    <m:r>
                      <a:rPr lang="en-US" sz="4400" b="1" i="1">
                        <a:effectLst/>
                        <a:latin typeface="Cambria Math" panose="02040503050406030204" pitchFamily="18" charset="0"/>
                        <a:ea typeface="Times New Roman" panose="02020603050405020304" pitchFamily="18" charset="0"/>
                      </a:rPr>
                      <m:t>=+∞</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Rectangle 34">
                <a:extLst>
                  <a:ext uri="{FF2B5EF4-FFF2-40B4-BE49-F238E27FC236}">
                    <a16:creationId xmlns:a16="http://schemas.microsoft.com/office/drawing/2014/main" id="{3EA0D6D2-B689-4267-9C66-71366BBE86CA}"/>
                  </a:ext>
                </a:extLst>
              </p:cNvPr>
              <p:cNvSpPr>
                <a:spLocks noRot="1" noChangeAspect="1" noMove="1" noResize="1" noEditPoints="1" noAdjustHandles="1" noChangeArrowheads="1" noChangeShapeType="1" noTextEdit="1"/>
              </p:cNvSpPr>
              <p:nvPr/>
            </p:nvSpPr>
            <p:spPr>
              <a:xfrm>
                <a:off x="1288957" y="10772874"/>
                <a:ext cx="10231840" cy="978025"/>
              </a:xfrm>
              <a:prstGeom prst="rect">
                <a:avLst/>
              </a:prstGeom>
              <a:blipFill>
                <a:blip r:embed="rId8"/>
                <a:stretch>
                  <a:fillRect l="-2382" t="-13665" b="-6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A4088F76-1C18-4B9B-8B02-30BC9E7F397E}"/>
                  </a:ext>
                </a:extLst>
              </p:cNvPr>
              <p:cNvSpPr/>
              <p:nvPr/>
            </p:nvSpPr>
            <p:spPr>
              <a:xfrm>
                <a:off x="1243703" y="11707162"/>
                <a:ext cx="15597898" cy="1664558"/>
              </a:xfrm>
              <a:prstGeom prst="rect">
                <a:avLst/>
              </a:prstGeom>
            </p:spPr>
            <p:txBody>
              <a:bodyPr wrap="square">
                <a:spAutoFit/>
              </a:bodyPr>
              <a:lstStyle/>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CBT:</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HS ĐB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trên</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(0;+∞)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NB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trên</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 0).</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spcAft>
                    <a:spcPts val="1660"/>
                  </a:spcAft>
                </a:pP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Cực</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trị</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đạt</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cực</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tiểu</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𝒙</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𝟎</m:t>
                    </m:r>
                  </m:oMath>
                </a14:m>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srgbClr val="393E4B"/>
                            </a:solidFill>
                            <a:effectLst/>
                            <a:latin typeface="Cambria Math" panose="02040503050406030204" pitchFamily="18" charset="0"/>
                            <a:ea typeface="Times New Roman" panose="02020603050405020304" pitchFamily="18" charset="0"/>
                          </a:rPr>
                        </m:ctrlPr>
                      </m:sSubPr>
                      <m:e>
                        <m:r>
                          <a:rPr lang="en-US" sz="4400" b="1" i="1">
                            <a:solidFill>
                              <a:srgbClr val="393E4B"/>
                            </a:solidFill>
                            <a:effectLst/>
                            <a:latin typeface="Cambria Math" panose="02040503050406030204" pitchFamily="18" charset="0"/>
                            <a:ea typeface="Times New Roman" panose="02020603050405020304" pitchFamily="18" charset="0"/>
                          </a:rPr>
                          <m:t>𝒚</m:t>
                        </m:r>
                      </m:e>
                      <m:sub>
                        <m:r>
                          <a:rPr lang="en-US" sz="4400" b="1" i="1">
                            <a:solidFill>
                              <a:srgbClr val="393E4B"/>
                            </a:solidFill>
                            <a:effectLst/>
                            <a:latin typeface="Cambria Math" panose="02040503050406030204" pitchFamily="18" charset="0"/>
                            <a:ea typeface="Times New Roman" panose="02020603050405020304" pitchFamily="18" charset="0"/>
                          </a:rPr>
                          <m:t>𝑪𝑻</m:t>
                        </m:r>
                      </m:sub>
                    </m:sSub>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𝟏</m:t>
                    </m:r>
                    <m:r>
                      <a:rPr lang="en-US" sz="4400" b="1" i="1">
                        <a:solidFill>
                          <a:srgbClr val="393E4B"/>
                        </a:solidFill>
                        <a:effectLst/>
                        <a:latin typeface="Cambria Math" panose="02040503050406030204" pitchFamily="18" charset="0"/>
                        <a:ea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a:extLst>
                  <a:ext uri="{FF2B5EF4-FFF2-40B4-BE49-F238E27FC236}">
                    <a16:creationId xmlns:a16="http://schemas.microsoft.com/office/drawing/2014/main" id="{A4088F76-1C18-4B9B-8B02-30BC9E7F397E}"/>
                  </a:ext>
                </a:extLst>
              </p:cNvPr>
              <p:cNvSpPr>
                <a:spLocks noRot="1" noChangeAspect="1" noMove="1" noResize="1" noEditPoints="1" noAdjustHandles="1" noChangeArrowheads="1" noChangeShapeType="1" noTextEdit="1"/>
              </p:cNvSpPr>
              <p:nvPr/>
            </p:nvSpPr>
            <p:spPr>
              <a:xfrm>
                <a:off x="1243703" y="11707162"/>
                <a:ext cx="15597898" cy="1664558"/>
              </a:xfrm>
              <a:prstGeom prst="rect">
                <a:avLst/>
              </a:prstGeom>
              <a:blipFill>
                <a:blip r:embed="rId9"/>
                <a:stretch>
                  <a:fillRect l="-1563" t="-7299" b="-15693"/>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53546669-C07A-456A-87ED-0AB87E4D71F5}"/>
              </a:ext>
            </a:extLst>
          </p:cNvPr>
          <p:cNvSpPr txBox="1"/>
          <p:nvPr/>
        </p:nvSpPr>
        <p:spPr>
          <a:xfrm>
            <a:off x="2132773" y="2841495"/>
            <a:ext cx="2962671"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7.T44</a:t>
            </a:r>
          </a:p>
        </p:txBody>
      </p:sp>
    </p:spTree>
    <p:extLst>
      <p:ext uri="{BB962C8B-B14F-4D97-AF65-F5344CB8AC3E}">
        <p14:creationId xmlns:p14="http://schemas.microsoft.com/office/powerpoint/2010/main" val="186825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
                                            <p:txEl>
                                              <p:pRg st="1" end="1"/>
                                            </p:txEl>
                                          </p:spTgt>
                                        </p:tgtEl>
                                        <p:attrNameLst>
                                          <p:attrName>style.visibility</p:attrName>
                                        </p:attrNameLst>
                                      </p:cBhvr>
                                      <p:to>
                                        <p:strVal val="visible"/>
                                      </p:to>
                                    </p:set>
                                    <p:animEffect transition="in" filter="fade">
                                      <p:cBhvr>
                                        <p:cTn id="10"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024764" y="2501396"/>
            <a:ext cx="22742366" cy="4782445"/>
            <a:chOff x="1175570" y="3048677"/>
            <a:chExt cx="22124988" cy="4332329"/>
          </a:xfrm>
        </p:grpSpPr>
        <p:sp>
          <p:nvSpPr>
            <p:cNvPr id="5" name="Rounded Rectangle 4"/>
            <p:cNvSpPr/>
            <p:nvPr/>
          </p:nvSpPr>
          <p:spPr>
            <a:xfrm>
              <a:off x="1175570" y="3182954"/>
              <a:ext cx="22124988" cy="4198052"/>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1024764" y="7830267"/>
            <a:ext cx="22784329" cy="5698097"/>
            <a:chOff x="1270511" y="5867399"/>
            <a:chExt cx="22095329" cy="5878195"/>
          </a:xfrm>
        </p:grpSpPr>
        <p:sp>
          <p:nvSpPr>
            <p:cNvPr id="19" name="Rounded Rectangle 18"/>
            <p:cNvSpPr/>
            <p:nvPr/>
          </p:nvSpPr>
          <p:spPr>
            <a:xfrm>
              <a:off x="1305514" y="5886529"/>
              <a:ext cx="22060326" cy="5859065"/>
            </a:xfrm>
            <a:prstGeom prst="roundRect">
              <a:avLst>
                <a:gd name="adj" fmla="val 3132"/>
              </a:avLst>
            </a:prstGeom>
            <a:solidFill>
              <a:schemeClr val="accent6">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67399"/>
              <a:ext cx="3568119" cy="845463"/>
              <a:chOff x="1224541" y="6305966"/>
              <a:chExt cx="3568119" cy="845463"/>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96330" y="6305966"/>
                <a:ext cx="2209295" cy="793761"/>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4"/>
            <a:ext cx="3738408" cy="872732"/>
            <a:chOff x="7459670" y="7543799"/>
            <a:chExt cx="6175386" cy="872846"/>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769542"/>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1610" y="7640053"/>
                  <a:ext cx="943204" cy="7695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13F0AC7-5FE9-4D77-B096-515DFF462F98}"/>
                  </a:ext>
                </a:extLst>
              </p:cNvPr>
              <p:cNvSpPr/>
              <p:nvPr/>
            </p:nvSpPr>
            <p:spPr>
              <a:xfrm>
                <a:off x="1195695" y="1892576"/>
                <a:ext cx="23300623" cy="5837239"/>
              </a:xfrm>
              <a:prstGeom prst="rect">
                <a:avLst/>
              </a:prstGeom>
            </p:spPr>
            <p:txBody>
              <a:bodyPr wrap="square">
                <a:spAutoFit/>
              </a:bodyPr>
              <a:lstStyle/>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p>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Cho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latin typeface="Cambria Math" panose="02040503050406030204" pitchFamily="18" charset="0"/>
                        <a:ea typeface="Times New Roman" panose="02020603050405020304" pitchFamily="18" charset="0"/>
                      </a:rPr>
                      <m:t>𝒚</m:t>
                    </m:r>
                    <m:r>
                      <a:rPr lang="en-US" sz="4400" b="1" i="1">
                        <a:solidFill>
                          <a:srgbClr val="393E4B"/>
                        </a:solidFill>
                        <a:latin typeface="Cambria Math" panose="02040503050406030204" pitchFamily="18" charset="0"/>
                        <a:ea typeface="Times New Roman" panose="02020603050405020304" pitchFamily="18" charset="0"/>
                      </a:rPr>
                      <m:t>=</m:t>
                    </m:r>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𝟏</m:t>
                        </m:r>
                      </m:num>
                      <m:den>
                        <m:r>
                          <a:rPr lang="en-US" sz="4400" b="1" i="1">
                            <a:solidFill>
                              <a:srgbClr val="393E4B"/>
                            </a:solidFill>
                            <a:latin typeface="Cambria Math" panose="02040503050406030204" pitchFamily="18" charset="0"/>
                            <a:ea typeface="Times New Roman" panose="02020603050405020304" pitchFamily="18" charset="0"/>
                          </a:rPr>
                          <m:t>𝟒</m:t>
                        </m:r>
                      </m:den>
                    </m:f>
                    <m:sSup>
                      <m:sSupPr>
                        <m:ctrlPr>
                          <a:rPr lang="en-US" sz="4400" b="1" i="1">
                            <a:solidFill>
                              <a:srgbClr val="393E4B"/>
                            </a:solidFill>
                            <a:latin typeface="Cambria Math" panose="02040503050406030204" pitchFamily="18" charset="0"/>
                            <a:ea typeface="Times New Roman" panose="02020603050405020304" pitchFamily="18" charset="0"/>
                          </a:rPr>
                        </m:ctrlPr>
                      </m:sSupPr>
                      <m:e>
                        <m:r>
                          <a:rPr lang="en-US" sz="4400" b="1" i="1">
                            <a:solidFill>
                              <a:srgbClr val="393E4B"/>
                            </a:solidFill>
                            <a:latin typeface="Cambria Math" panose="02040503050406030204" pitchFamily="18" charset="0"/>
                            <a:ea typeface="Times New Roman" panose="02020603050405020304" pitchFamily="18" charset="0"/>
                          </a:rPr>
                          <m:t>𝒙</m:t>
                        </m:r>
                      </m:e>
                      <m:sup>
                        <m:r>
                          <a:rPr lang="en-US" sz="4400" b="1" i="1">
                            <a:solidFill>
                              <a:srgbClr val="393E4B"/>
                            </a:solidFill>
                            <a:latin typeface="Cambria Math" panose="02040503050406030204" pitchFamily="18" charset="0"/>
                            <a:ea typeface="Times New Roman" panose="02020603050405020304" pitchFamily="18" charset="0"/>
                          </a:rPr>
                          <m:t>𝟒</m:t>
                        </m:r>
                      </m:sup>
                    </m:sSup>
                    <m:r>
                      <a:rPr lang="en-US" sz="4400" b="1" i="1">
                        <a:solidFill>
                          <a:srgbClr val="393E4B"/>
                        </a:solidFill>
                        <a:latin typeface="Cambria Math" panose="02040503050406030204" pitchFamily="18" charset="0"/>
                        <a:ea typeface="Times New Roman" panose="02020603050405020304" pitchFamily="18" charset="0"/>
                      </a:rPr>
                      <m:t>+</m:t>
                    </m:r>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𝟏</m:t>
                        </m:r>
                      </m:num>
                      <m:den>
                        <m:r>
                          <a:rPr lang="en-US" sz="4400" b="1" i="1">
                            <a:solidFill>
                              <a:srgbClr val="393E4B"/>
                            </a:solidFill>
                            <a:latin typeface="Cambria Math" panose="02040503050406030204" pitchFamily="18" charset="0"/>
                            <a:ea typeface="Times New Roman" panose="02020603050405020304" pitchFamily="18" charset="0"/>
                          </a:rPr>
                          <m:t>𝟐</m:t>
                        </m:r>
                      </m:den>
                    </m:f>
                    <m:sSup>
                      <m:sSupPr>
                        <m:ctrlPr>
                          <a:rPr lang="en-US" sz="4400" b="1" i="1">
                            <a:solidFill>
                              <a:srgbClr val="393E4B"/>
                            </a:solidFill>
                            <a:latin typeface="Cambria Math" panose="02040503050406030204" pitchFamily="18" charset="0"/>
                            <a:ea typeface="Times New Roman" panose="02020603050405020304" pitchFamily="18" charset="0"/>
                          </a:rPr>
                        </m:ctrlPr>
                      </m:sSupPr>
                      <m:e>
                        <m:r>
                          <a:rPr lang="en-US" sz="4400" b="1" i="1">
                            <a:solidFill>
                              <a:srgbClr val="393E4B"/>
                            </a:solidFill>
                            <a:latin typeface="Cambria Math" panose="02040503050406030204" pitchFamily="18" charset="0"/>
                            <a:ea typeface="Times New Roman" panose="02020603050405020304" pitchFamily="18" charset="0"/>
                          </a:rPr>
                          <m:t>𝒙</m:t>
                        </m:r>
                      </m:e>
                      <m:sup>
                        <m:r>
                          <a:rPr lang="en-US" sz="4400" b="1" i="1">
                            <a:solidFill>
                              <a:srgbClr val="393E4B"/>
                            </a:solidFill>
                            <a:latin typeface="Cambria Math" panose="02040503050406030204" pitchFamily="18" charset="0"/>
                            <a:ea typeface="Times New Roman" panose="02020603050405020304" pitchFamily="18" charset="0"/>
                          </a:rPr>
                          <m:t>𝟐</m:t>
                        </m:r>
                      </m:sup>
                    </m:sSup>
                    <m:r>
                      <a:rPr lang="en-US" sz="4400" b="1" i="1">
                        <a:solidFill>
                          <a:srgbClr val="393E4B"/>
                        </a:solidFill>
                        <a:latin typeface="Cambria Math" panose="02040503050406030204" pitchFamily="18" charset="0"/>
                        <a:ea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rPr>
                      <m:t>𝒎</m:t>
                    </m:r>
                    <m:r>
                      <a:rPr lang="en-US" sz="4400" b="1" i="1">
                        <a:solidFill>
                          <a:srgbClr val="393E4B"/>
                        </a:solidFill>
                        <a:latin typeface="Cambria Math" panose="02040503050406030204" pitchFamily="18" charset="0"/>
                        <a:ea typeface="Times New Roman" panose="020206030504050203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742950" indent="-742950">
                  <a:spcAft>
                    <a:spcPts val="1660"/>
                  </a:spcAft>
                  <a:buAutoNum type="alphaLcParenR"/>
                </a:pP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giá</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trị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tham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m,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qua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(-1;1)?</a:t>
                </a:r>
              </a:p>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Khảo</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sát</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biến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thiên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vẽ</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(C)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m = 1.</a:t>
                </a:r>
              </a:p>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c)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Viết</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trình</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tiếp</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tuyến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(C)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tung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𝟕</m:t>
                        </m:r>
                      </m:num>
                      <m:den>
                        <m:r>
                          <a:rPr lang="en-US" sz="4400" b="1" i="1">
                            <a:solidFill>
                              <a:srgbClr val="393E4B"/>
                            </a:solidFill>
                            <a:latin typeface="Cambria Math" panose="02040503050406030204" pitchFamily="18" charset="0"/>
                            <a:ea typeface="Times New Roman" panose="02020603050405020304" pitchFamily="18" charset="0"/>
                          </a:rPr>
                          <m:t>𝟒</m:t>
                        </m:r>
                      </m:den>
                    </m:f>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spcAft>
                    <a:spcPts val="1660"/>
                  </a:spcAft>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613F0AC7-5FE9-4D77-B096-515DFF462F98}"/>
                  </a:ext>
                </a:extLst>
              </p:cNvPr>
              <p:cNvSpPr>
                <a:spLocks noRot="1" noChangeAspect="1" noMove="1" noResize="1" noEditPoints="1" noAdjustHandles="1" noChangeArrowheads="1" noChangeShapeType="1" noTextEdit="1"/>
              </p:cNvSpPr>
              <p:nvPr/>
            </p:nvSpPr>
            <p:spPr>
              <a:xfrm>
                <a:off x="1195695" y="1892576"/>
                <a:ext cx="23300623" cy="5837239"/>
              </a:xfrm>
              <a:prstGeom prst="rect">
                <a:avLst/>
              </a:prstGeom>
              <a:blipFill>
                <a:blip r:embed="rId3"/>
                <a:stretch>
                  <a:fillRect l="-1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AE53A52-5DBC-4F38-BDC7-14F8C2584A8B}"/>
                  </a:ext>
                </a:extLst>
              </p:cNvPr>
              <p:cNvSpPr txBox="1"/>
              <p:nvPr/>
            </p:nvSpPr>
            <p:spPr>
              <a:xfrm>
                <a:off x="1695301" y="8837463"/>
                <a:ext cx="12628842" cy="1067152"/>
              </a:xfrm>
              <a:prstGeom prst="rect">
                <a:avLst/>
              </a:prstGeom>
              <a:noFill/>
            </p:spPr>
            <p:txBody>
              <a:bodyPr vert="horz" wrap="none" rtlCol="0">
                <a:spAutoFit/>
              </a:bodyPr>
              <a:lstStyle/>
              <a:p>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b) Khi m = 1, ta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smtClean="0">
                        <a:solidFill>
                          <a:srgbClr val="3333FF"/>
                        </a:solidFill>
                        <a:latin typeface="Cambria Math" panose="02040503050406030204" pitchFamily="18" charset="0"/>
                        <a:ea typeface="Times New Roman" panose="02020603050405020304" pitchFamily="18" charset="0"/>
                      </a:rPr>
                      <m:t>𝒚</m:t>
                    </m:r>
                    <m:r>
                      <a:rPr lang="en-US" sz="4400" b="1" i="1" smtClean="0">
                        <a:solidFill>
                          <a:srgbClr val="3333FF"/>
                        </a:solidFill>
                        <a:latin typeface="Cambria Math" panose="02040503050406030204" pitchFamily="18" charset="0"/>
                        <a:ea typeface="Times New Roman" panose="02020603050405020304" pitchFamily="18" charset="0"/>
                      </a:rPr>
                      <m:t>=</m:t>
                    </m:r>
                    <m:f>
                      <m:fPr>
                        <m:ctrlPr>
                          <a:rPr lang="en-US" sz="4400" b="1" i="1">
                            <a:solidFill>
                              <a:srgbClr val="3333FF"/>
                            </a:solidFill>
                            <a:latin typeface="Cambria Math" panose="02040503050406030204" pitchFamily="18" charset="0"/>
                            <a:ea typeface="Times New Roman" panose="02020603050405020304" pitchFamily="18" charset="0"/>
                          </a:rPr>
                        </m:ctrlPr>
                      </m:fPr>
                      <m:num>
                        <m:r>
                          <a:rPr lang="en-US" sz="4400" b="1" i="1">
                            <a:solidFill>
                              <a:srgbClr val="3333FF"/>
                            </a:solidFill>
                            <a:latin typeface="Cambria Math" panose="02040503050406030204" pitchFamily="18" charset="0"/>
                            <a:ea typeface="Times New Roman" panose="02020603050405020304" pitchFamily="18" charset="0"/>
                          </a:rPr>
                          <m:t>𝟏</m:t>
                        </m:r>
                      </m:num>
                      <m:den>
                        <m:r>
                          <a:rPr lang="en-US" sz="4400" b="1" i="1">
                            <a:solidFill>
                              <a:srgbClr val="3333FF"/>
                            </a:solidFill>
                            <a:latin typeface="Cambria Math" panose="02040503050406030204" pitchFamily="18" charset="0"/>
                            <a:ea typeface="Times New Roman" panose="02020603050405020304" pitchFamily="18" charset="0"/>
                          </a:rPr>
                          <m:t>𝟒</m:t>
                        </m:r>
                      </m:den>
                    </m:f>
                    <m:sSup>
                      <m:sSupPr>
                        <m:ctrlPr>
                          <a:rPr lang="en-US" sz="4400" b="1" i="1">
                            <a:solidFill>
                              <a:srgbClr val="3333FF"/>
                            </a:solidFill>
                            <a:latin typeface="Cambria Math" panose="02040503050406030204" pitchFamily="18" charset="0"/>
                            <a:ea typeface="Times New Roman" panose="02020603050405020304" pitchFamily="18" charset="0"/>
                          </a:rPr>
                        </m:ctrlPr>
                      </m:sSupPr>
                      <m:e>
                        <m:r>
                          <a:rPr lang="en-US" sz="4400" b="1" i="1">
                            <a:solidFill>
                              <a:srgbClr val="3333FF"/>
                            </a:solidFill>
                            <a:latin typeface="Cambria Math" panose="02040503050406030204" pitchFamily="18" charset="0"/>
                            <a:ea typeface="Times New Roman" panose="02020603050405020304" pitchFamily="18" charset="0"/>
                          </a:rPr>
                          <m:t>𝒙</m:t>
                        </m:r>
                      </m:e>
                      <m:sup>
                        <m:r>
                          <a:rPr lang="en-US" sz="4400" b="1" i="1">
                            <a:solidFill>
                              <a:srgbClr val="3333FF"/>
                            </a:solidFill>
                            <a:latin typeface="Cambria Math" panose="02040503050406030204" pitchFamily="18" charset="0"/>
                            <a:ea typeface="Times New Roman" panose="02020603050405020304" pitchFamily="18" charset="0"/>
                          </a:rPr>
                          <m:t>𝟒</m:t>
                        </m:r>
                      </m:sup>
                    </m:sSup>
                    <m:r>
                      <a:rPr lang="en-US" sz="4400" b="1" i="1">
                        <a:solidFill>
                          <a:srgbClr val="3333FF"/>
                        </a:solidFill>
                        <a:latin typeface="Cambria Math" panose="02040503050406030204" pitchFamily="18" charset="0"/>
                        <a:ea typeface="Times New Roman" panose="02020603050405020304" pitchFamily="18" charset="0"/>
                      </a:rPr>
                      <m:t>+</m:t>
                    </m:r>
                    <m:f>
                      <m:fPr>
                        <m:ctrlPr>
                          <a:rPr lang="en-US" sz="4400" b="1" i="1">
                            <a:solidFill>
                              <a:srgbClr val="3333FF"/>
                            </a:solidFill>
                            <a:latin typeface="Cambria Math" panose="02040503050406030204" pitchFamily="18" charset="0"/>
                            <a:ea typeface="Times New Roman" panose="02020603050405020304" pitchFamily="18" charset="0"/>
                          </a:rPr>
                        </m:ctrlPr>
                      </m:fPr>
                      <m:num>
                        <m:r>
                          <a:rPr lang="en-US" sz="4400" b="1" i="1">
                            <a:solidFill>
                              <a:srgbClr val="3333FF"/>
                            </a:solidFill>
                            <a:latin typeface="Cambria Math" panose="02040503050406030204" pitchFamily="18" charset="0"/>
                            <a:ea typeface="Times New Roman" panose="02020603050405020304" pitchFamily="18" charset="0"/>
                          </a:rPr>
                          <m:t>𝟏</m:t>
                        </m:r>
                      </m:num>
                      <m:den>
                        <m:r>
                          <a:rPr lang="en-US" sz="4400" b="1" i="1">
                            <a:solidFill>
                              <a:srgbClr val="3333FF"/>
                            </a:solidFill>
                            <a:latin typeface="Cambria Math" panose="02040503050406030204" pitchFamily="18" charset="0"/>
                            <a:ea typeface="Times New Roman" panose="02020603050405020304" pitchFamily="18" charset="0"/>
                          </a:rPr>
                          <m:t>𝟐</m:t>
                        </m:r>
                      </m:den>
                    </m:f>
                    <m:sSup>
                      <m:sSupPr>
                        <m:ctrlPr>
                          <a:rPr lang="en-US" sz="4400" b="1" i="1">
                            <a:solidFill>
                              <a:srgbClr val="3333FF"/>
                            </a:solidFill>
                            <a:latin typeface="Cambria Math" panose="02040503050406030204" pitchFamily="18" charset="0"/>
                            <a:ea typeface="Times New Roman" panose="02020603050405020304" pitchFamily="18" charset="0"/>
                          </a:rPr>
                        </m:ctrlPr>
                      </m:sSupPr>
                      <m:e>
                        <m:r>
                          <a:rPr lang="en-US" sz="4400" b="1" i="1">
                            <a:solidFill>
                              <a:srgbClr val="3333FF"/>
                            </a:solidFill>
                            <a:latin typeface="Cambria Math" panose="02040503050406030204" pitchFamily="18" charset="0"/>
                            <a:ea typeface="Times New Roman" panose="02020603050405020304" pitchFamily="18" charset="0"/>
                          </a:rPr>
                          <m:t>𝒙</m:t>
                        </m:r>
                      </m:e>
                      <m:sup>
                        <m:r>
                          <a:rPr lang="en-US" sz="4400" b="1" i="1">
                            <a:solidFill>
                              <a:srgbClr val="3333FF"/>
                            </a:solidFill>
                            <a:latin typeface="Cambria Math" panose="02040503050406030204" pitchFamily="18" charset="0"/>
                            <a:ea typeface="Times New Roman" panose="02020603050405020304" pitchFamily="18" charset="0"/>
                          </a:rPr>
                          <m:t>𝟐</m:t>
                        </m:r>
                      </m:sup>
                    </m:sSup>
                    <m:r>
                      <a:rPr lang="en-US" sz="4400" b="1" i="1">
                        <a:solidFill>
                          <a:srgbClr val="3333FF"/>
                        </a:solidFill>
                        <a:latin typeface="Cambria Math" panose="02040503050406030204" pitchFamily="18" charset="0"/>
                        <a:ea typeface="Times New Roman" panose="02020603050405020304" pitchFamily="18" charset="0"/>
                      </a:rPr>
                      <m:t>+</m:t>
                    </m:r>
                    <m:r>
                      <a:rPr lang="en-US" sz="4400" b="1" i="1" smtClean="0">
                        <a:solidFill>
                          <a:srgbClr val="3333FF"/>
                        </a:solidFill>
                        <a:latin typeface="Cambria Math" panose="02040503050406030204" pitchFamily="18" charset="0"/>
                        <a:ea typeface="Times New Roman" panose="02020603050405020304" pitchFamily="18" charset="0"/>
                      </a:rPr>
                      <m:t>𝟏</m:t>
                    </m:r>
                  </m:oMath>
                </a14:m>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8" name="TextBox 27">
                <a:extLst>
                  <a:ext uri="{FF2B5EF4-FFF2-40B4-BE49-F238E27FC236}">
                    <a16:creationId xmlns:a16="http://schemas.microsoft.com/office/drawing/2014/main" id="{0AE53A52-5DBC-4F38-BDC7-14F8C2584A8B}"/>
                  </a:ext>
                </a:extLst>
              </p:cNvPr>
              <p:cNvSpPr txBox="1">
                <a:spLocks noRot="1" noChangeAspect="1" noMove="1" noResize="1" noEditPoints="1" noAdjustHandles="1" noChangeArrowheads="1" noChangeShapeType="1" noTextEdit="1"/>
              </p:cNvSpPr>
              <p:nvPr/>
            </p:nvSpPr>
            <p:spPr>
              <a:xfrm>
                <a:off x="1695301" y="8837463"/>
                <a:ext cx="12628842" cy="1067152"/>
              </a:xfrm>
              <a:prstGeom prst="rect">
                <a:avLst/>
              </a:prstGeom>
              <a:blipFill>
                <a:blip r:embed="rId4"/>
                <a:stretch>
                  <a:fillRect l="-1931" b="-10857"/>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1376A997-07A7-42A4-AF56-7B8DC358B93F}"/>
              </a:ext>
            </a:extLst>
          </p:cNvPr>
          <p:cNvSpPr/>
          <p:nvPr/>
        </p:nvSpPr>
        <p:spPr>
          <a:xfrm>
            <a:off x="1780521" y="10021382"/>
            <a:ext cx="2627642" cy="769441"/>
          </a:xfrm>
          <a:prstGeom prst="rect">
            <a:avLst/>
          </a:prstGeom>
          <a:blipFill dpi="0" rotWithShape="1">
            <a:blip r:embed="rId5">
              <a:alphaModFix amt="40000"/>
            </a:blip>
            <a:srcRect/>
            <a:stretch>
              <a:fillRect/>
            </a:stretch>
          </a:blipFill>
        </p:spPr>
        <p:txBody>
          <a:bodyPr wrap="none">
            <a:spAutoFit/>
          </a:bodyPr>
          <a:lstStyle/>
          <a:p>
            <a:pPr>
              <a:spcAft>
                <a:spcPts val="1660"/>
              </a:spcAft>
            </a:pP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31" name="Picture 30">
            <a:extLst>
              <a:ext uri="{FF2B5EF4-FFF2-40B4-BE49-F238E27FC236}">
                <a16:creationId xmlns:a16="http://schemas.microsoft.com/office/drawing/2014/main" id="{73FC74B3-044A-4DAE-9B2A-FB51B2C22F6D}"/>
              </a:ext>
            </a:extLst>
          </p:cNvPr>
          <p:cNvPicPr>
            <a:picLocks noChangeAspect="1"/>
          </p:cNvPicPr>
          <p:nvPr/>
        </p:nvPicPr>
        <p:blipFill rotWithShape="1">
          <a:blip r:embed="rId6"/>
          <a:srcRect b="6564"/>
          <a:stretch/>
        </p:blipFill>
        <p:spPr>
          <a:xfrm>
            <a:off x="16694211" y="8556684"/>
            <a:ext cx="5317517" cy="4904390"/>
          </a:xfrm>
          <a:prstGeom prst="rect">
            <a:avLst/>
          </a:prstGeom>
        </p:spPr>
      </p:pic>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6627E33-D6B4-4953-8E09-F67167072748}"/>
                  </a:ext>
                </a:extLst>
              </p:cNvPr>
              <p:cNvSpPr/>
              <p:nvPr/>
            </p:nvSpPr>
            <p:spPr>
              <a:xfrm>
                <a:off x="1919444" y="11008879"/>
                <a:ext cx="12192000" cy="1608325"/>
              </a:xfrm>
              <a:prstGeom prst="rect">
                <a:avLst/>
              </a:prstGeom>
            </p:spPr>
            <p:txBody>
              <a:bodyPr>
                <a:spAutoFit/>
              </a:bodyPr>
              <a:lstStyle/>
              <a:p>
                <a:pPr>
                  <a:lnSpc>
                    <a:spcPct val="107000"/>
                  </a:lnSpc>
                  <a:spcAft>
                    <a:spcPts val="800"/>
                  </a:spcAft>
                </a:pPr>
                <a:r>
                  <a:rPr lang="pt-BR" sz="4400" b="1" dirty="0">
                    <a:latin typeface="Tahoma" panose="020B0604030504040204" pitchFamily="34" charset="0"/>
                    <a:ea typeface="Tahoma" panose="020B0604030504040204" pitchFamily="34" charset="0"/>
                    <a:cs typeface="Tahoma" panose="020B0604030504040204" pitchFamily="34" charset="0"/>
                  </a:rPr>
                  <a:t>Đồ thị giao với trục tung tại điểm </a:t>
                </a:r>
                <a14:m>
                  <m:oMath xmlns:m="http://schemas.openxmlformats.org/officeDocument/2006/math">
                    <m:r>
                      <a:rPr lang="en-US" sz="4400" b="1" i="0" smtClean="0">
                        <a:latin typeface="Cambria Math" panose="02040503050406030204" pitchFamily="18" charset="0"/>
                        <a:ea typeface="Tahoma" panose="020B0604030504040204" pitchFamily="34" charset="0"/>
                        <a:cs typeface="Tahoma" panose="020B0604030504040204" pitchFamily="34" charset="0"/>
                      </a:rPr>
                      <m:t>(</m:t>
                    </m:r>
                    <m:r>
                      <a:rPr lang="en-US" sz="4400" b="1" i="0" smtClean="0">
                        <a:latin typeface="Cambria Math" panose="02040503050406030204" pitchFamily="18" charset="0"/>
                        <a:ea typeface="Tahoma" panose="020B0604030504040204" pitchFamily="34" charset="0"/>
                        <a:cs typeface="Tahoma" panose="020B0604030504040204" pitchFamily="34" charset="0"/>
                      </a:rPr>
                      <m:t>𝟎</m:t>
                    </m:r>
                    <m:r>
                      <a:rPr lang="en-US" sz="4400" b="1" i="0"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𝟏</m:t>
                    </m:r>
                  </m:oMath>
                </a14:m>
                <a:r>
                  <a:rPr lang="pt-BR"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pt-BR" sz="4400" b="1" dirty="0">
                    <a:latin typeface="Tahoma" panose="020B0604030504040204" pitchFamily="34" charset="0"/>
                    <a:ea typeface="Tahoma" panose="020B0604030504040204" pitchFamily="34" charset="0"/>
                    <a:cs typeface="Tahoma" panose="020B0604030504040204" pitchFamily="34" charset="0"/>
                  </a:rPr>
                  <a:t>Đồ thị nhận trục tung làm trục đối xứng.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ectangle 41">
                <a:extLst>
                  <a:ext uri="{FF2B5EF4-FFF2-40B4-BE49-F238E27FC236}">
                    <a16:creationId xmlns:a16="http://schemas.microsoft.com/office/drawing/2014/main" id="{06627E33-D6B4-4953-8E09-F67167072748}"/>
                  </a:ext>
                </a:extLst>
              </p:cNvPr>
              <p:cNvSpPr>
                <a:spLocks noRot="1" noChangeAspect="1" noMove="1" noResize="1" noEditPoints="1" noAdjustHandles="1" noChangeArrowheads="1" noChangeShapeType="1" noTextEdit="1"/>
              </p:cNvSpPr>
              <p:nvPr/>
            </p:nvSpPr>
            <p:spPr>
              <a:xfrm>
                <a:off x="1919444" y="11008879"/>
                <a:ext cx="12192000" cy="1608325"/>
              </a:xfrm>
              <a:prstGeom prst="rect">
                <a:avLst/>
              </a:prstGeom>
              <a:blipFill>
                <a:blip r:embed="rId7"/>
                <a:stretch>
                  <a:fillRect l="-2050" t="-9091" b="-15530"/>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21DDB0A1-BA4F-4640-A819-34816D4464D8}"/>
              </a:ext>
            </a:extLst>
          </p:cNvPr>
          <p:cNvSpPr txBox="1"/>
          <p:nvPr/>
        </p:nvSpPr>
        <p:spPr>
          <a:xfrm>
            <a:off x="2037078" y="2713043"/>
            <a:ext cx="2962671"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7.T44</a:t>
            </a:r>
          </a:p>
        </p:txBody>
      </p:sp>
    </p:spTree>
    <p:extLst>
      <p:ext uri="{BB962C8B-B14F-4D97-AF65-F5344CB8AC3E}">
        <p14:creationId xmlns:p14="http://schemas.microsoft.com/office/powerpoint/2010/main" val="248842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1032034" y="2527137"/>
            <a:ext cx="22742366" cy="4205715"/>
            <a:chOff x="1175570" y="3048677"/>
            <a:chExt cx="22124988" cy="3894899"/>
          </a:xfrm>
        </p:grpSpPr>
        <p:sp>
          <p:nvSpPr>
            <p:cNvPr id="5" name="Rounded Rectangle 4"/>
            <p:cNvSpPr/>
            <p:nvPr/>
          </p:nvSpPr>
          <p:spPr>
            <a:xfrm>
              <a:off x="1175570" y="3182954"/>
              <a:ext cx="22124988" cy="3760622"/>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1006002" y="6795522"/>
            <a:ext cx="22768398" cy="6768078"/>
            <a:chOff x="1270511" y="5867399"/>
            <a:chExt cx="22079880" cy="6981995"/>
          </a:xfrm>
        </p:grpSpPr>
        <p:sp>
          <p:nvSpPr>
            <p:cNvPr id="19" name="Rounded Rectangle 18"/>
            <p:cNvSpPr/>
            <p:nvPr/>
          </p:nvSpPr>
          <p:spPr>
            <a:xfrm>
              <a:off x="1290065" y="5867399"/>
              <a:ext cx="22060326" cy="698199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67399"/>
              <a:ext cx="3568119" cy="845463"/>
              <a:chOff x="1224541" y="6305966"/>
              <a:chExt cx="3568119" cy="845463"/>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96330" y="6305966"/>
                <a:ext cx="2209295" cy="793761"/>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4"/>
            <a:ext cx="3738408" cy="872732"/>
            <a:chOff x="7459670" y="7543799"/>
            <a:chExt cx="6175386" cy="872846"/>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769542"/>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1610" y="7640053"/>
                  <a:ext cx="943204" cy="7695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13F0AC7-5FE9-4D77-B096-515DFF462F98}"/>
                  </a:ext>
                </a:extLst>
              </p:cNvPr>
              <p:cNvSpPr/>
              <p:nvPr/>
            </p:nvSpPr>
            <p:spPr>
              <a:xfrm>
                <a:off x="1495829" y="2749824"/>
                <a:ext cx="22169050" cy="4942122"/>
              </a:xfrm>
              <a:prstGeom prst="rect">
                <a:avLst/>
              </a:prstGeom>
            </p:spPr>
            <p:txBody>
              <a:bodyPr wrap="square">
                <a:spAutoFit/>
              </a:bodyPr>
              <a:lstStyle/>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Cho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latin typeface="Cambria Math" panose="02040503050406030204" pitchFamily="18" charset="0"/>
                        <a:ea typeface="Times New Roman" panose="02020603050405020304" pitchFamily="18" charset="0"/>
                      </a:rPr>
                      <m:t>𝒚</m:t>
                    </m:r>
                    <m:r>
                      <a:rPr lang="en-US" sz="4400" b="1" i="1">
                        <a:solidFill>
                          <a:srgbClr val="393E4B"/>
                        </a:solidFill>
                        <a:latin typeface="Cambria Math" panose="02040503050406030204" pitchFamily="18" charset="0"/>
                        <a:ea typeface="Times New Roman" panose="02020603050405020304" pitchFamily="18" charset="0"/>
                      </a:rPr>
                      <m:t>=</m:t>
                    </m:r>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𝟏</m:t>
                        </m:r>
                      </m:num>
                      <m:den>
                        <m:r>
                          <a:rPr lang="en-US" sz="4400" b="1" i="1">
                            <a:solidFill>
                              <a:srgbClr val="393E4B"/>
                            </a:solidFill>
                            <a:latin typeface="Cambria Math" panose="02040503050406030204" pitchFamily="18" charset="0"/>
                            <a:ea typeface="Times New Roman" panose="02020603050405020304" pitchFamily="18" charset="0"/>
                          </a:rPr>
                          <m:t>𝟒</m:t>
                        </m:r>
                      </m:den>
                    </m:f>
                    <m:sSup>
                      <m:sSupPr>
                        <m:ctrlPr>
                          <a:rPr lang="en-US" sz="4400" b="1" i="1">
                            <a:solidFill>
                              <a:srgbClr val="393E4B"/>
                            </a:solidFill>
                            <a:latin typeface="Cambria Math" panose="02040503050406030204" pitchFamily="18" charset="0"/>
                            <a:ea typeface="Times New Roman" panose="02020603050405020304" pitchFamily="18" charset="0"/>
                          </a:rPr>
                        </m:ctrlPr>
                      </m:sSupPr>
                      <m:e>
                        <m:r>
                          <a:rPr lang="en-US" sz="4400" b="1" i="1">
                            <a:solidFill>
                              <a:srgbClr val="393E4B"/>
                            </a:solidFill>
                            <a:latin typeface="Cambria Math" panose="02040503050406030204" pitchFamily="18" charset="0"/>
                            <a:ea typeface="Times New Roman" panose="02020603050405020304" pitchFamily="18" charset="0"/>
                          </a:rPr>
                          <m:t>𝒙</m:t>
                        </m:r>
                      </m:e>
                      <m:sup>
                        <m:r>
                          <a:rPr lang="en-US" sz="4400" b="1" i="1">
                            <a:solidFill>
                              <a:srgbClr val="393E4B"/>
                            </a:solidFill>
                            <a:latin typeface="Cambria Math" panose="02040503050406030204" pitchFamily="18" charset="0"/>
                            <a:ea typeface="Times New Roman" panose="02020603050405020304" pitchFamily="18" charset="0"/>
                          </a:rPr>
                          <m:t>𝟒</m:t>
                        </m:r>
                      </m:sup>
                    </m:sSup>
                    <m:r>
                      <a:rPr lang="en-US" sz="4400" b="1" i="1">
                        <a:solidFill>
                          <a:srgbClr val="393E4B"/>
                        </a:solidFill>
                        <a:latin typeface="Cambria Math" panose="02040503050406030204" pitchFamily="18" charset="0"/>
                        <a:ea typeface="Times New Roman" panose="02020603050405020304" pitchFamily="18" charset="0"/>
                      </a:rPr>
                      <m:t>+</m:t>
                    </m:r>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𝟏</m:t>
                        </m:r>
                      </m:num>
                      <m:den>
                        <m:r>
                          <a:rPr lang="en-US" sz="4400" b="1" i="1">
                            <a:solidFill>
                              <a:srgbClr val="393E4B"/>
                            </a:solidFill>
                            <a:latin typeface="Cambria Math" panose="02040503050406030204" pitchFamily="18" charset="0"/>
                            <a:ea typeface="Times New Roman" panose="02020603050405020304" pitchFamily="18" charset="0"/>
                          </a:rPr>
                          <m:t>𝟐</m:t>
                        </m:r>
                      </m:den>
                    </m:f>
                    <m:sSup>
                      <m:sSupPr>
                        <m:ctrlPr>
                          <a:rPr lang="en-US" sz="4400" b="1" i="1">
                            <a:solidFill>
                              <a:srgbClr val="393E4B"/>
                            </a:solidFill>
                            <a:latin typeface="Cambria Math" panose="02040503050406030204" pitchFamily="18" charset="0"/>
                            <a:ea typeface="Times New Roman" panose="02020603050405020304" pitchFamily="18" charset="0"/>
                          </a:rPr>
                        </m:ctrlPr>
                      </m:sSupPr>
                      <m:e>
                        <m:r>
                          <a:rPr lang="en-US" sz="4400" b="1" i="1">
                            <a:solidFill>
                              <a:srgbClr val="393E4B"/>
                            </a:solidFill>
                            <a:latin typeface="Cambria Math" panose="02040503050406030204" pitchFamily="18" charset="0"/>
                            <a:ea typeface="Times New Roman" panose="02020603050405020304" pitchFamily="18" charset="0"/>
                          </a:rPr>
                          <m:t>𝒙</m:t>
                        </m:r>
                      </m:e>
                      <m:sup>
                        <m:r>
                          <a:rPr lang="en-US" sz="4400" b="1" i="1">
                            <a:solidFill>
                              <a:srgbClr val="393E4B"/>
                            </a:solidFill>
                            <a:latin typeface="Cambria Math" panose="02040503050406030204" pitchFamily="18" charset="0"/>
                            <a:ea typeface="Times New Roman" panose="02020603050405020304" pitchFamily="18" charset="0"/>
                          </a:rPr>
                          <m:t>𝟐</m:t>
                        </m:r>
                      </m:sup>
                    </m:sSup>
                    <m:r>
                      <a:rPr lang="en-US" sz="4400" b="1" i="1">
                        <a:solidFill>
                          <a:srgbClr val="393E4B"/>
                        </a:solidFill>
                        <a:latin typeface="Cambria Math" panose="02040503050406030204" pitchFamily="18" charset="0"/>
                        <a:ea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rPr>
                      <m:t>𝒎</m:t>
                    </m:r>
                    <m:r>
                      <a:rPr lang="en-US" sz="4400" b="1" i="1">
                        <a:solidFill>
                          <a:srgbClr val="393E4B"/>
                        </a:solidFill>
                        <a:latin typeface="Cambria Math" panose="02040503050406030204" pitchFamily="18" charset="0"/>
                        <a:ea typeface="Times New Roman" panose="020206030504050203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742950" indent="-742950">
                  <a:spcAft>
                    <a:spcPts val="1660"/>
                  </a:spcAft>
                  <a:buAutoNum type="alphaLcParenR"/>
                </a:pP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giá</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trị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tham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m,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qua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(-1;1)?</a:t>
                </a:r>
              </a:p>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Khảo</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sát</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biến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thiên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vẽ</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(C)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khi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m = 1.</a:t>
                </a:r>
              </a:p>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c)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Viết</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trình</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tiếp</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tuyến</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(C)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tung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𝟕</m:t>
                        </m:r>
                      </m:num>
                      <m:den>
                        <m:r>
                          <a:rPr lang="en-US" sz="4400" b="1" i="1">
                            <a:solidFill>
                              <a:srgbClr val="393E4B"/>
                            </a:solidFill>
                            <a:latin typeface="Cambria Math" panose="02040503050406030204" pitchFamily="18" charset="0"/>
                            <a:ea typeface="Times New Roman" panose="02020603050405020304" pitchFamily="18" charset="0"/>
                          </a:rPr>
                          <m:t>𝟒</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spcAft>
                    <a:spcPts val="1660"/>
                  </a:spcAft>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613F0AC7-5FE9-4D77-B096-515DFF462F98}"/>
                  </a:ext>
                </a:extLst>
              </p:cNvPr>
              <p:cNvSpPr>
                <a:spLocks noRot="1" noChangeAspect="1" noMove="1" noResize="1" noEditPoints="1" noAdjustHandles="1" noChangeArrowheads="1" noChangeShapeType="1" noTextEdit="1"/>
              </p:cNvSpPr>
              <p:nvPr/>
            </p:nvSpPr>
            <p:spPr>
              <a:xfrm>
                <a:off x="1495829" y="2749824"/>
                <a:ext cx="22169050" cy="4942122"/>
              </a:xfrm>
              <a:prstGeom prst="rect">
                <a:avLst/>
              </a:prstGeom>
              <a:blipFill>
                <a:blip r:embed="rId3"/>
                <a:stretch>
                  <a:fillRect l="-1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864F5FE5-45C7-40D2-9566-FE652A9F635F}"/>
                  </a:ext>
                </a:extLst>
              </p:cNvPr>
              <p:cNvSpPr/>
              <p:nvPr/>
            </p:nvSpPr>
            <p:spPr>
              <a:xfrm>
                <a:off x="1328823" y="7353282"/>
                <a:ext cx="22901576" cy="6084871"/>
              </a:xfrm>
              <a:prstGeom prst="rect">
                <a:avLst/>
              </a:prstGeom>
            </p:spPr>
            <p:txBody>
              <a:bodyPr wrap="square">
                <a:spAutoFit/>
              </a:bodyPr>
              <a:lstStyle/>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c)</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𝒚</m:t>
                    </m:r>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𝟕</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oMath>
                </a14:m>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ta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𝟕</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𝟏</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sSup>
                      <m:sSupPr>
                        <m:ctrlPr>
                          <a:rPr lang="en-US" sz="4400" b="1" i="1">
                            <a:solidFill>
                              <a:srgbClr val="393E4B"/>
                            </a:solidFill>
                            <a:effectLst/>
                            <a:latin typeface="Cambria Math" panose="02040503050406030204" pitchFamily="18" charset="0"/>
                            <a:ea typeface="Times New Roman" panose="02020603050405020304" pitchFamily="18" charset="0"/>
                          </a:rPr>
                        </m:ctrlPr>
                      </m:sSupPr>
                      <m:e>
                        <m:r>
                          <a:rPr lang="en-US" sz="4400" b="1" i="1">
                            <a:solidFill>
                              <a:srgbClr val="393E4B"/>
                            </a:solidFill>
                            <a:effectLst/>
                            <a:latin typeface="Cambria Math" panose="02040503050406030204" pitchFamily="18" charset="0"/>
                            <a:ea typeface="Times New Roman" panose="02020603050405020304" pitchFamily="18" charset="0"/>
                          </a:rPr>
                          <m:t>𝒙</m:t>
                        </m:r>
                      </m:e>
                      <m:sup>
                        <m:r>
                          <a:rPr lang="en-US" sz="4400" b="1" i="1">
                            <a:solidFill>
                              <a:srgbClr val="393E4B"/>
                            </a:solidFill>
                            <a:effectLst/>
                            <a:latin typeface="Cambria Math" panose="02040503050406030204" pitchFamily="18" charset="0"/>
                            <a:ea typeface="Times New Roman" panose="02020603050405020304" pitchFamily="18" charset="0"/>
                          </a:rPr>
                          <m:t>𝟒</m:t>
                        </m:r>
                      </m:sup>
                    </m:sSup>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𝟏</m:t>
                        </m:r>
                      </m:num>
                      <m:den>
                        <m:r>
                          <a:rPr lang="en-US" sz="4400" b="1" i="1">
                            <a:solidFill>
                              <a:srgbClr val="393E4B"/>
                            </a:solidFill>
                            <a:effectLst/>
                            <a:latin typeface="Cambria Math" panose="02040503050406030204" pitchFamily="18" charset="0"/>
                            <a:ea typeface="Times New Roman" panose="02020603050405020304" pitchFamily="18" charset="0"/>
                          </a:rPr>
                          <m:t>𝟐</m:t>
                        </m:r>
                      </m:den>
                    </m:f>
                    <m:sSup>
                      <m:sSupPr>
                        <m:ctrlPr>
                          <a:rPr lang="en-US" sz="4400" b="1" i="1">
                            <a:solidFill>
                              <a:srgbClr val="393E4B"/>
                            </a:solidFill>
                            <a:effectLst/>
                            <a:latin typeface="Cambria Math" panose="02040503050406030204" pitchFamily="18" charset="0"/>
                            <a:ea typeface="Times New Roman" panose="02020603050405020304" pitchFamily="18" charset="0"/>
                          </a:rPr>
                        </m:ctrlPr>
                      </m:sSupPr>
                      <m:e>
                        <m:r>
                          <a:rPr lang="en-US" sz="4400" b="1" i="1">
                            <a:solidFill>
                              <a:srgbClr val="393E4B"/>
                            </a:solidFill>
                            <a:effectLst/>
                            <a:latin typeface="Cambria Math" panose="02040503050406030204" pitchFamily="18" charset="0"/>
                            <a:ea typeface="Times New Roman" panose="02020603050405020304" pitchFamily="18" charset="0"/>
                          </a:rPr>
                          <m:t>𝒙</m:t>
                        </m:r>
                      </m:e>
                      <m:sup>
                        <m:r>
                          <a:rPr lang="en-US" sz="4400" b="1" i="1">
                            <a:solidFill>
                              <a:srgbClr val="393E4B"/>
                            </a:solidFill>
                            <a:effectLst/>
                            <a:latin typeface="Cambria Math" panose="02040503050406030204" pitchFamily="18" charset="0"/>
                            <a:ea typeface="Times New Roman" panose="02020603050405020304" pitchFamily="18" charset="0"/>
                          </a:rPr>
                          <m:t>𝟐</m:t>
                        </m:r>
                      </m:sup>
                    </m:sSup>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𝟏</m:t>
                    </m:r>
                    <m:r>
                      <a:rPr lang="en-US" sz="4400" b="1" i="1">
                        <a:solidFill>
                          <a:srgbClr val="393E4B"/>
                        </a:solidFill>
                        <a:effectLst/>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4400" b="1" i="1">
                            <a:solidFill>
                              <a:srgbClr val="393E4B"/>
                            </a:solidFill>
                            <a:effectLst/>
                            <a:latin typeface="Cambria Math" panose="02040503050406030204" pitchFamily="18" charset="0"/>
                            <a:ea typeface="Times New Roman" panose="02020603050405020304" pitchFamily="18" charset="0"/>
                          </a:rPr>
                        </m:ctrlPr>
                      </m:sSupPr>
                      <m:e>
                        <m:r>
                          <a:rPr lang="en-US" sz="4400" b="1" i="1">
                            <a:solidFill>
                              <a:srgbClr val="393E4B"/>
                            </a:solidFill>
                            <a:effectLst/>
                            <a:latin typeface="Cambria Math" panose="02040503050406030204" pitchFamily="18" charset="0"/>
                            <a:ea typeface="Times New Roman" panose="02020603050405020304" pitchFamily="18" charset="0"/>
                          </a:rPr>
                          <m:t>𝒙</m:t>
                        </m:r>
                      </m:e>
                      <m:sup>
                        <m:r>
                          <a:rPr lang="en-US" sz="4400" b="1" i="1">
                            <a:solidFill>
                              <a:srgbClr val="393E4B"/>
                            </a:solidFill>
                            <a:effectLst/>
                            <a:latin typeface="Cambria Math" panose="02040503050406030204" pitchFamily="18" charset="0"/>
                            <a:ea typeface="Times New Roman" panose="02020603050405020304" pitchFamily="18" charset="0"/>
                          </a:rPr>
                          <m:t>𝟒</m:t>
                        </m:r>
                      </m:sup>
                    </m:sSup>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sSup>
                      <m:sSupPr>
                        <m:ctrlPr>
                          <a:rPr lang="en-US" sz="4400" b="1" i="1">
                            <a:solidFill>
                              <a:srgbClr val="393E4B"/>
                            </a:solidFill>
                            <a:effectLst/>
                            <a:latin typeface="Cambria Math" panose="02040503050406030204" pitchFamily="18" charset="0"/>
                            <a:ea typeface="Times New Roman" panose="02020603050405020304" pitchFamily="18" charset="0"/>
                          </a:rPr>
                        </m:ctrlPr>
                      </m:sSupPr>
                      <m:e>
                        <m:r>
                          <a:rPr lang="en-US" sz="4400" b="1" i="1">
                            <a:solidFill>
                              <a:srgbClr val="393E4B"/>
                            </a:solidFill>
                            <a:effectLst/>
                            <a:latin typeface="Cambria Math" panose="02040503050406030204" pitchFamily="18" charset="0"/>
                            <a:ea typeface="Times New Roman" panose="02020603050405020304" pitchFamily="18" charset="0"/>
                          </a:rPr>
                          <m:t>𝒙</m:t>
                        </m:r>
                      </m:e>
                      <m:sup>
                        <m:r>
                          <a:rPr lang="en-US" sz="4400" b="1" i="1">
                            <a:solidFill>
                              <a:srgbClr val="393E4B"/>
                            </a:solidFill>
                            <a:effectLst/>
                            <a:latin typeface="Cambria Math" panose="02040503050406030204" pitchFamily="18" charset="0"/>
                            <a:ea typeface="Times New Roman" panose="02020603050405020304" pitchFamily="18" charset="0"/>
                          </a:rPr>
                          <m:t>𝟐</m:t>
                        </m:r>
                      </m:sup>
                    </m:sSup>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𝟑</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𝟎</m:t>
                    </m:r>
                    <m:r>
                      <a:rPr lang="en-US" sz="4400" b="1" i="1">
                        <a:solidFill>
                          <a:srgbClr val="393E4B"/>
                        </a:solidFill>
                        <a:effectLst/>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4400" b="1" i="1">
                            <a:solidFill>
                              <a:srgbClr val="393E4B"/>
                            </a:solidFill>
                            <a:effectLst/>
                            <a:latin typeface="Cambria Math" panose="02040503050406030204" pitchFamily="18" charset="0"/>
                            <a:ea typeface="Times New Roman" panose="02020603050405020304" pitchFamily="18" charset="0"/>
                          </a:rPr>
                        </m:ctrlPr>
                      </m:dPr>
                      <m:e>
                        <m:eqArr>
                          <m:eqArrPr>
                            <m:ctrlPr>
                              <a:rPr lang="en-US" sz="4400" b="1" i="1">
                                <a:solidFill>
                                  <a:srgbClr val="393E4B"/>
                                </a:solidFill>
                                <a:effectLst/>
                                <a:latin typeface="Cambria Math" panose="02040503050406030204" pitchFamily="18" charset="0"/>
                                <a:ea typeface="Times New Roman" panose="02020603050405020304" pitchFamily="18" charset="0"/>
                              </a:rPr>
                            </m:ctrlPr>
                          </m:eqArrPr>
                          <m:e>
                            <m:r>
                              <a:rPr lang="en-US" sz="4400" b="1" i="1">
                                <a:solidFill>
                                  <a:srgbClr val="393E4B"/>
                                </a:solidFill>
                                <a:effectLst/>
                                <a:latin typeface="Cambria Math" panose="02040503050406030204" pitchFamily="18" charset="0"/>
                                <a:ea typeface="Times New Roman" panose="02020603050405020304" pitchFamily="18" charset="0"/>
                              </a:rPr>
                              <m:t>&amp;</m:t>
                            </m:r>
                            <m:r>
                              <a:rPr lang="en-US" sz="4400" b="1" i="1">
                                <a:solidFill>
                                  <a:srgbClr val="393E4B"/>
                                </a:solidFill>
                                <a:effectLst/>
                                <a:latin typeface="Cambria Math" panose="02040503050406030204" pitchFamily="18" charset="0"/>
                                <a:ea typeface="Times New Roman" panose="02020603050405020304" pitchFamily="18" charset="0"/>
                              </a:rPr>
                              <m:t>𝒙</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𝟏</m:t>
                            </m:r>
                          </m:e>
                          <m:e>
                            <m:r>
                              <a:rPr lang="en-US" sz="4400" b="1" i="1">
                                <a:solidFill>
                                  <a:srgbClr val="393E4B"/>
                                </a:solidFill>
                                <a:effectLst/>
                                <a:latin typeface="Cambria Math" panose="02040503050406030204" pitchFamily="18" charset="0"/>
                                <a:ea typeface="Times New Roman" panose="02020603050405020304" pitchFamily="18" charset="0"/>
                              </a:rPr>
                              <m:t>&amp;</m:t>
                            </m:r>
                            <m:r>
                              <a:rPr lang="en-US" sz="4400" b="1" i="1">
                                <a:solidFill>
                                  <a:srgbClr val="393E4B"/>
                                </a:solidFill>
                                <a:effectLst/>
                                <a:latin typeface="Cambria Math" panose="02040503050406030204" pitchFamily="18" charset="0"/>
                                <a:ea typeface="Times New Roman" panose="02020603050405020304" pitchFamily="18" charset="0"/>
                              </a:rPr>
                              <m:t>𝒙</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𝟏</m:t>
                            </m:r>
                          </m:e>
                        </m:eqAr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spcAft>
                    <a:spcPts val="1660"/>
                  </a:spcAft>
                </a:pP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thuộc</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(C)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tung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𝟕</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oMath>
                </a14:m>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solidFill>
                          <a:srgbClr val="393E4B"/>
                        </a:solidFill>
                        <a:effectLst/>
                        <a:latin typeface="Cambria Math" panose="02040503050406030204" pitchFamily="18" charset="0"/>
                        <a:ea typeface="Times New Roman" panose="02020603050405020304" pitchFamily="18" charset="0"/>
                      </a:rPr>
                      <m:t>𝐀</m:t>
                    </m:r>
                    <m:r>
                      <a:rPr lang="en-US" sz="4400" b="1" i="0" smtClean="0">
                        <a:solidFill>
                          <a:srgbClr val="393E4B"/>
                        </a:solidFill>
                        <a:effectLst/>
                        <a:latin typeface="Cambria Math" panose="02040503050406030204" pitchFamily="18" charset="0"/>
                        <a:ea typeface="Times New Roman" panose="02020603050405020304" pitchFamily="18" charset="0"/>
                      </a:rPr>
                      <m:t>(</m:t>
                    </m:r>
                    <m:r>
                      <a:rPr lang="en-US" sz="4400" b="1" i="0" smtClean="0">
                        <a:solidFill>
                          <a:srgbClr val="393E4B"/>
                        </a:solidFill>
                        <a:effectLst/>
                        <a:latin typeface="Cambria Math" panose="02040503050406030204" pitchFamily="18" charset="0"/>
                        <a:ea typeface="Times New Roman" panose="02020603050405020304" pitchFamily="18" charset="0"/>
                      </a:rPr>
                      <m:t>𝟏</m:t>
                    </m:r>
                    <m:r>
                      <a:rPr lang="en-US" sz="4400" b="1" i="0" smtClean="0">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𝟕</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oMath>
                </a14:m>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B(−1; </a:t>
                </a:r>
                <a14:m>
                  <m:oMath xmlns:m="http://schemas.openxmlformats.org/officeDocument/2006/math">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𝟕</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oMath>
                </a14:m>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spcAft>
                    <a:spcPts val="1660"/>
                  </a:spcAft>
                </a:pP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Ta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𝒚</m:t>
                    </m:r>
                    <m:r>
                      <a:rPr lang="en-US" sz="4400" b="1" i="1">
                        <a:solidFill>
                          <a:srgbClr val="393E4B"/>
                        </a:solidFill>
                        <a:effectLst/>
                        <a:latin typeface="Cambria Math" panose="02040503050406030204" pitchFamily="18" charset="0"/>
                        <a:ea typeface="Times New Roman" panose="02020603050405020304" pitchFamily="18" charset="0"/>
                      </a:rPr>
                      <m:t>′=</m:t>
                    </m:r>
                    <m:sSup>
                      <m:sSupPr>
                        <m:ctrlPr>
                          <a:rPr lang="en-US" sz="4400" b="1" i="1">
                            <a:solidFill>
                              <a:srgbClr val="393E4B"/>
                            </a:solidFill>
                            <a:effectLst/>
                            <a:latin typeface="Cambria Math" panose="02040503050406030204" pitchFamily="18" charset="0"/>
                            <a:ea typeface="Times New Roman" panose="02020603050405020304" pitchFamily="18" charset="0"/>
                          </a:rPr>
                        </m:ctrlPr>
                      </m:sSupPr>
                      <m:e>
                        <m:r>
                          <a:rPr lang="en-US" sz="4400" b="1" i="1">
                            <a:solidFill>
                              <a:srgbClr val="393E4B"/>
                            </a:solidFill>
                            <a:effectLst/>
                            <a:latin typeface="Cambria Math" panose="02040503050406030204" pitchFamily="18" charset="0"/>
                            <a:ea typeface="Times New Roman" panose="02020603050405020304" pitchFamily="18" charset="0"/>
                          </a:rPr>
                          <m:t>𝒙</m:t>
                        </m:r>
                      </m:e>
                      <m:sup>
                        <m:r>
                          <a:rPr lang="en-US" sz="4400" b="1" i="1">
                            <a:solidFill>
                              <a:srgbClr val="393E4B"/>
                            </a:solidFill>
                            <a:effectLst/>
                            <a:latin typeface="Cambria Math" panose="02040503050406030204" pitchFamily="18" charset="0"/>
                            <a:ea typeface="Times New Roman" panose="02020603050405020304" pitchFamily="18" charset="0"/>
                          </a:rPr>
                          <m:t>𝟑</m:t>
                        </m:r>
                      </m:sup>
                    </m:sSup>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𝒙</m:t>
                    </m:r>
                  </m:oMath>
                </a14:m>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suy</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𝒚</m:t>
                    </m:r>
                    <m:r>
                      <a:rPr lang="en-US" sz="4400" b="1" i="1">
                        <a:solidFill>
                          <a:srgbClr val="393E4B"/>
                        </a:solidFill>
                        <a:effectLst/>
                        <a:latin typeface="Cambria Math" panose="02040503050406030204" pitchFamily="18" charset="0"/>
                        <a:ea typeface="Times New Roman" panose="02020603050405020304" pitchFamily="18" charset="0"/>
                      </a:rPr>
                      <m:t>′</m:t>
                    </m:r>
                    <m:d>
                      <m:dPr>
                        <m:ctrlPr>
                          <a:rPr lang="en-US" sz="4400" b="1" i="1">
                            <a:solidFill>
                              <a:srgbClr val="393E4B"/>
                            </a:solidFill>
                            <a:effectLst/>
                            <a:latin typeface="Cambria Math" panose="02040503050406030204" pitchFamily="18" charset="0"/>
                            <a:ea typeface="Times New Roman" panose="02020603050405020304" pitchFamily="18" charset="0"/>
                          </a:rPr>
                        </m:ctrlPr>
                      </m:dPr>
                      <m:e>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𝟏</m:t>
                        </m:r>
                      </m:e>
                    </m:d>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𝒚</m:t>
                    </m:r>
                    <m:r>
                      <a:rPr lang="en-US" sz="4400" b="1" i="1">
                        <a:solidFill>
                          <a:srgbClr val="393E4B"/>
                        </a:solidFill>
                        <a:effectLst/>
                        <a:latin typeface="Cambria Math" panose="02040503050406030204" pitchFamily="18" charset="0"/>
                        <a:ea typeface="Times New Roman" panose="02020603050405020304" pitchFamily="18" charset="0"/>
                      </a:rPr>
                      <m:t>′</m:t>
                    </m:r>
                    <m:d>
                      <m:dPr>
                        <m:ctrlPr>
                          <a:rPr lang="en-US" sz="4400" b="1" i="1">
                            <a:solidFill>
                              <a:srgbClr val="393E4B"/>
                            </a:solidFill>
                            <a:effectLst/>
                            <a:latin typeface="Cambria Math" panose="02040503050406030204" pitchFamily="18" charset="0"/>
                            <a:ea typeface="Times New Roman" panose="02020603050405020304" pitchFamily="18" charset="0"/>
                          </a:rPr>
                        </m:ctrlPr>
                      </m:dPr>
                      <m:e>
                        <m:r>
                          <a:rPr lang="en-US" sz="4400" b="1" i="1">
                            <a:solidFill>
                              <a:srgbClr val="393E4B"/>
                            </a:solidFill>
                            <a:effectLst/>
                            <a:latin typeface="Cambria Math" panose="02040503050406030204" pitchFamily="18" charset="0"/>
                            <a:ea typeface="Times New Roman" panose="02020603050405020304" pitchFamily="18" charset="0"/>
                          </a:rPr>
                          <m:t>𝟏</m:t>
                        </m:r>
                      </m:e>
                    </m:d>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r>
                      <a:rPr lang="en-US" sz="4400" b="1" i="1">
                        <a:solidFill>
                          <a:srgbClr val="393E4B"/>
                        </a:solidFill>
                        <a:effectLst/>
                        <a:latin typeface="Cambria Math" panose="02040503050406030204" pitchFamily="18" charset="0"/>
                        <a:ea typeface="Times New Roman" panose="02020603050405020304" pitchFamily="18" charset="0"/>
                      </a:rPr>
                      <m:t>.</m:t>
                    </m:r>
                  </m:oMath>
                </a14:m>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spcAft>
                    <a:spcPts val="1660"/>
                  </a:spcAft>
                </a:pP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trình</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tiếp</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tuyến</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(C)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𝒚</m:t>
                    </m:r>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𝟕</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𝒙</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𝟏</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𝒚</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r>
                      <a:rPr lang="en-US" sz="4400" b="1" i="1">
                        <a:solidFill>
                          <a:srgbClr val="393E4B"/>
                        </a:solidFill>
                        <a:effectLst/>
                        <a:latin typeface="Cambria Math" panose="02040503050406030204" pitchFamily="18" charset="0"/>
                        <a:ea typeface="Times New Roman" panose="02020603050405020304" pitchFamily="18" charset="0"/>
                      </a:rPr>
                      <m:t>𝒙</m:t>
                    </m:r>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𝟏</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spcAft>
                    <a:spcPts val="1660"/>
                  </a:spcAft>
                </a:pP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trình</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tiếp</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tuyến</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(C)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B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𝒚</m:t>
                    </m:r>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𝟕</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𝒙</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𝟏</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𝒚</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r>
                      <a:rPr lang="en-US" sz="4400" b="1" i="1">
                        <a:solidFill>
                          <a:srgbClr val="393E4B"/>
                        </a:solidFill>
                        <a:effectLst/>
                        <a:latin typeface="Cambria Math" panose="02040503050406030204" pitchFamily="18" charset="0"/>
                        <a:ea typeface="Times New Roman" panose="02020603050405020304" pitchFamily="18" charset="0"/>
                      </a:rPr>
                      <m:t>𝒙</m:t>
                    </m:r>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𝟏</m:t>
                        </m:r>
                      </m:num>
                      <m:den>
                        <m:r>
                          <a:rPr lang="en-US" sz="4400" b="1" i="1">
                            <a:solidFill>
                              <a:srgbClr val="393E4B"/>
                            </a:solidFill>
                            <a:effectLst/>
                            <a:latin typeface="Cambria Math" panose="02040503050406030204" pitchFamily="18" charset="0"/>
                            <a:ea typeface="Times New Roman" panose="02020603050405020304" pitchFamily="18" charset="0"/>
                          </a:rPr>
                          <m:t>𝟒</m:t>
                        </m:r>
                      </m:den>
                    </m:f>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a:extLst>
                  <a:ext uri="{FF2B5EF4-FFF2-40B4-BE49-F238E27FC236}">
                    <a16:creationId xmlns:a16="http://schemas.microsoft.com/office/drawing/2014/main" id="{864F5FE5-45C7-40D2-9566-FE652A9F635F}"/>
                  </a:ext>
                </a:extLst>
              </p:cNvPr>
              <p:cNvSpPr>
                <a:spLocks noRot="1" noChangeAspect="1" noMove="1" noResize="1" noEditPoints="1" noAdjustHandles="1" noChangeArrowheads="1" noChangeShapeType="1" noTextEdit="1"/>
              </p:cNvSpPr>
              <p:nvPr/>
            </p:nvSpPr>
            <p:spPr>
              <a:xfrm>
                <a:off x="1328823" y="7353282"/>
                <a:ext cx="22901576" cy="6084871"/>
              </a:xfrm>
              <a:prstGeom prst="rect">
                <a:avLst/>
              </a:prstGeom>
              <a:blipFill>
                <a:blip r:embed="rId4"/>
                <a:stretch>
                  <a:fillRect l="-1091" b="-1102"/>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7C15D731-C91E-4ABB-B2BC-F0041D9816E6}"/>
              </a:ext>
            </a:extLst>
          </p:cNvPr>
          <p:cNvSpPr txBox="1"/>
          <p:nvPr/>
        </p:nvSpPr>
        <p:spPr>
          <a:xfrm>
            <a:off x="2081952" y="2749824"/>
            <a:ext cx="2962671"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7.T44</a:t>
            </a:r>
          </a:p>
        </p:txBody>
      </p:sp>
    </p:spTree>
    <p:extLst>
      <p:ext uri="{BB962C8B-B14F-4D97-AF65-F5344CB8AC3E}">
        <p14:creationId xmlns:p14="http://schemas.microsoft.com/office/powerpoint/2010/main" val="327904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fad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fade">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fade">
                                      <p:cBhvr>
                                        <p:cTn id="32"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620704" y="2365211"/>
            <a:ext cx="22894766" cy="3490102"/>
            <a:chOff x="1174343" y="3048677"/>
            <a:chExt cx="22124988" cy="3394540"/>
          </a:xfrm>
        </p:grpSpPr>
        <p:sp>
          <p:nvSpPr>
            <p:cNvPr id="5" name="Rounded Rectangle 4"/>
            <p:cNvSpPr/>
            <p:nvPr/>
          </p:nvSpPr>
          <p:spPr>
            <a:xfrm>
              <a:off x="1174343" y="3252792"/>
              <a:ext cx="22124988" cy="3190425"/>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662086" y="5770476"/>
            <a:ext cx="22932866" cy="7840069"/>
            <a:chOff x="1270511" y="5867400"/>
            <a:chExt cx="22062025" cy="6571711"/>
          </a:xfrm>
        </p:grpSpPr>
        <p:sp>
          <p:nvSpPr>
            <p:cNvPr id="19" name="Rounded Rectangle 18"/>
            <p:cNvSpPr/>
            <p:nvPr/>
          </p:nvSpPr>
          <p:spPr>
            <a:xfrm>
              <a:off x="1272210" y="6139011"/>
              <a:ext cx="22060326" cy="630010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67400"/>
              <a:ext cx="3568119" cy="845462"/>
              <a:chOff x="1224541" y="6305967"/>
              <a:chExt cx="3568119" cy="845462"/>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96330" y="6305967"/>
                <a:ext cx="2191677" cy="644962"/>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4"/>
            <a:ext cx="3738408" cy="872732"/>
            <a:chOff x="7459670" y="7543799"/>
            <a:chExt cx="6175386" cy="872846"/>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769542"/>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1610" y="7640053"/>
                  <a:ext cx="943204" cy="7695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47E976C-C670-47B1-BC14-03E760BF329C}"/>
                  </a:ext>
                </a:extLst>
              </p:cNvPr>
              <p:cNvSpPr/>
              <p:nvPr/>
            </p:nvSpPr>
            <p:spPr>
              <a:xfrm>
                <a:off x="973354" y="2583599"/>
                <a:ext cx="22343104" cy="3265702"/>
              </a:xfrm>
              <a:prstGeom prst="rect">
                <a:avLst/>
              </a:prstGeom>
            </p:spPr>
            <p:txBody>
              <a:bodyPr wrap="none">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endParaRPr lang="vi-VN"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Khảo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sát</a:t>
                </a:r>
                <a:r>
                  <a:rPr lang="en-US" sz="4400" b="1" dirty="0">
                    <a:latin typeface="Tahoma" panose="020B0604030504040204" pitchFamily="34" charset="0"/>
                    <a:ea typeface="Tahoma" panose="020B0604030504040204" pitchFamily="34" charset="0"/>
                    <a:cs typeface="Tahoma" panose="020B0604030504040204" pitchFamily="34" charset="0"/>
                  </a:rPr>
                  <a:t> SBT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b. </a:t>
                </a:r>
                <a:r>
                  <a:rPr lang="en-US" sz="4400" b="1" dirty="0" err="1">
                    <a:effectLst/>
                    <a:latin typeface="Tahoma" panose="020B0604030504040204" pitchFamily="34" charset="0"/>
                    <a:ea typeface="Tahoma" panose="020B0604030504040204" pitchFamily="34" charset="0"/>
                    <a:cs typeface="Tahoma" panose="020B0604030504040204" pitchFamily="34" charset="0"/>
                  </a:rPr>
                  <a:t>Dựa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biện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luận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nghiệm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phương trình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𝟑</m:t>
                    </m:r>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theo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i="1" dirty="0">
                    <a:effectLst/>
                    <a:latin typeface="Tahoma" panose="020B0604030504040204" pitchFamily="34" charset="0"/>
                    <a:ea typeface="Tahoma" panose="020B0604030504040204" pitchFamily="34" charset="0"/>
                    <a:cs typeface="Tahoma" panose="020B0604030504040204" pitchFamily="34" charset="0"/>
                  </a:rPr>
                  <a:t>m.</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A47E976C-C670-47B1-BC14-03E760BF329C}"/>
                  </a:ext>
                </a:extLst>
              </p:cNvPr>
              <p:cNvSpPr>
                <a:spLocks noRot="1" noChangeAspect="1" noMove="1" noResize="1" noEditPoints="1" noAdjustHandles="1" noChangeArrowheads="1" noChangeShapeType="1" noTextEdit="1"/>
              </p:cNvSpPr>
              <p:nvPr/>
            </p:nvSpPr>
            <p:spPr>
              <a:xfrm>
                <a:off x="973354" y="2583599"/>
                <a:ext cx="22343104" cy="3265702"/>
              </a:xfrm>
              <a:prstGeom prst="rect">
                <a:avLst/>
              </a:prstGeom>
              <a:blipFill>
                <a:blip r:embed="rId3"/>
                <a:stretch>
                  <a:fillRect l="-1119" b="-8022"/>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D5B2D426-4312-4B4B-A28A-73B58041C694}"/>
              </a:ext>
            </a:extLst>
          </p:cNvPr>
          <p:cNvSpPr txBox="1"/>
          <p:nvPr/>
        </p:nvSpPr>
        <p:spPr>
          <a:xfrm>
            <a:off x="936770" y="6867559"/>
            <a:ext cx="16433006" cy="769441"/>
          </a:xfrm>
          <a:prstGeom prst="rect">
            <a:avLst/>
          </a:prstGeom>
          <a:noFill/>
        </p:spPr>
        <p:txBody>
          <a:bodyPr vert="horz"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a) HS </a:t>
            </a:r>
            <a:r>
              <a:rPr lang="en-US" sz="4400" b="1" dirty="0" err="1">
                <a:latin typeface="Tahoma" panose="020B0604030504040204" pitchFamily="34" charset="0"/>
                <a:ea typeface="Tahoma" panose="020B0604030504040204" pitchFamily="34" charset="0"/>
                <a:cs typeface="Tahoma" panose="020B0604030504040204" pitchFamily="34" charset="0"/>
              </a:rPr>
              <a:t>tự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80AA759-59B4-4557-B283-A278B700459D}"/>
                  </a:ext>
                </a:extLst>
              </p:cNvPr>
              <p:cNvSpPr txBox="1"/>
              <p:nvPr/>
            </p:nvSpPr>
            <p:spPr>
              <a:xfrm>
                <a:off x="903248" y="7704256"/>
                <a:ext cx="15334775" cy="784767"/>
              </a:xfrm>
              <a:prstGeom prst="rect">
                <a:avLst/>
              </a:prstGeom>
              <a:noFill/>
            </p:spPr>
            <p:txBody>
              <a:bodyPr vert="horz" wrap="none" rtlCol="0">
                <a:spAutoFit/>
              </a:bodyPr>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Biện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luận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nghiệm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trình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𝒎</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TextBox 26">
                <a:extLst>
                  <a:ext uri="{FF2B5EF4-FFF2-40B4-BE49-F238E27FC236}">
                    <a16:creationId xmlns:a16="http://schemas.microsoft.com/office/drawing/2014/main" id="{780AA759-59B4-4557-B283-A278B700459D}"/>
                  </a:ext>
                </a:extLst>
              </p:cNvPr>
              <p:cNvSpPr txBox="1">
                <a:spLocks noRot="1" noChangeAspect="1" noMove="1" noResize="1" noEditPoints="1" noAdjustHandles="1" noChangeArrowheads="1" noChangeShapeType="1" noTextEdit="1"/>
              </p:cNvSpPr>
              <p:nvPr/>
            </p:nvSpPr>
            <p:spPr>
              <a:xfrm>
                <a:off x="903248" y="7704256"/>
                <a:ext cx="15334775" cy="784767"/>
              </a:xfrm>
              <a:prstGeom prst="rect">
                <a:avLst/>
              </a:prstGeom>
              <a:blipFill>
                <a:blip r:embed="rId4"/>
                <a:stretch>
                  <a:fillRect l="-1590" t="-15504" b="-34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2E02FEA0-5E96-4B4D-86FB-BB4C56FB312C}"/>
                  </a:ext>
                </a:extLst>
              </p:cNvPr>
              <p:cNvSpPr/>
              <p:nvPr/>
            </p:nvSpPr>
            <p:spPr>
              <a:xfrm>
                <a:off x="640138" y="8500620"/>
                <a:ext cx="16685978" cy="5029390"/>
              </a:xfrm>
              <a:prstGeom prst="rect">
                <a:avLst/>
              </a:prstGeom>
            </p:spPr>
            <p:txBody>
              <a:bodyPr wrap="none">
                <a:spAutoFit/>
              </a:bodyPr>
              <a:lstStyle/>
              <a:p>
                <a:pPr marL="228600" algn="just">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 </a:t>
                </a:r>
              </a:p>
              <a:p>
                <a:pPr marL="228600" algn="just">
                  <a:lnSpc>
                    <a:spcPct val="107000"/>
                  </a:lnSpc>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nghiệm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pt</a:t>
                </a:r>
                <a:r>
                  <a:rPr lang="en-US" sz="4400" b="1" dirty="0">
                    <a:effectLst/>
                    <a:latin typeface="Tahoma" panose="020B0604030504040204" pitchFamily="34" charset="0"/>
                    <a:ea typeface="Tahoma" panose="020B0604030504040204" pitchFamily="34" charset="0"/>
                    <a:cs typeface="Tahoma" panose="020B0604030504040204" pitchFamily="34" charset="0"/>
                  </a:rPr>
                  <a:t> (*)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giao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thị</a:t>
                </a:r>
                <a:r>
                  <a:rPr lang="en-US" sz="4400" b="1" dirty="0">
                    <a:effectLst/>
                    <a:latin typeface="Tahoma" panose="020B0604030504040204" pitchFamily="34" charset="0"/>
                    <a:ea typeface="Tahoma" panose="020B0604030504040204" pitchFamily="34" charset="0"/>
                    <a:cs typeface="Tahoma" panose="020B0604030504040204" pitchFamily="34" charset="0"/>
                  </a:rPr>
                  <a:t> (C)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228600" algn="just">
                  <a:lnSpc>
                    <a:spcPct val="107000"/>
                  </a:lnSpc>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228600" algn="just">
                  <a:lnSpc>
                    <a:spcPct val="107000"/>
                  </a:lnSpc>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Dựa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thị</a:t>
                </a:r>
                <a:r>
                  <a:rPr lang="en-US" sz="4400" b="1" dirty="0">
                    <a:effectLst/>
                    <a:latin typeface="Tahoma" panose="020B0604030504040204" pitchFamily="34" charset="0"/>
                    <a:ea typeface="Tahoma" panose="020B0604030504040204" pitchFamily="34" charset="0"/>
                    <a:cs typeface="Tahoma" panose="020B0604030504040204" pitchFamily="34" charset="0"/>
                  </a:rPr>
                  <a:t> (C) ta </a:t>
                </a:r>
                <a:r>
                  <a:rPr lang="en-US" sz="4400" b="1" dirty="0" err="1">
                    <a:effectLst/>
                    <a:latin typeface="Tahoma" panose="020B0604030504040204" pitchFamily="34" charset="0"/>
                    <a:ea typeface="Tahoma" panose="020B0604030504040204" pitchFamily="34" charset="0"/>
                    <a:cs typeface="Tahoma" panose="020B0604030504040204" pitchFamily="34" charset="0"/>
                  </a:rPr>
                  <a:t>thấy</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228600" algn="just">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a:t>
                </a:r>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e>
                        </m:eqAr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d>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eqAr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thì</a:t>
                </a:r>
                <a:r>
                  <a:rPr lang="en-US" sz="4400" b="1" dirty="0">
                    <a:effectLst/>
                    <a:latin typeface="Tahoma" panose="020B0604030504040204" pitchFamily="34" charset="0"/>
                    <a:ea typeface="Tahoma" panose="020B0604030504040204" pitchFamily="34" charset="0"/>
                    <a:cs typeface="Tahoma" panose="020B0604030504040204" pitchFamily="34" charset="0"/>
                  </a:rPr>
                  <a:t> (*)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một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nghiệm</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9" name="Rectangle 28">
                <a:extLst>
                  <a:ext uri="{FF2B5EF4-FFF2-40B4-BE49-F238E27FC236}">
                    <a16:creationId xmlns:a16="http://schemas.microsoft.com/office/drawing/2014/main" id="{2E02FEA0-5E96-4B4D-86FB-BB4C56FB312C}"/>
                  </a:ext>
                </a:extLst>
              </p:cNvPr>
              <p:cNvSpPr>
                <a:spLocks noRot="1" noChangeAspect="1" noMove="1" noResize="1" noEditPoints="1" noAdjustHandles="1" noChangeArrowheads="1" noChangeShapeType="1" noTextEdit="1"/>
              </p:cNvSpPr>
              <p:nvPr/>
            </p:nvSpPr>
            <p:spPr>
              <a:xfrm>
                <a:off x="640138" y="8500620"/>
                <a:ext cx="16685978" cy="5029390"/>
              </a:xfrm>
              <a:prstGeom prst="rect">
                <a:avLst/>
              </a:prstGeom>
              <a:blipFill>
                <a:blip r:embed="rId5"/>
                <a:stretch>
                  <a:fillRect l="-73" t="-254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425D9167-FE0B-4A45-AE8A-874CB68E1F75}"/>
              </a:ext>
            </a:extLst>
          </p:cNvPr>
          <p:cNvPicPr>
            <a:picLocks noChangeAspect="1"/>
          </p:cNvPicPr>
          <p:nvPr/>
        </p:nvPicPr>
        <p:blipFill>
          <a:blip r:embed="rId6"/>
          <a:stretch>
            <a:fillRect/>
          </a:stretch>
        </p:blipFill>
        <p:spPr>
          <a:xfrm>
            <a:off x="17050957" y="6155196"/>
            <a:ext cx="6452889" cy="7255566"/>
          </a:xfrm>
          <a:prstGeom prst="rect">
            <a:avLst/>
          </a:prstGeom>
        </p:spPr>
      </p:pic>
      <p:sp>
        <p:nvSpPr>
          <p:cNvPr id="35" name="TextBox 34">
            <a:extLst>
              <a:ext uri="{FF2B5EF4-FFF2-40B4-BE49-F238E27FC236}">
                <a16:creationId xmlns:a16="http://schemas.microsoft.com/office/drawing/2014/main" id="{517C0D39-C525-464A-B7D2-97597D81E7F6}"/>
              </a:ext>
            </a:extLst>
          </p:cNvPr>
          <p:cNvSpPr txBox="1"/>
          <p:nvPr/>
        </p:nvSpPr>
        <p:spPr>
          <a:xfrm>
            <a:off x="1752672" y="2484548"/>
            <a:ext cx="2962671"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5.T44</a:t>
            </a:r>
          </a:p>
        </p:txBody>
      </p:sp>
    </p:spTree>
    <p:extLst>
      <p:ext uri="{BB962C8B-B14F-4D97-AF65-F5344CB8AC3E}">
        <p14:creationId xmlns:p14="http://schemas.microsoft.com/office/powerpoint/2010/main" val="65989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spd="5000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fade">
                                      <p:cBhvr>
                                        <p:cTn id="35" dur="500"/>
                                        <p:tgtEl>
                                          <p:spTgt spid="2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xEl>
                                              <p:pRg st="1" end="1"/>
                                            </p:txEl>
                                          </p:spTgt>
                                        </p:tgtEl>
                                        <p:attrNameLst>
                                          <p:attrName>style.visibility</p:attrName>
                                        </p:attrNameLst>
                                      </p:cBhvr>
                                      <p:to>
                                        <p:strVal val="visible"/>
                                      </p:to>
                                    </p:set>
                                    <p:animEffect transition="in" filter="fade">
                                      <p:cBhvr>
                                        <p:cTn id="40" dur="500"/>
                                        <p:tgtEl>
                                          <p:spTgt spid="2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9">
                                            <p:txEl>
                                              <p:pRg st="2" end="2"/>
                                            </p:txEl>
                                          </p:spTgt>
                                        </p:tgtEl>
                                        <p:attrNameLst>
                                          <p:attrName>style.visibility</p:attrName>
                                        </p:attrNameLst>
                                      </p:cBhvr>
                                      <p:to>
                                        <p:strVal val="visible"/>
                                      </p:to>
                                    </p:set>
                                    <p:animEffect transition="in" filter="fade">
                                      <p:cBhvr>
                                        <p:cTn id="45" dur="500"/>
                                        <p:tgtEl>
                                          <p:spTgt spid="2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9">
                                            <p:txEl>
                                              <p:pRg st="3" end="3"/>
                                            </p:txEl>
                                          </p:spTgt>
                                        </p:tgtEl>
                                        <p:attrNameLst>
                                          <p:attrName>style.visibility</p:attrName>
                                        </p:attrNameLst>
                                      </p:cBhvr>
                                      <p:to>
                                        <p:strVal val="visible"/>
                                      </p:to>
                                    </p:set>
                                    <p:animEffect transition="in" filter="fade">
                                      <p:cBhvr>
                                        <p:cTn id="50" dur="500"/>
                                        <p:tgtEl>
                                          <p:spTgt spid="2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9">
                                            <p:txEl>
                                              <p:pRg st="4" end="4"/>
                                            </p:txEl>
                                          </p:spTgt>
                                        </p:tgtEl>
                                        <p:attrNameLst>
                                          <p:attrName>style.visibility</p:attrName>
                                        </p:attrNameLst>
                                      </p:cBhvr>
                                      <p:to>
                                        <p:strVal val="visible"/>
                                      </p:to>
                                    </p:set>
                                    <p:animEffect transition="in" filter="fade">
                                      <p:cBhvr>
                                        <p:cTn id="55"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4A4278-8839-48FB-BEBA-79D7EDDABA07}"/>
              </a:ext>
            </a:extLst>
          </p:cNvPr>
          <p:cNvSpPr/>
          <p:nvPr/>
        </p:nvSpPr>
        <p:spPr>
          <a:xfrm>
            <a:off x="457200" y="3162240"/>
            <a:ext cx="23218593" cy="1024896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41" name="Group 26"/>
          <p:cNvGrpSpPr/>
          <p:nvPr/>
        </p:nvGrpSpPr>
        <p:grpSpPr>
          <a:xfrm>
            <a:off x="611108" y="1828800"/>
            <a:ext cx="12114292" cy="907193"/>
            <a:chOff x="7459670" y="7543799"/>
            <a:chExt cx="20011305" cy="907312"/>
          </a:xfrm>
        </p:grpSpPr>
        <p:sp>
          <p:nvSpPr>
            <p:cNvPr id="44" name="TextBox 43"/>
            <p:cNvSpPr txBox="1"/>
            <p:nvPr/>
          </p:nvSpPr>
          <p:spPr>
            <a:xfrm>
              <a:off x="8993186" y="7620005"/>
              <a:ext cx="18477789"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LÝ THUYẾT CẦN NHỚ</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0" name="TextBox 49"/>
                <p:cNvSpPr txBox="1"/>
                <p:nvPr/>
              </p:nvSpPr>
              <p:spPr>
                <a:xfrm>
                  <a:off x="7790908" y="7640053"/>
                  <a:ext cx="744606"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I</a:t>
                  </a:r>
                </a:p>
              </p:txBody>
            </p:sp>
          </p:grpSp>
        </p:grpSp>
      </p:grpSp>
      <p:sp>
        <p:nvSpPr>
          <p:cNvPr id="10" name="Rectangle 9">
            <a:extLst>
              <a:ext uri="{FF2B5EF4-FFF2-40B4-BE49-F238E27FC236}">
                <a16:creationId xmlns:a16="http://schemas.microsoft.com/office/drawing/2014/main" id="{372C34B5-28E6-4EC8-B246-38F191EAA9DC}"/>
              </a:ext>
            </a:extLst>
          </p:cNvPr>
          <p:cNvSpPr/>
          <p:nvPr/>
        </p:nvSpPr>
        <p:spPr>
          <a:xfrm>
            <a:off x="0" y="3303925"/>
            <a:ext cx="9388459" cy="1446550"/>
          </a:xfrm>
          <a:prstGeom prst="rect">
            <a:avLst/>
          </a:prstGeom>
          <a:noFill/>
          <a:ln w="57150" cmpd="dbl">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I. SƠ ĐỒ KHẢO SÁT HÀM SỐ</a:t>
            </a:r>
            <a:endParaRPr lang="en-US" sz="4400" b="1" i="1"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eaLnBrk="1" hangingPunct="1"/>
            <a:endPar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2203F8F0-E316-42D7-8FDA-B5063A0A1E00}"/>
              </a:ext>
            </a:extLst>
          </p:cNvPr>
          <p:cNvSpPr/>
          <p:nvPr/>
        </p:nvSpPr>
        <p:spPr>
          <a:xfrm>
            <a:off x="1447198" y="4240323"/>
            <a:ext cx="14783401" cy="8092793"/>
          </a:xfrm>
          <a:prstGeom prst="rect">
            <a:avLst/>
          </a:prstGeom>
        </p:spPr>
        <p:txBody>
          <a:bodyPr wrap="square">
            <a:spAutoFit/>
          </a:bodyPr>
          <a:lstStyle/>
          <a:p>
            <a:pPr algn="just">
              <a:lnSpc>
                <a:spcPct val="107000"/>
              </a:lnSpc>
              <a:spcAft>
                <a:spcPts val="800"/>
              </a:spcAft>
            </a:pPr>
            <a:r>
              <a:rPr lang="nl-NL" sz="4400" b="1" i="1">
                <a:latin typeface="Tahoma" panose="020B0604030504040204" pitchFamily="34" charset="0"/>
                <a:ea typeface="Tahoma" panose="020B0604030504040204" pitchFamily="34" charset="0"/>
                <a:cs typeface="Tahoma" panose="020B0604030504040204" pitchFamily="34" charset="0"/>
              </a:rPr>
              <a:t>B1:</a:t>
            </a:r>
            <a:r>
              <a:rPr lang="nl-NL" sz="4400" b="1">
                <a:latin typeface="Tahoma" panose="020B0604030504040204" pitchFamily="34" charset="0"/>
                <a:ea typeface="Tahoma" panose="020B0604030504040204" pitchFamily="34" charset="0"/>
                <a:cs typeface="Tahoma" panose="020B0604030504040204" pitchFamily="34" charset="0"/>
              </a:rPr>
              <a:t> TXĐ</a:t>
            </a:r>
            <a:endParaRPr lang="en-US"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nl-NL" sz="4400" b="1">
                <a:latin typeface="Tahoma" panose="020B0604030504040204" pitchFamily="34" charset="0"/>
                <a:ea typeface="Tahoma" panose="020B0604030504040204" pitchFamily="34" charset="0"/>
                <a:cs typeface="Tahoma" panose="020B0604030504040204" pitchFamily="34" charset="0"/>
              </a:rPr>
              <a:t>Tìm tập xác định của hàm số</a:t>
            </a:r>
            <a:endParaRPr lang="en-US"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nl-NL" sz="4400" b="1" i="1">
                <a:latin typeface="Tahoma" panose="020B0604030504040204" pitchFamily="34" charset="0"/>
                <a:ea typeface="Tahoma" panose="020B0604030504040204" pitchFamily="34" charset="0"/>
                <a:cs typeface="Tahoma" panose="020B0604030504040204" pitchFamily="34" charset="0"/>
              </a:rPr>
              <a:t>B2:</a:t>
            </a:r>
            <a:r>
              <a:rPr lang="nl-NL" sz="4400" b="1">
                <a:latin typeface="Tahoma" panose="020B0604030504040204" pitchFamily="34" charset="0"/>
                <a:ea typeface="Tahoma" panose="020B0604030504040204" pitchFamily="34" charset="0"/>
                <a:cs typeface="Tahoma" panose="020B0604030504040204" pitchFamily="34" charset="0"/>
              </a:rPr>
              <a:t> Sự biến thiên</a:t>
            </a:r>
            <a:endParaRPr lang="en-US"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nl-NL" sz="4400" b="1">
                <a:latin typeface="Tahoma" panose="020B0604030504040204" pitchFamily="34" charset="0"/>
                <a:ea typeface="Tahoma" panose="020B0604030504040204" pitchFamily="34" charset="0"/>
                <a:cs typeface="Tahoma" panose="020B0604030504040204" pitchFamily="34" charset="0"/>
              </a:rPr>
              <a:t>   - Xét chiều biến thiên</a:t>
            </a:r>
            <a:endParaRPr lang="en-US"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nl-NL" sz="4400" b="1">
                <a:latin typeface="Tahoma" panose="020B0604030504040204" pitchFamily="34" charset="0"/>
                <a:ea typeface="Tahoma" panose="020B0604030504040204" pitchFamily="34" charset="0"/>
                <a:cs typeface="Tahoma" panose="020B0604030504040204" pitchFamily="34" charset="0"/>
              </a:rPr>
              <a:t>   - Tìm cực trị</a:t>
            </a:r>
            <a:endParaRPr lang="en-US"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nl-NL" sz="4400" b="1">
                <a:latin typeface="Tahoma" panose="020B0604030504040204" pitchFamily="34" charset="0"/>
                <a:ea typeface="Tahoma" panose="020B0604030504040204" pitchFamily="34" charset="0"/>
                <a:cs typeface="Tahoma" panose="020B0604030504040204" pitchFamily="34" charset="0"/>
              </a:rPr>
              <a:t>   - Tìm giới hạn và tiệm cận (nếu có)</a:t>
            </a:r>
            <a:endParaRPr lang="en-US"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nl-NL" sz="4400" b="1">
                <a:latin typeface="Tahoma" panose="020B0604030504040204" pitchFamily="34" charset="0"/>
                <a:ea typeface="Tahoma" panose="020B0604030504040204" pitchFamily="34" charset="0"/>
                <a:cs typeface="Tahoma" panose="020B0604030504040204" pitchFamily="34" charset="0"/>
              </a:rPr>
              <a:t>   - Lập bảng biến thiên</a:t>
            </a:r>
            <a:endParaRPr lang="en-US"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nl-NL" sz="4400" b="1" i="1">
                <a:latin typeface="Tahoma" panose="020B0604030504040204" pitchFamily="34" charset="0"/>
                <a:ea typeface="Tahoma" panose="020B0604030504040204" pitchFamily="34" charset="0"/>
                <a:cs typeface="Tahoma" panose="020B0604030504040204" pitchFamily="34" charset="0"/>
              </a:rPr>
              <a:t>B3:</a:t>
            </a:r>
            <a:r>
              <a:rPr lang="nl-NL" sz="4400" b="1">
                <a:latin typeface="Tahoma" panose="020B0604030504040204" pitchFamily="34" charset="0"/>
                <a:ea typeface="Tahoma" panose="020B0604030504040204" pitchFamily="34" charset="0"/>
                <a:cs typeface="Tahoma" panose="020B0604030504040204" pitchFamily="34" charset="0"/>
              </a:rPr>
              <a:t> Đồ thị</a:t>
            </a:r>
            <a:endParaRPr lang="en-US" sz="4400" b="1">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nl-NL" sz="4400" b="1">
                <a:latin typeface="Tahoma" panose="020B0604030504040204" pitchFamily="34" charset="0"/>
                <a:ea typeface="Tahoma" panose="020B0604030504040204" pitchFamily="34" charset="0"/>
                <a:cs typeface="Tahoma" panose="020B0604030504040204" pitchFamily="34" charset="0"/>
              </a:rPr>
              <a:t>Dựa vào bảng biến thiên và các yếu tố xác định ở trên để vẽ đồ thị</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254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spd="2500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10" grpId="0" autoUpdateAnimBg="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660816" y="2482637"/>
            <a:ext cx="22918480" cy="3399001"/>
            <a:chOff x="1175570" y="3048677"/>
            <a:chExt cx="22147905" cy="3532400"/>
          </a:xfrm>
        </p:grpSpPr>
        <p:sp>
          <p:nvSpPr>
            <p:cNvPr id="5" name="Rounded Rectangle 4"/>
            <p:cNvSpPr/>
            <p:nvPr/>
          </p:nvSpPr>
          <p:spPr>
            <a:xfrm>
              <a:off x="1198487" y="3189549"/>
              <a:ext cx="22124988" cy="339152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687566" y="5937486"/>
            <a:ext cx="22931100" cy="7150333"/>
            <a:chOff x="1248989" y="5867400"/>
            <a:chExt cx="22060326" cy="5993560"/>
          </a:xfrm>
        </p:grpSpPr>
        <p:sp>
          <p:nvSpPr>
            <p:cNvPr id="19" name="Rounded Rectangle 18"/>
            <p:cNvSpPr/>
            <p:nvPr/>
          </p:nvSpPr>
          <p:spPr>
            <a:xfrm>
              <a:off x="1248989" y="5934210"/>
              <a:ext cx="22060326" cy="592675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67400"/>
              <a:ext cx="3568119" cy="845462"/>
              <a:chOff x="1224541" y="6305967"/>
              <a:chExt cx="3568119" cy="845462"/>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96330" y="6305967"/>
                <a:ext cx="2191677" cy="644962"/>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4"/>
            <a:ext cx="3738408" cy="872732"/>
            <a:chOff x="7459670" y="7543799"/>
            <a:chExt cx="6175386" cy="872846"/>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769542"/>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1610" y="7640053"/>
                  <a:ext cx="943204" cy="7695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47E976C-C670-47B1-BC14-03E760BF329C}"/>
                  </a:ext>
                </a:extLst>
              </p:cNvPr>
              <p:cNvSpPr/>
              <p:nvPr/>
            </p:nvSpPr>
            <p:spPr>
              <a:xfrm>
                <a:off x="820746" y="3391516"/>
                <a:ext cx="22343104" cy="2438616"/>
              </a:xfrm>
              <a:prstGeom prst="rect">
                <a:avLst/>
              </a:prstGeom>
            </p:spPr>
            <p:txBody>
              <a:bodyPr wrap="none">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Khảo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b. </a:t>
                </a:r>
                <a:r>
                  <a:rPr lang="en-US" sz="4400" b="1" dirty="0" err="1">
                    <a:effectLst/>
                    <a:latin typeface="Tahoma" panose="020B0604030504040204" pitchFamily="34" charset="0"/>
                    <a:ea typeface="Tahoma" panose="020B0604030504040204" pitchFamily="34" charset="0"/>
                    <a:cs typeface="Tahoma" panose="020B0604030504040204" pitchFamily="34" charset="0"/>
                  </a:rPr>
                  <a:t>Dựa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biện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luận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nghiệm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𝟑</m:t>
                    </m:r>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theo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i="1" dirty="0">
                    <a:effectLst/>
                    <a:latin typeface="Tahoma" panose="020B0604030504040204" pitchFamily="34" charset="0"/>
                    <a:ea typeface="Tahoma" panose="020B0604030504040204" pitchFamily="34" charset="0"/>
                    <a:cs typeface="Tahoma" panose="020B0604030504040204" pitchFamily="34" charset="0"/>
                  </a:rPr>
                  <a:t>m</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A47E976C-C670-47B1-BC14-03E760BF329C}"/>
                  </a:ext>
                </a:extLst>
              </p:cNvPr>
              <p:cNvSpPr>
                <a:spLocks noRot="1" noChangeAspect="1" noMove="1" noResize="1" noEditPoints="1" noAdjustHandles="1" noChangeArrowheads="1" noChangeShapeType="1" noTextEdit="1"/>
              </p:cNvSpPr>
              <p:nvPr/>
            </p:nvSpPr>
            <p:spPr>
              <a:xfrm>
                <a:off x="820746" y="3391516"/>
                <a:ext cx="22343104" cy="2438616"/>
              </a:xfrm>
              <a:prstGeom prst="rect">
                <a:avLst/>
              </a:prstGeom>
              <a:blipFill>
                <a:blip r:embed="rId2"/>
                <a:stretch>
                  <a:fillRect l="-1119" t="-5250" b="-11000"/>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ED971101-2CEC-48B2-805D-828B2684E3E0}"/>
              </a:ext>
            </a:extLst>
          </p:cNvPr>
          <p:cNvPicPr>
            <a:picLocks noChangeAspect="1"/>
          </p:cNvPicPr>
          <p:nvPr/>
        </p:nvPicPr>
        <p:blipFill>
          <a:blip r:embed="rId3"/>
          <a:stretch>
            <a:fillRect/>
          </a:stretch>
        </p:blipFill>
        <p:spPr>
          <a:xfrm>
            <a:off x="16466124" y="6097496"/>
            <a:ext cx="6967861" cy="6645597"/>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80AA759-59B4-4557-B283-A278B700459D}"/>
                  </a:ext>
                </a:extLst>
              </p:cNvPr>
              <p:cNvSpPr txBox="1"/>
              <p:nvPr/>
            </p:nvSpPr>
            <p:spPr>
              <a:xfrm>
                <a:off x="731466" y="7635264"/>
                <a:ext cx="15334775" cy="784767"/>
              </a:xfrm>
              <a:prstGeom prst="rect">
                <a:avLst/>
              </a:prstGeom>
              <a:noFill/>
            </p:spPr>
            <p:txBody>
              <a:bodyPr vert="horz" wrap="none" rtlCol="0">
                <a:spAutoFit/>
              </a:bodyPr>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Biện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luận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nghiệm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trình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𝒎</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TextBox 26">
                <a:extLst>
                  <a:ext uri="{FF2B5EF4-FFF2-40B4-BE49-F238E27FC236}">
                    <a16:creationId xmlns:a16="http://schemas.microsoft.com/office/drawing/2014/main" id="{780AA759-59B4-4557-B283-A278B700459D}"/>
                  </a:ext>
                </a:extLst>
              </p:cNvPr>
              <p:cNvSpPr txBox="1">
                <a:spLocks noRot="1" noChangeAspect="1" noMove="1" noResize="1" noEditPoints="1" noAdjustHandles="1" noChangeArrowheads="1" noChangeShapeType="1" noTextEdit="1"/>
              </p:cNvSpPr>
              <p:nvPr/>
            </p:nvSpPr>
            <p:spPr>
              <a:xfrm>
                <a:off x="731466" y="7635264"/>
                <a:ext cx="15334775" cy="784767"/>
              </a:xfrm>
              <a:prstGeom prst="rect">
                <a:avLst/>
              </a:prstGeom>
              <a:blipFill>
                <a:blip r:embed="rId4"/>
                <a:stretch>
                  <a:fillRect l="-1630" t="-15625" b="-35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B138B88E-24F7-4F9F-90F0-A1B5A0D3C2CE}"/>
                  </a:ext>
                </a:extLst>
              </p:cNvPr>
              <p:cNvSpPr/>
              <p:nvPr/>
            </p:nvSpPr>
            <p:spPr>
              <a:xfrm>
                <a:off x="644026" y="8700188"/>
                <a:ext cx="14062574" cy="1704634"/>
              </a:xfrm>
              <a:prstGeom prst="rect">
                <a:avLst/>
              </a:prstGeom>
            </p:spPr>
            <p:txBody>
              <a:bodyPr wrap="square">
                <a:spAutoFit/>
              </a:bodyPr>
              <a:lstStyle/>
              <a:p>
                <a:pPr marL="228600" algn="just">
                  <a:lnSpc>
                    <a:spcPct val="107000"/>
                  </a:lnSpc>
                  <a:spcAft>
                    <a:spcPts val="800"/>
                  </a:spcAft>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𝒎</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e>
                          <m:e>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𝒎</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e>
                        </m:eqAr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d>
                    <m:d>
                      <m:dPr>
                        <m:begChr m:val="["/>
                        <m:endChr m:val=""/>
                        <m:ctrlP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𝒎</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𝟐</m:t>
                            </m:r>
                          </m:e>
                          <m:e>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𝒎</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𝟐</m:t>
                            </m:r>
                          </m:e>
                        </m:eqArr>
                      </m:e>
                    </m:d>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nghiệm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Rectangle 34">
                <a:extLst>
                  <a:ext uri="{FF2B5EF4-FFF2-40B4-BE49-F238E27FC236}">
                    <a16:creationId xmlns:a16="http://schemas.microsoft.com/office/drawing/2014/main" id="{B138B88E-24F7-4F9F-90F0-A1B5A0D3C2CE}"/>
                  </a:ext>
                </a:extLst>
              </p:cNvPr>
              <p:cNvSpPr>
                <a:spLocks noRot="1" noChangeAspect="1" noMove="1" noResize="1" noEditPoints="1" noAdjustHandles="1" noChangeArrowheads="1" noChangeShapeType="1" noTextEdit="1"/>
              </p:cNvSpPr>
              <p:nvPr/>
            </p:nvSpPr>
            <p:spPr>
              <a:xfrm>
                <a:off x="644026" y="8700188"/>
                <a:ext cx="14062574" cy="1704634"/>
              </a:xfrm>
              <a:prstGeom prst="rect">
                <a:avLst/>
              </a:prstGeom>
              <a:blipFill>
                <a:blip r:embed="rId5"/>
                <a:stretch>
                  <a:fillRect l="-130"/>
                </a:stretch>
              </a:blipFill>
            </p:spPr>
            <p:txBody>
              <a:bodyPr/>
              <a:lstStyle/>
              <a:p>
                <a:r>
                  <a:rPr lang="en-US">
                    <a:noFill/>
                  </a:rPr>
                  <a:t> </a:t>
                </a:r>
              </a:p>
            </p:txBody>
          </p:sp>
        </mc:Fallback>
      </mc:AlternateContent>
      <p:cxnSp>
        <p:nvCxnSpPr>
          <p:cNvPr id="2" name=" ">
            <a:extLst>
              <a:ext uri="{FF2B5EF4-FFF2-40B4-BE49-F238E27FC236}">
                <a16:creationId xmlns:a16="http://schemas.microsoft.com/office/drawing/2014/main" id="{7145EC86-456F-4E89-A884-489D8F9B849A}"/>
              </a:ext>
            </a:extLst>
          </p:cNvPr>
          <p:cNvCxnSpPr>
            <a:cxnSpLocks/>
          </p:cNvCxnSpPr>
          <p:nvPr/>
        </p:nvCxnSpPr>
        <p:spPr>
          <a:xfrm>
            <a:off x="16535400" y="9144000"/>
            <a:ext cx="708326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 ">
            <a:extLst>
              <a:ext uri="{FF2B5EF4-FFF2-40B4-BE49-F238E27FC236}">
                <a16:creationId xmlns:a16="http://schemas.microsoft.com/office/drawing/2014/main" id="{05B47B15-528D-4ECF-BD08-0DDAE9BD4EA7}"/>
              </a:ext>
            </a:extLst>
          </p:cNvPr>
          <p:cNvCxnSpPr>
            <a:cxnSpLocks/>
          </p:cNvCxnSpPr>
          <p:nvPr/>
        </p:nvCxnSpPr>
        <p:spPr>
          <a:xfrm>
            <a:off x="16535400" y="12420600"/>
            <a:ext cx="708326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 ">
            <a:extLst>
              <a:ext uri="{FF2B5EF4-FFF2-40B4-BE49-F238E27FC236}">
                <a16:creationId xmlns:a16="http://schemas.microsoft.com/office/drawing/2014/main" id="{E786AB5D-CC4A-4AE0-AF93-C9EA8C324676}"/>
              </a:ext>
            </a:extLst>
          </p:cNvPr>
          <p:cNvCxnSpPr>
            <a:cxnSpLocks/>
          </p:cNvCxnSpPr>
          <p:nvPr/>
        </p:nvCxnSpPr>
        <p:spPr>
          <a:xfrm>
            <a:off x="16466124" y="7391400"/>
            <a:ext cx="708326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7E69964B-13C7-443B-BDD1-464C95ECD0B8}"/>
                  </a:ext>
                </a:extLst>
              </p:cNvPr>
              <p:cNvSpPr/>
              <p:nvPr/>
            </p:nvSpPr>
            <p:spPr>
              <a:xfrm>
                <a:off x="960770" y="10736459"/>
                <a:ext cx="14671132" cy="769441"/>
              </a:xfrm>
              <a:prstGeom prst="rect">
                <a:avLst/>
              </a:prstGeom>
            </p:spPr>
            <p:txBody>
              <a:bodyPr wrap="none">
                <a:spAutoFit/>
              </a:bodyPr>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&lt;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𝒎</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&lt;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&lt;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𝒎</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&lt;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3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nghiệm</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Rectangle 30">
                <a:extLst>
                  <a:ext uri="{FF2B5EF4-FFF2-40B4-BE49-F238E27FC236}">
                    <a16:creationId xmlns:a16="http://schemas.microsoft.com/office/drawing/2014/main" id="{7E69964B-13C7-443B-BDD1-464C95ECD0B8}"/>
                  </a:ext>
                </a:extLst>
              </p:cNvPr>
              <p:cNvSpPr>
                <a:spLocks noRot="1" noChangeAspect="1" noMove="1" noResize="1" noEditPoints="1" noAdjustHandles="1" noChangeArrowheads="1" noChangeShapeType="1" noTextEdit="1"/>
              </p:cNvSpPr>
              <p:nvPr/>
            </p:nvSpPr>
            <p:spPr>
              <a:xfrm>
                <a:off x="960770" y="10736459"/>
                <a:ext cx="14671132" cy="769441"/>
              </a:xfrm>
              <a:prstGeom prst="rect">
                <a:avLst/>
              </a:prstGeom>
              <a:blipFill>
                <a:blip r:embed="rId6"/>
                <a:stretch>
                  <a:fillRect l="-1704" t="-16667" r="-831" b="-36508"/>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408873E-FA29-4512-BA98-7437F7399936}"/>
              </a:ext>
            </a:extLst>
          </p:cNvPr>
          <p:cNvSpPr txBox="1"/>
          <p:nvPr/>
        </p:nvSpPr>
        <p:spPr>
          <a:xfrm>
            <a:off x="1797772" y="2589354"/>
            <a:ext cx="2962671"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5.T44</a:t>
            </a:r>
          </a:p>
        </p:txBody>
      </p:sp>
    </p:spTree>
    <p:extLst>
      <p:ext uri="{BB962C8B-B14F-4D97-AF65-F5344CB8AC3E}">
        <p14:creationId xmlns:p14="http://schemas.microsoft.com/office/powerpoint/2010/main" val="406551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spd="15000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spd="15000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spd="15000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662086" y="2504277"/>
            <a:ext cx="23552820" cy="3017645"/>
            <a:chOff x="1175570" y="3048677"/>
            <a:chExt cx="22124988" cy="3136077"/>
          </a:xfrm>
        </p:grpSpPr>
        <p:sp>
          <p:nvSpPr>
            <p:cNvPr id="5" name="Rounded Rectangle 4"/>
            <p:cNvSpPr/>
            <p:nvPr/>
          </p:nvSpPr>
          <p:spPr>
            <a:xfrm>
              <a:off x="1175570" y="3106246"/>
              <a:ext cx="22124988" cy="307850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699258" y="5612218"/>
            <a:ext cx="23552820" cy="7951382"/>
            <a:chOff x="1270511" y="5867400"/>
            <a:chExt cx="22062025" cy="6868278"/>
          </a:xfrm>
        </p:grpSpPr>
        <p:sp>
          <p:nvSpPr>
            <p:cNvPr id="19" name="Rounded Rectangle 18"/>
            <p:cNvSpPr/>
            <p:nvPr/>
          </p:nvSpPr>
          <p:spPr>
            <a:xfrm>
              <a:off x="1272210" y="6139011"/>
              <a:ext cx="22060326" cy="659666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67400"/>
              <a:ext cx="3568119" cy="845462"/>
              <a:chOff x="1224541" y="6305967"/>
              <a:chExt cx="3568119" cy="845462"/>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96330" y="6305967"/>
                <a:ext cx="2153362" cy="664631"/>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7" y="1524004"/>
            <a:ext cx="4383269" cy="872732"/>
            <a:chOff x="7459670" y="7543799"/>
            <a:chExt cx="6175386" cy="872846"/>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769542"/>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1610" y="7640053"/>
                  <a:ext cx="943204" cy="7695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EF12C27D-8161-4EB1-A3EF-E04604C53E5F}"/>
                  </a:ext>
                </a:extLst>
              </p:cNvPr>
              <p:cNvSpPr/>
              <p:nvPr/>
            </p:nvSpPr>
            <p:spPr>
              <a:xfrm>
                <a:off x="1806342" y="3729479"/>
                <a:ext cx="19682058" cy="1641027"/>
              </a:xfrm>
              <a:prstGeom prst="rect">
                <a:avLst/>
              </a:prstGeom>
            </p:spPr>
            <p:txBody>
              <a:bodyPr wrap="square">
                <a:spAutoFit/>
              </a:bodyPr>
              <a:lstStyle/>
              <a:p>
                <a:pPr>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a. CMR </a:t>
                </a:r>
                <a:r>
                  <a:rPr lang="en-US" sz="4400" b="1" dirty="0" err="1">
                    <a:effectLst/>
                    <a:latin typeface="Tahoma" panose="020B0604030504040204" pitchFamily="34" charset="0"/>
                    <a:ea typeface="Tahoma" panose="020B0604030504040204" pitchFamily="34" charset="0"/>
                    <a:cs typeface="Tahoma" panose="020B0604030504040204" pitchFamily="34" charset="0"/>
                  </a:rPr>
                  <a:t>hàm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luôn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biến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mỗi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khoảng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định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nó</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b. </a:t>
                </a:r>
                <a:r>
                  <a:rPr lang="en-US" sz="4400" b="1" dirty="0" err="1">
                    <a:effectLst/>
                    <a:latin typeface="Tahoma" panose="020B0604030504040204" pitchFamily="34" charset="0"/>
                    <a:ea typeface="Tahoma" panose="020B0604030504040204" pitchFamily="34" charset="0"/>
                    <a:cs typeface="Tahoma" panose="020B0604030504040204" pitchFamily="34" charset="0"/>
                  </a:rPr>
                  <a:t>Xác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định</a:t>
                </a:r>
                <a:r>
                  <a:rPr lang="en-US" sz="4400" b="1" dirty="0">
                    <a:effectLst/>
                    <a:latin typeface="Tahoma" panose="020B0604030504040204" pitchFamily="34" charset="0"/>
                    <a:ea typeface="Tahoma" panose="020B0604030504040204" pitchFamily="34" charset="0"/>
                    <a:cs typeface="Tahoma" panose="020B0604030504040204" pitchFamily="34" charset="0"/>
                  </a:rPr>
                  <a:t> m </a:t>
                </a:r>
                <a:r>
                  <a:rPr lang="en-US" sz="4400" b="1" dirty="0" err="1">
                    <a:effectLst/>
                    <a:latin typeface="Tahoma" panose="020B0604030504040204" pitchFamily="34" charset="0"/>
                    <a:ea typeface="Tahoma" panose="020B0604030504040204" pitchFamily="34" charset="0"/>
                    <a:cs typeface="Tahoma" panose="020B0604030504040204" pitchFamily="34" charset="0"/>
                  </a:rPr>
                  <a:t>để</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tiệm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cận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đứng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a:extLst>
                  <a:ext uri="{FF2B5EF4-FFF2-40B4-BE49-F238E27FC236}">
                    <a16:creationId xmlns:a16="http://schemas.microsoft.com/office/drawing/2014/main" id="{EF12C27D-8161-4EB1-A3EF-E04604C53E5F}"/>
                  </a:ext>
                </a:extLst>
              </p:cNvPr>
              <p:cNvSpPr>
                <a:spLocks noRot="1" noChangeAspect="1" noMove="1" noResize="1" noEditPoints="1" noAdjustHandles="1" noChangeArrowheads="1" noChangeShapeType="1" noTextEdit="1"/>
              </p:cNvSpPr>
              <p:nvPr/>
            </p:nvSpPr>
            <p:spPr>
              <a:xfrm>
                <a:off x="1806342" y="3729479"/>
                <a:ext cx="19682058" cy="1641027"/>
              </a:xfrm>
              <a:prstGeom prst="rect">
                <a:avLst/>
              </a:prstGeom>
              <a:blipFill>
                <a:blip r:embed="rId2"/>
                <a:stretch>
                  <a:fillRect l="-1239" t="-8922" b="-16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FC88023-83AC-46C6-9C60-8D8EF618EA43}"/>
                  </a:ext>
                </a:extLst>
              </p:cNvPr>
              <p:cNvSpPr/>
              <p:nvPr/>
            </p:nvSpPr>
            <p:spPr>
              <a:xfrm>
                <a:off x="5078780" y="2652614"/>
                <a:ext cx="13471235" cy="1070614"/>
              </a:xfrm>
              <a:prstGeom prst="rect">
                <a:avLst/>
              </a:prstGeom>
              <a:blipFill dpi="0" rotWithShape="1">
                <a:blip r:embed="rId3">
                  <a:alphaModFix amt="40000"/>
                </a:blip>
                <a:srcRect/>
                <a:stretch>
                  <a:fillRect/>
                </a:stretch>
              </a:blipFill>
            </p:spPr>
            <p:txBody>
              <a:bodyPr wrap="square">
                <a:spAutoFit/>
              </a:bodyPr>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Cho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𝒎𝒙</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𝒎</m:t>
                        </m:r>
                      </m:den>
                    </m:f>
                    <m:r>
                      <a:rPr lang="en-US" sz="4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m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tham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thực</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Rectangle 26">
                <a:extLst>
                  <a:ext uri="{FF2B5EF4-FFF2-40B4-BE49-F238E27FC236}">
                    <a16:creationId xmlns:a16="http://schemas.microsoft.com/office/drawing/2014/main" xmlns:a14="http://schemas.microsoft.com/office/drawing/2010/main" xmlns="" id="{7FC88023-83AC-46C6-9C60-8D8EF618EA43}"/>
                  </a:ext>
                </a:extLst>
              </p:cNvPr>
              <p:cNvSpPr>
                <a:spLocks noRot="1" noChangeAspect="1" noMove="1" noResize="1" noEditPoints="1" noAdjustHandles="1" noChangeArrowheads="1" noChangeShapeType="1" noTextEdit="1"/>
              </p:cNvSpPr>
              <p:nvPr/>
            </p:nvSpPr>
            <p:spPr>
              <a:xfrm>
                <a:off x="5078780" y="2652614"/>
                <a:ext cx="13471235" cy="1070614"/>
              </a:xfrm>
              <a:prstGeom prst="rect">
                <a:avLst/>
              </a:prstGeom>
              <a:blipFill rotWithShape="0">
                <a:blip r:embed="rId4"/>
                <a:stretch>
                  <a:fillRect l="-1810" b="-10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EFC947D4-8AE4-4611-AAF4-C7645D01DFD7}"/>
                  </a:ext>
                </a:extLst>
              </p:cNvPr>
              <p:cNvSpPr/>
              <p:nvPr/>
            </p:nvSpPr>
            <p:spPr>
              <a:xfrm>
                <a:off x="-261226" y="6540313"/>
                <a:ext cx="6824191" cy="25730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rPr>
                        <m:t>𝐚</m:t>
                      </m:r>
                      <m:r>
                        <a:rPr lang="en-US" sz="4400" b="1" i="0">
                          <a:latin typeface="Cambria Math" panose="02040503050406030204" pitchFamily="18" charset="0"/>
                        </a:rPr>
                        <m:t>) </m:t>
                      </m:r>
                      <m:r>
                        <a:rPr lang="en-US" sz="4400" b="1" i="1">
                          <a:latin typeface="Cambria Math" panose="02040503050406030204" pitchFamily="18" charset="0"/>
                        </a:rPr>
                        <m:t>𝒚</m:t>
                      </m:r>
                      <m:r>
                        <a:rPr lang="en-US" sz="4400" b="1" i="0">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𝒎𝒙</m:t>
                          </m:r>
                          <m:r>
                            <a:rPr lang="en-US" sz="4400" b="1" i="0">
                              <a:latin typeface="Cambria Math" panose="02040503050406030204" pitchFamily="18" charset="0"/>
                            </a:rPr>
                            <m:t>−</m:t>
                          </m:r>
                          <m:r>
                            <a:rPr lang="en-US" sz="4400" b="1" i="0">
                              <a:latin typeface="Cambria Math" panose="02040503050406030204" pitchFamily="18" charset="0"/>
                            </a:rPr>
                            <m:t>𝟏</m:t>
                          </m:r>
                        </m:num>
                        <m:den>
                          <m:r>
                            <a:rPr lang="en-US" sz="4400" b="1" i="0">
                              <a:latin typeface="Cambria Math" panose="02040503050406030204" pitchFamily="18" charset="0"/>
                            </a:rPr>
                            <m:t>𝟐</m:t>
                          </m:r>
                          <m:r>
                            <a:rPr lang="en-US" sz="4400" b="1" i="1">
                              <a:latin typeface="Cambria Math" panose="02040503050406030204" pitchFamily="18" charset="0"/>
                            </a:rPr>
                            <m:t>𝒙</m:t>
                          </m:r>
                          <m:r>
                            <a:rPr lang="en-US" sz="4400" b="1" i="0">
                              <a:latin typeface="Cambria Math" panose="02040503050406030204" pitchFamily="18" charset="0"/>
                            </a:rPr>
                            <m:t>+</m:t>
                          </m:r>
                          <m:r>
                            <a:rPr lang="en-US" sz="4400" b="1" i="1">
                              <a:latin typeface="Cambria Math" panose="02040503050406030204" pitchFamily="18" charset="0"/>
                            </a:rPr>
                            <m:t>𝒎</m:t>
                          </m:r>
                        </m:den>
                      </m:f>
                      <m:r>
                        <a:rPr lang="en-US" sz="4400" b="1" i="0">
                          <a:latin typeface="Cambria Math" panose="02040503050406030204" pitchFamily="18" charset="0"/>
                        </a:rPr>
                        <m:t>.  </m:t>
                      </m:r>
                    </m:oMath>
                  </m:oMathPara>
                </a14:m>
                <a:endParaRPr lang="vi-VN" sz="4400" b="1"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400" b="1" i="0">
                          <a:latin typeface="Cambria Math" panose="02040503050406030204" pitchFamily="18" charset="0"/>
                        </a:rPr>
                        <m:t>𝐓𝐗</m:t>
                      </m:r>
                      <m:r>
                        <a:rPr lang="en-US" sz="4400" b="1" i="0">
                          <a:latin typeface="Cambria Math" panose="02040503050406030204" pitchFamily="18" charset="0"/>
                        </a:rPr>
                        <m:t>Đ: </m:t>
                      </m:r>
                      <m:r>
                        <a:rPr lang="en-US" sz="4400" b="1" i="0">
                          <a:latin typeface="Cambria Math" panose="02040503050406030204" pitchFamily="18" charset="0"/>
                        </a:rPr>
                        <m:t>ℝ</m:t>
                      </m:r>
                      <m:r>
                        <a:rPr lang="en-US" sz="4400" b="1" i="0">
                          <a:latin typeface="Cambria Math" panose="02040503050406030204" pitchFamily="18" charset="0"/>
                        </a:rPr>
                        <m:t>\</m:t>
                      </m:r>
                      <m:d>
                        <m:dPr>
                          <m:begChr m:val="{"/>
                          <m:endChr m:val="}"/>
                          <m:ctrlPr>
                            <a:rPr lang="en-US" sz="4400" b="1" i="1" smtClean="0">
                              <a:latin typeface="Cambria Math" panose="02040503050406030204" pitchFamily="18" charset="0"/>
                            </a:rPr>
                          </m:ctrlPr>
                        </m:dPr>
                        <m:e>
                          <m:r>
                            <a:rPr lang="en-US" sz="4400" b="1">
                              <a:latin typeface="Cambria Math" panose="02040503050406030204" pitchFamily="18" charset="0"/>
                            </a:rPr>
                            <m:t>−</m:t>
                          </m:r>
                          <m:f>
                            <m:fPr>
                              <m:ctrlPr>
                                <a:rPr lang="en-US" sz="4400" b="1" i="1">
                                  <a:latin typeface="Cambria Math" panose="02040503050406030204" pitchFamily="18" charset="0"/>
                                </a:rPr>
                              </m:ctrlPr>
                            </m:fPr>
                            <m:num>
                              <m:r>
                                <a:rPr lang="en-US" sz="4400" b="1">
                                  <a:latin typeface="Cambria Math" panose="02040503050406030204" pitchFamily="18" charset="0"/>
                                </a:rPr>
                                <m:t>𝐦</m:t>
                              </m:r>
                            </m:num>
                            <m:den>
                              <m:r>
                                <a:rPr lang="en-US" sz="4400" b="1">
                                  <a:latin typeface="Cambria Math" panose="02040503050406030204" pitchFamily="18" charset="0"/>
                                </a:rPr>
                                <m:t>𝟐</m:t>
                              </m:r>
                            </m:den>
                          </m:f>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Rectangle 28">
                <a:extLst>
                  <a:ext uri="{FF2B5EF4-FFF2-40B4-BE49-F238E27FC236}">
                    <a16:creationId xmlns:a16="http://schemas.microsoft.com/office/drawing/2014/main" id="{EFC947D4-8AE4-4611-AAF4-C7645D01DFD7}"/>
                  </a:ext>
                </a:extLst>
              </p:cNvPr>
              <p:cNvSpPr>
                <a:spLocks noRot="1" noChangeAspect="1" noMove="1" noResize="1" noEditPoints="1" noAdjustHandles="1" noChangeArrowheads="1" noChangeShapeType="1" noTextEdit="1"/>
              </p:cNvSpPr>
              <p:nvPr/>
            </p:nvSpPr>
            <p:spPr>
              <a:xfrm>
                <a:off x="-261226" y="6540313"/>
                <a:ext cx="6824191" cy="257301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A3A59B62-1F7F-4618-946A-039A699C3988}"/>
                  </a:ext>
                </a:extLst>
              </p:cNvPr>
              <p:cNvSpPr/>
              <p:nvPr/>
            </p:nvSpPr>
            <p:spPr>
              <a:xfrm>
                <a:off x="1176918" y="9114136"/>
                <a:ext cx="13604830" cy="1340945"/>
              </a:xfrm>
              <a:prstGeom prst="rect">
                <a:avLst/>
              </a:prstGeom>
            </p:spPr>
            <p:txBody>
              <a:bodyPr wrap="square">
                <a:spAutoFit/>
              </a:bodyPr>
              <a:lstStyle/>
              <a:p>
                <a:pPr algn="just">
                  <a:lnSpc>
                    <a:spcPct val="107000"/>
                  </a:lnSpc>
                  <a:spcAft>
                    <a:spcPts val="800"/>
                  </a:spcAft>
                </a:pPr>
                <a14:m>
                  <m:oMath xmlns:m="http://schemas.openxmlformats.org/officeDocument/2006/math">
                    <m:r>
                      <a:rPr lang="vi-VN" sz="4400" b="1" i="0" smtClean="0">
                        <a:latin typeface="Cambria Math" panose="02040503050406030204" pitchFamily="18" charset="0"/>
                        <a:ea typeface="Calibri" panose="020F0502020204030204" pitchFamily="34" charset="0"/>
                        <a:cs typeface="Times New Roman" panose="02020603050405020304" pitchFamily="18" charset="0"/>
                      </a:rPr>
                      <m:t>𝐓𝐚</m:t>
                    </m:r>
                    <m:r>
                      <a:rPr lang="vi-VN" sz="4400" b="1" i="0" smtClean="0">
                        <a:latin typeface="Cambria Math" panose="02040503050406030204" pitchFamily="18" charset="0"/>
                        <a:ea typeface="Calibri" panose="020F0502020204030204" pitchFamily="34" charset="0"/>
                        <a:cs typeface="Times New Roman" panose="02020603050405020304" pitchFamily="18" charset="0"/>
                      </a:rPr>
                      <m:t> </m:t>
                    </m:r>
                    <m:r>
                      <a:rPr lang="vi-VN" sz="4400" b="1" i="0" smtClean="0">
                        <a:latin typeface="Cambria Math" panose="02040503050406030204" pitchFamily="18" charset="0"/>
                        <a:ea typeface="Calibri" panose="020F0502020204030204" pitchFamily="34" charset="0"/>
                        <a:cs typeface="Times New Roman" panose="02020603050405020304" pitchFamily="18" charset="0"/>
                      </a:rPr>
                      <m:t>𝐜</m:t>
                    </m:r>
                    <m:r>
                      <a:rPr lang="vi-VN" sz="4400" b="1" i="0" smtClean="0">
                        <a:latin typeface="Cambria Math" panose="02040503050406030204" pitchFamily="18" charset="0"/>
                        <a:ea typeface="Calibri" panose="020F0502020204030204" pitchFamily="34" charset="0"/>
                        <a:cs typeface="Times New Roman" panose="02020603050405020304" pitchFamily="18" charset="0"/>
                      </a:rPr>
                      <m:t>ó </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num>
                      <m:den>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ℝ</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Rectangle 30">
                <a:extLst>
                  <a:ext uri="{FF2B5EF4-FFF2-40B4-BE49-F238E27FC236}">
                    <a16:creationId xmlns:a16="http://schemas.microsoft.com/office/drawing/2014/main" id="{A3A59B62-1F7F-4618-946A-039A699C3988}"/>
                  </a:ext>
                </a:extLst>
              </p:cNvPr>
              <p:cNvSpPr>
                <a:spLocks noRot="1" noChangeAspect="1" noMove="1" noResize="1" noEditPoints="1" noAdjustHandles="1" noChangeArrowheads="1" noChangeShapeType="1" noTextEdit="1"/>
              </p:cNvSpPr>
              <p:nvPr/>
            </p:nvSpPr>
            <p:spPr>
              <a:xfrm>
                <a:off x="1176918" y="9114136"/>
                <a:ext cx="13604830" cy="1340945"/>
              </a:xfrm>
              <a:prstGeom prst="rect">
                <a:avLst/>
              </a:prstGeom>
              <a:blipFill>
                <a:blip r:embed="rId6"/>
                <a:stretch>
                  <a:fillRect b="-1818"/>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FC0E0D3D-242D-478C-9A06-C0A0FC2ABCBE}"/>
              </a:ext>
            </a:extLst>
          </p:cNvPr>
          <p:cNvSpPr/>
          <p:nvPr/>
        </p:nvSpPr>
        <p:spPr>
          <a:xfrm>
            <a:off x="1104641" y="10554793"/>
            <a:ext cx="21976490" cy="751616"/>
          </a:xfrm>
          <a:prstGeom prst="rect">
            <a:avLst/>
          </a:prstGeom>
        </p:spPr>
        <p:txBody>
          <a:bodyPr wrap="square">
            <a:spAutoFit/>
          </a:bodyPr>
          <a:lstStyle/>
          <a:p>
            <a:pPr algn="just">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Do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luôn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luôn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mỗi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548BEB09-B763-4C3E-BCC2-B91235ADD179}"/>
                  </a:ext>
                </a:extLst>
              </p:cNvPr>
              <p:cNvSpPr/>
              <p:nvPr/>
            </p:nvSpPr>
            <p:spPr>
              <a:xfrm>
                <a:off x="1104641" y="11369000"/>
                <a:ext cx="18715984" cy="1055097"/>
              </a:xfrm>
              <a:prstGeom prst="rect">
                <a:avLst/>
              </a:prstGeom>
            </p:spPr>
            <p:txBody>
              <a:bodyPr wrap="square">
                <a:spAutoFit/>
              </a:bodyPr>
              <a:lstStyle/>
              <a:p>
                <a:pPr algn="just">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Tiệm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smtClean="0">
                        <a:effectLst/>
                        <a:latin typeface="Cambria Math" panose="02040503050406030204" pitchFamily="18" charset="0"/>
                        <a:ea typeface="Calibri" panose="020F0502020204030204" pitchFamily="34" charset="0"/>
                        <a:cs typeface="Times New Roman" panose="02020603050405020304" pitchFamily="18" charset="0"/>
                      </a:rPr>
                      <m:t>𝒙</m:t>
                    </m:r>
                    <m:r>
                      <a:rPr lang="vi-VN" sz="4400" b="1"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5" name="Rectangle 34">
                <a:extLst>
                  <a:ext uri="{FF2B5EF4-FFF2-40B4-BE49-F238E27FC236}">
                    <a16:creationId xmlns:a16="http://schemas.microsoft.com/office/drawing/2014/main" id="{548BEB09-B763-4C3E-BCC2-B91235ADD179}"/>
                  </a:ext>
                </a:extLst>
              </p:cNvPr>
              <p:cNvSpPr>
                <a:spLocks noRot="1" noChangeAspect="1" noMove="1" noResize="1" noEditPoints="1" noAdjustHandles="1" noChangeArrowheads="1" noChangeShapeType="1" noTextEdit="1"/>
              </p:cNvSpPr>
              <p:nvPr/>
            </p:nvSpPr>
            <p:spPr>
              <a:xfrm>
                <a:off x="1104641" y="11369000"/>
                <a:ext cx="18715984" cy="1055097"/>
              </a:xfrm>
              <a:prstGeom prst="rect">
                <a:avLst/>
              </a:prstGeom>
              <a:blipFill>
                <a:blip r:embed="rId7"/>
                <a:stretch>
                  <a:fillRect l="-1303" t="-1156" b="-109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B241441D-88A4-4524-9E0B-E51BCC8DF264}"/>
                  </a:ext>
                </a:extLst>
              </p:cNvPr>
              <p:cNvSpPr/>
              <p:nvPr/>
            </p:nvSpPr>
            <p:spPr>
              <a:xfrm>
                <a:off x="1104641" y="12301287"/>
                <a:ext cx="21191380" cy="1055097"/>
              </a:xfrm>
              <a:prstGeom prst="rect">
                <a:avLst/>
              </a:prstGeom>
            </p:spPr>
            <p:txBody>
              <a:bodyPr wrap="square">
                <a:spAutoFit/>
              </a:bodyPr>
              <a:lstStyle/>
              <a:p>
                <a:pPr algn="just">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qua A(-1; </a:t>
                </a:r>
                <a14:m>
                  <m:oMath xmlns:m="http://schemas.openxmlformats.org/officeDocument/2006/math">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 , ta </a:t>
                </a:r>
                <a:r>
                  <a:rPr lang="en-US" sz="4400" b="1" dirty="0" err="1">
                    <a:effectLst/>
                    <a:latin typeface="Tahoma" panose="020B0604030504040204" pitchFamily="34" charset="0"/>
                    <a:ea typeface="Tahoma" panose="020B0604030504040204" pitchFamily="34" charset="0"/>
                    <a:cs typeface="Tahoma" panose="020B0604030504040204" pitchFamily="34" charset="0"/>
                  </a:rPr>
                  <a:t>phải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ectangle 36">
                <a:extLst>
                  <a:ext uri="{FF2B5EF4-FFF2-40B4-BE49-F238E27FC236}">
                    <a16:creationId xmlns:a16="http://schemas.microsoft.com/office/drawing/2014/main" id="{B241441D-88A4-4524-9E0B-E51BCC8DF264}"/>
                  </a:ext>
                </a:extLst>
              </p:cNvPr>
              <p:cNvSpPr>
                <a:spLocks noRot="1" noChangeAspect="1" noMove="1" noResize="1" noEditPoints="1" noAdjustHandles="1" noChangeArrowheads="1" noChangeShapeType="1" noTextEdit="1"/>
              </p:cNvSpPr>
              <p:nvPr/>
            </p:nvSpPr>
            <p:spPr>
              <a:xfrm>
                <a:off x="1104641" y="12301287"/>
                <a:ext cx="21191380" cy="1055097"/>
              </a:xfrm>
              <a:prstGeom prst="rect">
                <a:avLst/>
              </a:prstGeom>
              <a:blipFill>
                <a:blip r:embed="rId8"/>
                <a:stretch>
                  <a:fillRect l="-1151" t="-1156" b="-10983"/>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30E15EF-1489-4CFD-B6E3-67DABF0F1BC5}"/>
              </a:ext>
            </a:extLst>
          </p:cNvPr>
          <p:cNvSpPr txBox="1"/>
          <p:nvPr/>
        </p:nvSpPr>
        <p:spPr>
          <a:xfrm>
            <a:off x="1877233" y="2635009"/>
            <a:ext cx="2962671"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6.T44</a:t>
            </a:r>
          </a:p>
        </p:txBody>
      </p:sp>
    </p:spTree>
    <p:extLst>
      <p:ext uri="{BB962C8B-B14F-4D97-AF65-F5344CB8AC3E}">
        <p14:creationId xmlns:p14="http://schemas.microsoft.com/office/powerpoint/2010/main" val="224278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9" grpId="0"/>
      <p:bldP spid="31" grpId="0"/>
      <p:bldP spid="33" grpId="0"/>
      <p:bldP spid="35" grpId="0"/>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662086" y="2504277"/>
            <a:ext cx="23721914" cy="3318843"/>
            <a:chOff x="1175570" y="3048677"/>
            <a:chExt cx="22486140" cy="3449096"/>
          </a:xfrm>
        </p:grpSpPr>
        <p:sp>
          <p:nvSpPr>
            <p:cNvPr id="5" name="Rounded Rectangle 4"/>
            <p:cNvSpPr/>
            <p:nvPr/>
          </p:nvSpPr>
          <p:spPr>
            <a:xfrm>
              <a:off x="1175570" y="3106245"/>
              <a:ext cx="22486140" cy="3391528"/>
            </a:xfrm>
            <a:prstGeom prst="roundRect">
              <a:avLst>
                <a:gd name="adj" fmla="val 701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oup 2"/>
            <p:cNvGrpSpPr/>
            <p:nvPr/>
          </p:nvGrpSpPr>
          <p:grpSpPr>
            <a:xfrm>
              <a:off x="1175570" y="3048677"/>
              <a:ext cx="3903662" cy="969507"/>
              <a:chOff x="1175570" y="1834705"/>
              <a:chExt cx="3903662" cy="969507"/>
            </a:xfrm>
          </p:grpSpPr>
          <p:sp>
            <p:nvSpPr>
              <p:cNvPr id="7"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 name="Round Diagonal Corner Rectangle 8"/>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2"/>
              <p:cNvGrpSpPr/>
              <p:nvPr/>
            </p:nvGrpSpPr>
            <p:grpSpPr>
              <a:xfrm>
                <a:off x="1314846" y="1951291"/>
                <a:ext cx="756925" cy="699372"/>
                <a:chOff x="7440266" y="3398551"/>
                <a:chExt cx="757238" cy="765175"/>
              </a:xfrm>
              <a:solidFill>
                <a:srgbClr val="999158"/>
              </a:solidFill>
            </p:grpSpPr>
            <p:sp>
              <p:nvSpPr>
                <p:cNvPr id="11"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18" name="Group 17"/>
          <p:cNvGrpSpPr/>
          <p:nvPr/>
        </p:nvGrpSpPr>
        <p:grpSpPr>
          <a:xfrm>
            <a:off x="685808" y="5968690"/>
            <a:ext cx="23339117" cy="7290109"/>
            <a:chOff x="1247149" y="5867400"/>
            <a:chExt cx="22060326" cy="6297081"/>
          </a:xfrm>
        </p:grpSpPr>
        <p:sp>
          <p:nvSpPr>
            <p:cNvPr id="19" name="Rounded Rectangle 18"/>
            <p:cNvSpPr/>
            <p:nvPr/>
          </p:nvSpPr>
          <p:spPr>
            <a:xfrm>
              <a:off x="1247149" y="6244330"/>
              <a:ext cx="22060326" cy="59201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20" name="Group 60"/>
            <p:cNvGrpSpPr/>
            <p:nvPr/>
          </p:nvGrpSpPr>
          <p:grpSpPr>
            <a:xfrm>
              <a:off x="1270511" y="5867400"/>
              <a:ext cx="3568119" cy="845462"/>
              <a:chOff x="1224541" y="6305967"/>
              <a:chExt cx="3568119" cy="845462"/>
            </a:xfrm>
          </p:grpSpPr>
          <p:sp>
            <p:nvSpPr>
              <p:cNvPr id="21"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a:off x="2296330" y="6305967"/>
                <a:ext cx="2153362" cy="664631"/>
              </a:xfrm>
              <a:prstGeom prst="rect">
                <a:avLst/>
              </a:prstGeom>
              <a:noFill/>
            </p:spPr>
            <p:txBody>
              <a:bodyPr wrap="none" rtlCol="0">
                <a:spAutoFit/>
              </a:bodyPr>
              <a:lstStyle/>
              <a:p>
                <a:r>
                  <a:rPr lang="vi-VN" sz="4400" b="1">
                    <a:solidFill>
                      <a:srgbClr val="0999C8"/>
                    </a:solidFill>
                    <a:latin typeface="Tahoma" pitchFamily="34" charset="0"/>
                    <a:ea typeface="Tahoma" pitchFamily="34" charset="0"/>
                    <a:cs typeface="Tahoma" pitchFamily="34" charset="0"/>
                  </a:rPr>
                  <a:t>Bài giải</a:t>
                </a:r>
                <a:endParaRPr lang="en-US" sz="4400" b="1">
                  <a:solidFill>
                    <a:srgbClr val="0999C8"/>
                  </a:solidFill>
                  <a:latin typeface="Tahoma" pitchFamily="34" charset="0"/>
                  <a:ea typeface="Tahoma" pitchFamily="34" charset="0"/>
                  <a:cs typeface="Tahoma" pitchFamily="34" charset="0"/>
                </a:endParaRPr>
              </a:p>
            </p:txBody>
          </p:sp>
          <p:sp>
            <p:nvSpPr>
              <p:cNvPr id="23" name="Round Diagonal Corner Rectangle 22"/>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24"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90" name="Group 26">
            <a:extLst>
              <a:ext uri="{FF2B5EF4-FFF2-40B4-BE49-F238E27FC236}">
                <a16:creationId xmlns:a16="http://schemas.microsoft.com/office/drawing/2014/main" id="{99F5F010-B96A-4A63-A489-ABC0D4D12F0E}"/>
              </a:ext>
            </a:extLst>
          </p:cNvPr>
          <p:cNvGrpSpPr/>
          <p:nvPr/>
        </p:nvGrpSpPr>
        <p:grpSpPr>
          <a:xfrm>
            <a:off x="611108" y="1524004"/>
            <a:ext cx="3738408" cy="872732"/>
            <a:chOff x="7459670" y="7543799"/>
            <a:chExt cx="6175386" cy="872846"/>
          </a:xfrm>
        </p:grpSpPr>
        <p:sp>
          <p:nvSpPr>
            <p:cNvPr id="91" name="TextBox 90">
              <a:extLst>
                <a:ext uri="{FF2B5EF4-FFF2-40B4-BE49-F238E27FC236}">
                  <a16:creationId xmlns:a16="http://schemas.microsoft.com/office/drawing/2014/main" id="{B9EF94E6-2510-45C7-9F66-5AA7398E59B6}"/>
                </a:ext>
              </a:extLst>
            </p:cNvPr>
            <p:cNvSpPr txBox="1"/>
            <p:nvPr/>
          </p:nvSpPr>
          <p:spPr>
            <a:xfrm>
              <a:off x="8993186" y="7620006"/>
              <a:ext cx="4641870" cy="769542"/>
            </a:xfrm>
            <a:prstGeom prst="rect">
              <a:avLst/>
            </a:prstGeom>
            <a:noFill/>
          </p:spPr>
          <p:txBody>
            <a:bodyPr wrap="square" rtlCol="0">
              <a:spAutoFit/>
            </a:bodyPr>
            <a:lstStyle/>
            <a:p>
              <a:r>
                <a:rPr lang="en-US" sz="4400" b="1">
                  <a:solidFill>
                    <a:srgbClr val="135F82"/>
                  </a:solidFill>
                  <a:latin typeface="Tahoma" panose="020B0604030504040204" pitchFamily="34" charset="0"/>
                  <a:ea typeface="Tahoma" panose="020B0604030504040204" pitchFamily="34" charset="0"/>
                  <a:cs typeface="Tahoma" panose="020B0604030504040204" pitchFamily="34" charset="0"/>
                </a:rPr>
                <a:t>BÀI TẬP</a:t>
              </a:r>
            </a:p>
          </p:txBody>
        </p:sp>
        <p:grpSp>
          <p:nvGrpSpPr>
            <p:cNvPr id="92" name="Group 27">
              <a:extLst>
                <a:ext uri="{FF2B5EF4-FFF2-40B4-BE49-F238E27FC236}">
                  <a16:creationId xmlns:a16="http://schemas.microsoft.com/office/drawing/2014/main" id="{58FFB8E3-B4F4-4703-AE1E-F3D5CE757945}"/>
                </a:ext>
              </a:extLst>
            </p:cNvPr>
            <p:cNvGrpSpPr/>
            <p:nvPr/>
          </p:nvGrpSpPr>
          <p:grpSpPr>
            <a:xfrm>
              <a:off x="7459670" y="7543799"/>
              <a:ext cx="1381118" cy="872846"/>
              <a:chOff x="7459669" y="7543800"/>
              <a:chExt cx="1381118" cy="872846"/>
            </a:xfrm>
          </p:grpSpPr>
          <p:sp>
            <p:nvSpPr>
              <p:cNvPr id="93" name="Isosceles Triangle 44">
                <a:extLst>
                  <a:ext uri="{FF2B5EF4-FFF2-40B4-BE49-F238E27FC236}">
                    <a16:creationId xmlns:a16="http://schemas.microsoft.com/office/drawing/2014/main" id="{C98E3AA4-5D6B-4F4F-8557-128F9C6FAA6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94" name="Group 29">
                <a:extLst>
                  <a:ext uri="{FF2B5EF4-FFF2-40B4-BE49-F238E27FC236}">
                    <a16:creationId xmlns:a16="http://schemas.microsoft.com/office/drawing/2014/main" id="{699F302F-3203-4453-92EC-8BEFEF88F6CA}"/>
                  </a:ext>
                </a:extLst>
              </p:cNvPr>
              <p:cNvGrpSpPr/>
              <p:nvPr/>
            </p:nvGrpSpPr>
            <p:grpSpPr>
              <a:xfrm>
                <a:off x="7469187" y="7640053"/>
                <a:ext cx="1371600" cy="776593"/>
                <a:chOff x="7469187" y="7640053"/>
                <a:chExt cx="1371600" cy="776593"/>
              </a:xfrm>
            </p:grpSpPr>
            <p:sp>
              <p:nvSpPr>
                <p:cNvPr id="95" name="Round Same Side Corner Rectangle 48">
                  <a:extLst>
                    <a:ext uri="{FF2B5EF4-FFF2-40B4-BE49-F238E27FC236}">
                      <a16:creationId xmlns:a16="http://schemas.microsoft.com/office/drawing/2014/main" id="{52C8ECC0-3A29-4B3E-B0A9-F35AD37F39AE}"/>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6" name="TextBox 95">
                  <a:extLst>
                    <a:ext uri="{FF2B5EF4-FFF2-40B4-BE49-F238E27FC236}">
                      <a16:creationId xmlns:a16="http://schemas.microsoft.com/office/drawing/2014/main" id="{D1A33DE7-FC11-4E4E-B17A-BEDEC4358F88}"/>
                    </a:ext>
                  </a:extLst>
                </p:cNvPr>
                <p:cNvSpPr txBox="1"/>
                <p:nvPr/>
              </p:nvSpPr>
              <p:spPr>
                <a:xfrm>
                  <a:off x="7691610" y="7640053"/>
                  <a:ext cx="943204" cy="7695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p>
              </p:txBody>
            </p:sp>
          </p:gr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7426C36-9CCE-48B7-B0DB-EB509F0F26EF}"/>
                  </a:ext>
                </a:extLst>
              </p:cNvPr>
              <p:cNvSpPr/>
              <p:nvPr/>
            </p:nvSpPr>
            <p:spPr>
              <a:xfrm>
                <a:off x="4818820" y="2801454"/>
                <a:ext cx="18482752" cy="721801"/>
              </a:xfrm>
              <a:prstGeom prst="rect">
                <a:avLst/>
              </a:prstGeom>
            </p:spPr>
            <p:txBody>
              <a:bodyPr wrap="none">
                <a:spAutoFit/>
              </a:bodyPr>
              <a:lstStyle/>
              <a:p>
                <a:pPr>
                  <a:spcAft>
                    <a:spcPts val="1660"/>
                  </a:spcAft>
                </a:pP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Cho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hàm</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schemeClr val="tx1"/>
                        </a:solidFill>
                        <a:effectLst/>
                        <a:latin typeface="Cambria Math" panose="02040503050406030204" pitchFamily="18" charset="0"/>
                        <a:ea typeface="Times New Roman" panose="02020603050405020304" pitchFamily="18" charset="0"/>
                      </a:rPr>
                      <m:t>𝒚</m:t>
                    </m:r>
                    <m:r>
                      <a:rPr lang="en-US" sz="4000" b="1" i="1">
                        <a:solidFill>
                          <a:schemeClr val="tx1"/>
                        </a:solidFill>
                        <a:effectLst/>
                        <a:latin typeface="Cambria Math" panose="02040503050406030204" pitchFamily="18" charset="0"/>
                        <a:ea typeface="Times New Roman" panose="02020603050405020304" pitchFamily="18" charset="0"/>
                      </a:rPr>
                      <m:t>=</m:t>
                    </m:r>
                    <m:sSup>
                      <m:sSupPr>
                        <m:ctrlPr>
                          <a:rPr lang="en-US" sz="4000" b="1" i="1">
                            <a:solidFill>
                              <a:schemeClr val="tx1"/>
                            </a:solidFill>
                            <a:effectLst/>
                            <a:latin typeface="Cambria Math" panose="02040503050406030204" pitchFamily="18" charset="0"/>
                            <a:ea typeface="Times New Roman" panose="02020603050405020304" pitchFamily="18" charset="0"/>
                          </a:rPr>
                        </m:ctrlPr>
                      </m:sSupPr>
                      <m:e>
                        <m:r>
                          <a:rPr lang="en-US" sz="4000" b="1" i="1">
                            <a:solidFill>
                              <a:schemeClr val="tx1"/>
                            </a:solidFill>
                            <a:effectLst/>
                            <a:latin typeface="Cambria Math" panose="02040503050406030204" pitchFamily="18" charset="0"/>
                            <a:ea typeface="Times New Roman" panose="02020603050405020304" pitchFamily="18" charset="0"/>
                          </a:rPr>
                          <m:t>𝒙</m:t>
                        </m:r>
                      </m:e>
                      <m:sup>
                        <m:r>
                          <a:rPr lang="en-US" sz="4000" b="1" i="1">
                            <a:solidFill>
                              <a:schemeClr val="tx1"/>
                            </a:solidFill>
                            <a:effectLst/>
                            <a:latin typeface="Cambria Math" panose="02040503050406030204" pitchFamily="18" charset="0"/>
                            <a:ea typeface="Times New Roman" panose="02020603050405020304" pitchFamily="18" charset="0"/>
                          </a:rPr>
                          <m:t>𝟑</m:t>
                        </m:r>
                      </m:sup>
                    </m:sSup>
                    <m:r>
                      <a:rPr lang="en-US" sz="4000" b="1" i="1">
                        <a:solidFill>
                          <a:schemeClr val="tx1"/>
                        </a:solidFill>
                        <a:effectLst/>
                        <a:latin typeface="Cambria Math" panose="02040503050406030204" pitchFamily="18" charset="0"/>
                        <a:ea typeface="Times New Roman" panose="02020603050405020304" pitchFamily="18" charset="0"/>
                      </a:rPr>
                      <m:t>+</m:t>
                    </m:r>
                    <m:d>
                      <m:dPr>
                        <m:ctrlPr>
                          <a:rPr lang="en-US" sz="4000" b="1" i="1">
                            <a:solidFill>
                              <a:schemeClr val="tx1"/>
                            </a:solidFill>
                            <a:effectLst/>
                            <a:latin typeface="Cambria Math" panose="02040503050406030204" pitchFamily="18" charset="0"/>
                            <a:ea typeface="Times New Roman" panose="02020603050405020304" pitchFamily="18" charset="0"/>
                          </a:rPr>
                        </m:ctrlPr>
                      </m:dPr>
                      <m:e>
                        <m:r>
                          <a:rPr lang="en-US" sz="4000" b="1" i="1">
                            <a:solidFill>
                              <a:schemeClr val="tx1"/>
                            </a:solidFill>
                            <a:effectLst/>
                            <a:latin typeface="Cambria Math" panose="02040503050406030204" pitchFamily="18" charset="0"/>
                            <a:ea typeface="Times New Roman" panose="02020603050405020304" pitchFamily="18" charset="0"/>
                          </a:rPr>
                          <m:t>𝒎</m:t>
                        </m:r>
                        <m:r>
                          <a:rPr lang="en-US" sz="4000" b="1" i="1">
                            <a:solidFill>
                              <a:schemeClr val="tx1"/>
                            </a:solidFill>
                            <a:effectLst/>
                            <a:latin typeface="Cambria Math" panose="02040503050406030204" pitchFamily="18" charset="0"/>
                            <a:ea typeface="Times New Roman" panose="02020603050405020304" pitchFamily="18" charset="0"/>
                          </a:rPr>
                          <m:t>+</m:t>
                        </m:r>
                        <m:r>
                          <a:rPr lang="en-US" sz="4000" b="1" i="1">
                            <a:solidFill>
                              <a:schemeClr val="tx1"/>
                            </a:solidFill>
                            <a:effectLst/>
                            <a:latin typeface="Cambria Math" panose="02040503050406030204" pitchFamily="18" charset="0"/>
                            <a:ea typeface="Times New Roman" panose="02020603050405020304" pitchFamily="18" charset="0"/>
                          </a:rPr>
                          <m:t>𝟑</m:t>
                        </m:r>
                      </m:e>
                    </m:d>
                    <m:sSup>
                      <m:sSupPr>
                        <m:ctrlPr>
                          <a:rPr lang="en-US" sz="4000" b="1" i="1">
                            <a:solidFill>
                              <a:schemeClr val="tx1"/>
                            </a:solidFill>
                            <a:effectLst/>
                            <a:latin typeface="Cambria Math" panose="02040503050406030204" pitchFamily="18" charset="0"/>
                            <a:ea typeface="Times New Roman" panose="02020603050405020304" pitchFamily="18" charset="0"/>
                          </a:rPr>
                        </m:ctrlPr>
                      </m:sSupPr>
                      <m:e>
                        <m:r>
                          <a:rPr lang="en-US" sz="4000" b="1" i="1">
                            <a:solidFill>
                              <a:schemeClr val="tx1"/>
                            </a:solidFill>
                            <a:effectLst/>
                            <a:latin typeface="Cambria Math" panose="02040503050406030204" pitchFamily="18" charset="0"/>
                            <a:ea typeface="Times New Roman" panose="02020603050405020304" pitchFamily="18" charset="0"/>
                          </a:rPr>
                          <m:t>𝒙</m:t>
                        </m:r>
                      </m:e>
                      <m:sup>
                        <m:r>
                          <a:rPr lang="en-US" sz="4000" b="1" i="1">
                            <a:solidFill>
                              <a:schemeClr val="tx1"/>
                            </a:solidFill>
                            <a:effectLst/>
                            <a:latin typeface="Cambria Math" panose="02040503050406030204" pitchFamily="18" charset="0"/>
                            <a:ea typeface="Times New Roman" panose="02020603050405020304" pitchFamily="18" charset="0"/>
                          </a:rPr>
                          <m:t>𝟐</m:t>
                        </m:r>
                      </m:sup>
                    </m:sSup>
                    <m:r>
                      <a:rPr lang="en-US" sz="4000" b="1" i="1">
                        <a:solidFill>
                          <a:schemeClr val="tx1"/>
                        </a:solidFill>
                        <a:effectLst/>
                        <a:latin typeface="Cambria Math" panose="02040503050406030204" pitchFamily="18" charset="0"/>
                        <a:ea typeface="Times New Roman" panose="02020603050405020304" pitchFamily="18" charset="0"/>
                      </a:rPr>
                      <m:t>+</m:t>
                    </m:r>
                    <m:r>
                      <a:rPr lang="en-US" sz="4000" b="1" i="1">
                        <a:solidFill>
                          <a:schemeClr val="tx1"/>
                        </a:solidFill>
                        <a:effectLst/>
                        <a:latin typeface="Cambria Math" panose="02040503050406030204" pitchFamily="18" charset="0"/>
                        <a:ea typeface="Times New Roman" panose="02020603050405020304" pitchFamily="18" charset="0"/>
                      </a:rPr>
                      <m:t>𝟏</m:t>
                    </m:r>
                    <m:r>
                      <a:rPr lang="en-US" sz="4000" b="1" i="1">
                        <a:solidFill>
                          <a:schemeClr val="tx1"/>
                        </a:solidFill>
                        <a:effectLst/>
                        <a:latin typeface="Cambria Math" panose="02040503050406030204" pitchFamily="18" charset="0"/>
                        <a:ea typeface="Times New Roman" panose="02020603050405020304" pitchFamily="18" charset="0"/>
                      </a:rPr>
                      <m:t>−</m:t>
                    </m:r>
                    <m:r>
                      <a:rPr lang="en-US" sz="4000" b="1" i="1">
                        <a:solidFill>
                          <a:schemeClr val="tx1"/>
                        </a:solidFill>
                        <a:effectLst/>
                        <a:latin typeface="Cambria Math" panose="02040503050406030204" pitchFamily="18" charset="0"/>
                        <a:ea typeface="Times New Roman" panose="02020603050405020304" pitchFamily="18" charset="0"/>
                      </a:rPr>
                      <m:t>𝒎</m:t>
                    </m:r>
                  </m:oMath>
                </a14:m>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000" b="1" i="1">
                        <a:solidFill>
                          <a:schemeClr val="tx1"/>
                        </a:solidFill>
                        <a:effectLst/>
                        <a:latin typeface="Cambria Math" panose="02040503050406030204" pitchFamily="18" charset="0"/>
                        <a:ea typeface="Times New Roman" panose="02020603050405020304" pitchFamily="18" charset="0"/>
                      </a:rPr>
                      <m:t>𝒎</m:t>
                    </m:r>
                  </m:oMath>
                </a14:m>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tham</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đồ</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thị</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0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(C</a:t>
                </a:r>
                <a:r>
                  <a:rPr lang="en-US" sz="4000" b="1" baseline="-25000" dirty="0">
                    <a:solidFill>
                      <a:schemeClr val="tx1"/>
                    </a:solidFill>
                    <a:effectLst/>
                    <a:latin typeface="Tahoma" panose="020B0604030504040204" pitchFamily="34" charset="0"/>
                    <a:ea typeface="Tahoma" panose="020B0604030504040204" pitchFamily="34" charset="0"/>
                    <a:cs typeface="Tahoma" panose="020B0604030504040204" pitchFamily="34" charset="0"/>
                  </a:rPr>
                  <a:t>m</a:t>
                </a:r>
                <a:r>
                  <a:rPr lang="en-US" sz="4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Rectangle 3">
                <a:extLst>
                  <a:ext uri="{FF2B5EF4-FFF2-40B4-BE49-F238E27FC236}">
                    <a16:creationId xmlns:a16="http://schemas.microsoft.com/office/drawing/2014/main" id="{37426C36-9CCE-48B7-B0DB-EB509F0F26EF}"/>
                  </a:ext>
                </a:extLst>
              </p:cNvPr>
              <p:cNvSpPr>
                <a:spLocks noRot="1" noChangeAspect="1" noMove="1" noResize="1" noEditPoints="1" noAdjustHandles="1" noChangeArrowheads="1" noChangeShapeType="1" noTextEdit="1"/>
              </p:cNvSpPr>
              <p:nvPr/>
            </p:nvSpPr>
            <p:spPr>
              <a:xfrm>
                <a:off x="4818820" y="2801454"/>
                <a:ext cx="18482752" cy="721801"/>
              </a:xfrm>
              <a:prstGeom prst="rect">
                <a:avLst/>
              </a:prstGeom>
              <a:blipFill>
                <a:blip r:embed="rId3"/>
                <a:stretch>
                  <a:fillRect l="-1154" t="-14407" b="-347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7767CE5-F09A-4235-BA6C-83156CF83BB5}"/>
                  </a:ext>
                </a:extLst>
              </p:cNvPr>
              <p:cNvSpPr/>
              <p:nvPr/>
            </p:nvSpPr>
            <p:spPr>
              <a:xfrm>
                <a:off x="1844442" y="3650087"/>
                <a:ext cx="15500590" cy="1664558"/>
              </a:xfrm>
              <a:prstGeom prst="rect">
                <a:avLst/>
              </a:prstGeom>
            </p:spPr>
            <p:txBody>
              <a:bodyPr wrap="none">
                <a:spAutoFit/>
              </a:bodyPr>
              <a:lstStyle/>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a)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Xác</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m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cực</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đại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𝒙</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𝟏</m:t>
                    </m:r>
                  </m:oMath>
                </a14:m>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spcAft>
                    <a:spcPts val="1660"/>
                  </a:spcAft>
                </a:pP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b)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Xác</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định</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m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(C</a:t>
                </a:r>
                <a:r>
                  <a:rPr lang="en-US" sz="4400" b="1" baseline="-25000" dirty="0">
                    <a:solidFill>
                      <a:srgbClr val="393E4B"/>
                    </a:solidFill>
                    <a:effectLst/>
                    <a:latin typeface="Tahoma" panose="020B0604030504040204" pitchFamily="34" charset="0"/>
                    <a:ea typeface="Tahoma" panose="020B0604030504040204" pitchFamily="34" charset="0"/>
                    <a:cs typeface="Tahoma" panose="020B0604030504040204" pitchFamily="34" charset="0"/>
                  </a:rPr>
                  <a:t>m</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cắt</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trục</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hoành</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𝒙</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oMath>
                </a14:m>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Rectangle 27">
                <a:extLst>
                  <a:ext uri="{FF2B5EF4-FFF2-40B4-BE49-F238E27FC236}">
                    <a16:creationId xmlns:a16="http://schemas.microsoft.com/office/drawing/2014/main" id="{B7767CE5-F09A-4235-BA6C-83156CF83BB5}"/>
                  </a:ext>
                </a:extLst>
              </p:cNvPr>
              <p:cNvSpPr>
                <a:spLocks noRot="1" noChangeAspect="1" noMove="1" noResize="1" noEditPoints="1" noAdjustHandles="1" noChangeArrowheads="1" noChangeShapeType="1" noTextEdit="1"/>
              </p:cNvSpPr>
              <p:nvPr/>
            </p:nvSpPr>
            <p:spPr>
              <a:xfrm>
                <a:off x="1844442" y="3650087"/>
                <a:ext cx="15500590" cy="1664558"/>
              </a:xfrm>
              <a:prstGeom prst="rect">
                <a:avLst/>
              </a:prstGeom>
              <a:blipFill>
                <a:blip r:embed="rId4"/>
                <a:stretch>
                  <a:fillRect l="-1613" t="-8059" r="-669" b="-161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78809DD9-5ADB-41C4-A90C-D856F9EAC579}"/>
                  </a:ext>
                </a:extLst>
              </p:cNvPr>
              <p:cNvSpPr/>
              <p:nvPr/>
            </p:nvSpPr>
            <p:spPr>
              <a:xfrm>
                <a:off x="8991600" y="7249804"/>
                <a:ext cx="10802444" cy="769441"/>
              </a:xfrm>
              <a:prstGeom prst="rect">
                <a:avLst/>
              </a:prstGeom>
            </p:spPr>
            <p:txBody>
              <a:bodyPr wrap="none">
                <a:spAutoFit/>
              </a:bodyPr>
              <a:lstStyle/>
              <a:p>
                <a:pPr>
                  <a:spcAft>
                    <a:spcPts val="1660"/>
                  </a:spcAft>
                </a:pPr>
                <a:r>
                  <a:rPr lang="vi-VN" sz="4400" b="1" dirty="0">
                    <a:solidFill>
                      <a:srgbClr val="393E4B"/>
                    </a:solidFill>
                    <a:effectLst/>
                    <a:ea typeface="Times New Roman" panose="02020603050405020304" pitchFamily="18" charset="0"/>
                  </a:rPr>
                  <a:t>Suy ra </a:t>
                </a:r>
                <a14:m>
                  <m:oMath xmlns:m="http://schemas.openxmlformats.org/officeDocument/2006/math">
                    <m:sSup>
                      <m:sSupPr>
                        <m:ctrlPr>
                          <a:rPr lang="en-US" sz="4400" b="1" i="1">
                            <a:solidFill>
                              <a:srgbClr val="393E4B"/>
                            </a:solidFill>
                            <a:effectLst/>
                            <a:latin typeface="Cambria Math" panose="02040503050406030204" pitchFamily="18" charset="0"/>
                            <a:ea typeface="Times New Roman" panose="02020603050405020304" pitchFamily="18" charset="0"/>
                          </a:rPr>
                        </m:ctrlPr>
                      </m:sSupPr>
                      <m:e>
                        <m:r>
                          <a:rPr lang="en-US" sz="4400" b="1" i="1">
                            <a:solidFill>
                              <a:srgbClr val="393E4B"/>
                            </a:solidFill>
                            <a:effectLst/>
                            <a:latin typeface="Cambria Math" panose="02040503050406030204" pitchFamily="18" charset="0"/>
                            <a:ea typeface="Times New Roman" panose="02020603050405020304" pitchFamily="18" charset="0"/>
                          </a:rPr>
                          <m:t>𝒚</m:t>
                        </m:r>
                      </m:e>
                      <m:sup>
                        <m:r>
                          <a:rPr lang="en-US" sz="4400" b="1" i="1">
                            <a:solidFill>
                              <a:srgbClr val="393E4B"/>
                            </a:solidFill>
                            <a:effectLst/>
                            <a:latin typeface="Cambria Math" panose="02040503050406030204" pitchFamily="18" charset="0"/>
                            <a:ea typeface="Times New Roman" panose="02020603050405020304" pitchFamily="18" charset="0"/>
                          </a:rPr>
                          <m:t>′′</m:t>
                        </m:r>
                      </m:sup>
                    </m:sSup>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𝟔</m:t>
                    </m:r>
                    <m:r>
                      <a:rPr lang="en-US" sz="4400" b="1" i="1">
                        <a:solidFill>
                          <a:srgbClr val="393E4B"/>
                        </a:solidFill>
                        <a:effectLst/>
                        <a:latin typeface="Cambria Math" panose="02040503050406030204" pitchFamily="18" charset="0"/>
                        <a:ea typeface="Times New Roman" panose="02020603050405020304" pitchFamily="18" charset="0"/>
                      </a:rPr>
                      <m:t>𝒙</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d>
                      <m:dPr>
                        <m:ctrlPr>
                          <a:rPr lang="en-US" sz="4400" b="1" i="1">
                            <a:solidFill>
                              <a:srgbClr val="393E4B"/>
                            </a:solidFill>
                            <a:effectLst/>
                            <a:latin typeface="Cambria Math" panose="02040503050406030204" pitchFamily="18" charset="0"/>
                            <a:ea typeface="Times New Roman" panose="02020603050405020304" pitchFamily="18" charset="0"/>
                          </a:rPr>
                        </m:ctrlPr>
                      </m:dPr>
                      <m:e>
                        <m:r>
                          <a:rPr lang="en-US" sz="4400" b="1" i="1">
                            <a:solidFill>
                              <a:srgbClr val="393E4B"/>
                            </a:solidFill>
                            <a:effectLst/>
                            <a:latin typeface="Cambria Math" panose="02040503050406030204" pitchFamily="18" charset="0"/>
                            <a:ea typeface="Times New Roman" panose="02020603050405020304" pitchFamily="18" charset="0"/>
                          </a:rPr>
                          <m:t>𝒎</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𝟑</m:t>
                        </m:r>
                      </m:e>
                    </m:d>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𝒚</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𝟏</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r>
                      <a:rPr lang="en-US" sz="4400" b="1" i="1">
                        <a:solidFill>
                          <a:srgbClr val="393E4B"/>
                        </a:solidFill>
                        <a:effectLst/>
                        <a:latin typeface="Cambria Math" panose="02040503050406030204" pitchFamily="18" charset="0"/>
                        <a:ea typeface="Times New Roman" panose="02020603050405020304" pitchFamily="18" charset="0"/>
                      </a:rPr>
                      <m:t>𝒎</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Rectangle 31">
                <a:extLst>
                  <a:ext uri="{FF2B5EF4-FFF2-40B4-BE49-F238E27FC236}">
                    <a16:creationId xmlns:a16="http://schemas.microsoft.com/office/drawing/2014/main" id="{78809DD9-5ADB-41C4-A90C-D856F9EAC579}"/>
                  </a:ext>
                </a:extLst>
              </p:cNvPr>
              <p:cNvSpPr>
                <a:spLocks noRot="1" noChangeAspect="1" noMove="1" noResize="1" noEditPoints="1" noAdjustHandles="1" noChangeArrowheads="1" noChangeShapeType="1" noTextEdit="1"/>
              </p:cNvSpPr>
              <p:nvPr/>
            </p:nvSpPr>
            <p:spPr>
              <a:xfrm>
                <a:off x="8991600" y="7249804"/>
                <a:ext cx="10802444" cy="769441"/>
              </a:xfrm>
              <a:prstGeom prst="rect">
                <a:avLst/>
              </a:prstGeom>
              <a:blipFill>
                <a:blip r:embed="rId5"/>
                <a:stretch>
                  <a:fillRect l="-2257" t="-15873"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B2AC7E0B-5F98-4608-9BA3-9C9DF3B8AA24}"/>
                  </a:ext>
                </a:extLst>
              </p:cNvPr>
              <p:cNvSpPr/>
              <p:nvPr/>
            </p:nvSpPr>
            <p:spPr>
              <a:xfrm>
                <a:off x="912906" y="8019245"/>
                <a:ext cx="22269686" cy="2259978"/>
              </a:xfrm>
              <a:prstGeom prst="rect">
                <a:avLst/>
              </a:prstGeom>
            </p:spPr>
            <p:txBody>
              <a:bodyPr wrap="none">
                <a:spAutoFit/>
              </a:bodyPr>
              <a:lstStyle/>
              <a:p>
                <a:pPr>
                  <a:spcAft>
                    <a:spcPts val="1660"/>
                  </a:spcAft>
                </a:pPr>
                <a:r>
                  <a:rPr lang="vi-VN" sz="4400" b="1" dirty="0">
                    <a:solidFill>
                      <a:srgbClr val="393E4B"/>
                    </a:solidFill>
                    <a:latin typeface="Tahoma" panose="020B0604030504040204" pitchFamily="34" charset="0"/>
                    <a:ea typeface="Tahoma" panose="020B0604030504040204" pitchFamily="34" charset="0"/>
                    <a:cs typeface="Tahoma" panose="020B0604030504040204" pitchFamily="34" charset="0"/>
                  </a:rPr>
                  <a:t>Điều kiện cần để h</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đạt</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cực</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đại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𝒙</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𝟏</m:t>
                    </m:r>
                  </m:oMath>
                </a14:m>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smtClean="0">
                        <a:solidFill>
                          <a:srgbClr val="393E4B"/>
                        </a:solidFill>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4400" b="1" i="1">
                            <a:solidFill>
                              <a:srgbClr val="393E4B"/>
                            </a:solidFill>
                            <a:latin typeface="Cambria Math" panose="02040503050406030204" pitchFamily="18" charset="0"/>
                            <a:ea typeface="Times New Roman" panose="02020603050405020304" pitchFamily="18" charset="0"/>
                          </a:rPr>
                        </m:ctrlPr>
                      </m:sSupPr>
                      <m:e>
                        <m:r>
                          <a:rPr lang="en-US" sz="4400" b="1" i="1">
                            <a:solidFill>
                              <a:srgbClr val="393E4B"/>
                            </a:solidFill>
                            <a:latin typeface="Cambria Math" panose="02040503050406030204" pitchFamily="18" charset="0"/>
                            <a:ea typeface="Times New Roman" panose="02020603050405020304" pitchFamily="18" charset="0"/>
                          </a:rPr>
                          <m:t>𝒚</m:t>
                        </m:r>
                      </m:e>
                      <m:sup>
                        <m:r>
                          <a:rPr lang="en-US" sz="4400" b="1" i="1">
                            <a:solidFill>
                              <a:srgbClr val="393E4B"/>
                            </a:solidFill>
                            <a:latin typeface="Cambria Math" panose="02040503050406030204" pitchFamily="18" charset="0"/>
                            <a:ea typeface="Times New Roman" panose="02020603050405020304" pitchFamily="18" charset="0"/>
                          </a:rPr>
                          <m:t>′</m:t>
                        </m:r>
                      </m:sup>
                    </m:sSup>
                    <m:d>
                      <m:dPr>
                        <m:ctrlPr>
                          <a:rPr lang="en-US" sz="4400" b="1" i="1">
                            <a:solidFill>
                              <a:srgbClr val="393E4B"/>
                            </a:solidFill>
                            <a:latin typeface="Cambria Math" panose="02040503050406030204" pitchFamily="18" charset="0"/>
                            <a:ea typeface="Times New Roman" panose="02020603050405020304" pitchFamily="18" charset="0"/>
                          </a:rPr>
                        </m:ctrlPr>
                      </m:dPr>
                      <m:e>
                        <m:r>
                          <a:rPr lang="en-US" sz="4400" b="1" i="1">
                            <a:solidFill>
                              <a:srgbClr val="393E4B"/>
                            </a:solidFill>
                            <a:latin typeface="Cambria Math" panose="02040503050406030204" pitchFamily="18" charset="0"/>
                            <a:ea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rPr>
                          <m:t>𝟏</m:t>
                        </m:r>
                      </m:e>
                    </m:d>
                    <m:r>
                      <a:rPr lang="en-US" sz="4400" b="1" i="1">
                        <a:solidFill>
                          <a:srgbClr val="393E4B"/>
                        </a:solidFill>
                        <a:latin typeface="Cambria Math" panose="02040503050406030204" pitchFamily="18" charset="0"/>
                        <a:ea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rPr>
                      <m:t>𝟎</m:t>
                    </m:r>
                    <m:r>
                      <a:rPr lang="en-US" sz="4400" b="1" i="1">
                        <a:solidFill>
                          <a:srgbClr val="393E4B"/>
                        </a:solidFill>
                        <a:effectLst/>
                        <a:latin typeface="Cambria Math" panose="02040503050406030204" pitchFamily="18" charset="0"/>
                        <a:ea typeface="Times New Roman" panose="02020603050405020304" pitchFamily="18" charset="0"/>
                        <a:cs typeface="Cambria Math" panose="02040503050406030204" pitchFamily="18" charset="0"/>
                      </a:rPr>
                      <m:t>⇔</m:t>
                    </m:r>
                    <m:r>
                      <a:rPr lang="en-US" sz="4400" b="1" i="1">
                        <a:solidFill>
                          <a:srgbClr val="393E4B"/>
                        </a:solidFill>
                        <a:latin typeface="Cambria Math" panose="02040503050406030204" pitchFamily="18" charset="0"/>
                        <a:ea typeface="Times New Roman" panose="02020603050405020304" pitchFamily="18" charset="0"/>
                      </a:rPr>
                      <m:t>𝒎</m:t>
                    </m:r>
                    <m:r>
                      <a:rPr lang="en-US" sz="4400" b="1" i="1">
                        <a:solidFill>
                          <a:srgbClr val="393E4B"/>
                        </a:solidFill>
                        <a:latin typeface="Cambria Math" panose="02040503050406030204" pitchFamily="18" charset="0"/>
                        <a:ea typeface="Times New Roman" panose="02020603050405020304" pitchFamily="18" charset="0"/>
                      </a:rPr>
                      <m:t>=−</m:t>
                    </m:r>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𝟑</m:t>
                        </m:r>
                      </m:num>
                      <m:den>
                        <m:r>
                          <a:rPr lang="en-US" sz="4400" b="1" i="1">
                            <a:solidFill>
                              <a:srgbClr val="393E4B"/>
                            </a:solidFill>
                            <a:latin typeface="Cambria Math" panose="02040503050406030204" pitchFamily="18" charset="0"/>
                            <a:ea typeface="Times New Roman" panose="02020603050405020304" pitchFamily="18" charset="0"/>
                          </a:rPr>
                          <m:t>𝟐</m:t>
                        </m:r>
                      </m:den>
                    </m:f>
                    <m:r>
                      <a:rPr lang="vi-VN" sz="4400" b="1" i="1" smtClean="0">
                        <a:solidFill>
                          <a:srgbClr val="393E4B"/>
                        </a:solidFill>
                        <a:latin typeface="Cambria Math" panose="02040503050406030204" pitchFamily="18" charset="0"/>
                        <a:ea typeface="Times New Roman" panose="02020603050405020304" pitchFamily="18" charset="0"/>
                      </a:rPr>
                      <m:t>.</m:t>
                    </m:r>
                  </m:oMath>
                </a14:m>
                <a:endParaRPr lang="vi-VN" sz="4400" b="1" dirty="0">
                  <a:effectLst/>
                  <a:latin typeface="Tahoma" panose="020B0604030504040204" pitchFamily="34" charset="0"/>
                  <a:ea typeface="Tahoma" panose="020B0604030504040204" pitchFamily="34" charset="0"/>
                  <a:cs typeface="Tahoma" panose="020B0604030504040204" pitchFamily="34" charset="0"/>
                </a:endParaRPr>
              </a:p>
              <a:p>
                <a:pPr>
                  <a:spcAft>
                    <a:spcPts val="1660"/>
                  </a:spcAft>
                </a:pPr>
                <a:r>
                  <a:rPr lang="vi-VN" sz="4400" b="1" dirty="0">
                    <a:latin typeface="Tahoma" panose="020B0604030504040204" pitchFamily="34" charset="0"/>
                    <a:ea typeface="Tahoma" panose="020B0604030504040204" pitchFamily="34" charset="0"/>
                    <a:cs typeface="Tahoma" panose="020B0604030504040204" pitchFamily="34" charset="0"/>
                  </a:rPr>
                  <a:t>Điều kiện đủ với </a:t>
                </a:r>
                <a14:m>
                  <m:oMath xmlns:m="http://schemas.openxmlformats.org/officeDocument/2006/math">
                    <m:r>
                      <a:rPr lang="en-US" sz="4400" b="1" i="1">
                        <a:solidFill>
                          <a:srgbClr val="393E4B"/>
                        </a:solidFill>
                        <a:latin typeface="Cambria Math" panose="02040503050406030204" pitchFamily="18" charset="0"/>
                        <a:ea typeface="Times New Roman" panose="02020603050405020304" pitchFamily="18" charset="0"/>
                      </a:rPr>
                      <m:t>𝒎</m:t>
                    </m:r>
                    <m:r>
                      <a:rPr lang="en-US" sz="4400" b="1" i="1">
                        <a:solidFill>
                          <a:srgbClr val="393E4B"/>
                        </a:solidFill>
                        <a:latin typeface="Cambria Math" panose="02040503050406030204" pitchFamily="18" charset="0"/>
                        <a:ea typeface="Times New Roman" panose="02020603050405020304" pitchFamily="18" charset="0"/>
                      </a:rPr>
                      <m:t>=−</m:t>
                    </m:r>
                    <m:f>
                      <m:fPr>
                        <m:ctrlPr>
                          <a:rPr lang="en-US" sz="4400" b="1" i="1">
                            <a:solidFill>
                              <a:srgbClr val="393E4B"/>
                            </a:solidFill>
                            <a:latin typeface="Cambria Math" panose="02040503050406030204" pitchFamily="18" charset="0"/>
                            <a:ea typeface="Times New Roman" panose="02020603050405020304" pitchFamily="18" charset="0"/>
                          </a:rPr>
                        </m:ctrlPr>
                      </m:fPr>
                      <m:num>
                        <m:r>
                          <a:rPr lang="en-US" sz="4400" b="1" i="1">
                            <a:solidFill>
                              <a:srgbClr val="393E4B"/>
                            </a:solidFill>
                            <a:latin typeface="Cambria Math" panose="02040503050406030204" pitchFamily="18" charset="0"/>
                            <a:ea typeface="Times New Roman" panose="02020603050405020304" pitchFamily="18" charset="0"/>
                          </a:rPr>
                          <m:t>𝟑</m:t>
                        </m:r>
                      </m:num>
                      <m:den>
                        <m:r>
                          <a:rPr lang="en-US" sz="4400" b="1" i="1">
                            <a:solidFill>
                              <a:srgbClr val="393E4B"/>
                            </a:solidFill>
                            <a:latin typeface="Cambria Math" panose="02040503050406030204" pitchFamily="18" charset="0"/>
                            <a:ea typeface="Times New Roman" panose="02020603050405020304" pitchFamily="18" charset="0"/>
                          </a:rPr>
                          <m:t>𝟐</m:t>
                        </m:r>
                      </m:den>
                    </m:f>
                  </m:oMath>
                </a14:m>
                <a:r>
                  <a:rPr lang="vi-VN" sz="4400" b="1" dirty="0">
                    <a:solidFill>
                      <a:srgbClr val="393E4B"/>
                    </a:solidFill>
                    <a:ea typeface="Times New Roman" panose="02020603050405020304" pitchFamily="18" charset="0"/>
                    <a:cs typeface="Cambria Math" panose="02040503050406030204" pitchFamily="18" charset="0"/>
                  </a:rPr>
                  <a:t> </a:t>
                </a:r>
                <a14:m>
                  <m:oMath xmlns:m="http://schemas.openxmlformats.org/officeDocument/2006/math">
                    <m:r>
                      <a:rPr lang="vi-VN" sz="4400" b="1" i="1">
                        <a:solidFill>
                          <a:srgbClr val="393E4B"/>
                        </a:solidFill>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4400" b="1" i="1">
                            <a:solidFill>
                              <a:srgbClr val="393E4B"/>
                            </a:solidFill>
                            <a:latin typeface="Cambria Math" panose="02040503050406030204" pitchFamily="18" charset="0"/>
                            <a:ea typeface="Times New Roman" panose="02020603050405020304" pitchFamily="18" charset="0"/>
                          </a:rPr>
                        </m:ctrlPr>
                      </m:sSupPr>
                      <m:e>
                        <m:r>
                          <a:rPr lang="en-US" sz="4400" b="1" i="1">
                            <a:solidFill>
                              <a:srgbClr val="393E4B"/>
                            </a:solidFill>
                            <a:latin typeface="Cambria Math" panose="02040503050406030204" pitchFamily="18" charset="0"/>
                            <a:ea typeface="Times New Roman" panose="02020603050405020304" pitchFamily="18" charset="0"/>
                          </a:rPr>
                          <m:t>𝒚</m:t>
                        </m:r>
                      </m:e>
                      <m:sup>
                        <m:r>
                          <a:rPr lang="en-US" sz="4400" b="1" i="1">
                            <a:solidFill>
                              <a:srgbClr val="393E4B"/>
                            </a:solidFill>
                            <a:latin typeface="Cambria Math" panose="02040503050406030204" pitchFamily="18" charset="0"/>
                            <a:ea typeface="Times New Roman" panose="02020603050405020304" pitchFamily="18" charset="0"/>
                          </a:rPr>
                          <m:t>′</m:t>
                        </m:r>
                        <m:r>
                          <a:rPr lang="vi-VN" sz="4400" b="1" i="1" smtClean="0">
                            <a:solidFill>
                              <a:srgbClr val="393E4B"/>
                            </a:solidFill>
                            <a:latin typeface="Cambria Math" panose="02040503050406030204" pitchFamily="18" charset="0"/>
                            <a:ea typeface="Times New Roman" panose="02020603050405020304" pitchFamily="18" charset="0"/>
                          </a:rPr>
                          <m:t>′</m:t>
                        </m:r>
                      </m:sup>
                    </m:sSup>
                    <m:d>
                      <m:dPr>
                        <m:ctrlPr>
                          <a:rPr lang="en-US" sz="4400" b="1" i="1">
                            <a:solidFill>
                              <a:srgbClr val="393E4B"/>
                            </a:solidFill>
                            <a:latin typeface="Cambria Math" panose="02040503050406030204" pitchFamily="18" charset="0"/>
                            <a:ea typeface="Times New Roman" panose="02020603050405020304" pitchFamily="18" charset="0"/>
                          </a:rPr>
                        </m:ctrlPr>
                      </m:dPr>
                      <m:e>
                        <m:r>
                          <a:rPr lang="en-US" sz="4400" b="1" i="1">
                            <a:solidFill>
                              <a:srgbClr val="393E4B"/>
                            </a:solidFill>
                            <a:latin typeface="Cambria Math" panose="02040503050406030204" pitchFamily="18" charset="0"/>
                            <a:ea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rPr>
                          <m:t>𝟏</m:t>
                        </m:r>
                      </m:e>
                    </m:d>
                    <m:r>
                      <a:rPr lang="en-US" sz="4400" b="1" i="1">
                        <a:solidFill>
                          <a:srgbClr val="393E4B"/>
                        </a:solidFill>
                        <a:latin typeface="Cambria Math" panose="02040503050406030204" pitchFamily="18" charset="0"/>
                        <a:ea typeface="Times New Roman" panose="02020603050405020304" pitchFamily="18" charset="0"/>
                      </a:rPr>
                      <m:t>=</m:t>
                    </m:r>
                    <m:r>
                      <a:rPr lang="vi-VN" sz="4400" b="1" i="1" smtClean="0">
                        <a:solidFill>
                          <a:srgbClr val="393E4B"/>
                        </a:solidFill>
                        <a:latin typeface="Cambria Math" panose="02040503050406030204" pitchFamily="18" charset="0"/>
                        <a:ea typeface="Times New Roman" panose="02020603050405020304" pitchFamily="18" charset="0"/>
                      </a:rPr>
                      <m:t>−</m:t>
                    </m:r>
                    <m:r>
                      <a:rPr lang="vi-VN" sz="4400" b="1" i="1" smtClean="0">
                        <a:solidFill>
                          <a:srgbClr val="393E4B"/>
                        </a:solidFill>
                        <a:latin typeface="Cambria Math" panose="02040503050406030204" pitchFamily="18" charset="0"/>
                        <a:ea typeface="Times New Roman" panose="02020603050405020304" pitchFamily="18" charset="0"/>
                      </a:rPr>
                      <m:t>𝟑</m:t>
                    </m:r>
                    <m:r>
                      <a:rPr lang="vi-VN" sz="4400" b="1" i="1" smtClean="0">
                        <a:solidFill>
                          <a:srgbClr val="393E4B"/>
                        </a:solidFill>
                        <a:latin typeface="Cambria Math" panose="02040503050406030204" pitchFamily="18" charset="0"/>
                        <a:ea typeface="Times New Roman" panose="02020603050405020304" pitchFamily="18" charset="0"/>
                      </a:rPr>
                      <m:t>&lt;</m:t>
                    </m:r>
                    <m:r>
                      <a:rPr lang="vi-VN" sz="4400" b="1" i="1" smtClean="0">
                        <a:solidFill>
                          <a:srgbClr val="393E4B"/>
                        </a:solidFill>
                        <a:latin typeface="Cambria Math" panose="02040503050406030204" pitchFamily="18" charset="0"/>
                        <a:ea typeface="Times New Roman" panose="02020603050405020304" pitchFamily="18" charset="0"/>
                      </a:rPr>
                      <m:t>𝟎</m:t>
                    </m:r>
                    <m:r>
                      <a:rPr lang="vi-VN" sz="4400" b="1" i="1" smtClean="0">
                        <a:solidFill>
                          <a:srgbClr val="393E4B"/>
                        </a:solidFill>
                        <a:latin typeface="Cambria Math" panose="02040503050406030204" pitchFamily="18" charset="0"/>
                        <a:ea typeface="Times New Roman" panose="02020603050405020304" pitchFamily="18" charset="0"/>
                      </a:rPr>
                      <m:t> . </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Thỏa mãn </a:t>
                </a:r>
                <a14:m>
                  <m:oMath xmlns:m="http://schemas.openxmlformats.org/officeDocument/2006/math">
                    <m:r>
                      <a:rPr lang="en-US" sz="4400" b="1" i="1">
                        <a:solidFill>
                          <a:srgbClr val="393E4B"/>
                        </a:solidFill>
                        <a:latin typeface="Cambria Math" panose="02040503050406030204" pitchFamily="18" charset="0"/>
                        <a:ea typeface="Times New Roman" panose="02020603050405020304" pitchFamily="18" charset="0"/>
                      </a:rPr>
                      <m:t>𝒙</m:t>
                    </m:r>
                    <m:r>
                      <a:rPr lang="en-US" sz="4400" b="1" i="1">
                        <a:solidFill>
                          <a:srgbClr val="393E4B"/>
                        </a:solidFill>
                        <a:latin typeface="Cambria Math" panose="02040503050406030204" pitchFamily="18" charset="0"/>
                        <a:ea typeface="Times New Roman" panose="02020603050405020304" pitchFamily="18" charset="0"/>
                      </a:rPr>
                      <m:t>=−</m:t>
                    </m:r>
                    <m:r>
                      <a:rPr lang="en-US" sz="4400" b="1" i="1">
                        <a:solidFill>
                          <a:srgbClr val="393E4B"/>
                        </a:solidFill>
                        <a:latin typeface="Cambria Math" panose="02040503050406030204" pitchFamily="18" charset="0"/>
                        <a:ea typeface="Times New Roman" panose="02020603050405020304" pitchFamily="18" charset="0"/>
                      </a:rPr>
                      <m:t>𝟏</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là điểm cực đại .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Rectangle 35">
                <a:extLst>
                  <a:ext uri="{FF2B5EF4-FFF2-40B4-BE49-F238E27FC236}">
                    <a16:creationId xmlns:a16="http://schemas.microsoft.com/office/drawing/2014/main" id="{B2AC7E0B-5F98-4608-9BA3-9C9DF3B8AA24}"/>
                  </a:ext>
                </a:extLst>
              </p:cNvPr>
              <p:cNvSpPr>
                <a:spLocks noRot="1" noChangeAspect="1" noMove="1" noResize="1" noEditPoints="1" noAdjustHandles="1" noChangeArrowheads="1" noChangeShapeType="1" noTextEdit="1"/>
              </p:cNvSpPr>
              <p:nvPr/>
            </p:nvSpPr>
            <p:spPr>
              <a:xfrm>
                <a:off x="912906" y="8019245"/>
                <a:ext cx="22269686" cy="2259978"/>
              </a:xfrm>
              <a:prstGeom prst="rect">
                <a:avLst/>
              </a:prstGeom>
              <a:blipFill>
                <a:blip r:embed="rId6"/>
                <a:stretch>
                  <a:fillRect l="-1122" r="-137" b="-4582"/>
                </a:stretch>
              </a:blipFill>
            </p:spPr>
            <p:txBody>
              <a:bodyPr/>
              <a:lstStyle/>
              <a:p>
                <a:r>
                  <a:rPr lang="en-US">
                    <a:noFill/>
                  </a:rPr>
                  <a:t> </a:t>
                </a:r>
              </a:p>
            </p:txBody>
          </p:sp>
        </mc:Fallback>
      </mc:AlternateContent>
      <p:sp>
        <p:nvSpPr>
          <p:cNvPr id="39" name="Rectangle 38">
            <a:extLst>
              <a:ext uri="{FF2B5EF4-FFF2-40B4-BE49-F238E27FC236}">
                <a16:creationId xmlns:a16="http://schemas.microsoft.com/office/drawing/2014/main" id="{A9243F6E-F302-4D63-9869-2C87DBA38BDD}"/>
              </a:ext>
            </a:extLst>
          </p:cNvPr>
          <p:cNvSpPr/>
          <p:nvPr/>
        </p:nvSpPr>
        <p:spPr>
          <a:xfrm>
            <a:off x="805141" y="10239650"/>
            <a:ext cx="22990589" cy="769441"/>
          </a:xfrm>
          <a:prstGeom prst="rect">
            <a:avLst/>
          </a:prstGeom>
        </p:spPr>
        <p:txBody>
          <a:bodyPr wrap="none">
            <a:spAutoFit/>
          </a:bodyPr>
          <a:lstStyle/>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b) (C</a:t>
            </a:r>
            <a:r>
              <a:rPr lang="en-US" sz="4400" b="1" baseline="-25000" dirty="0">
                <a:solidFill>
                  <a:srgbClr val="393E4B"/>
                </a:solidFill>
                <a:latin typeface="Tahoma" panose="020B0604030504040204" pitchFamily="34" charset="0"/>
                <a:ea typeface="Tahoma" panose="020B0604030504040204" pitchFamily="34" charset="0"/>
                <a:cs typeface="Tahoma" panose="020B0604030504040204" pitchFamily="34" charset="0"/>
              </a:rPr>
              <a:t>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cắt</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O</a:t>
            </a:r>
            <a:r>
              <a:rPr lang="en-US" sz="4400" b="1" i="1" dirty="0">
                <a:solidFill>
                  <a:srgbClr val="393E4B"/>
                </a:solidFill>
                <a:latin typeface="Tahoma" panose="020B0604030504040204" pitchFamily="34" charset="0"/>
                <a:ea typeface="Tahoma" panose="020B0604030504040204" pitchFamily="34" charset="0"/>
                <a:cs typeface="Tahoma" panose="020B0604030504040204" pitchFamily="34" charset="0"/>
              </a:rPr>
              <a:t>x</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hoành</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-2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suy</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ra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tọa</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giao</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(-2;0).</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055842AE-3E94-4A7B-B543-A95DFC377EA1}"/>
                  </a:ext>
                </a:extLst>
              </p:cNvPr>
              <p:cNvSpPr/>
              <p:nvPr/>
            </p:nvSpPr>
            <p:spPr>
              <a:xfrm>
                <a:off x="824396" y="11095775"/>
                <a:ext cx="22566114" cy="1080424"/>
              </a:xfrm>
              <a:prstGeom prst="rect">
                <a:avLst/>
              </a:prstGeom>
            </p:spPr>
            <p:txBody>
              <a:bodyPr wrap="none">
                <a:spAutoFit/>
              </a:bodyPr>
              <a:lstStyle/>
              <a:p>
                <a:pPr>
                  <a:spcAft>
                    <a:spcPts val="1660"/>
                  </a:spcAft>
                </a:pP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Thay</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vào</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ta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𝟎</m:t>
                    </m:r>
                    <m:r>
                      <a:rPr lang="en-US" sz="4400" b="1" i="1">
                        <a:solidFill>
                          <a:srgbClr val="393E4B"/>
                        </a:solidFill>
                        <a:effectLst/>
                        <a:latin typeface="Cambria Math" panose="02040503050406030204" pitchFamily="18" charset="0"/>
                        <a:ea typeface="Times New Roman" panose="02020603050405020304" pitchFamily="18" charset="0"/>
                      </a:rPr>
                      <m:t>=</m:t>
                    </m:r>
                    <m:sSup>
                      <m:sSupPr>
                        <m:ctrlPr>
                          <a:rPr lang="en-US" sz="4400" b="1" i="1">
                            <a:solidFill>
                              <a:srgbClr val="393E4B"/>
                            </a:solidFill>
                            <a:effectLst/>
                            <a:latin typeface="Cambria Math" panose="02040503050406030204" pitchFamily="18" charset="0"/>
                            <a:ea typeface="Times New Roman" panose="02020603050405020304" pitchFamily="18" charset="0"/>
                          </a:rPr>
                        </m:ctrlPr>
                      </m:sSupPr>
                      <m:e>
                        <m:d>
                          <m:dPr>
                            <m:ctrlPr>
                              <a:rPr lang="en-US" sz="4400" b="1" i="1">
                                <a:solidFill>
                                  <a:srgbClr val="393E4B"/>
                                </a:solidFill>
                                <a:effectLst/>
                                <a:latin typeface="Cambria Math" panose="02040503050406030204" pitchFamily="18" charset="0"/>
                                <a:ea typeface="Times New Roman" panose="02020603050405020304" pitchFamily="18" charset="0"/>
                              </a:rPr>
                            </m:ctrlPr>
                          </m:dPr>
                          <m:e>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e>
                        </m:d>
                      </m:e>
                      <m:sup>
                        <m:r>
                          <a:rPr lang="en-US" sz="4400" b="1" i="1">
                            <a:solidFill>
                              <a:srgbClr val="393E4B"/>
                            </a:solidFill>
                            <a:effectLst/>
                            <a:latin typeface="Cambria Math" panose="02040503050406030204" pitchFamily="18" charset="0"/>
                            <a:ea typeface="Times New Roman" panose="02020603050405020304" pitchFamily="18" charset="0"/>
                          </a:rPr>
                          <m:t>𝟑</m:t>
                        </m:r>
                      </m:sup>
                    </m:sSup>
                    <m:r>
                      <a:rPr lang="en-US" sz="4400" b="1" i="1">
                        <a:solidFill>
                          <a:srgbClr val="393E4B"/>
                        </a:solidFill>
                        <a:effectLst/>
                        <a:latin typeface="Cambria Math" panose="02040503050406030204" pitchFamily="18" charset="0"/>
                        <a:ea typeface="Times New Roman" panose="02020603050405020304" pitchFamily="18" charset="0"/>
                      </a:rPr>
                      <m:t>+</m:t>
                    </m:r>
                    <m:d>
                      <m:dPr>
                        <m:ctrlPr>
                          <a:rPr lang="en-US" sz="4400" b="1" i="1">
                            <a:solidFill>
                              <a:srgbClr val="393E4B"/>
                            </a:solidFill>
                            <a:effectLst/>
                            <a:latin typeface="Cambria Math" panose="02040503050406030204" pitchFamily="18" charset="0"/>
                            <a:ea typeface="Times New Roman" panose="02020603050405020304" pitchFamily="18" charset="0"/>
                          </a:rPr>
                        </m:ctrlPr>
                      </m:dPr>
                      <m:e>
                        <m:r>
                          <a:rPr lang="en-US" sz="4400" b="1" i="1">
                            <a:solidFill>
                              <a:srgbClr val="393E4B"/>
                            </a:solidFill>
                            <a:effectLst/>
                            <a:latin typeface="Cambria Math" panose="02040503050406030204" pitchFamily="18" charset="0"/>
                            <a:ea typeface="Times New Roman" panose="02020603050405020304" pitchFamily="18" charset="0"/>
                          </a:rPr>
                          <m:t>𝒎</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𝟑</m:t>
                        </m:r>
                      </m:e>
                    </m:d>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sSup>
                      <m:sSupPr>
                        <m:ctrlPr>
                          <a:rPr lang="en-US" sz="4400" b="1" i="1">
                            <a:solidFill>
                              <a:srgbClr val="393E4B"/>
                            </a:solidFill>
                            <a:effectLst/>
                            <a:latin typeface="Cambria Math" panose="02040503050406030204" pitchFamily="18" charset="0"/>
                            <a:ea typeface="Times New Roman" panose="02020603050405020304" pitchFamily="18" charset="0"/>
                          </a:rPr>
                        </m:ctrlPr>
                      </m:sSupPr>
                      <m:e>
                        <m:r>
                          <a:rPr lang="en-US" sz="4400" b="1" i="1">
                            <a:solidFill>
                              <a:srgbClr val="393E4B"/>
                            </a:solidFill>
                            <a:effectLst/>
                            <a:latin typeface="Cambria Math" panose="02040503050406030204" pitchFamily="18" charset="0"/>
                            <a:ea typeface="Times New Roman" panose="02020603050405020304" pitchFamily="18" charset="0"/>
                          </a:rPr>
                          <m:t>)</m:t>
                        </m:r>
                      </m:e>
                      <m:sup>
                        <m:r>
                          <a:rPr lang="en-US" sz="4400" b="1" i="1">
                            <a:solidFill>
                              <a:srgbClr val="393E4B"/>
                            </a:solidFill>
                            <a:effectLst/>
                            <a:latin typeface="Cambria Math" panose="02040503050406030204" pitchFamily="18" charset="0"/>
                            <a:ea typeface="Times New Roman" panose="02020603050405020304" pitchFamily="18" charset="0"/>
                          </a:rPr>
                          <m:t>𝟐</m:t>
                        </m:r>
                      </m:sup>
                    </m:sSup>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𝟏</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𝒎</m:t>
                    </m:r>
                    <m:r>
                      <a:rPr lang="en-US" sz="4400" b="1" i="1">
                        <a:solidFill>
                          <a:srgbClr val="393E4B"/>
                        </a:solidFill>
                        <a:effectLst/>
                        <a:latin typeface="Cambria Math" panose="02040503050406030204" pitchFamily="18" charset="0"/>
                        <a:ea typeface="Times New Roman" panose="02020603050405020304" pitchFamily="18" charset="0"/>
                        <a:cs typeface="Cambria Math" panose="020405030504060302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𝟑</m:t>
                    </m:r>
                    <m:r>
                      <a:rPr lang="en-US" sz="4400" b="1" i="1">
                        <a:solidFill>
                          <a:srgbClr val="393E4B"/>
                        </a:solidFill>
                        <a:effectLst/>
                        <a:latin typeface="Cambria Math" panose="02040503050406030204" pitchFamily="18" charset="0"/>
                        <a:ea typeface="Times New Roman" panose="02020603050405020304" pitchFamily="18" charset="0"/>
                      </a:rPr>
                      <m:t>𝒎</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𝟓</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𝟎</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𝒎</m:t>
                    </m:r>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𝟓</m:t>
                        </m:r>
                      </m:num>
                      <m:den>
                        <m:r>
                          <a:rPr lang="en-US" sz="4400" b="1" i="1">
                            <a:solidFill>
                              <a:srgbClr val="393E4B"/>
                            </a:solidFill>
                            <a:effectLst/>
                            <a:latin typeface="Cambria Math" panose="02040503050406030204" pitchFamily="18" charset="0"/>
                            <a:ea typeface="Times New Roman" panose="02020603050405020304" pitchFamily="18" charset="0"/>
                          </a:rPr>
                          <m:t>𝟑</m:t>
                        </m:r>
                      </m:den>
                    </m:f>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Rectangle 40">
                <a:extLst>
                  <a:ext uri="{FF2B5EF4-FFF2-40B4-BE49-F238E27FC236}">
                    <a16:creationId xmlns:a16="http://schemas.microsoft.com/office/drawing/2014/main" id="{055842AE-3E94-4A7B-B543-A95DFC377EA1}"/>
                  </a:ext>
                </a:extLst>
              </p:cNvPr>
              <p:cNvSpPr>
                <a:spLocks noRot="1" noChangeAspect="1" noMove="1" noResize="1" noEditPoints="1" noAdjustHandles="1" noChangeArrowheads="1" noChangeShapeType="1" noTextEdit="1"/>
              </p:cNvSpPr>
              <p:nvPr/>
            </p:nvSpPr>
            <p:spPr>
              <a:xfrm>
                <a:off x="824396" y="11095775"/>
                <a:ext cx="22566114" cy="1080424"/>
              </a:xfrm>
              <a:prstGeom prst="rect">
                <a:avLst/>
              </a:prstGeom>
              <a:blipFill>
                <a:blip r:embed="rId7"/>
                <a:stretch>
                  <a:fillRect l="-1080" b="-10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CAD46116-2620-43DD-A0CF-26CCBE19E3D9}"/>
                  </a:ext>
                </a:extLst>
              </p:cNvPr>
              <p:cNvSpPr/>
              <p:nvPr/>
            </p:nvSpPr>
            <p:spPr>
              <a:xfrm>
                <a:off x="824396" y="12144870"/>
                <a:ext cx="19110873" cy="1080424"/>
              </a:xfrm>
              <a:prstGeom prst="rect">
                <a:avLst/>
              </a:prstGeom>
            </p:spPr>
            <p:txBody>
              <a:bodyPr wrap="none">
                <a:spAutoFit/>
              </a:bodyPr>
              <a:lstStyle/>
              <a:p>
                <a:pPr>
                  <a:spcAft>
                    <a:spcPts val="1660"/>
                  </a:spcAft>
                </a:pP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𝒎</m:t>
                    </m:r>
                    <m:r>
                      <a:rPr lang="en-US" sz="4400" b="1" i="1">
                        <a:solidFill>
                          <a:srgbClr val="393E4B"/>
                        </a:solidFill>
                        <a:effectLst/>
                        <a:latin typeface="Cambria Math" panose="02040503050406030204" pitchFamily="18" charset="0"/>
                        <a:ea typeface="Times New Roman" panose="02020603050405020304" pitchFamily="18" charset="0"/>
                      </a:rPr>
                      <m:t>=−</m:t>
                    </m:r>
                    <m:f>
                      <m:fPr>
                        <m:ctrlPr>
                          <a:rPr lang="en-US" sz="4400" b="1" i="1">
                            <a:solidFill>
                              <a:srgbClr val="393E4B"/>
                            </a:solidFill>
                            <a:effectLst/>
                            <a:latin typeface="Cambria Math" panose="02040503050406030204" pitchFamily="18" charset="0"/>
                            <a:ea typeface="Times New Roman" panose="02020603050405020304" pitchFamily="18" charset="0"/>
                          </a:rPr>
                        </m:ctrlPr>
                      </m:fPr>
                      <m:num>
                        <m:r>
                          <a:rPr lang="en-US" sz="4400" b="1" i="1">
                            <a:solidFill>
                              <a:srgbClr val="393E4B"/>
                            </a:solidFill>
                            <a:effectLst/>
                            <a:latin typeface="Cambria Math" panose="02040503050406030204" pitchFamily="18" charset="0"/>
                            <a:ea typeface="Times New Roman" panose="02020603050405020304" pitchFamily="18" charset="0"/>
                          </a:rPr>
                          <m:t>𝟓</m:t>
                        </m:r>
                      </m:num>
                      <m:den>
                        <m:r>
                          <a:rPr lang="en-US" sz="4400" b="1" i="1">
                            <a:solidFill>
                              <a:srgbClr val="393E4B"/>
                            </a:solidFill>
                            <a:effectLst/>
                            <a:latin typeface="Cambria Math" panose="02040503050406030204" pitchFamily="18" charset="0"/>
                            <a:ea typeface="Times New Roman" panose="02020603050405020304" pitchFamily="18" charset="0"/>
                          </a:rPr>
                          <m:t>𝟑</m:t>
                        </m:r>
                      </m:den>
                    </m:f>
                  </m:oMath>
                </a14:m>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thì</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(C</a:t>
                </a:r>
                <a:r>
                  <a:rPr lang="en-US" sz="4400" b="1" baseline="-25000" dirty="0">
                    <a:solidFill>
                      <a:srgbClr val="393E4B"/>
                    </a:solidFill>
                    <a:effectLst/>
                    <a:latin typeface="Tahoma" panose="020B0604030504040204" pitchFamily="34" charset="0"/>
                    <a:ea typeface="Tahoma" panose="020B0604030504040204" pitchFamily="34" charset="0"/>
                    <a:cs typeface="Tahoma" panose="020B0604030504040204" pitchFamily="34" charset="0"/>
                  </a:rPr>
                  <a:t>m</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cắt</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trục</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hoành</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tại</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hoành</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93E4B"/>
                    </a:solidFill>
                    <a:effectLst/>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393E4B"/>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93E4B"/>
                        </a:solidFill>
                        <a:effectLst/>
                        <a:latin typeface="Cambria Math" panose="02040503050406030204" pitchFamily="18" charset="0"/>
                        <a:ea typeface="Times New Roman" panose="02020603050405020304" pitchFamily="18" charset="0"/>
                      </a:rPr>
                      <m:t>𝒙</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a:extLst>
                  <a:ext uri="{FF2B5EF4-FFF2-40B4-BE49-F238E27FC236}">
                    <a16:creationId xmlns:a16="http://schemas.microsoft.com/office/drawing/2014/main" id="{CAD46116-2620-43DD-A0CF-26CCBE19E3D9}"/>
                  </a:ext>
                </a:extLst>
              </p:cNvPr>
              <p:cNvSpPr>
                <a:spLocks noRot="1" noChangeAspect="1" noMove="1" noResize="1" noEditPoints="1" noAdjustHandles="1" noChangeArrowheads="1" noChangeShapeType="1" noTextEdit="1"/>
              </p:cNvSpPr>
              <p:nvPr/>
            </p:nvSpPr>
            <p:spPr>
              <a:xfrm>
                <a:off x="824396" y="12144870"/>
                <a:ext cx="19110873" cy="1080424"/>
              </a:xfrm>
              <a:prstGeom prst="rect">
                <a:avLst/>
              </a:prstGeom>
              <a:blipFill>
                <a:blip r:embed="rId8"/>
                <a:stretch>
                  <a:fillRect l="-1276" b="-101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A40F8E60-C372-4D9C-8F05-0151E90FC0C0}"/>
                  </a:ext>
                </a:extLst>
              </p:cNvPr>
              <p:cNvSpPr/>
              <p:nvPr/>
            </p:nvSpPr>
            <p:spPr>
              <a:xfrm>
                <a:off x="805141" y="7211805"/>
                <a:ext cx="8439875" cy="784767"/>
              </a:xfrm>
              <a:prstGeom prst="rect">
                <a:avLst/>
              </a:prstGeom>
            </p:spPr>
            <p:txBody>
              <a:bodyPr wrap="none">
                <a:spAutoFit/>
              </a:bodyPr>
              <a:lstStyle/>
              <a:p>
                <a:pPr>
                  <a:spcAft>
                    <a:spcPts val="1660"/>
                  </a:spcAft>
                </a:pP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a) Ta </a:t>
                </a:r>
                <a:r>
                  <a:rPr lang="en-US" sz="4400" b="1" dirty="0" err="1">
                    <a:solidFill>
                      <a:srgbClr val="393E4B"/>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93E4B"/>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solidFill>
                              <a:srgbClr val="393E4B"/>
                            </a:solidFill>
                            <a:effectLst/>
                            <a:latin typeface="Cambria Math" panose="02040503050406030204" pitchFamily="18" charset="0"/>
                            <a:ea typeface="Times New Roman" panose="02020603050405020304" pitchFamily="18" charset="0"/>
                          </a:rPr>
                        </m:ctrlPr>
                      </m:sSupPr>
                      <m:e>
                        <m:r>
                          <a:rPr lang="en-US" sz="4400" b="1" i="1">
                            <a:solidFill>
                              <a:srgbClr val="393E4B"/>
                            </a:solidFill>
                            <a:effectLst/>
                            <a:latin typeface="Cambria Math" panose="02040503050406030204" pitchFamily="18" charset="0"/>
                            <a:ea typeface="Times New Roman" panose="02020603050405020304" pitchFamily="18" charset="0"/>
                          </a:rPr>
                          <m:t>𝒚</m:t>
                        </m:r>
                      </m:e>
                      <m:sup>
                        <m:r>
                          <a:rPr lang="en-US" sz="4400" b="1" i="1">
                            <a:solidFill>
                              <a:srgbClr val="393E4B"/>
                            </a:solidFill>
                            <a:effectLst/>
                            <a:latin typeface="Cambria Math" panose="02040503050406030204" pitchFamily="18" charset="0"/>
                            <a:ea typeface="Times New Roman" panose="02020603050405020304" pitchFamily="18" charset="0"/>
                          </a:rPr>
                          <m:t>′</m:t>
                        </m:r>
                      </m:sup>
                    </m:sSup>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smtClean="0">
                        <a:solidFill>
                          <a:srgbClr val="393E4B"/>
                        </a:solidFill>
                        <a:effectLst/>
                        <a:latin typeface="Cambria Math" panose="02040503050406030204" pitchFamily="18" charset="0"/>
                        <a:ea typeface="Times New Roman" panose="02020603050405020304" pitchFamily="18" charset="0"/>
                      </a:rPr>
                      <m:t>𝟑</m:t>
                    </m:r>
                    <m:sSup>
                      <m:sSupPr>
                        <m:ctrlPr>
                          <a:rPr lang="en-US" sz="4400" b="1" i="1">
                            <a:latin typeface="Cambria Math" panose="02040503050406030204" pitchFamily="18" charset="0"/>
                            <a:ea typeface="Times New Roman" panose="02020603050405020304" pitchFamily="18" charset="0"/>
                          </a:rPr>
                        </m:ctrlPr>
                      </m:sSupPr>
                      <m:e>
                        <m:r>
                          <a:rPr lang="en-US" sz="4400" b="1" i="1">
                            <a:latin typeface="Cambria Math" panose="02040503050406030204" pitchFamily="18" charset="0"/>
                            <a:ea typeface="Times New Roman" panose="02020603050405020304" pitchFamily="18" charset="0"/>
                          </a:rPr>
                          <m:t>𝒙</m:t>
                        </m:r>
                      </m:e>
                      <m:sup>
                        <m:r>
                          <a:rPr lang="en-US" sz="4400" b="1" i="1">
                            <a:latin typeface="Cambria Math" panose="02040503050406030204" pitchFamily="18" charset="0"/>
                            <a:ea typeface="Times New Roman" panose="02020603050405020304" pitchFamily="18" charset="0"/>
                          </a:rPr>
                          <m:t>𝟐</m:t>
                        </m:r>
                      </m:sup>
                    </m:sSup>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𝟐</m:t>
                    </m:r>
                    <m:r>
                      <a:rPr lang="en-US" sz="4400" b="1" i="1" smtClean="0">
                        <a:solidFill>
                          <a:srgbClr val="393E4B"/>
                        </a:solidFill>
                        <a:effectLst/>
                        <a:latin typeface="Cambria Math" panose="02040503050406030204" pitchFamily="18" charset="0"/>
                        <a:ea typeface="Times New Roman" panose="02020603050405020304" pitchFamily="18" charset="0"/>
                      </a:rPr>
                      <m:t>𝒙</m:t>
                    </m:r>
                    <m:d>
                      <m:dPr>
                        <m:ctrlPr>
                          <a:rPr lang="en-US" sz="4400" b="1" i="1">
                            <a:solidFill>
                              <a:srgbClr val="393E4B"/>
                            </a:solidFill>
                            <a:effectLst/>
                            <a:latin typeface="Cambria Math" panose="02040503050406030204" pitchFamily="18" charset="0"/>
                            <a:ea typeface="Times New Roman" panose="02020603050405020304" pitchFamily="18" charset="0"/>
                          </a:rPr>
                        </m:ctrlPr>
                      </m:dPr>
                      <m:e>
                        <m:r>
                          <a:rPr lang="en-US" sz="4400" b="1" i="1">
                            <a:solidFill>
                              <a:srgbClr val="393E4B"/>
                            </a:solidFill>
                            <a:effectLst/>
                            <a:latin typeface="Cambria Math" panose="02040503050406030204" pitchFamily="18" charset="0"/>
                            <a:ea typeface="Times New Roman" panose="02020603050405020304" pitchFamily="18" charset="0"/>
                          </a:rPr>
                          <m:t>𝒎</m:t>
                        </m:r>
                        <m:r>
                          <a:rPr lang="en-US" sz="4400" b="1" i="1">
                            <a:solidFill>
                              <a:srgbClr val="393E4B"/>
                            </a:solidFill>
                            <a:effectLst/>
                            <a:latin typeface="Cambria Math" panose="02040503050406030204" pitchFamily="18" charset="0"/>
                            <a:ea typeface="Times New Roman" panose="02020603050405020304" pitchFamily="18" charset="0"/>
                          </a:rPr>
                          <m:t>+</m:t>
                        </m:r>
                        <m:r>
                          <a:rPr lang="en-US" sz="4400" b="1" i="1">
                            <a:solidFill>
                              <a:srgbClr val="393E4B"/>
                            </a:solidFill>
                            <a:effectLst/>
                            <a:latin typeface="Cambria Math" panose="02040503050406030204" pitchFamily="18" charset="0"/>
                            <a:ea typeface="Times New Roman" panose="02020603050405020304" pitchFamily="18" charset="0"/>
                          </a:rPr>
                          <m:t>𝟑</m:t>
                        </m:r>
                      </m:e>
                    </m:d>
                    <m:r>
                      <a:rPr lang="vi-VN" sz="4400" b="1" i="1" smtClean="0">
                        <a:solidFill>
                          <a:srgbClr val="393E4B"/>
                        </a:solidFill>
                        <a:effectLst/>
                        <a:latin typeface="Cambria Math" panose="02040503050406030204" pitchFamily="18" charset="0"/>
                        <a:ea typeface="Times New Roman" panose="02020603050405020304" pitchFamily="18" charset="0"/>
                      </a:rPr>
                      <m:t>.</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Rectangle 37">
                <a:extLst>
                  <a:ext uri="{FF2B5EF4-FFF2-40B4-BE49-F238E27FC236}">
                    <a16:creationId xmlns:a16="http://schemas.microsoft.com/office/drawing/2014/main" id="{A40F8E60-C372-4D9C-8F05-0151E90FC0C0}"/>
                  </a:ext>
                </a:extLst>
              </p:cNvPr>
              <p:cNvSpPr>
                <a:spLocks noRot="1" noChangeAspect="1" noMove="1" noResize="1" noEditPoints="1" noAdjustHandles="1" noChangeArrowheads="1" noChangeShapeType="1" noTextEdit="1"/>
              </p:cNvSpPr>
              <p:nvPr/>
            </p:nvSpPr>
            <p:spPr>
              <a:xfrm>
                <a:off x="805141" y="7211805"/>
                <a:ext cx="8439875" cy="784767"/>
              </a:xfrm>
              <a:prstGeom prst="rect">
                <a:avLst/>
              </a:prstGeom>
              <a:blipFill>
                <a:blip r:embed="rId9"/>
                <a:stretch>
                  <a:fillRect l="-2888" t="-14729" b="-34884"/>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454F51CE-0156-442B-A1DB-82F264FDFDF0}"/>
              </a:ext>
            </a:extLst>
          </p:cNvPr>
          <p:cNvSpPr txBox="1"/>
          <p:nvPr/>
        </p:nvSpPr>
        <p:spPr>
          <a:xfrm>
            <a:off x="1802948" y="2635009"/>
            <a:ext cx="296267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Bài </a:t>
            </a:r>
            <a:r>
              <a:rPr lang="en-US" sz="4600" b="1" dirty="0">
                <a:solidFill>
                  <a:schemeClr val="bg1"/>
                </a:solidFill>
                <a:latin typeface="Tahoma" pitchFamily="34" charset="0"/>
                <a:ea typeface="Tahoma" pitchFamily="34" charset="0"/>
                <a:cs typeface="Tahoma" pitchFamily="34" charset="0"/>
              </a:rPr>
              <a:t>8.T44</a:t>
            </a:r>
          </a:p>
        </p:txBody>
      </p:sp>
    </p:spTree>
    <p:extLst>
      <p:ext uri="{BB962C8B-B14F-4D97-AF65-F5344CB8AC3E}">
        <p14:creationId xmlns:p14="http://schemas.microsoft.com/office/powerpoint/2010/main" val="256303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32" grpId="0"/>
      <p:bldP spid="36" grpId="0"/>
      <p:bldP spid="39" grpId="0"/>
      <p:bldP spid="41" grpId="0"/>
      <p:bldP spid="43"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47">
            <a:extLst>
              <a:ext uri="{FF2B5EF4-FFF2-40B4-BE49-F238E27FC236}">
                <a16:creationId xmlns:a16="http://schemas.microsoft.com/office/drawing/2014/main" id="{83D4687B-8202-48B3-AC30-D357FC72BB00}"/>
              </a:ext>
            </a:extLst>
          </p:cNvPr>
          <p:cNvGrpSpPr/>
          <p:nvPr/>
        </p:nvGrpSpPr>
        <p:grpSpPr>
          <a:xfrm>
            <a:off x="909007" y="1567608"/>
            <a:ext cx="9472086" cy="968318"/>
            <a:chOff x="739068" y="1515168"/>
            <a:chExt cx="9473319" cy="968444"/>
          </a:xfrm>
        </p:grpSpPr>
        <p:sp>
          <p:nvSpPr>
            <p:cNvPr id="79" name="Freeform 71">
              <a:extLst>
                <a:ext uri="{FF2B5EF4-FFF2-40B4-BE49-F238E27FC236}">
                  <a16:creationId xmlns:a16="http://schemas.microsoft.com/office/drawing/2014/main" id="{7FE10D0B-181C-439F-BB3A-0F8EA8AF59B2}"/>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80" name="Group 30">
              <a:extLst>
                <a:ext uri="{FF2B5EF4-FFF2-40B4-BE49-F238E27FC236}">
                  <a16:creationId xmlns:a16="http://schemas.microsoft.com/office/drawing/2014/main" id="{E7B5E64D-D8A9-4DE6-B4AE-7C4BDC4066B9}"/>
                </a:ext>
              </a:extLst>
            </p:cNvPr>
            <p:cNvGrpSpPr/>
            <p:nvPr/>
          </p:nvGrpSpPr>
          <p:grpSpPr>
            <a:xfrm>
              <a:off x="739068" y="1515168"/>
              <a:ext cx="8177919" cy="960327"/>
              <a:chOff x="739068" y="1515168"/>
              <a:chExt cx="8177919" cy="960327"/>
            </a:xfrm>
          </p:grpSpPr>
          <p:sp>
            <p:nvSpPr>
              <p:cNvPr id="81" name="Freeform 71">
                <a:extLst>
                  <a:ext uri="{FF2B5EF4-FFF2-40B4-BE49-F238E27FC236}">
                    <a16:creationId xmlns:a16="http://schemas.microsoft.com/office/drawing/2014/main" id="{989312F8-EAC1-44ED-BE03-FB2526A16EFB}"/>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2" name="Oval 72">
                <a:extLst>
                  <a:ext uri="{FF2B5EF4-FFF2-40B4-BE49-F238E27FC236}">
                    <a16:creationId xmlns:a16="http://schemas.microsoft.com/office/drawing/2014/main" id="{277FC2C1-ED67-4C87-A1E6-5EB7E520BF99}"/>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3" name="Freeform 73">
                <a:extLst>
                  <a:ext uri="{FF2B5EF4-FFF2-40B4-BE49-F238E27FC236}">
                    <a16:creationId xmlns:a16="http://schemas.microsoft.com/office/drawing/2014/main" id="{B27A6DB0-8BB8-4D59-90CD-A3BDAB8AB307}"/>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4" name="Freeform 74">
                <a:extLst>
                  <a:ext uri="{FF2B5EF4-FFF2-40B4-BE49-F238E27FC236}">
                    <a16:creationId xmlns:a16="http://schemas.microsoft.com/office/drawing/2014/main" id="{72D46FF7-9505-4DAE-88EA-4EACFEE68C3F}"/>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5" name="Freeform 75">
                <a:extLst>
                  <a:ext uri="{FF2B5EF4-FFF2-40B4-BE49-F238E27FC236}">
                    <a16:creationId xmlns:a16="http://schemas.microsoft.com/office/drawing/2014/main" id="{551C4A4E-850E-4E5A-9F32-9F313318FDE6}"/>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6" name="Freeform 76">
                <a:extLst>
                  <a:ext uri="{FF2B5EF4-FFF2-40B4-BE49-F238E27FC236}">
                    <a16:creationId xmlns:a16="http://schemas.microsoft.com/office/drawing/2014/main" id="{F921C404-2861-4011-A153-D1B4CBB2E7B3}"/>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7" name="Freeform 77">
                <a:extLst>
                  <a:ext uri="{FF2B5EF4-FFF2-40B4-BE49-F238E27FC236}">
                    <a16:creationId xmlns:a16="http://schemas.microsoft.com/office/drawing/2014/main" id="{91236B74-B1A5-4D24-BC68-9205F7292AC9}"/>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8" name="Freeform 78">
                <a:extLst>
                  <a:ext uri="{FF2B5EF4-FFF2-40B4-BE49-F238E27FC236}">
                    <a16:creationId xmlns:a16="http://schemas.microsoft.com/office/drawing/2014/main" id="{75E6EDBC-AF6B-45A2-80DB-97AF663DB3E1}"/>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9" name="Freeform 79">
                <a:extLst>
                  <a:ext uri="{FF2B5EF4-FFF2-40B4-BE49-F238E27FC236}">
                    <a16:creationId xmlns:a16="http://schemas.microsoft.com/office/drawing/2014/main" id="{C90AD7F6-688C-47A0-A0DB-176E0F86A544}"/>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0" name="Freeform 80">
                <a:extLst>
                  <a:ext uri="{FF2B5EF4-FFF2-40B4-BE49-F238E27FC236}">
                    <a16:creationId xmlns:a16="http://schemas.microsoft.com/office/drawing/2014/main" id="{44315F73-0FDA-43A9-AC8A-8DD0B82382FB}"/>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1" name="Freeform 81">
                <a:extLst>
                  <a:ext uri="{FF2B5EF4-FFF2-40B4-BE49-F238E27FC236}">
                    <a16:creationId xmlns:a16="http://schemas.microsoft.com/office/drawing/2014/main" id="{E062B5A6-6384-45EC-BF4F-7551F2A4BAA3}"/>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2" name="Freeform 82">
                <a:extLst>
                  <a:ext uri="{FF2B5EF4-FFF2-40B4-BE49-F238E27FC236}">
                    <a16:creationId xmlns:a16="http://schemas.microsoft.com/office/drawing/2014/main" id="{7B5F7308-B67E-408A-B8C9-DEA5363817E3}"/>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93" name="TextBox 43">
                <a:extLst>
                  <a:ext uri="{FF2B5EF4-FFF2-40B4-BE49-F238E27FC236}">
                    <a16:creationId xmlns:a16="http://schemas.microsoft.com/office/drawing/2014/main" id="{FC1E990C-578A-489F-9251-3DC66A9B90D4}"/>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sp>
        <p:nvSpPr>
          <p:cNvPr id="109" name="Oval 108">
            <a:extLst>
              <a:ext uri="{FF2B5EF4-FFF2-40B4-BE49-F238E27FC236}">
                <a16:creationId xmlns:a16="http://schemas.microsoft.com/office/drawing/2014/main" id="{89DC5ECD-F223-4676-97E7-0F2297F3C696}"/>
              </a:ext>
            </a:extLst>
          </p:cNvPr>
          <p:cNvSpPr/>
          <p:nvPr/>
        </p:nvSpPr>
        <p:spPr>
          <a:xfrm>
            <a:off x="3840462" y="4676373"/>
            <a:ext cx="1072553" cy="1072553"/>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4400" b="1" dirty="0">
                <a:ln w="22225">
                  <a:solidFill>
                    <a:schemeClr val="accent2"/>
                  </a:solidFill>
                  <a:prstDash val="solid"/>
                </a:ln>
                <a:solidFill>
                  <a:srgbClr val="0000CC"/>
                </a:solidFill>
                <a:latin typeface="Tahoma" panose="020B0604030504040204" pitchFamily="34" charset="0"/>
                <a:ea typeface="Tahoma" panose="020B0604030504040204" pitchFamily="34" charset="0"/>
                <a:cs typeface="Tahoma" panose="020B0604030504040204" pitchFamily="34" charset="0"/>
              </a:rPr>
              <a:t>c</a:t>
            </a:r>
          </a:p>
        </p:txBody>
      </p:sp>
      <p:grpSp>
        <p:nvGrpSpPr>
          <p:cNvPr id="130" name="Group 129">
            <a:extLst>
              <a:ext uri="{FF2B5EF4-FFF2-40B4-BE49-F238E27FC236}">
                <a16:creationId xmlns:a16="http://schemas.microsoft.com/office/drawing/2014/main" id="{96D7FA1D-DFEC-4D2A-B055-7209DCC544E5}"/>
              </a:ext>
            </a:extLst>
          </p:cNvPr>
          <p:cNvGrpSpPr/>
          <p:nvPr/>
        </p:nvGrpSpPr>
        <p:grpSpPr>
          <a:xfrm>
            <a:off x="727993" y="6310479"/>
            <a:ext cx="23278225" cy="6545132"/>
            <a:chOff x="1205494" y="6941416"/>
            <a:chExt cx="23281256" cy="6545984"/>
          </a:xfrm>
        </p:grpSpPr>
        <p:sp>
          <p:nvSpPr>
            <p:cNvPr id="131" name="Rounded Rectangle 124">
              <a:extLst>
                <a:ext uri="{FF2B5EF4-FFF2-40B4-BE49-F238E27FC236}">
                  <a16:creationId xmlns:a16="http://schemas.microsoft.com/office/drawing/2014/main" id="{B615F120-A8A3-4CDF-8D09-F59AA84447AC}"/>
                </a:ext>
              </a:extLst>
            </p:cNvPr>
            <p:cNvSpPr/>
            <p:nvPr/>
          </p:nvSpPr>
          <p:spPr>
            <a:xfrm>
              <a:off x="1209585" y="7179457"/>
              <a:ext cx="23277165" cy="6307943"/>
            </a:xfrm>
            <a:prstGeom prst="roundRect">
              <a:avLst>
                <a:gd name="adj" fmla="val 2239"/>
              </a:avLst>
            </a:prstGeom>
            <a:solidFill>
              <a:schemeClr val="accent6">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2" name="Group 131">
              <a:extLst>
                <a:ext uri="{FF2B5EF4-FFF2-40B4-BE49-F238E27FC236}">
                  <a16:creationId xmlns:a16="http://schemas.microsoft.com/office/drawing/2014/main" id="{F16A84C0-3F6E-4801-85DF-EA932692B0ED}"/>
                </a:ext>
              </a:extLst>
            </p:cNvPr>
            <p:cNvGrpSpPr/>
            <p:nvPr/>
          </p:nvGrpSpPr>
          <p:grpSpPr>
            <a:xfrm>
              <a:off x="1205494" y="6941416"/>
              <a:ext cx="3493741" cy="788783"/>
              <a:chOff x="1205494" y="6941416"/>
              <a:chExt cx="3493741" cy="788783"/>
            </a:xfrm>
          </p:grpSpPr>
          <p:sp>
            <p:nvSpPr>
              <p:cNvPr id="133" name="Freeform 20">
                <a:extLst>
                  <a:ext uri="{FF2B5EF4-FFF2-40B4-BE49-F238E27FC236}">
                    <a16:creationId xmlns:a16="http://schemas.microsoft.com/office/drawing/2014/main" id="{863AEDBD-176A-47C8-AE3F-DDE22B0B0ABF}"/>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9" name="TextBox 148">
                <a:extLst>
                  <a:ext uri="{FF2B5EF4-FFF2-40B4-BE49-F238E27FC236}">
                    <a16:creationId xmlns:a16="http://schemas.microsoft.com/office/drawing/2014/main" id="{44A2FAD9-3222-48BB-95D9-7A2AED2B86A1}"/>
                  </a:ext>
                </a:extLst>
              </p:cNvPr>
              <p:cNvSpPr txBox="1"/>
              <p:nvPr/>
            </p:nvSpPr>
            <p:spPr>
              <a:xfrm>
                <a:off x="2057667" y="6941416"/>
                <a:ext cx="2641568" cy="769541"/>
              </a:xfrm>
              <a:prstGeom prst="rect">
                <a:avLst/>
              </a:prstGeom>
              <a:noFill/>
            </p:spPr>
            <p:txBody>
              <a:bodyPr wrap="square" rtlCol="0">
                <a:spAutoFit/>
              </a:bodyPr>
              <a:lstStyle/>
              <a:p>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0" name="Round Diagonal Corner Rectangle 128">
                <a:extLst>
                  <a:ext uri="{FF2B5EF4-FFF2-40B4-BE49-F238E27FC236}">
                    <a16:creationId xmlns:a16="http://schemas.microsoft.com/office/drawing/2014/main" id="{4A903E13-2E17-459A-A903-0FF9391B7350}"/>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3" name="Freeform 15">
                <a:extLst>
                  <a:ext uri="{FF2B5EF4-FFF2-40B4-BE49-F238E27FC236}">
                    <a16:creationId xmlns:a16="http://schemas.microsoft.com/office/drawing/2014/main" id="{19B1E1AE-1ABC-4F61-8501-B3397C9024AE}"/>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55" name="Group 154">
            <a:extLst>
              <a:ext uri="{FF2B5EF4-FFF2-40B4-BE49-F238E27FC236}">
                <a16:creationId xmlns:a16="http://schemas.microsoft.com/office/drawing/2014/main" id="{715DB390-72C6-4C40-A870-B0FA056BE8E8}"/>
              </a:ext>
            </a:extLst>
          </p:cNvPr>
          <p:cNvGrpSpPr/>
          <p:nvPr/>
        </p:nvGrpSpPr>
        <p:grpSpPr>
          <a:xfrm>
            <a:off x="591062" y="2637670"/>
            <a:ext cx="23391942" cy="3390416"/>
            <a:chOff x="992187" y="2564544"/>
            <a:chExt cx="22353091" cy="3390857"/>
          </a:xfrm>
        </p:grpSpPr>
        <p:sp>
          <p:nvSpPr>
            <p:cNvPr id="156" name="Rounded Rectangle 133">
              <a:extLst>
                <a:ext uri="{FF2B5EF4-FFF2-40B4-BE49-F238E27FC236}">
                  <a16:creationId xmlns:a16="http://schemas.microsoft.com/office/drawing/2014/main" id="{7C2DCBB0-5700-4297-A033-9243B3168B31}"/>
                </a:ext>
              </a:extLst>
            </p:cNvPr>
            <p:cNvSpPr/>
            <p:nvPr/>
          </p:nvSpPr>
          <p:spPr bwMode="auto">
            <a:xfrm>
              <a:off x="1145221" y="2667000"/>
              <a:ext cx="22200057" cy="3288401"/>
            </a:xfrm>
            <a:prstGeom prst="roundRect">
              <a:avLst>
                <a:gd name="adj" fmla="val 5492"/>
              </a:avLst>
            </a:prstGeom>
            <a:solidFill>
              <a:schemeClr val="accent4">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57" name="Group 156">
              <a:extLst>
                <a:ext uri="{FF2B5EF4-FFF2-40B4-BE49-F238E27FC236}">
                  <a16:creationId xmlns:a16="http://schemas.microsoft.com/office/drawing/2014/main" id="{DA61959D-612E-4C1E-B4A9-FF115E7FE9EB}"/>
                </a:ext>
              </a:extLst>
            </p:cNvPr>
            <p:cNvGrpSpPr/>
            <p:nvPr/>
          </p:nvGrpSpPr>
          <p:grpSpPr>
            <a:xfrm>
              <a:off x="992187" y="2564544"/>
              <a:ext cx="3124200" cy="1023459"/>
              <a:chOff x="534987" y="1647866"/>
              <a:chExt cx="4197167" cy="1176337"/>
            </a:xfrm>
          </p:grpSpPr>
          <p:sp>
            <p:nvSpPr>
              <p:cNvPr id="158" name="Isosceles Triangle 44">
                <a:extLst>
                  <a:ext uri="{FF2B5EF4-FFF2-40B4-BE49-F238E27FC236}">
                    <a16:creationId xmlns:a16="http://schemas.microsoft.com/office/drawing/2014/main" id="{D8E3ABF6-A9FF-4106-9BB8-DB6D169138AB}"/>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9" name="Pentagon 136">
                <a:extLst>
                  <a:ext uri="{FF2B5EF4-FFF2-40B4-BE49-F238E27FC236}">
                    <a16:creationId xmlns:a16="http://schemas.microsoft.com/office/drawing/2014/main" id="{F2982BCF-E923-4AD1-B293-BB3F7BB65724}"/>
                  </a:ext>
                </a:extLst>
              </p:cNvPr>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60" name="Group 11">
                <a:extLst>
                  <a:ext uri="{FF2B5EF4-FFF2-40B4-BE49-F238E27FC236}">
                    <a16:creationId xmlns:a16="http://schemas.microsoft.com/office/drawing/2014/main" id="{93381A9B-A235-4E3D-B5BF-8CBBDF6C5BDC}"/>
                  </a:ext>
                </a:extLst>
              </p:cNvPr>
              <p:cNvGrpSpPr/>
              <p:nvPr/>
            </p:nvGrpSpPr>
            <p:grpSpPr bwMode="auto">
              <a:xfrm>
                <a:off x="683775" y="1836907"/>
                <a:ext cx="582199" cy="537956"/>
                <a:chOff x="7440266" y="3398551"/>
                <a:chExt cx="757238" cy="765175"/>
              </a:xfrm>
              <a:solidFill>
                <a:schemeClr val="bg1">
                  <a:lumMod val="95000"/>
                </a:schemeClr>
              </a:solidFill>
            </p:grpSpPr>
            <p:sp>
              <p:nvSpPr>
                <p:cNvPr id="163" name="Freeform 140">
                  <a:extLst>
                    <a:ext uri="{FF2B5EF4-FFF2-40B4-BE49-F238E27FC236}">
                      <a16:creationId xmlns:a16="http://schemas.microsoft.com/office/drawing/2014/main" id="{B9DD50C8-DD43-4377-8385-43BE9D0B5BA9}"/>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4" name="Freeform 141">
                  <a:extLst>
                    <a:ext uri="{FF2B5EF4-FFF2-40B4-BE49-F238E27FC236}">
                      <a16:creationId xmlns:a16="http://schemas.microsoft.com/office/drawing/2014/main" id="{1927D75F-BA5B-4D30-8905-A0103959E102}"/>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5" name="Freeform 142">
                  <a:extLst>
                    <a:ext uri="{FF2B5EF4-FFF2-40B4-BE49-F238E27FC236}">
                      <a16:creationId xmlns:a16="http://schemas.microsoft.com/office/drawing/2014/main" id="{411BE417-BADE-4CF2-8A04-A22D62F12A07}"/>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6" name="Rectangle 165">
                  <a:extLst>
                    <a:ext uri="{FF2B5EF4-FFF2-40B4-BE49-F238E27FC236}">
                      <a16:creationId xmlns:a16="http://schemas.microsoft.com/office/drawing/2014/main" id="{F81EA09A-47F4-4A2E-B507-1A82E2FA2051}"/>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7" name="Rectangle 166">
                  <a:extLst>
                    <a:ext uri="{FF2B5EF4-FFF2-40B4-BE49-F238E27FC236}">
                      <a16:creationId xmlns:a16="http://schemas.microsoft.com/office/drawing/2014/main" id="{6F02B73E-6433-4405-9823-28012349BFF8}"/>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8" name="Rectangle 167">
                  <a:extLst>
                    <a:ext uri="{FF2B5EF4-FFF2-40B4-BE49-F238E27FC236}">
                      <a16:creationId xmlns:a16="http://schemas.microsoft.com/office/drawing/2014/main" id="{62C5EED4-D7C7-4D51-8958-7343BA32B051}"/>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69" name="Rectangle 168">
                  <a:extLst>
                    <a:ext uri="{FF2B5EF4-FFF2-40B4-BE49-F238E27FC236}">
                      <a16:creationId xmlns:a16="http://schemas.microsoft.com/office/drawing/2014/main" id="{7068F17C-4CF8-493C-924B-B3513468BA78}"/>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61" name="Chevron 138">
                <a:extLst>
                  <a:ext uri="{FF2B5EF4-FFF2-40B4-BE49-F238E27FC236}">
                    <a16:creationId xmlns:a16="http://schemas.microsoft.com/office/drawing/2014/main" id="{0F44B8FB-9484-4440-8C4D-B3D05E06E541}"/>
                  </a:ext>
                </a:extLst>
              </p:cNvPr>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2" name="TextBox 13">
                <a:extLst>
                  <a:ext uri="{FF2B5EF4-FFF2-40B4-BE49-F238E27FC236}">
                    <a16:creationId xmlns:a16="http://schemas.microsoft.com/office/drawing/2014/main" id="{26E44DF7-53B3-4D8C-A946-602577E9BA51}"/>
                  </a:ext>
                </a:extLst>
              </p:cNvPr>
              <p:cNvSpPr txBox="1">
                <a:spLocks noChangeArrowheads="1"/>
              </p:cNvSpPr>
              <p:nvPr/>
            </p:nvSpPr>
            <p:spPr bwMode="auto">
              <a:xfrm>
                <a:off x="1456316" y="1718346"/>
                <a:ext cx="3173469" cy="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1.</a:t>
                </a:r>
              </a:p>
            </p:txBody>
          </p:sp>
        </p:grpSp>
      </p:grpSp>
      <p:sp>
        <p:nvSpPr>
          <p:cNvPr id="172" name="Debai-2">
            <a:extLst>
              <a:ext uri="{FF2B5EF4-FFF2-40B4-BE49-F238E27FC236}">
                <a16:creationId xmlns:a16="http://schemas.microsoft.com/office/drawing/2014/main" id="{4CBB0BDD-F1D2-410E-B913-4E5ACADAB7BC}"/>
              </a:ext>
            </a:extLst>
          </p:cNvPr>
          <p:cNvSpPr/>
          <p:nvPr/>
        </p:nvSpPr>
        <p:spPr>
          <a:xfrm>
            <a:off x="3996551" y="2740722"/>
            <a:ext cx="18367529" cy="969946"/>
          </a:xfrm>
          <a:prstGeom prst="rect">
            <a:avLst/>
          </a:prstGeom>
        </p:spPr>
        <p:txBody>
          <a:bodyPr wrap="none">
            <a:spAutoFit/>
          </a:bodyPr>
          <a:lstStyle/>
          <a:p>
            <a:pPr marL="629920" indent="-629920" algn="just">
              <a:lnSpc>
                <a:spcPct val="150000"/>
              </a:lnSpc>
              <a:spcBef>
                <a:spcPts val="600"/>
              </a:spcBef>
              <a:spcAft>
                <a:spcPts val="0"/>
              </a:spcAft>
              <a:tabLst>
                <a:tab pos="629920" algn="l"/>
              </a:tabLst>
            </a:pPr>
            <a:r>
              <a:rPr lang="nl-NL"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Đường cong như hình vẽ bên là đồ thị của hàm số nào dưới đây?</a:t>
            </a:r>
            <a:endPar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3" name="Oval 172">
            <a:extLst>
              <a:ext uri="{FF2B5EF4-FFF2-40B4-BE49-F238E27FC236}">
                <a16:creationId xmlns:a16="http://schemas.microsoft.com/office/drawing/2014/main" id="{19D6C7AD-48F6-45C0-BC47-1525CF167381}"/>
              </a:ext>
            </a:extLst>
          </p:cNvPr>
          <p:cNvSpPr/>
          <p:nvPr/>
        </p:nvSpPr>
        <p:spPr>
          <a:xfrm>
            <a:off x="5669651" y="4653563"/>
            <a:ext cx="1072553" cy="1072553"/>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n w="22225">
                <a:solidFill>
                  <a:schemeClr val="accent2"/>
                </a:solidFill>
                <a:prstDash val="solid"/>
              </a:ln>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pic>
        <p:nvPicPr>
          <p:cNvPr id="174" name="Picture 173">
            <a:extLst>
              <a:ext uri="{FF2B5EF4-FFF2-40B4-BE49-F238E27FC236}">
                <a16:creationId xmlns:a16="http://schemas.microsoft.com/office/drawing/2014/main" id="{1856B310-F0CF-4B74-992F-5E657ADBD5D3}"/>
              </a:ext>
            </a:extLst>
          </p:cNvPr>
          <p:cNvPicPr/>
          <p:nvPr/>
        </p:nvPicPr>
        <p:blipFill rotWithShape="1">
          <a:blip r:embed="rId3" cstate="print">
            <a:extLst>
              <a:ext uri="{28A0092B-C50C-407E-A947-70E740481C1C}">
                <a14:useLocalDpi xmlns:a14="http://schemas.microsoft.com/office/drawing/2010/main" val="0"/>
              </a:ext>
            </a:extLst>
          </a:blip>
          <a:srcRect l="23468" r="2805" b="11622"/>
          <a:stretch/>
        </p:blipFill>
        <p:spPr bwMode="auto">
          <a:xfrm>
            <a:off x="15562029" y="6720076"/>
            <a:ext cx="7241916" cy="6005323"/>
          </a:xfrm>
          <a:prstGeom prst="rect">
            <a:avLst/>
          </a:prstGeom>
          <a:noFill/>
          <a:ln>
            <a:noFill/>
          </a:ln>
        </p:spPr>
      </p:pic>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DB162A4-4D68-495D-ADF4-772616EB1C38}"/>
                  </a:ext>
                </a:extLst>
              </p:cNvPr>
              <p:cNvSpPr/>
              <p:nvPr/>
            </p:nvSpPr>
            <p:spPr>
              <a:xfrm>
                <a:off x="5286443" y="3908375"/>
                <a:ext cx="13915360" cy="1611275"/>
              </a:xfrm>
              <a:prstGeom prst="rect">
                <a:avLst/>
              </a:prstGeom>
            </p:spPr>
            <p:txBody>
              <a:bodyPr wrap="square">
                <a:spAutoFit/>
              </a:bodyPr>
              <a:lstStyle/>
              <a:p>
                <a:pPr marL="629920" algn="just">
                  <a:lnSpc>
                    <a:spcPct val="115000"/>
                  </a:lnSpc>
                  <a:spcAft>
                    <a:spcPts val="0"/>
                  </a:spcAft>
                  <a:tabLst>
                    <a:tab pos="3599815" algn="l"/>
                    <a:tab pos="5039995" algn="l"/>
                  </a:tabLst>
                </a:pP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effectLst/>
                        <a:latin typeface="Cambria Math" panose="02040503050406030204" pitchFamily="18" charset="0"/>
                        <a:ea typeface="Calibri" panose="020F0502020204030204" pitchFamily="34" charset="0"/>
                      </a:rPr>
                      <m:t>𝒚</m:t>
                    </m:r>
                    <m:r>
                      <a:rPr lang="en-US" sz="4400" b="1" i="1">
                        <a:effectLst/>
                        <a:latin typeface="Cambria Math" panose="02040503050406030204" pitchFamily="18" charset="0"/>
                        <a:ea typeface="Calibri" panose="020F0502020204030204" pitchFamily="34" charset="0"/>
                      </a:rPr>
                      <m:t>=−</m:t>
                    </m:r>
                    <m:sSup>
                      <m:sSupPr>
                        <m:ctrlPr>
                          <a:rPr lang="en-US" sz="4400" b="1" i="1">
                            <a:effectLst/>
                            <a:latin typeface="Cambria Math" panose="02040503050406030204" pitchFamily="18" charset="0"/>
                            <a:ea typeface="Calibri" panose="020F0502020204030204" pitchFamily="34" charset="0"/>
                          </a:rPr>
                        </m:ctrlPr>
                      </m:sSupPr>
                      <m:e>
                        <m:r>
                          <a:rPr lang="en-US" sz="4400" b="1" i="1">
                            <a:effectLst/>
                            <a:latin typeface="Cambria Math" panose="02040503050406030204" pitchFamily="18" charset="0"/>
                            <a:ea typeface="Calibri" panose="020F0502020204030204" pitchFamily="34" charset="0"/>
                          </a:rPr>
                          <m:t>𝒙</m:t>
                        </m:r>
                      </m:e>
                      <m:sup>
                        <m:r>
                          <a:rPr lang="en-US" sz="4400" b="1" i="1">
                            <a:effectLst/>
                            <a:latin typeface="Cambria Math" panose="02040503050406030204" pitchFamily="18" charset="0"/>
                            <a:ea typeface="Calibri" panose="020F0502020204030204" pitchFamily="34" charset="0"/>
                          </a:rPr>
                          <m:t>𝟑</m:t>
                        </m:r>
                      </m:sup>
                    </m:sSup>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𝟑</m:t>
                    </m:r>
                    <m:sSup>
                      <m:sSupPr>
                        <m:ctrlPr>
                          <a:rPr lang="en-US" sz="4400" b="1" i="1">
                            <a:effectLst/>
                            <a:latin typeface="Cambria Math" panose="02040503050406030204" pitchFamily="18" charset="0"/>
                            <a:ea typeface="Calibri" panose="020F0502020204030204" pitchFamily="34" charset="0"/>
                          </a:rPr>
                        </m:ctrlPr>
                      </m:sSupPr>
                      <m:e>
                        <m:r>
                          <a:rPr lang="en-US" sz="4400" b="1" i="1">
                            <a:effectLst/>
                            <a:latin typeface="Cambria Math" panose="02040503050406030204" pitchFamily="18" charset="0"/>
                            <a:ea typeface="Calibri" panose="020F0502020204030204" pitchFamily="34" charset="0"/>
                          </a:rPr>
                          <m:t>𝒙</m:t>
                        </m:r>
                      </m:e>
                      <m:sup>
                        <m:r>
                          <a:rPr lang="en-US" sz="4400" b="1" i="1">
                            <a:effectLst/>
                            <a:latin typeface="Cambria Math" panose="02040503050406030204" pitchFamily="18" charset="0"/>
                            <a:ea typeface="Calibri" panose="020F0502020204030204" pitchFamily="34" charset="0"/>
                          </a:rPr>
                          <m:t>𝟐</m:t>
                        </m:r>
                      </m:sup>
                    </m:sSup>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𝟏</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effectLst/>
                        <a:latin typeface="Cambria Math" panose="02040503050406030204" pitchFamily="18" charset="0"/>
                        <a:ea typeface="Calibri" panose="020F0502020204030204" pitchFamily="34" charset="0"/>
                      </a:rPr>
                      <m:t>𝒚</m:t>
                    </m:r>
                    <m:r>
                      <a:rPr lang="en-US" sz="4400" b="1" i="1">
                        <a:effectLst/>
                        <a:latin typeface="Cambria Math" panose="02040503050406030204" pitchFamily="18" charset="0"/>
                        <a:ea typeface="Calibri" panose="020F0502020204030204" pitchFamily="34" charset="0"/>
                      </a:rPr>
                      <m:t>=</m:t>
                    </m:r>
                    <m:sSup>
                      <m:sSupPr>
                        <m:ctrlPr>
                          <a:rPr lang="en-US" sz="4400" b="1" i="1">
                            <a:effectLst/>
                            <a:latin typeface="Cambria Math" panose="02040503050406030204" pitchFamily="18" charset="0"/>
                            <a:ea typeface="Calibri" panose="020F0502020204030204" pitchFamily="34" charset="0"/>
                          </a:rPr>
                        </m:ctrlPr>
                      </m:sSupPr>
                      <m:e>
                        <m:r>
                          <a:rPr lang="en-US" sz="4400" b="1" i="1">
                            <a:effectLst/>
                            <a:latin typeface="Cambria Math" panose="02040503050406030204" pitchFamily="18" charset="0"/>
                            <a:ea typeface="Calibri" panose="020F0502020204030204" pitchFamily="34" charset="0"/>
                          </a:rPr>
                          <m:t>𝒙</m:t>
                        </m:r>
                      </m:e>
                      <m:sup>
                        <m:r>
                          <a:rPr lang="en-US" sz="4400" b="1" i="1">
                            <a:effectLst/>
                            <a:latin typeface="Cambria Math" panose="02040503050406030204" pitchFamily="18" charset="0"/>
                            <a:ea typeface="Calibri" panose="020F0502020204030204" pitchFamily="34" charset="0"/>
                          </a:rPr>
                          <m:t>𝟑</m:t>
                        </m:r>
                      </m:sup>
                    </m:sSup>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𝟑</m:t>
                    </m:r>
                    <m:r>
                      <a:rPr lang="en-US" sz="4400" b="1" i="1">
                        <a:effectLst/>
                        <a:latin typeface="Cambria Math" panose="02040503050406030204" pitchFamily="18" charset="0"/>
                        <a:ea typeface="Calibri" panose="020F0502020204030204" pitchFamily="34" charset="0"/>
                      </a:rPr>
                      <m:t>𝒙</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𝟏</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nSpc>
                    <a:spcPct val="115000"/>
                  </a:lnSpc>
                  <a:spcAft>
                    <a:spcPts val="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Rectangle 14">
                <a:extLst>
                  <a:ext uri="{FF2B5EF4-FFF2-40B4-BE49-F238E27FC236}">
                    <a16:creationId xmlns:a16="http://schemas.microsoft.com/office/drawing/2014/main" id="{DDB162A4-4D68-495D-ADF4-772616EB1C38}"/>
                  </a:ext>
                </a:extLst>
              </p:cNvPr>
              <p:cNvSpPr>
                <a:spLocks noRot="1" noChangeAspect="1" noMove="1" noResize="1" noEditPoints="1" noAdjustHandles="1" noChangeArrowheads="1" noChangeShapeType="1" noTextEdit="1"/>
              </p:cNvSpPr>
              <p:nvPr/>
            </p:nvSpPr>
            <p:spPr>
              <a:xfrm>
                <a:off x="5286443" y="3908375"/>
                <a:ext cx="13915360" cy="1611275"/>
              </a:xfrm>
              <a:prstGeom prst="rect">
                <a:avLst/>
              </a:prstGeom>
              <a:blipFill>
                <a:blip r:embed="rId4"/>
                <a:stretch>
                  <a:fillRect t="-530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3CADC2A-3EC8-4AAB-BE50-D6048B6AF27B}"/>
                  </a:ext>
                </a:extLst>
              </p:cNvPr>
              <p:cNvSpPr/>
              <p:nvPr/>
            </p:nvSpPr>
            <p:spPr>
              <a:xfrm>
                <a:off x="499771" y="7780311"/>
                <a:ext cx="12801581" cy="3298019"/>
              </a:xfrm>
              <a:prstGeom prst="rect">
                <a:avLst/>
              </a:prstGeom>
            </p:spPr>
            <p:txBody>
              <a:bodyPr wrap="none">
                <a:spAutoFit/>
              </a:bodyPr>
              <a:lstStyle/>
              <a:p>
                <a:pPr marL="629920" algn="just">
                  <a:lnSpc>
                    <a:spcPct val="115000"/>
                  </a:lnSpc>
                  <a:spcAft>
                    <a:spcPts val="800"/>
                  </a:spcAft>
                </a:pPr>
                <a:r>
                  <a:rPr lang="nl-NL" sz="4200" b="1" dirty="0">
                    <a:solidFill>
                      <a:srgbClr val="000000"/>
                    </a:solidFill>
                    <a:latin typeface="Tahoma" panose="020B0604030504040204" pitchFamily="34" charset="0"/>
                    <a:ea typeface="Tahoma" panose="020B0604030504040204" pitchFamily="34" charset="0"/>
                    <a:cs typeface="Tahoma" panose="020B0604030504040204" pitchFamily="34" charset="0"/>
                  </a:rPr>
                  <a:t>Loại </a:t>
                </a:r>
                <a:r>
                  <a:rPr lang="nl-NL"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 D do do </a:t>
                </a:r>
                <a14:m>
                  <m:oMath xmlns:m="http://schemas.openxmlformats.org/officeDocument/2006/math">
                    <m:r>
                      <a:rPr lang="nl-NL" sz="42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m:t>
                    </m:r>
                    <m:r>
                      <a:rPr lang="nl-NL" sz="42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nl-NL" sz="42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nl-NL"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2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pPr>
                <a:r>
                  <a:rPr lang="nl-NL"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Loại B,  do giao đồ thị cắt trục tung tại điểm </a:t>
                </a:r>
                <a:endParaRPr lang="vi-VN"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pPr>
                <a:r>
                  <a:rPr lang="nl-NL" sz="4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có tung độ bằng 1</a:t>
                </a:r>
                <a:endParaRPr lang="en-US" sz="42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pPr>
                <a:r>
                  <a:rPr lang="nl-NL" sz="4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Vậy chọn C.</a:t>
                </a:r>
                <a:endParaRPr lang="en-US" sz="42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Rectangle 16">
                <a:extLst>
                  <a:ext uri="{FF2B5EF4-FFF2-40B4-BE49-F238E27FC236}">
                    <a16:creationId xmlns:a16="http://schemas.microsoft.com/office/drawing/2014/main" id="{E3CADC2A-3EC8-4AAB-BE50-D6048B6AF27B}"/>
                  </a:ext>
                </a:extLst>
              </p:cNvPr>
              <p:cNvSpPr>
                <a:spLocks noRot="1" noChangeAspect="1" noMove="1" noResize="1" noEditPoints="1" noAdjustHandles="1" noChangeArrowheads="1" noChangeShapeType="1" noTextEdit="1"/>
              </p:cNvSpPr>
              <p:nvPr/>
            </p:nvSpPr>
            <p:spPr>
              <a:xfrm>
                <a:off x="499771" y="7780311"/>
                <a:ext cx="12801581" cy="3298019"/>
              </a:xfrm>
              <a:prstGeom prst="rect">
                <a:avLst/>
              </a:prstGeom>
              <a:blipFill>
                <a:blip r:embed="rId5"/>
                <a:stretch>
                  <a:fillRect t="-2957" b="-7579"/>
                </a:stretch>
              </a:blipFill>
            </p:spPr>
            <p:txBody>
              <a:bodyPr/>
              <a:lstStyle/>
              <a:p>
                <a:r>
                  <a:rPr lang="en-US">
                    <a:noFill/>
                  </a:rPr>
                  <a:t> </a:t>
                </a:r>
              </a:p>
            </p:txBody>
          </p:sp>
        </mc:Fallback>
      </mc:AlternateContent>
    </p:spTree>
    <p:extLst>
      <p:ext uri="{BB962C8B-B14F-4D97-AF65-F5344CB8AC3E}">
        <p14:creationId xmlns:p14="http://schemas.microsoft.com/office/powerpoint/2010/main" val="341186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down)">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5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500"/>
                                        <p:tgtEl>
                                          <p:spTgt spid="1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wipe(left)">
                                      <p:cBhvr>
                                        <p:cTn id="27" dur="500"/>
                                        <p:tgtEl>
                                          <p:spTgt spid="1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wipe(down)">
                                      <p:cBhvr>
                                        <p:cTn id="37"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72" grpId="0"/>
      <p:bldP spid="173" grpId="0" animBg="1"/>
      <p:bldP spid="15"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676278" y="9077232"/>
            <a:ext cx="23278225" cy="4489577"/>
            <a:chOff x="1205494" y="6941416"/>
            <a:chExt cx="23281256" cy="4490161"/>
          </a:xfrm>
        </p:grpSpPr>
        <p:sp>
          <p:nvSpPr>
            <p:cNvPr id="125" name="Rounded Rectangle 124"/>
            <p:cNvSpPr/>
            <p:nvPr/>
          </p:nvSpPr>
          <p:spPr>
            <a:xfrm>
              <a:off x="1209585" y="7179457"/>
              <a:ext cx="23277165" cy="4252120"/>
            </a:xfrm>
            <a:prstGeom prst="roundRect">
              <a:avLst>
                <a:gd name="adj" fmla="val 2239"/>
              </a:avLst>
            </a:prstGeom>
            <a:solidFill>
              <a:schemeClr val="accent6">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3493741" cy="788783"/>
              <a:chOff x="1205494" y="6941416"/>
              <a:chExt cx="3493741" cy="788783"/>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2641568" cy="769541"/>
              </a:xfrm>
              <a:prstGeom prst="rect">
                <a:avLst/>
              </a:prstGeom>
              <a:noFill/>
            </p:spPr>
            <p:txBody>
              <a:bodyPr wrap="square" rtlCol="0">
                <a:spAutoFit/>
              </a:bodyPr>
              <a:lstStyle/>
              <a:p>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48" name="Group 147"/>
          <p:cNvGrpSpPr/>
          <p:nvPr/>
        </p:nvGrpSpPr>
        <p:grpSpPr>
          <a:xfrm>
            <a:off x="591062" y="2637670"/>
            <a:ext cx="23391942" cy="6512765"/>
            <a:chOff x="992187" y="2564544"/>
            <a:chExt cx="22353091" cy="6513612"/>
          </a:xfrm>
        </p:grpSpPr>
        <p:sp>
          <p:nvSpPr>
            <p:cNvPr id="134" name="Rounded Rectangle 133"/>
            <p:cNvSpPr/>
            <p:nvPr/>
          </p:nvSpPr>
          <p:spPr bwMode="auto">
            <a:xfrm>
              <a:off x="1145221" y="2666999"/>
              <a:ext cx="22200057" cy="6411157"/>
            </a:xfrm>
            <a:prstGeom prst="roundRect">
              <a:avLst>
                <a:gd name="adj" fmla="val 5492"/>
              </a:avLst>
            </a:prstGeom>
            <a:solidFill>
              <a:schemeClr val="accent4">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0" name="TextBox 13"/>
              <p:cNvSpPr txBox="1">
                <a:spLocks noChangeArrowheads="1"/>
              </p:cNvSpPr>
              <p:nvPr/>
            </p:nvSpPr>
            <p:spPr bwMode="auto">
              <a:xfrm>
                <a:off x="1456316" y="1718346"/>
                <a:ext cx="3173469" cy="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Câu</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2.</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sp>
        <p:nvSpPr>
          <p:cNvPr id="3" name="Rectangle 2">
            <a:extLst>
              <a:ext uri="{FF2B5EF4-FFF2-40B4-BE49-F238E27FC236}">
                <a16:creationId xmlns:a16="http://schemas.microsoft.com/office/drawing/2014/main" id="{0E4E3F8F-7174-4E4F-AE25-66CF3A935EF0}"/>
              </a:ext>
            </a:extLst>
          </p:cNvPr>
          <p:cNvSpPr/>
          <p:nvPr/>
        </p:nvSpPr>
        <p:spPr>
          <a:xfrm>
            <a:off x="807196" y="3578896"/>
            <a:ext cx="15177553" cy="1446550"/>
          </a:xfrm>
          <a:prstGeom prst="rect">
            <a:avLst/>
          </a:prstGeom>
        </p:spPr>
        <p:txBody>
          <a:bodyPr wrap="none">
            <a:spAutoFit/>
          </a:bodyPr>
          <a:lstStyle/>
          <a:p>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cong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bên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dưới</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258962BD-471C-4834-B8B7-9B6520B5E471}"/>
              </a:ext>
            </a:extLst>
          </p:cNvPr>
          <p:cNvPicPr>
            <a:picLocks noChangeAspect="1"/>
          </p:cNvPicPr>
          <p:nvPr/>
        </p:nvPicPr>
        <p:blipFill rotWithShape="1">
          <a:blip r:embed="rId3"/>
          <a:srcRect l="8032" b="4571"/>
          <a:stretch/>
        </p:blipFill>
        <p:spPr>
          <a:xfrm>
            <a:off x="16746633" y="2871755"/>
            <a:ext cx="7172999" cy="6205477"/>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CFBF72A-04AD-40F7-A12A-C89880464DF6}"/>
                  </a:ext>
                </a:extLst>
              </p:cNvPr>
              <p:cNvSpPr/>
              <p:nvPr/>
            </p:nvSpPr>
            <p:spPr>
              <a:xfrm>
                <a:off x="1960542" y="4519154"/>
                <a:ext cx="12432378" cy="2042290"/>
              </a:xfrm>
              <a:prstGeom prst="rect">
                <a:avLst/>
              </a:prstGeom>
            </p:spPr>
            <p:txBody>
              <a:bodyPr wrap="none">
                <a:spAutoFit/>
              </a:bodyPr>
              <a:lstStyle/>
              <a:p>
                <a:pPr marL="629920" algn="just">
                  <a:lnSpc>
                    <a:spcPct val="115000"/>
                  </a:lnSpc>
                  <a:spcAft>
                    <a:spcPts val="800"/>
                  </a:spcAft>
                  <a:tabLst>
                    <a:tab pos="3599815" algn="l"/>
                    <a:tab pos="5039995" algn="l"/>
                  </a:tabLst>
                </a:pP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𝟑</m:t>
                        </m:r>
                      </m:den>
                    </m:f>
                    <m:sSup>
                      <m:sSup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tabLst>
                    <a:tab pos="3599815" algn="l"/>
                    <a:tab pos="5039995" algn="l"/>
                  </a:tabLst>
                </a:pP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a:t>
                </a:r>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6" name="Rectangle 5">
                <a:extLst>
                  <a:ext uri="{FF2B5EF4-FFF2-40B4-BE49-F238E27FC236}">
                    <a16:creationId xmlns:a16="http://schemas.microsoft.com/office/drawing/2014/main" id="{5CFBF72A-04AD-40F7-A12A-C89880464DF6}"/>
                  </a:ext>
                </a:extLst>
              </p:cNvPr>
              <p:cNvSpPr>
                <a:spLocks noRot="1" noChangeAspect="1" noMove="1" noResize="1" noEditPoints="1" noAdjustHandles="1" noChangeArrowheads="1" noChangeShapeType="1" noTextEdit="1"/>
              </p:cNvSpPr>
              <p:nvPr/>
            </p:nvSpPr>
            <p:spPr>
              <a:xfrm>
                <a:off x="1960542" y="4519154"/>
                <a:ext cx="12432378" cy="2042290"/>
              </a:xfrm>
              <a:prstGeom prst="rect">
                <a:avLst/>
              </a:prstGeom>
              <a:blipFill>
                <a:blip r:embed="rId4"/>
                <a:stretch>
                  <a:fillRect r="-1079" b="-12836"/>
                </a:stretch>
              </a:blipFill>
            </p:spPr>
            <p:txBody>
              <a:bodyPr/>
              <a:lstStyle/>
              <a:p>
                <a:r>
                  <a:rPr lang="en-US">
                    <a:noFill/>
                  </a:rPr>
                  <a:t> </a:t>
                </a:r>
              </a:p>
            </p:txBody>
          </p:sp>
        </mc:Fallback>
      </mc:AlternateContent>
      <p:sp>
        <p:nvSpPr>
          <p:cNvPr id="48" name="Oval 47">
            <a:extLst>
              <a:ext uri="{FF2B5EF4-FFF2-40B4-BE49-F238E27FC236}">
                <a16:creationId xmlns:a16="http://schemas.microsoft.com/office/drawing/2014/main" id="{5BCD58F0-2B83-4EE0-9B7A-301210B23E32}"/>
              </a:ext>
            </a:extLst>
          </p:cNvPr>
          <p:cNvSpPr/>
          <p:nvPr/>
        </p:nvSpPr>
        <p:spPr>
          <a:xfrm>
            <a:off x="2302489" y="5614192"/>
            <a:ext cx="1072553" cy="1072553"/>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ln w="22225">
                  <a:solidFill>
                    <a:schemeClr val="accent2"/>
                  </a:solidFill>
                  <a:prstDash val="solid"/>
                </a:ln>
                <a:solidFill>
                  <a:srgbClr val="0000CC"/>
                </a:solidFill>
                <a:latin typeface="Tahoma" panose="020B0604030504040204" pitchFamily="34" charset="0"/>
                <a:ea typeface="Tahoma" panose="020B0604030504040204" pitchFamily="34" charset="0"/>
                <a:cs typeface="Tahoma" panose="020B0604030504040204" pitchFamily="34" charset="0"/>
              </a:rPr>
              <a:t>C.</a:t>
            </a:r>
            <a:endParaRPr lang="en-US" sz="4400" b="1" dirty="0">
              <a:ln w="22225">
                <a:solidFill>
                  <a:schemeClr val="accent2"/>
                </a:solidFill>
                <a:prstDash val="solid"/>
              </a:ln>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30971DA-76A7-4AE8-998B-2C2D926D35F5}"/>
                  </a:ext>
                </a:extLst>
              </p:cNvPr>
              <p:cNvSpPr/>
              <p:nvPr/>
            </p:nvSpPr>
            <p:spPr>
              <a:xfrm>
                <a:off x="326282" y="9985670"/>
                <a:ext cx="23331648" cy="3436005"/>
              </a:xfrm>
              <a:prstGeom prst="rect">
                <a:avLst/>
              </a:prstGeom>
            </p:spPr>
            <p:txBody>
              <a:bodyPr wrap="square">
                <a:spAutoFit/>
              </a:bodyPr>
              <a:lstStyle/>
              <a:p>
                <a:pPr marL="629920" algn="just">
                  <a:lnSpc>
                    <a:spcPct val="115000"/>
                  </a:lnSpc>
                  <a:spcAft>
                    <a:spcPts val="800"/>
                  </a:spcAft>
                </a:pP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Dựa</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vào</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dạng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ta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thấy</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đây</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bậc</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3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hệ</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p>
                <a:pPr marL="629920" algn="just">
                  <a:lnSpc>
                    <a:spcPct val="115000"/>
                  </a:lnSpc>
                  <a:spcAft>
                    <a:spcPts val="80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Nên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loại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B.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ct val="115000"/>
                  </a:lnSpc>
                  <a:spcAft>
                    <a:spcPts val="80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ừ</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thị</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hàm</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ta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thấy</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e>
                      <m:sup>
                        <m:r>
                          <a:rPr lang="en-US" sz="4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4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r>
                      <a:rPr lang="en-US" sz="44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44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r>
                      <a:rPr lang="en-US" sz="44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44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𝟎</m:t>
                    </m:r>
                    <m:r>
                      <a:rPr lang="en-US" sz="44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r>
                      <a:rPr lang="en-US" sz="44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𝒙</m:t>
                    </m:r>
                    <m:r>
                      <a:rPr lang="en-US" sz="44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44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𝟐</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Loại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D</a:t>
                </a:r>
              </a:p>
              <a:p>
                <a:pPr marL="629920" algn="just">
                  <a:lnSpc>
                    <a:spcPct val="115000"/>
                  </a:lnSpc>
                  <a:spcAft>
                    <a:spcPts val="800"/>
                  </a:spcAft>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họn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C.</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830971DA-76A7-4AE8-998B-2C2D926D35F5}"/>
                  </a:ext>
                </a:extLst>
              </p:cNvPr>
              <p:cNvSpPr>
                <a:spLocks noRot="1" noChangeAspect="1" noMove="1" noResize="1" noEditPoints="1" noAdjustHandles="1" noChangeArrowheads="1" noChangeShapeType="1" noTextEdit="1"/>
              </p:cNvSpPr>
              <p:nvPr/>
            </p:nvSpPr>
            <p:spPr>
              <a:xfrm>
                <a:off x="326282" y="9985670"/>
                <a:ext cx="23331648" cy="3436005"/>
              </a:xfrm>
              <a:prstGeom prst="rect">
                <a:avLst/>
              </a:prstGeom>
              <a:blipFill>
                <a:blip r:embed="rId5"/>
                <a:stretch>
                  <a:fillRect t="-2837" r="-549" b="-7447"/>
                </a:stretch>
              </a:blipFill>
            </p:spPr>
            <p:txBody>
              <a:bodyPr/>
              <a:lstStyle/>
              <a:p>
                <a:r>
                  <a:rPr lang="en-US">
                    <a:noFill/>
                  </a:rPr>
                  <a:t> </a:t>
                </a:r>
              </a:p>
            </p:txBody>
          </p:sp>
        </mc:Fallback>
      </mc:AlternateContent>
    </p:spTree>
    <p:extLst>
      <p:ext uri="{BB962C8B-B14F-4D97-AF65-F5344CB8AC3E}">
        <p14:creationId xmlns:p14="http://schemas.microsoft.com/office/powerpoint/2010/main" val="14334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wipe(left)">
                                      <p:cBhvr>
                                        <p:cTn id="18" dur="500"/>
                                        <p:tgtEl>
                                          <p:spTgt spid="1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8"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760778" y="6983922"/>
            <a:ext cx="23278225" cy="6545132"/>
            <a:chOff x="1205494" y="6941416"/>
            <a:chExt cx="23281256" cy="6545984"/>
          </a:xfrm>
        </p:grpSpPr>
        <p:sp>
          <p:nvSpPr>
            <p:cNvPr id="125" name="Rounded Rectangle 124"/>
            <p:cNvSpPr/>
            <p:nvPr/>
          </p:nvSpPr>
          <p:spPr>
            <a:xfrm>
              <a:off x="1209585" y="7179457"/>
              <a:ext cx="23277165" cy="6307943"/>
            </a:xfrm>
            <a:prstGeom prst="roundRect">
              <a:avLst>
                <a:gd name="adj" fmla="val 2239"/>
              </a:avLst>
            </a:prstGeom>
            <a:solidFill>
              <a:schemeClr val="accent6">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6"/>
              <a:ext cx="3493741" cy="788783"/>
              <a:chOff x="1205494" y="6941416"/>
              <a:chExt cx="3493741" cy="788783"/>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6"/>
                <a:ext cx="2641568" cy="769541"/>
              </a:xfrm>
              <a:prstGeom prst="rect">
                <a:avLst/>
              </a:prstGeom>
              <a:noFill/>
            </p:spPr>
            <p:txBody>
              <a:bodyPr wrap="square" rtlCol="0">
                <a:spAutoFit/>
              </a:bodyPr>
              <a:lstStyle/>
              <a:p>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48" name="Group 147"/>
          <p:cNvGrpSpPr/>
          <p:nvPr/>
        </p:nvGrpSpPr>
        <p:grpSpPr>
          <a:xfrm>
            <a:off x="591062" y="2637670"/>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4">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dirty="0">
                <a:latin typeface="Tahoma" panose="020B0604030504040204" pitchFamily="34" charset="0"/>
                <a:ea typeface="Tahoma" panose="020B0604030504040204" pitchFamily="34" charset="0"/>
                <a:cs typeface="Tahoma" panose="020B0604030504040204" pitchFamily="34" charset="0"/>
              </a:endParaRPr>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a:latin typeface="Tahoma" panose="020B0604030504040204" pitchFamily="34" charset="0"/>
                    <a:ea typeface="Tahoma" panose="020B0604030504040204" pitchFamily="34" charset="0"/>
                    <a:cs typeface="Tahoma" panose="020B060403050404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0" name="TextBox 13"/>
              <p:cNvSpPr txBox="1">
                <a:spLocks noChangeArrowheads="1"/>
              </p:cNvSpPr>
              <p:nvPr/>
            </p:nvSpPr>
            <p:spPr bwMode="auto">
              <a:xfrm>
                <a:off x="1456316" y="1718346"/>
                <a:ext cx="3173469" cy="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3</a:t>
                </a: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grpSp>
      </p:grpSp>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270818E-B8E8-4335-AD48-9520EF63EDAF}"/>
                  </a:ext>
                </a:extLst>
              </p:cNvPr>
              <p:cNvSpPr/>
              <p:nvPr/>
            </p:nvSpPr>
            <p:spPr>
              <a:xfrm>
                <a:off x="1458364" y="3727733"/>
                <a:ext cx="22022632" cy="1171859"/>
              </a:xfrm>
              <a:prstGeom prst="rect">
                <a:avLst/>
              </a:prstGeom>
            </p:spPr>
            <p:txBody>
              <a:bodyPr wrap="none">
                <a:spAutoFit/>
              </a:bodyPr>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Đường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nhiêu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điểm</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chung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đồ</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thị</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hàm</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solidFill>
                              <a:schemeClr val="tx1"/>
                            </a:solidFill>
                            <a:effectLst/>
                            <a:latin typeface="Cambria Math" panose="02040503050406030204" pitchFamily="18" charset="0"/>
                          </a:rPr>
                        </m:ctrlPr>
                      </m:fPr>
                      <m:num>
                        <m:sSup>
                          <m:sSupPr>
                            <m:ctrlPr>
                              <a:rPr lang="en-US" sz="4400" b="1" i="1">
                                <a:solidFill>
                                  <a:schemeClr val="tx1"/>
                                </a:solidFill>
                                <a:effectLst/>
                                <a:latin typeface="Cambria Math" panose="02040503050406030204" pitchFamily="18" charset="0"/>
                              </a:rPr>
                            </m:ctrlPr>
                          </m:sSupPr>
                          <m:e>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solidFill>
                              <a:schemeClr val="tx1"/>
                            </a:solidFill>
                            <a:effectLst/>
                            <a:latin typeface="Cambria Math" panose="02040503050406030204" pitchFamily="18" charset="0"/>
                            <a:ea typeface="Calibri" panose="020F0502020204030204" pitchFamily="34"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chemeClr val="tx1"/>
                            </a:solidFill>
                            <a:effectLst/>
                            <a:latin typeface="Cambria Math" panose="02040503050406030204" pitchFamily="18" charset="0"/>
                            <a:ea typeface="Calibri" panose="020F0502020204030204" pitchFamily="34"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a14:m>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7270818E-B8E8-4335-AD48-9520EF63EDAF}"/>
                  </a:ext>
                </a:extLst>
              </p:cNvPr>
              <p:cNvSpPr>
                <a:spLocks noRot="1" noChangeAspect="1" noMove="1" noResize="1" noEditPoints="1" noAdjustHandles="1" noChangeArrowheads="1" noChangeShapeType="1" noTextEdit="1"/>
              </p:cNvSpPr>
              <p:nvPr/>
            </p:nvSpPr>
            <p:spPr>
              <a:xfrm>
                <a:off x="1458364" y="3727733"/>
                <a:ext cx="22022632" cy="1171859"/>
              </a:xfrm>
              <a:prstGeom prst="rect">
                <a:avLst/>
              </a:prstGeom>
              <a:blipFill>
                <a:blip r:embed="rId3"/>
                <a:stretch>
                  <a:fillRect l="-1107" r="-166" b="-9896"/>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CEC9B263-AF3B-4BA3-BC64-43A5F3F5EB24}"/>
              </a:ext>
            </a:extLst>
          </p:cNvPr>
          <p:cNvGraphicFramePr>
            <a:graphicFrameLocks noGrp="1"/>
          </p:cNvGraphicFramePr>
          <p:nvPr>
            <p:extLst>
              <p:ext uri="{D42A27DB-BD31-4B8C-83A1-F6EECF244321}">
                <p14:modId xmlns:p14="http://schemas.microsoft.com/office/powerpoint/2010/main" val="1198432613"/>
              </p:ext>
            </p:extLst>
          </p:nvPr>
        </p:nvGraphicFramePr>
        <p:xfrm>
          <a:off x="3450511" y="4871462"/>
          <a:ext cx="16071932" cy="924130"/>
        </p:xfrm>
        <a:graphic>
          <a:graphicData uri="http://schemas.openxmlformats.org/drawingml/2006/table">
            <a:tbl>
              <a:tblPr firstRow="1" bandRow="1">
                <a:tableStyleId>{5C22544A-7EE6-4342-B048-85BDC9FD1C3A}</a:tableStyleId>
              </a:tblPr>
              <a:tblGrid>
                <a:gridCol w="4017983">
                  <a:extLst>
                    <a:ext uri="{9D8B030D-6E8A-4147-A177-3AD203B41FA5}">
                      <a16:colId xmlns:a16="http://schemas.microsoft.com/office/drawing/2014/main" val="1099980681"/>
                    </a:ext>
                  </a:extLst>
                </a:gridCol>
                <a:gridCol w="4017983">
                  <a:extLst>
                    <a:ext uri="{9D8B030D-6E8A-4147-A177-3AD203B41FA5}">
                      <a16:colId xmlns:a16="http://schemas.microsoft.com/office/drawing/2014/main" val="506500114"/>
                    </a:ext>
                  </a:extLst>
                </a:gridCol>
                <a:gridCol w="4017983">
                  <a:extLst>
                    <a:ext uri="{9D8B030D-6E8A-4147-A177-3AD203B41FA5}">
                      <a16:colId xmlns:a16="http://schemas.microsoft.com/office/drawing/2014/main" val="2662347607"/>
                    </a:ext>
                  </a:extLst>
                </a:gridCol>
                <a:gridCol w="4017983">
                  <a:extLst>
                    <a:ext uri="{9D8B030D-6E8A-4147-A177-3AD203B41FA5}">
                      <a16:colId xmlns:a16="http://schemas.microsoft.com/office/drawing/2014/main" val="1401803801"/>
                    </a:ext>
                  </a:extLst>
                </a:gridCol>
              </a:tblGrid>
              <a:tr h="924130">
                <a:tc>
                  <a:txBody>
                    <a:bodyPr/>
                    <a:lstStyle/>
                    <a:p>
                      <a:r>
                        <a:rPr lang="en-US" sz="4400" b="1">
                          <a:solidFill>
                            <a:srgbClr val="0000FF"/>
                          </a:solidFill>
                          <a:latin typeface="Tahoma" panose="020B0604030504040204" pitchFamily="34" charset="0"/>
                          <a:ea typeface="Tahoma" panose="020B0604030504040204" pitchFamily="34" charset="0"/>
                          <a:cs typeface="Tahoma" panose="020B0604030504040204" pitchFamily="34" charset="0"/>
                        </a:rPr>
                        <a:t>A. </a:t>
                      </a: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3</a:t>
                      </a:r>
                    </a:p>
                  </a:txBody>
                  <a:tcPr>
                    <a:lnL w="12700" cmpd="sng">
                      <a:solidFill>
                        <a:schemeClr val="lt1"/>
                      </a:solidFill>
                    </a:lnL>
                    <a:lnR w="12700" cmpd="sng">
                      <a:solidFill>
                        <a:schemeClr val="lt1"/>
                      </a:solidFill>
                    </a:lnR>
                    <a:lnT w="12700" cmpd="sng">
                      <a:solidFill>
                        <a:schemeClr val="lt1"/>
                      </a:solidFill>
                    </a:lnT>
                    <a:lnB w="38100" cmpd="sng">
                      <a:solidFill>
                        <a:schemeClr val="lt1"/>
                      </a:solidFill>
                    </a:lnB>
                    <a:noFill/>
                  </a:tcPr>
                </a:tc>
                <a:tc>
                  <a:txBody>
                    <a:bodyPr/>
                    <a:lstStyle/>
                    <a:p>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B.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1</a:t>
                      </a:r>
                    </a:p>
                  </a:txBody>
                  <a:tcPr>
                    <a:lnL w="12700" cmpd="sng">
                      <a:solidFill>
                        <a:schemeClr val="lt1"/>
                      </a:solidFill>
                    </a:lnL>
                    <a:lnR w="12700" cmpd="sng">
                      <a:solidFill>
                        <a:schemeClr val="lt1"/>
                      </a:solidFill>
                    </a:lnR>
                    <a:lnT w="12700" cmpd="sng">
                      <a:solidFill>
                        <a:schemeClr val="lt1"/>
                      </a:solidFill>
                    </a:lnT>
                    <a:lnB w="38100" cmpd="sng">
                      <a:solidFill>
                        <a:schemeClr val="lt1"/>
                      </a:solidFill>
                    </a:lnB>
                    <a:noFill/>
                  </a:tcPr>
                </a:tc>
                <a:tc>
                  <a:txBody>
                    <a:bodyPr/>
                    <a:lstStyle/>
                    <a:p>
                      <a:r>
                        <a:rPr lang="en-US" sz="4400" b="1">
                          <a:solidFill>
                            <a:srgbClr val="0000FF"/>
                          </a:solidFill>
                          <a:latin typeface="Tahoma" panose="020B0604030504040204" pitchFamily="34" charset="0"/>
                          <a:ea typeface="Tahoma" panose="020B0604030504040204" pitchFamily="34" charset="0"/>
                          <a:cs typeface="Tahoma" panose="020B0604030504040204" pitchFamily="34" charset="0"/>
                        </a:rPr>
                        <a:t>C. </a:t>
                      </a:r>
                      <a: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a:t>0</a:t>
                      </a:r>
                    </a:p>
                  </a:txBody>
                  <a:tcPr>
                    <a:lnL w="12700" cmpd="sng">
                      <a:solidFill>
                        <a:schemeClr val="lt1"/>
                      </a:solidFill>
                    </a:lnL>
                    <a:lnR w="12700" cmpd="sng">
                      <a:solidFill>
                        <a:schemeClr val="lt1"/>
                      </a:solidFill>
                    </a:lnR>
                    <a:lnT w="12700" cmpd="sng">
                      <a:solidFill>
                        <a:schemeClr val="lt1"/>
                      </a:solidFill>
                    </a:lnT>
                    <a:lnB w="38100" cmpd="sng">
                      <a:solidFill>
                        <a:schemeClr val="lt1"/>
                      </a:solidFill>
                    </a:lnB>
                    <a:noFill/>
                  </a:tcPr>
                </a:tc>
                <a:tc>
                  <a:txBody>
                    <a:bodyPr/>
                    <a:lstStyle/>
                    <a:p>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D.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2</a:t>
                      </a:r>
                    </a:p>
                  </a:txBody>
                  <a:tcPr>
                    <a:lnL w="12700" cmpd="sng">
                      <a:solidFill>
                        <a:schemeClr val="lt1"/>
                      </a:solidFill>
                    </a:lnL>
                    <a:lnR w="12700" cmpd="sng">
                      <a:solidFill>
                        <a:schemeClr val="lt1"/>
                      </a:solidFill>
                    </a:lnR>
                    <a:lnT w="12700" cmpd="sng">
                      <a:solidFill>
                        <a:schemeClr val="lt1"/>
                      </a:solidFill>
                    </a:lnT>
                    <a:lnB w="38100" cmpd="sng">
                      <a:solidFill>
                        <a:schemeClr val="lt1"/>
                      </a:solidFill>
                    </a:lnB>
                    <a:noFill/>
                  </a:tcPr>
                </a:tc>
                <a:extLst>
                  <a:ext uri="{0D108BD9-81ED-4DB2-BD59-A6C34878D82A}">
                    <a16:rowId xmlns:a16="http://schemas.microsoft.com/office/drawing/2014/main" val="879762111"/>
                  </a:ext>
                </a:extLst>
              </a:tr>
            </a:tbl>
          </a:graphicData>
        </a:graphic>
      </p:graphicFrame>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6A8045C-A847-402A-AF11-6D456AB8E33B}"/>
                  </a:ext>
                </a:extLst>
              </p:cNvPr>
              <p:cNvSpPr/>
              <p:nvPr/>
            </p:nvSpPr>
            <p:spPr>
              <a:xfrm>
                <a:off x="760778" y="7928342"/>
                <a:ext cx="18563030" cy="5020029"/>
              </a:xfrm>
              <a:prstGeom prst="rect">
                <a:avLst/>
              </a:prstGeom>
            </p:spPr>
            <p:txBody>
              <a:bodyPr wrap="none">
                <a:spAutoFit/>
              </a:bodyPr>
              <a:lstStyle/>
              <a:p>
                <a:pPr marL="629920">
                  <a:lnSpc>
                    <a:spcPct val="107000"/>
                  </a:lnSpc>
                  <a:spcAft>
                    <a:spcPts val="800"/>
                  </a:spcAft>
                  <a:tabLst>
                    <a:tab pos="629920" algn="l"/>
                    <a:tab pos="3599815" algn="l"/>
                    <a:tab pos="5039995" algn="l"/>
                  </a:tabLs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Xét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trình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hoành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giao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thị</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629920" algn="l"/>
                    <a:tab pos="3599815" algn="l"/>
                    <a:tab pos="5039995" algn="l"/>
                  </a:tabLst>
                </a:pP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den>
                    </m:f>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e>
                            </m:d>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eqAr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800"/>
                  </a:spcAft>
                  <a:tabLst>
                    <a:tab pos="629920" algn="l"/>
                    <a:tab pos="3599815"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eqArr>
                      </m:e>
                    </m:d>
                  </m:oMath>
                </a14:m>
                <a:r>
                  <a:rPr lang="vi-VN" sz="4400" b="1" dirty="0">
                    <a:effectLst/>
                    <a:latin typeface="Tahoma" panose="020B0604030504040204" pitchFamily="34" charset="0"/>
                    <a:ea typeface="Tahoma" panose="020B0604030504040204" pitchFamily="34" charset="0"/>
                    <a:cs typeface="Tahoma" panose="020B0604030504040204" pitchFamily="34" charset="0"/>
                  </a:rPr>
                  <a:t> (thỏa mãn điều kiện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07000"/>
                  </a:lnSpc>
                  <a:spcAft>
                    <a:spcPts val="800"/>
                  </a:spcAft>
                  <a:tabLst>
                    <a:tab pos="629920" algn="l"/>
                    <a:tab pos="3599815" algn="l"/>
                    <a:tab pos="5039995"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𝒅</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d>
                  </m:oMath>
                </a14:m>
                <a:r>
                  <a:rPr lang="vi-VN" sz="4400" b="1" dirty="0">
                    <a:effectLst/>
                    <a:latin typeface="Tahoma" panose="020B0604030504040204" pitchFamily="34" charset="0"/>
                    <a:ea typeface="Tahoma" panose="020B0604030504040204" pitchFamily="34" charset="0"/>
                    <a:cs typeface="Tahoma" panose="020B0604030504040204" pitchFamily="34" charset="0"/>
                  </a:rPr>
                  <a:t> có hai điểm chung.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D</a:t>
                </a:r>
              </a:p>
            </p:txBody>
          </p:sp>
        </mc:Choice>
        <mc:Fallback xmlns="">
          <p:sp>
            <p:nvSpPr>
              <p:cNvPr id="9" name="Rectangle 8">
                <a:extLst>
                  <a:ext uri="{FF2B5EF4-FFF2-40B4-BE49-F238E27FC236}">
                    <a16:creationId xmlns:a16="http://schemas.microsoft.com/office/drawing/2014/main" id="{96A8045C-A847-402A-AF11-6D456AB8E33B}"/>
                  </a:ext>
                </a:extLst>
              </p:cNvPr>
              <p:cNvSpPr>
                <a:spLocks noRot="1" noChangeAspect="1" noMove="1" noResize="1" noEditPoints="1" noAdjustHandles="1" noChangeArrowheads="1" noChangeShapeType="1" noTextEdit="1"/>
              </p:cNvSpPr>
              <p:nvPr/>
            </p:nvSpPr>
            <p:spPr>
              <a:xfrm>
                <a:off x="760778" y="7928342"/>
                <a:ext cx="18563030" cy="5020029"/>
              </a:xfrm>
              <a:prstGeom prst="rect">
                <a:avLst/>
              </a:prstGeom>
              <a:blipFill>
                <a:blip r:embed="rId4"/>
                <a:stretch>
                  <a:fillRect t="-2916" b="-4739"/>
                </a:stretch>
              </a:blipFill>
            </p:spPr>
            <p:txBody>
              <a:bodyPr/>
              <a:lstStyle/>
              <a:p>
                <a:r>
                  <a:rPr lang="en-US">
                    <a:noFill/>
                  </a:rPr>
                  <a:t> </a:t>
                </a:r>
              </a:p>
            </p:txBody>
          </p:sp>
        </mc:Fallback>
      </mc:AlternateContent>
      <p:sp>
        <p:nvSpPr>
          <p:cNvPr id="173" name="Oval 172">
            <a:extLst>
              <a:ext uri="{FF2B5EF4-FFF2-40B4-BE49-F238E27FC236}">
                <a16:creationId xmlns:a16="http://schemas.microsoft.com/office/drawing/2014/main" id="{B30DA1C9-F409-4EFA-AD49-891EEC9D6024}"/>
              </a:ext>
            </a:extLst>
          </p:cNvPr>
          <p:cNvSpPr/>
          <p:nvPr/>
        </p:nvSpPr>
        <p:spPr>
          <a:xfrm>
            <a:off x="15240000" y="4732669"/>
            <a:ext cx="1143000" cy="1062923"/>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22225">
                  <a:solidFill>
                    <a:schemeClr val="accent2"/>
                  </a:solidFill>
                  <a:prstDash val="solid"/>
                </a:ln>
                <a:solidFill>
                  <a:srgbClr val="0000CC"/>
                </a:solidFill>
                <a:latin typeface="Tahoma" panose="020B0604030504040204" pitchFamily="34" charset="0"/>
                <a:ea typeface="Tahoma" panose="020B0604030504040204" pitchFamily="34" charset="0"/>
                <a:cs typeface="Tahoma" panose="020B0604030504040204" pitchFamily="34" charset="0"/>
              </a:rPr>
              <a:t>D.</a:t>
            </a:r>
          </a:p>
        </p:txBody>
      </p:sp>
    </p:spTree>
    <p:extLst>
      <p:ext uri="{BB962C8B-B14F-4D97-AF65-F5344CB8AC3E}">
        <p14:creationId xmlns:p14="http://schemas.microsoft.com/office/powerpoint/2010/main" val="32737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wipe(left)">
                                      <p:cBhvr>
                                        <p:cTn id="15" dur="500"/>
                                        <p:tgtEl>
                                          <p:spTgt spid="1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500"/>
                                        <p:tgtEl>
                                          <p:spTgt spid="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3"/>
                                        </p:tgtEl>
                                        <p:attrNameLst>
                                          <p:attrName>style.visibility</p:attrName>
                                        </p:attrNameLst>
                                      </p:cBhvr>
                                      <p:to>
                                        <p:strVal val="visible"/>
                                      </p:to>
                                    </p:set>
                                    <p:animEffect transition="in" filter="wipe(down)">
                                      <p:cBhvr>
                                        <p:cTn id="38"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669913" y="8382705"/>
            <a:ext cx="23256887" cy="5104815"/>
            <a:chOff x="1132565" y="6880075"/>
            <a:chExt cx="23259914" cy="4692652"/>
          </a:xfrm>
        </p:grpSpPr>
        <p:sp>
          <p:nvSpPr>
            <p:cNvPr id="125" name="Rounded Rectangle 124"/>
            <p:cNvSpPr/>
            <p:nvPr/>
          </p:nvSpPr>
          <p:spPr>
            <a:xfrm>
              <a:off x="1132565" y="6880075"/>
              <a:ext cx="23259914" cy="4692652"/>
            </a:xfrm>
            <a:prstGeom prst="roundRect">
              <a:avLst>
                <a:gd name="adj" fmla="val 2239"/>
              </a:avLst>
            </a:prstGeom>
            <a:solidFill>
              <a:schemeClr val="accent6">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51" name="Group 150"/>
            <p:cNvGrpSpPr/>
            <p:nvPr/>
          </p:nvGrpSpPr>
          <p:grpSpPr>
            <a:xfrm>
              <a:off x="1205494" y="6941417"/>
              <a:ext cx="3418312" cy="788782"/>
              <a:chOff x="1205494" y="6941417"/>
              <a:chExt cx="3418312" cy="788782"/>
            </a:xfrm>
          </p:grpSpPr>
          <p:sp>
            <p:nvSpPr>
              <p:cNvPr id="127" name="Freeform 20"/>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28" name="TextBox 127"/>
              <p:cNvSpPr txBox="1"/>
              <p:nvPr/>
            </p:nvSpPr>
            <p:spPr>
              <a:xfrm>
                <a:off x="2057667" y="6941417"/>
                <a:ext cx="2566139" cy="707316"/>
              </a:xfrm>
              <a:prstGeom prst="rect">
                <a:avLst/>
              </a:prstGeom>
              <a:noFill/>
            </p:spPr>
            <p:txBody>
              <a:bodyPr wrap="square" rtlCol="0">
                <a:spAutoFit/>
              </a:bodyPr>
              <a:lstStyle/>
              <a:p>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9" name="Round Diagonal Corner Rectangle 128"/>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8" name="Freeform 15"/>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48" name="Group 147"/>
          <p:cNvGrpSpPr/>
          <p:nvPr/>
        </p:nvGrpSpPr>
        <p:grpSpPr>
          <a:xfrm>
            <a:off x="591062" y="2637670"/>
            <a:ext cx="23335739" cy="5408643"/>
            <a:chOff x="992187" y="2564544"/>
            <a:chExt cx="22299384" cy="4066701"/>
          </a:xfrm>
        </p:grpSpPr>
        <p:sp>
          <p:nvSpPr>
            <p:cNvPr id="134" name="Rounded Rectangle 133"/>
            <p:cNvSpPr/>
            <p:nvPr/>
          </p:nvSpPr>
          <p:spPr bwMode="auto">
            <a:xfrm>
              <a:off x="1145221" y="2667000"/>
              <a:ext cx="22146350" cy="3964245"/>
            </a:xfrm>
            <a:prstGeom prst="roundRect">
              <a:avLst>
                <a:gd name="adj" fmla="val 5492"/>
              </a:avLst>
            </a:prstGeom>
            <a:solidFill>
              <a:schemeClr val="accent4">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0" name="TextBox 13"/>
              <p:cNvSpPr txBox="1">
                <a:spLocks noChangeArrowheads="1"/>
              </p:cNvSpPr>
              <p:nvPr/>
            </p:nvSpPr>
            <p:spPr bwMode="auto">
              <a:xfrm>
                <a:off x="1456316" y="1718346"/>
                <a:ext cx="3173469" cy="66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Câu</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4.</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59" name="Group 47"/>
          <p:cNvGrpSpPr/>
          <p:nvPr/>
        </p:nvGrpSpPr>
        <p:grpSpPr>
          <a:xfrm>
            <a:off x="909007" y="1567608"/>
            <a:ext cx="9472086" cy="968318"/>
            <a:chOff x="739068" y="1515168"/>
            <a:chExt cx="9473319" cy="968444"/>
          </a:xfrm>
        </p:grpSpPr>
        <p:sp>
          <p:nvSpPr>
            <p:cNvPr id="60" name="Freeform 71"/>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61" name="Group 30"/>
            <p:cNvGrpSpPr/>
            <p:nvPr/>
          </p:nvGrpSpPr>
          <p:grpSpPr>
            <a:xfrm>
              <a:off x="739068" y="1515168"/>
              <a:ext cx="8177919" cy="960327"/>
              <a:chOff x="739068" y="1515168"/>
              <a:chExt cx="8177919" cy="960327"/>
            </a:xfrm>
          </p:grpSpPr>
          <p:sp>
            <p:nvSpPr>
              <p:cNvPr id="63" name="Freeform 71"/>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4" name="Oval 72"/>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5" name="Freeform 73"/>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6" name="Freeform 74"/>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7" name="Freeform 75"/>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8" name="Freeform 76"/>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69" name="Freeform 77"/>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0" name="Freeform 78"/>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1" name="Freeform 79"/>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2" name="Freeform 80"/>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3" name="Freeform 81"/>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4" name="Freeform 82"/>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75" name="TextBox 43"/>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FF68F69-8216-46A2-A517-5758A7A73C88}"/>
                  </a:ext>
                </a:extLst>
              </p:cNvPr>
              <p:cNvSpPr/>
              <p:nvPr/>
            </p:nvSpPr>
            <p:spPr>
              <a:xfrm>
                <a:off x="669914" y="3961769"/>
                <a:ext cx="12461296" cy="1228863"/>
              </a:xfrm>
              <a:prstGeom prst="rect">
                <a:avLst/>
              </a:prstGeom>
            </p:spPr>
            <p:txBody>
              <a:bodyPr wrap="none">
                <a:spAutoFit/>
              </a:bodyPr>
              <a:lstStyle/>
              <a:p>
                <a:pPr marL="629920" indent="-629920" algn="just">
                  <a:lnSpc>
                    <a:spcPct val="115000"/>
                  </a:lnSpc>
                  <a:spcBef>
                    <a:spcPts val="600"/>
                  </a:spcBef>
                  <a:spcAft>
                    <a:spcPts val="800"/>
                  </a:spcAft>
                  <a:tabLst>
                    <a:tab pos="629920" algn="l"/>
                  </a:tabLst>
                </a:pPr>
                <a:r>
                  <a:rPr lang="en-US" sz="4400" b="1">
                    <a:latin typeface="Tahoma" panose="020B0604030504040204" pitchFamily="34" charset="0"/>
                    <a:ea typeface="Tahoma" panose="020B0604030504040204" pitchFamily="34" charset="0"/>
                    <a:cs typeface="Tahoma" panose="020B0604030504040204" pitchFamily="34" charset="0"/>
                  </a:rPr>
                  <a:t>Cho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𝒂𝒙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den>
                    </m:f>
                  </m:oMath>
                </a14:m>
                <a:r>
                  <a:rPr lang="en-US" sz="4400" b="1">
                    <a:effectLst/>
                    <a:latin typeface="Tahoma" panose="020B0604030504040204" pitchFamily="34" charset="0"/>
                    <a:ea typeface="Tahoma" panose="020B0604030504040204" pitchFamily="34" charset="0"/>
                    <a:cs typeface="Tahoma" panose="020B0604030504040204" pitchFamily="34" charset="0"/>
                  </a:rPr>
                  <a:t> có đồ thị như hình bên.</a:t>
                </a:r>
              </a:p>
            </p:txBody>
          </p:sp>
        </mc:Choice>
        <mc:Fallback xmlns="">
          <p:sp>
            <p:nvSpPr>
              <p:cNvPr id="4" name="Rectangle 3">
                <a:extLst>
                  <a:ext uri="{FF2B5EF4-FFF2-40B4-BE49-F238E27FC236}">
                    <a16:creationId xmlns:a16="http://schemas.microsoft.com/office/drawing/2014/main" id="{8FF68F69-8216-46A2-A517-5758A7A73C88}"/>
                  </a:ext>
                </a:extLst>
              </p:cNvPr>
              <p:cNvSpPr>
                <a:spLocks noRot="1" noChangeAspect="1" noMove="1" noResize="1" noEditPoints="1" noAdjustHandles="1" noChangeArrowheads="1" noChangeShapeType="1" noTextEdit="1"/>
              </p:cNvSpPr>
              <p:nvPr/>
            </p:nvSpPr>
            <p:spPr>
              <a:xfrm>
                <a:off x="669914" y="3961769"/>
                <a:ext cx="12461296" cy="1228863"/>
              </a:xfrm>
              <a:prstGeom prst="rect">
                <a:avLst/>
              </a:prstGeom>
              <a:blipFill>
                <a:blip r:embed="rId3"/>
                <a:stretch>
                  <a:fillRect l="-2006" r="-1076" b="-945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F5859B9B-5B45-4DFC-970E-5A5BF2101C3F}"/>
              </a:ext>
            </a:extLst>
          </p:cNvPr>
          <p:cNvPicPr>
            <a:picLocks noChangeAspect="1"/>
          </p:cNvPicPr>
          <p:nvPr/>
        </p:nvPicPr>
        <p:blipFill rotWithShape="1">
          <a:blip r:embed="rId4"/>
          <a:srcRect l="8081" b="6016"/>
          <a:stretch/>
        </p:blipFill>
        <p:spPr>
          <a:xfrm>
            <a:off x="16383000" y="2848667"/>
            <a:ext cx="6343511" cy="5104815"/>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90773C9-F673-4B83-95AB-203A82A53476}"/>
                  </a:ext>
                </a:extLst>
              </p:cNvPr>
              <p:cNvSpPr/>
              <p:nvPr/>
            </p:nvSpPr>
            <p:spPr>
              <a:xfrm>
                <a:off x="591062" y="5192026"/>
                <a:ext cx="13376739" cy="1689886"/>
              </a:xfrm>
              <a:prstGeom prst="rect">
                <a:avLst/>
              </a:prstGeom>
            </p:spPr>
            <p:txBody>
              <a:bodyPr wrap="none">
                <a:spAutoFit/>
              </a:bodyPr>
              <a:lstStyle/>
              <a:p>
                <a:pPr marL="630555">
                  <a:lnSpc>
                    <a:spcPct val="115000"/>
                  </a:lnSpc>
                  <a:spcAft>
                    <a:spcPts val="800"/>
                  </a:spcAft>
                </a:pP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630555">
                  <a:lnSpc>
                    <a:spcPct val="115000"/>
                  </a:lnSpc>
                  <a:spcAft>
                    <a:spcPts val="800"/>
                  </a:spcAft>
                </a:pP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C.</a:t>
                </a: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0" name="Rectangle 9">
                <a:extLst>
                  <a:ext uri="{FF2B5EF4-FFF2-40B4-BE49-F238E27FC236}">
                    <a16:creationId xmlns:a16="http://schemas.microsoft.com/office/drawing/2014/main" id="{990773C9-F673-4B83-95AB-203A82A53476}"/>
                  </a:ext>
                </a:extLst>
              </p:cNvPr>
              <p:cNvSpPr>
                <a:spLocks noRot="1" noChangeAspect="1" noMove="1" noResize="1" noEditPoints="1" noAdjustHandles="1" noChangeArrowheads="1" noChangeShapeType="1" noTextEdit="1"/>
              </p:cNvSpPr>
              <p:nvPr/>
            </p:nvSpPr>
            <p:spPr>
              <a:xfrm>
                <a:off x="591062" y="5192026"/>
                <a:ext cx="13376739" cy="1689886"/>
              </a:xfrm>
              <a:prstGeom prst="rect">
                <a:avLst/>
              </a:prstGeom>
              <a:blipFill>
                <a:blip r:embed="rId5"/>
                <a:stretch>
                  <a:fillRect t="-6137" b="-155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751EDAC-56E1-4872-B0BC-75DBB409F616}"/>
                  </a:ext>
                </a:extLst>
              </p:cNvPr>
              <p:cNvSpPr/>
              <p:nvPr/>
            </p:nvSpPr>
            <p:spPr>
              <a:xfrm>
                <a:off x="371531" y="9355660"/>
                <a:ext cx="14648419" cy="799963"/>
              </a:xfrm>
              <a:prstGeom prst="rect">
                <a:avLst/>
              </a:prstGeom>
            </p:spPr>
            <p:txBody>
              <a:bodyPr wrap="square">
                <a:spAutoFit/>
              </a:bodyPr>
              <a:lstStyle/>
              <a:p>
                <a:pPr marL="630555">
                  <a:lnSpc>
                    <a:spcPct val="115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ĐTHS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cận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ngang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Rectangle 11">
                <a:extLst>
                  <a:ext uri="{FF2B5EF4-FFF2-40B4-BE49-F238E27FC236}">
                    <a16:creationId xmlns:a16="http://schemas.microsoft.com/office/drawing/2014/main" id="{E751EDAC-56E1-4872-B0BC-75DBB409F616}"/>
                  </a:ext>
                </a:extLst>
              </p:cNvPr>
              <p:cNvSpPr>
                <a:spLocks noRot="1" noChangeAspect="1" noMove="1" noResize="1" noEditPoints="1" noAdjustHandles="1" noChangeArrowheads="1" noChangeShapeType="1" noTextEdit="1"/>
              </p:cNvSpPr>
              <p:nvPr/>
            </p:nvSpPr>
            <p:spPr>
              <a:xfrm>
                <a:off x="371531" y="9355660"/>
                <a:ext cx="14648419" cy="799963"/>
              </a:xfrm>
              <a:prstGeom prst="rect">
                <a:avLst/>
              </a:prstGeom>
              <a:blipFill>
                <a:blip r:embed="rId6"/>
                <a:stretch>
                  <a:fillRect t="-12977" b="-35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9F83963-B44F-461F-9BD4-EBBDA82A66FF}"/>
                  </a:ext>
                </a:extLst>
              </p:cNvPr>
              <p:cNvSpPr/>
              <p:nvPr/>
            </p:nvSpPr>
            <p:spPr>
              <a:xfrm>
                <a:off x="421567" y="10064477"/>
                <a:ext cx="14724672" cy="1309333"/>
              </a:xfrm>
              <a:prstGeom prst="rect">
                <a:avLst/>
              </a:prstGeom>
            </p:spPr>
            <p:txBody>
              <a:bodyPr wrap="none">
                <a:spAutoFit/>
              </a:bodyPr>
              <a:lstStyle/>
              <a:p>
                <a:pPr marL="630555">
                  <a:lnSpc>
                    <a:spcPct val="115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Đồ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thấy</a:t>
                </a:r>
                <a:r>
                  <a:rPr lang="en-US" sz="4400" b="1" dirty="0">
                    <a:latin typeface="Tahoma" panose="020B0604030504040204" pitchFamily="34" charset="0"/>
                    <a:ea typeface="Tahoma" panose="020B0604030504040204" pitchFamily="34" charset="0"/>
                    <a:cs typeface="Tahoma" panose="020B0604030504040204" pitchFamily="34" charset="0"/>
                  </a:rPr>
                  <a:t> HSNB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sSup>
                      <m:sSupPr>
                        <m:ctrlP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𝒚</m:t>
                        </m:r>
                      </m:e>
                      <m:sup>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num>
                      <m:den>
                        <m:sSup>
                          <m:sSupPr>
                            <m:ctrlPr>
                              <a:rPr lang="en-US" sz="4400" b="1" i="1" smtClean="0">
                                <a:solidFill>
                                  <a:srgbClr val="836967"/>
                                </a:solidFill>
                                <a:effectLst/>
                                <a:latin typeface="Cambria Math" panose="02040503050406030204" pitchFamily="18" charset="0"/>
                              </a:rPr>
                            </m:ctrlPr>
                          </m:sSupPr>
                          <m:e>
                            <m:d>
                              <m:dPr>
                                <m:ctrlPr>
                                  <a:rPr lang="en-US" sz="4400" b="1" i="1">
                                    <a:solidFill>
                                      <a:srgbClr val="836967"/>
                                    </a:solidFill>
                                    <a:effectLst/>
                                    <a:latin typeface="Cambria Math" panose="02040503050406030204" pitchFamily="18" charset="0"/>
                                  </a:rPr>
                                </m:ctrlPr>
                              </m:dPr>
                              <m:e>
                                <m:r>
                                  <a:rPr lang="en-US" sz="4400" b="1" i="1">
                                    <a:effectLst/>
                                    <a:latin typeface="Cambria Math" panose="02040503050406030204" pitchFamily="18" charset="0"/>
                                  </a:rPr>
                                  <m:t>𝑥</m:t>
                                </m:r>
                                <m:r>
                                  <a:rPr lang="en-US" sz="4400" b="1" i="1">
                                    <a:effectLst/>
                                    <a:latin typeface="Cambria Math" panose="02040503050406030204" pitchFamily="18" charset="0"/>
                                  </a:rPr>
                                  <m:t>−</m:t>
                                </m:r>
                                <m:r>
                                  <a:rPr lang="en-US" sz="4400" b="1" i="1">
                                    <a:effectLst/>
                                    <a:latin typeface="Cambria Math" panose="02040503050406030204" pitchFamily="18" charset="0"/>
                                  </a:rPr>
                                  <m:t>1</m:t>
                                </m:r>
                              </m:e>
                            </m:d>
                          </m:e>
                          <m:sup>
                            <m:r>
                              <a:rPr lang="en-US" sz="4400" b="1" i="1">
                                <a:effectLst/>
                                <a:latin typeface="Cambria Math" panose="02040503050406030204" pitchFamily="18" charset="0"/>
                              </a:rPr>
                              <m:t>2</m:t>
                            </m:r>
                          </m:sup>
                        </m:sSup>
                      </m:den>
                    </m:f>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4400" b="1" dirty="0" smtClean="0">
                        <a:effectLst/>
                        <a:latin typeface="Cambria Math" panose="02040503050406030204" pitchFamily="18" charset="0"/>
                      </a:rPr>
                      <m:t>∀</m:t>
                    </m:r>
                    <m:r>
                      <a:rPr lang="en-US" sz="4400" b="1" i="1" dirty="0">
                        <a:effectLst/>
                        <a:latin typeface="Cambria Math" panose="02040503050406030204" pitchFamily="18" charset="0"/>
                      </a:rPr>
                      <m:t>𝑥</m:t>
                    </m:r>
                    <m:r>
                      <a:rPr lang="en-US" sz="4400" b="1" i="0" dirty="0">
                        <a:effectLst/>
                        <a:latin typeface="Cambria Math" panose="02040503050406030204" pitchFamily="18" charset="0"/>
                      </a:rPr>
                      <m:t>≠</m:t>
                    </m:r>
                    <m:r>
                      <a:rPr lang="en-US" sz="4400" b="1" i="0" dirty="0">
                        <a:effectLst/>
                        <a:latin typeface="Cambria Math" panose="02040503050406030204" pitchFamily="18" charset="0"/>
                      </a:rPr>
                      <m:t>1</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Rectangle 13">
                <a:extLst>
                  <a:ext uri="{FF2B5EF4-FFF2-40B4-BE49-F238E27FC236}">
                    <a16:creationId xmlns:a16="http://schemas.microsoft.com/office/drawing/2014/main" id="{19F83963-B44F-461F-9BD4-EBBDA82A66FF}"/>
                  </a:ext>
                </a:extLst>
              </p:cNvPr>
              <p:cNvSpPr>
                <a:spLocks noRot="1" noChangeAspect="1" noMove="1" noResize="1" noEditPoints="1" noAdjustHandles="1" noChangeArrowheads="1" noChangeShapeType="1" noTextEdit="1"/>
              </p:cNvSpPr>
              <p:nvPr/>
            </p:nvSpPr>
            <p:spPr>
              <a:xfrm>
                <a:off x="421567" y="10064477"/>
                <a:ext cx="14724672" cy="1309333"/>
              </a:xfrm>
              <a:prstGeom prst="rect">
                <a:avLst/>
              </a:prstGeom>
              <a:blipFill>
                <a:blip r:embed="rId7"/>
                <a:stretch>
                  <a:fillRect b="-3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E3961416-C332-4C12-94D7-15ABBF8DB78A}"/>
                  </a:ext>
                </a:extLst>
              </p:cNvPr>
              <p:cNvSpPr/>
              <p:nvPr/>
            </p:nvSpPr>
            <p:spPr>
              <a:xfrm>
                <a:off x="7861835" y="11354651"/>
                <a:ext cx="6917278" cy="973600"/>
              </a:xfrm>
              <a:prstGeom prst="rect">
                <a:avLst/>
              </a:prstGeom>
            </p:spPr>
            <p:txBody>
              <a:bodyPr wrap="none">
                <a:spAutoFit/>
              </a:bodyPr>
              <a:lstStyle/>
              <a:p>
                <a:pPr marL="630555">
                  <a:lnSpc>
                    <a:spcPct val="115000"/>
                  </a:lnSpc>
                  <a:spcAft>
                    <a:spcPts val="800"/>
                  </a:spcAft>
                </a:pPr>
                <a14:m>
                  <m:oMathPara xmlns:m="http://schemas.openxmlformats.org/officeDocument/2006/math">
                    <m:oMathParaPr>
                      <m:jc m:val="centerGroup"/>
                    </m:oMathParaPr>
                    <m:oMath xmlns:m="http://schemas.openxmlformats.org/officeDocument/2006/math">
                      <m:r>
                        <a:rPr lang="en-US" sz="4400" b="1" i="1" smtClean="0">
                          <a:latin typeface="Cambria Math" panose="02040503050406030204" pitchFamily="18" charset="0"/>
                          <a:ea typeface="Calibri" panose="020F0502020204030204" pitchFamily="34" charset="0"/>
                          <a:cs typeface="Cambria Math" panose="020405030504060302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𝒂</m:t>
                      </m:r>
                      <m:r>
                        <a:rPr lang="en-US" sz="4400" b="1" i="1" smtClean="0">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latin typeface="Cambria Math" panose="02040503050406030204" pitchFamily="18" charset="0"/>
                          <a:ea typeface="Calibri" panose="020F0502020204030204" pitchFamily="34" charset="0"/>
                          <a:cs typeface="Times New Roman" panose="02020603050405020304" pitchFamily="18" charset="0"/>
                        </a:rPr>
                        <m:t>𝒃</m:t>
                      </m:r>
                      <m:r>
                        <a:rPr lang="en-US" sz="4400" b="1" i="1">
                          <a:latin typeface="Cambria Math" panose="02040503050406030204" pitchFamily="18" charset="0"/>
                          <a:ea typeface="Calibri" panose="020F0502020204030204" pitchFamily="34" charset="0"/>
                          <a:cs typeface="Times New Roman" panose="02020603050405020304" pitchFamily="18" charset="0"/>
                        </a:rPr>
                        <m:t>&lt;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m:oMathPara>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Rectangle 15">
                <a:extLst>
                  <a:ext uri="{FF2B5EF4-FFF2-40B4-BE49-F238E27FC236}">
                    <a16:creationId xmlns:a16="http://schemas.microsoft.com/office/drawing/2014/main" id="{E3961416-C332-4C12-94D7-15ABBF8DB78A}"/>
                  </a:ext>
                </a:extLst>
              </p:cNvPr>
              <p:cNvSpPr>
                <a:spLocks noRot="1" noChangeAspect="1" noMove="1" noResize="1" noEditPoints="1" noAdjustHandles="1" noChangeArrowheads="1" noChangeShapeType="1" noTextEdit="1"/>
              </p:cNvSpPr>
              <p:nvPr/>
            </p:nvSpPr>
            <p:spPr>
              <a:xfrm>
                <a:off x="7861835" y="11354651"/>
                <a:ext cx="6917278" cy="973600"/>
              </a:xfrm>
              <a:prstGeom prst="rect">
                <a:avLst/>
              </a:prstGeom>
              <a:blipFill>
                <a:blip r:embed="rId8"/>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215E8DB9-240D-4098-8D78-0B7556385C9E}"/>
              </a:ext>
            </a:extLst>
          </p:cNvPr>
          <p:cNvSpPr/>
          <p:nvPr/>
        </p:nvSpPr>
        <p:spPr>
          <a:xfrm>
            <a:off x="9335553" y="12391122"/>
            <a:ext cx="2974212" cy="792205"/>
          </a:xfrm>
          <a:prstGeom prst="rect">
            <a:avLst/>
          </a:prstGeom>
        </p:spPr>
        <p:txBody>
          <a:bodyPr wrap="none">
            <a:spAutoFit/>
          </a:bodyPr>
          <a:lstStyle/>
          <a:p>
            <a:pPr marL="630555">
              <a:lnSpc>
                <a:spcPct val="115000"/>
              </a:lnSpc>
              <a:spcAft>
                <a:spcPts val="800"/>
              </a:spcAft>
            </a:pP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C </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6" name="Oval 55">
            <a:extLst>
              <a:ext uri="{FF2B5EF4-FFF2-40B4-BE49-F238E27FC236}">
                <a16:creationId xmlns:a16="http://schemas.microsoft.com/office/drawing/2014/main" id="{7C69B593-9F04-4C2D-9980-65BF55F8F9B6}"/>
              </a:ext>
            </a:extLst>
          </p:cNvPr>
          <p:cNvSpPr/>
          <p:nvPr/>
        </p:nvSpPr>
        <p:spPr>
          <a:xfrm>
            <a:off x="890294" y="6003105"/>
            <a:ext cx="1072553" cy="1072553"/>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22225">
                  <a:solidFill>
                    <a:schemeClr val="accent2"/>
                  </a:solidFill>
                  <a:prstDash val="solid"/>
                </a:ln>
                <a:solidFill>
                  <a:srgbClr val="0000CC"/>
                </a:solidFill>
                <a:latin typeface="Tahoma" panose="020B0604030504040204" pitchFamily="34" charset="0"/>
                <a:ea typeface="Tahoma" panose="020B0604030504040204" pitchFamily="34" charset="0"/>
                <a:cs typeface="Tahoma" panose="020B0604030504040204" pitchFamily="34" charset="0"/>
              </a:rPr>
              <a:t>C</a:t>
            </a:r>
            <a:r>
              <a:rPr lang="vi-VN" sz="4400" b="1" dirty="0">
                <a:ln w="22225">
                  <a:solidFill>
                    <a:schemeClr val="accent2"/>
                  </a:solidFill>
                  <a:prstDash val="solid"/>
                </a:ln>
                <a:solidFill>
                  <a:srgbClr val="0000CC"/>
                </a:solidFill>
                <a:latin typeface="Tahoma" panose="020B0604030504040204" pitchFamily="34" charset="0"/>
                <a:ea typeface="Tahoma" panose="020B0604030504040204" pitchFamily="34" charset="0"/>
                <a:cs typeface="Tahoma" panose="020B0604030504040204" pitchFamily="34" charset="0"/>
              </a:rPr>
              <a:t>.</a:t>
            </a:r>
            <a:endParaRPr lang="en-US" sz="4400" b="1" dirty="0">
              <a:ln w="22225">
                <a:solidFill>
                  <a:schemeClr val="accent2"/>
                </a:solidFill>
                <a:prstDash val="solid"/>
              </a:ln>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130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wipe(left)">
                                      <p:cBhvr>
                                        <p:cTn id="20" dur="500"/>
                                        <p:tgtEl>
                                          <p:spTgt spid="1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down)">
                                      <p:cBhvr>
                                        <p:cTn id="4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p:bldP spid="16" grpId="0"/>
      <p:bldP spid="18" grpId="0"/>
      <p:bldP spid="5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696400" y="2679142"/>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4">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0" name="TextBox 13"/>
              <p:cNvSpPr txBox="1">
                <a:spLocks noChangeArrowheads="1"/>
              </p:cNvSpPr>
              <p:nvPr/>
            </p:nvSpPr>
            <p:spPr bwMode="auto">
              <a:xfrm>
                <a:off x="1456316" y="1718346"/>
                <a:ext cx="3173469" cy="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Câu</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5.</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45" name="Group 44">
            <a:extLst>
              <a:ext uri="{FF2B5EF4-FFF2-40B4-BE49-F238E27FC236}">
                <a16:creationId xmlns:a16="http://schemas.microsoft.com/office/drawing/2014/main" id="{D91777D8-CFBA-47FC-B295-FC73CEE9DC49}"/>
              </a:ext>
            </a:extLst>
          </p:cNvPr>
          <p:cNvGrpSpPr/>
          <p:nvPr/>
        </p:nvGrpSpPr>
        <p:grpSpPr>
          <a:xfrm>
            <a:off x="938330" y="6946190"/>
            <a:ext cx="23150014" cy="5626812"/>
            <a:chOff x="1205494" y="6941416"/>
            <a:chExt cx="23153028" cy="4890326"/>
          </a:xfrm>
        </p:grpSpPr>
        <p:sp>
          <p:nvSpPr>
            <p:cNvPr id="46" name="Rounded Rectangle 124">
              <a:extLst>
                <a:ext uri="{FF2B5EF4-FFF2-40B4-BE49-F238E27FC236}">
                  <a16:creationId xmlns:a16="http://schemas.microsoft.com/office/drawing/2014/main" id="{9A6CC8D0-4EA6-445E-A961-77B0124AD9F8}"/>
                </a:ext>
              </a:extLst>
            </p:cNvPr>
            <p:cNvSpPr/>
            <p:nvPr/>
          </p:nvSpPr>
          <p:spPr>
            <a:xfrm>
              <a:off x="1209586" y="7179457"/>
              <a:ext cx="23148936" cy="4652285"/>
            </a:xfrm>
            <a:prstGeom prst="roundRect">
              <a:avLst>
                <a:gd name="adj" fmla="val 2239"/>
              </a:avLst>
            </a:prstGeom>
            <a:solidFill>
              <a:schemeClr val="accent6">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47" name="Group 46">
              <a:extLst>
                <a:ext uri="{FF2B5EF4-FFF2-40B4-BE49-F238E27FC236}">
                  <a16:creationId xmlns:a16="http://schemas.microsoft.com/office/drawing/2014/main" id="{76E22A34-D792-41E6-996B-C933F49A50F3}"/>
                </a:ext>
              </a:extLst>
            </p:cNvPr>
            <p:cNvGrpSpPr/>
            <p:nvPr/>
          </p:nvGrpSpPr>
          <p:grpSpPr>
            <a:xfrm>
              <a:off x="1205494" y="6941416"/>
              <a:ext cx="3493741" cy="788783"/>
              <a:chOff x="1205494" y="6941416"/>
              <a:chExt cx="3493741" cy="788783"/>
            </a:xfrm>
          </p:grpSpPr>
          <p:sp>
            <p:nvSpPr>
              <p:cNvPr id="48" name="Freeform 20">
                <a:extLst>
                  <a:ext uri="{FF2B5EF4-FFF2-40B4-BE49-F238E27FC236}">
                    <a16:creationId xmlns:a16="http://schemas.microsoft.com/office/drawing/2014/main" id="{C9A5E19E-05E7-480C-8788-050EB5120094}"/>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id="{2026DBD3-C69A-4056-B75B-02E63CAB39CE}"/>
                  </a:ext>
                </a:extLst>
              </p:cNvPr>
              <p:cNvSpPr txBox="1"/>
              <p:nvPr/>
            </p:nvSpPr>
            <p:spPr>
              <a:xfrm>
                <a:off x="2057667" y="6941416"/>
                <a:ext cx="2641568" cy="668730"/>
              </a:xfrm>
              <a:prstGeom prst="rect">
                <a:avLst/>
              </a:prstGeom>
              <a:noFill/>
            </p:spPr>
            <p:txBody>
              <a:bodyPr wrap="square" rtlCol="0">
                <a:spAutoFit/>
              </a:bodyPr>
              <a:lstStyle/>
              <a:p>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0" name="Round Diagonal Corner Rectangle 128">
                <a:extLst>
                  <a:ext uri="{FF2B5EF4-FFF2-40B4-BE49-F238E27FC236}">
                    <a16:creationId xmlns:a16="http://schemas.microsoft.com/office/drawing/2014/main" id="{ED9D2D53-5935-4A35-802F-5C04CD1F570C}"/>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1" name="Freeform 15">
                <a:extLst>
                  <a:ext uri="{FF2B5EF4-FFF2-40B4-BE49-F238E27FC236}">
                    <a16:creationId xmlns:a16="http://schemas.microsoft.com/office/drawing/2014/main" id="{3DA56779-314C-42A4-A6ED-3B57859B1A49}"/>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84" name="A">
                <a:extLst>
                  <a:ext uri="{FF2B5EF4-FFF2-40B4-BE49-F238E27FC236}">
                    <a16:creationId xmlns:a16="http://schemas.microsoft.com/office/drawing/2014/main" id="{E0CE2F8C-1981-491C-9856-BE8F7197341C}"/>
                  </a:ext>
                </a:extLst>
              </p:cNvPr>
              <p:cNvSpPr/>
              <p:nvPr/>
            </p:nvSpPr>
            <p:spPr>
              <a:xfrm>
                <a:off x="2877453" y="4920496"/>
                <a:ext cx="18228390" cy="808619"/>
              </a:xfrm>
              <a:prstGeom prst="rect">
                <a:avLst/>
              </a:prstGeom>
            </p:spPr>
            <p:txBody>
              <a:bodyPr wrap="none">
                <a:spAutoFit/>
              </a:bodyPr>
              <a:lstStyle/>
              <a:p>
                <a:pPr marL="630555">
                  <a:lnSpc>
                    <a:spcPct val="115000"/>
                  </a:lnSpc>
                  <a:spcAft>
                    <a:spcPts val="800"/>
                  </a:spcAft>
                  <a:tabLst>
                    <a:tab pos="3599815" algn="l"/>
                    <a:tab pos="5039995" algn="l"/>
                  </a:tabLst>
                </a:pPr>
                <a:r>
                  <a:rPr lang="nl-NL" sz="4400" b="1">
                    <a:solidFill>
                      <a:srgbClr val="0000CC"/>
                    </a:solidFill>
                    <a:latin typeface="Tahoma" panose="020B0604030504040204" pitchFamily="34" charset="0"/>
                    <a:ea typeface="Tahoma" panose="020B0604030504040204" pitchFamily="34" charset="0"/>
                    <a:cs typeface="Tahoma" panose="020B0604030504040204" pitchFamily="34" charset="0"/>
                  </a:rPr>
                  <a:t>A.</a:t>
                </a:r>
                <a:r>
                  <a:rPr lang="nl-NL" sz="4400" b="1">
                    <a:solidFill>
                      <a:srgbClr val="0000CC"/>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oMath>
                </a14:m>
                <a:r>
                  <a:rPr lang="nl-NL" sz="4400" b="1">
                    <a:effectLst/>
                    <a:latin typeface="Tahoma" panose="020B0604030504040204" pitchFamily="34" charset="0"/>
                    <a:ea typeface="Tahoma" panose="020B0604030504040204" pitchFamily="34" charset="0"/>
                    <a:cs typeface="Tahoma" panose="020B0604030504040204" pitchFamily="34" charset="0"/>
                  </a:rPr>
                  <a:t>.	         </a:t>
                </a:r>
                <a:r>
                  <a:rPr lang="nl-NL" sz="4400" b="1">
                    <a:solidFill>
                      <a:srgbClr val="0000CC"/>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nl-NL" sz="4400" b="1">
                    <a:effectLst/>
                    <a:latin typeface="Tahoma" panose="020B0604030504040204" pitchFamily="34" charset="0"/>
                    <a:ea typeface="Tahoma" panose="020B0604030504040204" pitchFamily="34" charset="0"/>
                    <a:cs typeface="Tahoma" panose="020B0604030504040204" pitchFamily="34" charset="0"/>
                  </a:rPr>
                  <a:t>.	                        </a:t>
                </a:r>
                <a:r>
                  <a:rPr lang="nl-NL" sz="4400" b="1">
                    <a:solidFill>
                      <a:srgbClr val="0000CC"/>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oMath>
                </a14:m>
                <a:r>
                  <a:rPr lang="nl-NL" sz="4400" b="1">
                    <a:effectLst/>
                    <a:latin typeface="Tahoma" panose="020B0604030504040204" pitchFamily="34" charset="0"/>
                    <a:ea typeface="Tahoma" panose="020B0604030504040204" pitchFamily="34" charset="0"/>
                    <a:cs typeface="Tahoma" panose="020B0604030504040204" pitchFamily="34" charset="0"/>
                  </a:rPr>
                  <a:t>.	                  </a:t>
                </a:r>
                <a:r>
                  <a:rPr lang="nl-NL" sz="4400" b="1">
                    <a:solidFill>
                      <a:srgbClr val="0000CC"/>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nl-NL" sz="4400" b="1">
                    <a:effectLst/>
                    <a:latin typeface="Tahoma" panose="020B0604030504040204" pitchFamily="34" charset="0"/>
                    <a:ea typeface="Tahoma" panose="020B0604030504040204" pitchFamily="34" charset="0"/>
                    <a:cs typeface="Tahoma" panose="020B0604030504040204" pitchFamily="34" charset="0"/>
                  </a:rPr>
                  <a:t>.</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4" name="A">
                <a:extLst>
                  <a:ext uri="{FF2B5EF4-FFF2-40B4-BE49-F238E27FC236}">
                    <a16:creationId xmlns:a16="http://schemas.microsoft.com/office/drawing/2014/main" id="{E0CE2F8C-1981-491C-9856-BE8F7197341C}"/>
                  </a:ext>
                </a:extLst>
              </p:cNvPr>
              <p:cNvSpPr>
                <a:spLocks noRot="1" noChangeAspect="1" noMove="1" noResize="1" noEditPoints="1" noAdjustHandles="1" noChangeArrowheads="1" noChangeShapeType="1" noTextEdit="1"/>
              </p:cNvSpPr>
              <p:nvPr/>
            </p:nvSpPr>
            <p:spPr>
              <a:xfrm>
                <a:off x="2877453" y="4920496"/>
                <a:ext cx="18228390" cy="808619"/>
              </a:xfrm>
              <a:prstGeom prst="rect">
                <a:avLst/>
              </a:prstGeom>
              <a:blipFill>
                <a:blip r:embed="rId3"/>
                <a:stretch>
                  <a:fillRect t="-12030" b="-33083"/>
                </a:stretch>
              </a:blipFill>
            </p:spPr>
            <p:txBody>
              <a:bodyPr/>
              <a:lstStyle/>
              <a:p>
                <a:r>
                  <a:rPr lang="en-US">
                    <a:noFill/>
                  </a:rPr>
                  <a:t> </a:t>
                </a:r>
              </a:p>
            </p:txBody>
          </p:sp>
        </mc:Fallback>
      </mc:AlternateContent>
      <p:grpSp>
        <p:nvGrpSpPr>
          <p:cNvPr id="101" name="Group 47">
            <a:extLst>
              <a:ext uri="{FF2B5EF4-FFF2-40B4-BE49-F238E27FC236}">
                <a16:creationId xmlns:a16="http://schemas.microsoft.com/office/drawing/2014/main" id="{B73471F7-C123-41F8-A25D-F7744149BA05}"/>
              </a:ext>
            </a:extLst>
          </p:cNvPr>
          <p:cNvGrpSpPr/>
          <p:nvPr/>
        </p:nvGrpSpPr>
        <p:grpSpPr>
          <a:xfrm>
            <a:off x="909007" y="1567608"/>
            <a:ext cx="9472086" cy="968318"/>
            <a:chOff x="739068" y="1515168"/>
            <a:chExt cx="9473319" cy="968444"/>
          </a:xfrm>
        </p:grpSpPr>
        <p:sp>
          <p:nvSpPr>
            <p:cNvPr id="102" name="Freeform 71">
              <a:extLst>
                <a:ext uri="{FF2B5EF4-FFF2-40B4-BE49-F238E27FC236}">
                  <a16:creationId xmlns:a16="http://schemas.microsoft.com/office/drawing/2014/main" id="{2CDE257A-E3B9-4C89-8C81-BC0BB61329C9}"/>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3" name="Group 30">
              <a:extLst>
                <a:ext uri="{FF2B5EF4-FFF2-40B4-BE49-F238E27FC236}">
                  <a16:creationId xmlns:a16="http://schemas.microsoft.com/office/drawing/2014/main" id="{C8C0CCAE-C268-4BBE-9746-104D9B5693EE}"/>
                </a:ext>
              </a:extLst>
            </p:cNvPr>
            <p:cNvGrpSpPr/>
            <p:nvPr/>
          </p:nvGrpSpPr>
          <p:grpSpPr>
            <a:xfrm>
              <a:off x="739068" y="1515168"/>
              <a:ext cx="8177919" cy="960327"/>
              <a:chOff x="739068" y="1515168"/>
              <a:chExt cx="8177919" cy="960327"/>
            </a:xfrm>
          </p:grpSpPr>
          <p:sp>
            <p:nvSpPr>
              <p:cNvPr id="104" name="Freeform 71">
                <a:extLst>
                  <a:ext uri="{FF2B5EF4-FFF2-40B4-BE49-F238E27FC236}">
                    <a16:creationId xmlns:a16="http://schemas.microsoft.com/office/drawing/2014/main" id="{0BE26FC4-C4EC-474E-ADAD-4E44163DC9DA}"/>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5" name="Oval 72">
                <a:extLst>
                  <a:ext uri="{FF2B5EF4-FFF2-40B4-BE49-F238E27FC236}">
                    <a16:creationId xmlns:a16="http://schemas.microsoft.com/office/drawing/2014/main" id="{A1244FCB-39BD-4016-8C09-C4AE93D6D7F4}"/>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6" name="Freeform 73">
                <a:extLst>
                  <a:ext uri="{FF2B5EF4-FFF2-40B4-BE49-F238E27FC236}">
                    <a16:creationId xmlns:a16="http://schemas.microsoft.com/office/drawing/2014/main" id="{4CFDBF0B-3895-4483-9B45-7D15687BF3B1}"/>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7" name="Freeform 74">
                <a:extLst>
                  <a:ext uri="{FF2B5EF4-FFF2-40B4-BE49-F238E27FC236}">
                    <a16:creationId xmlns:a16="http://schemas.microsoft.com/office/drawing/2014/main" id="{761EB9DC-1765-4969-A7EE-F02933B2A364}"/>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8" name="Freeform 75">
                <a:extLst>
                  <a:ext uri="{FF2B5EF4-FFF2-40B4-BE49-F238E27FC236}">
                    <a16:creationId xmlns:a16="http://schemas.microsoft.com/office/drawing/2014/main" id="{9A5F0408-FD2C-43CA-900C-BA10E0515BB7}"/>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9" name="Freeform 76">
                <a:extLst>
                  <a:ext uri="{FF2B5EF4-FFF2-40B4-BE49-F238E27FC236}">
                    <a16:creationId xmlns:a16="http://schemas.microsoft.com/office/drawing/2014/main" id="{7D2945B2-8879-4370-B4D2-77B796562EE3}"/>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0" name="Freeform 77">
                <a:extLst>
                  <a:ext uri="{FF2B5EF4-FFF2-40B4-BE49-F238E27FC236}">
                    <a16:creationId xmlns:a16="http://schemas.microsoft.com/office/drawing/2014/main" id="{98EE9CE5-575F-4E87-829D-8CF89E48FDF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1" name="Freeform 78">
                <a:extLst>
                  <a:ext uri="{FF2B5EF4-FFF2-40B4-BE49-F238E27FC236}">
                    <a16:creationId xmlns:a16="http://schemas.microsoft.com/office/drawing/2014/main" id="{9C90920A-F3D6-4790-8CAF-E092C9BCBA84}"/>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2" name="Freeform 79">
                <a:extLst>
                  <a:ext uri="{FF2B5EF4-FFF2-40B4-BE49-F238E27FC236}">
                    <a16:creationId xmlns:a16="http://schemas.microsoft.com/office/drawing/2014/main" id="{6617115B-64EF-4792-B05C-B0D04DED1A5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3" name="Freeform 80">
                <a:extLst>
                  <a:ext uri="{FF2B5EF4-FFF2-40B4-BE49-F238E27FC236}">
                    <a16:creationId xmlns:a16="http://schemas.microsoft.com/office/drawing/2014/main" id="{F894C693-D8DD-4612-93E7-3359A7E4895C}"/>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4" name="Freeform 81">
                <a:extLst>
                  <a:ext uri="{FF2B5EF4-FFF2-40B4-BE49-F238E27FC236}">
                    <a16:creationId xmlns:a16="http://schemas.microsoft.com/office/drawing/2014/main" id="{81282F30-5D6B-46E6-A236-CBD9BBDE3AE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5" name="Freeform 82">
                <a:extLst>
                  <a:ext uri="{FF2B5EF4-FFF2-40B4-BE49-F238E27FC236}">
                    <a16:creationId xmlns:a16="http://schemas.microsoft.com/office/drawing/2014/main" id="{640664D0-7FA0-4FA1-A576-3AEC0BCF0A4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6" name="TextBox 43">
                <a:extLst>
                  <a:ext uri="{FF2B5EF4-FFF2-40B4-BE49-F238E27FC236}">
                    <a16:creationId xmlns:a16="http://schemas.microsoft.com/office/drawing/2014/main" id="{209B6192-FEEA-46AD-BB20-90CB0AB28D14}"/>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mc:AlternateContent xmlns:mc="http://schemas.openxmlformats.org/markup-compatibility/2006" xmlns:a14="http://schemas.microsoft.com/office/drawing/2010/main">
        <mc:Choice Requires="a14">
          <p:sp>
            <p:nvSpPr>
              <p:cNvPr id="117" name="Debai-2">
                <a:extLst>
                  <a:ext uri="{FF2B5EF4-FFF2-40B4-BE49-F238E27FC236}">
                    <a16:creationId xmlns:a16="http://schemas.microsoft.com/office/drawing/2014/main" id="{1E70464E-2A3C-43CE-86AD-B169F8773A32}"/>
                  </a:ext>
                </a:extLst>
              </p:cNvPr>
              <p:cNvSpPr/>
              <p:nvPr/>
            </p:nvSpPr>
            <p:spPr>
              <a:xfrm>
                <a:off x="1238342" y="3897280"/>
                <a:ext cx="22632286" cy="784767"/>
              </a:xfrm>
              <a:prstGeom prst="rect">
                <a:avLst/>
              </a:prstGeom>
            </p:spPr>
            <p:txBody>
              <a:bodyPr wrap="none">
                <a:spAutoFit/>
              </a:bodyPr>
              <a:lstStyle/>
              <a:p>
                <a:r>
                  <a:rPr lang="nl-NL" sz="4400" b="1">
                    <a:latin typeface="Tahoma" panose="020B0604030504040204" pitchFamily="34" charset="0"/>
                    <a:ea typeface="Tahoma" panose="020B0604030504040204" pitchFamily="34" charset="0"/>
                    <a:cs typeface="Tahoma" panose="020B0604030504040204" pitchFamily="34" charset="0"/>
                  </a:rPr>
                  <a:t>Đồ thị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400" b="1" i="1">
                            <a:effectLst/>
                            <a:latin typeface="Cambria Math" panose="020405030504060302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𝒂𝒙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oMath>
                </a14:m>
                <a:r>
                  <a:rPr lang="nl-NL" sz="4400" b="1">
                    <a:effectLst/>
                    <a:latin typeface="Tahoma" panose="020B0604030504040204" pitchFamily="34" charset="0"/>
                    <a:ea typeface="Tahoma" panose="020B0604030504040204" pitchFamily="34" charset="0"/>
                    <a:cs typeface="Tahoma" panose="020B0604030504040204" pitchFamily="34" charset="0"/>
                  </a:rPr>
                  <a:t> có điểm cực tiểu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d>
                      <m:dPr>
                        <m:ctrlPr>
                          <a:rPr lang="en-US" sz="4400" b="1" i="1">
                            <a:effectLst/>
                            <a:latin typeface="Cambria Math" panose="020405030504060302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nl-NL" sz="4400" b="1">
                    <a:effectLst/>
                    <a:latin typeface="Tahoma" panose="020B0604030504040204" pitchFamily="34" charset="0"/>
                    <a:ea typeface="Tahoma" panose="020B0604030504040204" pitchFamily="34" charset="0"/>
                    <a:cs typeface="Tahoma" panose="020B0604030504040204" pitchFamily="34" charset="0"/>
                  </a:rPr>
                  <a:t>. Khi đó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oMath>
                </a14:m>
                <a:r>
                  <a:rPr lang="nl-NL" sz="4400" b="1">
                    <a:effectLst/>
                    <a:latin typeface="Tahoma" panose="020B0604030504040204" pitchFamily="34" charset="0"/>
                    <a:ea typeface="Tahoma" panose="020B0604030504040204" pitchFamily="34" charset="0"/>
                    <a:cs typeface="Tahoma" panose="020B0604030504040204" pitchFamily="34" charset="0"/>
                  </a:rPr>
                  <a:t> bằng</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7" name="Debai-2">
                <a:extLst>
                  <a:ext uri="{FF2B5EF4-FFF2-40B4-BE49-F238E27FC236}">
                    <a16:creationId xmlns:a16="http://schemas.microsoft.com/office/drawing/2014/main" id="{1E70464E-2A3C-43CE-86AD-B169F8773A32}"/>
                  </a:ext>
                </a:extLst>
              </p:cNvPr>
              <p:cNvSpPr>
                <a:spLocks noRot="1" noChangeAspect="1" noMove="1" noResize="1" noEditPoints="1" noAdjustHandles="1" noChangeArrowheads="1" noChangeShapeType="1" noTextEdit="1"/>
              </p:cNvSpPr>
              <p:nvPr/>
            </p:nvSpPr>
            <p:spPr>
              <a:xfrm>
                <a:off x="1238342" y="3897280"/>
                <a:ext cx="22632286" cy="784767"/>
              </a:xfrm>
              <a:prstGeom prst="rect">
                <a:avLst/>
              </a:prstGeom>
              <a:blipFill>
                <a:blip r:embed="rId4"/>
                <a:stretch>
                  <a:fillRect l="-1077" t="-14729" r="-162" b="-348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01B9D54-9C93-4C0E-8550-BEFD58B443EC}"/>
                  </a:ext>
                </a:extLst>
              </p:cNvPr>
              <p:cNvSpPr/>
              <p:nvPr/>
            </p:nvSpPr>
            <p:spPr>
              <a:xfrm>
                <a:off x="1874634" y="8151558"/>
                <a:ext cx="14037882" cy="814967"/>
              </a:xfrm>
              <a:prstGeom prst="rect">
                <a:avLst/>
              </a:prstGeom>
            </p:spPr>
            <p:txBody>
              <a:bodyPr wrap="none">
                <a:spAutoFit/>
              </a:bodyPr>
              <a:lstStyle/>
              <a:p>
                <a:pPr marL="629920">
                  <a:lnSpc>
                    <a:spcPct val="115000"/>
                  </a:lnSpc>
                  <a:spcAft>
                    <a:spcPts val="800"/>
                  </a:spcAft>
                  <a:tabLst>
                    <a:tab pos="629920" algn="l"/>
                    <a:tab pos="3599815" algn="l"/>
                    <a:tab pos="5039995" algn="l"/>
                  </a:tabLst>
                </a:pPr>
                <a:r>
                  <a:rPr lang="nl-NL" sz="4400"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r>
                      <a:rPr lang="vi-VN" sz="4400" b="1" i="1" smtClean="0">
                        <a:effectLst/>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4400" b="1" i="1">
                            <a:latin typeface="Cambria Math" panose="020405030504060302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𝒚</m:t>
                        </m:r>
                      </m:e>
                      <m:sup>
                        <m:r>
                          <a:rPr lang="en-US" sz="4400" b="1"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4400" b="1" i="1">
                            <a:latin typeface="Cambria Math" panose="02040503050406030204" pitchFamily="18" charset="0"/>
                          </a:rPr>
                        </m:ctrlPr>
                      </m:dPr>
                      <m:e>
                        <m:r>
                          <a:rPr lang="en-US" sz="4400" b="1" i="1">
                            <a:latin typeface="Cambria Math" panose="02040503050406030204" pitchFamily="18" charset="0"/>
                            <a:ea typeface="Calibri" panose="020F0502020204030204" pitchFamily="34" charset="0"/>
                            <a:cs typeface="Times New Roman" panose="02020603050405020304" pitchFamily="18" charset="0"/>
                          </a:rPr>
                          <m:t>𝟐</m:t>
                        </m:r>
                      </m:e>
                    </m:d>
                    <m:r>
                      <a:rPr lang="en-US" sz="4400" b="1" i="1">
                        <a:latin typeface="Cambria Math" panose="02040503050406030204" pitchFamily="18" charset="0"/>
                        <a:ea typeface="Calibri" panose="020F0502020204030204" pitchFamily="34" charset="0"/>
                        <a:cs typeface="Times New Roman" panose="02020603050405020304" pitchFamily="18" charset="0"/>
                      </a:rPr>
                      <m:t>&gt;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C01B9D54-9C93-4C0E-8550-BEFD58B443EC}"/>
                  </a:ext>
                </a:extLst>
              </p:cNvPr>
              <p:cNvSpPr>
                <a:spLocks noRot="1" noChangeAspect="1" noMove="1" noResize="1" noEditPoints="1" noAdjustHandles="1" noChangeArrowheads="1" noChangeShapeType="1" noTextEdit="1"/>
              </p:cNvSpPr>
              <p:nvPr/>
            </p:nvSpPr>
            <p:spPr>
              <a:xfrm>
                <a:off x="1874634" y="8151558"/>
                <a:ext cx="14037882" cy="814967"/>
              </a:xfrm>
              <a:prstGeom prst="rect">
                <a:avLst/>
              </a:prstGeom>
              <a:blipFill>
                <a:blip r:embed="rId5"/>
                <a:stretch>
                  <a:fillRect t="-10448" b="-33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F905A74-87A9-4257-9972-D17D5650B267}"/>
                  </a:ext>
                </a:extLst>
              </p:cNvPr>
              <p:cNvSpPr/>
              <p:nvPr/>
            </p:nvSpPr>
            <p:spPr>
              <a:xfrm>
                <a:off x="2767357" y="10009640"/>
                <a:ext cx="3904915" cy="1931811"/>
              </a:xfrm>
              <a:prstGeom prst="rect">
                <a:avLst/>
              </a:prstGeom>
            </p:spPr>
            <p:txBody>
              <a:bodyPr wrap="none">
                <a:spAutoFit/>
              </a:bodyPr>
              <a:lstStyle/>
              <a:p>
                <a:pPr marL="629920" algn="just">
                  <a:lnSpc>
                    <a:spcPct val="115000"/>
                  </a:lnSpc>
                  <a:spcAft>
                    <a:spcPts val="800"/>
                  </a:spcAft>
                  <a:tabLst>
                    <a:tab pos="629920" algn="l"/>
                    <a:tab pos="3599815" algn="l"/>
                    <a:tab pos="5039995" algn="l"/>
                  </a:tabLst>
                </a:pPr>
                <a14:m>
                  <m:oMathPara xmlns:m="http://schemas.openxmlformats.org/officeDocument/2006/math">
                    <m:oMathParaPr>
                      <m:jc m:val="centerGroup"/>
                    </m:oMathParaPr>
                    <m:oMath xmlns:m="http://schemas.openxmlformats.org/officeDocument/2006/math">
                      <m:d>
                        <m:dPr>
                          <m:begChr m:val="{"/>
                          <m:endChr m:val=""/>
                          <m:ctrlPr>
                            <a:rPr lang="en-US" sz="4400" b="1" i="1" smtClean="0">
                              <a:effectLst/>
                              <a:latin typeface="Cambria Math" panose="02040503050406030204" pitchFamily="18" charset="0"/>
                            </a:rPr>
                          </m:ctrlPr>
                        </m:dPr>
                        <m:e>
                          <m:m>
                            <m:mPr>
                              <m:mcs>
                                <m:mc>
                                  <m:mcPr>
                                    <m:count m:val="1"/>
                                    <m:mcJc m:val="center"/>
                                  </m:mcPr>
                                </m:mc>
                              </m:mcs>
                              <m:ctrlPr>
                                <a:rPr lang="en-US" sz="4400" b="1" i="1" smtClean="0">
                                  <a:effectLst/>
                                  <a:latin typeface="Cambria Math" panose="02040503050406030204" pitchFamily="18" charset="0"/>
                                </a:rPr>
                              </m:ctrlPr>
                            </m:mPr>
                            <m:mr>
                              <m:e>
                                <m:r>
                                  <a:rPr lang="en-US" sz="4400" b="1" i="1">
                                    <a:latin typeface="Cambria Math" panose="02040503050406030204" pitchFamily="18" charset="0"/>
                                    <a:ea typeface="Calibri" panose="020F0502020204030204" pitchFamily="34" charset="0"/>
                                    <a:cs typeface="Times New Roman" panose="02020603050405020304" pitchFamily="18" charset="0"/>
                                  </a:rPr>
                                  <m:t>𝒚</m:t>
                                </m:r>
                                <m:d>
                                  <m:dPr>
                                    <m:ctrlPr>
                                      <a:rPr lang="en-US" sz="4400" b="1" i="1">
                                        <a:latin typeface="Cambria Math" panose="02040503050406030204" pitchFamily="18" charset="0"/>
                                      </a:rPr>
                                    </m:ctrlPr>
                                  </m:dPr>
                                  <m:e>
                                    <m:r>
                                      <a:rPr lang="en-US" sz="4400" b="1" i="1">
                                        <a:latin typeface="Cambria Math" panose="02040503050406030204" pitchFamily="18" charset="0"/>
                                        <a:ea typeface="Calibri" panose="020F0502020204030204" pitchFamily="34" charset="0"/>
                                        <a:cs typeface="Times New Roman" panose="02020603050405020304" pitchFamily="18" charset="0"/>
                                      </a:rPr>
                                      <m:t>𝟐</m:t>
                                    </m:r>
                                  </m:e>
                                </m:d>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e>
                            </m:mr>
                            <m:mr>
                              <m:e>
                                <m:sSup>
                                  <m:sSupPr>
                                    <m:ctrlPr>
                                      <a:rPr lang="vi-VN" sz="4400" b="1" i="1" smtClean="0">
                                        <a:effectLst/>
                                        <a:latin typeface="Cambria Math" panose="02040503050406030204" pitchFamily="18" charset="0"/>
                                      </a:rPr>
                                    </m:ctrlPr>
                                  </m:sSupPr>
                                  <m:e>
                                    <m:r>
                                      <a:rPr lang="vi-VN" sz="4400" b="1" i="1" smtClean="0">
                                        <a:effectLst/>
                                        <a:latin typeface="Cambria Math" panose="02040503050406030204" pitchFamily="18" charset="0"/>
                                      </a:rPr>
                                      <m:t>𝒚</m:t>
                                    </m:r>
                                  </m:e>
                                  <m:sup>
                                    <m:r>
                                      <a:rPr lang="vi-VN" sz="4400" b="1" i="1" smtClean="0">
                                        <a:effectLst/>
                                        <a:latin typeface="Cambria Math" panose="02040503050406030204" pitchFamily="18" charset="0"/>
                                      </a:rPr>
                                      <m:t>′</m:t>
                                    </m:r>
                                  </m:sup>
                                </m:sSup>
                                <m:d>
                                  <m:dPr>
                                    <m:ctrlPr>
                                      <a:rPr lang="vi-VN" sz="4400" b="1" i="1" smtClean="0">
                                        <a:effectLst/>
                                        <a:latin typeface="Cambria Math" panose="02040503050406030204" pitchFamily="18" charset="0"/>
                                      </a:rPr>
                                    </m:ctrlPr>
                                  </m:dPr>
                                  <m:e>
                                    <m:r>
                                      <a:rPr lang="vi-VN" sz="4400" b="1" i="1" smtClean="0">
                                        <a:effectLst/>
                                        <a:latin typeface="Cambria Math" panose="02040503050406030204" pitchFamily="18" charset="0"/>
                                      </a:rPr>
                                      <m:t>𝟐</m:t>
                                    </m:r>
                                  </m:e>
                                </m:d>
                                <m:r>
                                  <a:rPr lang="vi-VN" sz="4400" b="1" i="1" smtClean="0">
                                    <a:effectLst/>
                                    <a:latin typeface="Cambria Math" panose="02040503050406030204" pitchFamily="18" charset="0"/>
                                  </a:rPr>
                                  <m:t>=</m:t>
                                </m:r>
                                <m:r>
                                  <a:rPr lang="vi-VN" sz="4400" b="1" i="1" smtClean="0">
                                    <a:effectLst/>
                                    <a:latin typeface="Cambria Math" panose="02040503050406030204" pitchFamily="18" charset="0"/>
                                  </a:rPr>
                                  <m:t>𝟎</m:t>
                                </m:r>
                              </m:e>
                            </m:mr>
                          </m:m>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a:extLst>
                  <a:ext uri="{FF2B5EF4-FFF2-40B4-BE49-F238E27FC236}">
                    <a16:creationId xmlns:a16="http://schemas.microsoft.com/office/drawing/2014/main" id="{0F905A74-87A9-4257-9972-D17D5650B267}"/>
                  </a:ext>
                </a:extLst>
              </p:cNvPr>
              <p:cNvSpPr>
                <a:spLocks noRot="1" noChangeAspect="1" noMove="1" noResize="1" noEditPoints="1" noAdjustHandles="1" noChangeArrowheads="1" noChangeShapeType="1" noTextEdit="1"/>
              </p:cNvSpPr>
              <p:nvPr/>
            </p:nvSpPr>
            <p:spPr>
              <a:xfrm>
                <a:off x="2767357" y="10009640"/>
                <a:ext cx="3904915" cy="193181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2AC9BFE-CFA8-46AB-980F-234BBD7AFCAE}"/>
                  </a:ext>
                </a:extLst>
              </p:cNvPr>
              <p:cNvSpPr/>
              <p:nvPr/>
            </p:nvSpPr>
            <p:spPr>
              <a:xfrm>
                <a:off x="6274043" y="10235513"/>
                <a:ext cx="5581271" cy="1602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1" smtClean="0">
                          <a:latin typeface="Cambria Math" panose="02040503050406030204" pitchFamily="18" charset="0"/>
                        </a:rPr>
                        <m:t>⇔</m:t>
                      </m:r>
                      <m:d>
                        <m:dPr>
                          <m:begChr m:val="{"/>
                          <m:endChr m:val=""/>
                          <m:ctrlPr>
                            <a:rPr lang="en-US" sz="4400" b="1" i="1" smtClean="0">
                              <a:latin typeface="Cambria Math" panose="02040503050406030204" pitchFamily="18" charset="0"/>
                            </a:rPr>
                          </m:ctrlPr>
                        </m:dPr>
                        <m:e>
                          <m:m>
                            <m:mPr>
                              <m:mcs>
                                <m:mc>
                                  <m:mcPr>
                                    <m:count m:val="1"/>
                                    <m:mcJc m:val="center"/>
                                  </m:mcPr>
                                </m:mc>
                              </m:mcs>
                              <m:ctrlPr>
                                <a:rPr lang="en-US" sz="4400" b="1" i="1" smtClean="0">
                                  <a:latin typeface="Cambria Math" panose="02040503050406030204" pitchFamily="18" charset="0"/>
                                </a:rPr>
                              </m:ctrlPr>
                            </m:mPr>
                            <m:mr>
                              <m:e>
                                <m:r>
                                  <a:rPr lang="en-US" sz="4400" b="1">
                                    <a:latin typeface="Cambria Math" panose="02040503050406030204" pitchFamily="18" charset="0"/>
                                  </a:rPr>
                                  <m:t>𝟐</m:t>
                                </m:r>
                                <m:r>
                                  <a:rPr lang="en-US" sz="4400" b="1" i="1">
                                    <a:latin typeface="Cambria Math" panose="02040503050406030204" pitchFamily="18" charset="0"/>
                                  </a:rPr>
                                  <m:t>𝒂</m:t>
                                </m:r>
                                <m:r>
                                  <a:rPr lang="en-US" sz="4400" b="1">
                                    <a:latin typeface="Cambria Math" panose="02040503050406030204" pitchFamily="18" charset="0"/>
                                  </a:rPr>
                                  <m:t>=</m:t>
                                </m:r>
                                <m:r>
                                  <a:rPr lang="en-US" sz="4400" b="1">
                                    <a:latin typeface="Cambria Math" panose="02040503050406030204" pitchFamily="18" charset="0"/>
                                  </a:rPr>
                                  <m:t>𝟎</m:t>
                                </m:r>
                              </m:e>
                            </m:mr>
                            <m:mr>
                              <m:e>
                                <m:r>
                                  <a:rPr lang="en-US" sz="4400" b="1">
                                    <a:latin typeface="Cambria Math" panose="02040503050406030204" pitchFamily="18" charset="0"/>
                                  </a:rPr>
                                  <m:t>𝟒</m:t>
                                </m:r>
                                <m:r>
                                  <a:rPr lang="en-US" sz="4400" b="1" i="1">
                                    <a:latin typeface="Cambria Math" panose="02040503050406030204" pitchFamily="18" charset="0"/>
                                  </a:rPr>
                                  <m:t>𝒂</m:t>
                                </m:r>
                                <m:r>
                                  <a:rPr lang="en-US" sz="4400" b="1">
                                    <a:latin typeface="Cambria Math" panose="02040503050406030204" pitchFamily="18" charset="0"/>
                                  </a:rPr>
                                  <m:t>+</m:t>
                                </m:r>
                                <m:r>
                                  <a:rPr lang="en-US" sz="4400" b="1" i="1">
                                    <a:latin typeface="Cambria Math" panose="02040503050406030204" pitchFamily="18" charset="0"/>
                                  </a:rPr>
                                  <m:t>𝒃</m:t>
                                </m:r>
                                <m:r>
                                  <a:rPr lang="en-US" sz="4400" b="1">
                                    <a:latin typeface="Cambria Math" panose="02040503050406030204" pitchFamily="18" charset="0"/>
                                  </a:rPr>
                                  <m:t>−</m:t>
                                </m:r>
                                <m:r>
                                  <a:rPr lang="en-US" sz="4400" b="1">
                                    <a:latin typeface="Cambria Math" panose="02040503050406030204" pitchFamily="18" charset="0"/>
                                  </a:rPr>
                                  <m:t>𝟒</m:t>
                                </m:r>
                                <m:r>
                                  <a:rPr lang="en-US" sz="4400" b="1">
                                    <a:latin typeface="Cambria Math" panose="02040503050406030204" pitchFamily="18" charset="0"/>
                                  </a:rPr>
                                  <m:t>=</m:t>
                                </m:r>
                                <m:r>
                                  <a:rPr lang="vi-VN" sz="4400" b="1" i="1" smtClean="0">
                                    <a:latin typeface="Cambria Math" panose="02040503050406030204" pitchFamily="18" charset="0"/>
                                  </a:rPr>
                                  <m:t>−</m:t>
                                </m:r>
                                <m:r>
                                  <a:rPr lang="vi-VN" sz="4400" b="1" i="1" smtClean="0">
                                    <a:latin typeface="Cambria Math" panose="02040503050406030204" pitchFamily="18" charset="0"/>
                                  </a:rPr>
                                  <m:t>𝟐</m:t>
                                </m:r>
                              </m:e>
                            </m:mr>
                          </m:m>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Rectangle 11">
                <a:extLst>
                  <a:ext uri="{FF2B5EF4-FFF2-40B4-BE49-F238E27FC236}">
                    <a16:creationId xmlns:a16="http://schemas.microsoft.com/office/drawing/2014/main" id="{42AC9BFE-CFA8-46AB-980F-234BBD7AFCAE}"/>
                  </a:ext>
                </a:extLst>
              </p:cNvPr>
              <p:cNvSpPr>
                <a:spLocks noRot="1" noChangeAspect="1" noMove="1" noResize="1" noEditPoints="1" noAdjustHandles="1" noChangeArrowheads="1" noChangeShapeType="1" noTextEdit="1"/>
              </p:cNvSpPr>
              <p:nvPr/>
            </p:nvSpPr>
            <p:spPr>
              <a:xfrm>
                <a:off x="6274043" y="10235513"/>
                <a:ext cx="5581271" cy="16026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D7E75BF-5D64-4F38-9512-E5AAA1E6E6FF}"/>
                  </a:ext>
                </a:extLst>
              </p:cNvPr>
              <p:cNvSpPr/>
              <p:nvPr/>
            </p:nvSpPr>
            <p:spPr>
              <a:xfrm>
                <a:off x="11459669" y="10212057"/>
                <a:ext cx="2795316" cy="1602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1">
                          <a:latin typeface="Cambria Math" panose="02040503050406030204" pitchFamily="18" charset="0"/>
                        </a:rPr>
                        <m:t>⇔</m:t>
                      </m:r>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0">
                                  <a:latin typeface="Cambria Math" panose="02040503050406030204" pitchFamily="18" charset="0"/>
                                </a:rPr>
                                <m:t>&amp;</m:t>
                              </m:r>
                              <m:r>
                                <a:rPr lang="en-US" sz="4400" b="1" i="1">
                                  <a:latin typeface="Cambria Math" panose="02040503050406030204" pitchFamily="18" charset="0"/>
                                </a:rPr>
                                <m:t>𝒂</m:t>
                              </m:r>
                              <m:r>
                                <a:rPr lang="en-US" sz="4400" b="1" i="0">
                                  <a:latin typeface="Cambria Math" panose="02040503050406030204" pitchFamily="18" charset="0"/>
                                </a:rPr>
                                <m:t>=</m:t>
                              </m:r>
                              <m:r>
                                <a:rPr lang="en-US" sz="4400" b="1" i="0">
                                  <a:latin typeface="Cambria Math" panose="02040503050406030204" pitchFamily="18" charset="0"/>
                                </a:rPr>
                                <m:t>𝟎</m:t>
                              </m:r>
                            </m:e>
                            <m:e>
                              <m:r>
                                <a:rPr lang="en-US" sz="4400" b="1" i="0">
                                  <a:latin typeface="Cambria Math" panose="02040503050406030204" pitchFamily="18" charset="0"/>
                                </a:rPr>
                                <m:t>&amp;</m:t>
                              </m:r>
                              <m:r>
                                <a:rPr lang="en-US" sz="4400" b="1" i="1">
                                  <a:latin typeface="Cambria Math" panose="02040503050406030204" pitchFamily="18" charset="0"/>
                                </a:rPr>
                                <m:t>𝒃</m:t>
                              </m:r>
                              <m:r>
                                <a:rPr lang="en-US" sz="4400" b="1" i="0">
                                  <a:latin typeface="Cambria Math" panose="02040503050406030204" pitchFamily="18" charset="0"/>
                                </a:rPr>
                                <m:t>=</m:t>
                              </m:r>
                              <m:r>
                                <a:rPr lang="en-US" sz="4400" b="1" i="0">
                                  <a:latin typeface="Cambria Math" panose="02040503050406030204" pitchFamily="18" charset="0"/>
                                </a:rPr>
                                <m:t>𝟐</m:t>
                              </m:r>
                            </m:e>
                          </m:eqArr>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Rectangle 13">
                <a:extLst>
                  <a:ext uri="{FF2B5EF4-FFF2-40B4-BE49-F238E27FC236}">
                    <a16:creationId xmlns:a16="http://schemas.microsoft.com/office/drawing/2014/main" id="{0D7E75BF-5D64-4F38-9512-E5AAA1E6E6FF}"/>
                  </a:ext>
                </a:extLst>
              </p:cNvPr>
              <p:cNvSpPr>
                <a:spLocks noRot="1" noChangeAspect="1" noMove="1" noResize="1" noEditPoints="1" noAdjustHandles="1" noChangeArrowheads="1" noChangeShapeType="1" noTextEdit="1"/>
              </p:cNvSpPr>
              <p:nvPr/>
            </p:nvSpPr>
            <p:spPr>
              <a:xfrm>
                <a:off x="11459669" y="10212057"/>
                <a:ext cx="2795316" cy="160268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54FD255-7476-4178-ABC2-3ACF14890B95}"/>
                  </a:ext>
                </a:extLst>
              </p:cNvPr>
              <p:cNvSpPr/>
              <p:nvPr/>
            </p:nvSpPr>
            <p:spPr>
              <a:xfrm>
                <a:off x="1874634" y="8982167"/>
                <a:ext cx="14920495" cy="799963"/>
              </a:xfrm>
              <a:prstGeom prst="rect">
                <a:avLst/>
              </a:prstGeom>
            </p:spPr>
            <p:txBody>
              <a:bodyPr wrap="none">
                <a:spAutoFit/>
              </a:bodyPr>
              <a:lstStyle/>
              <a:p>
                <a:pPr marL="629920" algn="just">
                  <a:lnSpc>
                    <a:spcPct val="115000"/>
                  </a:lnSpc>
                  <a:spcAft>
                    <a:spcPts val="800"/>
                  </a:spcAft>
                  <a:tabLst>
                    <a:tab pos="629920" algn="l"/>
                    <a:tab pos="3599815" algn="l"/>
                    <a:tab pos="5039995" algn="l"/>
                  </a:tabLst>
                </a:pP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nl-NL" sz="4400" b="1" dirty="0">
                    <a:latin typeface="Tahoma" panose="020B0604030504040204" pitchFamily="34" charset="0"/>
                    <a:ea typeface="Tahoma" panose="020B0604030504040204" pitchFamily="34" charset="0"/>
                    <a:cs typeface="Tahoma" panose="020B0604030504040204" pitchFamily="34" charset="0"/>
                  </a:rPr>
                  <a:t>đồ thị hàm số có điểm cực tiểu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𝑨</m:t>
                    </m:r>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e>
                    </m:d>
                  </m:oMath>
                </a14:m>
                <a:r>
                  <a:rPr lang="nl-NL" sz="4400" b="1" dirty="0">
                    <a:latin typeface="Tahoma" panose="020B0604030504040204" pitchFamily="34" charset="0"/>
                    <a:ea typeface="Tahoma" panose="020B0604030504040204" pitchFamily="34" charset="0"/>
                    <a:cs typeface="Tahoma" panose="020B0604030504040204" pitchFamily="34" charset="0"/>
                  </a:rPr>
                  <a:t> cần có</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Rectangle 14">
                <a:extLst>
                  <a:ext uri="{FF2B5EF4-FFF2-40B4-BE49-F238E27FC236}">
                    <a16:creationId xmlns:a16="http://schemas.microsoft.com/office/drawing/2014/main" id="{154FD255-7476-4178-ABC2-3ACF14890B95}"/>
                  </a:ext>
                </a:extLst>
              </p:cNvPr>
              <p:cNvSpPr>
                <a:spLocks noRot="1" noChangeAspect="1" noMove="1" noResize="1" noEditPoints="1" noAdjustHandles="1" noChangeArrowheads="1" noChangeShapeType="1" noTextEdit="1"/>
              </p:cNvSpPr>
              <p:nvPr/>
            </p:nvSpPr>
            <p:spPr>
              <a:xfrm>
                <a:off x="1874634" y="8982167"/>
                <a:ext cx="14920495" cy="799963"/>
              </a:xfrm>
              <a:prstGeom prst="rect">
                <a:avLst/>
              </a:prstGeom>
              <a:blipFill>
                <a:blip r:embed="rId9"/>
                <a:stretch>
                  <a:fillRect t="-12121" b="-34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0709C2D-0722-4005-B826-4DC6CD7B7EA1}"/>
                  </a:ext>
                </a:extLst>
              </p:cNvPr>
              <p:cNvSpPr/>
              <p:nvPr/>
            </p:nvSpPr>
            <p:spPr>
              <a:xfrm>
                <a:off x="14478000" y="10652133"/>
                <a:ext cx="4011034" cy="769441"/>
              </a:xfrm>
              <a:prstGeom prst="rect">
                <a:avLst/>
              </a:prstGeom>
            </p:spPr>
            <p:txBody>
              <a:bodyPr wrap="none">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Rectangle 16">
                <a:extLst>
                  <a:ext uri="{FF2B5EF4-FFF2-40B4-BE49-F238E27FC236}">
                    <a16:creationId xmlns:a16="http://schemas.microsoft.com/office/drawing/2014/main" id="{20709C2D-0722-4005-B826-4DC6CD7B7EA1}"/>
                  </a:ext>
                </a:extLst>
              </p:cNvPr>
              <p:cNvSpPr>
                <a:spLocks noRot="1" noChangeAspect="1" noMove="1" noResize="1" noEditPoints="1" noAdjustHandles="1" noChangeArrowheads="1" noChangeShapeType="1" noTextEdit="1"/>
              </p:cNvSpPr>
              <p:nvPr/>
            </p:nvSpPr>
            <p:spPr>
              <a:xfrm>
                <a:off x="14478000" y="10652133"/>
                <a:ext cx="4011034" cy="769441"/>
              </a:xfrm>
              <a:prstGeom prst="rect">
                <a:avLst/>
              </a:prstGeom>
              <a:blipFill>
                <a:blip r:embed="rId10"/>
                <a:stretch>
                  <a:fillRect l="-6079" t="-16535" r="-5167" b="-35433"/>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6A124ED8-941B-465E-852F-2816AD722B1C}"/>
              </a:ext>
            </a:extLst>
          </p:cNvPr>
          <p:cNvSpPr/>
          <p:nvPr/>
        </p:nvSpPr>
        <p:spPr>
          <a:xfrm>
            <a:off x="18304859" y="11418637"/>
            <a:ext cx="2983830" cy="792205"/>
          </a:xfrm>
          <a:prstGeom prst="rect">
            <a:avLst/>
          </a:prstGeom>
        </p:spPr>
        <p:txBody>
          <a:bodyPr wrap="none">
            <a:spAutoFit/>
          </a:bodyPr>
          <a:lstStyle/>
          <a:p>
            <a:pPr marL="630555">
              <a:lnSpc>
                <a:spcPct val="115000"/>
              </a:lnSpc>
              <a:spcAft>
                <a:spcPts val="800"/>
              </a:spcAft>
            </a:pPr>
            <a:r>
              <a:rPr lang="nl-NL" sz="4400" b="1" dirty="0">
                <a:solidFill>
                  <a:srgbClr val="FF0000"/>
                </a:solidFill>
                <a:latin typeface="Tahoma" panose="020B0604030504040204" pitchFamily="34" charset="0"/>
                <a:ea typeface="Tahoma" panose="020B0604030504040204" pitchFamily="34" charset="0"/>
                <a:cs typeface="Tahoma" panose="020B0604030504040204" pitchFamily="34" charset="0"/>
              </a:rPr>
              <a:t>Chọn B </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8" name="Oval 117">
            <a:extLst>
              <a:ext uri="{FF2B5EF4-FFF2-40B4-BE49-F238E27FC236}">
                <a16:creationId xmlns:a16="http://schemas.microsoft.com/office/drawing/2014/main" id="{7B088F62-C8DC-4E6F-B526-F6264CD438F3}"/>
              </a:ext>
            </a:extLst>
          </p:cNvPr>
          <p:cNvSpPr/>
          <p:nvPr/>
        </p:nvSpPr>
        <p:spPr>
          <a:xfrm>
            <a:off x="7620000" y="4732919"/>
            <a:ext cx="1072553" cy="1072553"/>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22225">
                  <a:solidFill>
                    <a:schemeClr val="accent2"/>
                  </a:solidFill>
                  <a:prstDash val="solid"/>
                </a:ln>
                <a:solidFill>
                  <a:srgbClr val="0000FF"/>
                </a:solidFill>
                <a:latin typeface="Tahoma" panose="020B0604030504040204" pitchFamily="34" charset="0"/>
                <a:ea typeface="Tahoma" panose="020B0604030504040204" pitchFamily="34" charset="0"/>
                <a:cs typeface="Tahoma" panose="020B0604030504040204" pitchFamily="34" charset="0"/>
              </a:rPr>
              <a:t>B.</a:t>
            </a:r>
          </a:p>
        </p:txBody>
      </p:sp>
    </p:spTree>
    <p:extLst>
      <p:ext uri="{BB962C8B-B14F-4D97-AF65-F5344CB8AC3E}">
        <p14:creationId xmlns:p14="http://schemas.microsoft.com/office/powerpoint/2010/main" val="18182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down)">
                                      <p:cBhvr>
                                        <p:cTn id="1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696400" y="2679142"/>
            <a:ext cx="23391942" cy="4855417"/>
            <a:chOff x="992187" y="2564544"/>
            <a:chExt cx="22353091" cy="4856049"/>
          </a:xfrm>
        </p:grpSpPr>
        <p:sp>
          <p:nvSpPr>
            <p:cNvPr id="134" name="Rounded Rectangle 133"/>
            <p:cNvSpPr/>
            <p:nvPr/>
          </p:nvSpPr>
          <p:spPr bwMode="auto">
            <a:xfrm>
              <a:off x="1145221" y="2666999"/>
              <a:ext cx="22200057" cy="4753594"/>
            </a:xfrm>
            <a:prstGeom prst="roundRect">
              <a:avLst>
                <a:gd name="adj" fmla="val 5492"/>
              </a:avLst>
            </a:prstGeom>
            <a:solidFill>
              <a:schemeClr val="accent4">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0" name="TextBox 13"/>
              <p:cNvSpPr txBox="1">
                <a:spLocks noChangeArrowheads="1"/>
              </p:cNvSpPr>
              <p:nvPr/>
            </p:nvSpPr>
            <p:spPr bwMode="auto">
              <a:xfrm>
                <a:off x="1456316" y="1718346"/>
                <a:ext cx="3173469" cy="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Câu</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6.</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45" name="Group 44">
            <a:extLst>
              <a:ext uri="{FF2B5EF4-FFF2-40B4-BE49-F238E27FC236}">
                <a16:creationId xmlns:a16="http://schemas.microsoft.com/office/drawing/2014/main" id="{D91777D8-CFBA-47FC-B295-FC73CEE9DC49}"/>
              </a:ext>
            </a:extLst>
          </p:cNvPr>
          <p:cNvGrpSpPr/>
          <p:nvPr/>
        </p:nvGrpSpPr>
        <p:grpSpPr>
          <a:xfrm>
            <a:off x="814882" y="7592539"/>
            <a:ext cx="23278225" cy="6017816"/>
            <a:chOff x="1205494" y="6941416"/>
            <a:chExt cx="23281256" cy="6018599"/>
          </a:xfrm>
        </p:grpSpPr>
        <p:sp>
          <p:nvSpPr>
            <p:cNvPr id="46" name="Rounded Rectangle 124">
              <a:extLst>
                <a:ext uri="{FF2B5EF4-FFF2-40B4-BE49-F238E27FC236}">
                  <a16:creationId xmlns:a16="http://schemas.microsoft.com/office/drawing/2014/main" id="{9A6CC8D0-4EA6-445E-A961-77B0124AD9F8}"/>
                </a:ext>
              </a:extLst>
            </p:cNvPr>
            <p:cNvSpPr/>
            <p:nvPr/>
          </p:nvSpPr>
          <p:spPr>
            <a:xfrm>
              <a:off x="1209585" y="7332113"/>
              <a:ext cx="23277165" cy="5627902"/>
            </a:xfrm>
            <a:prstGeom prst="roundRect">
              <a:avLst>
                <a:gd name="adj" fmla="val 2239"/>
              </a:avLst>
            </a:prstGeom>
            <a:solidFill>
              <a:schemeClr val="accent6">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47" name="Group 46">
              <a:extLst>
                <a:ext uri="{FF2B5EF4-FFF2-40B4-BE49-F238E27FC236}">
                  <a16:creationId xmlns:a16="http://schemas.microsoft.com/office/drawing/2014/main" id="{76E22A34-D792-41E6-996B-C933F49A50F3}"/>
                </a:ext>
              </a:extLst>
            </p:cNvPr>
            <p:cNvGrpSpPr/>
            <p:nvPr/>
          </p:nvGrpSpPr>
          <p:grpSpPr>
            <a:xfrm>
              <a:off x="1205494" y="6941416"/>
              <a:ext cx="3493741" cy="788783"/>
              <a:chOff x="1205494" y="6941416"/>
              <a:chExt cx="3493741" cy="788783"/>
            </a:xfrm>
          </p:grpSpPr>
          <p:sp>
            <p:nvSpPr>
              <p:cNvPr id="48" name="Freeform 20">
                <a:extLst>
                  <a:ext uri="{FF2B5EF4-FFF2-40B4-BE49-F238E27FC236}">
                    <a16:creationId xmlns:a16="http://schemas.microsoft.com/office/drawing/2014/main" id="{C9A5E19E-05E7-480C-8788-050EB5120094}"/>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id="{2026DBD3-C69A-4056-B75B-02E63CAB39CE}"/>
                  </a:ext>
                </a:extLst>
              </p:cNvPr>
              <p:cNvSpPr txBox="1"/>
              <p:nvPr/>
            </p:nvSpPr>
            <p:spPr>
              <a:xfrm>
                <a:off x="2057667" y="6941416"/>
                <a:ext cx="2641568" cy="769541"/>
              </a:xfrm>
              <a:prstGeom prst="rect">
                <a:avLst/>
              </a:prstGeom>
              <a:noFill/>
            </p:spPr>
            <p:txBody>
              <a:bodyPr wrap="square" rtlCol="0">
                <a:spAutoFit/>
              </a:bodyPr>
              <a:lstStyle/>
              <a:p>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0" name="Round Diagonal Corner Rectangle 128">
                <a:extLst>
                  <a:ext uri="{FF2B5EF4-FFF2-40B4-BE49-F238E27FC236}">
                    <a16:creationId xmlns:a16="http://schemas.microsoft.com/office/drawing/2014/main" id="{ED9D2D53-5935-4A35-802F-5C04CD1F570C}"/>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1" name="Freeform 15">
                <a:extLst>
                  <a:ext uri="{FF2B5EF4-FFF2-40B4-BE49-F238E27FC236}">
                    <a16:creationId xmlns:a16="http://schemas.microsoft.com/office/drawing/2014/main" id="{3DA56779-314C-42A4-A6ED-3B57859B1A49}"/>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01" name="Group 47">
            <a:extLst>
              <a:ext uri="{FF2B5EF4-FFF2-40B4-BE49-F238E27FC236}">
                <a16:creationId xmlns:a16="http://schemas.microsoft.com/office/drawing/2014/main" id="{B73471F7-C123-41F8-A25D-F7744149BA05}"/>
              </a:ext>
            </a:extLst>
          </p:cNvPr>
          <p:cNvGrpSpPr/>
          <p:nvPr/>
        </p:nvGrpSpPr>
        <p:grpSpPr>
          <a:xfrm>
            <a:off x="909007" y="1567608"/>
            <a:ext cx="9472086" cy="968318"/>
            <a:chOff x="739068" y="1515168"/>
            <a:chExt cx="9473319" cy="968444"/>
          </a:xfrm>
        </p:grpSpPr>
        <p:sp>
          <p:nvSpPr>
            <p:cNvPr id="102" name="Freeform 71">
              <a:extLst>
                <a:ext uri="{FF2B5EF4-FFF2-40B4-BE49-F238E27FC236}">
                  <a16:creationId xmlns:a16="http://schemas.microsoft.com/office/drawing/2014/main" id="{2CDE257A-E3B9-4C89-8C81-BC0BB61329C9}"/>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3" name="Group 30">
              <a:extLst>
                <a:ext uri="{FF2B5EF4-FFF2-40B4-BE49-F238E27FC236}">
                  <a16:creationId xmlns:a16="http://schemas.microsoft.com/office/drawing/2014/main" id="{C8C0CCAE-C268-4BBE-9746-104D9B5693EE}"/>
                </a:ext>
              </a:extLst>
            </p:cNvPr>
            <p:cNvGrpSpPr/>
            <p:nvPr/>
          </p:nvGrpSpPr>
          <p:grpSpPr>
            <a:xfrm>
              <a:off x="739068" y="1515168"/>
              <a:ext cx="8177919" cy="960327"/>
              <a:chOff x="739068" y="1515168"/>
              <a:chExt cx="8177919" cy="960327"/>
            </a:xfrm>
          </p:grpSpPr>
          <p:sp>
            <p:nvSpPr>
              <p:cNvPr id="104" name="Freeform 71">
                <a:extLst>
                  <a:ext uri="{FF2B5EF4-FFF2-40B4-BE49-F238E27FC236}">
                    <a16:creationId xmlns:a16="http://schemas.microsoft.com/office/drawing/2014/main" id="{0BE26FC4-C4EC-474E-ADAD-4E44163DC9DA}"/>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5" name="Oval 72">
                <a:extLst>
                  <a:ext uri="{FF2B5EF4-FFF2-40B4-BE49-F238E27FC236}">
                    <a16:creationId xmlns:a16="http://schemas.microsoft.com/office/drawing/2014/main" id="{A1244FCB-39BD-4016-8C09-C4AE93D6D7F4}"/>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6" name="Freeform 73">
                <a:extLst>
                  <a:ext uri="{FF2B5EF4-FFF2-40B4-BE49-F238E27FC236}">
                    <a16:creationId xmlns:a16="http://schemas.microsoft.com/office/drawing/2014/main" id="{4CFDBF0B-3895-4483-9B45-7D15687BF3B1}"/>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7" name="Freeform 74">
                <a:extLst>
                  <a:ext uri="{FF2B5EF4-FFF2-40B4-BE49-F238E27FC236}">
                    <a16:creationId xmlns:a16="http://schemas.microsoft.com/office/drawing/2014/main" id="{761EB9DC-1765-4969-A7EE-F02933B2A364}"/>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8" name="Freeform 75">
                <a:extLst>
                  <a:ext uri="{FF2B5EF4-FFF2-40B4-BE49-F238E27FC236}">
                    <a16:creationId xmlns:a16="http://schemas.microsoft.com/office/drawing/2014/main" id="{9A5F0408-FD2C-43CA-900C-BA10E0515BB7}"/>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9" name="Freeform 76">
                <a:extLst>
                  <a:ext uri="{FF2B5EF4-FFF2-40B4-BE49-F238E27FC236}">
                    <a16:creationId xmlns:a16="http://schemas.microsoft.com/office/drawing/2014/main" id="{7D2945B2-8879-4370-B4D2-77B796562EE3}"/>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0" name="Freeform 77">
                <a:extLst>
                  <a:ext uri="{FF2B5EF4-FFF2-40B4-BE49-F238E27FC236}">
                    <a16:creationId xmlns:a16="http://schemas.microsoft.com/office/drawing/2014/main" id="{98EE9CE5-575F-4E87-829D-8CF89E48FDF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1" name="Freeform 78">
                <a:extLst>
                  <a:ext uri="{FF2B5EF4-FFF2-40B4-BE49-F238E27FC236}">
                    <a16:creationId xmlns:a16="http://schemas.microsoft.com/office/drawing/2014/main" id="{9C90920A-F3D6-4790-8CAF-E092C9BCBA84}"/>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2" name="Freeform 79">
                <a:extLst>
                  <a:ext uri="{FF2B5EF4-FFF2-40B4-BE49-F238E27FC236}">
                    <a16:creationId xmlns:a16="http://schemas.microsoft.com/office/drawing/2014/main" id="{6617115B-64EF-4792-B05C-B0D04DED1A5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3" name="Freeform 80">
                <a:extLst>
                  <a:ext uri="{FF2B5EF4-FFF2-40B4-BE49-F238E27FC236}">
                    <a16:creationId xmlns:a16="http://schemas.microsoft.com/office/drawing/2014/main" id="{F894C693-D8DD-4612-93E7-3359A7E4895C}"/>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4" name="Freeform 81">
                <a:extLst>
                  <a:ext uri="{FF2B5EF4-FFF2-40B4-BE49-F238E27FC236}">
                    <a16:creationId xmlns:a16="http://schemas.microsoft.com/office/drawing/2014/main" id="{81282F30-5D6B-46E6-A236-CBD9BBDE3AE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5" name="Freeform 82">
                <a:extLst>
                  <a:ext uri="{FF2B5EF4-FFF2-40B4-BE49-F238E27FC236}">
                    <a16:creationId xmlns:a16="http://schemas.microsoft.com/office/drawing/2014/main" id="{640664D0-7FA0-4FA1-A576-3AEC0BCF0A4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6" name="TextBox 43">
                <a:extLst>
                  <a:ext uri="{FF2B5EF4-FFF2-40B4-BE49-F238E27FC236}">
                    <a16:creationId xmlns:a16="http://schemas.microsoft.com/office/drawing/2014/main" id="{209B6192-FEEA-46AD-BB20-90CB0AB28D14}"/>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sp>
        <p:nvSpPr>
          <p:cNvPr id="19" name="Rectangle 18">
            <a:extLst>
              <a:ext uri="{FF2B5EF4-FFF2-40B4-BE49-F238E27FC236}">
                <a16:creationId xmlns:a16="http://schemas.microsoft.com/office/drawing/2014/main" id="{6A124ED8-941B-465E-852F-2816AD722B1C}"/>
              </a:ext>
            </a:extLst>
          </p:cNvPr>
          <p:cNvSpPr/>
          <p:nvPr/>
        </p:nvSpPr>
        <p:spPr>
          <a:xfrm>
            <a:off x="11885564" y="12644255"/>
            <a:ext cx="3006272" cy="792205"/>
          </a:xfrm>
          <a:prstGeom prst="rect">
            <a:avLst/>
          </a:prstGeom>
        </p:spPr>
        <p:txBody>
          <a:bodyPr wrap="none">
            <a:spAutoFit/>
          </a:bodyPr>
          <a:lstStyle/>
          <a:p>
            <a:pPr marL="630555">
              <a:lnSpc>
                <a:spcPct val="115000"/>
              </a:lnSpc>
              <a:spcAft>
                <a:spcPts val="800"/>
              </a:spcAft>
            </a:pPr>
            <a:r>
              <a:rPr lang="nl-NL" sz="4400" b="1" dirty="0">
                <a:solidFill>
                  <a:srgbClr val="FF0000"/>
                </a:solidFill>
                <a:latin typeface="Tahoma" panose="020B0604030504040204" pitchFamily="34" charset="0"/>
                <a:ea typeface="Tahoma" panose="020B0604030504040204" pitchFamily="34" charset="0"/>
                <a:cs typeface="Tahoma" panose="020B0604030504040204" pitchFamily="34" charset="0"/>
              </a:rPr>
              <a:t>Chọn B </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8" name="Oval 117">
            <a:extLst>
              <a:ext uri="{FF2B5EF4-FFF2-40B4-BE49-F238E27FC236}">
                <a16:creationId xmlns:a16="http://schemas.microsoft.com/office/drawing/2014/main" id="{7B088F62-C8DC-4E6F-B526-F6264CD438F3}"/>
              </a:ext>
            </a:extLst>
          </p:cNvPr>
          <p:cNvSpPr/>
          <p:nvPr/>
        </p:nvSpPr>
        <p:spPr>
          <a:xfrm>
            <a:off x="4208180" y="5413013"/>
            <a:ext cx="1072553" cy="1072553"/>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n w="22225">
                <a:solidFill>
                  <a:schemeClr val="accent2"/>
                </a:solidFill>
                <a:prstDash val="solid"/>
              </a:ln>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B634056-B45E-47AD-96E2-37BA6B006DD4}"/>
                  </a:ext>
                </a:extLst>
              </p:cNvPr>
              <p:cNvSpPr/>
              <p:nvPr/>
            </p:nvSpPr>
            <p:spPr>
              <a:xfrm>
                <a:off x="1010596" y="3672101"/>
                <a:ext cx="15701629" cy="1587294"/>
              </a:xfrm>
              <a:prstGeom prst="rect">
                <a:avLst/>
              </a:prstGeom>
            </p:spPr>
            <p:txBody>
              <a:bodyPr wrap="square">
                <a:spAutoFit/>
              </a:bodyPr>
              <a:lstStyle/>
              <a:p>
                <a:pPr algn="just">
                  <a:lnSpc>
                    <a:spcPct val="115000"/>
                  </a:lnSpc>
                  <a:spcBef>
                    <a:spcPts val="600"/>
                  </a:spcBef>
                  <a:spcAft>
                    <a:spcPts val="0"/>
                  </a:spcAft>
                  <a:tabLst>
                    <a:tab pos="629920" algn="l"/>
                  </a:tabLst>
                </a:pPr>
                <a:r>
                  <a:rPr lang="nl-NL" sz="4400" b="1">
                    <a:latin typeface="Tahoma" panose="020B0604030504040204" pitchFamily="34" charset="0"/>
                    <a:ea typeface="Tahoma" panose="020B0604030504040204" pitchFamily="34" charset="0"/>
                    <a:cs typeface="Tahoma" panose="020B0604030504040204" pitchFamily="34" charset="0"/>
                  </a:rPr>
                  <a:t>Cho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𝒇</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d>
                  </m:oMath>
                </a14:m>
                <a:r>
                  <a:rPr lang="nl-NL" sz="4400" b="1">
                    <a:effectLst/>
                    <a:latin typeface="Tahoma" panose="020B0604030504040204" pitchFamily="34" charset="0"/>
                    <a:ea typeface="Tahoma" panose="020B0604030504040204" pitchFamily="34" charset="0"/>
                    <a:cs typeface="Tahoma" panose="020B0604030504040204" pitchFamily="34" charset="0"/>
                  </a:rPr>
                  <a:t> có đồ thị như hình vẽ. </a:t>
                </a:r>
                <a:r>
                  <a:rPr lang="en-US" sz="4400" b="1">
                    <a:effectLst/>
                    <a:latin typeface="Tahoma" panose="020B0604030504040204" pitchFamily="34" charset="0"/>
                    <a:ea typeface="Tahoma" panose="020B0604030504040204" pitchFamily="34" charset="0"/>
                    <a:cs typeface="Tahoma" panose="020B0604030504040204" pitchFamily="34" charset="0"/>
                  </a:rPr>
                  <a:t>Số nghiệm của phương trình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𝒇</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a:effectLst/>
                    <a:latin typeface="Tahoma" panose="020B0604030504040204" pitchFamily="34" charset="0"/>
                    <a:ea typeface="Tahoma" panose="020B0604030504040204" pitchFamily="34" charset="0"/>
                    <a:cs typeface="Tahoma" panose="020B0604030504040204" pitchFamily="34" charset="0"/>
                  </a:rPr>
                  <a:t> là</a:t>
                </a:r>
              </a:p>
            </p:txBody>
          </p:sp>
        </mc:Choice>
        <mc:Fallback xmlns="">
          <p:sp>
            <p:nvSpPr>
              <p:cNvPr id="11" name="Rectangle 10">
                <a:extLst>
                  <a:ext uri="{FF2B5EF4-FFF2-40B4-BE49-F238E27FC236}">
                    <a16:creationId xmlns:a16="http://schemas.microsoft.com/office/drawing/2014/main" id="{AB634056-B45E-47AD-96E2-37BA6B006DD4}"/>
                  </a:ext>
                </a:extLst>
              </p:cNvPr>
              <p:cNvSpPr>
                <a:spLocks noRot="1" noChangeAspect="1" noMove="1" noResize="1" noEditPoints="1" noAdjustHandles="1" noChangeArrowheads="1" noChangeShapeType="1" noTextEdit="1"/>
              </p:cNvSpPr>
              <p:nvPr/>
            </p:nvSpPr>
            <p:spPr>
              <a:xfrm>
                <a:off x="1010596" y="3672101"/>
                <a:ext cx="15701629" cy="1587294"/>
              </a:xfrm>
              <a:prstGeom prst="rect">
                <a:avLst/>
              </a:prstGeom>
              <a:blipFill>
                <a:blip r:embed="rId3"/>
                <a:stretch>
                  <a:fillRect l="-1592" t="-6130" r="-1553" b="-16092"/>
                </a:stretch>
              </a:blipFill>
            </p:spPr>
            <p:txBody>
              <a:bodyPr/>
              <a:lstStyle/>
              <a:p>
                <a:r>
                  <a:rPr lang="en-US">
                    <a:noFill/>
                  </a:rPr>
                  <a:t> </a:t>
                </a:r>
              </a:p>
            </p:txBody>
          </p:sp>
        </mc:Fallback>
      </mc:AlternateContent>
      <p:pic>
        <p:nvPicPr>
          <p:cNvPr id="58" name="Picture 57">
            <a:extLst>
              <a:ext uri="{FF2B5EF4-FFF2-40B4-BE49-F238E27FC236}">
                <a16:creationId xmlns:a16="http://schemas.microsoft.com/office/drawing/2014/main" id="{A164D0CA-E917-4C1F-8C88-EE9A7DB768D7}"/>
              </a:ext>
            </a:extLst>
          </p:cNvPr>
          <p:cNvPicPr/>
          <p:nvPr/>
        </p:nvPicPr>
        <p:blipFill rotWithShape="1">
          <a:blip r:embed="rId4" cstate="print">
            <a:extLst>
              <a:ext uri="{28A0092B-C50C-407E-A947-70E740481C1C}">
                <a14:useLocalDpi xmlns:a14="http://schemas.microsoft.com/office/drawing/2010/main" val="0"/>
              </a:ext>
            </a:extLst>
          </a:blip>
          <a:srcRect l="22157" b="33895"/>
          <a:stretch/>
        </p:blipFill>
        <p:spPr bwMode="auto">
          <a:xfrm>
            <a:off x="17568495" y="2843595"/>
            <a:ext cx="6115394" cy="4584374"/>
          </a:xfrm>
          <a:prstGeom prst="rect">
            <a:avLst/>
          </a:prstGeom>
          <a:solidFill>
            <a:schemeClr val="accent4">
              <a:lumMod val="20000"/>
              <a:lumOff val="80000"/>
            </a:schemeClr>
          </a:solid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9B9F7A35-65FA-4DDA-A148-2195505B180A}"/>
                  </a:ext>
                </a:extLst>
              </p:cNvPr>
              <p:cNvSpPr/>
              <p:nvPr/>
            </p:nvSpPr>
            <p:spPr>
              <a:xfrm>
                <a:off x="884970" y="5501744"/>
                <a:ext cx="14054998" cy="824958"/>
              </a:xfrm>
              <a:prstGeom prst="rect">
                <a:avLst/>
              </a:prstGeom>
            </p:spPr>
            <p:txBody>
              <a:bodyPr wrap="square">
                <a:spAutoFit/>
              </a:bodyPr>
              <a:lstStyle/>
              <a:p>
                <a:pPr marL="629920" algn="just">
                  <a:lnSpc>
                    <a:spcPct val="115000"/>
                  </a:lnSpc>
                  <a:spcAft>
                    <a:spcPts val="0"/>
                  </a:spcAft>
                  <a:tabLst>
                    <a:tab pos="3599815" algn="l"/>
                    <a:tab pos="5039995" algn="l"/>
                  </a:tabLst>
                </a:pP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Rectangle 27">
                <a:extLst>
                  <a:ext uri="{FF2B5EF4-FFF2-40B4-BE49-F238E27FC236}">
                    <a16:creationId xmlns:a16="http://schemas.microsoft.com/office/drawing/2014/main" id="{9B9F7A35-65FA-4DDA-A148-2195505B180A}"/>
                  </a:ext>
                </a:extLst>
              </p:cNvPr>
              <p:cNvSpPr>
                <a:spLocks noRot="1" noChangeAspect="1" noMove="1" noResize="1" noEditPoints="1" noAdjustHandles="1" noChangeArrowheads="1" noChangeShapeType="1" noTextEdit="1"/>
              </p:cNvSpPr>
              <p:nvPr/>
            </p:nvSpPr>
            <p:spPr>
              <a:xfrm>
                <a:off x="884970" y="5501744"/>
                <a:ext cx="14054998" cy="824958"/>
              </a:xfrm>
              <a:prstGeom prst="rect">
                <a:avLst/>
              </a:prstGeom>
              <a:blipFill>
                <a:blip r:embed="rId5"/>
                <a:stretch>
                  <a:fillRect t="-12593" b="-3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F3C42B27-23E4-46F5-BC0B-B30E06AA29DE}"/>
                  </a:ext>
                </a:extLst>
              </p:cNvPr>
              <p:cNvSpPr/>
              <p:nvPr/>
            </p:nvSpPr>
            <p:spPr>
              <a:xfrm>
                <a:off x="1398172" y="11059031"/>
                <a:ext cx="21406053" cy="2288640"/>
              </a:xfrm>
              <a:prstGeom prst="rect">
                <a:avLst/>
              </a:prstGeom>
            </p:spPr>
            <p:txBody>
              <a:bodyPr wrap="none">
                <a:spAutoFit/>
              </a:bodyPr>
              <a:lstStyle/>
              <a:p>
                <a:pPr algn="just">
                  <a:lnSpc>
                    <a:spcPct val="135000"/>
                  </a:lnSpc>
                  <a:spcAft>
                    <a:spcPts val="600"/>
                  </a:spcAft>
                </a:pPr>
                <a:r>
                  <a:rPr lang="en-US" sz="4400" b="1" dirty="0">
                    <a:latin typeface="Tahoma" panose="020B0604030504040204" pitchFamily="34" charset="0"/>
                    <a:ea typeface="Tahoma" panose="020B0604030504040204" pitchFamily="34" charset="0"/>
                    <a:cs typeface="Tahoma" panose="020B0604030504040204" pitchFamily="34" charset="0"/>
                  </a:rPr>
                  <a:t>Quan </a:t>
                </a:r>
                <a:r>
                  <a:rPr lang="en-US" sz="4400" b="1" dirty="0" err="1">
                    <a:latin typeface="Tahoma" panose="020B0604030504040204" pitchFamily="34" charset="0"/>
                    <a:ea typeface="Tahoma" panose="020B0604030504040204" pitchFamily="34" charset="0"/>
                    <a:cs typeface="Tahoma" panose="020B0604030504040204" pitchFamily="34" charset="0"/>
                  </a:rPr>
                  <a:t>sát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thấy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𝒚</m:t>
                    </m:r>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𝟑</m:t>
                        </m:r>
                      </m:den>
                    </m:f>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cắt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tại</a:t>
                </a:r>
                <a:r>
                  <a:rPr lang="en-US" sz="4400" b="1" dirty="0">
                    <a:effectLst/>
                    <a:latin typeface="Tahoma" panose="020B0604030504040204" pitchFamily="34" charset="0"/>
                    <a:ea typeface="Tahoma" panose="020B0604030504040204" pitchFamily="34" charset="0"/>
                    <a:cs typeface="Tahoma" panose="020B0604030504040204" pitchFamily="34" charset="0"/>
                  </a:rPr>
                  <a:t> 3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phân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biệt</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35000"/>
                  </a:lnSpc>
                  <a:spcAft>
                    <a:spcPts val="6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Vậy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đã</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3 </a:t>
                </a:r>
                <a:r>
                  <a:rPr lang="en-US" sz="4400" b="1" dirty="0" err="1">
                    <a:effectLst/>
                    <a:latin typeface="Tahoma" panose="020B0604030504040204" pitchFamily="34" charset="0"/>
                    <a:ea typeface="Tahoma" panose="020B0604030504040204" pitchFamily="34" charset="0"/>
                    <a:cs typeface="Tahoma" panose="020B0604030504040204" pitchFamily="34" charset="0"/>
                  </a:rPr>
                  <a:t>nghiệm</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Rectangle 31">
                <a:extLst>
                  <a:ext uri="{FF2B5EF4-FFF2-40B4-BE49-F238E27FC236}">
                    <a16:creationId xmlns:a16="http://schemas.microsoft.com/office/drawing/2014/main" id="{F3C42B27-23E4-46F5-BC0B-B30E06AA29DE}"/>
                  </a:ext>
                </a:extLst>
              </p:cNvPr>
              <p:cNvSpPr>
                <a:spLocks noRot="1" noChangeAspect="1" noMove="1" noResize="1" noEditPoints="1" noAdjustHandles="1" noChangeArrowheads="1" noChangeShapeType="1" noTextEdit="1"/>
              </p:cNvSpPr>
              <p:nvPr/>
            </p:nvSpPr>
            <p:spPr>
              <a:xfrm>
                <a:off x="1398172" y="11059031"/>
                <a:ext cx="21406053" cy="2288640"/>
              </a:xfrm>
              <a:prstGeom prst="rect">
                <a:avLst/>
              </a:prstGeom>
              <a:blipFill>
                <a:blip r:embed="rId6"/>
                <a:stretch>
                  <a:fillRect l="-1139" b="-117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82F4E737-9727-4E37-AC17-1C04809EB006}"/>
                  </a:ext>
                </a:extLst>
              </p:cNvPr>
              <p:cNvSpPr/>
              <p:nvPr/>
            </p:nvSpPr>
            <p:spPr>
              <a:xfrm>
                <a:off x="1319536" y="8109070"/>
                <a:ext cx="8753358" cy="1324850"/>
              </a:xfrm>
              <a:prstGeom prst="rect">
                <a:avLst/>
              </a:prstGeom>
            </p:spPr>
            <p:txBody>
              <a:bodyPr wrap="none">
                <a:spAutoFit/>
              </a:bodyPr>
              <a:lstStyle/>
              <a:p>
                <a:pPr algn="just">
                  <a:lnSpc>
                    <a:spcPct val="135000"/>
                  </a:lnSpc>
                  <a:spcAft>
                    <a:spcPts val="600"/>
                  </a:spcAft>
                </a:pPr>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𝒇</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𝒇</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den>
                    </m:f>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4" name="Rectangle 33">
                <a:extLst>
                  <a:ext uri="{FF2B5EF4-FFF2-40B4-BE49-F238E27FC236}">
                    <a16:creationId xmlns:a16="http://schemas.microsoft.com/office/drawing/2014/main" id="{82F4E737-9727-4E37-AC17-1C04809EB006}"/>
                  </a:ext>
                </a:extLst>
              </p:cNvPr>
              <p:cNvSpPr>
                <a:spLocks noRot="1" noChangeAspect="1" noMove="1" noResize="1" noEditPoints="1" noAdjustHandles="1" noChangeArrowheads="1" noChangeShapeType="1" noTextEdit="1"/>
              </p:cNvSpPr>
              <p:nvPr/>
            </p:nvSpPr>
            <p:spPr>
              <a:xfrm>
                <a:off x="1319536" y="8109070"/>
                <a:ext cx="8753358" cy="1324850"/>
              </a:xfrm>
              <a:prstGeom prst="rect">
                <a:avLst/>
              </a:prstGeom>
              <a:blipFill>
                <a:blip r:embed="rId7"/>
                <a:stretch>
                  <a:fillRect l="-2786" b="-82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9E777DBB-00E9-485B-921F-BF573DEAEB5E}"/>
                  </a:ext>
                </a:extLst>
              </p:cNvPr>
              <p:cNvSpPr/>
              <p:nvPr/>
            </p:nvSpPr>
            <p:spPr>
              <a:xfrm>
                <a:off x="1343984" y="9229875"/>
                <a:ext cx="20319473" cy="2315890"/>
              </a:xfrm>
              <a:prstGeom prst="rect">
                <a:avLst/>
              </a:prstGeom>
            </p:spPr>
            <p:txBody>
              <a:bodyPr wrap="none">
                <a:spAutoFit/>
              </a:bodyPr>
              <a:lstStyle/>
              <a:p>
                <a:pPr algn="just">
                  <a:lnSpc>
                    <a:spcPct val="135000"/>
                  </a:lnSpc>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𝒇</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35000"/>
                  </a:lnSpc>
                  <a:spcAft>
                    <a:spcPts val="6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𝒚</m:t>
                    </m:r>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𝟑</m:t>
                        </m:r>
                      </m:den>
                    </m:f>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Rectangle 35">
                <a:extLst>
                  <a:ext uri="{FF2B5EF4-FFF2-40B4-BE49-F238E27FC236}">
                    <a16:creationId xmlns:a16="http://schemas.microsoft.com/office/drawing/2014/main" id="{9E777DBB-00E9-485B-921F-BF573DEAEB5E}"/>
                  </a:ext>
                </a:extLst>
              </p:cNvPr>
              <p:cNvSpPr>
                <a:spLocks noRot="1" noChangeAspect="1" noMove="1" noResize="1" noEditPoints="1" noAdjustHandles="1" noChangeArrowheads="1" noChangeShapeType="1" noTextEdit="1"/>
              </p:cNvSpPr>
              <p:nvPr/>
            </p:nvSpPr>
            <p:spPr>
              <a:xfrm>
                <a:off x="1343984" y="9229875"/>
                <a:ext cx="20319473" cy="2315890"/>
              </a:xfrm>
              <a:prstGeom prst="rect">
                <a:avLst/>
              </a:prstGeom>
              <a:blipFill>
                <a:blip r:embed="rId8"/>
                <a:stretch>
                  <a:fillRect l="-1200" b="-4474"/>
                </a:stretch>
              </a:blipFill>
            </p:spPr>
            <p:txBody>
              <a:bodyPr/>
              <a:lstStyle/>
              <a:p>
                <a:r>
                  <a:rPr lang="en-US">
                    <a:noFill/>
                  </a:rPr>
                  <a:t> </a:t>
                </a:r>
              </a:p>
            </p:txBody>
          </p:sp>
        </mc:Fallback>
      </mc:AlternateContent>
    </p:spTree>
    <p:extLst>
      <p:ext uri="{BB962C8B-B14F-4D97-AF65-F5344CB8AC3E}">
        <p14:creationId xmlns:p14="http://schemas.microsoft.com/office/powerpoint/2010/main" val="197710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wipe(down)">
                                      <p:cBhvr>
                                        <p:cTn id="4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8" grpId="0" animBg="1"/>
      <p:bldP spid="11" grpId="0"/>
      <p:bldP spid="28" grpId="0"/>
      <p:bldP spid="32" grpId="0"/>
      <p:bldP spid="34" grpId="0"/>
      <p:bldP spid="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696400" y="2679142"/>
            <a:ext cx="23391942" cy="5187225"/>
            <a:chOff x="992187" y="2564544"/>
            <a:chExt cx="22353091" cy="5187900"/>
          </a:xfrm>
        </p:grpSpPr>
        <p:sp>
          <p:nvSpPr>
            <p:cNvPr id="134" name="Rounded Rectangle 133"/>
            <p:cNvSpPr/>
            <p:nvPr/>
          </p:nvSpPr>
          <p:spPr bwMode="auto">
            <a:xfrm>
              <a:off x="1145221" y="2667000"/>
              <a:ext cx="22200057" cy="5085444"/>
            </a:xfrm>
            <a:prstGeom prst="roundRect">
              <a:avLst>
                <a:gd name="adj" fmla="val 5492"/>
              </a:avLst>
            </a:prstGeom>
            <a:solidFill>
              <a:schemeClr val="accent4">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0" name="TextBox 13"/>
              <p:cNvSpPr txBox="1">
                <a:spLocks noChangeArrowheads="1"/>
              </p:cNvSpPr>
              <p:nvPr/>
            </p:nvSpPr>
            <p:spPr bwMode="auto">
              <a:xfrm>
                <a:off x="1456316" y="1718346"/>
                <a:ext cx="3173469" cy="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Câu</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7.</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45" name="Group 44">
            <a:extLst>
              <a:ext uri="{FF2B5EF4-FFF2-40B4-BE49-F238E27FC236}">
                <a16:creationId xmlns:a16="http://schemas.microsoft.com/office/drawing/2014/main" id="{D91777D8-CFBA-47FC-B295-FC73CEE9DC49}"/>
              </a:ext>
            </a:extLst>
          </p:cNvPr>
          <p:cNvGrpSpPr/>
          <p:nvPr/>
        </p:nvGrpSpPr>
        <p:grpSpPr>
          <a:xfrm>
            <a:off x="784286" y="7931013"/>
            <a:ext cx="23278225" cy="3823776"/>
            <a:chOff x="1205494" y="6941416"/>
            <a:chExt cx="23281256" cy="4053337"/>
          </a:xfrm>
        </p:grpSpPr>
        <p:sp>
          <p:nvSpPr>
            <p:cNvPr id="46" name="Rounded Rectangle 124">
              <a:extLst>
                <a:ext uri="{FF2B5EF4-FFF2-40B4-BE49-F238E27FC236}">
                  <a16:creationId xmlns:a16="http://schemas.microsoft.com/office/drawing/2014/main" id="{9A6CC8D0-4EA6-445E-A961-77B0124AD9F8}"/>
                </a:ext>
              </a:extLst>
            </p:cNvPr>
            <p:cNvSpPr/>
            <p:nvPr/>
          </p:nvSpPr>
          <p:spPr>
            <a:xfrm>
              <a:off x="1209585" y="7179458"/>
              <a:ext cx="23277165" cy="3815295"/>
            </a:xfrm>
            <a:prstGeom prst="roundRect">
              <a:avLst>
                <a:gd name="adj" fmla="val 2239"/>
              </a:avLst>
            </a:prstGeom>
            <a:solidFill>
              <a:schemeClr val="accent6">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47" name="Group 46">
              <a:extLst>
                <a:ext uri="{FF2B5EF4-FFF2-40B4-BE49-F238E27FC236}">
                  <a16:creationId xmlns:a16="http://schemas.microsoft.com/office/drawing/2014/main" id="{76E22A34-D792-41E6-996B-C933F49A50F3}"/>
                </a:ext>
              </a:extLst>
            </p:cNvPr>
            <p:cNvGrpSpPr/>
            <p:nvPr/>
          </p:nvGrpSpPr>
          <p:grpSpPr>
            <a:xfrm>
              <a:off x="1205494" y="6941416"/>
              <a:ext cx="3493741" cy="788783"/>
              <a:chOff x="1205494" y="6941416"/>
              <a:chExt cx="3493741" cy="788783"/>
            </a:xfrm>
          </p:grpSpPr>
          <p:sp>
            <p:nvSpPr>
              <p:cNvPr id="48" name="Freeform 20">
                <a:extLst>
                  <a:ext uri="{FF2B5EF4-FFF2-40B4-BE49-F238E27FC236}">
                    <a16:creationId xmlns:a16="http://schemas.microsoft.com/office/drawing/2014/main" id="{C9A5E19E-05E7-480C-8788-050EB5120094}"/>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id="{2026DBD3-C69A-4056-B75B-02E63CAB39CE}"/>
                  </a:ext>
                </a:extLst>
              </p:cNvPr>
              <p:cNvSpPr txBox="1"/>
              <p:nvPr/>
            </p:nvSpPr>
            <p:spPr>
              <a:xfrm>
                <a:off x="2057667" y="6941416"/>
                <a:ext cx="2641568" cy="769541"/>
              </a:xfrm>
              <a:prstGeom prst="rect">
                <a:avLst/>
              </a:prstGeom>
              <a:noFill/>
            </p:spPr>
            <p:txBody>
              <a:bodyPr wrap="square" rtlCol="0">
                <a:spAutoFit/>
              </a:bodyPr>
              <a:lstStyle/>
              <a:p>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0" name="Round Diagonal Corner Rectangle 128">
                <a:extLst>
                  <a:ext uri="{FF2B5EF4-FFF2-40B4-BE49-F238E27FC236}">
                    <a16:creationId xmlns:a16="http://schemas.microsoft.com/office/drawing/2014/main" id="{ED9D2D53-5935-4A35-802F-5C04CD1F570C}"/>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1" name="Freeform 15">
                <a:extLst>
                  <a:ext uri="{FF2B5EF4-FFF2-40B4-BE49-F238E27FC236}">
                    <a16:creationId xmlns:a16="http://schemas.microsoft.com/office/drawing/2014/main" id="{3DA56779-314C-42A4-A6ED-3B57859B1A49}"/>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01" name="Group 47">
            <a:extLst>
              <a:ext uri="{FF2B5EF4-FFF2-40B4-BE49-F238E27FC236}">
                <a16:creationId xmlns:a16="http://schemas.microsoft.com/office/drawing/2014/main" id="{B73471F7-C123-41F8-A25D-F7744149BA05}"/>
              </a:ext>
            </a:extLst>
          </p:cNvPr>
          <p:cNvGrpSpPr/>
          <p:nvPr/>
        </p:nvGrpSpPr>
        <p:grpSpPr>
          <a:xfrm>
            <a:off x="909007" y="1567608"/>
            <a:ext cx="9472086" cy="968318"/>
            <a:chOff x="739068" y="1515168"/>
            <a:chExt cx="9473319" cy="968444"/>
          </a:xfrm>
        </p:grpSpPr>
        <p:sp>
          <p:nvSpPr>
            <p:cNvPr id="102" name="Freeform 71">
              <a:extLst>
                <a:ext uri="{FF2B5EF4-FFF2-40B4-BE49-F238E27FC236}">
                  <a16:creationId xmlns:a16="http://schemas.microsoft.com/office/drawing/2014/main" id="{2CDE257A-E3B9-4C89-8C81-BC0BB61329C9}"/>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3" name="Group 30">
              <a:extLst>
                <a:ext uri="{FF2B5EF4-FFF2-40B4-BE49-F238E27FC236}">
                  <a16:creationId xmlns:a16="http://schemas.microsoft.com/office/drawing/2014/main" id="{C8C0CCAE-C268-4BBE-9746-104D9B5693EE}"/>
                </a:ext>
              </a:extLst>
            </p:cNvPr>
            <p:cNvGrpSpPr/>
            <p:nvPr/>
          </p:nvGrpSpPr>
          <p:grpSpPr>
            <a:xfrm>
              <a:off x="739068" y="1515168"/>
              <a:ext cx="8177919" cy="960327"/>
              <a:chOff x="739068" y="1515168"/>
              <a:chExt cx="8177919" cy="960327"/>
            </a:xfrm>
          </p:grpSpPr>
          <p:sp>
            <p:nvSpPr>
              <p:cNvPr id="104" name="Freeform 71">
                <a:extLst>
                  <a:ext uri="{FF2B5EF4-FFF2-40B4-BE49-F238E27FC236}">
                    <a16:creationId xmlns:a16="http://schemas.microsoft.com/office/drawing/2014/main" id="{0BE26FC4-C4EC-474E-ADAD-4E44163DC9DA}"/>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5" name="Oval 72">
                <a:extLst>
                  <a:ext uri="{FF2B5EF4-FFF2-40B4-BE49-F238E27FC236}">
                    <a16:creationId xmlns:a16="http://schemas.microsoft.com/office/drawing/2014/main" id="{A1244FCB-39BD-4016-8C09-C4AE93D6D7F4}"/>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6" name="Freeform 73">
                <a:extLst>
                  <a:ext uri="{FF2B5EF4-FFF2-40B4-BE49-F238E27FC236}">
                    <a16:creationId xmlns:a16="http://schemas.microsoft.com/office/drawing/2014/main" id="{4CFDBF0B-3895-4483-9B45-7D15687BF3B1}"/>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7" name="Freeform 74">
                <a:extLst>
                  <a:ext uri="{FF2B5EF4-FFF2-40B4-BE49-F238E27FC236}">
                    <a16:creationId xmlns:a16="http://schemas.microsoft.com/office/drawing/2014/main" id="{761EB9DC-1765-4969-A7EE-F02933B2A364}"/>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8" name="Freeform 75">
                <a:extLst>
                  <a:ext uri="{FF2B5EF4-FFF2-40B4-BE49-F238E27FC236}">
                    <a16:creationId xmlns:a16="http://schemas.microsoft.com/office/drawing/2014/main" id="{9A5F0408-FD2C-43CA-900C-BA10E0515BB7}"/>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9" name="Freeform 76">
                <a:extLst>
                  <a:ext uri="{FF2B5EF4-FFF2-40B4-BE49-F238E27FC236}">
                    <a16:creationId xmlns:a16="http://schemas.microsoft.com/office/drawing/2014/main" id="{7D2945B2-8879-4370-B4D2-77B796562EE3}"/>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0" name="Freeform 77">
                <a:extLst>
                  <a:ext uri="{FF2B5EF4-FFF2-40B4-BE49-F238E27FC236}">
                    <a16:creationId xmlns:a16="http://schemas.microsoft.com/office/drawing/2014/main" id="{98EE9CE5-575F-4E87-829D-8CF89E48FDF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1" name="Freeform 78">
                <a:extLst>
                  <a:ext uri="{FF2B5EF4-FFF2-40B4-BE49-F238E27FC236}">
                    <a16:creationId xmlns:a16="http://schemas.microsoft.com/office/drawing/2014/main" id="{9C90920A-F3D6-4790-8CAF-E092C9BCBA84}"/>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2" name="Freeform 79">
                <a:extLst>
                  <a:ext uri="{FF2B5EF4-FFF2-40B4-BE49-F238E27FC236}">
                    <a16:creationId xmlns:a16="http://schemas.microsoft.com/office/drawing/2014/main" id="{6617115B-64EF-4792-B05C-B0D04DED1A5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3" name="Freeform 80">
                <a:extLst>
                  <a:ext uri="{FF2B5EF4-FFF2-40B4-BE49-F238E27FC236}">
                    <a16:creationId xmlns:a16="http://schemas.microsoft.com/office/drawing/2014/main" id="{F894C693-D8DD-4612-93E7-3359A7E4895C}"/>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4" name="Freeform 81">
                <a:extLst>
                  <a:ext uri="{FF2B5EF4-FFF2-40B4-BE49-F238E27FC236}">
                    <a16:creationId xmlns:a16="http://schemas.microsoft.com/office/drawing/2014/main" id="{81282F30-5D6B-46E6-A236-CBD9BBDE3AE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5" name="Freeform 82">
                <a:extLst>
                  <a:ext uri="{FF2B5EF4-FFF2-40B4-BE49-F238E27FC236}">
                    <a16:creationId xmlns:a16="http://schemas.microsoft.com/office/drawing/2014/main" id="{640664D0-7FA0-4FA1-A576-3AEC0BCF0A4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6" name="TextBox 43">
                <a:extLst>
                  <a:ext uri="{FF2B5EF4-FFF2-40B4-BE49-F238E27FC236}">
                    <a16:creationId xmlns:a16="http://schemas.microsoft.com/office/drawing/2014/main" id="{209B6192-FEEA-46AD-BB20-90CB0AB28D14}"/>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sp>
        <p:nvSpPr>
          <p:cNvPr id="19" name="Rectangle 18">
            <a:extLst>
              <a:ext uri="{FF2B5EF4-FFF2-40B4-BE49-F238E27FC236}">
                <a16:creationId xmlns:a16="http://schemas.microsoft.com/office/drawing/2014/main" id="{6A124ED8-941B-465E-852F-2816AD722B1C}"/>
              </a:ext>
            </a:extLst>
          </p:cNvPr>
          <p:cNvSpPr/>
          <p:nvPr/>
        </p:nvSpPr>
        <p:spPr>
          <a:xfrm>
            <a:off x="11013955" y="10540212"/>
            <a:ext cx="3006272" cy="792205"/>
          </a:xfrm>
          <a:prstGeom prst="rect">
            <a:avLst/>
          </a:prstGeom>
        </p:spPr>
        <p:txBody>
          <a:bodyPr wrap="none">
            <a:spAutoFit/>
          </a:bodyPr>
          <a:lstStyle/>
          <a:p>
            <a:pPr marL="630555">
              <a:lnSpc>
                <a:spcPct val="115000"/>
              </a:lnSpc>
              <a:spcAft>
                <a:spcPts val="800"/>
              </a:spcAft>
            </a:pPr>
            <a:r>
              <a:rPr lang="nl-NL" sz="4400" b="1">
                <a:solidFill>
                  <a:srgbClr val="FF0000"/>
                </a:solidFill>
                <a:latin typeface="Tahoma" panose="020B0604030504040204" pitchFamily="34" charset="0"/>
                <a:ea typeface="Tahoma" panose="020B0604030504040204" pitchFamily="34" charset="0"/>
                <a:cs typeface="Tahoma" panose="020B0604030504040204" pitchFamily="34" charset="0"/>
              </a:rPr>
              <a:t>Chọn B </a:t>
            </a:r>
            <a:endPar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8" name="Oval 117">
            <a:extLst>
              <a:ext uri="{FF2B5EF4-FFF2-40B4-BE49-F238E27FC236}">
                <a16:creationId xmlns:a16="http://schemas.microsoft.com/office/drawing/2014/main" id="{7B088F62-C8DC-4E6F-B526-F6264CD438F3}"/>
              </a:ext>
            </a:extLst>
          </p:cNvPr>
          <p:cNvSpPr/>
          <p:nvPr/>
        </p:nvSpPr>
        <p:spPr>
          <a:xfrm>
            <a:off x="10027490" y="4351867"/>
            <a:ext cx="1072553" cy="1072553"/>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n w="22225">
                <a:solidFill>
                  <a:schemeClr val="accent2"/>
                </a:solidFill>
                <a:prstDash val="solid"/>
              </a:ln>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D909E6B-1545-4B7C-BDC4-D6F1FCAD561D}"/>
                  </a:ext>
                </a:extLst>
              </p:cNvPr>
              <p:cNvSpPr/>
              <p:nvPr/>
            </p:nvSpPr>
            <p:spPr>
              <a:xfrm>
                <a:off x="3715336" y="3709488"/>
                <a:ext cx="11989949" cy="2389950"/>
              </a:xfrm>
              <a:prstGeom prst="rect">
                <a:avLst/>
              </a:prstGeom>
            </p:spPr>
            <p:txBody>
              <a:bodyPr wrap="none">
                <a:spAutoFit/>
              </a:bodyPr>
              <a:lstStyle/>
              <a:p>
                <a:pPr>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Đồ</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đây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nào</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nSpc>
                    <a:spcPct val="115000"/>
                  </a:lnSpc>
                  <a:spcAft>
                    <a:spcPts val="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15000"/>
                  </a:lnSpc>
                  <a:spcAft>
                    <a:spcPts val="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Rectangle 12">
                <a:extLst>
                  <a:ext uri="{FF2B5EF4-FFF2-40B4-BE49-F238E27FC236}">
                    <a16:creationId xmlns:a16="http://schemas.microsoft.com/office/drawing/2014/main" id="{CD909E6B-1545-4B7C-BDC4-D6F1FCAD561D}"/>
                  </a:ext>
                </a:extLst>
              </p:cNvPr>
              <p:cNvSpPr>
                <a:spLocks noRot="1" noChangeAspect="1" noMove="1" noResize="1" noEditPoints="1" noAdjustHandles="1" noChangeArrowheads="1" noChangeShapeType="1" noTextEdit="1"/>
              </p:cNvSpPr>
              <p:nvPr/>
            </p:nvSpPr>
            <p:spPr>
              <a:xfrm>
                <a:off x="3715336" y="3709488"/>
                <a:ext cx="11989949" cy="2389950"/>
              </a:xfrm>
              <a:prstGeom prst="rect">
                <a:avLst/>
              </a:prstGeom>
              <a:blipFill>
                <a:blip r:embed="rId3"/>
                <a:stretch>
                  <a:fillRect l="-2034" t="-4337" r="-1118" b="-10969"/>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E3895AB2-D055-43F5-A60F-2038589CADC1}"/>
              </a:ext>
            </a:extLst>
          </p:cNvPr>
          <p:cNvPicPr>
            <a:picLocks noChangeAspect="1"/>
          </p:cNvPicPr>
          <p:nvPr/>
        </p:nvPicPr>
        <p:blipFill>
          <a:blip r:embed="rId4"/>
          <a:stretch>
            <a:fillRect/>
          </a:stretch>
        </p:blipFill>
        <p:spPr>
          <a:xfrm>
            <a:off x="17131906" y="3077586"/>
            <a:ext cx="6200208" cy="4207693"/>
          </a:xfrm>
          <a:prstGeom prst="rect">
            <a:avLst/>
          </a:prstGeom>
        </p:spPr>
      </p:pic>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1595323-E3DE-432F-A82D-BAF1CF05D7B8}"/>
                  </a:ext>
                </a:extLst>
              </p:cNvPr>
              <p:cNvSpPr/>
              <p:nvPr/>
            </p:nvSpPr>
            <p:spPr>
              <a:xfrm>
                <a:off x="1303283" y="9248572"/>
                <a:ext cx="10470880" cy="1570879"/>
              </a:xfrm>
              <a:prstGeom prst="rect">
                <a:avLst/>
              </a:prstGeom>
            </p:spPr>
            <p:txBody>
              <a:bodyPr wrap="none">
                <a:spAutoFit/>
              </a:bodyPr>
              <a:lstStyle/>
              <a:p>
                <a:pPr marL="629920">
                  <a:lnSpc>
                    <a:spcPct val="115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Dựa vào đồ thị ta thấy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𝒄</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400" b="1">
                  <a:effectLst/>
                  <a:latin typeface="Tahoma" panose="020B0604030504040204" pitchFamily="34" charset="0"/>
                  <a:ea typeface="Tahoma" panose="020B0604030504040204" pitchFamily="34" charset="0"/>
                  <a:cs typeface="Tahoma" panose="020B0604030504040204" pitchFamily="34" charset="0"/>
                </a:endParaRPr>
              </a:p>
              <a:p>
                <a:pPr marL="629920">
                  <a:lnSpc>
                    <a:spcPct val="115000"/>
                  </a:lnSpc>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nên chỉ có đáp án B thỏa mãn.</a:t>
                </a:r>
              </a:p>
            </p:txBody>
          </p:sp>
        </mc:Choice>
        <mc:Fallback xmlns="">
          <p:sp>
            <p:nvSpPr>
              <p:cNvPr id="16" name="Rectangle 15">
                <a:extLst>
                  <a:ext uri="{FF2B5EF4-FFF2-40B4-BE49-F238E27FC236}">
                    <a16:creationId xmlns:a16="http://schemas.microsoft.com/office/drawing/2014/main" id="{11595323-E3DE-432F-A82D-BAF1CF05D7B8}"/>
                  </a:ext>
                </a:extLst>
              </p:cNvPr>
              <p:cNvSpPr>
                <a:spLocks noRot="1" noChangeAspect="1" noMove="1" noResize="1" noEditPoints="1" noAdjustHandles="1" noChangeArrowheads="1" noChangeShapeType="1" noTextEdit="1"/>
              </p:cNvSpPr>
              <p:nvPr/>
            </p:nvSpPr>
            <p:spPr>
              <a:xfrm>
                <a:off x="1303283" y="9248572"/>
                <a:ext cx="10470880" cy="1570879"/>
              </a:xfrm>
              <a:prstGeom prst="rect">
                <a:avLst/>
              </a:prstGeom>
              <a:blipFill>
                <a:blip r:embed="rId5"/>
                <a:stretch>
                  <a:fillRect t="-6202" b="-17442"/>
                </a:stretch>
              </a:blipFill>
            </p:spPr>
            <p:txBody>
              <a:bodyPr/>
              <a:lstStyle/>
              <a:p>
                <a:r>
                  <a:rPr lang="en-US">
                    <a:noFill/>
                  </a:rPr>
                  <a:t> </a:t>
                </a:r>
              </a:p>
            </p:txBody>
          </p:sp>
        </mc:Fallback>
      </mc:AlternateContent>
    </p:spTree>
    <p:extLst>
      <p:ext uri="{BB962C8B-B14F-4D97-AF65-F5344CB8AC3E}">
        <p14:creationId xmlns:p14="http://schemas.microsoft.com/office/powerpoint/2010/main" val="257901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8"/>
                                        </p:tgtEl>
                                        <p:attrNameLst>
                                          <p:attrName>style.visibility</p:attrName>
                                        </p:attrNameLst>
                                      </p:cBhvr>
                                      <p:to>
                                        <p:strVal val="visible"/>
                                      </p:to>
                                    </p:set>
                                    <p:animEffect transition="in" filter="wipe(down)">
                                      <p:cBhvr>
                                        <p:cTn id="30"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8" grpId="0" animBg="1"/>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4A4278-8839-48FB-BEBA-79D7EDDABA07}"/>
              </a:ext>
            </a:extLst>
          </p:cNvPr>
          <p:cNvSpPr/>
          <p:nvPr/>
        </p:nvSpPr>
        <p:spPr>
          <a:xfrm>
            <a:off x="457200" y="2873756"/>
            <a:ext cx="23218593" cy="1084224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ndParaRPr>
          </a:p>
        </p:txBody>
      </p:sp>
      <p:grpSp>
        <p:nvGrpSpPr>
          <p:cNvPr id="41" name="Group 26"/>
          <p:cNvGrpSpPr/>
          <p:nvPr/>
        </p:nvGrpSpPr>
        <p:grpSpPr>
          <a:xfrm>
            <a:off x="611108" y="1828800"/>
            <a:ext cx="12114292" cy="907193"/>
            <a:chOff x="7459670" y="7543799"/>
            <a:chExt cx="20011305" cy="907312"/>
          </a:xfrm>
        </p:grpSpPr>
        <p:sp>
          <p:nvSpPr>
            <p:cNvPr id="44" name="TextBox 43"/>
            <p:cNvSpPr txBox="1"/>
            <p:nvPr/>
          </p:nvSpPr>
          <p:spPr>
            <a:xfrm>
              <a:off x="8993186" y="7620005"/>
              <a:ext cx="18477789"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LÝ THUYẾT CẦN NHỚ</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699554" y="7640053"/>
                  <a:ext cx="927317"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A</a:t>
                  </a:r>
                </a:p>
              </p:txBody>
            </p:sp>
          </p:grpSp>
        </p:grpSp>
      </p:grpSp>
      <p:sp>
        <p:nvSpPr>
          <p:cNvPr id="10" name="Rectangle 9">
            <a:extLst>
              <a:ext uri="{FF2B5EF4-FFF2-40B4-BE49-F238E27FC236}">
                <a16:creationId xmlns:a16="http://schemas.microsoft.com/office/drawing/2014/main" id="{372C34B5-28E6-4EC8-B246-38F191EAA9DC}"/>
              </a:ext>
            </a:extLst>
          </p:cNvPr>
          <p:cNvSpPr/>
          <p:nvPr/>
        </p:nvSpPr>
        <p:spPr>
          <a:xfrm>
            <a:off x="474921" y="3003335"/>
            <a:ext cx="14723903" cy="1446550"/>
          </a:xfrm>
          <a:prstGeom prst="rect">
            <a:avLst/>
          </a:prstGeom>
          <a:noFill/>
          <a:ln w="57150" cmpd="dbl">
            <a:noFill/>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II. SƠ ĐỒ KHẢO SÁT HÀM ĐA THỨC VÀ PHÂN THỨC</a:t>
            </a:r>
            <a:endParaRPr lang="en-US" sz="4400" i="1"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eaLnBrk="1" hangingPunct="1"/>
            <a:endPar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C2A93499-4896-4BD3-A36F-3806F42B3FA5}"/>
              </a:ext>
            </a:extLst>
          </p:cNvPr>
          <p:cNvSpPr txBox="1"/>
          <p:nvPr/>
        </p:nvSpPr>
        <p:spPr>
          <a:xfrm>
            <a:off x="1049755" y="3730145"/>
            <a:ext cx="7993982" cy="769441"/>
          </a:xfrm>
          <a:prstGeom prst="rect">
            <a:avLst/>
          </a:prstGeom>
          <a:noFill/>
        </p:spPr>
        <p:txBody>
          <a:bodyPr vert="horz" wrap="square" rtlCol="0">
            <a:spAutoFit/>
          </a:bodyPr>
          <a:lstStyle/>
          <a:p>
            <a:r>
              <a:rPr lang="en-US" sz="4400" b="1" dirty="0">
                <a:solidFill>
                  <a:srgbClr val="0000CC"/>
                </a:solidFill>
                <a:latin typeface="Tahoma" panose="020B0604030504040204" pitchFamily="34" charset="0"/>
              </a:rPr>
              <a:t>1. </a:t>
            </a:r>
            <a:r>
              <a:rPr lang="en-US" sz="4400" b="1" dirty="0" err="1">
                <a:solidFill>
                  <a:srgbClr val="0000CC"/>
                </a:solidFill>
                <a:latin typeface="Tahoma" panose="020B0604030504040204" pitchFamily="34" charset="0"/>
              </a:rPr>
              <a:t>Khảo</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sát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hàm</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bậc</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ba</a:t>
            </a:r>
            <a:r>
              <a:rPr lang="en-US" sz="4400" b="1" dirty="0">
                <a:solidFill>
                  <a:srgbClr val="0000CC"/>
                </a:solidFill>
                <a:latin typeface="Tahoma" panose="020B0604030504040204" pitchFamily="34" charset="0"/>
              </a:rPr>
              <a:t> </a:t>
            </a:r>
          </a:p>
        </p:txBody>
      </p:sp>
      <p:pic>
        <p:nvPicPr>
          <p:cNvPr id="11" name="Picture 10">
            <a:extLst>
              <a:ext uri="{FF2B5EF4-FFF2-40B4-BE49-F238E27FC236}">
                <a16:creationId xmlns:a16="http://schemas.microsoft.com/office/drawing/2014/main" id="{144E6C48-852D-40FC-882F-4BDA393355B1}"/>
              </a:ext>
            </a:extLst>
          </p:cNvPr>
          <p:cNvPicPr>
            <a:picLocks noChangeAspect="1"/>
          </p:cNvPicPr>
          <p:nvPr/>
        </p:nvPicPr>
        <p:blipFill>
          <a:blip r:embed="rId3"/>
          <a:stretch>
            <a:fillRect/>
          </a:stretch>
        </p:blipFill>
        <p:spPr>
          <a:xfrm>
            <a:off x="3276600" y="4622492"/>
            <a:ext cx="18387661" cy="8835629"/>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B8FF7C0-8BAB-4384-93F7-AA6AD9A8EDE7}"/>
                  </a:ext>
                </a:extLst>
              </p:cNvPr>
              <p:cNvSpPr/>
              <p:nvPr/>
            </p:nvSpPr>
            <p:spPr>
              <a:xfrm>
                <a:off x="7618868" y="3709047"/>
                <a:ext cx="8206028" cy="768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CC"/>
                          </a:solidFill>
                          <a:latin typeface="Cambria Math" panose="02040503050406030204" pitchFamily="18" charset="0"/>
                        </a:rPr>
                        <m:t>𝒚</m:t>
                      </m:r>
                      <m:r>
                        <a:rPr lang="en-US" b="1" i="0">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𝒂</m:t>
                      </m:r>
                      <m:sSup>
                        <m:sSupPr>
                          <m:ctrlPr>
                            <a:rPr lang="en-US" b="1" i="1">
                              <a:solidFill>
                                <a:srgbClr val="0000CC"/>
                              </a:solidFill>
                              <a:latin typeface="Cambria Math" panose="02040503050406030204" pitchFamily="18" charset="0"/>
                            </a:rPr>
                          </m:ctrlPr>
                        </m:sSupPr>
                        <m:e>
                          <m:r>
                            <a:rPr lang="en-US" b="1" i="1">
                              <a:solidFill>
                                <a:srgbClr val="0000CC"/>
                              </a:solidFill>
                              <a:latin typeface="Cambria Math" panose="02040503050406030204" pitchFamily="18" charset="0"/>
                            </a:rPr>
                            <m:t>𝒙</m:t>
                          </m:r>
                        </m:e>
                        <m:sup>
                          <m:r>
                            <a:rPr lang="en-US" b="1" i="0">
                              <a:solidFill>
                                <a:srgbClr val="0000CC"/>
                              </a:solidFill>
                              <a:latin typeface="Cambria Math" panose="02040503050406030204" pitchFamily="18" charset="0"/>
                            </a:rPr>
                            <m:t>𝟑</m:t>
                          </m:r>
                        </m:sup>
                      </m:sSup>
                      <m:r>
                        <a:rPr lang="en-US" b="1" i="0">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𝒃</m:t>
                      </m:r>
                      <m:sSup>
                        <m:sSupPr>
                          <m:ctrlPr>
                            <a:rPr lang="en-US" b="1" i="1">
                              <a:solidFill>
                                <a:srgbClr val="0000CC"/>
                              </a:solidFill>
                              <a:latin typeface="Cambria Math" panose="02040503050406030204" pitchFamily="18" charset="0"/>
                            </a:rPr>
                          </m:ctrlPr>
                        </m:sSupPr>
                        <m:e>
                          <m:r>
                            <a:rPr lang="en-US" b="1" i="1">
                              <a:solidFill>
                                <a:srgbClr val="0000CC"/>
                              </a:solidFill>
                              <a:latin typeface="Cambria Math" panose="02040503050406030204" pitchFamily="18" charset="0"/>
                            </a:rPr>
                            <m:t>𝒙</m:t>
                          </m:r>
                        </m:e>
                        <m:sup>
                          <m:r>
                            <a:rPr lang="en-US" b="1" i="0">
                              <a:solidFill>
                                <a:srgbClr val="0000CC"/>
                              </a:solidFill>
                              <a:latin typeface="Cambria Math" panose="02040503050406030204" pitchFamily="18" charset="0"/>
                            </a:rPr>
                            <m:t>𝟐</m:t>
                          </m:r>
                        </m:sup>
                      </m:sSup>
                      <m:r>
                        <a:rPr lang="en-US" b="1" i="0">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𝒄𝒙</m:t>
                      </m:r>
                      <m:r>
                        <a:rPr lang="en-US" b="1" i="0">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𝒅</m:t>
                      </m:r>
                      <m:r>
                        <m:rPr>
                          <m:nor/>
                        </m:rPr>
                        <a:rPr lang="en-US" b="1" i="1">
                          <a:solidFill>
                            <a:srgbClr val="0000CC"/>
                          </a:solidFill>
                          <a:latin typeface="Cambria Math" panose="02040503050406030204" pitchFamily="18" charset="0"/>
                        </a:rPr>
                        <m:t>  </m:t>
                      </m:r>
                      <m:d>
                        <m:dPr>
                          <m:ctrlPr>
                            <a:rPr lang="en-US" b="1" i="1">
                              <a:solidFill>
                                <a:srgbClr val="0000CC"/>
                              </a:solidFill>
                              <a:latin typeface="Cambria Math" panose="02040503050406030204" pitchFamily="18" charset="0"/>
                            </a:rPr>
                          </m:ctrlPr>
                        </m:dPr>
                        <m:e>
                          <m:r>
                            <a:rPr lang="en-US" b="1" i="1">
                              <a:solidFill>
                                <a:srgbClr val="0000CC"/>
                              </a:solidFill>
                              <a:latin typeface="Cambria Math" panose="02040503050406030204" pitchFamily="18" charset="0"/>
                            </a:rPr>
                            <m:t>𝒂</m:t>
                          </m:r>
                          <m:r>
                            <a:rPr lang="en-US" b="1" i="0">
                              <a:solidFill>
                                <a:srgbClr val="0000CC"/>
                              </a:solidFill>
                              <a:latin typeface="Cambria Math" panose="02040503050406030204" pitchFamily="18" charset="0"/>
                            </a:rPr>
                            <m:t>≠</m:t>
                          </m:r>
                          <m:r>
                            <a:rPr lang="en-US" b="1" i="0">
                              <a:solidFill>
                                <a:srgbClr val="0000CC"/>
                              </a:solidFill>
                              <a:latin typeface="Cambria Math" panose="02040503050406030204" pitchFamily="18" charset="0"/>
                            </a:rPr>
                            <m:t>𝟎</m:t>
                          </m:r>
                        </m:e>
                      </m:d>
                    </m:oMath>
                  </m:oMathPara>
                </a14:m>
                <a:endParaRPr lang="en-US" b="1">
                  <a:solidFill>
                    <a:srgbClr val="0000CC"/>
                  </a:solidFill>
                </a:endParaRPr>
              </a:p>
            </p:txBody>
          </p:sp>
        </mc:Choice>
        <mc:Fallback xmlns="">
          <p:sp>
            <p:nvSpPr>
              <p:cNvPr id="13" name="Rectangle 12">
                <a:extLst>
                  <a:ext uri="{FF2B5EF4-FFF2-40B4-BE49-F238E27FC236}">
                    <a16:creationId xmlns:a16="http://schemas.microsoft.com/office/drawing/2014/main" id="{BB8FF7C0-8BAB-4384-93F7-AA6AD9A8EDE7}"/>
                  </a:ext>
                </a:extLst>
              </p:cNvPr>
              <p:cNvSpPr>
                <a:spLocks noRot="1" noChangeAspect="1" noMove="1" noResize="1" noEditPoints="1" noAdjustHandles="1" noChangeArrowheads="1" noChangeShapeType="1" noTextEdit="1"/>
              </p:cNvSpPr>
              <p:nvPr/>
            </p:nvSpPr>
            <p:spPr>
              <a:xfrm>
                <a:off x="7618868" y="3709047"/>
                <a:ext cx="8206028" cy="76899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95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spd="2500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10" grpId="0" autoUpdateAnimBg="0"/>
      <p:bldP spid="9" grpId="0" autoUpdateAnimBg="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484422" y="2772049"/>
            <a:ext cx="23391942" cy="5330257"/>
            <a:chOff x="992187" y="2564544"/>
            <a:chExt cx="22353091" cy="4798508"/>
          </a:xfrm>
        </p:grpSpPr>
        <p:sp>
          <p:nvSpPr>
            <p:cNvPr id="134" name="Rounded Rectangle 133"/>
            <p:cNvSpPr/>
            <p:nvPr/>
          </p:nvSpPr>
          <p:spPr bwMode="auto">
            <a:xfrm>
              <a:off x="1145221" y="2666999"/>
              <a:ext cx="22200057" cy="4696053"/>
            </a:xfrm>
            <a:prstGeom prst="roundRect">
              <a:avLst>
                <a:gd name="adj" fmla="val 5492"/>
              </a:avLst>
            </a:prstGeom>
            <a:solidFill>
              <a:schemeClr val="accent4">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0" name="TextBox 13"/>
              <p:cNvSpPr txBox="1">
                <a:spLocks noChangeArrowheads="1"/>
              </p:cNvSpPr>
              <p:nvPr/>
            </p:nvSpPr>
            <p:spPr bwMode="auto">
              <a:xfrm>
                <a:off x="1456316" y="1718346"/>
                <a:ext cx="3173469" cy="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Câu</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8.</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45" name="Group 44">
            <a:extLst>
              <a:ext uri="{FF2B5EF4-FFF2-40B4-BE49-F238E27FC236}">
                <a16:creationId xmlns:a16="http://schemas.microsoft.com/office/drawing/2014/main" id="{D91777D8-CFBA-47FC-B295-FC73CEE9DC49}"/>
              </a:ext>
            </a:extLst>
          </p:cNvPr>
          <p:cNvGrpSpPr/>
          <p:nvPr/>
        </p:nvGrpSpPr>
        <p:grpSpPr>
          <a:xfrm>
            <a:off x="668326" y="8236762"/>
            <a:ext cx="23278225" cy="4974845"/>
            <a:chOff x="1205494" y="6941416"/>
            <a:chExt cx="23281256" cy="4975493"/>
          </a:xfrm>
        </p:grpSpPr>
        <p:sp>
          <p:nvSpPr>
            <p:cNvPr id="46" name="Rounded Rectangle 124">
              <a:extLst>
                <a:ext uri="{FF2B5EF4-FFF2-40B4-BE49-F238E27FC236}">
                  <a16:creationId xmlns:a16="http://schemas.microsoft.com/office/drawing/2014/main" id="{9A6CC8D0-4EA6-445E-A961-77B0124AD9F8}"/>
                </a:ext>
              </a:extLst>
            </p:cNvPr>
            <p:cNvSpPr/>
            <p:nvPr/>
          </p:nvSpPr>
          <p:spPr>
            <a:xfrm>
              <a:off x="1209585" y="7179457"/>
              <a:ext cx="23277165" cy="4737452"/>
            </a:xfrm>
            <a:prstGeom prst="roundRect">
              <a:avLst>
                <a:gd name="adj" fmla="val 2239"/>
              </a:avLst>
            </a:prstGeom>
            <a:solidFill>
              <a:schemeClr val="accent6">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47" name="Group 46">
              <a:extLst>
                <a:ext uri="{FF2B5EF4-FFF2-40B4-BE49-F238E27FC236}">
                  <a16:creationId xmlns:a16="http://schemas.microsoft.com/office/drawing/2014/main" id="{76E22A34-D792-41E6-996B-C933F49A50F3}"/>
                </a:ext>
              </a:extLst>
            </p:cNvPr>
            <p:cNvGrpSpPr/>
            <p:nvPr/>
          </p:nvGrpSpPr>
          <p:grpSpPr>
            <a:xfrm>
              <a:off x="1205494" y="6941416"/>
              <a:ext cx="3493741" cy="788783"/>
              <a:chOff x="1205494" y="6941416"/>
              <a:chExt cx="3493741" cy="788783"/>
            </a:xfrm>
          </p:grpSpPr>
          <p:sp>
            <p:nvSpPr>
              <p:cNvPr id="48" name="Freeform 20">
                <a:extLst>
                  <a:ext uri="{FF2B5EF4-FFF2-40B4-BE49-F238E27FC236}">
                    <a16:creationId xmlns:a16="http://schemas.microsoft.com/office/drawing/2014/main" id="{C9A5E19E-05E7-480C-8788-050EB5120094}"/>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id="{2026DBD3-C69A-4056-B75B-02E63CAB39CE}"/>
                  </a:ext>
                </a:extLst>
              </p:cNvPr>
              <p:cNvSpPr txBox="1"/>
              <p:nvPr/>
            </p:nvSpPr>
            <p:spPr>
              <a:xfrm>
                <a:off x="2057667" y="6941416"/>
                <a:ext cx="2641568" cy="769541"/>
              </a:xfrm>
              <a:prstGeom prst="rect">
                <a:avLst/>
              </a:prstGeom>
              <a:noFill/>
            </p:spPr>
            <p:txBody>
              <a:bodyPr wrap="square" rtlCol="0">
                <a:spAutoFit/>
              </a:bodyPr>
              <a:lstStyle/>
              <a:p>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0" name="Round Diagonal Corner Rectangle 128">
                <a:extLst>
                  <a:ext uri="{FF2B5EF4-FFF2-40B4-BE49-F238E27FC236}">
                    <a16:creationId xmlns:a16="http://schemas.microsoft.com/office/drawing/2014/main" id="{ED9D2D53-5935-4A35-802F-5C04CD1F570C}"/>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1" name="Freeform 15">
                <a:extLst>
                  <a:ext uri="{FF2B5EF4-FFF2-40B4-BE49-F238E27FC236}">
                    <a16:creationId xmlns:a16="http://schemas.microsoft.com/office/drawing/2014/main" id="{3DA56779-314C-42A4-A6ED-3B57859B1A49}"/>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01" name="Group 47">
            <a:extLst>
              <a:ext uri="{FF2B5EF4-FFF2-40B4-BE49-F238E27FC236}">
                <a16:creationId xmlns:a16="http://schemas.microsoft.com/office/drawing/2014/main" id="{B73471F7-C123-41F8-A25D-F7744149BA05}"/>
              </a:ext>
            </a:extLst>
          </p:cNvPr>
          <p:cNvGrpSpPr/>
          <p:nvPr/>
        </p:nvGrpSpPr>
        <p:grpSpPr>
          <a:xfrm>
            <a:off x="909007" y="1567608"/>
            <a:ext cx="9472086" cy="968318"/>
            <a:chOff x="739068" y="1515168"/>
            <a:chExt cx="9473319" cy="968444"/>
          </a:xfrm>
        </p:grpSpPr>
        <p:sp>
          <p:nvSpPr>
            <p:cNvPr id="102" name="Freeform 71">
              <a:extLst>
                <a:ext uri="{FF2B5EF4-FFF2-40B4-BE49-F238E27FC236}">
                  <a16:creationId xmlns:a16="http://schemas.microsoft.com/office/drawing/2014/main" id="{2CDE257A-E3B9-4C89-8C81-BC0BB61329C9}"/>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3" name="Group 30">
              <a:extLst>
                <a:ext uri="{FF2B5EF4-FFF2-40B4-BE49-F238E27FC236}">
                  <a16:creationId xmlns:a16="http://schemas.microsoft.com/office/drawing/2014/main" id="{C8C0CCAE-C268-4BBE-9746-104D9B5693EE}"/>
                </a:ext>
              </a:extLst>
            </p:cNvPr>
            <p:cNvGrpSpPr/>
            <p:nvPr/>
          </p:nvGrpSpPr>
          <p:grpSpPr>
            <a:xfrm>
              <a:off x="739068" y="1515168"/>
              <a:ext cx="8177919" cy="960327"/>
              <a:chOff x="739068" y="1515168"/>
              <a:chExt cx="8177919" cy="960327"/>
            </a:xfrm>
          </p:grpSpPr>
          <p:sp>
            <p:nvSpPr>
              <p:cNvPr id="104" name="Freeform 71">
                <a:extLst>
                  <a:ext uri="{FF2B5EF4-FFF2-40B4-BE49-F238E27FC236}">
                    <a16:creationId xmlns:a16="http://schemas.microsoft.com/office/drawing/2014/main" id="{0BE26FC4-C4EC-474E-ADAD-4E44163DC9DA}"/>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5" name="Oval 72">
                <a:extLst>
                  <a:ext uri="{FF2B5EF4-FFF2-40B4-BE49-F238E27FC236}">
                    <a16:creationId xmlns:a16="http://schemas.microsoft.com/office/drawing/2014/main" id="{A1244FCB-39BD-4016-8C09-C4AE93D6D7F4}"/>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6" name="Freeform 73">
                <a:extLst>
                  <a:ext uri="{FF2B5EF4-FFF2-40B4-BE49-F238E27FC236}">
                    <a16:creationId xmlns:a16="http://schemas.microsoft.com/office/drawing/2014/main" id="{4CFDBF0B-3895-4483-9B45-7D15687BF3B1}"/>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7" name="Freeform 74">
                <a:extLst>
                  <a:ext uri="{FF2B5EF4-FFF2-40B4-BE49-F238E27FC236}">
                    <a16:creationId xmlns:a16="http://schemas.microsoft.com/office/drawing/2014/main" id="{761EB9DC-1765-4969-A7EE-F02933B2A364}"/>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8" name="Freeform 75">
                <a:extLst>
                  <a:ext uri="{FF2B5EF4-FFF2-40B4-BE49-F238E27FC236}">
                    <a16:creationId xmlns:a16="http://schemas.microsoft.com/office/drawing/2014/main" id="{9A5F0408-FD2C-43CA-900C-BA10E0515BB7}"/>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9" name="Freeform 76">
                <a:extLst>
                  <a:ext uri="{FF2B5EF4-FFF2-40B4-BE49-F238E27FC236}">
                    <a16:creationId xmlns:a16="http://schemas.microsoft.com/office/drawing/2014/main" id="{7D2945B2-8879-4370-B4D2-77B796562EE3}"/>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0" name="Freeform 77">
                <a:extLst>
                  <a:ext uri="{FF2B5EF4-FFF2-40B4-BE49-F238E27FC236}">
                    <a16:creationId xmlns:a16="http://schemas.microsoft.com/office/drawing/2014/main" id="{98EE9CE5-575F-4E87-829D-8CF89E48FDF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1" name="Freeform 78">
                <a:extLst>
                  <a:ext uri="{FF2B5EF4-FFF2-40B4-BE49-F238E27FC236}">
                    <a16:creationId xmlns:a16="http://schemas.microsoft.com/office/drawing/2014/main" id="{9C90920A-F3D6-4790-8CAF-E092C9BCBA84}"/>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2" name="Freeform 79">
                <a:extLst>
                  <a:ext uri="{FF2B5EF4-FFF2-40B4-BE49-F238E27FC236}">
                    <a16:creationId xmlns:a16="http://schemas.microsoft.com/office/drawing/2014/main" id="{6617115B-64EF-4792-B05C-B0D04DED1A5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3" name="Freeform 80">
                <a:extLst>
                  <a:ext uri="{FF2B5EF4-FFF2-40B4-BE49-F238E27FC236}">
                    <a16:creationId xmlns:a16="http://schemas.microsoft.com/office/drawing/2014/main" id="{F894C693-D8DD-4612-93E7-3359A7E4895C}"/>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4" name="Freeform 81">
                <a:extLst>
                  <a:ext uri="{FF2B5EF4-FFF2-40B4-BE49-F238E27FC236}">
                    <a16:creationId xmlns:a16="http://schemas.microsoft.com/office/drawing/2014/main" id="{81282F30-5D6B-46E6-A236-CBD9BBDE3AE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5" name="Freeform 82">
                <a:extLst>
                  <a:ext uri="{FF2B5EF4-FFF2-40B4-BE49-F238E27FC236}">
                    <a16:creationId xmlns:a16="http://schemas.microsoft.com/office/drawing/2014/main" id="{640664D0-7FA0-4FA1-A576-3AEC0BCF0A4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6" name="TextBox 43">
                <a:extLst>
                  <a:ext uri="{FF2B5EF4-FFF2-40B4-BE49-F238E27FC236}">
                    <a16:creationId xmlns:a16="http://schemas.microsoft.com/office/drawing/2014/main" id="{209B6192-FEEA-46AD-BB20-90CB0AB28D14}"/>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sp>
        <p:nvSpPr>
          <p:cNvPr id="19" name="Rectangle 18">
            <a:extLst>
              <a:ext uri="{FF2B5EF4-FFF2-40B4-BE49-F238E27FC236}">
                <a16:creationId xmlns:a16="http://schemas.microsoft.com/office/drawing/2014/main" id="{6A124ED8-941B-465E-852F-2816AD722B1C}"/>
              </a:ext>
            </a:extLst>
          </p:cNvPr>
          <p:cNvSpPr/>
          <p:nvPr/>
        </p:nvSpPr>
        <p:spPr>
          <a:xfrm>
            <a:off x="15990547" y="12238904"/>
            <a:ext cx="3047950" cy="792205"/>
          </a:xfrm>
          <a:prstGeom prst="rect">
            <a:avLst/>
          </a:prstGeom>
        </p:spPr>
        <p:txBody>
          <a:bodyPr wrap="none">
            <a:spAutoFit/>
          </a:bodyPr>
          <a:lstStyle/>
          <a:p>
            <a:pPr marL="630555">
              <a:lnSpc>
                <a:spcPct val="115000"/>
              </a:lnSpc>
              <a:spcAft>
                <a:spcPts val="800"/>
              </a:spcAft>
            </a:pPr>
            <a:r>
              <a:rPr lang="nl-NL" sz="4400" b="1">
                <a:solidFill>
                  <a:srgbClr val="FF0000"/>
                </a:solidFill>
                <a:latin typeface="Tahoma" panose="020B0604030504040204" pitchFamily="34" charset="0"/>
                <a:ea typeface="Tahoma" panose="020B0604030504040204" pitchFamily="34" charset="0"/>
                <a:cs typeface="Tahoma" panose="020B0604030504040204" pitchFamily="34" charset="0"/>
              </a:rPr>
              <a:t>Chọn D </a:t>
            </a:r>
            <a:endPar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8" name="Oval 117">
            <a:extLst>
              <a:ext uri="{FF2B5EF4-FFF2-40B4-BE49-F238E27FC236}">
                <a16:creationId xmlns:a16="http://schemas.microsoft.com/office/drawing/2014/main" id="{7B088F62-C8DC-4E6F-B526-F6264CD438F3}"/>
              </a:ext>
            </a:extLst>
          </p:cNvPr>
          <p:cNvSpPr/>
          <p:nvPr/>
        </p:nvSpPr>
        <p:spPr>
          <a:xfrm>
            <a:off x="13182600" y="5081266"/>
            <a:ext cx="1072553" cy="1072553"/>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22225">
                  <a:solidFill>
                    <a:schemeClr val="accent2"/>
                  </a:solidFill>
                  <a:prstDash val="solid"/>
                </a:ln>
                <a:solidFill>
                  <a:srgbClr val="0000CC"/>
                </a:solidFill>
                <a:latin typeface="Tahoma" panose="020B0604030504040204" pitchFamily="34" charset="0"/>
                <a:ea typeface="Tahoma" panose="020B0604030504040204" pitchFamily="34" charset="0"/>
                <a:cs typeface="Tahoma" panose="020B0604030504040204" pitchFamily="34" charset="0"/>
              </a:rPr>
              <a:t>D</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84DC059-28B4-41D1-AE47-DA1564C406CE}"/>
                  </a:ext>
                </a:extLst>
              </p:cNvPr>
              <p:cNvSpPr/>
              <p:nvPr/>
            </p:nvSpPr>
            <p:spPr>
              <a:xfrm>
                <a:off x="1349963" y="3655017"/>
                <a:ext cx="13665921" cy="2357312"/>
              </a:xfrm>
              <a:prstGeom prst="rect">
                <a:avLst/>
              </a:prstGeom>
            </p:spPr>
            <p:txBody>
              <a:bodyPr wrap="none">
                <a:spAutoFit/>
              </a:bodyPr>
              <a:lstStyle/>
              <a:p>
                <a:pPr marL="629920" indent="-609600">
                  <a:lnSpc>
                    <a:spcPct val="115000"/>
                  </a:lnSpc>
                  <a:spcAft>
                    <a:spcPts val="0"/>
                  </a:spcAft>
                </a:pPr>
                <a:r>
                  <a:rPr lang="nl-NL" sz="4400" b="1">
                    <a:latin typeface="Tahoma" panose="020B0604030504040204" pitchFamily="34" charset="0"/>
                    <a:ea typeface="Tahoma" panose="020B0604030504040204" pitchFamily="34" charset="0"/>
                    <a:cs typeface="Tahoma" panose="020B0604030504040204" pitchFamily="34" charset="0"/>
                  </a:rPr>
                  <a:t>Cho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𝒇</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d>
                  </m:oMath>
                </a14:m>
                <a:r>
                  <a:rPr lang="nl-NL" sz="4400" b="1">
                    <a:effectLst/>
                    <a:latin typeface="Tahoma" panose="020B0604030504040204" pitchFamily="34" charset="0"/>
                    <a:ea typeface="Tahoma" panose="020B0604030504040204" pitchFamily="34" charset="0"/>
                    <a:cs typeface="Tahoma" panose="020B0604030504040204" pitchFamily="34" charset="0"/>
                  </a:rPr>
                  <a:t> có đồ thị như hình vẽ. </a:t>
                </a:r>
              </a:p>
              <a:p>
                <a:pPr marL="629920" indent="-609600">
                  <a:lnSpc>
                    <a:spcPct val="115000"/>
                  </a:lnSpc>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Phương trình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𝒇</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a:effectLst/>
                    <a:latin typeface="Tahoma" panose="020B0604030504040204" pitchFamily="34" charset="0"/>
                    <a:ea typeface="Tahoma" panose="020B0604030504040204" pitchFamily="34" charset="0"/>
                    <a:cs typeface="Tahoma" panose="020B0604030504040204" pitchFamily="34" charset="0"/>
                  </a:rPr>
                  <a:t> có mấy nghiệm?</a:t>
                </a:r>
              </a:p>
              <a:p>
                <a:pPr marL="629920">
                  <a:lnSpc>
                    <a:spcPct val="115000"/>
                  </a:lnSpc>
                  <a:spcAft>
                    <a:spcPts val="0"/>
                  </a:spcAft>
                  <a:tabLst>
                    <a:tab pos="3599815" algn="l"/>
                    <a:tab pos="5039995" algn="l"/>
                  </a:tabLst>
                </a:pPr>
                <a:r>
                  <a:rPr lang="en-US" sz="4400" b="1">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fr-FR" sz="4400" b="1">
                    <a:effectLst/>
                    <a:latin typeface="Tahoma" panose="020B0604030504040204" pitchFamily="34" charset="0"/>
                    <a:ea typeface="Tahoma" panose="020B0604030504040204" pitchFamily="34" charset="0"/>
                    <a:cs typeface="Tahoma" panose="020B0604030504040204" pitchFamily="34" charset="0"/>
                  </a:rPr>
                  <a:t>.</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oMath>
                </a14:m>
                <a:r>
                  <a:rPr lang="fr-FR" sz="4400" b="1">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fr-FR" sz="4400" b="1">
                    <a:effectLst/>
                    <a:latin typeface="Tahoma" panose="020B0604030504040204" pitchFamily="34" charset="0"/>
                    <a:ea typeface="Tahoma" panose="020B0604030504040204" pitchFamily="34" charset="0"/>
                    <a:cs typeface="Tahoma" panose="020B0604030504040204" pitchFamily="34" charset="0"/>
                  </a:rPr>
                  <a:t>.</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oMath>
                </a14:m>
                <a:r>
                  <a:rPr lang="fr-FR" sz="4400" b="1">
                    <a:effectLst/>
                    <a:latin typeface="Tahoma" panose="020B0604030504040204" pitchFamily="34" charset="0"/>
                    <a:ea typeface="Tahoma" panose="020B0604030504040204" pitchFamily="34" charset="0"/>
                    <a:cs typeface="Tahoma" panose="020B0604030504040204" pitchFamily="34" charset="0"/>
                  </a:rPr>
                  <a:t>.</a:t>
                </a:r>
                <a:endParaRPr lang="en-US" sz="4400" b="1">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584DC059-28B4-41D1-AE47-DA1564C406CE}"/>
                  </a:ext>
                </a:extLst>
              </p:cNvPr>
              <p:cNvSpPr>
                <a:spLocks noRot="1" noChangeAspect="1" noMove="1" noResize="1" noEditPoints="1" noAdjustHandles="1" noChangeArrowheads="1" noChangeShapeType="1" noTextEdit="1"/>
              </p:cNvSpPr>
              <p:nvPr/>
            </p:nvSpPr>
            <p:spPr>
              <a:xfrm>
                <a:off x="1349963" y="3655017"/>
                <a:ext cx="13665921" cy="2357312"/>
              </a:xfrm>
              <a:prstGeom prst="rect">
                <a:avLst/>
              </a:prstGeom>
              <a:blipFill>
                <a:blip r:embed="rId3"/>
                <a:stretch>
                  <a:fillRect l="-1650" t="-4404" r="-535" b="-1139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B01AAF0-B1F9-4C41-BA29-4FEB3C6AEBB9}"/>
              </a:ext>
            </a:extLst>
          </p:cNvPr>
          <p:cNvPicPr>
            <a:picLocks noChangeAspect="1"/>
          </p:cNvPicPr>
          <p:nvPr/>
        </p:nvPicPr>
        <p:blipFill>
          <a:blip r:embed="rId4"/>
          <a:stretch>
            <a:fillRect/>
          </a:stretch>
        </p:blipFill>
        <p:spPr>
          <a:xfrm>
            <a:off x="17012301" y="3052976"/>
            <a:ext cx="4692022" cy="4948024"/>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987EA7D-EEDB-4E04-9165-7531974D9E1C}"/>
                  </a:ext>
                </a:extLst>
              </p:cNvPr>
              <p:cNvSpPr/>
              <p:nvPr/>
            </p:nvSpPr>
            <p:spPr>
              <a:xfrm>
                <a:off x="484422" y="9281916"/>
                <a:ext cx="8934112" cy="799963"/>
              </a:xfrm>
              <a:prstGeom prst="rect">
                <a:avLst/>
              </a:prstGeom>
            </p:spPr>
            <p:txBody>
              <a:bodyPr wrap="none">
                <a:spAutoFit/>
              </a:bodyPr>
              <a:lstStyle/>
              <a:p>
                <a:pPr marL="629920">
                  <a:lnSpc>
                    <a:spcPct val="115000"/>
                  </a:lnSpc>
                  <a:spcAft>
                    <a:spcPts val="0"/>
                  </a:spcAft>
                </a:pPr>
                <a:r>
                  <a:rPr lang="fr-FR" sz="4400" b="1" dirty="0">
                    <a:latin typeface="Tahoma" panose="020B0604030504040204" pitchFamily="34" charset="0"/>
                    <a:ea typeface="Tahoma" panose="020B0604030504040204" pitchFamily="34" charset="0"/>
                    <a:cs typeface="Tahoma" panose="020B0604030504040204" pitchFamily="34" charset="0"/>
                  </a:rPr>
                  <a:t>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𝒇</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𝒇</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6" name="Rectangle 5">
                <a:extLst>
                  <a:ext uri="{FF2B5EF4-FFF2-40B4-BE49-F238E27FC236}">
                    <a16:creationId xmlns:a16="http://schemas.microsoft.com/office/drawing/2014/main" id="{A987EA7D-EEDB-4E04-9165-7531974D9E1C}"/>
                  </a:ext>
                </a:extLst>
              </p:cNvPr>
              <p:cNvSpPr>
                <a:spLocks noRot="1" noChangeAspect="1" noMove="1" noResize="1" noEditPoints="1" noAdjustHandles="1" noChangeArrowheads="1" noChangeShapeType="1" noTextEdit="1"/>
              </p:cNvSpPr>
              <p:nvPr/>
            </p:nvSpPr>
            <p:spPr>
              <a:xfrm>
                <a:off x="484422" y="9281916"/>
                <a:ext cx="8934112" cy="799963"/>
              </a:xfrm>
              <a:prstGeom prst="rect">
                <a:avLst/>
              </a:prstGeom>
              <a:blipFill>
                <a:blip r:embed="rId5"/>
                <a:stretch>
                  <a:fillRect t="-12977" r="-1842" b="-35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8F530B1-D80B-444D-B6EF-C7EDA60D0D04}"/>
                  </a:ext>
                </a:extLst>
              </p:cNvPr>
              <p:cNvSpPr/>
              <p:nvPr/>
            </p:nvSpPr>
            <p:spPr>
              <a:xfrm>
                <a:off x="484422" y="10000353"/>
                <a:ext cx="21381174" cy="799963"/>
              </a:xfrm>
              <a:prstGeom prst="rect">
                <a:avLst/>
              </a:prstGeom>
            </p:spPr>
            <p:txBody>
              <a:bodyPr wrap="none">
                <a:spAutoFit/>
              </a:bodyPr>
              <a:lstStyle/>
              <a:p>
                <a:pPr marL="629920">
                  <a:lnSpc>
                    <a:spcPct val="115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Đồ thị của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𝒇</m:t>
                    </m:r>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d>
                  </m:oMath>
                </a14:m>
                <a:r>
                  <a:rPr lang="en-US" sz="4400" b="1">
                    <a:effectLst/>
                    <a:latin typeface="Tahoma" panose="020B0604030504040204" pitchFamily="34" charset="0"/>
                    <a:ea typeface="Tahoma" panose="020B0604030504040204" pitchFamily="34" charset="0"/>
                    <a:cs typeface="Tahoma" panose="020B0604030504040204" pitchFamily="34" charset="0"/>
                  </a:rPr>
                  <a:t> cắt đường thẳng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a:effectLst/>
                    <a:latin typeface="Tahoma" panose="020B0604030504040204" pitchFamily="34" charset="0"/>
                    <a:ea typeface="Tahoma" panose="020B0604030504040204" pitchFamily="34" charset="0"/>
                    <a:cs typeface="Tahoma" panose="020B0604030504040204" pitchFamily="34" charset="0"/>
                  </a:rPr>
                  <a:t> tại bốn điểm phân biệt.</a:t>
                </a:r>
              </a:p>
            </p:txBody>
          </p:sp>
        </mc:Choice>
        <mc:Fallback xmlns="">
          <p:sp>
            <p:nvSpPr>
              <p:cNvPr id="8" name="Rectangle 7">
                <a:extLst>
                  <a:ext uri="{FF2B5EF4-FFF2-40B4-BE49-F238E27FC236}">
                    <a16:creationId xmlns:a16="http://schemas.microsoft.com/office/drawing/2014/main" id="{E8F530B1-D80B-444D-B6EF-C7EDA60D0D04}"/>
                  </a:ext>
                </a:extLst>
              </p:cNvPr>
              <p:cNvSpPr>
                <a:spLocks noRot="1" noChangeAspect="1" noMove="1" noResize="1" noEditPoints="1" noAdjustHandles="1" noChangeArrowheads="1" noChangeShapeType="1" noTextEdit="1"/>
              </p:cNvSpPr>
              <p:nvPr/>
            </p:nvSpPr>
            <p:spPr>
              <a:xfrm>
                <a:off x="484422" y="10000353"/>
                <a:ext cx="21381174" cy="799963"/>
              </a:xfrm>
              <a:prstGeom prst="rect">
                <a:avLst/>
              </a:prstGeom>
              <a:blipFill>
                <a:blip r:embed="rId6"/>
                <a:stretch>
                  <a:fillRect t="-12121" r="-228" b="-34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191AD41-4B54-4A8C-96DC-B305C4C36715}"/>
                  </a:ext>
                </a:extLst>
              </p:cNvPr>
              <p:cNvSpPr/>
              <p:nvPr/>
            </p:nvSpPr>
            <p:spPr>
              <a:xfrm>
                <a:off x="484422" y="10945311"/>
                <a:ext cx="12914048" cy="799963"/>
              </a:xfrm>
              <a:prstGeom prst="rect">
                <a:avLst/>
              </a:prstGeom>
            </p:spPr>
            <p:txBody>
              <a:bodyPr wrap="none">
                <a:spAutoFit/>
              </a:bodyPr>
              <a:lstStyle/>
              <a:p>
                <a:pPr marL="629920">
                  <a:lnSpc>
                    <a:spcPct val="115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Vậy phương trình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𝒇</m:t>
                    </m:r>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r>
                          <a:rPr lang="en-US" sz="4400" b="1" i="1">
                            <a:latin typeface="Cambria Math" panose="02040503050406030204" pitchFamily="18" charset="0"/>
                            <a:ea typeface="Calibri" panose="020F0502020204030204" pitchFamily="34" charset="0"/>
                            <a:cs typeface="Times New Roman" panose="02020603050405020304" pitchFamily="18" charset="0"/>
                          </a:rPr>
                          <m:t>𝒙</m:t>
                        </m:r>
                      </m:e>
                    </m:d>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a:latin typeface="Tahoma" panose="020B0604030504040204" pitchFamily="34" charset="0"/>
                    <a:ea typeface="Tahoma" panose="020B0604030504040204" pitchFamily="34" charset="0"/>
                    <a:cs typeface="Tahoma" panose="020B0604030504040204" pitchFamily="34" charset="0"/>
                  </a:rPr>
                  <a:t> có 4 nghiệm.</a:t>
                </a:r>
              </a:p>
            </p:txBody>
          </p:sp>
        </mc:Choice>
        <mc:Fallback xmlns="">
          <p:sp>
            <p:nvSpPr>
              <p:cNvPr id="9" name="Rectangle 8">
                <a:extLst>
                  <a:ext uri="{FF2B5EF4-FFF2-40B4-BE49-F238E27FC236}">
                    <a16:creationId xmlns:a16="http://schemas.microsoft.com/office/drawing/2014/main" id="{8191AD41-4B54-4A8C-96DC-B305C4C36715}"/>
                  </a:ext>
                </a:extLst>
              </p:cNvPr>
              <p:cNvSpPr>
                <a:spLocks noRot="1" noChangeAspect="1" noMove="1" noResize="1" noEditPoints="1" noAdjustHandles="1" noChangeArrowheads="1" noChangeShapeType="1" noTextEdit="1"/>
              </p:cNvSpPr>
              <p:nvPr/>
            </p:nvSpPr>
            <p:spPr>
              <a:xfrm>
                <a:off x="484422" y="10945311"/>
                <a:ext cx="12914048" cy="799963"/>
              </a:xfrm>
              <a:prstGeom prst="rect">
                <a:avLst/>
              </a:prstGeom>
              <a:blipFill>
                <a:blip r:embed="rId7"/>
                <a:stretch>
                  <a:fillRect t="-12121" r="-1038" b="-34091"/>
                </a:stretch>
              </a:blipFill>
            </p:spPr>
            <p:txBody>
              <a:bodyPr/>
              <a:lstStyle/>
              <a:p>
                <a:r>
                  <a:rPr lang="en-US">
                    <a:noFill/>
                  </a:rPr>
                  <a:t> </a:t>
                </a:r>
              </a:p>
            </p:txBody>
          </p:sp>
        </mc:Fallback>
      </mc:AlternateContent>
    </p:spTree>
    <p:extLst>
      <p:ext uri="{BB962C8B-B14F-4D97-AF65-F5344CB8AC3E}">
        <p14:creationId xmlns:p14="http://schemas.microsoft.com/office/powerpoint/2010/main" val="368068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wipe(down)">
                                      <p:cBhvr>
                                        <p:cTn id="4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8" grpId="0" animBg="1"/>
      <p:bldP spid="3" grpId="0"/>
      <p:bldP spid="6"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672097" y="2772051"/>
            <a:ext cx="23391942" cy="4087555"/>
            <a:chOff x="992187" y="2564544"/>
            <a:chExt cx="22353091" cy="4088087"/>
          </a:xfrm>
        </p:grpSpPr>
        <p:sp>
          <p:nvSpPr>
            <p:cNvPr id="134" name="Rounded Rectangle 133"/>
            <p:cNvSpPr/>
            <p:nvPr/>
          </p:nvSpPr>
          <p:spPr bwMode="auto">
            <a:xfrm>
              <a:off x="1145221" y="2667000"/>
              <a:ext cx="22200057" cy="3985631"/>
            </a:xfrm>
            <a:prstGeom prst="roundRect">
              <a:avLst>
                <a:gd name="adj" fmla="val 5492"/>
              </a:avLst>
            </a:prstGeom>
            <a:solidFill>
              <a:schemeClr val="accent4">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0" name="TextBox 13"/>
              <p:cNvSpPr txBox="1">
                <a:spLocks noChangeArrowheads="1"/>
              </p:cNvSpPr>
              <p:nvPr/>
            </p:nvSpPr>
            <p:spPr bwMode="auto">
              <a:xfrm>
                <a:off x="1456316" y="1718346"/>
                <a:ext cx="3173469" cy="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err="1">
                    <a:solidFill>
                      <a:schemeClr val="bg1"/>
                    </a:solidFill>
                    <a:latin typeface="Tahoma" panose="020B0604030504040204" pitchFamily="34" charset="0"/>
                    <a:ea typeface="Tahoma" panose="020B0604030504040204" pitchFamily="34" charset="0"/>
                    <a:cs typeface="Tahoma" panose="020B0604030504040204" pitchFamily="34" charset="0"/>
                  </a:rPr>
                  <a:t>Câu</a:t>
                </a: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 9.</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45" name="Group 44">
            <a:extLst>
              <a:ext uri="{FF2B5EF4-FFF2-40B4-BE49-F238E27FC236}">
                <a16:creationId xmlns:a16="http://schemas.microsoft.com/office/drawing/2014/main" id="{D91777D8-CFBA-47FC-B295-FC73CEE9DC49}"/>
              </a:ext>
            </a:extLst>
          </p:cNvPr>
          <p:cNvGrpSpPr/>
          <p:nvPr/>
        </p:nvGrpSpPr>
        <p:grpSpPr>
          <a:xfrm>
            <a:off x="833331" y="6931149"/>
            <a:ext cx="23278225" cy="6545132"/>
            <a:chOff x="1205494" y="6941416"/>
            <a:chExt cx="23281256" cy="6545984"/>
          </a:xfrm>
        </p:grpSpPr>
        <p:sp>
          <p:nvSpPr>
            <p:cNvPr id="46" name="Rounded Rectangle 124">
              <a:extLst>
                <a:ext uri="{FF2B5EF4-FFF2-40B4-BE49-F238E27FC236}">
                  <a16:creationId xmlns:a16="http://schemas.microsoft.com/office/drawing/2014/main" id="{9A6CC8D0-4EA6-445E-A961-77B0124AD9F8}"/>
                </a:ext>
              </a:extLst>
            </p:cNvPr>
            <p:cNvSpPr/>
            <p:nvPr/>
          </p:nvSpPr>
          <p:spPr>
            <a:xfrm>
              <a:off x="1209585" y="7179457"/>
              <a:ext cx="23277165" cy="6307943"/>
            </a:xfrm>
            <a:prstGeom prst="roundRect">
              <a:avLst>
                <a:gd name="adj" fmla="val 2239"/>
              </a:avLst>
            </a:prstGeom>
            <a:solidFill>
              <a:schemeClr val="accent6">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47" name="Group 46">
              <a:extLst>
                <a:ext uri="{FF2B5EF4-FFF2-40B4-BE49-F238E27FC236}">
                  <a16:creationId xmlns:a16="http://schemas.microsoft.com/office/drawing/2014/main" id="{76E22A34-D792-41E6-996B-C933F49A50F3}"/>
                </a:ext>
              </a:extLst>
            </p:cNvPr>
            <p:cNvGrpSpPr/>
            <p:nvPr/>
          </p:nvGrpSpPr>
          <p:grpSpPr>
            <a:xfrm>
              <a:off x="1205494" y="6941416"/>
              <a:ext cx="3493741" cy="788783"/>
              <a:chOff x="1205494" y="6941416"/>
              <a:chExt cx="3493741" cy="788783"/>
            </a:xfrm>
          </p:grpSpPr>
          <p:sp>
            <p:nvSpPr>
              <p:cNvPr id="48" name="Freeform 20">
                <a:extLst>
                  <a:ext uri="{FF2B5EF4-FFF2-40B4-BE49-F238E27FC236}">
                    <a16:creationId xmlns:a16="http://schemas.microsoft.com/office/drawing/2014/main" id="{C9A5E19E-05E7-480C-8788-050EB5120094}"/>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id="{2026DBD3-C69A-4056-B75B-02E63CAB39CE}"/>
                  </a:ext>
                </a:extLst>
              </p:cNvPr>
              <p:cNvSpPr txBox="1"/>
              <p:nvPr/>
            </p:nvSpPr>
            <p:spPr>
              <a:xfrm>
                <a:off x="2057667" y="6941416"/>
                <a:ext cx="2641568" cy="769541"/>
              </a:xfrm>
              <a:prstGeom prst="rect">
                <a:avLst/>
              </a:prstGeom>
              <a:noFill/>
            </p:spPr>
            <p:txBody>
              <a:bodyPr wrap="square" rtlCol="0">
                <a:spAutoFit/>
              </a:bodyPr>
              <a:lstStyle/>
              <a:p>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0" name="Round Diagonal Corner Rectangle 128">
                <a:extLst>
                  <a:ext uri="{FF2B5EF4-FFF2-40B4-BE49-F238E27FC236}">
                    <a16:creationId xmlns:a16="http://schemas.microsoft.com/office/drawing/2014/main" id="{ED9D2D53-5935-4A35-802F-5C04CD1F570C}"/>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1" name="Freeform 15">
                <a:extLst>
                  <a:ext uri="{FF2B5EF4-FFF2-40B4-BE49-F238E27FC236}">
                    <a16:creationId xmlns:a16="http://schemas.microsoft.com/office/drawing/2014/main" id="{3DA56779-314C-42A4-A6ED-3B57859B1A49}"/>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01" name="Group 47">
            <a:extLst>
              <a:ext uri="{FF2B5EF4-FFF2-40B4-BE49-F238E27FC236}">
                <a16:creationId xmlns:a16="http://schemas.microsoft.com/office/drawing/2014/main" id="{B73471F7-C123-41F8-A25D-F7744149BA05}"/>
              </a:ext>
            </a:extLst>
          </p:cNvPr>
          <p:cNvGrpSpPr/>
          <p:nvPr/>
        </p:nvGrpSpPr>
        <p:grpSpPr>
          <a:xfrm>
            <a:off x="909007" y="1567608"/>
            <a:ext cx="9472086" cy="968318"/>
            <a:chOff x="739068" y="1515168"/>
            <a:chExt cx="9473319" cy="968444"/>
          </a:xfrm>
        </p:grpSpPr>
        <p:sp>
          <p:nvSpPr>
            <p:cNvPr id="102" name="Freeform 71">
              <a:extLst>
                <a:ext uri="{FF2B5EF4-FFF2-40B4-BE49-F238E27FC236}">
                  <a16:creationId xmlns:a16="http://schemas.microsoft.com/office/drawing/2014/main" id="{2CDE257A-E3B9-4C89-8C81-BC0BB61329C9}"/>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3" name="Group 30">
              <a:extLst>
                <a:ext uri="{FF2B5EF4-FFF2-40B4-BE49-F238E27FC236}">
                  <a16:creationId xmlns:a16="http://schemas.microsoft.com/office/drawing/2014/main" id="{C8C0CCAE-C268-4BBE-9746-104D9B5693EE}"/>
                </a:ext>
              </a:extLst>
            </p:cNvPr>
            <p:cNvGrpSpPr/>
            <p:nvPr/>
          </p:nvGrpSpPr>
          <p:grpSpPr>
            <a:xfrm>
              <a:off x="739068" y="1515168"/>
              <a:ext cx="8177919" cy="960327"/>
              <a:chOff x="739068" y="1515168"/>
              <a:chExt cx="8177919" cy="960327"/>
            </a:xfrm>
          </p:grpSpPr>
          <p:sp>
            <p:nvSpPr>
              <p:cNvPr id="104" name="Freeform 71">
                <a:extLst>
                  <a:ext uri="{FF2B5EF4-FFF2-40B4-BE49-F238E27FC236}">
                    <a16:creationId xmlns:a16="http://schemas.microsoft.com/office/drawing/2014/main" id="{0BE26FC4-C4EC-474E-ADAD-4E44163DC9DA}"/>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5" name="Oval 72">
                <a:extLst>
                  <a:ext uri="{FF2B5EF4-FFF2-40B4-BE49-F238E27FC236}">
                    <a16:creationId xmlns:a16="http://schemas.microsoft.com/office/drawing/2014/main" id="{A1244FCB-39BD-4016-8C09-C4AE93D6D7F4}"/>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6" name="Freeform 73">
                <a:extLst>
                  <a:ext uri="{FF2B5EF4-FFF2-40B4-BE49-F238E27FC236}">
                    <a16:creationId xmlns:a16="http://schemas.microsoft.com/office/drawing/2014/main" id="{4CFDBF0B-3895-4483-9B45-7D15687BF3B1}"/>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7" name="Freeform 74">
                <a:extLst>
                  <a:ext uri="{FF2B5EF4-FFF2-40B4-BE49-F238E27FC236}">
                    <a16:creationId xmlns:a16="http://schemas.microsoft.com/office/drawing/2014/main" id="{761EB9DC-1765-4969-A7EE-F02933B2A364}"/>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8" name="Freeform 75">
                <a:extLst>
                  <a:ext uri="{FF2B5EF4-FFF2-40B4-BE49-F238E27FC236}">
                    <a16:creationId xmlns:a16="http://schemas.microsoft.com/office/drawing/2014/main" id="{9A5F0408-FD2C-43CA-900C-BA10E0515BB7}"/>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9" name="Freeform 76">
                <a:extLst>
                  <a:ext uri="{FF2B5EF4-FFF2-40B4-BE49-F238E27FC236}">
                    <a16:creationId xmlns:a16="http://schemas.microsoft.com/office/drawing/2014/main" id="{7D2945B2-8879-4370-B4D2-77B796562EE3}"/>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0" name="Freeform 77">
                <a:extLst>
                  <a:ext uri="{FF2B5EF4-FFF2-40B4-BE49-F238E27FC236}">
                    <a16:creationId xmlns:a16="http://schemas.microsoft.com/office/drawing/2014/main" id="{98EE9CE5-575F-4E87-829D-8CF89E48FDF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1" name="Freeform 78">
                <a:extLst>
                  <a:ext uri="{FF2B5EF4-FFF2-40B4-BE49-F238E27FC236}">
                    <a16:creationId xmlns:a16="http://schemas.microsoft.com/office/drawing/2014/main" id="{9C90920A-F3D6-4790-8CAF-E092C9BCBA84}"/>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2" name="Freeform 79">
                <a:extLst>
                  <a:ext uri="{FF2B5EF4-FFF2-40B4-BE49-F238E27FC236}">
                    <a16:creationId xmlns:a16="http://schemas.microsoft.com/office/drawing/2014/main" id="{6617115B-64EF-4792-B05C-B0D04DED1A5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3" name="Freeform 80">
                <a:extLst>
                  <a:ext uri="{FF2B5EF4-FFF2-40B4-BE49-F238E27FC236}">
                    <a16:creationId xmlns:a16="http://schemas.microsoft.com/office/drawing/2014/main" id="{F894C693-D8DD-4612-93E7-3359A7E4895C}"/>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4" name="Freeform 81">
                <a:extLst>
                  <a:ext uri="{FF2B5EF4-FFF2-40B4-BE49-F238E27FC236}">
                    <a16:creationId xmlns:a16="http://schemas.microsoft.com/office/drawing/2014/main" id="{81282F30-5D6B-46E6-A236-CBD9BBDE3AE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5" name="Freeform 82">
                <a:extLst>
                  <a:ext uri="{FF2B5EF4-FFF2-40B4-BE49-F238E27FC236}">
                    <a16:creationId xmlns:a16="http://schemas.microsoft.com/office/drawing/2014/main" id="{640664D0-7FA0-4FA1-A576-3AEC0BCF0A4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6" name="TextBox 43">
                <a:extLst>
                  <a:ext uri="{FF2B5EF4-FFF2-40B4-BE49-F238E27FC236}">
                    <a16:creationId xmlns:a16="http://schemas.microsoft.com/office/drawing/2014/main" id="{209B6192-FEEA-46AD-BB20-90CB0AB28D14}"/>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sp>
        <p:nvSpPr>
          <p:cNvPr id="19" name="Rectangle 18">
            <a:extLst>
              <a:ext uri="{FF2B5EF4-FFF2-40B4-BE49-F238E27FC236}">
                <a16:creationId xmlns:a16="http://schemas.microsoft.com/office/drawing/2014/main" id="{6A124ED8-941B-465E-852F-2816AD722B1C}"/>
              </a:ext>
            </a:extLst>
          </p:cNvPr>
          <p:cNvSpPr/>
          <p:nvPr/>
        </p:nvSpPr>
        <p:spPr>
          <a:xfrm>
            <a:off x="13782879" y="12674002"/>
            <a:ext cx="3006272" cy="792205"/>
          </a:xfrm>
          <a:prstGeom prst="rect">
            <a:avLst/>
          </a:prstGeom>
        </p:spPr>
        <p:txBody>
          <a:bodyPr wrap="none">
            <a:spAutoFit/>
          </a:bodyPr>
          <a:lstStyle/>
          <a:p>
            <a:pPr marL="630555">
              <a:lnSpc>
                <a:spcPct val="115000"/>
              </a:lnSpc>
              <a:spcAft>
                <a:spcPts val="800"/>
              </a:spcAft>
            </a:pPr>
            <a:r>
              <a:rPr lang="nl-NL" sz="4400" b="1">
                <a:solidFill>
                  <a:srgbClr val="FF0000"/>
                </a:solidFill>
                <a:latin typeface="Tahoma" panose="020B0604030504040204" pitchFamily="34" charset="0"/>
                <a:ea typeface="Tahoma" panose="020B0604030504040204" pitchFamily="34" charset="0"/>
                <a:cs typeface="Tahoma" panose="020B0604030504040204" pitchFamily="34" charset="0"/>
              </a:rPr>
              <a:t>Chọn B </a:t>
            </a:r>
            <a:endPar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8" name="Oval 117">
            <a:extLst>
              <a:ext uri="{FF2B5EF4-FFF2-40B4-BE49-F238E27FC236}">
                <a16:creationId xmlns:a16="http://schemas.microsoft.com/office/drawing/2014/main" id="{7B088F62-C8DC-4E6F-B526-F6264CD438F3}"/>
              </a:ext>
            </a:extLst>
          </p:cNvPr>
          <p:cNvSpPr/>
          <p:nvPr/>
        </p:nvSpPr>
        <p:spPr>
          <a:xfrm>
            <a:off x="6172200" y="5547060"/>
            <a:ext cx="1072553" cy="1027535"/>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n w="22225">
                <a:solidFill>
                  <a:schemeClr val="accent2"/>
                </a:solidFill>
                <a:prstDash val="solid"/>
              </a:ln>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1C39391-4169-480D-9C10-BCAAB90B4082}"/>
                  </a:ext>
                </a:extLst>
              </p:cNvPr>
              <p:cNvSpPr/>
              <p:nvPr/>
            </p:nvSpPr>
            <p:spPr>
              <a:xfrm>
                <a:off x="889634" y="3508980"/>
                <a:ext cx="22949119" cy="2908232"/>
              </a:xfrm>
              <a:prstGeom prst="rect">
                <a:avLst/>
              </a:prstGeom>
            </p:spPr>
            <p:txBody>
              <a:bodyPr wrap="square">
                <a:spAutoFit/>
              </a:bodyPr>
              <a:lstStyle/>
              <a:p>
                <a:pPr marL="629920" indent="-629920" algn="just">
                  <a:lnSpc>
                    <a:spcPct val="150000"/>
                  </a:lnSpc>
                  <a:spcBef>
                    <a:spcPts val="600"/>
                  </a:spcBef>
                  <a:spcAft>
                    <a:spcPts val="0"/>
                  </a:spcAft>
                  <a:tabLst>
                    <a:tab pos="629920" algn="l"/>
                  </a:tabLst>
                </a:pPr>
                <a:r>
                  <a:rPr lang="nl-NL" sz="4400" b="1" dirty="0">
                    <a:latin typeface="Tahoma" panose="020B0604030504040204" pitchFamily="34" charset="0"/>
                    <a:ea typeface="Tahoma" panose="020B0604030504040204" pitchFamily="34" charset="0"/>
                    <a:cs typeface="Tahoma" panose="020B0604030504040204" pitchFamily="34" charset="0"/>
                  </a:rPr>
                  <a:t>Tìm tất cả các giá trị thực của tham số </a:t>
                </a:r>
                <a14:m>
                  <m:oMath xmlns:m="http://schemas.openxmlformats.org/officeDocument/2006/math">
                    <m:r>
                      <a:rPr lang="en-US" sz="4400" b="1" i="1">
                        <a:effectLst/>
                        <a:latin typeface="Cambria Math" panose="02040503050406030204" pitchFamily="18" charset="0"/>
                        <a:ea typeface="Calibri" panose="020F0502020204030204" pitchFamily="34" charset="0"/>
                      </a:rPr>
                      <m:t>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để đường thẳng </a:t>
                </a:r>
                <a14:m>
                  <m:oMath xmlns:m="http://schemas.openxmlformats.org/officeDocument/2006/math">
                    <m:r>
                      <a:rPr lang="en-US" sz="4400" b="1" i="1">
                        <a:effectLst/>
                        <a:latin typeface="Cambria Math" panose="02040503050406030204" pitchFamily="18" charset="0"/>
                        <a:ea typeface="Calibri" panose="020F0502020204030204" pitchFamily="34" charset="0"/>
                      </a:rPr>
                      <m:t>𝒚</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cắt đồ thị hàm số </a:t>
                </a:r>
              </a:p>
              <a:p>
                <a:pPr marL="629920" indent="-629920" algn="just">
                  <a:lnSpc>
                    <a:spcPct val="150000"/>
                  </a:lnSpc>
                  <a:spcBef>
                    <a:spcPts val="600"/>
                  </a:spcBef>
                  <a:spcAft>
                    <a:spcPts val="0"/>
                  </a:spcAft>
                  <a:tabLst>
                    <a:tab pos="629920" algn="l"/>
                  </a:tabLst>
                </a:pPr>
                <a14:m>
                  <m:oMath xmlns:m="http://schemas.openxmlformats.org/officeDocument/2006/math">
                    <m:r>
                      <a:rPr lang="en-US" sz="4400" b="1" i="1">
                        <a:effectLst/>
                        <a:latin typeface="Cambria Math" panose="02040503050406030204" pitchFamily="18" charset="0"/>
                        <a:ea typeface="Calibri" panose="020F0502020204030204" pitchFamily="34" charset="0"/>
                      </a:rPr>
                      <m:t>𝒚</m:t>
                    </m:r>
                    <m:r>
                      <a:rPr lang="en-US" sz="4400" b="1" i="1">
                        <a:effectLst/>
                        <a:latin typeface="Cambria Math" panose="02040503050406030204" pitchFamily="18" charset="0"/>
                        <a:ea typeface="Calibri" panose="020F0502020204030204" pitchFamily="34" charset="0"/>
                      </a:rPr>
                      <m:t>=</m:t>
                    </m:r>
                    <m:sSup>
                      <m:sSupPr>
                        <m:ctrlPr>
                          <a:rPr lang="en-US" sz="4400" b="1" i="1">
                            <a:effectLst/>
                            <a:latin typeface="Cambria Math" panose="02040503050406030204" pitchFamily="18" charset="0"/>
                            <a:ea typeface="Calibri" panose="020F0502020204030204" pitchFamily="34" charset="0"/>
                          </a:rPr>
                        </m:ctrlPr>
                      </m:sSupPr>
                      <m:e>
                        <m:r>
                          <a:rPr lang="en-US" sz="4400" b="1" i="1">
                            <a:effectLst/>
                            <a:latin typeface="Cambria Math" panose="02040503050406030204" pitchFamily="18" charset="0"/>
                            <a:ea typeface="Calibri" panose="020F0502020204030204" pitchFamily="34" charset="0"/>
                          </a:rPr>
                          <m:t>𝒙</m:t>
                        </m:r>
                      </m:e>
                      <m:sup>
                        <m:r>
                          <a:rPr lang="en-US" sz="4400" b="1" i="1">
                            <a:effectLst/>
                            <a:latin typeface="Cambria Math" panose="02040503050406030204" pitchFamily="18" charset="0"/>
                            <a:ea typeface="Calibri" panose="020F0502020204030204" pitchFamily="34" charset="0"/>
                          </a:rPr>
                          <m:t>𝟒</m:t>
                        </m:r>
                      </m:sup>
                    </m:sSup>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𝟐</m:t>
                    </m:r>
                    <m:sSup>
                      <m:sSupPr>
                        <m:ctrlPr>
                          <a:rPr lang="en-US" sz="4400" b="1" i="1">
                            <a:effectLst/>
                            <a:latin typeface="Cambria Math" panose="02040503050406030204" pitchFamily="18" charset="0"/>
                            <a:ea typeface="Calibri" panose="020F0502020204030204" pitchFamily="34" charset="0"/>
                          </a:rPr>
                        </m:ctrlPr>
                      </m:sSupPr>
                      <m:e>
                        <m:r>
                          <a:rPr lang="en-US" sz="4400" b="1" i="1">
                            <a:effectLst/>
                            <a:latin typeface="Cambria Math" panose="02040503050406030204" pitchFamily="18" charset="0"/>
                            <a:ea typeface="Calibri" panose="020F0502020204030204" pitchFamily="34" charset="0"/>
                          </a:rPr>
                          <m:t>𝒙</m:t>
                        </m:r>
                      </m:e>
                      <m:sup>
                        <m:r>
                          <a:rPr lang="en-US" sz="4400" b="1" i="1">
                            <a:effectLst/>
                            <a:latin typeface="Cambria Math" panose="02040503050406030204" pitchFamily="18" charset="0"/>
                            <a:ea typeface="Calibri" panose="020F0502020204030204" pitchFamily="34" charset="0"/>
                          </a:rPr>
                          <m:t>𝟐</m:t>
                        </m:r>
                      </m:sup>
                    </m:sSup>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𝟐</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tại </a:t>
                </a:r>
                <a14:m>
                  <m:oMath xmlns:m="http://schemas.openxmlformats.org/officeDocument/2006/math">
                    <m:r>
                      <a:rPr lang="en-US" sz="4400" b="1" i="1">
                        <a:effectLst/>
                        <a:latin typeface="Cambria Math" panose="02040503050406030204" pitchFamily="18" charset="0"/>
                        <a:ea typeface="Calibri" panose="020F0502020204030204" pitchFamily="34" charset="0"/>
                      </a:rPr>
                      <m:t>𝟒</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điểm phân biệt.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nSpc>
                    <a:spcPct val="115000"/>
                  </a:lnSpc>
                  <a:spcAft>
                    <a:spcPts val="800"/>
                  </a:spcAft>
                  <a:tabLst>
                    <a:tab pos="3599815" algn="l"/>
                    <a:tab pos="5039995" algn="l"/>
                  </a:tabLst>
                </a:pPr>
                <a:r>
                  <a:rPr lang="nl-NL" sz="4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99"/>
                    </a:solidFill>
                    <a:latin typeface="Tahoma" panose="020B0604030504040204" pitchFamily="34" charset="0"/>
                    <a:ea typeface="Tahoma" panose="020B0604030504040204" pitchFamily="34" charset="0"/>
                    <a:cs typeface="Tahoma" panose="020B0604030504040204" pitchFamily="34" charset="0"/>
                  </a:rPr>
                  <a:t>   B</a:t>
                </a:r>
                <a:r>
                  <a:rPr lang="nl-NL"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t>
                </a:r>
                <a:r>
                  <a:rPr lang="nl-NL" sz="4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99"/>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51C39391-4169-480D-9C10-BCAAB90B4082}"/>
                  </a:ext>
                </a:extLst>
              </p:cNvPr>
              <p:cNvSpPr>
                <a:spLocks noRot="1" noChangeAspect="1" noMove="1" noResize="1" noEditPoints="1" noAdjustHandles="1" noChangeArrowheads="1" noChangeShapeType="1" noTextEdit="1"/>
              </p:cNvSpPr>
              <p:nvPr/>
            </p:nvSpPr>
            <p:spPr>
              <a:xfrm>
                <a:off x="889634" y="3508980"/>
                <a:ext cx="22949119" cy="2908232"/>
              </a:xfrm>
              <a:prstGeom prst="rect">
                <a:avLst/>
              </a:prstGeom>
              <a:blipFill>
                <a:blip r:embed="rId3"/>
                <a:stretch>
                  <a:fillRect l="-1089" r="-1009" b="-9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326EB55-7387-4B05-AD8A-2C1E1E9A21B5}"/>
                  </a:ext>
                </a:extLst>
              </p:cNvPr>
              <p:cNvSpPr/>
              <p:nvPr/>
            </p:nvSpPr>
            <p:spPr>
              <a:xfrm>
                <a:off x="1220303" y="7243476"/>
                <a:ext cx="16035800" cy="1704634"/>
              </a:xfrm>
              <a:prstGeom prst="rect">
                <a:avLst/>
              </a:prstGeom>
            </p:spPr>
            <p:txBody>
              <a:bodyPr wrap="none">
                <a:spAutoFit/>
              </a:body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TXĐ: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𝑫</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ℝ</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&amp;</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e>
                        </m:eqAr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Rectangle 11">
                <a:extLst>
                  <a:ext uri="{FF2B5EF4-FFF2-40B4-BE49-F238E27FC236}">
                    <a16:creationId xmlns:a16="http://schemas.microsoft.com/office/drawing/2014/main" id="{4326EB55-7387-4B05-AD8A-2C1E1E9A21B5}"/>
                  </a:ext>
                </a:extLst>
              </p:cNvPr>
              <p:cNvSpPr>
                <a:spLocks noRot="1" noChangeAspect="1" noMove="1" noResize="1" noEditPoints="1" noAdjustHandles="1" noChangeArrowheads="1" noChangeShapeType="1" noTextEdit="1"/>
              </p:cNvSpPr>
              <p:nvPr/>
            </p:nvSpPr>
            <p:spPr>
              <a:xfrm>
                <a:off x="1220303" y="7243476"/>
                <a:ext cx="16035800" cy="1704634"/>
              </a:xfrm>
              <a:prstGeom prst="rect">
                <a:avLst/>
              </a:prstGeom>
              <a:blipFill>
                <a:blip r:embed="rId4"/>
                <a:stretch>
                  <a:fillRect l="-1520" r="-608"/>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4EB1CC92-3AF6-41B6-9701-813D8DE71F25}"/>
              </a:ext>
            </a:extLst>
          </p:cNvPr>
          <p:cNvSpPr/>
          <p:nvPr/>
        </p:nvSpPr>
        <p:spPr>
          <a:xfrm>
            <a:off x="1253936" y="8541362"/>
            <a:ext cx="1508746" cy="792205"/>
          </a:xfrm>
          <a:prstGeom prst="rect">
            <a:avLst/>
          </a:prstGeom>
        </p:spPr>
        <p:txBody>
          <a:bodyPr wrap="none">
            <a:spAutoFit/>
          </a:bodyPr>
          <a:lstStyle/>
          <a:p>
            <a:pPr>
              <a:lnSpc>
                <a:spcPct val="115000"/>
              </a:lnSpc>
              <a:spcAft>
                <a:spcPts val="800"/>
              </a:spcAft>
              <a:tabLst>
                <a:tab pos="3599815" algn="l"/>
                <a:tab pos="5039995" algn="l"/>
              </a:tabLst>
            </a:pPr>
            <a:r>
              <a:rPr lang="en-US" sz="4400" b="1" dirty="0">
                <a:latin typeface="Tahoma" panose="020B0604030504040204" pitchFamily="34" charset="0"/>
                <a:ea typeface="Tahoma" panose="020B0604030504040204" pitchFamily="34" charset="0"/>
                <a:cs typeface="Tahoma" panose="020B0604030504040204" pitchFamily="34" charset="0"/>
              </a:rPr>
              <a:t>BBT: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5" name="Picture 14">
            <a:extLst>
              <a:ext uri="{FF2B5EF4-FFF2-40B4-BE49-F238E27FC236}">
                <a16:creationId xmlns:a16="http://schemas.microsoft.com/office/drawing/2014/main" id="{4F4FC4FD-9944-488E-8AE7-24CABB3CED50}"/>
              </a:ext>
            </a:extLst>
          </p:cNvPr>
          <p:cNvPicPr>
            <a:picLocks noChangeAspect="1"/>
          </p:cNvPicPr>
          <p:nvPr/>
        </p:nvPicPr>
        <p:blipFill>
          <a:blip r:embed="rId5"/>
          <a:stretch>
            <a:fillRect/>
          </a:stretch>
        </p:blipFill>
        <p:spPr>
          <a:xfrm>
            <a:off x="2903703" y="9085198"/>
            <a:ext cx="11979824" cy="3395445"/>
          </a:xfrm>
          <a:prstGeom prst="rect">
            <a:avLst/>
          </a:prstGeom>
        </p:spPr>
      </p:pic>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FADC15F-267A-4214-9F56-399E767E6A76}"/>
                  </a:ext>
                </a:extLst>
              </p:cNvPr>
              <p:cNvSpPr/>
              <p:nvPr/>
            </p:nvSpPr>
            <p:spPr>
              <a:xfrm>
                <a:off x="672097" y="12567625"/>
                <a:ext cx="9760364" cy="799963"/>
              </a:xfrm>
              <a:prstGeom prst="rect">
                <a:avLst/>
              </a:prstGeom>
            </p:spPr>
            <p:txBody>
              <a:bodyPr wrap="none">
                <a:spAutoFit/>
              </a:bodyPr>
              <a:lstStyle/>
              <a:p>
                <a:pPr marL="629920">
                  <a:lnSpc>
                    <a:spcPct val="115000"/>
                  </a:lnSpc>
                  <a:spcAft>
                    <a:spcPts val="800"/>
                  </a:spcAft>
                  <a:tabLst>
                    <a:tab pos="3599815" algn="l"/>
                    <a:tab pos="5039995" algn="l"/>
                  </a:tabLst>
                </a:pPr>
                <a:r>
                  <a:rPr lang="en-US" sz="4400" b="1" dirty="0" err="1">
                    <a:latin typeface="Tahoma" panose="020B0604030504040204" pitchFamily="34" charset="0"/>
                    <a:ea typeface="Tahoma" panose="020B0604030504040204" pitchFamily="34" charset="0"/>
                    <a:cs typeface="Tahoma" panose="020B0604030504040204" pitchFamily="34" charset="0"/>
                  </a:rPr>
                  <a:t>Dựa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BBT, </a:t>
                </a:r>
                <a:r>
                  <a:rPr lang="en-US" sz="4400" b="1" dirty="0" err="1">
                    <a:latin typeface="Tahoma" panose="020B0604030504040204" pitchFamily="34" charset="0"/>
                    <a:ea typeface="Tahoma" panose="020B0604030504040204" pitchFamily="34" charset="0"/>
                    <a:cs typeface="Tahoma" panose="020B0604030504040204" pitchFamily="34" charset="0"/>
                  </a:rPr>
                  <a:t>ycbt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Cambria Math" panose="020405030504060302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7" name="Rectangle 16">
                <a:extLst>
                  <a:ext uri="{FF2B5EF4-FFF2-40B4-BE49-F238E27FC236}">
                    <a16:creationId xmlns:a16="http://schemas.microsoft.com/office/drawing/2014/main" id="{0FADC15F-267A-4214-9F56-399E767E6A76}"/>
                  </a:ext>
                </a:extLst>
              </p:cNvPr>
              <p:cNvSpPr>
                <a:spLocks noRot="1" noChangeAspect="1" noMove="1" noResize="1" noEditPoints="1" noAdjustHandles="1" noChangeArrowheads="1" noChangeShapeType="1" noTextEdit="1"/>
              </p:cNvSpPr>
              <p:nvPr/>
            </p:nvSpPr>
            <p:spPr>
              <a:xfrm>
                <a:off x="672097" y="12567625"/>
                <a:ext cx="9760364" cy="799963"/>
              </a:xfrm>
              <a:prstGeom prst="rect">
                <a:avLst/>
              </a:prstGeom>
              <a:blipFill>
                <a:blip r:embed="rId6"/>
                <a:stretch>
                  <a:fillRect t="-12977" r="-1562" b="-35115"/>
                </a:stretch>
              </a:blipFill>
            </p:spPr>
            <p:txBody>
              <a:bodyPr/>
              <a:lstStyle/>
              <a:p>
                <a:r>
                  <a:rPr lang="en-US">
                    <a:noFill/>
                  </a:rPr>
                  <a:t> </a:t>
                </a:r>
              </a:p>
            </p:txBody>
          </p:sp>
        </mc:Fallback>
      </mc:AlternateContent>
    </p:spTree>
    <p:extLst>
      <p:ext uri="{BB962C8B-B14F-4D97-AF65-F5344CB8AC3E}">
        <p14:creationId xmlns:p14="http://schemas.microsoft.com/office/powerpoint/2010/main" val="25832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wipe(down)">
                                      <p:cBhvr>
                                        <p:cTn id="4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8" grpId="0" animBg="1"/>
      <p:bldP spid="3" grpId="0"/>
      <p:bldP spid="12" grpId="0"/>
      <p:bldP spid="14"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696400" y="2679142"/>
            <a:ext cx="23391942" cy="4760400"/>
            <a:chOff x="992187" y="2564544"/>
            <a:chExt cx="22353091" cy="4761020"/>
          </a:xfrm>
        </p:grpSpPr>
        <p:sp>
          <p:nvSpPr>
            <p:cNvPr id="134" name="Rounded Rectangle 133"/>
            <p:cNvSpPr/>
            <p:nvPr/>
          </p:nvSpPr>
          <p:spPr bwMode="auto">
            <a:xfrm>
              <a:off x="1145221" y="2666999"/>
              <a:ext cx="22200057" cy="4658565"/>
            </a:xfrm>
            <a:prstGeom prst="roundRect">
              <a:avLst>
                <a:gd name="adj" fmla="val 5492"/>
              </a:avLst>
            </a:prstGeom>
            <a:solidFill>
              <a:schemeClr val="accent4">
                <a:lumMod val="20000"/>
                <a:lumOff val="8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35" name="Group 134"/>
            <p:cNvGrpSpPr/>
            <p:nvPr/>
          </p:nvGrpSpPr>
          <p:grpSpPr>
            <a:xfrm>
              <a:off x="992187" y="2564544"/>
              <a:ext cx="3124200" cy="1023459"/>
              <a:chOff x="534987" y="1647866"/>
              <a:chExt cx="4197167" cy="1176337"/>
            </a:xfrm>
          </p:grpSpPr>
          <p:sp>
            <p:nvSpPr>
              <p:cNvPr id="13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7" name="Pentagon 136"/>
              <p:cNvSpPr/>
              <p:nvPr/>
            </p:nvSpPr>
            <p:spPr bwMode="auto">
              <a:xfrm>
                <a:off x="534987" y="1647866"/>
                <a:ext cx="4197167" cy="955674"/>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7060"/>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38" name="Group 11"/>
              <p:cNvGrpSpPr/>
              <p:nvPr/>
            </p:nvGrpSpPr>
            <p:grpSpPr bwMode="auto">
              <a:xfrm>
                <a:off x="683775" y="1836907"/>
                <a:ext cx="582199" cy="537956"/>
                <a:chOff x="7440266" y="3398551"/>
                <a:chExt cx="757238" cy="765175"/>
              </a:xfrm>
              <a:solidFill>
                <a:schemeClr val="bg1">
                  <a:lumMod val="95000"/>
                </a:schemeClr>
              </a:solidFill>
            </p:grpSpPr>
            <p:sp>
              <p:nvSpPr>
                <p:cNvPr id="141" name="Freeform 14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14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14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Rectangle 14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Rectangle 14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Rectangle 14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Rectangle 14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7060">
                    <a:defRPr/>
                  </a:pPr>
                  <a:endParaRPr lang="en-US" sz="4400" b="1">
                    <a:latin typeface="Tahoma" panose="020B0604030504040204" pitchFamily="34" charset="0"/>
                    <a:ea typeface="Tahoma" panose="020B0604030504040204" pitchFamily="34" charset="0"/>
                    <a:cs typeface="Tahoma" panose="020B0604030504040204" pitchFamily="34" charset="0"/>
                  </a:endParaRPr>
                </a:p>
              </p:txBody>
            </p:sp>
          </p:grpSp>
          <p:sp>
            <p:nvSpPr>
              <p:cNvPr id="139" name="Chevron 13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endParaRPr lang="en-US" sz="44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0" name="TextBox 13"/>
              <p:cNvSpPr txBox="1">
                <a:spLocks noChangeArrowheads="1"/>
              </p:cNvSpPr>
              <p:nvPr/>
            </p:nvSpPr>
            <p:spPr bwMode="auto">
              <a:xfrm>
                <a:off x="1456316" y="1718346"/>
                <a:ext cx="3173469" cy="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eaLnBrk="1" hangingPunct="1"/>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bg1"/>
                    </a:solidFill>
                    <a:latin typeface="Tahoma" panose="020B0604030504040204" pitchFamily="34" charset="0"/>
                    <a:ea typeface="Tahoma" panose="020B0604030504040204" pitchFamily="34" charset="0"/>
                    <a:cs typeface="Tahoma" panose="020B0604030504040204" pitchFamily="34" charset="0"/>
                  </a:rPr>
                  <a:t>10</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grpSp>
      </p:grpSp>
      <p:grpSp>
        <p:nvGrpSpPr>
          <p:cNvPr id="45" name="Group 44">
            <a:extLst>
              <a:ext uri="{FF2B5EF4-FFF2-40B4-BE49-F238E27FC236}">
                <a16:creationId xmlns:a16="http://schemas.microsoft.com/office/drawing/2014/main" id="{D91777D8-CFBA-47FC-B295-FC73CEE9DC49}"/>
              </a:ext>
            </a:extLst>
          </p:cNvPr>
          <p:cNvGrpSpPr/>
          <p:nvPr/>
        </p:nvGrpSpPr>
        <p:grpSpPr>
          <a:xfrm>
            <a:off x="868287" y="7461968"/>
            <a:ext cx="23278225" cy="5798843"/>
            <a:chOff x="1205494" y="6941416"/>
            <a:chExt cx="23281256" cy="5799598"/>
          </a:xfrm>
        </p:grpSpPr>
        <p:sp>
          <p:nvSpPr>
            <p:cNvPr id="46" name="Rounded Rectangle 124">
              <a:extLst>
                <a:ext uri="{FF2B5EF4-FFF2-40B4-BE49-F238E27FC236}">
                  <a16:creationId xmlns:a16="http://schemas.microsoft.com/office/drawing/2014/main" id="{9A6CC8D0-4EA6-445E-A961-77B0124AD9F8}"/>
                </a:ext>
              </a:extLst>
            </p:cNvPr>
            <p:cNvSpPr/>
            <p:nvPr/>
          </p:nvSpPr>
          <p:spPr>
            <a:xfrm>
              <a:off x="1209585" y="7179457"/>
              <a:ext cx="23277165" cy="5561557"/>
            </a:xfrm>
            <a:prstGeom prst="roundRect">
              <a:avLst>
                <a:gd name="adj" fmla="val 2239"/>
              </a:avLst>
            </a:prstGeom>
            <a:solidFill>
              <a:schemeClr val="accent6">
                <a:lumMod val="40000"/>
                <a:lumOff val="6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47" name="Group 46">
              <a:extLst>
                <a:ext uri="{FF2B5EF4-FFF2-40B4-BE49-F238E27FC236}">
                  <a16:creationId xmlns:a16="http://schemas.microsoft.com/office/drawing/2014/main" id="{76E22A34-D792-41E6-996B-C933F49A50F3}"/>
                </a:ext>
              </a:extLst>
            </p:cNvPr>
            <p:cNvGrpSpPr/>
            <p:nvPr/>
          </p:nvGrpSpPr>
          <p:grpSpPr>
            <a:xfrm>
              <a:off x="1205494" y="6941416"/>
              <a:ext cx="3493741" cy="788783"/>
              <a:chOff x="1205494" y="6941416"/>
              <a:chExt cx="3493741" cy="788783"/>
            </a:xfrm>
          </p:grpSpPr>
          <p:sp>
            <p:nvSpPr>
              <p:cNvPr id="48" name="Freeform 20">
                <a:extLst>
                  <a:ext uri="{FF2B5EF4-FFF2-40B4-BE49-F238E27FC236}">
                    <a16:creationId xmlns:a16="http://schemas.microsoft.com/office/drawing/2014/main" id="{C9A5E19E-05E7-480C-8788-050EB5120094}"/>
                  </a:ext>
                </a:extLst>
              </p:cNvPr>
              <p:cNvSpPr>
                <a:spLocks/>
              </p:cNvSpPr>
              <p:nvPr/>
            </p:nvSpPr>
            <p:spPr bwMode="auto">
              <a:xfrm rot="16200000" flipV="1">
                <a:off x="2608156" y="5810396"/>
                <a:ext cx="782727" cy="3056880"/>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id="{2026DBD3-C69A-4056-B75B-02E63CAB39CE}"/>
                  </a:ext>
                </a:extLst>
              </p:cNvPr>
              <p:cNvSpPr txBox="1"/>
              <p:nvPr/>
            </p:nvSpPr>
            <p:spPr>
              <a:xfrm>
                <a:off x="2057667" y="6941416"/>
                <a:ext cx="2641568" cy="769541"/>
              </a:xfrm>
              <a:prstGeom prst="rect">
                <a:avLst/>
              </a:prstGeom>
              <a:noFill/>
            </p:spPr>
            <p:txBody>
              <a:bodyPr wrap="square" rtlCol="0">
                <a:spAutoFit/>
              </a:bodyPr>
              <a:lstStyle/>
              <a:p>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giải</a:t>
                </a:r>
                <a:endParaRPr lang="en-US" sz="4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0" name="Round Diagonal Corner Rectangle 128">
                <a:extLst>
                  <a:ext uri="{FF2B5EF4-FFF2-40B4-BE49-F238E27FC236}">
                    <a16:creationId xmlns:a16="http://schemas.microsoft.com/office/drawing/2014/main" id="{ED9D2D53-5935-4A35-802F-5C04CD1F570C}"/>
                  </a:ext>
                </a:extLst>
              </p:cNvPr>
              <p:cNvSpPr/>
              <p:nvPr/>
            </p:nvSpPr>
            <p:spPr>
              <a:xfrm flipV="1">
                <a:off x="1205494" y="6951957"/>
                <a:ext cx="774046" cy="775029"/>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51" name="Freeform 15">
                <a:extLst>
                  <a:ext uri="{FF2B5EF4-FFF2-40B4-BE49-F238E27FC236}">
                    <a16:creationId xmlns:a16="http://schemas.microsoft.com/office/drawing/2014/main" id="{3DA56779-314C-42A4-A6ED-3B57859B1A49}"/>
                  </a:ext>
                </a:extLst>
              </p:cNvPr>
              <p:cNvSpPr>
                <a:spLocks noEditPoints="1"/>
              </p:cNvSpPr>
              <p:nvPr/>
            </p:nvSpPr>
            <p:spPr bwMode="auto">
              <a:xfrm>
                <a:off x="1375232" y="7017843"/>
                <a:ext cx="501844" cy="640616"/>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101" name="Group 47">
            <a:extLst>
              <a:ext uri="{FF2B5EF4-FFF2-40B4-BE49-F238E27FC236}">
                <a16:creationId xmlns:a16="http://schemas.microsoft.com/office/drawing/2014/main" id="{B73471F7-C123-41F8-A25D-F7744149BA05}"/>
              </a:ext>
            </a:extLst>
          </p:cNvPr>
          <p:cNvGrpSpPr/>
          <p:nvPr/>
        </p:nvGrpSpPr>
        <p:grpSpPr>
          <a:xfrm>
            <a:off x="909007" y="1567608"/>
            <a:ext cx="9472086" cy="968318"/>
            <a:chOff x="739068" y="1515168"/>
            <a:chExt cx="9473319" cy="968444"/>
          </a:xfrm>
        </p:grpSpPr>
        <p:sp>
          <p:nvSpPr>
            <p:cNvPr id="102" name="Freeform 71">
              <a:extLst>
                <a:ext uri="{FF2B5EF4-FFF2-40B4-BE49-F238E27FC236}">
                  <a16:creationId xmlns:a16="http://schemas.microsoft.com/office/drawing/2014/main" id="{2CDE257A-E3B9-4C89-8C81-BC0BB61329C9}"/>
                </a:ext>
              </a:extLst>
            </p:cNvPr>
            <p:cNvSpPr>
              <a:spLocks/>
            </p:cNvSpPr>
            <p:nvPr/>
          </p:nvSpPr>
          <p:spPr bwMode="auto">
            <a:xfrm flipH="1">
              <a:off x="3250419" y="2066147"/>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03" name="Group 30">
              <a:extLst>
                <a:ext uri="{FF2B5EF4-FFF2-40B4-BE49-F238E27FC236}">
                  <a16:creationId xmlns:a16="http://schemas.microsoft.com/office/drawing/2014/main" id="{C8C0CCAE-C268-4BBE-9746-104D9B5693EE}"/>
                </a:ext>
              </a:extLst>
            </p:cNvPr>
            <p:cNvGrpSpPr/>
            <p:nvPr/>
          </p:nvGrpSpPr>
          <p:grpSpPr>
            <a:xfrm>
              <a:off x="739068" y="1515168"/>
              <a:ext cx="8177919" cy="960327"/>
              <a:chOff x="739068" y="1515168"/>
              <a:chExt cx="8177919" cy="960327"/>
            </a:xfrm>
          </p:grpSpPr>
          <p:sp>
            <p:nvSpPr>
              <p:cNvPr id="104" name="Freeform 71">
                <a:extLst>
                  <a:ext uri="{FF2B5EF4-FFF2-40B4-BE49-F238E27FC236}">
                    <a16:creationId xmlns:a16="http://schemas.microsoft.com/office/drawing/2014/main" id="{0BE26FC4-C4EC-474E-ADAD-4E44163DC9DA}"/>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5" name="Oval 72">
                <a:extLst>
                  <a:ext uri="{FF2B5EF4-FFF2-40B4-BE49-F238E27FC236}">
                    <a16:creationId xmlns:a16="http://schemas.microsoft.com/office/drawing/2014/main" id="{A1244FCB-39BD-4016-8C09-C4AE93D6D7F4}"/>
                  </a:ext>
                </a:extLst>
              </p:cNvPr>
              <p:cNvSpPr>
                <a:spLocks noChangeArrowheads="1"/>
              </p:cNvSpPr>
              <p:nvPr/>
            </p:nvSpPr>
            <p:spPr bwMode="auto">
              <a:xfrm>
                <a:off x="1372407" y="1515168"/>
                <a:ext cx="285717" cy="28095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6" name="Freeform 73">
                <a:extLst>
                  <a:ext uri="{FF2B5EF4-FFF2-40B4-BE49-F238E27FC236}">
                    <a16:creationId xmlns:a16="http://schemas.microsoft.com/office/drawing/2014/main" id="{4CFDBF0B-3895-4483-9B45-7D15687BF3B1}"/>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7" name="Freeform 74">
                <a:extLst>
                  <a:ext uri="{FF2B5EF4-FFF2-40B4-BE49-F238E27FC236}">
                    <a16:creationId xmlns:a16="http://schemas.microsoft.com/office/drawing/2014/main" id="{761EB9DC-1765-4969-A7EE-F02933B2A364}"/>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8" name="Freeform 75">
                <a:extLst>
                  <a:ext uri="{FF2B5EF4-FFF2-40B4-BE49-F238E27FC236}">
                    <a16:creationId xmlns:a16="http://schemas.microsoft.com/office/drawing/2014/main" id="{9A5F0408-FD2C-43CA-900C-BA10E0515BB7}"/>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09" name="Freeform 76">
                <a:extLst>
                  <a:ext uri="{FF2B5EF4-FFF2-40B4-BE49-F238E27FC236}">
                    <a16:creationId xmlns:a16="http://schemas.microsoft.com/office/drawing/2014/main" id="{7D2945B2-8879-4370-B4D2-77B796562EE3}"/>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0" name="Freeform 77">
                <a:extLst>
                  <a:ext uri="{FF2B5EF4-FFF2-40B4-BE49-F238E27FC236}">
                    <a16:creationId xmlns:a16="http://schemas.microsoft.com/office/drawing/2014/main" id="{98EE9CE5-575F-4E87-829D-8CF89E48FDF0}"/>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1" name="Freeform 78">
                <a:extLst>
                  <a:ext uri="{FF2B5EF4-FFF2-40B4-BE49-F238E27FC236}">
                    <a16:creationId xmlns:a16="http://schemas.microsoft.com/office/drawing/2014/main" id="{9C90920A-F3D6-4790-8CAF-E092C9BCBA84}"/>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2" name="Freeform 79">
                <a:extLst>
                  <a:ext uri="{FF2B5EF4-FFF2-40B4-BE49-F238E27FC236}">
                    <a16:creationId xmlns:a16="http://schemas.microsoft.com/office/drawing/2014/main" id="{6617115B-64EF-4792-B05C-B0D04DED1A5D}"/>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3" name="Freeform 80">
                <a:extLst>
                  <a:ext uri="{FF2B5EF4-FFF2-40B4-BE49-F238E27FC236}">
                    <a16:creationId xmlns:a16="http://schemas.microsoft.com/office/drawing/2014/main" id="{F894C693-D8DD-4612-93E7-3359A7E4895C}"/>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4" name="Freeform 81">
                <a:extLst>
                  <a:ext uri="{FF2B5EF4-FFF2-40B4-BE49-F238E27FC236}">
                    <a16:creationId xmlns:a16="http://schemas.microsoft.com/office/drawing/2014/main" id="{81282F30-5D6B-46E6-A236-CBD9BBDE3AED}"/>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5" name="Freeform 82">
                <a:extLst>
                  <a:ext uri="{FF2B5EF4-FFF2-40B4-BE49-F238E27FC236}">
                    <a16:creationId xmlns:a16="http://schemas.microsoft.com/office/drawing/2014/main" id="{640664D0-7FA0-4FA1-A576-3AEC0BCF0A4E}"/>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17" tIns="45709" rIns="91417" bIns="45709"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16" name="TextBox 43">
                <a:extLst>
                  <a:ext uri="{FF2B5EF4-FFF2-40B4-BE49-F238E27FC236}">
                    <a16:creationId xmlns:a16="http://schemas.microsoft.com/office/drawing/2014/main" id="{209B6192-FEEA-46AD-BB20-90CB0AB28D14}"/>
                  </a:ext>
                </a:extLst>
              </p:cNvPr>
              <p:cNvSpPr txBox="1"/>
              <p:nvPr/>
            </p:nvSpPr>
            <p:spPr>
              <a:xfrm>
                <a:off x="2132731" y="1706054"/>
                <a:ext cx="6784256" cy="7694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4400" b="1" dirty="0">
                    <a:ln>
                      <a:solidFill>
                        <a:srgbClr val="008000"/>
                      </a:solidFill>
                    </a:ln>
                    <a:solidFill>
                      <a:srgbClr val="008000"/>
                    </a:solidFill>
                    <a:latin typeface="Tahoma" panose="020B0604030504040204" pitchFamily="34" charset="0"/>
                    <a:ea typeface="Tahoma" panose="020B0604030504040204" pitchFamily="34" charset="0"/>
                    <a:cs typeface="Tahoma" panose="020B0604030504040204" pitchFamily="34" charset="0"/>
                  </a:rPr>
                  <a:t>BÀI TẬP TRẮC NGHIỆM</a:t>
                </a:r>
              </a:p>
            </p:txBody>
          </p:sp>
        </p:grpSp>
      </p:grpSp>
      <p:sp>
        <p:nvSpPr>
          <p:cNvPr id="19" name="Rectangle 18">
            <a:extLst>
              <a:ext uri="{FF2B5EF4-FFF2-40B4-BE49-F238E27FC236}">
                <a16:creationId xmlns:a16="http://schemas.microsoft.com/office/drawing/2014/main" id="{6A124ED8-941B-465E-852F-2816AD722B1C}"/>
              </a:ext>
            </a:extLst>
          </p:cNvPr>
          <p:cNvSpPr/>
          <p:nvPr/>
        </p:nvSpPr>
        <p:spPr>
          <a:xfrm>
            <a:off x="15925800" y="12346411"/>
            <a:ext cx="3006272" cy="792205"/>
          </a:xfrm>
          <a:prstGeom prst="rect">
            <a:avLst/>
          </a:prstGeom>
        </p:spPr>
        <p:txBody>
          <a:bodyPr wrap="none">
            <a:spAutoFit/>
          </a:bodyPr>
          <a:lstStyle/>
          <a:p>
            <a:pPr marL="630555">
              <a:lnSpc>
                <a:spcPct val="115000"/>
              </a:lnSpc>
              <a:spcAft>
                <a:spcPts val="800"/>
              </a:spcAft>
            </a:pPr>
            <a:r>
              <a:rPr lang="nl-NL" sz="4400" b="1" dirty="0">
                <a:solidFill>
                  <a:srgbClr val="FF0000"/>
                </a:solidFill>
                <a:latin typeface="Tahoma" panose="020B0604030504040204" pitchFamily="34" charset="0"/>
                <a:ea typeface="Tahoma" panose="020B0604030504040204" pitchFamily="34" charset="0"/>
                <a:cs typeface="Tahoma" panose="020B0604030504040204" pitchFamily="34" charset="0"/>
              </a:rPr>
              <a:t>Chọn B </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8" name="Oval 117">
            <a:extLst>
              <a:ext uri="{FF2B5EF4-FFF2-40B4-BE49-F238E27FC236}">
                <a16:creationId xmlns:a16="http://schemas.microsoft.com/office/drawing/2014/main" id="{7B088F62-C8DC-4E6F-B526-F6264CD438F3}"/>
              </a:ext>
            </a:extLst>
          </p:cNvPr>
          <p:cNvSpPr/>
          <p:nvPr/>
        </p:nvSpPr>
        <p:spPr>
          <a:xfrm>
            <a:off x="10384997" y="5436971"/>
            <a:ext cx="1072553" cy="1072553"/>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n w="22225">
                <a:solidFill>
                  <a:schemeClr val="accent2"/>
                </a:solidFill>
                <a:prstDash val="solid"/>
              </a:ln>
              <a:solidFill>
                <a:srgbClr val="0000CC"/>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502623C-A30B-4800-A451-ECC51244FD5F}"/>
                  </a:ext>
                </a:extLst>
              </p:cNvPr>
              <p:cNvSpPr/>
              <p:nvPr/>
            </p:nvSpPr>
            <p:spPr>
              <a:xfrm>
                <a:off x="2389977" y="3614704"/>
                <a:ext cx="16983769" cy="996748"/>
              </a:xfrm>
              <a:prstGeom prst="rect">
                <a:avLst/>
              </a:prstGeom>
            </p:spPr>
            <p:txBody>
              <a:bodyPr wrap="square">
                <a:spAutoFit/>
              </a:bodyPr>
              <a:lstStyle/>
              <a:p>
                <a:pPr marL="629920" indent="-629920" algn="just">
                  <a:lnSpc>
                    <a:spcPct val="150000"/>
                  </a:lnSpc>
                  <a:spcBef>
                    <a:spcPts val="600"/>
                  </a:spcBef>
                  <a:spcAft>
                    <a:spcPts val="0"/>
                  </a:spcAft>
                  <a:tabLst>
                    <a:tab pos="629920" algn="l"/>
                  </a:tabLst>
                </a:pP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rPr>
                      <m:t>𝒚</m:t>
                    </m:r>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𝒂</m:t>
                    </m:r>
                    <m:sSup>
                      <m:sSupPr>
                        <m:ctrlPr>
                          <a:rPr lang="en-US" sz="4400" b="1" i="1">
                            <a:effectLst/>
                            <a:latin typeface="Cambria Math" panose="02040503050406030204" pitchFamily="18" charset="0"/>
                            <a:ea typeface="Calibri" panose="020F0502020204030204" pitchFamily="34" charset="0"/>
                          </a:rPr>
                        </m:ctrlPr>
                      </m:sSupPr>
                      <m:e>
                        <m:r>
                          <a:rPr lang="en-US" sz="4400" b="1" i="1">
                            <a:effectLst/>
                            <a:latin typeface="Cambria Math" panose="02040503050406030204" pitchFamily="18" charset="0"/>
                            <a:ea typeface="Calibri" panose="020F0502020204030204" pitchFamily="34" charset="0"/>
                          </a:rPr>
                          <m:t>𝒙</m:t>
                        </m:r>
                      </m:e>
                      <m:sup>
                        <m:r>
                          <a:rPr lang="en-US" sz="4400" b="1" i="1">
                            <a:effectLst/>
                            <a:latin typeface="Cambria Math" panose="02040503050406030204" pitchFamily="18" charset="0"/>
                            <a:ea typeface="Calibri" panose="020F0502020204030204" pitchFamily="34" charset="0"/>
                          </a:rPr>
                          <m:t>𝟒</m:t>
                        </m:r>
                      </m:sup>
                    </m:sSup>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𝒃</m:t>
                    </m:r>
                    <m:sSup>
                      <m:sSupPr>
                        <m:ctrlPr>
                          <a:rPr lang="en-US" sz="4400" b="1" i="1">
                            <a:effectLst/>
                            <a:latin typeface="Cambria Math" panose="02040503050406030204" pitchFamily="18" charset="0"/>
                            <a:ea typeface="Calibri" panose="020F0502020204030204" pitchFamily="34" charset="0"/>
                          </a:rPr>
                        </m:ctrlPr>
                      </m:sSupPr>
                      <m:e>
                        <m:r>
                          <a:rPr lang="en-US" sz="4400" b="1" i="1">
                            <a:effectLst/>
                            <a:latin typeface="Cambria Math" panose="02040503050406030204" pitchFamily="18" charset="0"/>
                            <a:ea typeface="Calibri" panose="020F0502020204030204" pitchFamily="34" charset="0"/>
                          </a:rPr>
                          <m:t>𝒙</m:t>
                        </m:r>
                      </m:e>
                      <m:sup>
                        <m:r>
                          <a:rPr lang="en-US" sz="4400" b="1" i="1">
                            <a:effectLst/>
                            <a:latin typeface="Cambria Math" panose="02040503050406030204" pitchFamily="18" charset="0"/>
                            <a:ea typeface="Calibri" panose="020F0502020204030204" pitchFamily="34" charset="0"/>
                          </a:rPr>
                          <m:t>𝟐</m:t>
                        </m:r>
                      </m:sup>
                    </m:sSup>
                    <m:r>
                      <a:rPr lang="en-US" sz="4400" b="1" i="1">
                        <a:effectLst/>
                        <a:latin typeface="Cambria Math" panose="02040503050406030204" pitchFamily="18" charset="0"/>
                        <a:ea typeface="Calibri" panose="020F0502020204030204" pitchFamily="34" charset="0"/>
                      </a:rPr>
                      <m:t>+</m:t>
                    </m:r>
                    <m:r>
                      <a:rPr lang="en-US" sz="4400" b="1" i="1">
                        <a:effectLst/>
                        <a:latin typeface="Cambria Math" panose="02040503050406030204" pitchFamily="18" charset="0"/>
                        <a:ea typeface="Calibri" panose="020F0502020204030204" pitchFamily="34" charset="0"/>
                      </a:rPr>
                      <m:t>𝒄</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như</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vẽ</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sau</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Rectangle 2">
                <a:extLst>
                  <a:ext uri="{FF2B5EF4-FFF2-40B4-BE49-F238E27FC236}">
                    <a16:creationId xmlns:a16="http://schemas.microsoft.com/office/drawing/2014/main" id="{6502623C-A30B-4800-A451-ECC51244FD5F}"/>
                  </a:ext>
                </a:extLst>
              </p:cNvPr>
              <p:cNvSpPr>
                <a:spLocks noRot="1" noChangeAspect="1" noMove="1" noResize="1" noEditPoints="1" noAdjustHandles="1" noChangeArrowheads="1" noChangeShapeType="1" noTextEdit="1"/>
              </p:cNvSpPr>
              <p:nvPr/>
            </p:nvSpPr>
            <p:spPr>
              <a:xfrm>
                <a:off x="2389977" y="3614704"/>
                <a:ext cx="16983769" cy="996748"/>
              </a:xfrm>
              <a:prstGeom prst="rect">
                <a:avLst/>
              </a:prstGeom>
              <a:blipFill>
                <a:blip r:embed="rId3"/>
                <a:stretch>
                  <a:fillRect l="-1436" b="-28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6E7AEEE-2FB6-4DD7-9202-00D550F667D3}"/>
                  </a:ext>
                </a:extLst>
              </p:cNvPr>
              <p:cNvSpPr/>
              <p:nvPr/>
            </p:nvSpPr>
            <p:spPr>
              <a:xfrm>
                <a:off x="1937016" y="4765913"/>
                <a:ext cx="14548085" cy="2357312"/>
              </a:xfrm>
              <a:prstGeom prst="rect">
                <a:avLst/>
              </a:prstGeom>
            </p:spPr>
            <p:txBody>
              <a:bodyPr wrap="none">
                <a:spAutoFit/>
              </a:bodyPr>
              <a:lstStyle/>
              <a:p>
                <a:pPr marL="629920">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Khẳng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a:t>
                </a:r>
              </a:p>
              <a:p>
                <a:pPr marL="629920">
                  <a:lnSpc>
                    <a:spcPct val="115000"/>
                  </a:lnSpc>
                  <a:spcAft>
                    <a:spcPts val="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𝒄</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𝒄</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a:lnSpc>
                    <a:spcPct val="115000"/>
                  </a:lnSpc>
                  <a:spcAft>
                    <a:spcPts val="0"/>
                  </a:spcAft>
                  <a:tabLst>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𝒄</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𝒄</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86E7AEEE-2FB6-4DD7-9202-00D550F667D3}"/>
                  </a:ext>
                </a:extLst>
              </p:cNvPr>
              <p:cNvSpPr>
                <a:spLocks noRot="1" noChangeAspect="1" noMove="1" noResize="1" noEditPoints="1" noAdjustHandles="1" noChangeArrowheads="1" noChangeShapeType="1" noTextEdit="1"/>
              </p:cNvSpPr>
              <p:nvPr/>
            </p:nvSpPr>
            <p:spPr>
              <a:xfrm>
                <a:off x="1937016" y="4765913"/>
                <a:ext cx="14548085" cy="2357312"/>
              </a:xfrm>
              <a:prstGeom prst="rect">
                <a:avLst/>
              </a:prstGeom>
              <a:blipFill>
                <a:blip r:embed="rId4"/>
                <a:stretch>
                  <a:fillRect t="-4393" r="-754" b="-1111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8AACAF7-53E7-4902-AE61-21F727046A2E}"/>
              </a:ext>
            </a:extLst>
          </p:cNvPr>
          <p:cNvPicPr>
            <a:picLocks noChangeAspect="1"/>
          </p:cNvPicPr>
          <p:nvPr/>
        </p:nvPicPr>
        <p:blipFill>
          <a:blip r:embed="rId5"/>
          <a:stretch>
            <a:fillRect/>
          </a:stretch>
        </p:blipFill>
        <p:spPr>
          <a:xfrm>
            <a:off x="18415431" y="3112688"/>
            <a:ext cx="5156270" cy="4201723"/>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2EA16F9-DDF3-4760-8DB6-DFFF946E5FA2}"/>
                  </a:ext>
                </a:extLst>
              </p:cNvPr>
              <p:cNvSpPr/>
              <p:nvPr/>
            </p:nvSpPr>
            <p:spPr>
              <a:xfrm>
                <a:off x="848917" y="8593049"/>
                <a:ext cx="11947181" cy="1578637"/>
              </a:xfrm>
              <a:prstGeom prst="rect">
                <a:avLst/>
              </a:prstGeom>
            </p:spPr>
            <p:txBody>
              <a:bodyPr wrap="none">
                <a:spAutoFit/>
              </a:bodyPr>
              <a:lstStyle/>
              <a:p>
                <a:pPr marL="629920">
                  <a:lnSpc>
                    <a:spcPct val="115000"/>
                  </a:lnSpc>
                  <a:spcAft>
                    <a:spcPts val="0"/>
                  </a:spcAft>
                </a:pP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hàm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bậc</a:t>
                </a:r>
                <a:r>
                  <a:rPr lang="en-US" sz="4400" b="1" dirty="0">
                    <a:effectLst/>
                    <a:latin typeface="Tahoma" panose="020B0604030504040204" pitchFamily="34" charset="0"/>
                    <a:ea typeface="Tahoma" panose="020B0604030504040204" pitchFamily="34" charset="0"/>
                    <a:cs typeface="Tahoma" panose="020B0604030504040204" pitchFamily="34" charset="0"/>
                  </a:rPr>
                  <a:t> 4 </a:t>
                </a:r>
                <a:r>
                  <a:rPr lang="en-US" sz="4400" b="1" dirty="0" err="1">
                    <a:effectLst/>
                    <a:latin typeface="Tahoma" panose="020B0604030504040204" pitchFamily="34" charset="0"/>
                    <a:ea typeface="Tahoma" panose="020B0604030504040204" pitchFamily="34" charset="0"/>
                    <a:cs typeface="Tahoma" panose="020B0604030504040204" pitchFamily="34" charset="0"/>
                  </a:rPr>
                  <a:t>trùng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629920" indent="18415">
                  <a:lnSpc>
                    <a:spcPct val="115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Nhìn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thị</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suy</a:t>
                </a:r>
                <a:r>
                  <a:rPr lang="en-US" sz="4400" b="1" dirty="0">
                    <a:effectLst/>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Rectangle 7">
                <a:extLst>
                  <a:ext uri="{FF2B5EF4-FFF2-40B4-BE49-F238E27FC236}">
                    <a16:creationId xmlns:a16="http://schemas.microsoft.com/office/drawing/2014/main" id="{12EA16F9-DDF3-4760-8DB6-DFFF946E5FA2}"/>
                  </a:ext>
                </a:extLst>
              </p:cNvPr>
              <p:cNvSpPr>
                <a:spLocks noRot="1" noChangeAspect="1" noMove="1" noResize="1" noEditPoints="1" noAdjustHandles="1" noChangeArrowheads="1" noChangeShapeType="1" noTextEdit="1"/>
              </p:cNvSpPr>
              <p:nvPr/>
            </p:nvSpPr>
            <p:spPr>
              <a:xfrm>
                <a:off x="848917" y="8593049"/>
                <a:ext cx="11947181" cy="1578637"/>
              </a:xfrm>
              <a:prstGeom prst="rect">
                <a:avLst/>
              </a:prstGeom>
              <a:blipFill>
                <a:blip r:embed="rId6"/>
                <a:stretch>
                  <a:fillRect t="-6564" r="-1122" b="-169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4C01219-60D8-487C-95B5-55CAB70054CA}"/>
                  </a:ext>
                </a:extLst>
              </p:cNvPr>
              <p:cNvSpPr/>
              <p:nvPr/>
            </p:nvSpPr>
            <p:spPr>
              <a:xfrm>
                <a:off x="868287" y="11153439"/>
                <a:ext cx="14698832" cy="799963"/>
              </a:xfrm>
              <a:prstGeom prst="rect">
                <a:avLst/>
              </a:prstGeom>
            </p:spPr>
            <p:txBody>
              <a:bodyPr wrap="none">
                <a:spAutoFit/>
              </a:bodyPr>
              <a:lstStyle/>
              <a:p>
                <a:pPr marL="629920" indent="18415">
                  <a:lnSpc>
                    <a:spcPct val="115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cực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trị</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𝒂</m:t>
                    </m:r>
                    <m:r>
                      <a:rPr lang="en-US" sz="4400" b="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𝒃</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dấu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𝒃</m:t>
                    </m:r>
                    <m:r>
                      <a:rPr lang="en-US" sz="4400" b="1" i="1">
                        <a:latin typeface="Cambria Math" panose="02040503050406030204" pitchFamily="18" charset="0"/>
                        <a:ea typeface="Calibri" panose="020F0502020204030204" pitchFamily="34" charset="0"/>
                        <a:cs typeface="Times New Roman" panose="02020603050405020304" pitchFamily="18" charset="0"/>
                      </a:rPr>
                      <m:t>&lt;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A4C01219-60D8-487C-95B5-55CAB70054CA}"/>
                  </a:ext>
                </a:extLst>
              </p:cNvPr>
              <p:cNvSpPr>
                <a:spLocks noRot="1" noChangeAspect="1" noMove="1" noResize="1" noEditPoints="1" noAdjustHandles="1" noChangeArrowheads="1" noChangeShapeType="1" noTextEdit="1"/>
              </p:cNvSpPr>
              <p:nvPr/>
            </p:nvSpPr>
            <p:spPr>
              <a:xfrm>
                <a:off x="868287" y="11153439"/>
                <a:ext cx="14698832" cy="799963"/>
              </a:xfrm>
              <a:prstGeom prst="rect">
                <a:avLst/>
              </a:prstGeom>
              <a:blipFill>
                <a:blip r:embed="rId7"/>
                <a:stretch>
                  <a:fillRect t="-12977" r="-705" b="-35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09C5B80-EE94-4BC8-95E7-0FDE388BF79D}"/>
                  </a:ext>
                </a:extLst>
              </p:cNvPr>
              <p:cNvSpPr/>
              <p:nvPr/>
            </p:nvSpPr>
            <p:spPr>
              <a:xfrm>
                <a:off x="852230" y="10224178"/>
                <a:ext cx="8797601" cy="799963"/>
              </a:xfrm>
              <a:prstGeom prst="rect">
                <a:avLst/>
              </a:prstGeom>
            </p:spPr>
            <p:txBody>
              <a:bodyPr wrap="none">
                <a:spAutoFit/>
              </a:bodyPr>
              <a:lstStyle/>
              <a:p>
                <a:pPr marL="629920" indent="18415">
                  <a:lnSpc>
                    <a:spcPct val="115000"/>
                  </a:lnSpc>
                  <a:spcAft>
                    <a:spcPts val="0"/>
                  </a:spcAft>
                </a:pPr>
                <a:r>
                  <a:rPr lang="en-US" sz="4400" b="1">
                    <a:latin typeface="Tahoma" panose="020B0604030504040204" pitchFamily="34" charset="0"/>
                    <a:ea typeface="Tahoma" panose="020B0604030504040204" pitchFamily="34" charset="0"/>
                    <a:cs typeface="Tahoma" panose="020B0604030504040204" pitchFamily="34" charset="0"/>
                  </a:rPr>
                  <a:t>+ Chọn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𝒄</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𝒄</m:t>
                    </m:r>
                    <m:r>
                      <a:rPr lang="en-US" sz="4400" b="1" i="1">
                        <a:latin typeface="Cambria Math" panose="02040503050406030204" pitchFamily="18" charset="0"/>
                        <a:ea typeface="Calibri" panose="020F0502020204030204" pitchFamily="34" charset="0"/>
                        <a:cs typeface="Times New Roman" panose="02020603050405020304" pitchFamily="18" charset="0"/>
                      </a:rPr>
                      <m:t>&gt;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a:extLst>
                  <a:ext uri="{FF2B5EF4-FFF2-40B4-BE49-F238E27FC236}">
                    <a16:creationId xmlns:a16="http://schemas.microsoft.com/office/drawing/2014/main" id="{509C5B80-EE94-4BC8-95E7-0FDE388BF79D}"/>
                  </a:ext>
                </a:extLst>
              </p:cNvPr>
              <p:cNvSpPr>
                <a:spLocks noRot="1" noChangeAspect="1" noMove="1" noResize="1" noEditPoints="1" noAdjustHandles="1" noChangeArrowheads="1" noChangeShapeType="1" noTextEdit="1"/>
              </p:cNvSpPr>
              <p:nvPr/>
            </p:nvSpPr>
            <p:spPr>
              <a:xfrm>
                <a:off x="852230" y="10224178"/>
                <a:ext cx="8797601" cy="799963"/>
              </a:xfrm>
              <a:prstGeom prst="rect">
                <a:avLst/>
              </a:prstGeom>
              <a:blipFill>
                <a:blip r:embed="rId8"/>
                <a:stretch>
                  <a:fillRect t="-12214" b="-35115"/>
                </a:stretch>
              </a:blipFill>
            </p:spPr>
            <p:txBody>
              <a:bodyPr/>
              <a:lstStyle/>
              <a:p>
                <a:r>
                  <a:rPr lang="en-US">
                    <a:noFill/>
                  </a:rPr>
                  <a:t> </a:t>
                </a:r>
              </a:p>
            </p:txBody>
          </p:sp>
        </mc:Fallback>
      </mc:AlternateContent>
    </p:spTree>
    <p:extLst>
      <p:ext uri="{BB962C8B-B14F-4D97-AF65-F5344CB8AC3E}">
        <p14:creationId xmlns:p14="http://schemas.microsoft.com/office/powerpoint/2010/main" val="93033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wipe(down)">
                                      <p:cBhvr>
                                        <p:cTn id="4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8" grpId="0" animBg="1"/>
      <p:bldP spid="3" grpId="0"/>
      <p:bldP spid="5" grpId="0"/>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ounded Rectangle 133"/>
          <p:cNvSpPr/>
          <p:nvPr/>
        </p:nvSpPr>
        <p:spPr bwMode="auto">
          <a:xfrm>
            <a:off x="408440" y="2971800"/>
            <a:ext cx="23567119" cy="4558096"/>
          </a:xfrm>
          <a:prstGeom prst="roundRect">
            <a:avLst>
              <a:gd name="adj" fmla="val 5492"/>
            </a:avLst>
          </a:prstGeom>
          <a:solidFill>
            <a:schemeClr val="accent6">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7060">
              <a:defRPr/>
            </a:pPr>
            <a:r>
              <a:rPr lang="en-US" sz="6600" dirty="0" err="1">
                <a:solidFill>
                  <a:srgbClr val="FF0000"/>
                </a:solidFill>
              </a:rPr>
              <a:t>TIẾT</a:t>
            </a:r>
            <a:r>
              <a:rPr lang="en-US" sz="6600" dirty="0">
                <a:solidFill>
                  <a:srgbClr val="FF0000"/>
                </a:solidFill>
              </a:rPr>
              <a:t> </a:t>
            </a:r>
            <a:r>
              <a:rPr lang="en-US" sz="6600" dirty="0" err="1">
                <a:solidFill>
                  <a:srgbClr val="FF0000"/>
                </a:solidFill>
              </a:rPr>
              <a:t>HỌC</a:t>
            </a:r>
            <a:r>
              <a:rPr lang="en-US" sz="6600" dirty="0">
                <a:solidFill>
                  <a:srgbClr val="FF0000"/>
                </a:solidFill>
              </a:rPr>
              <a:t> </a:t>
            </a:r>
            <a:r>
              <a:rPr lang="en-US" sz="6600" dirty="0" err="1">
                <a:solidFill>
                  <a:srgbClr val="FF0000"/>
                </a:solidFill>
              </a:rPr>
              <a:t>KẾT</a:t>
            </a:r>
            <a:r>
              <a:rPr lang="en-US" sz="6600" dirty="0">
                <a:solidFill>
                  <a:srgbClr val="FF0000"/>
                </a:solidFill>
              </a:rPr>
              <a:t> </a:t>
            </a:r>
            <a:r>
              <a:rPr lang="en-US" sz="6600" dirty="0" err="1">
                <a:solidFill>
                  <a:srgbClr val="FF0000"/>
                </a:solidFill>
              </a:rPr>
              <a:t>THÚC</a:t>
            </a:r>
            <a:r>
              <a:rPr lang="en-US" sz="6600" dirty="0">
                <a:solidFill>
                  <a:srgbClr val="FF0000"/>
                </a:solidFill>
              </a:rPr>
              <a:t> </a:t>
            </a:r>
          </a:p>
          <a:p>
            <a:pPr algn="ctr" defTabSz="2177060">
              <a:defRPr/>
            </a:pPr>
            <a:r>
              <a:rPr lang="en-US" sz="6600" dirty="0" err="1">
                <a:solidFill>
                  <a:srgbClr val="FF0000"/>
                </a:solidFill>
              </a:rPr>
              <a:t>TRÂN</a:t>
            </a:r>
            <a:r>
              <a:rPr lang="en-US" sz="6600" dirty="0">
                <a:solidFill>
                  <a:srgbClr val="FF0000"/>
                </a:solidFill>
              </a:rPr>
              <a:t> </a:t>
            </a:r>
            <a:r>
              <a:rPr lang="en-US" sz="6600" dirty="0" err="1">
                <a:solidFill>
                  <a:srgbClr val="FF0000"/>
                </a:solidFill>
              </a:rPr>
              <a:t>TRỌNG</a:t>
            </a:r>
            <a:r>
              <a:rPr lang="en-US" sz="6600" dirty="0">
                <a:solidFill>
                  <a:srgbClr val="FF0000"/>
                </a:solidFill>
              </a:rPr>
              <a:t> </a:t>
            </a:r>
            <a:r>
              <a:rPr lang="en-US" sz="6600" dirty="0" err="1">
                <a:solidFill>
                  <a:srgbClr val="FF0000"/>
                </a:solidFill>
              </a:rPr>
              <a:t>CÁM</a:t>
            </a:r>
            <a:r>
              <a:rPr lang="en-US" sz="6600" dirty="0">
                <a:solidFill>
                  <a:srgbClr val="FF0000"/>
                </a:solidFill>
              </a:rPr>
              <a:t> </a:t>
            </a:r>
            <a:r>
              <a:rPr lang="en-US" sz="6600" dirty="0" err="1">
                <a:solidFill>
                  <a:srgbClr val="FF0000"/>
                </a:solidFill>
              </a:rPr>
              <a:t>ƠN</a:t>
            </a:r>
            <a:r>
              <a:rPr lang="en-US" sz="6600" dirty="0">
                <a:solidFill>
                  <a:srgbClr val="FF0000"/>
                </a:solidFill>
              </a:rPr>
              <a:t> </a:t>
            </a:r>
            <a:r>
              <a:rPr lang="en-US" sz="6600" dirty="0" err="1">
                <a:solidFill>
                  <a:srgbClr val="FF0000"/>
                </a:solidFill>
              </a:rPr>
              <a:t>CÁC</a:t>
            </a:r>
            <a:r>
              <a:rPr lang="en-US" sz="6600" dirty="0">
                <a:solidFill>
                  <a:srgbClr val="FF0000"/>
                </a:solidFill>
              </a:rPr>
              <a:t> EM </a:t>
            </a:r>
            <a:r>
              <a:rPr lang="en-US" sz="6600" dirty="0" err="1">
                <a:solidFill>
                  <a:srgbClr val="FF0000"/>
                </a:solidFill>
              </a:rPr>
              <a:t>HỌC</a:t>
            </a:r>
            <a:r>
              <a:rPr lang="en-US" sz="6600" dirty="0">
                <a:solidFill>
                  <a:srgbClr val="FF0000"/>
                </a:solidFill>
              </a:rPr>
              <a:t> </a:t>
            </a:r>
            <a:r>
              <a:rPr lang="en-US" sz="6600" dirty="0" err="1">
                <a:solidFill>
                  <a:srgbClr val="FF0000"/>
                </a:solidFill>
              </a:rPr>
              <a:t>SINH</a:t>
            </a:r>
            <a:r>
              <a:rPr lang="en-US" sz="6600" dirty="0">
                <a:solidFill>
                  <a:srgbClr val="FF0000"/>
                </a:solidFill>
              </a:rPr>
              <a:t> </a:t>
            </a:r>
            <a:r>
              <a:rPr lang="en-US" sz="6600" dirty="0" err="1">
                <a:solidFill>
                  <a:srgbClr val="FF0000"/>
                </a:solidFill>
              </a:rPr>
              <a:t>ĐÃ</a:t>
            </a:r>
            <a:r>
              <a:rPr lang="en-US" sz="6600" dirty="0">
                <a:solidFill>
                  <a:srgbClr val="FF0000"/>
                </a:solidFill>
              </a:rPr>
              <a:t> THEO </a:t>
            </a:r>
            <a:r>
              <a:rPr lang="en-US" sz="6600" dirty="0" err="1">
                <a:solidFill>
                  <a:srgbClr val="FF0000"/>
                </a:solidFill>
              </a:rPr>
              <a:t>DÕI</a:t>
            </a:r>
            <a:endParaRPr lang="en-US" sz="6600" dirty="0">
              <a:solidFill>
                <a:srgbClr val="FF0000"/>
              </a:solidFill>
            </a:endParaRPr>
          </a:p>
        </p:txBody>
      </p:sp>
      <p:sp>
        <p:nvSpPr>
          <p:cNvPr id="3" name="Rectangle 2"/>
          <p:cNvSpPr/>
          <p:nvPr/>
        </p:nvSpPr>
        <p:spPr>
          <a:xfrm>
            <a:off x="9265173" y="4681282"/>
            <a:ext cx="184731" cy="754053"/>
          </a:xfrm>
          <a:prstGeom prst="rect">
            <a:avLst/>
          </a:prstGeom>
        </p:spPr>
        <p:txBody>
          <a:bodyPr wrap="none">
            <a:spAutoFit/>
          </a:bodyPr>
          <a:lstStyle/>
          <a:p>
            <a:endParaRPr lang="en-US" dirty="0"/>
          </a:p>
        </p:txBody>
      </p:sp>
    </p:spTree>
    <p:extLst>
      <p:ext uri="{BB962C8B-B14F-4D97-AF65-F5344CB8AC3E}">
        <p14:creationId xmlns:p14="http://schemas.microsoft.com/office/powerpoint/2010/main" val="774234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ó thể là hình ảnh về 1 người">
            <a:extLst>
              <a:ext uri="{FF2B5EF4-FFF2-40B4-BE49-F238E27FC236}">
                <a16:creationId xmlns:a16="http://schemas.microsoft.com/office/drawing/2014/main" id="{5856CAF6-82BD-4C87-B7DC-F7738BB11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 y="0"/>
            <a:ext cx="24181904" cy="134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76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ó thể là hình ảnh về văn bản cho biết 'ĐẠI số 12 CHƯƠNG BÀI 5B: KHẢO SÁT sỰ BIẾN THIÊN VÀ VỀ ĐỒ THỊ HÀM số TIỂU NGHIỆM PHÂN cúc BIỆT α&gt;Ο;y'= BIỆT PHÂN NGHIỆM 2CUeTEU1CUCĐAI ĐẠI KHÁO SÁT BIỀN THIÊN VÀ ĐỒ THỊ HÀM Số 30 ĐAL CÓ1NGHIỆM có NGHIỆM Cor @2020 Bản quyền thuộc công Chương 1: Bài 5B-Khảo sát sư biến thiên và vẽ đồ thi hàm số cổ phần đào tạo Tâm TríLực'">
            <a:extLst>
              <a:ext uri="{FF2B5EF4-FFF2-40B4-BE49-F238E27FC236}">
                <a16:creationId xmlns:a16="http://schemas.microsoft.com/office/drawing/2014/main" id="{0EB072F4-400F-4D88-B503-6D376B2A3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0" y="-23192"/>
            <a:ext cx="24347557" cy="1351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947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ó thể là hình ảnh về 1 người và văn bản cho biết 'ĐẠI số CHƯƠNG 1- 5C: KHẢO SÁT SỰ BIẾN THIÊN VÀ VẾ ĐỒ THỊ HÀM số ĐỒ THỊ HÀM số, PHÂN THỨC HỮU TỈ TIỆM CẬN oCỰc LUÔN ĐỒNG BIẾN TAHTRLIO NHẤT BIẾN HÀM CÂN TÂM ĐỐI XỨNG TIỆM ĐỒ THỊ HÀM Số PHÂN THỨC HỮU τỈ yaxt ad-b.c TIỆM CẬN cỰc TRỊ LUÔN NGHỊCH BIẾN Chương 1: Bài 5C-Khảo sát sự biến thiên và vẽ đồ thi hàm số @2020 Bản quyền thuộc công ty cổ phần đào tạo Tâm TríLực'">
            <a:extLst>
              <a:ext uri="{FF2B5EF4-FFF2-40B4-BE49-F238E27FC236}">
                <a16:creationId xmlns:a16="http://schemas.microsoft.com/office/drawing/2014/main" id="{002D38A7-F962-4F2F-8113-9E2CD09EE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3206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89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4A4278-8839-48FB-BEBA-79D7EDDABA07}"/>
              </a:ext>
            </a:extLst>
          </p:cNvPr>
          <p:cNvSpPr/>
          <p:nvPr/>
        </p:nvSpPr>
        <p:spPr>
          <a:xfrm>
            <a:off x="457200" y="3162240"/>
            <a:ext cx="23218593" cy="1024896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ndParaRPr>
          </a:p>
        </p:txBody>
      </p:sp>
      <p:grpSp>
        <p:nvGrpSpPr>
          <p:cNvPr id="41" name="Group 26"/>
          <p:cNvGrpSpPr/>
          <p:nvPr/>
        </p:nvGrpSpPr>
        <p:grpSpPr>
          <a:xfrm>
            <a:off x="611108" y="1828800"/>
            <a:ext cx="12114292" cy="907193"/>
            <a:chOff x="7459670" y="7543799"/>
            <a:chExt cx="20011305" cy="907312"/>
          </a:xfrm>
        </p:grpSpPr>
        <p:sp>
          <p:nvSpPr>
            <p:cNvPr id="44" name="TextBox 43"/>
            <p:cNvSpPr txBox="1"/>
            <p:nvPr/>
          </p:nvSpPr>
          <p:spPr>
            <a:xfrm>
              <a:off x="8993186" y="7620005"/>
              <a:ext cx="18477789"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LÝ THUYẾT CẦN NHỚ</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699554" y="7640053"/>
                  <a:ext cx="927317"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A</a:t>
                  </a:r>
                </a:p>
              </p:txBody>
            </p:sp>
          </p:grpSp>
        </p:grpSp>
      </p:grpSp>
      <p:sp>
        <p:nvSpPr>
          <p:cNvPr id="10" name="Rectangle 9">
            <a:extLst>
              <a:ext uri="{FF2B5EF4-FFF2-40B4-BE49-F238E27FC236}">
                <a16:creationId xmlns:a16="http://schemas.microsoft.com/office/drawing/2014/main" id="{372C34B5-28E6-4EC8-B246-38F191EAA9DC}"/>
              </a:ext>
            </a:extLst>
          </p:cNvPr>
          <p:cNvSpPr/>
          <p:nvPr/>
        </p:nvSpPr>
        <p:spPr>
          <a:xfrm>
            <a:off x="472440" y="3211941"/>
            <a:ext cx="14723903" cy="1446550"/>
          </a:xfrm>
          <a:prstGeom prst="rect">
            <a:avLst/>
          </a:prstGeom>
          <a:noFill/>
          <a:ln w="57150" cmpd="dbl">
            <a:noFill/>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sz="4400" b="1">
                <a:solidFill>
                  <a:srgbClr val="0000FF"/>
                </a:solidFill>
                <a:latin typeface="Tahoma" panose="020B0604030504040204" pitchFamily="34" charset="0"/>
                <a:ea typeface="Tahoma" panose="020B0604030504040204" pitchFamily="34" charset="0"/>
                <a:cs typeface="Tahoma" panose="020B0604030504040204" pitchFamily="34" charset="0"/>
              </a:rPr>
              <a:t>II. SƠ ĐỒ KHẢO SÁT HÀM ĐA THỨC VÀ PHÂN THỨC</a:t>
            </a:r>
            <a:endParaRPr lang="en-US" sz="4400" i="1">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eaLnBrk="1" hangingPunct="1"/>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C2A93499-4896-4BD3-A36F-3806F42B3FA5}"/>
              </a:ext>
            </a:extLst>
          </p:cNvPr>
          <p:cNvSpPr txBox="1"/>
          <p:nvPr/>
        </p:nvSpPr>
        <p:spPr>
          <a:xfrm>
            <a:off x="1073772" y="3811916"/>
            <a:ext cx="7993982" cy="769441"/>
          </a:xfrm>
          <a:prstGeom prst="rect">
            <a:avLst/>
          </a:prstGeom>
          <a:noFill/>
        </p:spPr>
        <p:txBody>
          <a:bodyPr vert="horz" wrap="square" rtlCol="0">
            <a:spAutoFit/>
          </a:bodyPr>
          <a:lstStyle/>
          <a:p>
            <a:r>
              <a:rPr lang="en-US" sz="4400" b="1" dirty="0">
                <a:solidFill>
                  <a:srgbClr val="0000CC"/>
                </a:solidFill>
                <a:latin typeface="Tahoma" panose="020B0604030504040204" pitchFamily="34" charset="0"/>
              </a:rPr>
              <a:t>1. </a:t>
            </a:r>
            <a:r>
              <a:rPr lang="en-US" sz="4400" b="1" dirty="0" err="1">
                <a:solidFill>
                  <a:srgbClr val="0000CC"/>
                </a:solidFill>
                <a:latin typeface="Tahoma" panose="020B0604030504040204" pitchFamily="34" charset="0"/>
              </a:rPr>
              <a:t>Khảo</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sát</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hàm</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bậc</a:t>
            </a:r>
            <a:r>
              <a:rPr lang="en-US" sz="4400" b="1" dirty="0">
                <a:solidFill>
                  <a:srgbClr val="0000CC"/>
                </a:solidFill>
                <a:latin typeface="Tahoma" panose="020B0604030504040204" pitchFamily="34" charset="0"/>
              </a:rPr>
              <a:t> </a:t>
            </a:r>
            <a:r>
              <a:rPr lang="en-US" sz="4400" b="1" dirty="0" err="1">
                <a:solidFill>
                  <a:srgbClr val="0000CC"/>
                </a:solidFill>
                <a:latin typeface="Tahoma" panose="020B0604030504040204" pitchFamily="34" charset="0"/>
              </a:rPr>
              <a:t>ba</a:t>
            </a:r>
            <a:r>
              <a:rPr lang="en-US" sz="4400" b="1" dirty="0">
                <a:solidFill>
                  <a:srgbClr val="0000CC"/>
                </a:solidFill>
                <a:latin typeface="Tahoma" panose="020B0604030504040204" pitchFamily="34" charset="0"/>
              </a:rPr>
              <a:t> </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B8FF7C0-8BAB-4384-93F7-AA6AD9A8EDE7}"/>
                  </a:ext>
                </a:extLst>
              </p:cNvPr>
              <p:cNvSpPr/>
              <p:nvPr/>
            </p:nvSpPr>
            <p:spPr>
              <a:xfrm>
                <a:off x="7620000" y="3812364"/>
                <a:ext cx="8206028" cy="768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CC"/>
                          </a:solidFill>
                          <a:latin typeface="Cambria Math" panose="02040503050406030204" pitchFamily="18" charset="0"/>
                        </a:rPr>
                        <m:t>𝒚</m:t>
                      </m:r>
                      <m:r>
                        <a:rPr lang="en-US" b="1" i="0">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𝒂</m:t>
                      </m:r>
                      <m:sSup>
                        <m:sSupPr>
                          <m:ctrlPr>
                            <a:rPr lang="en-US" b="1" i="1">
                              <a:solidFill>
                                <a:srgbClr val="0000CC"/>
                              </a:solidFill>
                              <a:latin typeface="Cambria Math" panose="02040503050406030204" pitchFamily="18" charset="0"/>
                            </a:rPr>
                          </m:ctrlPr>
                        </m:sSupPr>
                        <m:e>
                          <m:r>
                            <a:rPr lang="en-US" b="1" i="1">
                              <a:solidFill>
                                <a:srgbClr val="0000CC"/>
                              </a:solidFill>
                              <a:latin typeface="Cambria Math" panose="02040503050406030204" pitchFamily="18" charset="0"/>
                            </a:rPr>
                            <m:t>𝒙</m:t>
                          </m:r>
                        </m:e>
                        <m:sup>
                          <m:r>
                            <a:rPr lang="en-US" b="1" i="0">
                              <a:solidFill>
                                <a:srgbClr val="0000CC"/>
                              </a:solidFill>
                              <a:latin typeface="Cambria Math" panose="02040503050406030204" pitchFamily="18" charset="0"/>
                            </a:rPr>
                            <m:t>𝟑</m:t>
                          </m:r>
                        </m:sup>
                      </m:sSup>
                      <m:r>
                        <a:rPr lang="en-US" b="1" i="0">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𝒃</m:t>
                      </m:r>
                      <m:sSup>
                        <m:sSupPr>
                          <m:ctrlPr>
                            <a:rPr lang="en-US" b="1" i="1">
                              <a:solidFill>
                                <a:srgbClr val="0000CC"/>
                              </a:solidFill>
                              <a:latin typeface="Cambria Math" panose="02040503050406030204" pitchFamily="18" charset="0"/>
                            </a:rPr>
                          </m:ctrlPr>
                        </m:sSupPr>
                        <m:e>
                          <m:r>
                            <a:rPr lang="en-US" b="1" i="1">
                              <a:solidFill>
                                <a:srgbClr val="0000CC"/>
                              </a:solidFill>
                              <a:latin typeface="Cambria Math" panose="02040503050406030204" pitchFamily="18" charset="0"/>
                            </a:rPr>
                            <m:t>𝒙</m:t>
                          </m:r>
                        </m:e>
                        <m:sup>
                          <m:r>
                            <a:rPr lang="en-US" b="1" i="0">
                              <a:solidFill>
                                <a:srgbClr val="0000CC"/>
                              </a:solidFill>
                              <a:latin typeface="Cambria Math" panose="02040503050406030204" pitchFamily="18" charset="0"/>
                            </a:rPr>
                            <m:t>𝟐</m:t>
                          </m:r>
                        </m:sup>
                      </m:sSup>
                      <m:r>
                        <a:rPr lang="en-US" b="1" i="0">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𝒄𝒙</m:t>
                      </m:r>
                      <m:r>
                        <a:rPr lang="en-US" b="1" i="0">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𝒅</m:t>
                      </m:r>
                      <m:r>
                        <m:rPr>
                          <m:nor/>
                        </m:rPr>
                        <a:rPr lang="en-US" b="1" i="1">
                          <a:solidFill>
                            <a:srgbClr val="0000CC"/>
                          </a:solidFill>
                          <a:latin typeface="Cambria Math" panose="02040503050406030204" pitchFamily="18" charset="0"/>
                        </a:rPr>
                        <m:t>  </m:t>
                      </m:r>
                      <m:d>
                        <m:dPr>
                          <m:ctrlPr>
                            <a:rPr lang="en-US" b="1" i="1">
                              <a:solidFill>
                                <a:srgbClr val="0000CC"/>
                              </a:solidFill>
                              <a:latin typeface="Cambria Math" panose="02040503050406030204" pitchFamily="18" charset="0"/>
                            </a:rPr>
                          </m:ctrlPr>
                        </m:dPr>
                        <m:e>
                          <m:r>
                            <a:rPr lang="en-US" b="1" i="1">
                              <a:solidFill>
                                <a:srgbClr val="0000CC"/>
                              </a:solidFill>
                              <a:latin typeface="Cambria Math" panose="02040503050406030204" pitchFamily="18" charset="0"/>
                            </a:rPr>
                            <m:t>𝒂</m:t>
                          </m:r>
                          <m:r>
                            <a:rPr lang="en-US" b="1" i="0">
                              <a:solidFill>
                                <a:srgbClr val="0000CC"/>
                              </a:solidFill>
                              <a:latin typeface="Cambria Math" panose="02040503050406030204" pitchFamily="18" charset="0"/>
                            </a:rPr>
                            <m:t>≠</m:t>
                          </m:r>
                          <m:r>
                            <a:rPr lang="en-US" b="1" i="0">
                              <a:solidFill>
                                <a:srgbClr val="0000CC"/>
                              </a:solidFill>
                              <a:latin typeface="Cambria Math" panose="02040503050406030204" pitchFamily="18" charset="0"/>
                            </a:rPr>
                            <m:t>𝟎</m:t>
                          </m:r>
                        </m:e>
                      </m:d>
                    </m:oMath>
                  </m:oMathPara>
                </a14:m>
                <a:endParaRPr lang="en-US" b="1" dirty="0">
                  <a:solidFill>
                    <a:srgbClr val="0000CC"/>
                  </a:solidFill>
                </a:endParaRPr>
              </a:p>
            </p:txBody>
          </p:sp>
        </mc:Choice>
        <mc:Fallback xmlns="">
          <p:sp>
            <p:nvSpPr>
              <p:cNvPr id="13" name="Rectangle 12">
                <a:extLst>
                  <a:ext uri="{FF2B5EF4-FFF2-40B4-BE49-F238E27FC236}">
                    <a16:creationId xmlns:a16="http://schemas.microsoft.com/office/drawing/2014/main" id="{BB8FF7C0-8BAB-4384-93F7-AA6AD9A8EDE7}"/>
                  </a:ext>
                </a:extLst>
              </p:cNvPr>
              <p:cNvSpPr>
                <a:spLocks noRot="1" noChangeAspect="1" noMove="1" noResize="1" noEditPoints="1" noAdjustHandles="1" noChangeArrowheads="1" noChangeShapeType="1" noTextEdit="1"/>
              </p:cNvSpPr>
              <p:nvPr/>
            </p:nvSpPr>
            <p:spPr>
              <a:xfrm>
                <a:off x="7620000" y="3812364"/>
                <a:ext cx="8206028" cy="768993"/>
              </a:xfrm>
              <a:prstGeom prst="rect">
                <a:avLst/>
              </a:prstGeom>
              <a:blipFill>
                <a:blip r:embed="rId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F820E9F-245E-430C-B68A-DE5A707DFA34}"/>
              </a:ext>
            </a:extLst>
          </p:cNvPr>
          <p:cNvPicPr>
            <a:picLocks noChangeAspect="1"/>
          </p:cNvPicPr>
          <p:nvPr/>
        </p:nvPicPr>
        <p:blipFill>
          <a:blip r:embed="rId4"/>
          <a:stretch>
            <a:fillRect/>
          </a:stretch>
        </p:blipFill>
        <p:spPr>
          <a:xfrm>
            <a:off x="1752600" y="4657569"/>
            <a:ext cx="20269801" cy="8750572"/>
          </a:xfrm>
          <a:prstGeom prst="rect">
            <a:avLst/>
          </a:prstGeom>
        </p:spPr>
      </p:pic>
    </p:spTree>
    <p:extLst>
      <p:ext uri="{BB962C8B-B14F-4D97-AF65-F5344CB8AC3E}">
        <p14:creationId xmlns:p14="http://schemas.microsoft.com/office/powerpoint/2010/main" val="177366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spd="2500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10" grpId="0" autoUpdateAnimBg="0"/>
      <p:bldP spid="9" grpId="0" autoUpdateAnimBg="0"/>
      <p:bldP spid="1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4A4278-8839-48FB-BEBA-79D7EDDABA07}"/>
              </a:ext>
            </a:extLst>
          </p:cNvPr>
          <p:cNvSpPr/>
          <p:nvPr/>
        </p:nvSpPr>
        <p:spPr>
          <a:xfrm>
            <a:off x="457200" y="3162240"/>
            <a:ext cx="23218593" cy="1024896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ndParaRPr>
          </a:p>
        </p:txBody>
      </p:sp>
      <p:grpSp>
        <p:nvGrpSpPr>
          <p:cNvPr id="41" name="Group 26"/>
          <p:cNvGrpSpPr/>
          <p:nvPr/>
        </p:nvGrpSpPr>
        <p:grpSpPr>
          <a:xfrm>
            <a:off x="611108" y="1828800"/>
            <a:ext cx="12114292" cy="907193"/>
            <a:chOff x="7459670" y="7543799"/>
            <a:chExt cx="20011305" cy="907312"/>
          </a:xfrm>
        </p:grpSpPr>
        <p:sp>
          <p:nvSpPr>
            <p:cNvPr id="44" name="TextBox 43"/>
            <p:cNvSpPr txBox="1"/>
            <p:nvPr/>
          </p:nvSpPr>
          <p:spPr>
            <a:xfrm>
              <a:off x="8993186" y="7620005"/>
              <a:ext cx="18477789"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LÝ THUYẾT CẦN NHỚ</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699554" y="7640053"/>
                  <a:ext cx="927317"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A</a:t>
                  </a:r>
                </a:p>
              </p:txBody>
            </p:sp>
          </p:grpSp>
        </p:grpSp>
      </p:grpSp>
      <p:sp>
        <p:nvSpPr>
          <p:cNvPr id="10" name="Rectangle 9">
            <a:extLst>
              <a:ext uri="{FF2B5EF4-FFF2-40B4-BE49-F238E27FC236}">
                <a16:creationId xmlns:a16="http://schemas.microsoft.com/office/drawing/2014/main" id="{372C34B5-28E6-4EC8-B246-38F191EAA9DC}"/>
              </a:ext>
            </a:extLst>
          </p:cNvPr>
          <p:cNvSpPr/>
          <p:nvPr/>
        </p:nvSpPr>
        <p:spPr>
          <a:xfrm>
            <a:off x="472440" y="3211941"/>
            <a:ext cx="14723903" cy="1446550"/>
          </a:xfrm>
          <a:prstGeom prst="rect">
            <a:avLst/>
          </a:prstGeom>
          <a:noFill/>
          <a:ln w="57150" cmpd="dbl">
            <a:noFill/>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sz="4400" b="1">
                <a:solidFill>
                  <a:srgbClr val="0000FF"/>
                </a:solidFill>
                <a:latin typeface="Tahoma" panose="020B0604030504040204" pitchFamily="34" charset="0"/>
                <a:ea typeface="Tahoma" panose="020B0604030504040204" pitchFamily="34" charset="0"/>
                <a:cs typeface="Tahoma" panose="020B0604030504040204" pitchFamily="34" charset="0"/>
              </a:rPr>
              <a:t>II. SƠ ĐỒ KHẢO SÁT HÀM ĐA THỨC VÀ PHÂN THỨC</a:t>
            </a:r>
            <a:endParaRPr lang="en-US" sz="4400" i="1">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eaLnBrk="1" hangingPunct="1"/>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C2A93499-4896-4BD3-A36F-3806F42B3FA5}"/>
              </a:ext>
            </a:extLst>
          </p:cNvPr>
          <p:cNvSpPr txBox="1"/>
          <p:nvPr/>
        </p:nvSpPr>
        <p:spPr>
          <a:xfrm>
            <a:off x="1047274" y="3938751"/>
            <a:ext cx="7993982" cy="769441"/>
          </a:xfrm>
          <a:prstGeom prst="rect">
            <a:avLst/>
          </a:prstGeom>
          <a:noFill/>
        </p:spPr>
        <p:txBody>
          <a:bodyPr vert="horz" wrap="square" rtlCol="0">
            <a:spAutoFit/>
          </a:bodyPr>
          <a:lstStyle/>
          <a:p>
            <a:r>
              <a:rPr lang="en-US" sz="4400" b="1">
                <a:solidFill>
                  <a:srgbClr val="0000CC"/>
                </a:solidFill>
                <a:latin typeface="Tahoma" panose="020B0604030504040204" pitchFamily="34" charset="0"/>
              </a:rPr>
              <a:t>1. </a:t>
            </a:r>
            <a:r>
              <a:rPr lang="en-US" sz="4400" b="1" err="1">
                <a:solidFill>
                  <a:srgbClr val="0000CC"/>
                </a:solidFill>
                <a:latin typeface="Tahoma" panose="020B0604030504040204" pitchFamily="34" charset="0"/>
              </a:rPr>
              <a:t>Khảo</a:t>
            </a:r>
            <a:r>
              <a:rPr lang="en-US" sz="4400" b="1">
                <a:solidFill>
                  <a:srgbClr val="0000CC"/>
                </a:solidFill>
                <a:latin typeface="Tahoma" panose="020B0604030504040204" pitchFamily="34" charset="0"/>
              </a:rPr>
              <a:t> </a:t>
            </a:r>
            <a:r>
              <a:rPr lang="en-US" sz="4400" b="1" err="1">
                <a:solidFill>
                  <a:srgbClr val="0000CC"/>
                </a:solidFill>
                <a:latin typeface="Tahoma" panose="020B0604030504040204" pitchFamily="34" charset="0"/>
              </a:rPr>
              <a:t>sát</a:t>
            </a:r>
            <a:r>
              <a:rPr lang="en-US" sz="4400" b="1">
                <a:solidFill>
                  <a:srgbClr val="0000CC"/>
                </a:solidFill>
                <a:latin typeface="Tahoma" panose="020B0604030504040204" pitchFamily="34" charset="0"/>
              </a:rPr>
              <a:t> </a:t>
            </a:r>
            <a:r>
              <a:rPr lang="en-US" sz="4400" b="1" err="1">
                <a:solidFill>
                  <a:srgbClr val="0000CC"/>
                </a:solidFill>
                <a:latin typeface="Tahoma" panose="020B0604030504040204" pitchFamily="34" charset="0"/>
              </a:rPr>
              <a:t>hàm</a:t>
            </a:r>
            <a:r>
              <a:rPr lang="en-US" sz="4400" b="1">
                <a:solidFill>
                  <a:srgbClr val="0000CC"/>
                </a:solidFill>
                <a:latin typeface="Tahoma" panose="020B0604030504040204" pitchFamily="34" charset="0"/>
              </a:rPr>
              <a:t> </a:t>
            </a:r>
            <a:r>
              <a:rPr lang="en-US" sz="4400" b="1" err="1">
                <a:solidFill>
                  <a:srgbClr val="0000CC"/>
                </a:solidFill>
                <a:latin typeface="Tahoma" panose="020B0604030504040204" pitchFamily="34" charset="0"/>
              </a:rPr>
              <a:t>bậc</a:t>
            </a:r>
            <a:r>
              <a:rPr lang="en-US" sz="4400" b="1">
                <a:solidFill>
                  <a:srgbClr val="0000CC"/>
                </a:solidFill>
                <a:latin typeface="Tahoma" panose="020B0604030504040204" pitchFamily="34" charset="0"/>
              </a:rPr>
              <a:t> </a:t>
            </a:r>
            <a:r>
              <a:rPr lang="en-US" sz="4400" b="1" err="1">
                <a:solidFill>
                  <a:srgbClr val="0000CC"/>
                </a:solidFill>
                <a:latin typeface="Tahoma" panose="020B0604030504040204" pitchFamily="34" charset="0"/>
              </a:rPr>
              <a:t>ba</a:t>
            </a:r>
            <a:r>
              <a:rPr lang="en-US" sz="4400" b="1">
                <a:solidFill>
                  <a:srgbClr val="0000CC"/>
                </a:solidFill>
                <a:latin typeface="Tahoma" panose="020B0604030504040204" pitchFamily="34" charset="0"/>
              </a:rPr>
              <a:t> </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B8FF7C0-8BAB-4384-93F7-AA6AD9A8EDE7}"/>
                  </a:ext>
                </a:extLst>
              </p:cNvPr>
              <p:cNvSpPr/>
              <p:nvPr/>
            </p:nvSpPr>
            <p:spPr>
              <a:xfrm>
                <a:off x="7616387" y="3917653"/>
                <a:ext cx="8206028" cy="7689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CC"/>
                          </a:solidFill>
                          <a:latin typeface="Cambria Math" panose="02040503050406030204" pitchFamily="18" charset="0"/>
                        </a:rPr>
                        <m:t>𝒚</m:t>
                      </m:r>
                      <m:r>
                        <a:rPr lang="en-US" b="1" i="0">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𝒂</m:t>
                      </m:r>
                      <m:sSup>
                        <m:sSupPr>
                          <m:ctrlPr>
                            <a:rPr lang="en-US" b="1" i="1">
                              <a:solidFill>
                                <a:srgbClr val="0000CC"/>
                              </a:solidFill>
                              <a:latin typeface="Cambria Math" panose="02040503050406030204" pitchFamily="18" charset="0"/>
                            </a:rPr>
                          </m:ctrlPr>
                        </m:sSupPr>
                        <m:e>
                          <m:r>
                            <a:rPr lang="en-US" b="1" i="1">
                              <a:solidFill>
                                <a:srgbClr val="0000CC"/>
                              </a:solidFill>
                              <a:latin typeface="Cambria Math" panose="02040503050406030204" pitchFamily="18" charset="0"/>
                            </a:rPr>
                            <m:t>𝒙</m:t>
                          </m:r>
                        </m:e>
                        <m:sup>
                          <m:r>
                            <a:rPr lang="en-US" b="1" i="0">
                              <a:solidFill>
                                <a:srgbClr val="0000CC"/>
                              </a:solidFill>
                              <a:latin typeface="Cambria Math" panose="02040503050406030204" pitchFamily="18" charset="0"/>
                            </a:rPr>
                            <m:t>𝟑</m:t>
                          </m:r>
                        </m:sup>
                      </m:sSup>
                      <m:r>
                        <a:rPr lang="en-US" b="1" i="0">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𝒃</m:t>
                      </m:r>
                      <m:sSup>
                        <m:sSupPr>
                          <m:ctrlPr>
                            <a:rPr lang="en-US" b="1" i="1">
                              <a:solidFill>
                                <a:srgbClr val="0000CC"/>
                              </a:solidFill>
                              <a:latin typeface="Cambria Math" panose="02040503050406030204" pitchFamily="18" charset="0"/>
                            </a:rPr>
                          </m:ctrlPr>
                        </m:sSupPr>
                        <m:e>
                          <m:r>
                            <a:rPr lang="en-US" b="1" i="1">
                              <a:solidFill>
                                <a:srgbClr val="0000CC"/>
                              </a:solidFill>
                              <a:latin typeface="Cambria Math" panose="02040503050406030204" pitchFamily="18" charset="0"/>
                            </a:rPr>
                            <m:t>𝒙</m:t>
                          </m:r>
                        </m:e>
                        <m:sup>
                          <m:r>
                            <a:rPr lang="en-US" b="1" i="0">
                              <a:solidFill>
                                <a:srgbClr val="0000CC"/>
                              </a:solidFill>
                              <a:latin typeface="Cambria Math" panose="02040503050406030204" pitchFamily="18" charset="0"/>
                            </a:rPr>
                            <m:t>𝟐</m:t>
                          </m:r>
                        </m:sup>
                      </m:sSup>
                      <m:r>
                        <a:rPr lang="en-US" b="1" i="0">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𝒄𝒙</m:t>
                      </m:r>
                      <m:r>
                        <a:rPr lang="en-US" b="1" i="0">
                          <a:solidFill>
                            <a:srgbClr val="0000CC"/>
                          </a:solidFill>
                          <a:latin typeface="Cambria Math" panose="02040503050406030204" pitchFamily="18" charset="0"/>
                        </a:rPr>
                        <m:t>+</m:t>
                      </m:r>
                      <m:r>
                        <a:rPr lang="en-US" b="1" i="1">
                          <a:solidFill>
                            <a:srgbClr val="0000CC"/>
                          </a:solidFill>
                          <a:latin typeface="Cambria Math" panose="02040503050406030204" pitchFamily="18" charset="0"/>
                        </a:rPr>
                        <m:t>𝒅</m:t>
                      </m:r>
                      <m:r>
                        <m:rPr>
                          <m:nor/>
                        </m:rPr>
                        <a:rPr lang="en-US" b="1" i="1">
                          <a:solidFill>
                            <a:srgbClr val="0000CC"/>
                          </a:solidFill>
                          <a:latin typeface="Cambria Math" panose="02040503050406030204" pitchFamily="18" charset="0"/>
                        </a:rPr>
                        <m:t>  </m:t>
                      </m:r>
                      <m:d>
                        <m:dPr>
                          <m:ctrlPr>
                            <a:rPr lang="en-US" b="1" i="1">
                              <a:solidFill>
                                <a:srgbClr val="0000CC"/>
                              </a:solidFill>
                              <a:latin typeface="Cambria Math" panose="02040503050406030204" pitchFamily="18" charset="0"/>
                            </a:rPr>
                          </m:ctrlPr>
                        </m:dPr>
                        <m:e>
                          <m:r>
                            <a:rPr lang="en-US" b="1" i="1">
                              <a:solidFill>
                                <a:srgbClr val="0000CC"/>
                              </a:solidFill>
                              <a:latin typeface="Cambria Math" panose="02040503050406030204" pitchFamily="18" charset="0"/>
                            </a:rPr>
                            <m:t>𝒂</m:t>
                          </m:r>
                          <m:r>
                            <a:rPr lang="en-US" b="1" i="0">
                              <a:solidFill>
                                <a:srgbClr val="0000CC"/>
                              </a:solidFill>
                              <a:latin typeface="Cambria Math" panose="02040503050406030204" pitchFamily="18" charset="0"/>
                            </a:rPr>
                            <m:t>≠</m:t>
                          </m:r>
                          <m:r>
                            <a:rPr lang="en-US" b="1" i="0">
                              <a:solidFill>
                                <a:srgbClr val="0000CC"/>
                              </a:solidFill>
                              <a:latin typeface="Cambria Math" panose="02040503050406030204" pitchFamily="18" charset="0"/>
                            </a:rPr>
                            <m:t>𝟎</m:t>
                          </m:r>
                        </m:e>
                      </m:d>
                    </m:oMath>
                  </m:oMathPara>
                </a14:m>
                <a:endParaRPr lang="en-US" b="1">
                  <a:solidFill>
                    <a:srgbClr val="0000CC"/>
                  </a:solidFill>
                </a:endParaRPr>
              </a:p>
            </p:txBody>
          </p:sp>
        </mc:Choice>
        <mc:Fallback xmlns="">
          <p:sp>
            <p:nvSpPr>
              <p:cNvPr id="13" name="Rectangle 12">
                <a:extLst>
                  <a:ext uri="{FF2B5EF4-FFF2-40B4-BE49-F238E27FC236}">
                    <a16:creationId xmlns:a16="http://schemas.microsoft.com/office/drawing/2014/main" id="{BB8FF7C0-8BAB-4384-93F7-AA6AD9A8EDE7}"/>
                  </a:ext>
                </a:extLst>
              </p:cNvPr>
              <p:cNvSpPr>
                <a:spLocks noRot="1" noChangeAspect="1" noMove="1" noResize="1" noEditPoints="1" noAdjustHandles="1" noChangeArrowheads="1" noChangeShapeType="1" noTextEdit="1"/>
              </p:cNvSpPr>
              <p:nvPr/>
            </p:nvSpPr>
            <p:spPr>
              <a:xfrm>
                <a:off x="7616387" y="3917653"/>
                <a:ext cx="8206028" cy="768993"/>
              </a:xfrm>
              <a:prstGeom prst="rect">
                <a:avLst/>
              </a:prstGeom>
              <a:blipFill>
                <a:blip r:embed="rId3"/>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D0D6DAF-856B-4B2C-962E-8137D7B05299}"/>
              </a:ext>
            </a:extLst>
          </p:cNvPr>
          <p:cNvPicPr>
            <a:picLocks noChangeAspect="1"/>
          </p:cNvPicPr>
          <p:nvPr/>
        </p:nvPicPr>
        <p:blipFill>
          <a:blip r:embed="rId4"/>
          <a:stretch>
            <a:fillRect/>
          </a:stretch>
        </p:blipFill>
        <p:spPr>
          <a:xfrm>
            <a:off x="2605304" y="4561662"/>
            <a:ext cx="19026991" cy="8800695"/>
          </a:xfrm>
          <a:prstGeom prst="rect">
            <a:avLst/>
          </a:prstGeom>
        </p:spPr>
      </p:pic>
    </p:spTree>
    <p:extLst>
      <p:ext uri="{BB962C8B-B14F-4D97-AF65-F5344CB8AC3E}">
        <p14:creationId xmlns:p14="http://schemas.microsoft.com/office/powerpoint/2010/main" val="422953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spd="2500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10" grpId="0" autoUpdateAnimBg="0"/>
      <p:bldP spid="9" grpId="0" autoUpdateAnimBg="0"/>
      <p:bldP spid="1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4A4278-8839-48FB-BEBA-79D7EDDABA07}"/>
              </a:ext>
            </a:extLst>
          </p:cNvPr>
          <p:cNvSpPr/>
          <p:nvPr/>
        </p:nvSpPr>
        <p:spPr>
          <a:xfrm>
            <a:off x="457200" y="3162240"/>
            <a:ext cx="23218593" cy="1024896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ndParaRPr>
          </a:p>
        </p:txBody>
      </p:sp>
      <p:grpSp>
        <p:nvGrpSpPr>
          <p:cNvPr id="41" name="Group 26"/>
          <p:cNvGrpSpPr/>
          <p:nvPr/>
        </p:nvGrpSpPr>
        <p:grpSpPr>
          <a:xfrm>
            <a:off x="611108" y="1828800"/>
            <a:ext cx="12114292" cy="907193"/>
            <a:chOff x="7459670" y="7543799"/>
            <a:chExt cx="20011305" cy="907312"/>
          </a:xfrm>
        </p:grpSpPr>
        <p:sp>
          <p:nvSpPr>
            <p:cNvPr id="44" name="TextBox 43"/>
            <p:cNvSpPr txBox="1"/>
            <p:nvPr/>
          </p:nvSpPr>
          <p:spPr>
            <a:xfrm>
              <a:off x="8993186" y="7620005"/>
              <a:ext cx="18477789"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LÝ THUYẾT CẦN NHỚ</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699554" y="7640053"/>
                  <a:ext cx="927317"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A</a:t>
                  </a:r>
                </a:p>
              </p:txBody>
            </p:sp>
          </p:grpSp>
        </p:grpSp>
      </p:grpSp>
      <p:sp>
        <p:nvSpPr>
          <p:cNvPr id="10" name="Rectangle 9">
            <a:extLst>
              <a:ext uri="{FF2B5EF4-FFF2-40B4-BE49-F238E27FC236}">
                <a16:creationId xmlns:a16="http://schemas.microsoft.com/office/drawing/2014/main" id="{372C34B5-28E6-4EC8-B246-38F191EAA9DC}"/>
              </a:ext>
            </a:extLst>
          </p:cNvPr>
          <p:cNvSpPr/>
          <p:nvPr/>
        </p:nvSpPr>
        <p:spPr>
          <a:xfrm>
            <a:off x="472440" y="3211941"/>
            <a:ext cx="14723903" cy="1446550"/>
          </a:xfrm>
          <a:prstGeom prst="rect">
            <a:avLst/>
          </a:prstGeom>
          <a:noFill/>
          <a:ln w="57150" cmpd="dbl">
            <a:noFill/>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sz="4400" b="1">
                <a:solidFill>
                  <a:srgbClr val="0000FF"/>
                </a:solidFill>
                <a:latin typeface="Tahoma" panose="020B0604030504040204" pitchFamily="34" charset="0"/>
                <a:ea typeface="Tahoma" panose="020B0604030504040204" pitchFamily="34" charset="0"/>
                <a:cs typeface="Tahoma" panose="020B0604030504040204" pitchFamily="34" charset="0"/>
              </a:rPr>
              <a:t>II. SƠ ĐỒ KHẢO SÁT HÀM ĐA THỨC VÀ PHÂN THỨC</a:t>
            </a:r>
            <a:endParaRPr lang="en-US" sz="4400" i="1">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eaLnBrk="1" hangingPunct="1"/>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E36E140-BA05-4C1E-A19D-CE9166B77434}"/>
                  </a:ext>
                </a:extLst>
              </p:cNvPr>
              <p:cNvSpPr/>
              <p:nvPr/>
            </p:nvSpPr>
            <p:spPr>
              <a:xfrm>
                <a:off x="685347" y="3975502"/>
                <a:ext cx="14526236" cy="807657"/>
              </a:xfrm>
              <a:prstGeom prst="rect">
                <a:avLst/>
              </a:prstGeom>
            </p:spPr>
            <p:txBody>
              <a:bodyPr wrap="square">
                <a:spAutoFit/>
              </a:bodyPr>
              <a:lstStyle/>
              <a:p>
                <a:pPr marL="629920" algn="just">
                  <a:lnSpc>
                    <a:spcPct val="115000"/>
                  </a:lnSpc>
                  <a:spcAft>
                    <a:spcPts val="0"/>
                  </a:spcAft>
                  <a:tabLst>
                    <a:tab pos="3599815" algn="l"/>
                    <a:tab pos="5039995" algn="l"/>
                  </a:tabLst>
                </a:pPr>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2. </a:t>
                </a:r>
                <a:r>
                  <a:rPr lang="en-US" sz="4400" b="1" err="1">
                    <a:solidFill>
                      <a:srgbClr val="0000CC"/>
                    </a:solidFill>
                    <a:latin typeface="Tahoma" panose="020B0604030504040204" pitchFamily="34" charset="0"/>
                    <a:ea typeface="Tahoma" panose="020B0604030504040204" pitchFamily="34" charset="0"/>
                    <a:cs typeface="Tahoma" panose="020B0604030504040204" pitchFamily="34" charset="0"/>
                  </a:rPr>
                  <a:t>Hàm</a:t>
                </a:r>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CC"/>
                    </a:solidFill>
                    <a:latin typeface="Tahoma" panose="020B0604030504040204" pitchFamily="34" charset="0"/>
                    <a:ea typeface="Tahoma" panose="020B0604030504040204" pitchFamily="34" charset="0"/>
                    <a:cs typeface="Tahoma" panose="020B0604030504040204" pitchFamily="34" charset="0"/>
                  </a:rPr>
                  <a:t>trùng</a:t>
                </a:r>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CC"/>
                    </a:solidFill>
                    <a:latin typeface="Tahoma" panose="020B0604030504040204" pitchFamily="34" charset="0"/>
                    <a:ea typeface="Tahoma" panose="020B0604030504040204" pitchFamily="34" charset="0"/>
                    <a:cs typeface="Tahoma" panose="020B0604030504040204" pitchFamily="34" charset="0"/>
                  </a:rPr>
                  <a:t>phương</a:t>
                </a:r>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𝟒</m:t>
                        </m:r>
                      </m:sup>
                    </m:sSup>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𝒃</m:t>
                    </m:r>
                    <m:sSup>
                      <m:sSupPr>
                        <m:ctrlP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𝒄</m:t>
                    </m:r>
                    <m:r>
                      <m:rPr>
                        <m:nor/>
                      </m:rPr>
                      <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rPr>
                      <m:t>  </m:t>
                    </m:r>
                    <m:d>
                      <m:dPr>
                        <m:ctrlP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𝟎</m:t>
                        </m:r>
                      </m:e>
                    </m:d>
                  </m:oMath>
                </a14:m>
                <a:endPar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FE36E140-BA05-4C1E-A19D-CE9166B77434}"/>
                  </a:ext>
                </a:extLst>
              </p:cNvPr>
              <p:cNvSpPr>
                <a:spLocks noRot="1" noChangeAspect="1" noMove="1" noResize="1" noEditPoints="1" noAdjustHandles="1" noChangeArrowheads="1" noChangeShapeType="1" noTextEdit="1"/>
              </p:cNvSpPr>
              <p:nvPr/>
            </p:nvSpPr>
            <p:spPr>
              <a:xfrm>
                <a:off x="685347" y="3975502"/>
                <a:ext cx="14526236" cy="807657"/>
              </a:xfrm>
              <a:prstGeom prst="rect">
                <a:avLst/>
              </a:prstGeom>
              <a:blipFill>
                <a:blip r:embed="rId3"/>
                <a:stretch>
                  <a:fillRect t="-10526" b="-3458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849589A-89DA-483F-B67C-9F208B2AC840}"/>
              </a:ext>
            </a:extLst>
          </p:cNvPr>
          <p:cNvPicPr>
            <a:picLocks noChangeAspect="1"/>
          </p:cNvPicPr>
          <p:nvPr/>
        </p:nvPicPr>
        <p:blipFill>
          <a:blip r:embed="rId4"/>
          <a:stretch>
            <a:fillRect/>
          </a:stretch>
        </p:blipFill>
        <p:spPr>
          <a:xfrm>
            <a:off x="1539456" y="4775538"/>
            <a:ext cx="21125773" cy="8635661"/>
          </a:xfrm>
          <a:prstGeom prst="rect">
            <a:avLst/>
          </a:prstGeom>
        </p:spPr>
      </p:pic>
    </p:spTree>
    <p:extLst>
      <p:ext uri="{BB962C8B-B14F-4D97-AF65-F5344CB8AC3E}">
        <p14:creationId xmlns:p14="http://schemas.microsoft.com/office/powerpoint/2010/main" val="200494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spd="2500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10" grpId="0" autoUpdateAnimBg="0"/>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4A4278-8839-48FB-BEBA-79D7EDDABA07}"/>
              </a:ext>
            </a:extLst>
          </p:cNvPr>
          <p:cNvSpPr/>
          <p:nvPr/>
        </p:nvSpPr>
        <p:spPr>
          <a:xfrm>
            <a:off x="457200" y="3162240"/>
            <a:ext cx="23218593" cy="1024896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ndParaRPr>
          </a:p>
        </p:txBody>
      </p:sp>
      <p:grpSp>
        <p:nvGrpSpPr>
          <p:cNvPr id="41" name="Group 26"/>
          <p:cNvGrpSpPr/>
          <p:nvPr/>
        </p:nvGrpSpPr>
        <p:grpSpPr>
          <a:xfrm>
            <a:off x="611108" y="1828800"/>
            <a:ext cx="12114292" cy="907193"/>
            <a:chOff x="7459670" y="7543799"/>
            <a:chExt cx="20011305" cy="907312"/>
          </a:xfrm>
        </p:grpSpPr>
        <p:sp>
          <p:nvSpPr>
            <p:cNvPr id="44" name="TextBox 43"/>
            <p:cNvSpPr txBox="1"/>
            <p:nvPr/>
          </p:nvSpPr>
          <p:spPr>
            <a:xfrm>
              <a:off x="8993186" y="7620005"/>
              <a:ext cx="18477789"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LÝ THUYẾT CẦN NHỚ</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699554" y="7640053"/>
                  <a:ext cx="927317"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A</a:t>
                  </a:r>
                </a:p>
              </p:txBody>
            </p:sp>
          </p:grpSp>
        </p:grpSp>
      </p:grpSp>
      <p:sp>
        <p:nvSpPr>
          <p:cNvPr id="10" name="Rectangle 9">
            <a:extLst>
              <a:ext uri="{FF2B5EF4-FFF2-40B4-BE49-F238E27FC236}">
                <a16:creationId xmlns:a16="http://schemas.microsoft.com/office/drawing/2014/main" id="{372C34B5-28E6-4EC8-B246-38F191EAA9DC}"/>
              </a:ext>
            </a:extLst>
          </p:cNvPr>
          <p:cNvSpPr/>
          <p:nvPr/>
        </p:nvSpPr>
        <p:spPr>
          <a:xfrm>
            <a:off x="472440" y="3211941"/>
            <a:ext cx="14723903" cy="1446550"/>
          </a:xfrm>
          <a:prstGeom prst="rect">
            <a:avLst/>
          </a:prstGeom>
          <a:noFill/>
          <a:ln w="57150" cmpd="dbl">
            <a:noFill/>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sz="4400" b="1">
                <a:solidFill>
                  <a:srgbClr val="0000FF"/>
                </a:solidFill>
                <a:latin typeface="Tahoma" panose="020B0604030504040204" pitchFamily="34" charset="0"/>
                <a:ea typeface="Tahoma" panose="020B0604030504040204" pitchFamily="34" charset="0"/>
                <a:cs typeface="Tahoma" panose="020B0604030504040204" pitchFamily="34" charset="0"/>
              </a:rPr>
              <a:t>II. SƠ ĐỒ KHẢO SÁT HÀM ĐA THỨC VÀ PHÂN THỨC</a:t>
            </a:r>
            <a:endParaRPr lang="en-US" sz="4400" i="1">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eaLnBrk="1" hangingPunct="1"/>
            <a:endParaRPr lang="en-US" sz="4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E36E140-BA05-4C1E-A19D-CE9166B77434}"/>
                  </a:ext>
                </a:extLst>
              </p:cNvPr>
              <p:cNvSpPr/>
              <p:nvPr/>
            </p:nvSpPr>
            <p:spPr>
              <a:xfrm>
                <a:off x="685347" y="3975502"/>
                <a:ext cx="14526236" cy="807657"/>
              </a:xfrm>
              <a:prstGeom prst="rect">
                <a:avLst/>
              </a:prstGeom>
            </p:spPr>
            <p:txBody>
              <a:bodyPr wrap="square">
                <a:spAutoFit/>
              </a:bodyPr>
              <a:lstStyle/>
              <a:p>
                <a:pPr marL="629920" algn="just">
                  <a:lnSpc>
                    <a:spcPct val="115000"/>
                  </a:lnSpc>
                  <a:spcAft>
                    <a:spcPts val="0"/>
                  </a:spcAft>
                  <a:tabLst>
                    <a:tab pos="3599815" algn="l"/>
                    <a:tab pos="5039995" algn="l"/>
                  </a:tabLst>
                </a:pPr>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2. </a:t>
                </a:r>
                <a:r>
                  <a:rPr lang="en-US" sz="4400" b="1" err="1">
                    <a:solidFill>
                      <a:srgbClr val="0000CC"/>
                    </a:solidFill>
                    <a:latin typeface="Tahoma" panose="020B0604030504040204" pitchFamily="34" charset="0"/>
                    <a:ea typeface="Tahoma" panose="020B0604030504040204" pitchFamily="34" charset="0"/>
                    <a:cs typeface="Tahoma" panose="020B0604030504040204" pitchFamily="34" charset="0"/>
                  </a:rPr>
                  <a:t>Hàm</a:t>
                </a:r>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CC"/>
                    </a:solidFill>
                    <a:latin typeface="Tahoma" panose="020B0604030504040204" pitchFamily="34" charset="0"/>
                    <a:ea typeface="Tahoma" panose="020B0604030504040204" pitchFamily="34" charset="0"/>
                    <a:cs typeface="Tahoma" panose="020B0604030504040204" pitchFamily="34" charset="0"/>
                  </a:rPr>
                  <a:t>trùng</a:t>
                </a:r>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CC"/>
                    </a:solidFill>
                    <a:latin typeface="Tahoma" panose="020B0604030504040204" pitchFamily="34" charset="0"/>
                    <a:ea typeface="Tahoma" panose="020B0604030504040204" pitchFamily="34" charset="0"/>
                    <a:cs typeface="Tahoma" panose="020B0604030504040204" pitchFamily="34" charset="0"/>
                  </a:rPr>
                  <a:t>phương</a:t>
                </a:r>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𝒂</m:t>
                    </m:r>
                    <m:sSup>
                      <m:sSupPr>
                        <m:ctrlP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𝟒</m:t>
                        </m:r>
                      </m:sup>
                    </m:sSup>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𝒃</m:t>
                    </m:r>
                    <m:sSup>
                      <m:sSupPr>
                        <m:ctrlP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𝒙</m:t>
                        </m:r>
                      </m:e>
                      <m:sup>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𝒄</m:t>
                    </m:r>
                    <m:r>
                      <m:rPr>
                        <m:nor/>
                      </m:rPr>
                      <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rPr>
                      <m:t>  </m:t>
                    </m:r>
                    <m:d>
                      <m:dPr>
                        <m:ctrlP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𝟎</m:t>
                        </m:r>
                      </m:e>
                    </m:d>
                  </m:oMath>
                </a14:m>
                <a:endParaRPr lang="en-US" sz="4400" b="1">
                  <a:solidFill>
                    <a:srgbClr val="0000CC"/>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FE36E140-BA05-4C1E-A19D-CE9166B77434}"/>
                  </a:ext>
                </a:extLst>
              </p:cNvPr>
              <p:cNvSpPr>
                <a:spLocks noRot="1" noChangeAspect="1" noMove="1" noResize="1" noEditPoints="1" noAdjustHandles="1" noChangeArrowheads="1" noChangeShapeType="1" noTextEdit="1"/>
              </p:cNvSpPr>
              <p:nvPr/>
            </p:nvSpPr>
            <p:spPr>
              <a:xfrm>
                <a:off x="685347" y="3975502"/>
                <a:ext cx="14526236" cy="807657"/>
              </a:xfrm>
              <a:prstGeom prst="rect">
                <a:avLst/>
              </a:prstGeom>
              <a:blipFill>
                <a:blip r:embed="rId3"/>
                <a:stretch>
                  <a:fillRect t="-10526" b="-3458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66A2CEE-5993-4087-A5FE-9B7C47A2A385}"/>
              </a:ext>
            </a:extLst>
          </p:cNvPr>
          <p:cNvPicPr>
            <a:picLocks noChangeAspect="1"/>
          </p:cNvPicPr>
          <p:nvPr/>
        </p:nvPicPr>
        <p:blipFill>
          <a:blip r:embed="rId4"/>
          <a:stretch>
            <a:fillRect/>
          </a:stretch>
        </p:blipFill>
        <p:spPr>
          <a:xfrm>
            <a:off x="2667000" y="4783159"/>
            <a:ext cx="18722124" cy="8639538"/>
          </a:xfrm>
          <a:prstGeom prst="rect">
            <a:avLst/>
          </a:prstGeom>
        </p:spPr>
      </p:pic>
    </p:spTree>
    <p:extLst>
      <p:ext uri="{BB962C8B-B14F-4D97-AF65-F5344CB8AC3E}">
        <p14:creationId xmlns:p14="http://schemas.microsoft.com/office/powerpoint/2010/main" val="154498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spd="2500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10" grpId="0" autoUpdateAnimBg="0"/>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4A4278-8839-48FB-BEBA-79D7EDDABA07}"/>
              </a:ext>
            </a:extLst>
          </p:cNvPr>
          <p:cNvSpPr/>
          <p:nvPr/>
        </p:nvSpPr>
        <p:spPr>
          <a:xfrm>
            <a:off x="457200" y="3162240"/>
            <a:ext cx="23218593" cy="1024896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ndParaRPr>
          </a:p>
        </p:txBody>
      </p:sp>
      <p:grpSp>
        <p:nvGrpSpPr>
          <p:cNvPr id="41" name="Group 26"/>
          <p:cNvGrpSpPr/>
          <p:nvPr/>
        </p:nvGrpSpPr>
        <p:grpSpPr>
          <a:xfrm>
            <a:off x="611108" y="1828800"/>
            <a:ext cx="12114292" cy="907193"/>
            <a:chOff x="7459670" y="7543799"/>
            <a:chExt cx="20011305" cy="907312"/>
          </a:xfrm>
        </p:grpSpPr>
        <p:sp>
          <p:nvSpPr>
            <p:cNvPr id="44" name="TextBox 43"/>
            <p:cNvSpPr txBox="1"/>
            <p:nvPr/>
          </p:nvSpPr>
          <p:spPr>
            <a:xfrm>
              <a:off x="8993186" y="7620005"/>
              <a:ext cx="18477789" cy="831106"/>
            </a:xfrm>
            <a:prstGeom prst="rect">
              <a:avLst/>
            </a:prstGeom>
            <a:noFill/>
          </p:spPr>
          <p:txBody>
            <a:bodyPr wrap="square" rtlCol="0">
              <a:spAutoFit/>
            </a:bodyPr>
            <a:lstStyle/>
            <a:p>
              <a:r>
                <a:rPr lang="en-US" sz="4800" b="1">
                  <a:solidFill>
                    <a:srgbClr val="135F82"/>
                  </a:solidFill>
                  <a:latin typeface="Tahoma" pitchFamily="34" charset="0"/>
                  <a:ea typeface="Tahoma" pitchFamily="34" charset="0"/>
                  <a:cs typeface="Tahoma" pitchFamily="34" charset="0"/>
                </a:rPr>
                <a:t>LÝ THUYẾT CẦN NHỚ</a:t>
              </a:r>
            </a:p>
          </p:txBody>
        </p:sp>
        <p:grpSp>
          <p:nvGrpSpPr>
            <p:cNvPr id="46" name="Group 27"/>
            <p:cNvGrpSpPr/>
            <p:nvPr/>
          </p:nvGrpSpPr>
          <p:grpSpPr>
            <a:xfrm>
              <a:off x="7459670" y="7543799"/>
              <a:ext cx="1381118" cy="872846"/>
              <a:chOff x="7459669" y="7543800"/>
              <a:chExt cx="1381118" cy="872846"/>
            </a:xfrm>
          </p:grpSpPr>
          <p:sp>
            <p:nvSpPr>
              <p:cNvPr id="4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48" name="Group 29"/>
              <p:cNvGrpSpPr/>
              <p:nvPr/>
            </p:nvGrpSpPr>
            <p:grpSpPr>
              <a:xfrm>
                <a:off x="7469187" y="7640053"/>
                <a:ext cx="1371600" cy="776593"/>
                <a:chOff x="7469187" y="7640053"/>
                <a:chExt cx="1371600" cy="776593"/>
              </a:xfrm>
            </p:grpSpPr>
            <p:sp>
              <p:nvSpPr>
                <p:cNvPr id="49" name="Round Same Side Corner Rectangle 48"/>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0" name="TextBox 49"/>
                <p:cNvSpPr txBox="1"/>
                <p:nvPr/>
              </p:nvSpPr>
              <p:spPr>
                <a:xfrm>
                  <a:off x="7699554" y="7640053"/>
                  <a:ext cx="927317" cy="754151"/>
                </a:xfrm>
                <a:prstGeom prst="rect">
                  <a:avLst/>
                </a:prstGeom>
                <a:noFill/>
              </p:spPr>
              <p:txBody>
                <a:bodyPr wrap="none" rtlCol="0">
                  <a:spAutoFit/>
                </a:bodyPr>
                <a:lstStyle/>
                <a:p>
                  <a:pPr algn="ctr"/>
                  <a:r>
                    <a:rPr lang="en-US" b="1">
                      <a:solidFill>
                        <a:schemeClr val="bg1"/>
                      </a:solidFill>
                      <a:latin typeface="Tahoma" pitchFamily="34" charset="0"/>
                      <a:ea typeface="Tahoma" pitchFamily="34" charset="0"/>
                      <a:cs typeface="Tahoma" pitchFamily="34" charset="0"/>
                    </a:rPr>
                    <a:t>A</a:t>
                  </a:r>
                </a:p>
              </p:txBody>
            </p:sp>
          </p:grpSp>
        </p:grpSp>
      </p:grpSp>
      <p:sp>
        <p:nvSpPr>
          <p:cNvPr id="10" name="Rectangle 9">
            <a:extLst>
              <a:ext uri="{FF2B5EF4-FFF2-40B4-BE49-F238E27FC236}">
                <a16:creationId xmlns:a16="http://schemas.microsoft.com/office/drawing/2014/main" id="{372C34B5-28E6-4EC8-B246-38F191EAA9DC}"/>
              </a:ext>
            </a:extLst>
          </p:cNvPr>
          <p:cNvSpPr/>
          <p:nvPr/>
        </p:nvSpPr>
        <p:spPr>
          <a:xfrm>
            <a:off x="457199" y="3143390"/>
            <a:ext cx="14723904" cy="769441"/>
          </a:xfrm>
          <a:prstGeom prst="rect">
            <a:avLst/>
          </a:prstGeom>
          <a:noFill/>
          <a:ln w="57150" cmpd="dbl">
            <a:noFill/>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n-US" sz="4400" b="1">
                <a:solidFill>
                  <a:srgbClr val="0000FF"/>
                </a:solidFill>
                <a:latin typeface="Tahoma" panose="020B0604030504040204" pitchFamily="34" charset="0"/>
                <a:ea typeface="Tahoma" panose="020B0604030504040204" pitchFamily="34" charset="0"/>
                <a:cs typeface="Tahoma" panose="020B0604030504040204" pitchFamily="34" charset="0"/>
              </a:rPr>
              <a:t>II. SƠ ĐỒ KHẢO SÁT HÀM ĐA THỨC VÀ PHÂN THỨC</a:t>
            </a:r>
            <a:endParaRPr lang="en-US" sz="4400" b="1" i="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F506EDF-DC82-43FC-B23C-13D54DBFD923}"/>
                  </a:ext>
                </a:extLst>
              </p:cNvPr>
              <p:cNvSpPr/>
              <p:nvPr/>
            </p:nvSpPr>
            <p:spPr>
              <a:xfrm>
                <a:off x="618728" y="3967316"/>
                <a:ext cx="23057065" cy="8453284"/>
              </a:xfrm>
              <a:prstGeom prst="rect">
                <a:avLst/>
              </a:prstGeom>
              <a:noFill/>
            </p:spPr>
            <p:txBody>
              <a:bodyPr wrap="square">
                <a:spAutoFit/>
              </a:bodyPr>
              <a:lstStyle/>
              <a:p>
                <a:pPr marL="629920" indent="7620">
                  <a:lnSpc>
                    <a:spcPct val="115000"/>
                  </a:lnSpc>
                  <a:spcAft>
                    <a:spcPts val="600"/>
                  </a:spcAft>
                </a:pP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bậc</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hàm</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trùng</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phương</a:t>
                </a:r>
                <a:endPar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29920" indent="7620">
                  <a:lnSpc>
                    <a:spcPct val="115000"/>
                  </a:lnSpc>
                  <a:spcAft>
                    <a:spcPts val="600"/>
                  </a:spcAf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Nhánh</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629920" indent="7620">
                  <a:lnSpc>
                    <a:spcPct val="115000"/>
                  </a:lnSpc>
                  <a:spcAft>
                    <a:spcPts val="600"/>
                  </a:spcAf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Nhánh</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629920" indent="7620">
                  <a:lnSpc>
                    <a:spcPct val="115000"/>
                  </a:lnSpc>
                  <a:spcAft>
                    <a:spcPts val="600"/>
                  </a:spcAf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Tung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Oy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629920" indent="7620">
                  <a:lnSpc>
                    <a:spcPct val="115000"/>
                  </a:lnSpc>
                  <a:spcAft>
                    <a:spcPts val="600"/>
                  </a:spcAf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trùng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629920" indent="7620">
                  <a:lnSpc>
                    <a:spcPct val="115000"/>
                  </a:lnSpc>
                  <a:spcAft>
                    <a:spcPts val="600"/>
                  </a:spcAf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𝒃</m:t>
                    </m:r>
                  </m:oMath>
                </a14:m>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cong</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Parabol</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629920" indent="7620">
                  <a:lnSpc>
                    <a:spcPct val="115000"/>
                  </a:lnSpc>
                  <a:spcAft>
                    <a:spcPts val="600"/>
                  </a:spcAf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𝒃</m:t>
                    </m:r>
                  </m:oMath>
                </a14:m>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ĐTHS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cong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4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W</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629920" indent="7620">
                  <a:lnSpc>
                    <a:spcPct val="115000"/>
                  </a:lnSpc>
                  <a:spcAft>
                    <a:spcPts val="600"/>
                  </a:spcAf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hoành</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cực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góp</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𝒄</m:t>
                    </m:r>
                  </m:oMath>
                </a14:m>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5" name="Rectangle 4">
                <a:extLst>
                  <a:ext uri="{FF2B5EF4-FFF2-40B4-BE49-F238E27FC236}">
                    <a16:creationId xmlns:a16="http://schemas.microsoft.com/office/drawing/2014/main" id="{0F506EDF-DC82-43FC-B23C-13D54DBFD923}"/>
                  </a:ext>
                </a:extLst>
              </p:cNvPr>
              <p:cNvSpPr>
                <a:spLocks noRot="1" noChangeAspect="1" noMove="1" noResize="1" noEditPoints="1" noAdjustHandles="1" noChangeArrowheads="1" noChangeShapeType="1" noTextEdit="1"/>
              </p:cNvSpPr>
              <p:nvPr/>
            </p:nvSpPr>
            <p:spPr>
              <a:xfrm>
                <a:off x="618728" y="3967316"/>
                <a:ext cx="23057065" cy="8453284"/>
              </a:xfrm>
              <a:prstGeom prst="rect">
                <a:avLst/>
              </a:prstGeom>
              <a:blipFill>
                <a:blip r:embed="rId3"/>
                <a:stretch>
                  <a:fillRect t="-1009" r="-952" b="-1370"/>
                </a:stretch>
              </a:blipFill>
            </p:spPr>
            <p:txBody>
              <a:bodyPr/>
              <a:lstStyle/>
              <a:p>
                <a:r>
                  <a:rPr lang="en-US">
                    <a:noFill/>
                  </a:rPr>
                  <a:t> </a:t>
                </a:r>
              </a:p>
            </p:txBody>
          </p:sp>
        </mc:Fallback>
      </mc:AlternateContent>
    </p:spTree>
    <p:extLst>
      <p:ext uri="{BB962C8B-B14F-4D97-AF65-F5344CB8AC3E}">
        <p14:creationId xmlns:p14="http://schemas.microsoft.com/office/powerpoint/2010/main" val="321654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spd="25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10" grpId="0" autoUpdateAnimBg="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1898</TotalTime>
  <Words>4652</Words>
  <PresentationFormat>Custom</PresentationFormat>
  <Paragraphs>480</Paragraphs>
  <Slides>46</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AvantGarde-Demi</vt:lpstr>
      <vt:lpstr>Calibri</vt:lpstr>
      <vt:lpstr>Calibri Light</vt:lpstr>
      <vt:lpstr>Cambria Math</vt:lpstr>
      <vt:lpstr>Chu Van An</vt:lpstr>
      <vt:lpstr>Symbol</vt:lpstr>
      <vt:lpstr>Tahoma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2021-10-09T04:41:12Z</dcterms:modified>
</cp:coreProperties>
</file>