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91" r:id="rId3"/>
    <p:sldId id="269" r:id="rId4"/>
    <p:sldId id="273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uong Hung" initials="DH" lastIdx="1" clrIdx="0">
    <p:extLst>
      <p:ext uri="{19B8F6BF-5375-455C-9EA6-DF929625EA0E}">
        <p15:presenceInfo xmlns:p15="http://schemas.microsoft.com/office/powerpoint/2012/main" userId="159ce12b0739129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00FF"/>
    <a:srgbClr val="0033CC"/>
    <a:srgbClr val="3333FF"/>
    <a:srgbClr val="FCFFEB"/>
    <a:srgbClr val="CCECFF"/>
    <a:srgbClr val="DFFED2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892" autoAdjust="0"/>
    <p:restoredTop sz="94681" autoAdjust="0"/>
  </p:normalViewPr>
  <p:slideViewPr>
    <p:cSldViewPr snapToGrid="0">
      <p:cViewPr varScale="1">
        <p:scale>
          <a:sx n="56" d="100"/>
          <a:sy n="56" d="100"/>
        </p:scale>
        <p:origin x="132" y="5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1AB05-D0AD-4661-A563-ED0A973E87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4F8AAF-B3D6-43E0-8BE6-ACC045CA8D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ED0CB0-ACD0-4F2D-999E-A38C11D61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CD91-F9DD-4E35-8C18-96CD1F729712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35AAC0-AB66-45C6-8716-DDDEB5A1E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25496D-219E-4DC5-B6CB-0D09372B8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CB525EB-EDE9-454B-97E8-BA4EA8A5BD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3406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2292" y="1"/>
            <a:ext cx="12183770" cy="5143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BD34CDC-813E-42F1-AF2B-E4C69DF07BA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0" y="6343650"/>
            <a:ext cx="12171478" cy="514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655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C3267-A90C-45D6-BA22-0CF355786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A3D663-20CA-49F7-9088-6A48A3D5AB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FDDACA-6EE9-4082-908E-56F4087D9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CD91-F9DD-4E35-8C18-96CD1F729712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134AFB-8600-422C-8FE6-3D694E843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D994D0-9BDB-4F1F-A1AB-664075547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083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2F261DE-9197-4D26-B4B9-FF0D391344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83B291-7E96-497B-BF77-354A929E57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B0F37F-EFAB-474E-833C-F3A45D4CF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CD91-F9DD-4E35-8C18-96CD1F729712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71406C-BE5D-4AF2-A987-F31D5F67F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FF6D1E-FD61-44A6-9E7F-192733997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9496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494324-618A-4DA5-987A-1BA333D19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CD91-F9DD-4E35-8C18-96CD1F729712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829741-7706-4FF6-9DA1-5BAD77EB6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4D27C4-AA06-401D-A02E-B9E7C786A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7DDAB8-4858-4218-A8DC-8FD3E20B70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3406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2292" y="1"/>
            <a:ext cx="12183770" cy="51434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7A1FA8D-21B3-44D8-B273-98A7438BEA8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1129"/>
          <a:stretch>
            <a:fillRect/>
          </a:stretch>
        </p:blipFill>
        <p:spPr>
          <a:xfrm rot="5400000" flipV="1">
            <a:off x="-2751421" y="3330291"/>
            <a:ext cx="5697036" cy="720206"/>
          </a:xfrm>
          <a:custGeom>
            <a:avLst/>
            <a:gdLst>
              <a:gd name="connsiteX0" fmla="*/ 0 w 3316895"/>
              <a:gd name="connsiteY0" fmla="*/ 0 h 1710480"/>
              <a:gd name="connsiteX1" fmla="*/ 0 w 3316895"/>
              <a:gd name="connsiteY1" fmla="*/ 1710480 h 1710480"/>
              <a:gd name="connsiteX2" fmla="*/ 3316895 w 3316895"/>
              <a:gd name="connsiteY2" fmla="*/ 1710480 h 1710480"/>
              <a:gd name="connsiteX3" fmla="*/ 3316895 w 3316895"/>
              <a:gd name="connsiteY3" fmla="*/ 0 h 1710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16895" h="1710480">
                <a:moveTo>
                  <a:pt x="0" y="0"/>
                </a:moveTo>
                <a:lnTo>
                  <a:pt x="0" y="1710480"/>
                </a:lnTo>
                <a:lnTo>
                  <a:pt x="3316895" y="1710480"/>
                </a:lnTo>
                <a:lnTo>
                  <a:pt x="3316895" y="0"/>
                </a:lnTo>
                <a:close/>
              </a:path>
            </a:pathLst>
          </a:cu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502BBA3-2BFD-43FF-B8A0-E55627E9FA9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0" y="6343650"/>
            <a:ext cx="12171478" cy="514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635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375C5-0B2B-42C5-8A7D-B896CBF96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CF36B3-5183-422A-AD77-A0BDC58CCE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494324-618A-4DA5-987A-1BA333D19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CD91-F9DD-4E35-8C18-96CD1F729712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829741-7706-4FF6-9DA1-5BAD77EB6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4D27C4-AA06-401D-A02E-B9E7C786A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055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18B002-73E3-4A59-97CF-80D6E2B63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981138-737A-4841-991D-4A6DC18E60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25B2B0-16C2-4497-A60F-28ED6CA05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CD91-F9DD-4E35-8C18-96CD1F729712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9DC5C9-9957-4FDF-BF89-2833D58B7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DB18C5-C816-4A36-B672-12859720B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512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B16FE-AFBF-4941-97DE-A1D2C9219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43DDBE-57EF-48AF-AD79-133927320C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D39D72-66A3-4407-8621-82423B2348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11A51D-CA18-4B33-8FE1-25BC167DB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CD91-F9DD-4E35-8C18-96CD1F729712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BD2AA3-3E11-44B8-8421-726D3EB6A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63108C-8C3E-47F3-B675-38C54FF9A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805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834F3-A85C-45D5-8A6A-6F06AD2F9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C0BB03-7E04-4A15-9F04-3E57667AE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DC36E7-DB1F-4044-9DF4-57AC3C1584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02FB26-7839-4EF2-9099-450DDC9680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149131-45CB-4AAD-B16F-CF3E54DC60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432D7F6-EE1D-4AD4-9744-9AEDBDB01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CD91-F9DD-4E35-8C18-96CD1F729712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0DB634-987D-4F59-8D47-1C4B935A1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18064A-455F-4C62-8123-2DDC2D165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830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C62BC-2C50-485B-97B0-378993786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AA93BF-A87D-4B1C-ABB9-A67F6BED4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CD91-F9DD-4E35-8C18-96CD1F729712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FE16EC-2185-4091-8D15-DBCF6C3CA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CDF470-98F0-4603-A341-9C53C55A3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619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EEAA94-1BDC-42DD-B24B-C4FA5C707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CD91-F9DD-4E35-8C18-96CD1F729712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3B2FC-2C28-419E-8F7B-005F39D58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8D0AE7-0247-4B68-B6B7-C9CA5C7A1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672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1FA3F-BF8D-4D4C-ADB2-5579AACD6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3F2AFD-C213-4B15-9A0E-745342CE28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D9834B-3759-4C6C-AEED-6B13CA338F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64F9FD-D2C6-4CA2-8083-7E832774D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CD91-F9DD-4E35-8C18-96CD1F729712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BC3B6B-A0E1-41D3-97AF-D8653D2C3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4B3D31-D4E1-4232-AA98-8EAE7789E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542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9DC08-0059-434E-A005-8567C32A5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759BE8-FACC-4FFF-8F02-32E6E6F704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6B837E-755E-4B80-9050-49344F333A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933D91-2280-4452-B770-9F1222173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CD91-F9DD-4E35-8C18-96CD1F729712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19EA15-6A4F-45B2-AC34-7EB39A041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7541D7-3872-4DFC-AC84-07869D29A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067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chemeClr val="accent4">
                <a:lumMod val="0"/>
                <a:lumOff val="100000"/>
              </a:schemeClr>
            </a:gs>
            <a:gs pos="100000">
              <a:srgbClr val="FCFFEB"/>
            </a:gs>
            <a:gs pos="0">
              <a:srgbClr val="FFFFFF"/>
            </a:gs>
            <a:gs pos="60000">
              <a:schemeClr val="bg1"/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2AE268-8DC3-45A7-AC9B-F0654C96B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223FA5-FF0A-4701-89C0-67D667D95F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68BED3-A4CA-478B-8CB8-08D7BF863D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0ECD91-F9DD-4E35-8C18-96CD1F729712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BDB85B-639E-44C8-B825-D3A7C36C4F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EB2C0-62B7-4AE6-B9B9-AB1E080B8C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FB91FBD-4AD4-42F2-918E-E98DC24A8C70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136525"/>
            <a:ext cx="1162049" cy="519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946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3.%20BAI%20TAP%20REN%20LUYEN%20THEO%20SGK.pptx" TargetMode="External"/><Relationship Id="rId2" Type="http://schemas.openxmlformats.org/officeDocument/2006/relationships/hyperlink" Target="2.%20PHAN%20DANG%20TOAN%20CO%20BAN%20THEO%20SGK.pptx" TargetMode="External"/><Relationship Id="rId1" Type="http://schemas.openxmlformats.org/officeDocument/2006/relationships/slideLayout" Target="../slideLayouts/slideLayout12.xml"/><Relationship Id="rId6" Type="http://schemas.microsoft.com/office/2007/relationships/hdphoto" Target="../media/hdphoto3.wdp"/><Relationship Id="rId5" Type="http://schemas.openxmlformats.org/officeDocument/2006/relationships/image" Target="../media/image5.png"/><Relationship Id="rId4" Type="http://schemas.openxmlformats.org/officeDocument/2006/relationships/hyperlink" Target="4.%20BAI%20TAP%20MO%20RONG,%20UNG%20DUNG%20THUC%20TE.pptx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AA4431C0-79D0-40C5-A1F9-87034A2E1981}"/>
              </a:ext>
            </a:extLst>
          </p:cNvPr>
          <p:cNvSpPr/>
          <p:nvPr/>
        </p:nvSpPr>
        <p:spPr>
          <a:xfrm>
            <a:off x="3587384" y="2099218"/>
            <a:ext cx="7114971" cy="3644352"/>
          </a:xfrm>
          <a:prstGeom prst="rect">
            <a:avLst/>
          </a:prstGeom>
          <a:solidFill>
            <a:srgbClr val="00B0F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Arrow: Pentagon 117">
            <a:extLst>
              <a:ext uri="{FF2B5EF4-FFF2-40B4-BE49-F238E27FC236}">
                <a16:creationId xmlns:a16="http://schemas.microsoft.com/office/drawing/2014/main" id="{81EFB34A-F7D8-4558-96A0-5773D8E60731}"/>
              </a:ext>
            </a:extLst>
          </p:cNvPr>
          <p:cNvSpPr/>
          <p:nvPr/>
        </p:nvSpPr>
        <p:spPr>
          <a:xfrm rot="10800000">
            <a:off x="4024788" y="3188781"/>
            <a:ext cx="6282500" cy="566186"/>
          </a:xfrm>
          <a:prstGeom prst="homePlate">
            <a:avLst>
              <a:gd name="adj" fmla="val 35876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Arrow: Pentagon 119">
            <a:extLst>
              <a:ext uri="{FF2B5EF4-FFF2-40B4-BE49-F238E27FC236}">
                <a16:creationId xmlns:a16="http://schemas.microsoft.com/office/drawing/2014/main" id="{77CF683C-5980-4602-AB7A-D9CDFC753A08}"/>
              </a:ext>
            </a:extLst>
          </p:cNvPr>
          <p:cNvSpPr/>
          <p:nvPr/>
        </p:nvSpPr>
        <p:spPr>
          <a:xfrm rot="10800000">
            <a:off x="4103568" y="3911758"/>
            <a:ext cx="6198724" cy="566186"/>
          </a:xfrm>
          <a:prstGeom prst="homePlate">
            <a:avLst>
              <a:gd name="adj" fmla="val 35876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Arrow: Pentagon 120">
            <a:extLst>
              <a:ext uri="{FF2B5EF4-FFF2-40B4-BE49-F238E27FC236}">
                <a16:creationId xmlns:a16="http://schemas.microsoft.com/office/drawing/2014/main" id="{7C5E35EE-C97A-4758-9A39-CF61681144C2}"/>
              </a:ext>
            </a:extLst>
          </p:cNvPr>
          <p:cNvSpPr/>
          <p:nvPr/>
        </p:nvSpPr>
        <p:spPr>
          <a:xfrm rot="10800000">
            <a:off x="4031232" y="4579995"/>
            <a:ext cx="6282500" cy="566186"/>
          </a:xfrm>
          <a:prstGeom prst="homePlate">
            <a:avLst>
              <a:gd name="adj" fmla="val 35876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Arrow: Pentagon 116">
            <a:extLst>
              <a:ext uri="{FF2B5EF4-FFF2-40B4-BE49-F238E27FC236}">
                <a16:creationId xmlns:a16="http://schemas.microsoft.com/office/drawing/2014/main" id="{3EF0ED97-B7C5-4710-9D14-B26B576DC6D9}"/>
              </a:ext>
            </a:extLst>
          </p:cNvPr>
          <p:cNvSpPr/>
          <p:nvPr/>
        </p:nvSpPr>
        <p:spPr>
          <a:xfrm rot="10800000">
            <a:off x="4019792" y="2520243"/>
            <a:ext cx="6282500" cy="566186"/>
          </a:xfrm>
          <a:prstGeom prst="homePlate">
            <a:avLst>
              <a:gd name="adj" fmla="val 35876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AE3BA33-FCB9-48F8-92F2-102878D1547E}"/>
              </a:ext>
            </a:extLst>
          </p:cNvPr>
          <p:cNvGrpSpPr/>
          <p:nvPr/>
        </p:nvGrpSpPr>
        <p:grpSpPr>
          <a:xfrm>
            <a:off x="1268850" y="211049"/>
            <a:ext cx="10052616" cy="1007276"/>
            <a:chOff x="633430" y="193012"/>
            <a:chExt cx="10052616" cy="1072853"/>
          </a:xfrm>
        </p:grpSpPr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2B53AA17-8B42-48DD-B71C-D6AC7B905F63}"/>
                </a:ext>
              </a:extLst>
            </p:cNvPr>
            <p:cNvSpPr txBox="1"/>
            <p:nvPr/>
          </p:nvSpPr>
          <p:spPr>
            <a:xfrm>
              <a:off x="3272610" y="284508"/>
              <a:ext cx="6473678" cy="8850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Bài</a:t>
              </a:r>
              <a:r>
                <a:rPr lang="en-US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3: 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ĐƯỜNG THẲNG VÀ MẶT PHẲNG SONG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SONG</a:t>
              </a:r>
              <a:endParaRPr lang="en-US" sz="2400" b="1" dirty="0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endParaRPr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65C2EBB6-D98F-471E-B0D7-FB1B3E144830}"/>
                </a:ext>
              </a:extLst>
            </p:cNvPr>
            <p:cNvGrpSpPr/>
            <p:nvPr/>
          </p:nvGrpSpPr>
          <p:grpSpPr>
            <a:xfrm>
              <a:off x="633430" y="193012"/>
              <a:ext cx="10052616" cy="1072853"/>
              <a:chOff x="633430" y="193012"/>
              <a:chExt cx="10052616" cy="1072853"/>
            </a:xfrm>
          </p:grpSpPr>
          <p:grpSp>
            <p:nvGrpSpPr>
              <p:cNvPr id="69" name="Group 68">
                <a:extLst>
                  <a:ext uri="{FF2B5EF4-FFF2-40B4-BE49-F238E27FC236}">
                    <a16:creationId xmlns:a16="http://schemas.microsoft.com/office/drawing/2014/main" id="{48EE28C9-9886-4BC6-A96A-0DB2879DA850}"/>
                  </a:ext>
                </a:extLst>
              </p:cNvPr>
              <p:cNvGrpSpPr/>
              <p:nvPr/>
            </p:nvGrpSpPr>
            <p:grpSpPr>
              <a:xfrm>
                <a:off x="667123" y="193012"/>
                <a:ext cx="10018923" cy="1072853"/>
                <a:chOff x="2366495" y="4969977"/>
                <a:chExt cx="8562194" cy="1120362"/>
              </a:xfrm>
            </p:grpSpPr>
            <p:sp>
              <p:nvSpPr>
                <p:cNvPr id="77" name="Freeform: Shape 76">
                  <a:extLst>
                    <a:ext uri="{FF2B5EF4-FFF2-40B4-BE49-F238E27FC236}">
                      <a16:creationId xmlns:a16="http://schemas.microsoft.com/office/drawing/2014/main" id="{FBFE03CB-71EF-4379-B2F5-587AEBB41B10}"/>
                    </a:ext>
                  </a:extLst>
                </p:cNvPr>
                <p:cNvSpPr/>
                <p:nvPr/>
              </p:nvSpPr>
              <p:spPr>
                <a:xfrm>
                  <a:off x="2366495" y="4969977"/>
                  <a:ext cx="8562194" cy="1120362"/>
                </a:xfrm>
                <a:custGeom>
                  <a:avLst/>
                  <a:gdLst>
                    <a:gd name="connsiteX0" fmla="*/ 0 w 9231691"/>
                    <a:gd name="connsiteY0" fmla="*/ 0 h 1081886"/>
                    <a:gd name="connsiteX1" fmla="*/ 1672212 w 9231691"/>
                    <a:gd name="connsiteY1" fmla="*/ 0 h 1081886"/>
                    <a:gd name="connsiteX2" fmla="*/ 2248019 w 9231691"/>
                    <a:gd name="connsiteY2" fmla="*/ 995707 h 1081886"/>
                    <a:gd name="connsiteX3" fmla="*/ 9231691 w 9231691"/>
                    <a:gd name="connsiteY3" fmla="*/ 995707 h 1081886"/>
                    <a:gd name="connsiteX4" fmla="*/ 9231691 w 9231691"/>
                    <a:gd name="connsiteY4" fmla="*/ 1081886 h 1081886"/>
                    <a:gd name="connsiteX5" fmla="*/ 0 w 9231691"/>
                    <a:gd name="connsiteY5" fmla="*/ 1081886 h 1081886"/>
                    <a:gd name="connsiteX6" fmla="*/ 36573 w 9231691"/>
                    <a:gd name="connsiteY6" fmla="*/ 829371 h 1081886"/>
                    <a:gd name="connsiteX7" fmla="*/ 50139 w 9231691"/>
                    <a:gd name="connsiteY7" fmla="*/ 540943 h 1081886"/>
                    <a:gd name="connsiteX8" fmla="*/ 36573 w 9231691"/>
                    <a:gd name="connsiteY8" fmla="*/ 252515 h 10818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231691" h="1081886">
                      <a:moveTo>
                        <a:pt x="0" y="0"/>
                      </a:moveTo>
                      <a:lnTo>
                        <a:pt x="1672212" y="0"/>
                      </a:lnTo>
                      <a:lnTo>
                        <a:pt x="2248019" y="995707"/>
                      </a:lnTo>
                      <a:lnTo>
                        <a:pt x="9231691" y="995707"/>
                      </a:lnTo>
                      <a:lnTo>
                        <a:pt x="9231691" y="1081886"/>
                      </a:lnTo>
                      <a:lnTo>
                        <a:pt x="0" y="1081886"/>
                      </a:lnTo>
                      <a:lnTo>
                        <a:pt x="36573" y="829371"/>
                      </a:lnTo>
                      <a:cubicBezTo>
                        <a:pt x="45468" y="736206"/>
                        <a:pt x="50139" y="639744"/>
                        <a:pt x="50139" y="540943"/>
                      </a:cubicBezTo>
                      <a:cubicBezTo>
                        <a:pt x="50139" y="442143"/>
                        <a:pt x="45468" y="345680"/>
                        <a:pt x="36573" y="252515"/>
                      </a:cubicBezTo>
                      <a:close/>
                    </a:path>
                  </a:pathLst>
                </a:cu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" name="Freeform: Shape 77">
                  <a:extLst>
                    <a:ext uri="{FF2B5EF4-FFF2-40B4-BE49-F238E27FC236}">
                      <a16:creationId xmlns:a16="http://schemas.microsoft.com/office/drawing/2014/main" id="{578D2D83-7523-4BE6-92DF-3596A73B8C8A}"/>
                    </a:ext>
                  </a:extLst>
                </p:cNvPr>
                <p:cNvSpPr/>
                <p:nvPr/>
              </p:nvSpPr>
              <p:spPr>
                <a:xfrm>
                  <a:off x="2562998" y="4969977"/>
                  <a:ext cx="8365690" cy="1081886"/>
                </a:xfrm>
                <a:custGeom>
                  <a:avLst/>
                  <a:gdLst>
                    <a:gd name="connsiteX0" fmla="*/ 0 w 9231691"/>
                    <a:gd name="connsiteY0" fmla="*/ 0 h 1081886"/>
                    <a:gd name="connsiteX1" fmla="*/ 1672212 w 9231691"/>
                    <a:gd name="connsiteY1" fmla="*/ 0 h 1081886"/>
                    <a:gd name="connsiteX2" fmla="*/ 2248019 w 9231691"/>
                    <a:gd name="connsiteY2" fmla="*/ 995707 h 1081886"/>
                    <a:gd name="connsiteX3" fmla="*/ 9231691 w 9231691"/>
                    <a:gd name="connsiteY3" fmla="*/ 995707 h 1081886"/>
                    <a:gd name="connsiteX4" fmla="*/ 9231691 w 9231691"/>
                    <a:gd name="connsiteY4" fmla="*/ 1081886 h 1081886"/>
                    <a:gd name="connsiteX5" fmla="*/ 0 w 9231691"/>
                    <a:gd name="connsiteY5" fmla="*/ 1081886 h 1081886"/>
                    <a:gd name="connsiteX6" fmla="*/ 36573 w 9231691"/>
                    <a:gd name="connsiteY6" fmla="*/ 829371 h 1081886"/>
                    <a:gd name="connsiteX7" fmla="*/ 50139 w 9231691"/>
                    <a:gd name="connsiteY7" fmla="*/ 540943 h 1081886"/>
                    <a:gd name="connsiteX8" fmla="*/ 36573 w 9231691"/>
                    <a:gd name="connsiteY8" fmla="*/ 252515 h 10818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231691" h="1081886">
                      <a:moveTo>
                        <a:pt x="0" y="0"/>
                      </a:moveTo>
                      <a:lnTo>
                        <a:pt x="1672212" y="0"/>
                      </a:lnTo>
                      <a:lnTo>
                        <a:pt x="2248019" y="995707"/>
                      </a:lnTo>
                      <a:lnTo>
                        <a:pt x="9231691" y="995707"/>
                      </a:lnTo>
                      <a:lnTo>
                        <a:pt x="9231691" y="1081886"/>
                      </a:lnTo>
                      <a:lnTo>
                        <a:pt x="0" y="1081886"/>
                      </a:lnTo>
                      <a:lnTo>
                        <a:pt x="36573" y="829371"/>
                      </a:lnTo>
                      <a:cubicBezTo>
                        <a:pt x="45468" y="736206"/>
                        <a:pt x="50139" y="639744"/>
                        <a:pt x="50139" y="540943"/>
                      </a:cubicBezTo>
                      <a:cubicBezTo>
                        <a:pt x="50139" y="442143"/>
                        <a:pt x="45468" y="345680"/>
                        <a:pt x="36573" y="25251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Freeform: Shape 78">
                  <a:extLst>
                    <a:ext uri="{FF2B5EF4-FFF2-40B4-BE49-F238E27FC236}">
                      <a16:creationId xmlns:a16="http://schemas.microsoft.com/office/drawing/2014/main" id="{FE89F58F-A226-4193-8060-C792D5458C1B}"/>
                    </a:ext>
                  </a:extLst>
                </p:cNvPr>
                <p:cNvSpPr/>
                <p:nvPr/>
              </p:nvSpPr>
              <p:spPr>
                <a:xfrm>
                  <a:off x="2687050" y="4969977"/>
                  <a:ext cx="8241638" cy="1023161"/>
                </a:xfrm>
                <a:custGeom>
                  <a:avLst/>
                  <a:gdLst>
                    <a:gd name="connsiteX0" fmla="*/ 0 w 9231691"/>
                    <a:gd name="connsiteY0" fmla="*/ 0 h 1081886"/>
                    <a:gd name="connsiteX1" fmla="*/ 1672212 w 9231691"/>
                    <a:gd name="connsiteY1" fmla="*/ 0 h 1081886"/>
                    <a:gd name="connsiteX2" fmla="*/ 2248019 w 9231691"/>
                    <a:gd name="connsiteY2" fmla="*/ 995707 h 1081886"/>
                    <a:gd name="connsiteX3" fmla="*/ 9231691 w 9231691"/>
                    <a:gd name="connsiteY3" fmla="*/ 995707 h 1081886"/>
                    <a:gd name="connsiteX4" fmla="*/ 9231691 w 9231691"/>
                    <a:gd name="connsiteY4" fmla="*/ 1081886 h 1081886"/>
                    <a:gd name="connsiteX5" fmla="*/ 0 w 9231691"/>
                    <a:gd name="connsiteY5" fmla="*/ 1081886 h 1081886"/>
                    <a:gd name="connsiteX6" fmla="*/ 36573 w 9231691"/>
                    <a:gd name="connsiteY6" fmla="*/ 829371 h 1081886"/>
                    <a:gd name="connsiteX7" fmla="*/ 50139 w 9231691"/>
                    <a:gd name="connsiteY7" fmla="*/ 540943 h 1081886"/>
                    <a:gd name="connsiteX8" fmla="*/ 36573 w 9231691"/>
                    <a:gd name="connsiteY8" fmla="*/ 252515 h 10818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231691" h="1081886">
                      <a:moveTo>
                        <a:pt x="0" y="0"/>
                      </a:moveTo>
                      <a:lnTo>
                        <a:pt x="1672212" y="0"/>
                      </a:lnTo>
                      <a:lnTo>
                        <a:pt x="2248019" y="995707"/>
                      </a:lnTo>
                      <a:lnTo>
                        <a:pt x="9231691" y="995707"/>
                      </a:lnTo>
                      <a:lnTo>
                        <a:pt x="9231691" y="1081886"/>
                      </a:lnTo>
                      <a:lnTo>
                        <a:pt x="0" y="1081886"/>
                      </a:lnTo>
                      <a:lnTo>
                        <a:pt x="36573" y="829371"/>
                      </a:lnTo>
                      <a:cubicBezTo>
                        <a:pt x="45468" y="736206"/>
                        <a:pt x="50139" y="639744"/>
                        <a:pt x="50139" y="540943"/>
                      </a:cubicBezTo>
                      <a:cubicBezTo>
                        <a:pt x="50139" y="442143"/>
                        <a:pt x="45468" y="345680"/>
                        <a:pt x="36573" y="252515"/>
                      </a:cubicBezTo>
                      <a:close/>
                    </a:path>
                  </a:pathLst>
                </a:cu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0" name="Parallelogram 69">
                <a:extLst>
                  <a:ext uri="{FF2B5EF4-FFF2-40B4-BE49-F238E27FC236}">
                    <a16:creationId xmlns:a16="http://schemas.microsoft.com/office/drawing/2014/main" id="{674711C6-91AA-458E-A0EA-0743C984350A}"/>
                  </a:ext>
                </a:extLst>
              </p:cNvPr>
              <p:cNvSpPr/>
              <p:nvPr/>
            </p:nvSpPr>
            <p:spPr>
              <a:xfrm rot="186211" flipH="1">
                <a:off x="2365359" y="210750"/>
                <a:ext cx="789345" cy="887854"/>
              </a:xfrm>
              <a:prstGeom prst="parallelogram">
                <a:avLst>
                  <a:gd name="adj" fmla="val 82092"/>
                </a:avLst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Parallelogram 74">
                <a:extLst>
                  <a:ext uri="{FF2B5EF4-FFF2-40B4-BE49-F238E27FC236}">
                    <a16:creationId xmlns:a16="http://schemas.microsoft.com/office/drawing/2014/main" id="{FD171554-3AD5-4435-8A3C-F7685103EBF1}"/>
                  </a:ext>
                </a:extLst>
              </p:cNvPr>
              <p:cNvSpPr/>
              <p:nvPr/>
            </p:nvSpPr>
            <p:spPr>
              <a:xfrm rot="186211" flipH="1">
                <a:off x="2542818" y="210750"/>
                <a:ext cx="789345" cy="887854"/>
              </a:xfrm>
              <a:prstGeom prst="parallelogram">
                <a:avLst>
                  <a:gd name="adj" fmla="val 82092"/>
                </a:avLst>
              </a:prstGeom>
              <a:solidFill>
                <a:srgbClr val="333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C0BD1B5B-8857-462B-B229-FA9F69DEB989}"/>
                  </a:ext>
                </a:extLst>
              </p:cNvPr>
              <p:cNvSpPr txBox="1"/>
              <p:nvPr/>
            </p:nvSpPr>
            <p:spPr>
              <a:xfrm>
                <a:off x="633430" y="259892"/>
                <a:ext cx="2448929" cy="4917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b="1">
                    <a:solidFill>
                      <a:srgbClr val="3333FF"/>
                    </a:solidFill>
                    <a:latin typeface="Georgia Pro Cond Black" panose="02040A06050405020203" pitchFamily="18" charset="0"/>
                    <a:ea typeface="HGPSoeiKakugothicUB" panose="020B0A00000000000000" pitchFamily="34" charset="-128"/>
                    <a:cs typeface="Calibri" panose="020F0502020204030204" pitchFamily="34" charset="0"/>
                    <a:sym typeface="Baumans"/>
                  </a:rPr>
                  <a:t>GIẢI TÍCH</a:t>
                </a:r>
                <a:endPara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endParaRPr>
              </a:p>
            </p:txBody>
          </p:sp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E220F5A5-8EA8-439D-ABDC-CF5CFB9E47A3}"/>
                  </a:ext>
                </a:extLst>
              </p:cNvPr>
              <p:cNvSpPr txBox="1"/>
              <p:nvPr/>
            </p:nvSpPr>
            <p:spPr>
              <a:xfrm>
                <a:off x="757175" y="670277"/>
                <a:ext cx="2448929" cy="4917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b="1" dirty="0" err="1">
                    <a:solidFill>
                      <a:srgbClr val="3333FF"/>
                    </a:solidFill>
                    <a:latin typeface="Georgia Pro Cond Black" panose="02040A06050405020203" pitchFamily="18" charset="0"/>
                    <a:ea typeface="HGPSoeiKakugothicUB" panose="020B0A00000000000000" pitchFamily="34" charset="-128"/>
                    <a:cs typeface="Calibri" panose="020F0502020204030204" pitchFamily="34" charset="0"/>
                    <a:sym typeface="Baumans"/>
                  </a:rPr>
                  <a:t>Chương</a:t>
                </a:r>
                <a:r>
                  <a:rPr lang="en-US" sz="2400" b="1">
                    <a:solidFill>
                      <a:srgbClr val="3333FF"/>
                    </a:solidFill>
                    <a:latin typeface="Georgia Pro Cond Black" panose="02040A06050405020203" pitchFamily="18" charset="0"/>
                    <a:ea typeface="HGPSoeiKakugothicUB" panose="020B0A00000000000000" pitchFamily="34" charset="-128"/>
                    <a:cs typeface="Calibri" panose="020F0502020204030204" pitchFamily="34" charset="0"/>
                    <a:sym typeface="Baumans"/>
                  </a:rPr>
                  <a:t>❹</a:t>
                </a:r>
                <a:endPara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endParaRPr>
              </a:p>
            </p:txBody>
          </p:sp>
        </p:grpSp>
      </p:grp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67A175AC-6165-4E1C-9BCD-83B94091765B}"/>
              </a:ext>
            </a:extLst>
          </p:cNvPr>
          <p:cNvSpPr/>
          <p:nvPr/>
        </p:nvSpPr>
        <p:spPr>
          <a:xfrm>
            <a:off x="312820" y="1421956"/>
            <a:ext cx="11694695" cy="4671014"/>
          </a:xfrm>
          <a:prstGeom prst="roundRect">
            <a:avLst>
              <a:gd name="adj" fmla="val 1499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id="{CC1ED171-377C-451A-8F18-59A74B0D883A}"/>
              </a:ext>
            </a:extLst>
          </p:cNvPr>
          <p:cNvGrpSpPr/>
          <p:nvPr/>
        </p:nvGrpSpPr>
        <p:grpSpPr>
          <a:xfrm>
            <a:off x="1714828" y="2099218"/>
            <a:ext cx="1872556" cy="3644388"/>
            <a:chOff x="230133" y="2669965"/>
            <a:chExt cx="1872556" cy="3644388"/>
          </a:xfrm>
        </p:grpSpPr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ED9F50BA-E121-4BC7-8418-BA509C09D50A}"/>
                </a:ext>
              </a:extLst>
            </p:cNvPr>
            <p:cNvGrpSpPr/>
            <p:nvPr/>
          </p:nvGrpSpPr>
          <p:grpSpPr>
            <a:xfrm>
              <a:off x="230133" y="2669965"/>
              <a:ext cx="1872556" cy="3644388"/>
              <a:chOff x="863534" y="3255253"/>
              <a:chExt cx="3579568" cy="2873475"/>
            </a:xfrm>
          </p:grpSpPr>
          <p:sp>
            <p:nvSpPr>
              <p:cNvPr id="96" name="Flowchart: Display 95">
                <a:extLst>
                  <a:ext uri="{FF2B5EF4-FFF2-40B4-BE49-F238E27FC236}">
                    <a16:creationId xmlns:a16="http://schemas.microsoft.com/office/drawing/2014/main" id="{60901D6A-DC24-4872-9632-354557F0C72D}"/>
                  </a:ext>
                </a:extLst>
              </p:cNvPr>
              <p:cNvSpPr/>
              <p:nvPr/>
            </p:nvSpPr>
            <p:spPr>
              <a:xfrm flipH="1">
                <a:off x="863534" y="3255253"/>
                <a:ext cx="2917416" cy="2873447"/>
              </a:xfrm>
              <a:prstGeom prst="flowChartDisplay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Flowchart: Display 96">
                <a:extLst>
                  <a:ext uri="{FF2B5EF4-FFF2-40B4-BE49-F238E27FC236}">
                    <a16:creationId xmlns:a16="http://schemas.microsoft.com/office/drawing/2014/main" id="{0058A2D9-EE82-45E9-A989-86BB3C8E1263}"/>
                  </a:ext>
                </a:extLst>
              </p:cNvPr>
              <p:cNvSpPr/>
              <p:nvPr/>
            </p:nvSpPr>
            <p:spPr>
              <a:xfrm flipH="1">
                <a:off x="1238456" y="3255254"/>
                <a:ext cx="2917416" cy="2873447"/>
              </a:xfrm>
              <a:prstGeom prst="flowChartDisplay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Flowchart: Display 97">
                <a:extLst>
                  <a:ext uri="{FF2B5EF4-FFF2-40B4-BE49-F238E27FC236}">
                    <a16:creationId xmlns:a16="http://schemas.microsoft.com/office/drawing/2014/main" id="{F0E0EA4C-91BB-415A-8B1F-EF5C3EE1D200}"/>
                  </a:ext>
                </a:extLst>
              </p:cNvPr>
              <p:cNvSpPr/>
              <p:nvPr/>
            </p:nvSpPr>
            <p:spPr>
              <a:xfrm flipH="1">
                <a:off x="1525686" y="3255281"/>
                <a:ext cx="2917416" cy="2873447"/>
              </a:xfrm>
              <a:prstGeom prst="flowChartDisplay">
                <a:avLst/>
              </a:prstGeom>
              <a:gradFill flip="none" rotWithShape="1">
                <a:gsLst>
                  <a:gs pos="0">
                    <a:schemeClr val="accent5">
                      <a:lumMod val="20000"/>
                      <a:lumOff val="80000"/>
                    </a:schemeClr>
                  </a:gs>
                  <a:gs pos="85000">
                    <a:schemeClr val="accent4">
                      <a:lumMod val="20000"/>
                      <a:lumOff val="80000"/>
                    </a:schemeClr>
                  </a:gs>
                  <a:gs pos="96000">
                    <a:schemeClr val="accent5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rgbClr val="3333FF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5" name="Arrow: Chevron 94">
              <a:extLst>
                <a:ext uri="{FF2B5EF4-FFF2-40B4-BE49-F238E27FC236}">
                  <a16:creationId xmlns:a16="http://schemas.microsoft.com/office/drawing/2014/main" id="{6A2C54E6-6E90-4D3A-B106-85329297FFE8}"/>
                </a:ext>
              </a:extLst>
            </p:cNvPr>
            <p:cNvSpPr/>
            <p:nvPr/>
          </p:nvSpPr>
          <p:spPr>
            <a:xfrm>
              <a:off x="1745212" y="2669965"/>
              <a:ext cx="357477" cy="3631132"/>
            </a:xfrm>
            <a:prstGeom prst="chevron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99" name="TextBox 98">
            <a:extLst>
              <a:ext uri="{FF2B5EF4-FFF2-40B4-BE49-F238E27FC236}">
                <a16:creationId xmlns:a16="http://schemas.microsoft.com/office/drawing/2014/main" id="{CF5FC146-A152-4530-AE16-B7DF46C0E557}"/>
              </a:ext>
            </a:extLst>
          </p:cNvPr>
          <p:cNvSpPr txBox="1"/>
          <p:nvPr/>
        </p:nvSpPr>
        <p:spPr>
          <a:xfrm>
            <a:off x="1836398" y="2842790"/>
            <a:ext cx="189021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>
                <a:solidFill>
                  <a:srgbClr val="0000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rPr>
              <a:t>NỘI DUNG BÀI HỌC</a:t>
            </a:r>
            <a:endParaRPr lang="en-US" sz="3600">
              <a:solidFill>
                <a:srgbClr val="0000FF"/>
              </a:solidFill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2DD05149-B76F-4C8D-BB32-FA731699AB67}"/>
              </a:ext>
            </a:extLst>
          </p:cNvPr>
          <p:cNvSpPr txBox="1"/>
          <p:nvPr/>
        </p:nvSpPr>
        <p:spPr>
          <a:xfrm>
            <a:off x="4128886" y="2577686"/>
            <a:ext cx="34625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rPr>
              <a:t>1. Tóm tắt lý thuyết</a:t>
            </a:r>
          </a:p>
        </p:txBody>
      </p:sp>
      <p:sp>
        <p:nvSpPr>
          <p:cNvPr id="101" name="TextBox 100">
            <a:hlinkClick r:id="rId2" action="ppaction://hlinkpres?slideindex=1&amp;slidetitle="/>
            <a:extLst>
              <a:ext uri="{FF2B5EF4-FFF2-40B4-BE49-F238E27FC236}">
                <a16:creationId xmlns:a16="http://schemas.microsoft.com/office/drawing/2014/main" id="{5436DB23-27CB-445D-A8AA-6B7333C69FF9}"/>
              </a:ext>
            </a:extLst>
          </p:cNvPr>
          <p:cNvSpPr txBox="1"/>
          <p:nvPr/>
        </p:nvSpPr>
        <p:spPr>
          <a:xfrm>
            <a:off x="4092392" y="3251891"/>
            <a:ext cx="414673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rPr>
              <a:t>2. </a:t>
            </a:r>
            <a:r>
              <a:rPr lang="en-US" sz="2400" b="1" dirty="0" err="1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rPr>
              <a:t>Phân</a:t>
            </a:r>
            <a:r>
              <a:rPr lang="en-US" sz="2400" b="1" dirty="0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rPr>
              <a:t>dạng</a:t>
            </a:r>
            <a:r>
              <a:rPr lang="en-US" sz="2400" b="1" dirty="0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rPr>
              <a:t>toán</a:t>
            </a:r>
            <a:r>
              <a:rPr lang="en-US" sz="2400" b="1" dirty="0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rPr>
              <a:t>cơ</a:t>
            </a:r>
            <a:r>
              <a:rPr lang="en-US" sz="2400" b="1" dirty="0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rPr>
              <a:t>bản</a:t>
            </a:r>
            <a:endParaRPr lang="en-US" sz="2400" b="1" dirty="0">
              <a:solidFill>
                <a:srgbClr val="3333FF"/>
              </a:solidFill>
              <a:latin typeface="Georgia Pro Cond Black" panose="02040A06050405020203" pitchFamily="18" charset="0"/>
              <a:ea typeface="HGPSoeiKakugothicUB" panose="020B0A00000000000000" pitchFamily="34" charset="-128"/>
              <a:cs typeface="Calibri" panose="020F0502020204030204" pitchFamily="34" charset="0"/>
              <a:sym typeface="Baumans"/>
            </a:endParaRPr>
          </a:p>
        </p:txBody>
      </p:sp>
      <p:sp>
        <p:nvSpPr>
          <p:cNvPr id="102" name="TextBox 101">
            <a:hlinkClick r:id="rId3" action="ppaction://hlinkpres?slideindex=1&amp;slidetitle="/>
            <a:extLst>
              <a:ext uri="{FF2B5EF4-FFF2-40B4-BE49-F238E27FC236}">
                <a16:creationId xmlns:a16="http://schemas.microsoft.com/office/drawing/2014/main" id="{9D766C08-A58A-4E98-AA95-509CE8DB0003}"/>
              </a:ext>
            </a:extLst>
          </p:cNvPr>
          <p:cNvSpPr txBox="1"/>
          <p:nvPr/>
        </p:nvSpPr>
        <p:spPr>
          <a:xfrm>
            <a:off x="4086666" y="3915943"/>
            <a:ext cx="406220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rPr>
              <a:t>3. HĐ rèn luyện kỹ năng</a:t>
            </a:r>
          </a:p>
        </p:txBody>
      </p:sp>
      <p:sp>
        <p:nvSpPr>
          <p:cNvPr id="103" name="TextBox 102">
            <a:hlinkClick r:id="rId4" action="ppaction://hlinkpres?slideindex=1&amp;slidetitle="/>
            <a:extLst>
              <a:ext uri="{FF2B5EF4-FFF2-40B4-BE49-F238E27FC236}">
                <a16:creationId xmlns:a16="http://schemas.microsoft.com/office/drawing/2014/main" id="{40B1E1A7-9B24-46DB-B9FE-858B430C9D4F}"/>
              </a:ext>
            </a:extLst>
          </p:cNvPr>
          <p:cNvSpPr txBox="1"/>
          <p:nvPr/>
        </p:nvSpPr>
        <p:spPr>
          <a:xfrm>
            <a:off x="4043130" y="4619709"/>
            <a:ext cx="354829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rPr>
              <a:t>4. HĐ tìm tòi mở rộng</a:t>
            </a:r>
          </a:p>
        </p:txBody>
      </p: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30CE0057-462C-4E55-8251-B059115A4B17}"/>
              </a:ext>
            </a:extLst>
          </p:cNvPr>
          <p:cNvCxnSpPr>
            <a:cxnSpLocks/>
          </p:cNvCxnSpPr>
          <p:nvPr/>
        </p:nvCxnSpPr>
        <p:spPr>
          <a:xfrm flipV="1">
            <a:off x="3693115" y="2841909"/>
            <a:ext cx="287760" cy="913059"/>
          </a:xfrm>
          <a:prstGeom prst="straightConnector1">
            <a:avLst/>
          </a:prstGeom>
          <a:ln w="38100"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60727819-430B-4937-BC89-D6BDF8340F75}"/>
              </a:ext>
            </a:extLst>
          </p:cNvPr>
          <p:cNvCxnSpPr>
            <a:cxnSpLocks/>
          </p:cNvCxnSpPr>
          <p:nvPr/>
        </p:nvCxnSpPr>
        <p:spPr>
          <a:xfrm flipV="1">
            <a:off x="3685213" y="3495356"/>
            <a:ext cx="324536" cy="269786"/>
          </a:xfrm>
          <a:prstGeom prst="straightConnector1">
            <a:avLst/>
          </a:prstGeom>
          <a:ln w="38100"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2179470A-E9BC-4A53-9851-F3926B71AF2D}"/>
              </a:ext>
            </a:extLst>
          </p:cNvPr>
          <p:cNvCxnSpPr>
            <a:cxnSpLocks/>
            <a:endCxn id="102" idx="1"/>
          </p:cNvCxnSpPr>
          <p:nvPr/>
        </p:nvCxnSpPr>
        <p:spPr>
          <a:xfrm>
            <a:off x="3684196" y="3766406"/>
            <a:ext cx="402470" cy="380370"/>
          </a:xfrm>
          <a:prstGeom prst="straightConnector1">
            <a:avLst/>
          </a:prstGeom>
          <a:ln w="38100"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287D2765-93D8-4D72-88C4-81DA620EC2E8}"/>
              </a:ext>
            </a:extLst>
          </p:cNvPr>
          <p:cNvCxnSpPr>
            <a:cxnSpLocks/>
            <a:endCxn id="103" idx="1"/>
          </p:cNvCxnSpPr>
          <p:nvPr/>
        </p:nvCxnSpPr>
        <p:spPr>
          <a:xfrm>
            <a:off x="3688019" y="3760407"/>
            <a:ext cx="355111" cy="1090135"/>
          </a:xfrm>
          <a:prstGeom prst="straightConnector1">
            <a:avLst/>
          </a:prstGeom>
          <a:ln w="38100"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4" descr="TLTH -Bộ SGK Lớp 2 - Kết nối tri thức với cuộc sống - Công ...">
            <a:extLst>
              <a:ext uri="{FF2B5EF4-FFF2-40B4-BE49-F238E27FC236}">
                <a16:creationId xmlns:a16="http://schemas.microsoft.com/office/drawing/2014/main" id="{C9E33A6E-53A1-46B0-A9E0-384325E0BF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4610" y="-75230"/>
            <a:ext cx="1301156" cy="1301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48143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A02A7FC-8324-454A-B0F5-EBF7A6E0D043}"/>
              </a:ext>
            </a:extLst>
          </p:cNvPr>
          <p:cNvGrpSpPr/>
          <p:nvPr/>
        </p:nvGrpSpPr>
        <p:grpSpPr>
          <a:xfrm>
            <a:off x="2217945" y="247781"/>
            <a:ext cx="4384952" cy="461665"/>
            <a:chOff x="477850" y="1541060"/>
            <a:chExt cx="6127239" cy="612325"/>
          </a:xfrm>
        </p:grpSpPr>
        <p:sp>
          <p:nvSpPr>
            <p:cNvPr id="4" name="Arrow: Pentagon 3">
              <a:extLst>
                <a:ext uri="{FF2B5EF4-FFF2-40B4-BE49-F238E27FC236}">
                  <a16:creationId xmlns:a16="http://schemas.microsoft.com/office/drawing/2014/main" id="{282B7269-FB6F-4005-BDC6-21A1A1E58073}"/>
                </a:ext>
              </a:extLst>
            </p:cNvPr>
            <p:cNvSpPr/>
            <p:nvPr/>
          </p:nvSpPr>
          <p:spPr>
            <a:xfrm rot="10800000">
              <a:off x="477850" y="1541061"/>
              <a:ext cx="5996958" cy="566186"/>
            </a:xfrm>
            <a:prstGeom prst="homePlate">
              <a:avLst>
                <a:gd name="adj" fmla="val 35876"/>
              </a:avLst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3C16830-BF47-41CA-AE84-BF7BD3A1834B}"/>
                </a:ext>
              </a:extLst>
            </p:cNvPr>
            <p:cNvSpPr txBox="1"/>
            <p:nvPr/>
          </p:nvSpPr>
          <p:spPr>
            <a:xfrm>
              <a:off x="608132" y="1541060"/>
              <a:ext cx="5996957" cy="612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3333FF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alibri" panose="020F0502020204030204" pitchFamily="34" charset="0"/>
                  <a:sym typeface="Baumans"/>
                </a:rPr>
                <a:t>➊</a:t>
              </a:r>
              <a:r>
                <a:rPr lang="vi-VN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. </a:t>
              </a:r>
              <a:r>
                <a:rPr lang="en-US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Tóm tắt lý thuyết cơ bản</a:t>
              </a:r>
              <a:endParaRPr lang="vi-VN" sz="2400" b="1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endParaRPr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79227649-0BC6-4384-A17E-B9EFABC8B211}"/>
              </a:ext>
            </a:extLst>
          </p:cNvPr>
          <p:cNvSpPr txBox="1">
            <a:spLocks/>
          </p:cNvSpPr>
          <p:nvPr/>
        </p:nvSpPr>
        <p:spPr>
          <a:xfrm>
            <a:off x="159857" y="911054"/>
            <a:ext cx="11989407" cy="58872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C00000"/>
                </a:solidFill>
                <a:latin typeface="Aarial"/>
                <a:ea typeface="+mj-ea"/>
                <a:cs typeface="+mj-cs"/>
              </a:defRPr>
            </a:lvl1pPr>
          </a:lstStyle>
          <a:p>
            <a:pPr algn="just">
              <a:lnSpc>
                <a:spcPct val="112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3200" b="1" dirty="0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3200" b="1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vi-VN" sz="3200" b="1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ĐƯỜNG THẲNG SONG SONG VỚI MẶT PHẲNG</a:t>
            </a:r>
            <a:endParaRPr lang="en-US" sz="3200" dirty="0">
              <a:solidFill>
                <a:srgbClr val="000099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2000"/>
              </a:lnSpc>
              <a:spcBef>
                <a:spcPts val="300"/>
              </a:spcBef>
              <a:spcAft>
                <a:spcPts val="300"/>
              </a:spcAft>
            </a:pPr>
            <a:endParaRPr lang="en-US" sz="3200" dirty="0">
              <a:solidFill>
                <a:srgbClr val="000099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4122C2AE-6C95-421B-96F6-86DD8E47767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44980" y="1499781"/>
                <a:ext cx="11502040" cy="4962420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/>
                  <a:t>Cho đường thẳng </a:t>
                </a:r>
                <a14:m>
                  <m:oMath xmlns:m="http://schemas.openxmlformats.org/officeDocument/2006/math">
                    <m:r>
                      <a:rPr lang="en-US" i="1"/>
                      <m:t>𝑎</m:t>
                    </m:r>
                  </m:oMath>
                </a14:m>
                <a:r>
                  <a:rPr lang="en-US"/>
                  <a:t> và mặt phẳng </a:t>
                </a:r>
                <a14:m>
                  <m:oMath xmlns:m="http://schemas.openxmlformats.org/officeDocument/2006/math">
                    <m:r>
                      <a:rPr lang="en-US"/>
                      <m:t>(</m:t>
                    </m:r>
                    <m:r>
                      <a:rPr lang="en-US" i="1"/>
                      <m:t>𝑃</m:t>
                    </m:r>
                    <m:r>
                      <a:rPr lang="en-US"/>
                      <m:t>)</m:t>
                    </m:r>
                  </m:oMath>
                </a14:m>
                <a:r>
                  <a:rPr lang="en-US"/>
                  <a:t>. Khi đó có thể xảy ra một trong ba trường hợp sau:</a:t>
                </a:r>
              </a:p>
              <a:p>
                <a:r>
                  <a:rPr lang="en-US"/>
                  <a:t>Trường hợp 1: </a:t>
                </a:r>
                <a14:m>
                  <m:oMath xmlns:m="http://schemas.openxmlformats.org/officeDocument/2006/math">
                    <m:r>
                      <a:rPr lang="en-US" i="1"/>
                      <m:t>𝑎</m:t>
                    </m:r>
                  </m:oMath>
                </a14:m>
                <a:r>
                  <a:rPr lang="en-US"/>
                  <a:t> và </a:t>
                </a:r>
                <a14:m>
                  <m:oMath xmlns:m="http://schemas.openxmlformats.org/officeDocument/2006/math">
                    <m:r>
                      <a:rPr lang="en-US"/>
                      <m:t>(</m:t>
                    </m:r>
                    <m:r>
                      <a:rPr lang="en-US" i="1"/>
                      <m:t>𝑃</m:t>
                    </m:r>
                    <m:r>
                      <a:rPr lang="en-US"/>
                      <m:t>)</m:t>
                    </m:r>
                  </m:oMath>
                </a14:m>
                <a:r>
                  <a:rPr lang="en-US"/>
                  <a:t> có từ hai điểm chung phân biệt trở lên (Hình </a:t>
                </a:r>
                <a14:m>
                  <m:oMath xmlns:m="http://schemas.openxmlformats.org/officeDocument/2006/math">
                    <m:r>
                      <a:rPr lang="en-US"/>
                      <m:t>2</m:t>
                    </m:r>
                    <m:r>
                      <m:rPr>
                        <m:sty m:val="p"/>
                      </m:rPr>
                      <a:rPr lang="en-US"/>
                      <m:t>a</m:t>
                    </m:r>
                  </m:oMath>
                </a14:m>
                <a:r>
                  <a:rPr lang="en-US"/>
                  <a:t> ), suy ra mọi điểm thuộc </a:t>
                </a:r>
                <a14:m>
                  <m:oMath xmlns:m="http://schemas.openxmlformats.org/officeDocument/2006/math">
                    <m:r>
                      <a:rPr lang="en-US" i="1"/>
                      <m:t>𝑎</m:t>
                    </m:r>
                  </m:oMath>
                </a14:m>
                <a:r>
                  <a:rPr lang="en-US"/>
                  <a:t> đều thuộc </a:t>
                </a:r>
                <a14:m>
                  <m:oMath xmlns:m="http://schemas.openxmlformats.org/officeDocument/2006/math">
                    <m:r>
                      <a:rPr lang="en-US"/>
                      <m:t>(</m:t>
                    </m:r>
                    <m:r>
                      <a:rPr lang="en-US" i="1"/>
                      <m:t>𝑃</m:t>
                    </m:r>
                    <m:r>
                      <a:rPr lang="en-US"/>
                      <m:t>)</m:t>
                    </m:r>
                  </m:oMath>
                </a14:m>
                <a:r>
                  <a:rPr lang="en-US"/>
                  <a:t>, ta nói </a:t>
                </a:r>
                <a14:m>
                  <m:oMath xmlns:m="http://schemas.openxmlformats.org/officeDocument/2006/math">
                    <m:r>
                      <a:rPr lang="en-US" i="1"/>
                      <m:t>𝑎</m:t>
                    </m:r>
                  </m:oMath>
                </a14:m>
                <a:r>
                  <a:rPr lang="en-US"/>
                  <a:t> nằm trong </a:t>
                </a:r>
                <a14:m>
                  <m:oMath xmlns:m="http://schemas.openxmlformats.org/officeDocument/2006/math">
                    <m:r>
                      <a:rPr lang="en-US"/>
                      <m:t>(</m:t>
                    </m:r>
                    <m:r>
                      <a:rPr lang="en-US" i="1"/>
                      <m:t>𝑃</m:t>
                    </m:r>
                    <m:r>
                      <a:rPr lang="en-US"/>
                      <m:t>)</m:t>
                    </m:r>
                  </m:oMath>
                </a14:m>
                <a:r>
                  <a:rPr lang="en-US"/>
                  <a:t>, ki hiệu </a:t>
                </a:r>
                <a14:m>
                  <m:oMath xmlns:m="http://schemas.openxmlformats.org/officeDocument/2006/math">
                    <m:r>
                      <a:rPr lang="en-US" i="1"/>
                      <m:t>𝑎</m:t>
                    </m:r>
                    <m:r>
                      <a:rPr lang="en-US"/>
                      <m:t>⊂(</m:t>
                    </m:r>
                    <m:r>
                      <a:rPr lang="en-US" i="1"/>
                      <m:t>𝑃</m:t>
                    </m:r>
                    <m:r>
                      <a:rPr lang="en-US"/>
                      <m:t>)</m:t>
                    </m:r>
                  </m:oMath>
                </a14:m>
                <a:r>
                  <a:rPr lang="en-US"/>
                  <a:t>.  </a:t>
                </a:r>
              </a:p>
              <a:p>
                <a:r>
                  <a:rPr lang="en-US"/>
                  <a:t>Trường hợp 2: </a:t>
                </a:r>
                <a14:m>
                  <m:oMath xmlns:m="http://schemas.openxmlformats.org/officeDocument/2006/math">
                    <m:r>
                      <a:rPr lang="en-US" i="1"/>
                      <m:t>𝑎</m:t>
                    </m:r>
                  </m:oMath>
                </a14:m>
                <a:r>
                  <a:rPr lang="en-US"/>
                  <a:t> và </a:t>
                </a:r>
                <a14:m>
                  <m:oMath xmlns:m="http://schemas.openxmlformats.org/officeDocument/2006/math">
                    <m:r>
                      <a:rPr lang="en-US"/>
                      <m:t>(</m:t>
                    </m:r>
                    <m:r>
                      <a:rPr lang="en-US" i="1"/>
                      <m:t>𝑃</m:t>
                    </m:r>
                    <m:r>
                      <a:rPr lang="en-US"/>
                      <m:t>)</m:t>
                    </m:r>
                  </m:oMath>
                </a14:m>
                <a:r>
                  <a:rPr lang="en-US"/>
                  <a:t> có một điểm chung duy nhất </a:t>
                </a:r>
                <a14:m>
                  <m:oMath xmlns:m="http://schemas.openxmlformats.org/officeDocument/2006/math">
                    <m:r>
                      <a:rPr lang="en-US" i="1"/>
                      <m:t>𝐴</m:t>
                    </m:r>
                  </m:oMath>
                </a14:m>
                <a:r>
                  <a:rPr lang="en-US"/>
                  <a:t> (Hình 2b), ta nói </a:t>
                </a:r>
                <a14:m>
                  <m:oMath xmlns:m="http://schemas.openxmlformats.org/officeDocument/2006/math">
                    <m:r>
                      <a:rPr lang="en-US" i="1"/>
                      <m:t>𝑎</m:t>
                    </m:r>
                  </m:oMath>
                </a14:m>
                <a:r>
                  <a:rPr lang="en-US"/>
                  <a:t> cắt </a:t>
                </a:r>
                <a14:m>
                  <m:oMath xmlns:m="http://schemas.openxmlformats.org/officeDocument/2006/math">
                    <m:r>
                      <a:rPr lang="en-US"/>
                      <m:t>(</m:t>
                    </m:r>
                    <m:r>
                      <a:rPr lang="en-US" i="1"/>
                      <m:t>𝑃</m:t>
                    </m:r>
                    <m:r>
                      <a:rPr lang="en-US"/>
                      <m:t>)</m:t>
                    </m:r>
                  </m:oMath>
                </a14:m>
                <a:r>
                  <a:rPr lang="en-US"/>
                  <a:t> tại </a:t>
                </a:r>
                <a14:m>
                  <m:oMath xmlns:m="http://schemas.openxmlformats.org/officeDocument/2006/math">
                    <m:r>
                      <a:rPr lang="en-US" i="1"/>
                      <m:t>𝐴</m:t>
                    </m:r>
                  </m:oMath>
                </a14:m>
                <a:r>
                  <a:rPr lang="en-US"/>
                  <a:t>, kí hiệu </a:t>
                </a:r>
                <a14:m>
                  <m:oMath xmlns:m="http://schemas.openxmlformats.org/officeDocument/2006/math">
                    <m:r>
                      <a:rPr lang="en-US" i="1"/>
                      <m:t>𝑎</m:t>
                    </m:r>
                    <m:r>
                      <a:rPr lang="en-US"/>
                      <m:t>∩(</m:t>
                    </m:r>
                    <m:r>
                      <a:rPr lang="en-US" i="1"/>
                      <m:t>𝑃</m:t>
                    </m:r>
                    <m:r>
                      <a:rPr lang="en-US"/>
                      <m:t>)=</m:t>
                    </m:r>
                    <m:r>
                      <a:rPr lang="en-US" i="1"/>
                      <m:t>𝐴</m:t>
                    </m:r>
                  </m:oMath>
                </a14:m>
                <a:r>
                  <a:rPr lang="en-US"/>
                  <a:t>.</a:t>
                </a:r>
              </a:p>
              <a:p>
                <a:r>
                  <a:rPr lang="en-US"/>
                  <a:t>Trường hợp 3: </a:t>
                </a:r>
                <a14:m>
                  <m:oMath xmlns:m="http://schemas.openxmlformats.org/officeDocument/2006/math">
                    <m:r>
                      <a:rPr lang="en-US" i="1"/>
                      <m:t>𝑎</m:t>
                    </m:r>
                  </m:oMath>
                </a14:m>
                <a:r>
                  <a:rPr lang="en-US"/>
                  <a:t> và </a:t>
                </a:r>
                <a14:m>
                  <m:oMath xmlns:m="http://schemas.openxmlformats.org/officeDocument/2006/math">
                    <m:r>
                      <a:rPr lang="en-US"/>
                      <m:t>(</m:t>
                    </m:r>
                    <m:r>
                      <a:rPr lang="en-US" i="1"/>
                      <m:t>𝑃</m:t>
                    </m:r>
                    <m:r>
                      <a:rPr lang="en-US"/>
                      <m:t>)</m:t>
                    </m:r>
                  </m:oMath>
                </a14:m>
                <a:r>
                  <a:rPr lang="en-US"/>
                  <a:t> không có điểm chung nào (Hình </a:t>
                </a:r>
                <a14:m>
                  <m:oMath xmlns:m="http://schemas.openxmlformats.org/officeDocument/2006/math">
                    <m:r>
                      <a:rPr lang="en-US"/>
                      <m:t>2</m:t>
                    </m:r>
                    <m:r>
                      <m:rPr>
                        <m:sty m:val="p"/>
                      </m:rPr>
                      <a:rPr lang="en-US"/>
                      <m:t>c</m:t>
                    </m:r>
                  </m:oMath>
                </a14:m>
                <a:r>
                  <a:rPr lang="en-US"/>
                  <a:t> ), ta nói </a:t>
                </a:r>
                <a14:m>
                  <m:oMath xmlns:m="http://schemas.openxmlformats.org/officeDocument/2006/math">
                    <m:r>
                      <a:rPr lang="en-US" i="1"/>
                      <m:t>𝑎</m:t>
                    </m:r>
                  </m:oMath>
                </a14:m>
                <a:r>
                  <a:rPr lang="en-US"/>
                  <a:t> song song với </a:t>
                </a:r>
                <a14:m>
                  <m:oMath xmlns:m="http://schemas.openxmlformats.org/officeDocument/2006/math">
                    <m:r>
                      <a:rPr lang="en-US"/>
                      <m:t>(</m:t>
                    </m:r>
                    <m:r>
                      <a:rPr lang="en-US" i="1"/>
                      <m:t>𝑃</m:t>
                    </m:r>
                    <m:r>
                      <a:rPr lang="en-US"/>
                      <m:t>)</m:t>
                    </m:r>
                  </m:oMath>
                </a14:m>
                <a:r>
                  <a:rPr lang="en-US"/>
                  <a:t>, kí hiệu </a:t>
                </a:r>
                <a14:m>
                  <m:oMath xmlns:m="http://schemas.openxmlformats.org/officeDocument/2006/math">
                    <m:r>
                      <a:rPr lang="en-US" i="1"/>
                      <m:t>𝑎</m:t>
                    </m:r>
                    <m:r>
                      <a:rPr lang="en-US"/>
                      <m:t>//(</m:t>
                    </m:r>
                    <m:r>
                      <a:rPr lang="en-US" i="1"/>
                      <m:t>𝑃</m:t>
                    </m:r>
                    <m:r>
                      <a:rPr lang="en-US"/>
                      <m:t>)</m:t>
                    </m:r>
                  </m:oMath>
                </a14:m>
                <a:r>
                  <a:rPr lang="en-US"/>
                  <a:t>.</a:t>
                </a:r>
              </a:p>
              <a:p>
                <a:pPr marL="0" lvl="0" indent="0" algn="just">
                  <a:lnSpc>
                    <a:spcPct val="112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rgbClr val="0000FF"/>
                  </a:buClr>
                  <a:buNone/>
                </a:pPr>
                <a:endParaRPr lang="en-US" dirty="0">
                  <a:solidFill>
                    <a:prstClr val="black"/>
                  </a:solidFill>
                  <a:latin typeface="Aarial"/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4122C2AE-6C95-421B-96F6-86DD8E4776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980" y="1499781"/>
                <a:ext cx="11502040" cy="4962420"/>
              </a:xfrm>
              <a:prstGeom prst="rect">
                <a:avLst/>
              </a:prstGeom>
              <a:blipFill>
                <a:blip r:embed="rId2"/>
                <a:stretch>
                  <a:fillRect l="-1220" t="-2703" r="-2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4AE9751-D5F4-4632-B647-AC63F42F60DC}"/>
              </a:ext>
            </a:extLst>
          </p:cNvPr>
          <p:cNvSpPr/>
          <p:nvPr/>
        </p:nvSpPr>
        <p:spPr>
          <a:xfrm>
            <a:off x="108673" y="894723"/>
            <a:ext cx="12065702" cy="5605695"/>
          </a:xfrm>
          <a:prstGeom prst="roundRect">
            <a:avLst>
              <a:gd name="adj" fmla="val 1499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2142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A02A7FC-8324-454A-B0F5-EBF7A6E0D043}"/>
              </a:ext>
            </a:extLst>
          </p:cNvPr>
          <p:cNvGrpSpPr/>
          <p:nvPr/>
        </p:nvGrpSpPr>
        <p:grpSpPr>
          <a:xfrm>
            <a:off x="2217945" y="247781"/>
            <a:ext cx="4384952" cy="461665"/>
            <a:chOff x="477850" y="1541060"/>
            <a:chExt cx="6127239" cy="612325"/>
          </a:xfrm>
        </p:grpSpPr>
        <p:sp>
          <p:nvSpPr>
            <p:cNvPr id="4" name="Arrow: Pentagon 3">
              <a:extLst>
                <a:ext uri="{FF2B5EF4-FFF2-40B4-BE49-F238E27FC236}">
                  <a16:creationId xmlns:a16="http://schemas.microsoft.com/office/drawing/2014/main" id="{282B7269-FB6F-4005-BDC6-21A1A1E58073}"/>
                </a:ext>
              </a:extLst>
            </p:cNvPr>
            <p:cNvSpPr/>
            <p:nvPr/>
          </p:nvSpPr>
          <p:spPr>
            <a:xfrm rot="10800000">
              <a:off x="477850" y="1541061"/>
              <a:ext cx="5996958" cy="566186"/>
            </a:xfrm>
            <a:prstGeom prst="homePlate">
              <a:avLst>
                <a:gd name="adj" fmla="val 35876"/>
              </a:avLst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3C16830-BF47-41CA-AE84-BF7BD3A1834B}"/>
                </a:ext>
              </a:extLst>
            </p:cNvPr>
            <p:cNvSpPr txBox="1"/>
            <p:nvPr/>
          </p:nvSpPr>
          <p:spPr>
            <a:xfrm>
              <a:off x="608132" y="1541060"/>
              <a:ext cx="5996957" cy="612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3333FF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alibri" panose="020F0502020204030204" pitchFamily="34" charset="0"/>
                  <a:sym typeface="Baumans"/>
                </a:rPr>
                <a:t>➊</a:t>
              </a:r>
              <a:r>
                <a:rPr lang="vi-VN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. </a:t>
              </a:r>
              <a:r>
                <a:rPr lang="en-US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Tóm tắt lý thuyết cơ bản</a:t>
              </a:r>
              <a:endParaRPr lang="vi-VN" sz="2400" b="1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endParaRPr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79227649-0BC6-4384-A17E-B9EFABC8B211}"/>
              </a:ext>
            </a:extLst>
          </p:cNvPr>
          <p:cNvSpPr txBox="1">
            <a:spLocks/>
          </p:cNvSpPr>
          <p:nvPr/>
        </p:nvSpPr>
        <p:spPr>
          <a:xfrm>
            <a:off x="159857" y="911054"/>
            <a:ext cx="11989407" cy="58872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C00000"/>
                </a:solidFill>
                <a:latin typeface="Aarial"/>
                <a:ea typeface="+mj-ea"/>
                <a:cs typeface="+mj-cs"/>
              </a:defRPr>
            </a:lvl1pPr>
          </a:lstStyle>
          <a:p>
            <a:pPr algn="just">
              <a:lnSpc>
                <a:spcPct val="112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3200" b="1" dirty="0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3200" b="1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vi-VN" sz="3200" b="1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ĐƯỜNG THẲNG SONG SONG VỚI MẶT PHẲNG</a:t>
            </a:r>
            <a:endParaRPr lang="en-US" sz="3200" dirty="0">
              <a:solidFill>
                <a:srgbClr val="000099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2000"/>
              </a:lnSpc>
              <a:spcBef>
                <a:spcPts val="300"/>
              </a:spcBef>
              <a:spcAft>
                <a:spcPts val="300"/>
              </a:spcAft>
            </a:pPr>
            <a:endParaRPr lang="en-US" sz="3200" dirty="0">
              <a:solidFill>
                <a:srgbClr val="000099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4122C2AE-6C95-421B-96F6-86DD8E47767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44980" y="1499781"/>
                <a:ext cx="11502040" cy="4962420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1">
                  <a:solidFill>
                    <a:srgbClr val="0000FF"/>
                  </a:solidFill>
                  <a:ea typeface="Times New Roman" panose="02020603050405020304" pitchFamily="18" charset="0"/>
                </a:endParaRPr>
              </a:p>
              <a:p>
                <a:endParaRPr lang="en-US" b="1">
                  <a:solidFill>
                    <a:srgbClr val="0000FF"/>
                  </a:solidFill>
                  <a:ea typeface="Times New Roman" panose="02020603050405020304" pitchFamily="18" charset="0"/>
                </a:endParaRPr>
              </a:p>
              <a:p>
                <a:endParaRPr lang="en-US" b="1">
                  <a:solidFill>
                    <a:srgbClr val="0000FF"/>
                  </a:solidFill>
                  <a:ea typeface="Times New Roman" panose="02020603050405020304" pitchFamily="18" charset="0"/>
                </a:endParaRPr>
              </a:p>
              <a:p>
                <a:endParaRPr lang="en-US" b="1">
                  <a:solidFill>
                    <a:srgbClr val="0000FF"/>
                  </a:solidFill>
                  <a:ea typeface="Times New Roman" panose="02020603050405020304" pitchFamily="18" charset="0"/>
                </a:endParaRPr>
              </a:p>
              <a:p>
                <a:r>
                  <a:rPr lang="en-US" b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/>
                  <a:t>Đường thẳng </a:t>
                </a:r>
                <a14:m>
                  <m:oMath xmlns:m="http://schemas.openxmlformats.org/officeDocument/2006/math">
                    <m:r>
                      <a:rPr lang="en-US" i="1"/>
                      <m:t>𝑎</m:t>
                    </m:r>
                  </m:oMath>
                </a14:m>
                <a:r>
                  <a:rPr lang="en-US"/>
                  <a:t> song song với mặt phẳng </a:t>
                </a:r>
                <a14:m>
                  <m:oMath xmlns:m="http://schemas.openxmlformats.org/officeDocument/2006/math">
                    <m:r>
                      <a:rPr lang="en-US"/>
                      <m:t>(</m:t>
                    </m:r>
                    <m:r>
                      <a:rPr lang="en-US" i="1"/>
                      <m:t>𝑃</m:t>
                    </m:r>
                    <m:r>
                      <a:rPr lang="en-US"/>
                      <m:t>)</m:t>
                    </m:r>
                  </m:oMath>
                </a14:m>
                <a:r>
                  <a:rPr lang="en-US"/>
                  <a:t> nếu chúng không có điểm chung</a:t>
                </a:r>
                <a:endParaRPr lang="en-US" dirty="0">
                  <a:solidFill>
                    <a:prstClr val="black"/>
                  </a:solidFill>
                  <a:latin typeface="Aarial"/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4122C2AE-6C95-421B-96F6-86DD8E4776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980" y="1499781"/>
                <a:ext cx="11502040" cy="4962420"/>
              </a:xfrm>
              <a:prstGeom prst="rect">
                <a:avLst/>
              </a:prstGeom>
              <a:blipFill>
                <a:blip r:embed="rId2"/>
                <a:stretch>
                  <a:fillRect l="-1220" r="-1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4AE9751-D5F4-4632-B647-AC63F42F60DC}"/>
              </a:ext>
            </a:extLst>
          </p:cNvPr>
          <p:cNvSpPr/>
          <p:nvPr/>
        </p:nvSpPr>
        <p:spPr>
          <a:xfrm>
            <a:off x="108673" y="894723"/>
            <a:ext cx="12065702" cy="5605695"/>
          </a:xfrm>
          <a:prstGeom prst="roundRect">
            <a:avLst>
              <a:gd name="adj" fmla="val 1499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DB1D7AB-810F-4EB0-88F9-64440637050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58470" y="2088508"/>
            <a:ext cx="7446095" cy="1340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1292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A02A7FC-8324-454A-B0F5-EBF7A6E0D043}"/>
              </a:ext>
            </a:extLst>
          </p:cNvPr>
          <p:cNvGrpSpPr/>
          <p:nvPr/>
        </p:nvGrpSpPr>
        <p:grpSpPr>
          <a:xfrm>
            <a:off x="2217945" y="247781"/>
            <a:ext cx="4384952" cy="461665"/>
            <a:chOff x="477850" y="1541060"/>
            <a:chExt cx="6127239" cy="612325"/>
          </a:xfrm>
        </p:grpSpPr>
        <p:sp>
          <p:nvSpPr>
            <p:cNvPr id="4" name="Arrow: Pentagon 3">
              <a:extLst>
                <a:ext uri="{FF2B5EF4-FFF2-40B4-BE49-F238E27FC236}">
                  <a16:creationId xmlns:a16="http://schemas.microsoft.com/office/drawing/2014/main" id="{282B7269-FB6F-4005-BDC6-21A1A1E58073}"/>
                </a:ext>
              </a:extLst>
            </p:cNvPr>
            <p:cNvSpPr/>
            <p:nvPr/>
          </p:nvSpPr>
          <p:spPr>
            <a:xfrm rot="10800000">
              <a:off x="477850" y="1541061"/>
              <a:ext cx="5996958" cy="566186"/>
            </a:xfrm>
            <a:prstGeom prst="homePlate">
              <a:avLst>
                <a:gd name="adj" fmla="val 35876"/>
              </a:avLst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3C16830-BF47-41CA-AE84-BF7BD3A1834B}"/>
                </a:ext>
              </a:extLst>
            </p:cNvPr>
            <p:cNvSpPr txBox="1"/>
            <p:nvPr/>
          </p:nvSpPr>
          <p:spPr>
            <a:xfrm>
              <a:off x="608132" y="1541060"/>
              <a:ext cx="5996957" cy="612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3333FF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alibri" panose="020F0502020204030204" pitchFamily="34" charset="0"/>
                  <a:sym typeface="Baumans"/>
                </a:rPr>
                <a:t>➊</a:t>
              </a:r>
              <a:r>
                <a:rPr lang="vi-VN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. </a:t>
              </a:r>
              <a:r>
                <a:rPr lang="en-US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Tóm tắt lý thuyết cơ bản</a:t>
              </a:r>
              <a:endParaRPr lang="vi-VN" sz="2400" b="1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endParaRPr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79227649-0BC6-4384-A17E-B9EFABC8B211}"/>
              </a:ext>
            </a:extLst>
          </p:cNvPr>
          <p:cNvSpPr txBox="1">
            <a:spLocks/>
          </p:cNvSpPr>
          <p:nvPr/>
        </p:nvSpPr>
        <p:spPr>
          <a:xfrm>
            <a:off x="159857" y="911054"/>
            <a:ext cx="11989407" cy="105576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C00000"/>
                </a:solidFill>
                <a:latin typeface="Aarial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3200" b="1" dirty="0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00099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3200" b="1">
                <a:solidFill>
                  <a:srgbClr val="000099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vi-VN" sz="3200" b="1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ĐIỀU KIỆN VÀ TÍNH CHẤT CỦA ĐƯỜNG THẲNG SONG SONG VỚI MẶT PHẲNG</a:t>
            </a:r>
            <a:endParaRPr lang="en-US" sz="3200" dirty="0">
              <a:solidFill>
                <a:srgbClr val="000099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2000"/>
              </a:lnSpc>
              <a:spcBef>
                <a:spcPts val="300"/>
              </a:spcBef>
              <a:spcAft>
                <a:spcPts val="300"/>
              </a:spcAft>
            </a:pPr>
            <a:endParaRPr lang="en-US" sz="3200" dirty="0">
              <a:solidFill>
                <a:srgbClr val="000099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4122C2AE-6C95-421B-96F6-86DD8E47767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2456" y="1966823"/>
                <a:ext cx="11502040" cy="4643396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/>
                  <a:t>Tính chất 1 : Nếu đường thẳng a không nằm trong mặt phẳng </a:t>
                </a:r>
                <a14:m>
                  <m:oMath xmlns:m="http://schemas.openxmlformats.org/officeDocument/2006/math">
                    <m:r>
                      <a:rPr lang="en-US"/>
                      <m:t>(</m:t>
                    </m:r>
                    <m:r>
                      <a:rPr lang="en-US" i="1"/>
                      <m:t>𝑃</m:t>
                    </m:r>
                    <m:r>
                      <a:rPr lang="en-US"/>
                      <m:t>)</m:t>
                    </m:r>
                  </m:oMath>
                </a14:m>
                <a:r>
                  <a:rPr lang="en-US"/>
                  <a:t> và song song với một đường thẳng nằm trong </a:t>
                </a:r>
                <a14:m>
                  <m:oMath xmlns:m="http://schemas.openxmlformats.org/officeDocument/2006/math">
                    <m:r>
                      <a:rPr lang="en-US"/>
                      <m:t>(</m:t>
                    </m:r>
                    <m:r>
                      <a:rPr lang="en-US" i="1"/>
                      <m:t>𝑃</m:t>
                    </m:r>
                    <m:r>
                      <a:rPr lang="en-US"/>
                      <m:t>)</m:t>
                    </m:r>
                  </m:oMath>
                </a14:m>
                <a:r>
                  <a:rPr lang="en-US"/>
                  <a:t> thì a song song với </a:t>
                </a:r>
                <a14:m>
                  <m:oMath xmlns:m="http://schemas.openxmlformats.org/officeDocument/2006/math">
                    <m:r>
                      <a:rPr lang="en-US"/>
                      <m:t>(</m:t>
                    </m:r>
                    <m:r>
                      <a:rPr lang="en-US" i="1"/>
                      <m:t>𝑃</m:t>
                    </m:r>
                    <m:r>
                      <a:rPr lang="en-US"/>
                      <m:t>)</m:t>
                    </m:r>
                  </m:oMath>
                </a14:m>
                <a:r>
                  <a:rPr lang="en-US"/>
                  <a:t>.</a:t>
                </a:r>
              </a:p>
              <a:p>
                <a:r>
                  <a:rPr lang="en-US"/>
                  <a:t>Tính chất 2: Cho đường thẳng a song song với mặt phẳng </a:t>
                </a:r>
                <a14:m>
                  <m:oMath xmlns:m="http://schemas.openxmlformats.org/officeDocument/2006/math">
                    <m:r>
                      <a:rPr lang="en-US"/>
                      <m:t>(</m:t>
                    </m:r>
                    <m:r>
                      <a:rPr lang="en-US" i="1"/>
                      <m:t>𝑃</m:t>
                    </m:r>
                    <m:r>
                      <a:rPr lang="en-US"/>
                      <m:t>)</m:t>
                    </m:r>
                  </m:oMath>
                </a14:m>
                <a:r>
                  <a:rPr lang="en-US"/>
                  <a:t>. Nếu mặt phẳng </a:t>
                </a:r>
                <a14:m>
                  <m:oMath xmlns:m="http://schemas.openxmlformats.org/officeDocument/2006/math">
                    <m:r>
                      <a:rPr lang="en-US"/>
                      <m:t>(</m:t>
                    </m:r>
                    <m:r>
                      <a:rPr lang="en-US" i="1"/>
                      <m:t>𝑄</m:t>
                    </m:r>
                    <m:r>
                      <a:rPr lang="en-US"/>
                      <m:t>)</m:t>
                    </m:r>
                  </m:oMath>
                </a14:m>
                <a:r>
                  <a:rPr lang="en-US"/>
                  <a:t> chứa </a:t>
                </a:r>
                <a14:m>
                  <m:oMath xmlns:m="http://schemas.openxmlformats.org/officeDocument/2006/math">
                    <m:r>
                      <a:rPr lang="en-US" i="1"/>
                      <m:t>𝑎</m:t>
                    </m:r>
                  </m:oMath>
                </a14:m>
                <a:r>
                  <a:rPr lang="en-US"/>
                  <a:t> và cắt </a:t>
                </a:r>
                <a14:m>
                  <m:oMath xmlns:m="http://schemas.openxmlformats.org/officeDocument/2006/math">
                    <m:r>
                      <a:rPr lang="en-US"/>
                      <m:t>(</m:t>
                    </m:r>
                    <m:r>
                      <a:rPr lang="en-US" i="1"/>
                      <m:t>𝑃</m:t>
                    </m:r>
                    <m:r>
                      <a:rPr lang="en-US"/>
                      <m:t>)</m:t>
                    </m:r>
                  </m:oMath>
                </a14:m>
                <a:r>
                  <a:rPr lang="en-US"/>
                  <a:t> theo giao tuyến </a:t>
                </a:r>
                <a14:m>
                  <m:oMath xmlns:m="http://schemas.openxmlformats.org/officeDocument/2006/math">
                    <m:r>
                      <a:rPr lang="en-US" i="1"/>
                      <m:t>𝑏</m:t>
                    </m:r>
                  </m:oMath>
                </a14:m>
                <a:r>
                  <a:rPr lang="en-US"/>
                  <a:t> thì </a:t>
                </a:r>
                <a14:m>
                  <m:oMath xmlns:m="http://schemas.openxmlformats.org/officeDocument/2006/math">
                    <m:r>
                      <a:rPr lang="en-US" i="1"/>
                      <m:t>𝑏</m:t>
                    </m:r>
                  </m:oMath>
                </a14:m>
                <a:r>
                  <a:rPr lang="en-US"/>
                  <a:t> song song với </a:t>
                </a:r>
                <a14:m>
                  <m:oMath xmlns:m="http://schemas.openxmlformats.org/officeDocument/2006/math">
                    <m:r>
                      <a:rPr lang="en-US" i="1"/>
                      <m:t>𝑎</m:t>
                    </m:r>
                  </m:oMath>
                </a14:m>
                <a:r>
                  <a:rPr lang="en-US"/>
                  <a:t>.</a:t>
                </a:r>
              </a:p>
              <a:p>
                <a:pPr marL="0" lvl="0" indent="0" algn="just">
                  <a:lnSpc>
                    <a:spcPct val="112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rgbClr val="0000FF"/>
                  </a:buClr>
                  <a:buNone/>
                </a:pPr>
                <a:endParaRPr lang="en-US" dirty="0">
                  <a:solidFill>
                    <a:prstClr val="black"/>
                  </a:solidFill>
                  <a:latin typeface="Aarial"/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4122C2AE-6C95-421B-96F6-86DD8E4776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456" y="1966823"/>
                <a:ext cx="11502040" cy="4643396"/>
              </a:xfrm>
              <a:prstGeom prst="rect">
                <a:avLst/>
              </a:prstGeom>
              <a:blipFill>
                <a:blip r:embed="rId2"/>
                <a:stretch>
                  <a:fillRect l="-1220" t="-2891" r="-10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4AE9751-D5F4-4632-B647-AC63F42F60DC}"/>
              </a:ext>
            </a:extLst>
          </p:cNvPr>
          <p:cNvSpPr/>
          <p:nvPr/>
        </p:nvSpPr>
        <p:spPr>
          <a:xfrm>
            <a:off x="108673" y="894723"/>
            <a:ext cx="12065702" cy="5605695"/>
          </a:xfrm>
          <a:prstGeom prst="roundRect">
            <a:avLst>
              <a:gd name="adj" fmla="val 1499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3674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822</TotalTime>
  <Words>345</Words>
  <PresentationFormat>Widescreen</PresentationFormat>
  <Paragraphs>25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4" baseType="lpstr">
      <vt:lpstr>HGPSoeiKakugothicUB</vt:lpstr>
      <vt:lpstr>Yu Gothic</vt:lpstr>
      <vt:lpstr>Aarial</vt:lpstr>
      <vt:lpstr>Arial</vt:lpstr>
      <vt:lpstr>Baumans</vt:lpstr>
      <vt:lpstr>Calibri</vt:lpstr>
      <vt:lpstr>Calibri Light</vt:lpstr>
      <vt:lpstr>Georgia Pro Cond Black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cp:lastPrinted>2023-04-28T05:43:14Z</cp:lastPrinted>
  <dcterms:created xsi:type="dcterms:W3CDTF">2023-03-24T14:43:27Z</dcterms:created>
  <dcterms:modified xsi:type="dcterms:W3CDTF">2023-08-02T01:26:05Z</dcterms:modified>
</cp:coreProperties>
</file>