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3"/>
  </p:notesMasterIdLst>
  <p:sldIdLst>
    <p:sldId id="719" r:id="rId3"/>
    <p:sldId id="256" r:id="rId4"/>
    <p:sldId id="694" r:id="rId5"/>
    <p:sldId id="695" r:id="rId6"/>
    <p:sldId id="696" r:id="rId7"/>
    <p:sldId id="697" r:id="rId8"/>
    <p:sldId id="699" r:id="rId9"/>
    <p:sldId id="700" r:id="rId10"/>
    <p:sldId id="698" r:id="rId11"/>
    <p:sldId id="693" r:id="rId12"/>
  </p:sldIdLst>
  <p:sldSz cx="24384000" cy="13716000"/>
  <p:notesSz cx="6858000" cy="9144000"/>
  <p:embeddedFontLs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Tahoma" panose="020B0604030504040204" pitchFamily="34" charset="0"/>
      <p:regular r:id="rId19"/>
      <p:bold r:id="rId20"/>
    </p:embeddedFont>
    <p:embeddedFont>
      <p:font typeface="UTM Swiss Condensed" panose="02000500000000000000"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2">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6FA"/>
    <a:srgbClr val="0033CC"/>
    <a:srgbClr val="881EB2"/>
    <a:srgbClr val="E8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varScale="1">
        <p:scale>
          <a:sx n="34" d="100"/>
          <a:sy n="34" d="100"/>
        </p:scale>
        <p:origin x="416" y="80"/>
      </p:cViewPr>
      <p:guideLst>
        <p:guide orient="horz" pos="4272"/>
        <p:guide pos="76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19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35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17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83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57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22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lnSpc>
                <a:spcPct val="107000"/>
              </a:lnSpc>
              <a:spcAft>
                <a:spcPts val="800"/>
              </a:spcAft>
            </a:pPr>
            <a:endParaRPr lang="vi-VN" sz="180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b="1">
                <a:effectLst/>
                <a:latin typeface="Times New Roman" panose="02020603050405020304" pitchFamily="18" charset="0"/>
                <a:ea typeface="Times New Roman" panose="02020603050405020304" pitchFamily="18" charset="0"/>
              </a:rPr>
              <a:t> </a:t>
            </a:r>
            <a:endParaRPr lang="vi-VN"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36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654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6" name="Google Shape;86;p1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7"/>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4000"/>
              <a:buFont typeface="Arial"/>
              <a:buNone/>
              <a:defRPr sz="4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91" name="Google Shape;91;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2"/>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4" name="Google Shape;124;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a:spLocks noGrp="1"/>
          </p:cNvSpPr>
          <p:nvPr>
            <p:ph type="pic" idx="2"/>
          </p:nvPr>
        </p:nvSpPr>
        <p:spPr>
          <a:xfrm>
            <a:off x="10366376" y="1974851"/>
            <a:ext cx="12344400" cy="9747250"/>
          </a:xfrm>
          <a:prstGeom prst="rect">
            <a:avLst/>
          </a:prstGeom>
          <a:noFill/>
          <a:ln>
            <a:noFill/>
          </a:ln>
        </p:spPr>
      </p:sp>
      <p:sp>
        <p:nvSpPr>
          <p:cNvPr id="129" name="Google Shape;129;p23"/>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36" name="Google Shape;136;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7" name="Google Shape;137;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26"/>
          <p:cNvSpPr txBox="1">
            <a:spLocks noGrp="1"/>
          </p:cNvSpPr>
          <p:nvPr>
            <p:ph type="dt" idx="10"/>
          </p:nvPr>
        </p:nvSpPr>
        <p:spPr>
          <a:xfrm>
            <a:off x="1219200" y="12712706"/>
            <a:ext cx="5689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6" name="Google Shape;146;p26"/>
          <p:cNvSpPr txBox="1">
            <a:spLocks noGrp="1"/>
          </p:cNvSpPr>
          <p:nvPr>
            <p:ph type="ftr" idx="11"/>
          </p:nvPr>
        </p:nvSpPr>
        <p:spPr>
          <a:xfrm>
            <a:off x="8331205" y="12712706"/>
            <a:ext cx="7721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17475204" y="12712706"/>
            <a:ext cx="568960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7"/>
          <p:cNvSpPr txBox="1">
            <a:spLocks noGrp="1"/>
          </p:cNvSpPr>
          <p:nvPr>
            <p:ph type="dt" idx="10"/>
          </p:nvPr>
        </p:nvSpPr>
        <p:spPr>
          <a:xfrm>
            <a:off x="1219202" y="12712702"/>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ftr" idx="11"/>
          </p:nvPr>
        </p:nvSpPr>
        <p:spPr>
          <a:xfrm>
            <a:off x="8331200" y="12712702"/>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sldNum" idx="12"/>
          </p:nvPr>
        </p:nvSpPr>
        <p:spPr>
          <a:xfrm>
            <a:off x="17475201" y="12712702"/>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sp>
        <p:nvSpPr>
          <p:cNvPr id="153" name="Google Shape;153;p28"/>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17475200" y="12712701"/>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6"/>
        <p:cNvGrpSpPr/>
        <p:nvPr/>
      </p:nvGrpSpPr>
      <p:grpSpPr>
        <a:xfrm>
          <a:off x="0" y="0"/>
          <a:ext cx="0" cy="0"/>
          <a:chOff x="0" y="0"/>
          <a:chExt cx="0" cy="0"/>
        </a:xfrm>
      </p:grpSpPr>
      <p:sp>
        <p:nvSpPr>
          <p:cNvPr id="157" name="Google Shape;157;p29"/>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sldNum" idx="12"/>
          </p:nvPr>
        </p:nvSpPr>
        <p:spPr>
          <a:xfrm>
            <a:off x="16662400" y="12712701"/>
            <a:ext cx="7391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r>
              <a:rPr lang="en-US"/>
              <a:t>Desig by Duong Hung word xinh</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4.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59" r:id="rId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17">
            <a:alphaModFix/>
          </a:blip>
          <a:srcRect/>
          <a:stretch/>
        </p:blipFill>
        <p:spPr>
          <a:xfrm>
            <a:off x="144203" y="1065704"/>
            <a:ext cx="24239797" cy="126502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0.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image" Target="../media/image28.png"/><Relationship Id="rId10" Type="http://schemas.openxmlformats.org/officeDocument/2006/relationships/image" Target="../media/image10.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623454" y="1267238"/>
            <a:ext cx="8219145" cy="12403182"/>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8842599" y="1267238"/>
            <a:ext cx="14917947"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marL="0" marR="0" lvl="0" indent="0" algn="ctr" defTabSz="2177278"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077441" y="5164564"/>
              <a:ext cx="13718345" cy="6057901"/>
            </a:xfrm>
            <a:prstGeom prst="rect">
              <a:avLst/>
            </a:prstGeom>
            <a:noFill/>
            <a:ln w="9525">
              <a:noFill/>
              <a:miter lim="800000"/>
              <a:headEnd/>
              <a:tailEnd/>
            </a:ln>
            <a:effectLst/>
          </p:spPr>
          <p:txBody>
            <a:bodyPr/>
            <a:lstStyle/>
            <a:p>
              <a:pPr algn="just" defTabSz="2177278">
                <a:lnSpc>
                  <a:spcPct val="150000"/>
                </a:lnSpc>
                <a:spcBef>
                  <a:spcPct val="20000"/>
                </a:spcBef>
                <a:buClrTx/>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§10. Đường thẳng và mặt phẳng trong không gian</a:t>
              </a:r>
              <a:endParaRPr kumimoji="0" lang="en-US" sz="5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§11. Hai đường thẳng song song</a:t>
              </a:r>
              <a:endPar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4436FA"/>
                  </a:solidFill>
                  <a:effectLst/>
                  <a:uLnTx/>
                  <a:uFillTx/>
                  <a:latin typeface="Tahoma" pitchFamily="34" charset="0"/>
                  <a:ea typeface="Tahoma" pitchFamily="34" charset="0"/>
                  <a:cs typeface="Tahoma" pitchFamily="34" charset="0"/>
                </a:rPr>
                <a:t>§12.Đường thẳng và mặt phẳng song song</a:t>
              </a: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§13. Hai mặt phẳng song song</a:t>
              </a: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a:ln>
                    <a:noFill/>
                  </a:ln>
                  <a:solidFill>
                    <a:srgbClr val="0000FF"/>
                  </a:solidFill>
                  <a:effectLst/>
                  <a:uLnTx/>
                  <a:uFillTx/>
                  <a:latin typeface="Tahoma" pitchFamily="34" charset="0"/>
                  <a:ea typeface="Tahoma" pitchFamily="34" charset="0"/>
                  <a:cs typeface="Tahoma" pitchFamily="34" charset="0"/>
                </a:rPr>
                <a:t>§14. Phép chiếu song song</a:t>
              </a:r>
              <a:endPar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a:p>
              <a:pPr marL="0" marR="0" lvl="0" indent="0" defTabSz="2177278"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Bài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tập</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cuối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000" b="1" i="0" u="none" strike="noStrike" kern="1200" cap="none" spc="0" normalizeH="0" baseline="0" noProof="0" err="1">
                  <a:ln>
                    <a:noFill/>
                  </a:ln>
                  <a:solidFill>
                    <a:srgbClr val="0033CC"/>
                  </a:solidFill>
                  <a:effectLst/>
                  <a:uLnTx/>
                  <a:uFillTx/>
                  <a:latin typeface="Tahoma" pitchFamily="34" charset="0"/>
                  <a:ea typeface="Tahoma" pitchFamily="34" charset="0"/>
                  <a:cs typeface="Tahoma" pitchFamily="34" charset="0"/>
                </a:rPr>
                <a:t>chương</a:t>
              </a:r>
              <a:r>
                <a:rPr kumimoji="0" lang="en-US" sz="5000" b="1" i="0" u="none" strike="noStrike" kern="1200" cap="none" spc="0" normalizeH="0" baseline="0" noProof="0">
                  <a:ln>
                    <a:noFill/>
                  </a:ln>
                  <a:solidFill>
                    <a:srgbClr val="0033CC"/>
                  </a:solidFill>
                  <a:effectLst/>
                  <a:uLnTx/>
                  <a:uFillTx/>
                  <a:latin typeface="Tahoma" pitchFamily="34" charset="0"/>
                  <a:ea typeface="Tahoma" pitchFamily="34" charset="0"/>
                  <a:cs typeface="Tahoma" pitchFamily="34" charset="0"/>
                </a:rPr>
                <a:t> VI</a:t>
              </a:r>
              <a:endPar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830997"/>
            </a:xfrm>
            <a:prstGeom prst="rect">
              <a:avLst/>
            </a:prstGeom>
            <a:noFill/>
          </p:spPr>
          <p:txBody>
            <a:bodyPr wrap="square" rtlCol="0">
              <a:spAutoFit/>
            </a:bodyPr>
            <a:lstStyle/>
            <a:p>
              <a:pPr algn="ct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CHƯƠNG I</a:t>
              </a: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vi-VN"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4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QUAN HỆ SONG SONG</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81747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88" name="Rectangle 87">
            <a:extLst>
              <a:ext uri="{FF2B5EF4-FFF2-40B4-BE49-F238E27FC236}">
                <a16:creationId xmlns:a16="http://schemas.microsoft.com/office/drawing/2014/main" id="{8D6A9575-889F-0697-9F75-31C9C1155B8A}"/>
              </a:ext>
            </a:extLst>
          </p:cNvPr>
          <p:cNvSpPr/>
          <p:nvPr/>
        </p:nvSpPr>
        <p:spPr>
          <a:xfrm>
            <a:off x="329184" y="3951619"/>
            <a:ext cx="23725632" cy="8564292"/>
          </a:xfrm>
          <a:prstGeom prst="rect">
            <a:avLst/>
          </a:prstGeom>
          <a:solidFill>
            <a:srgbClr val="C5E0B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60" name="Content Placeholder 2">
            <a:extLst>
              <a:ext uri="{FF2B5EF4-FFF2-40B4-BE49-F238E27FC236}">
                <a16:creationId xmlns:a16="http://schemas.microsoft.com/office/drawing/2014/main" id="{5992DC53-2443-27EB-7145-77BE1CD9F82C}"/>
              </a:ext>
            </a:extLst>
          </p:cNvPr>
          <p:cNvSpPr txBox="1">
            <a:spLocks/>
          </p:cNvSpPr>
          <p:nvPr/>
        </p:nvSpPr>
        <p:spPr>
          <a:xfrm>
            <a:off x="329184" y="1350761"/>
            <a:ext cx="23725632" cy="211668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p:txBody>
      </p:sp>
      <p:grpSp>
        <p:nvGrpSpPr>
          <p:cNvPr id="83" name="Group 82">
            <a:extLst>
              <a:ext uri="{FF2B5EF4-FFF2-40B4-BE49-F238E27FC236}">
                <a16:creationId xmlns:a16="http://schemas.microsoft.com/office/drawing/2014/main" id="{87E38BFD-4ED8-F34A-BAF8-0A1DF54434FC}"/>
              </a:ext>
            </a:extLst>
          </p:cNvPr>
          <p:cNvGrpSpPr/>
          <p:nvPr/>
        </p:nvGrpSpPr>
        <p:grpSpPr>
          <a:xfrm>
            <a:off x="329184" y="3518493"/>
            <a:ext cx="3600000" cy="816950"/>
            <a:chOff x="1275608" y="6322796"/>
            <a:chExt cx="3572909" cy="828631"/>
          </a:xfrm>
        </p:grpSpPr>
        <p:sp>
          <p:nvSpPr>
            <p:cNvPr id="84" name="Freeform 20">
              <a:extLst>
                <a:ext uri="{FF2B5EF4-FFF2-40B4-BE49-F238E27FC236}">
                  <a16:creationId xmlns:a16="http://schemas.microsoft.com/office/drawing/2014/main" id="{EDA3A577-5663-EE1D-0558-7D42A731E783}"/>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5" name="TextBox 84">
              <a:extLst>
                <a:ext uri="{FF2B5EF4-FFF2-40B4-BE49-F238E27FC236}">
                  <a16:creationId xmlns:a16="http://schemas.microsoft.com/office/drawing/2014/main" id="{9D340A3C-69EE-F7F3-5760-C178380F9B16}"/>
                </a:ext>
              </a:extLst>
            </p:cNvPr>
            <p:cNvSpPr txBox="1"/>
            <p:nvPr/>
          </p:nvSpPr>
          <p:spPr>
            <a:xfrm>
              <a:off x="2310574" y="6372066"/>
              <a:ext cx="2276953" cy="70842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Lời Giải</a:t>
              </a:r>
              <a:endParaRPr kumimoji="0" lang="en-US" sz="44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6" name="Round Diagonal Corner Rectangle 8">
              <a:extLst>
                <a:ext uri="{FF2B5EF4-FFF2-40B4-BE49-F238E27FC236}">
                  <a16:creationId xmlns:a16="http://schemas.microsoft.com/office/drawing/2014/main" id="{E8B1389E-F184-4599-2585-397AB09D223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7" name="Freeform 9">
              <a:extLst>
                <a:ext uri="{FF2B5EF4-FFF2-40B4-BE49-F238E27FC236}">
                  <a16:creationId xmlns:a16="http://schemas.microsoft.com/office/drawing/2014/main" id="{F636EEFB-5905-098A-2E28-BDEDCEAE8E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7" name="TextBox 6">
            <a:extLst>
              <a:ext uri="{FF2B5EF4-FFF2-40B4-BE49-F238E27FC236}">
                <a16:creationId xmlns:a16="http://schemas.microsoft.com/office/drawing/2014/main" id="{30FE30E9-B178-A43E-A04D-DF5DCE7A9B4D}"/>
              </a:ext>
            </a:extLst>
          </p:cNvPr>
          <p:cNvSpPr txBox="1"/>
          <p:nvPr/>
        </p:nvSpPr>
        <p:spPr>
          <a:xfrm>
            <a:off x="458248" y="1200089"/>
            <a:ext cx="23672122" cy="19856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 bể kính chứa nước có đáy là hình chữ nhật được đặt nghiêng như</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Hình 4.26. Giải thích tại sao đường mép nước song song với cạnh của bể</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vi-VN"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nước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
        <p:nvSpPr>
          <p:cNvPr id="11" name="TextBox 10">
            <a:extLst>
              <a:ext uri="{FF2B5EF4-FFF2-40B4-BE49-F238E27FC236}">
                <a16:creationId xmlns:a16="http://schemas.microsoft.com/office/drawing/2014/main" id="{DFA930A7-07B5-4476-E1CB-19BB519028EF}"/>
              </a:ext>
            </a:extLst>
          </p:cNvPr>
          <p:cNvSpPr txBox="1"/>
          <p:nvPr/>
        </p:nvSpPr>
        <p:spPr>
          <a:xfrm>
            <a:off x="404738" y="1350761"/>
            <a:ext cx="4333935" cy="830997"/>
          </a:xfrm>
          <a:prstGeom prst="rect">
            <a:avLst/>
          </a:prstGeom>
          <a:noFill/>
          <a:ln w="57150">
            <a:no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48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Vận</a:t>
            </a:r>
            <a:r>
              <a:rPr kumimoji="0" lang="en-US" sz="48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48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2.</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58519D3-33AE-C753-CAF4-122F16C7F3DC}"/>
                  </a:ext>
                </a:extLst>
              </p:cNvPr>
              <p:cNvSpPr txBox="1"/>
              <p:nvPr/>
            </p:nvSpPr>
            <p:spPr>
              <a:xfrm>
                <a:off x="908666" y="5525460"/>
                <a:ext cx="12353730"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Mặt nước và mặt bên của bể chứa hai đường </a:t>
                </a:r>
                <a:r>
                  <a:rPr kumimoji="0" lang="fr-FR" sz="5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thẳng</a:t>
                </a:r>
                <a:r>
                  <a:rPr kumimoji="0" lang="fr-FR"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sym typeface="Arial"/>
                      </a:rPr>
                      <m:t>𝑬𝑭</m:t>
                    </m:r>
                  </m:oMath>
                </a14:m>
                <a:r>
                  <a:rPr kumimoji="0" lang="fr-FR"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sym typeface="Arial"/>
                      </a:rPr>
                      <m:t>𝑪𝑫</m:t>
                    </m:r>
                  </m:oMath>
                </a14:m>
                <a:r>
                  <a:rPr kumimoji="0" lang="vi-VN"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song song và có giao tuyến là mép nước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sym typeface="Arial"/>
                      </a:rPr>
                      <m:t>𝑨𝑩</m:t>
                    </m:r>
                  </m:oMath>
                </a14:m>
                <a:r>
                  <a:rPr kumimoji="0" lang="vi-VN"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nên giao tuyến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sym typeface="Arial"/>
                      </a:rPr>
                      <m:t>𝑨𝑩</m:t>
                    </m:r>
                  </m:oMath>
                </a14:m>
                <a:r>
                  <a:rPr kumimoji="0" lang="vi-VN"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song song với</a:t>
                </a: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sym typeface="Arial"/>
                      </a:rPr>
                      <m:t>𝑪𝑫</m:t>
                    </m:r>
                  </m:oMath>
                </a14:m>
                <a:r>
                  <a:rPr kumimoji="0" lang="vi-VN"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27" name="TextBox 26">
                <a:extLst>
                  <a:ext uri="{FF2B5EF4-FFF2-40B4-BE49-F238E27FC236}">
                    <a16:creationId xmlns:a16="http://schemas.microsoft.com/office/drawing/2014/main" id="{058519D3-33AE-C753-CAF4-122F16C7F3DC}"/>
                  </a:ext>
                </a:extLst>
              </p:cNvPr>
              <p:cNvSpPr txBox="1">
                <a:spLocks noRot="1" noChangeAspect="1" noMove="1" noResize="1" noEditPoints="1" noAdjustHandles="1" noChangeArrowheads="1" noChangeShapeType="1" noTextEdit="1"/>
              </p:cNvSpPr>
              <p:nvPr/>
            </p:nvSpPr>
            <p:spPr>
              <a:xfrm>
                <a:off x="908666" y="5525460"/>
                <a:ext cx="12353730" cy="4247317"/>
              </a:xfrm>
              <a:prstGeom prst="rect">
                <a:avLst/>
              </a:prstGeom>
              <a:blipFill>
                <a:blip r:embed="rId4"/>
                <a:stretch>
                  <a:fillRect l="-2615" t="-4017" r="-157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750198F-D2B4-274F-A005-EB413844C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108"/>
          <a:stretch/>
        </p:blipFill>
        <p:spPr bwMode="auto">
          <a:xfrm>
            <a:off x="14693118" y="4818583"/>
            <a:ext cx="8782216" cy="73010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2512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1000"/>
                                        <p:tgtEl>
                                          <p:spTgt spid="88"/>
                                        </p:tgtEl>
                                      </p:cBhvr>
                                    </p:animEffect>
                                    <p:anim calcmode="lin" valueType="num">
                                      <p:cBhvr>
                                        <p:cTn id="24" dur="1000" fill="hold"/>
                                        <p:tgtEl>
                                          <p:spTgt spid="88"/>
                                        </p:tgtEl>
                                        <p:attrNameLst>
                                          <p:attrName>ppt_x</p:attrName>
                                        </p:attrNameLst>
                                      </p:cBhvr>
                                      <p:tavLst>
                                        <p:tav tm="0">
                                          <p:val>
                                            <p:strVal val="#ppt_x"/>
                                          </p:val>
                                        </p:tav>
                                        <p:tav tm="100000">
                                          <p:val>
                                            <p:strVal val="#ppt_x"/>
                                          </p:val>
                                        </p:tav>
                                      </p:tavLst>
                                    </p:anim>
                                    <p:anim calcmode="lin" valueType="num">
                                      <p:cBhvr>
                                        <p:cTn id="2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60" grpId="0" animBg="1"/>
      <p:bldP spid="7" grpId="0"/>
      <p:bldP spid="11"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6375664" y="1108396"/>
            <a:ext cx="11544141" cy="1772267"/>
            <a:chOff x="1423993" y="457612"/>
            <a:chExt cx="9120238" cy="1102736"/>
          </a:xfrm>
        </p:grpSpPr>
        <p:grpSp>
          <p:nvGrpSpPr>
            <p:cNvPr id="166" name="Google Shape;166;p30"/>
            <p:cNvGrpSpPr/>
            <p:nvPr/>
          </p:nvGrpSpPr>
          <p:grpSpPr>
            <a:xfrm>
              <a:off x="1423993" y="457612"/>
              <a:ext cx="9120238" cy="1099091"/>
              <a:chOff x="-6641" y="148683"/>
              <a:chExt cx="6395438" cy="1287478"/>
            </a:xfrm>
          </p:grpSpPr>
          <p:pic>
            <p:nvPicPr>
              <p:cNvPr id="167" name="Google Shape;167;p30"/>
              <p:cNvPicPr preferRelativeResize="0"/>
              <p:nvPr/>
            </p:nvPicPr>
            <p:blipFill rotWithShape="1">
              <a:blip r:embed="rId3">
                <a:alphaModFix/>
              </a:blip>
              <a:srcRect/>
              <a:stretch/>
            </p:blipFill>
            <p:spPr>
              <a:xfrm>
                <a:off x="-6641" y="148683"/>
                <a:ext cx="6395438" cy="1287478"/>
              </a:xfrm>
              <a:prstGeom prst="rect">
                <a:avLst/>
              </a:prstGeom>
              <a:noFill/>
              <a:ln>
                <a:noFill/>
              </a:ln>
            </p:spPr>
          </p:pic>
          <p:sp>
            <p:nvSpPr>
              <p:cNvPr id="168" name="Google Shape;168;p30"/>
              <p:cNvSpPr txBox="1"/>
              <p:nvPr/>
            </p:nvSpPr>
            <p:spPr>
              <a:xfrm>
                <a:off x="314642" y="279581"/>
                <a:ext cx="652658" cy="872485"/>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None/>
                </a:pPr>
                <a:r>
                  <a:rPr lang="en-US" sz="5800" b="1" dirty="0"/>
                  <a:t>11</a:t>
                </a:r>
              </a:p>
              <a:p>
                <a:pPr marL="0" marR="0" lvl="0" indent="0" algn="ctr" rtl="0">
                  <a:lnSpc>
                    <a:spcPct val="106000"/>
                  </a:lnSpc>
                  <a:spcBef>
                    <a:spcPts val="0"/>
                  </a:spcBef>
                  <a:spcAft>
                    <a:spcPts val="0"/>
                  </a:spcAft>
                  <a:buNone/>
                </a:pPr>
                <a:endParaRPr sz="5800" dirty="0"/>
              </a:p>
            </p:txBody>
          </p:sp>
        </p:grpSp>
        <p:sp>
          <p:nvSpPr>
            <p:cNvPr id="169" name="Google Shape;169;p30"/>
            <p:cNvSpPr txBox="1"/>
            <p:nvPr/>
          </p:nvSpPr>
          <p:spPr>
            <a:xfrm>
              <a:off x="3469996" y="583703"/>
              <a:ext cx="5486400" cy="9766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Tahoma" panose="020B0604030504040204" pitchFamily="34" charset="0"/>
                  <a:ea typeface="Tahoma" panose="020B0604030504040204" pitchFamily="34" charset="0"/>
                  <a:cs typeface="Tahoma" panose="020B0604030504040204" pitchFamily="34" charset="0"/>
                  <a:sym typeface="Calibri"/>
                </a:rPr>
                <a:t>HAI ĐƯỜNG THẲNG SONG SONG</a:t>
              </a:r>
              <a:endParaRPr sz="4800" b="1" i="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290697" y="1830014"/>
            <a:ext cx="23784194" cy="11391678"/>
            <a:chOff x="1017732" y="2020907"/>
            <a:chExt cx="22617039" cy="11391678"/>
          </a:xfrm>
        </p:grpSpPr>
        <p:cxnSp>
          <p:nvCxnSpPr>
            <p:cNvPr id="171" name="Google Shape;171;p30"/>
            <p:cNvCxnSpPr/>
            <p:nvPr/>
          </p:nvCxnSpPr>
          <p:spPr>
            <a:xfrm>
              <a:off x="1023373" y="2020907"/>
              <a:ext cx="5834627" cy="36493"/>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2" name="Google Shape;172;p30"/>
            <p:cNvCxnSpPr/>
            <p:nvPr/>
          </p:nvCxnSpPr>
          <p:spPr>
            <a:xfrm>
              <a:off x="17275687" y="2020907"/>
              <a:ext cx="6346313" cy="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940941" y="6044307"/>
            <a:ext cx="5348233" cy="2526045"/>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dirty="0">
                <a:solidFill>
                  <a:schemeClr val="lt1"/>
                </a:solidFill>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4436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grpSp>
      <p:sp>
        <p:nvSpPr>
          <p:cNvPr id="180" name="Google Shape;180;p30"/>
          <p:cNvSpPr txBox="1"/>
          <p:nvPr/>
        </p:nvSpPr>
        <p:spPr>
          <a:xfrm>
            <a:off x="1494886" y="6805610"/>
            <a:ext cx="371903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FF00"/>
                </a:solidFill>
                <a:latin typeface="Calibri"/>
                <a:ea typeface="Calibri"/>
                <a:cs typeface="Calibri"/>
                <a:sym typeface="Calibri"/>
              </a:rPr>
              <a:t>NỘI DUNG </a:t>
            </a:r>
            <a:endParaRPr sz="6000" b="1">
              <a:solidFill>
                <a:srgbClr val="FFFF00"/>
              </a:solidFill>
              <a:latin typeface="Calibri"/>
              <a:ea typeface="Calibri"/>
              <a:cs typeface="Calibri"/>
              <a:sym typeface="Calibri"/>
            </a:endParaRPr>
          </a:p>
        </p:txBody>
      </p:sp>
      <p:grpSp>
        <p:nvGrpSpPr>
          <p:cNvPr id="181" name="Google Shape;181;p30"/>
          <p:cNvGrpSpPr/>
          <p:nvPr/>
        </p:nvGrpSpPr>
        <p:grpSpPr>
          <a:xfrm>
            <a:off x="8741406" y="5793013"/>
            <a:ext cx="15359807" cy="1351730"/>
            <a:chOff x="10419090" y="2590800"/>
            <a:chExt cx="14130187" cy="1304539"/>
          </a:xfrm>
        </p:grpSpPr>
        <p:sp>
          <p:nvSpPr>
            <p:cNvPr id="182" name="Google Shape;182;p30"/>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19090" y="2590800"/>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❷</a:t>
              </a:r>
              <a:endParaRPr sz="4300" b="1" dirty="0">
                <a:solidFill>
                  <a:srgbClr val="0000FF"/>
                </a:solidFill>
                <a:latin typeface="Calibri"/>
                <a:ea typeface="Calibri"/>
                <a:cs typeface="Calibri"/>
                <a:sym typeface="Calibri"/>
              </a:endParaRPr>
            </a:p>
          </p:txBody>
        </p:sp>
      </p:grpSp>
      <p:grpSp>
        <p:nvGrpSpPr>
          <p:cNvPr id="184" name="Google Shape;184;p30"/>
          <p:cNvGrpSpPr/>
          <p:nvPr/>
        </p:nvGrpSpPr>
        <p:grpSpPr>
          <a:xfrm>
            <a:off x="8627656" y="3195531"/>
            <a:ext cx="15193817" cy="1389379"/>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VỊ TRÍ TƯƠNG ĐỐI CỦA HAI ĐƯỜNG THẲNG</a:t>
              </a:r>
              <a:endParaRPr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❶</a:t>
              </a:r>
              <a:endParaRPr sz="4300" b="1"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6193760" y="4567934"/>
            <a:ext cx="2408214" cy="2768975"/>
          </a:xfrm>
          <a:prstGeom prst="straightConnector1">
            <a:avLst/>
          </a:prstGeom>
          <a:noFill/>
          <a:ln w="76200" cap="flat" cmpd="sng">
            <a:solidFill>
              <a:srgbClr val="4436FA"/>
            </a:solidFill>
            <a:prstDash val="solid"/>
            <a:miter lim="800000"/>
            <a:headEnd type="none" w="sm" len="sm"/>
            <a:tailEnd type="triangle" w="med" len="med"/>
          </a:ln>
        </p:spPr>
      </p:cxnSp>
      <p:cxnSp>
        <p:nvCxnSpPr>
          <p:cNvPr id="200" name="Google Shape;200;p30"/>
          <p:cNvCxnSpPr>
            <a:cxnSpLocks/>
          </p:cNvCxnSpPr>
          <p:nvPr/>
        </p:nvCxnSpPr>
        <p:spPr>
          <a:xfrm flipV="1">
            <a:off x="6185722" y="6570978"/>
            <a:ext cx="2650061" cy="845225"/>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309109" y="4668197"/>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grpSp>
      <p:grpSp>
        <p:nvGrpSpPr>
          <p:cNvPr id="2" name="Google Shape;181;p30">
            <a:extLst>
              <a:ext uri="{FF2B5EF4-FFF2-40B4-BE49-F238E27FC236}">
                <a16:creationId xmlns:a16="http://schemas.microsoft.com/office/drawing/2014/main" id="{6C49D9A1-9813-62EC-221F-4C4BA9EA22A2}"/>
              </a:ext>
            </a:extLst>
          </p:cNvPr>
          <p:cNvGrpSpPr/>
          <p:nvPr/>
        </p:nvGrpSpPr>
        <p:grpSpPr>
          <a:xfrm>
            <a:off x="8917066" y="8599638"/>
            <a:ext cx="15331815" cy="1389379"/>
            <a:chOff x="10444842" y="2554465"/>
            <a:chExt cx="14104435" cy="1340874"/>
          </a:xfrm>
        </p:grpSpPr>
        <p:sp>
          <p:nvSpPr>
            <p:cNvPr id="3" name="Google Shape;182;p30">
              <a:extLst>
                <a:ext uri="{FF2B5EF4-FFF2-40B4-BE49-F238E27FC236}">
                  <a16:creationId xmlns:a16="http://schemas.microsoft.com/office/drawing/2014/main" id="{7D854AC7-3EC5-3B16-6CD7-29FE4E38982E}"/>
                </a:ext>
              </a:extLst>
            </p:cNvPr>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LUYỆN TẬP</a:t>
              </a:r>
              <a:endParaRPr sz="43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183;p30">
              <a:extLst>
                <a:ext uri="{FF2B5EF4-FFF2-40B4-BE49-F238E27FC236}">
                  <a16:creationId xmlns:a16="http://schemas.microsoft.com/office/drawing/2014/main" id="{1BA937D7-960F-BDF3-7B94-39E97CBAAEF4}"/>
                </a:ext>
              </a:extLst>
            </p:cNvPr>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1" dirty="0">
                <a:solidFill>
                  <a:srgbClr val="0000FF"/>
                </a:solidFill>
                <a:latin typeface="Calibri"/>
                <a:ea typeface="Calibri"/>
                <a:cs typeface="Calibri"/>
                <a:sym typeface="Calibri"/>
              </a:endParaRPr>
            </a:p>
          </p:txBody>
        </p:sp>
        <p:sp>
          <p:nvSpPr>
            <p:cNvPr id="8" name="Google Shape;183;p30">
              <a:extLst>
                <a:ext uri="{FF2B5EF4-FFF2-40B4-BE49-F238E27FC236}">
                  <a16:creationId xmlns:a16="http://schemas.microsoft.com/office/drawing/2014/main" id="{881A90D3-FEC6-EBC6-B980-00DB1C8C17AE}"/>
                </a:ext>
              </a:extLst>
            </p:cNvPr>
            <p:cNvSpPr/>
            <p:nvPr/>
          </p:nvSpPr>
          <p:spPr>
            <a:xfrm>
              <a:off x="10802703" y="2851352"/>
              <a:ext cx="579677" cy="714457"/>
            </a:xfrm>
            <a:prstGeom prst="ellipse">
              <a:avLst/>
            </a:prstGeom>
            <a:solidFill>
              <a:srgbClr val="4436FA"/>
            </a:solidFill>
            <a:ln cmpd="sng">
              <a:solidFill>
                <a:srgbClr val="4436FA">
                  <a:alpha val="0"/>
                </a:srgbClr>
              </a:solidFill>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en-US" sz="4300" b="1">
                  <a:solidFill>
                    <a:schemeClr val="accent2">
                      <a:lumMod val="60000"/>
                      <a:lumOff val="40000"/>
                    </a:schemeClr>
                  </a:solidFill>
                  <a:latin typeface="Calibri"/>
                  <a:cs typeface="Calibri"/>
                  <a:sym typeface="Calibri"/>
                </a:rPr>
                <a:t>3</a:t>
              </a:r>
              <a:endParaRPr sz="4300" b="1" dirty="0">
                <a:solidFill>
                  <a:schemeClr val="accent2">
                    <a:lumMod val="60000"/>
                    <a:lumOff val="40000"/>
                  </a:schemeClr>
                </a:solidFill>
                <a:latin typeface="Calibri"/>
                <a:cs typeface="Calibri"/>
                <a:sym typeface="Calibri"/>
              </a:endParaRPr>
            </a:p>
          </p:txBody>
        </p:sp>
      </p:grpSp>
      <p:cxnSp>
        <p:nvCxnSpPr>
          <p:cNvPr id="5" name="Google Shape;200;p30">
            <a:extLst>
              <a:ext uri="{FF2B5EF4-FFF2-40B4-BE49-F238E27FC236}">
                <a16:creationId xmlns:a16="http://schemas.microsoft.com/office/drawing/2014/main" id="{6A32A461-F5E5-B267-B384-5F9B0FEE8FE7}"/>
              </a:ext>
            </a:extLst>
          </p:cNvPr>
          <p:cNvCxnSpPr>
            <a:cxnSpLocks/>
          </p:cNvCxnSpPr>
          <p:nvPr/>
        </p:nvCxnSpPr>
        <p:spPr>
          <a:xfrm>
            <a:off x="6193760" y="7506884"/>
            <a:ext cx="2464181" cy="1523154"/>
          </a:xfrm>
          <a:prstGeom prst="straightConnector1">
            <a:avLst/>
          </a:prstGeom>
          <a:noFill/>
          <a:ln w="76200" cap="flat" cmpd="sng">
            <a:solidFill>
              <a:srgbClr val="4436FA"/>
            </a:solidFill>
            <a:prstDash val="solid"/>
            <a:miter lim="800000"/>
            <a:headEnd type="none" w="sm" len="sm"/>
            <a:tailEnd type="triangle"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500"/>
                                        <p:tgtEl>
                                          <p:spTgt spid="2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 động 2</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374873" y="2808126"/>
                <a:ext cx="23711254" cy="3643048"/>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Trong không gian, cho một đường thẳng </a:t>
                </a:r>
                <a14:m>
                  <m:oMath xmlns:m="http://schemas.openxmlformats.org/officeDocument/2006/math">
                    <m:r>
                      <a:rPr lang="en-US" sz="4400" b="1" i="1">
                        <a:latin typeface="Cambria Math" panose="02040503050406030204" pitchFamily="18" charset="0"/>
                      </a:rPr>
                      <m:t>𝒅</m:t>
                    </m:r>
                  </m:oMath>
                </a14:m>
                <a:r>
                  <a:rPr lang="en-US" sz="4400" b="1">
                    <a:latin typeface="Tahoma" panose="020B0604030504040204" pitchFamily="34" charset="0"/>
                    <a:ea typeface="Tahoma" panose="020B0604030504040204" pitchFamily="34" charset="0"/>
                    <a:cs typeface="Tahoma" panose="020B0604030504040204" pitchFamily="34" charset="0"/>
                  </a:rPr>
                  <a:t> và một điểm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không nằm trên </a:t>
                </a:r>
                <a14:m>
                  <m:oMath xmlns:m="http://schemas.openxmlformats.org/officeDocument/2006/math">
                    <m:r>
                      <a:rPr lang="en-US" sz="4400" b="1" i="1">
                        <a:latin typeface="Cambria Math" panose="02040503050406030204" pitchFamily="18" charset="0"/>
                      </a:rPr>
                      <m:t>𝒅</m:t>
                    </m:r>
                  </m:oMath>
                </a14:m>
                <a:r>
                  <a:rPr lang="en-US" sz="4400" b="1">
                    <a:latin typeface="Tahoma" panose="020B0604030504040204" pitchFamily="34" charset="0"/>
                    <a:ea typeface="Tahoma" panose="020B0604030504040204" pitchFamily="34" charset="0"/>
                    <a:cs typeface="Tahoma" panose="020B0604030504040204" pitchFamily="34" charset="0"/>
                  </a:rPr>
                  <a:t> (H.4.21). Gọi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là mặt phẳng chứa điểm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𝒅</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a) Trên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có bao nhiêu đường thẳng đi qua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400" b="1" i="1">
                        <a:latin typeface="Cambria Math" panose="02040503050406030204" pitchFamily="18" charset="0"/>
                      </a:rPr>
                      <m:t>𝒅</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b) Nếu một đường thẳng đi qua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400" b="1" i="1">
                        <a:latin typeface="Cambria Math" panose="02040503050406030204" pitchFamily="18" charset="0"/>
                      </a:rPr>
                      <m:t>𝒅</m:t>
                    </m:r>
                  </m:oMath>
                </a14:m>
                <a:r>
                  <a:rPr lang="en-US" sz="4400" b="1">
                    <a:latin typeface="Tahoma" panose="020B0604030504040204" pitchFamily="34" charset="0"/>
                    <a:ea typeface="Tahoma" panose="020B0604030504040204" pitchFamily="34" charset="0"/>
                    <a:cs typeface="Tahoma" panose="020B0604030504040204" pitchFamily="34" charset="0"/>
                  </a:rPr>
                  <a:t> thì đường thẳng đó có thuộc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hay không?</a:t>
                </a:r>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374873" y="2808126"/>
                <a:ext cx="23711254" cy="3643048"/>
              </a:xfrm>
              <a:prstGeom prst="rect">
                <a:avLst/>
              </a:prstGeom>
              <a:blipFill>
                <a:blip r:embed="rId3"/>
                <a:stretch>
                  <a:fillRect l="-1002" t="-3506" b="-2337"/>
                </a:stretch>
              </a:blipFill>
              <a:ln w="9525" cap="flat" cmpd="sng">
                <a:solidFill>
                  <a:srgbClr val="000000"/>
                </a:solidFill>
                <a:prstDash val="solid"/>
                <a:miter lim="800000"/>
                <a:headEnd type="none" w="sm" len="sm"/>
                <a:tailEnd type="none" w="sm" len="sm"/>
              </a:ln>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6B8CD4F1-985F-78D6-4208-7A39C7831E5A}"/>
              </a:ext>
            </a:extLst>
          </p:cNvPr>
          <p:cNvSpPr txBox="1"/>
          <p:nvPr/>
        </p:nvSpPr>
        <p:spPr>
          <a:xfrm>
            <a:off x="549112" y="6578039"/>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Hộp Văn bản 21">
            <a:extLst>
              <a:ext uri="{FF2B5EF4-FFF2-40B4-BE49-F238E27FC236}">
                <a16:creationId xmlns:a16="http://schemas.microsoft.com/office/drawing/2014/main" id="{4025C221-AFEA-2C5B-448B-3F4BA1928715}"/>
              </a:ext>
            </a:extLst>
          </p:cNvPr>
          <p:cNvSpPr txBox="1"/>
          <p:nvPr/>
        </p:nvSpPr>
        <p:spPr>
          <a:xfrm>
            <a:off x="670785" y="10025636"/>
            <a:ext cx="23415341" cy="1985608"/>
          </a:xfrm>
          <a:prstGeom prst="rect">
            <a:avLst/>
          </a:prstGeom>
          <a:solidFill>
            <a:schemeClr val="bg1">
              <a:lumMod val="95000"/>
            </a:schemeClr>
          </a:solidFill>
          <a:ln>
            <a:solidFill>
              <a:schemeClr val="tx2">
                <a:lumMod val="10000"/>
              </a:schemeClr>
            </a:solid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Trong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err="1">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15" name="Nhóm 14">
            <a:extLst>
              <a:ext uri="{FF2B5EF4-FFF2-40B4-BE49-F238E27FC236}">
                <a16:creationId xmlns:a16="http://schemas.microsoft.com/office/drawing/2014/main" id="{692582CF-D206-8719-9960-C65280BECF3C}"/>
              </a:ext>
            </a:extLst>
          </p:cNvPr>
          <p:cNvGrpSpPr/>
          <p:nvPr/>
        </p:nvGrpSpPr>
        <p:grpSpPr>
          <a:xfrm>
            <a:off x="1999663" y="7538942"/>
            <a:ext cx="7470140" cy="2154423"/>
            <a:chOff x="4603182" y="8100538"/>
            <a:chExt cx="7470140" cy="2154423"/>
          </a:xfrm>
        </p:grpSpPr>
        <p:pic>
          <p:nvPicPr>
            <p:cNvPr id="16" name="Hình ảnh 15">
              <a:extLst>
                <a:ext uri="{FF2B5EF4-FFF2-40B4-BE49-F238E27FC236}">
                  <a16:creationId xmlns:a16="http://schemas.microsoft.com/office/drawing/2014/main" id="{30D92E19-8B79-7AF5-3DF1-7AD7F3D56292}"/>
                </a:ext>
              </a:extLst>
            </p:cNvPr>
            <p:cNvPicPr>
              <a:picLocks/>
            </p:cNvPicPr>
            <p:nvPr/>
          </p:nvPicPr>
          <p:blipFill>
            <a:blip r:embed="rId4"/>
            <a:stretch>
              <a:fillRect/>
            </a:stretch>
          </p:blipFill>
          <p:spPr>
            <a:xfrm rot="7669361">
              <a:off x="5323507" y="9311028"/>
              <a:ext cx="971498" cy="916367"/>
            </a:xfrm>
            <a:prstGeom prst="rect">
              <a:avLst/>
            </a:prstGeom>
          </p:spPr>
        </p:pic>
        <p:grpSp>
          <p:nvGrpSpPr>
            <p:cNvPr id="17" name="Nhóm 16">
              <a:extLst>
                <a:ext uri="{FF2B5EF4-FFF2-40B4-BE49-F238E27FC236}">
                  <a16:creationId xmlns:a16="http://schemas.microsoft.com/office/drawing/2014/main" id="{B02E40C5-37B9-3C4F-FCF5-61704D197AF3}"/>
                </a:ext>
              </a:extLst>
            </p:cNvPr>
            <p:cNvGrpSpPr/>
            <p:nvPr/>
          </p:nvGrpSpPr>
          <p:grpSpPr>
            <a:xfrm>
              <a:off x="4603182" y="8100538"/>
              <a:ext cx="7470140" cy="2119622"/>
              <a:chOff x="1712275" y="7099518"/>
              <a:chExt cx="7470140" cy="2119622"/>
            </a:xfrm>
          </p:grpSpPr>
          <p:sp>
            <p:nvSpPr>
              <p:cNvPr id="18" name="Hình tự do: Hình 17">
                <a:extLst>
                  <a:ext uri="{FF2B5EF4-FFF2-40B4-BE49-F238E27FC236}">
                    <a16:creationId xmlns:a16="http://schemas.microsoft.com/office/drawing/2014/main" id="{C609206B-67F9-01D7-DD26-F448B123E163}"/>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 ">
                <a:extLst>
                  <a:ext uri="{FF2B5EF4-FFF2-40B4-BE49-F238E27FC236}">
                    <a16:creationId xmlns:a16="http://schemas.microsoft.com/office/drawing/2014/main" id="{6ECC6D15-85DE-5AAB-9348-2391FF2AE0B1}"/>
                  </a:ext>
                </a:extLst>
              </p:cNvPr>
              <p:cNvCxnSpPr>
                <a:cxnSpLocks/>
              </p:cNvCxnSpPr>
              <p:nvPr/>
            </p:nvCxnSpPr>
            <p:spPr>
              <a:xfrm flipV="1">
                <a:off x="3735385" y="8453878"/>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 ">
                <a:extLst>
                  <a:ext uri="{FF2B5EF4-FFF2-40B4-BE49-F238E27FC236}">
                    <a16:creationId xmlns:a16="http://schemas.microsoft.com/office/drawing/2014/main" id="{0C906C3F-5038-63A1-5C73-82F3BD1C1C8F}"/>
                  </a:ext>
                </a:extLst>
              </p:cNvPr>
              <p:cNvSpPr txBox="1"/>
              <p:nvPr/>
            </p:nvSpPr>
            <p:spPr>
              <a:xfrm rot="21268655">
                <a:off x="5625746" y="8548105"/>
                <a:ext cx="695065" cy="400110"/>
              </a:xfrm>
              <a:prstGeom prst="rect">
                <a:avLst/>
              </a:prstGeom>
              <a:noFill/>
            </p:spPr>
            <p:txBody>
              <a:bodyPr wrap="square" lIns="0" tIns="0" rIns="0" bIns="0" rtlCol="0">
                <a:spAutoFit/>
              </a:bodyPr>
              <a:lstStyle/>
              <a:p>
                <a:endParaRPr lang="vi-VN" sz="2600" b="1">
                  <a:solidFill>
                    <a:srgbClr val="002060"/>
                  </a:solidFill>
                </a:endParaRPr>
              </a:p>
            </p:txBody>
          </p:sp>
          <p:sp>
            <p:nvSpPr>
              <p:cNvPr id="24" name=" ">
                <a:extLst>
                  <a:ext uri="{FF2B5EF4-FFF2-40B4-BE49-F238E27FC236}">
                    <a16:creationId xmlns:a16="http://schemas.microsoft.com/office/drawing/2014/main" id="{6A705F54-1979-ECB7-2FFA-587E937A0DD0}"/>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25" name=" ">
                <a:extLst>
                  <a:ext uri="{FF2B5EF4-FFF2-40B4-BE49-F238E27FC236}">
                    <a16:creationId xmlns:a16="http://schemas.microsoft.com/office/drawing/2014/main" id="{232E1A40-2AF2-2486-0152-705E30292BF1}"/>
                  </a:ext>
                </a:extLst>
              </p:cNvPr>
              <p:cNvSpPr txBox="1"/>
              <p:nvPr/>
            </p:nvSpPr>
            <p:spPr>
              <a:xfrm rot="21268655">
                <a:off x="6654324" y="7856367"/>
                <a:ext cx="695065" cy="400110"/>
              </a:xfrm>
              <a:prstGeom prst="rect">
                <a:avLst/>
              </a:prstGeom>
              <a:noFill/>
            </p:spPr>
            <p:txBody>
              <a:bodyPr wrap="square" lIns="0" tIns="0" rIns="0" bIns="0" rtlCol="0">
                <a:spAutoFit/>
              </a:bodyPr>
              <a:lstStyle/>
              <a:p>
                <a:r>
                  <a:rPr lang="en-US" sz="2600" b="1">
                    <a:solidFill>
                      <a:srgbClr val="002060"/>
                    </a:solidFill>
                  </a:rPr>
                  <a:t>d</a:t>
                </a:r>
                <a:endParaRPr lang="vi-VN" sz="2600" b="1">
                  <a:solidFill>
                    <a:srgbClr val="002060"/>
                  </a:solidFill>
                </a:endParaRPr>
              </a:p>
            </p:txBody>
          </p:sp>
          <mc:AlternateContent xmlns:mc="http://schemas.openxmlformats.org/markup-compatibility/2006" xmlns:a14="http://schemas.microsoft.com/office/drawing/2010/main">
            <mc:Choice Requires="a14">
              <p:sp>
                <p:nvSpPr>
                  <p:cNvPr id="26" name=" ">
                    <a:extLst>
                      <a:ext uri="{FF2B5EF4-FFF2-40B4-BE49-F238E27FC236}">
                        <a16:creationId xmlns:a16="http://schemas.microsoft.com/office/drawing/2014/main" id="{990C7DBC-66E8-1D25-9A9C-BF0FB5E6BC68}"/>
                      </a:ext>
                    </a:extLst>
                  </p:cNvPr>
                  <p:cNvSpPr txBox="1"/>
                  <p:nvPr/>
                </p:nvSpPr>
                <p:spPr>
                  <a:xfrm rot="21268655">
                    <a:off x="4539446" y="7391224"/>
                    <a:ext cx="695065"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002060"/>
                              </a:solidFill>
                              <a:latin typeface="Cambria Math" panose="02040503050406030204" pitchFamily="18" charset="0"/>
                            </a:rPr>
                            <m:t>𝑴</m:t>
                          </m:r>
                        </m:oMath>
                      </m:oMathPara>
                    </a14:m>
                    <a:endParaRPr lang="vi-VN" sz="2600" b="1">
                      <a:solidFill>
                        <a:srgbClr val="002060"/>
                      </a:solidFill>
                    </a:endParaRPr>
                  </a:p>
                </p:txBody>
              </p:sp>
            </mc:Choice>
            <mc:Fallback xmlns="">
              <p:sp>
                <p:nvSpPr>
                  <p:cNvPr id="26" name=" ">
                    <a:extLst>
                      <a:ext uri="{FF2B5EF4-FFF2-40B4-BE49-F238E27FC236}">
                        <a16:creationId xmlns:a16="http://schemas.microsoft.com/office/drawing/2014/main" id="{990C7DBC-66E8-1D25-9A9C-BF0FB5E6BC68}"/>
                      </a:ext>
                    </a:extLst>
                  </p:cNvPr>
                  <p:cNvSpPr txBox="1">
                    <a:spLocks noRot="1" noChangeAspect="1" noMove="1" noResize="1" noEditPoints="1" noAdjustHandles="1" noChangeArrowheads="1" noChangeShapeType="1" noTextEdit="1"/>
                  </p:cNvSpPr>
                  <p:nvPr/>
                </p:nvSpPr>
                <p:spPr>
                  <a:xfrm rot="21268655">
                    <a:off x="4539446" y="7391224"/>
                    <a:ext cx="695065" cy="400110"/>
                  </a:xfrm>
                  <a:prstGeom prst="rect">
                    <a:avLst/>
                  </a:prstGeom>
                  <a:blipFill>
                    <a:blip r:embed="rId5"/>
                    <a:stretch>
                      <a:fillRect/>
                    </a:stretch>
                  </a:blipFill>
                </p:spPr>
                <p:txBody>
                  <a:bodyPr/>
                  <a:lstStyle/>
                  <a:p>
                    <a:r>
                      <a:rPr lang="vi-VN">
                        <a:noFill/>
                      </a:rPr>
                      <a:t> </a:t>
                    </a:r>
                  </a:p>
                </p:txBody>
              </p:sp>
            </mc:Fallback>
          </mc:AlternateContent>
          <p:sp>
            <p:nvSpPr>
              <p:cNvPr id="27" name=" ">
                <a:extLst>
                  <a:ext uri="{FF2B5EF4-FFF2-40B4-BE49-F238E27FC236}">
                    <a16:creationId xmlns:a16="http://schemas.microsoft.com/office/drawing/2014/main" id="{DEDFD065-F505-7852-FF50-9CF0A7683205}"/>
                  </a:ext>
                </a:extLst>
              </p:cNvPr>
              <p:cNvSpPr txBox="1"/>
              <p:nvPr/>
            </p:nvSpPr>
            <p:spPr>
              <a:xfrm rot="21268655">
                <a:off x="5206537" y="7099518"/>
                <a:ext cx="695065" cy="923330"/>
              </a:xfrm>
              <a:prstGeom prst="rect">
                <a:avLst/>
              </a:prstGeom>
              <a:noFill/>
            </p:spPr>
            <p:txBody>
              <a:bodyPr wrap="square" lIns="0" tIns="0" rIns="0" bIns="0" rtlCol="0">
                <a:spAutoFit/>
              </a:bodyPr>
              <a:lstStyle/>
              <a:p>
                <a:r>
                  <a:rPr lang="en-US" sz="6000" b="1">
                    <a:solidFill>
                      <a:srgbClr val="FF0000"/>
                    </a:solidFill>
                  </a:rPr>
                  <a:t>.</a:t>
                </a:r>
                <a:endParaRPr lang="vi-VN" sz="6000" b="1">
                  <a:solidFill>
                    <a:srgbClr val="FF0000"/>
                  </a:solidFill>
                </a:endParaRPr>
              </a:p>
            </p:txBody>
          </p:sp>
        </p:grpSp>
      </p:grpSp>
      <p:cxnSp>
        <p:nvCxnSpPr>
          <p:cNvPr id="28" name=" ">
            <a:extLst>
              <a:ext uri="{FF2B5EF4-FFF2-40B4-BE49-F238E27FC236}">
                <a16:creationId xmlns:a16="http://schemas.microsoft.com/office/drawing/2014/main" id="{6CDA7464-8E18-3AA2-1C64-21F2BC26B51F}"/>
              </a:ext>
            </a:extLst>
          </p:cNvPr>
          <p:cNvCxnSpPr>
            <a:cxnSpLocks/>
          </p:cNvCxnSpPr>
          <p:nvPr/>
        </p:nvCxnSpPr>
        <p:spPr>
          <a:xfrm flipV="1">
            <a:off x="4303457" y="7862052"/>
            <a:ext cx="4302863" cy="52898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7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spd="15000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 động 3</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140631" y="3077028"/>
            <a:ext cx="10954089" cy="3323772"/>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Quan sát lớp học và tìm hai đường thẳng song song với mép trên của bảng. Hai đường thẳng đó có song song với nhau hay không?</a:t>
            </a:r>
            <a:endParaRPr lang="vi-VN" sz="4400" b="1">
              <a:latin typeface="Tahoma" panose="020B0604030504040204" pitchFamily="34" charset="0"/>
              <a:ea typeface="Tahoma" panose="020B0604030504040204" pitchFamily="34" charset="0"/>
              <a:cs typeface="Tahoma" panose="020B0604030504040204" pitchFamily="34" charset="0"/>
            </a:endParaRPr>
          </a:p>
        </p:txBody>
      </p:sp>
      <p:sp>
        <p:nvSpPr>
          <p:cNvPr id="22" name="Hộp Văn bản 21">
            <a:extLst>
              <a:ext uri="{FF2B5EF4-FFF2-40B4-BE49-F238E27FC236}">
                <a16:creationId xmlns:a16="http://schemas.microsoft.com/office/drawing/2014/main" id="{4025C221-AFEA-2C5B-448B-3F4BA1928715}"/>
              </a:ext>
            </a:extLst>
          </p:cNvPr>
          <p:cNvSpPr txBox="1"/>
          <p:nvPr/>
        </p:nvSpPr>
        <p:spPr>
          <a:xfrm>
            <a:off x="670786" y="10025636"/>
            <a:ext cx="23290650" cy="1985608"/>
          </a:xfrm>
          <a:prstGeom prst="rect">
            <a:avLst/>
          </a:prstGeom>
          <a:solidFill>
            <a:schemeClr val="bg1">
              <a:lumMod val="95000"/>
            </a:schemeClr>
          </a:solidFill>
          <a:ln>
            <a:solidFill>
              <a:schemeClr val="tx2">
                <a:lumMod val="10000"/>
              </a:schemeClr>
            </a:solid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Trong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err="1">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err="1">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Picture 174">
            <a:extLst>
              <a:ext uri="{FF2B5EF4-FFF2-40B4-BE49-F238E27FC236}">
                <a16:creationId xmlns:a16="http://schemas.microsoft.com/office/drawing/2014/main" id="{CA3D31C0-4087-667F-0728-3BBF42BB19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8644" y="2041060"/>
            <a:ext cx="12565175" cy="7529660"/>
          </a:xfrm>
          <a:prstGeom prst="rect">
            <a:avLst/>
          </a:prstGeom>
          <a:noFill/>
          <a:ln>
            <a:noFill/>
          </a:ln>
        </p:spPr>
      </p:pic>
    </p:spTree>
    <p:extLst>
      <p:ext uri="{BB962C8B-B14F-4D97-AF65-F5344CB8AC3E}">
        <p14:creationId xmlns:p14="http://schemas.microsoft.com/office/powerpoint/2010/main" val="3449491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 động 3</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374873" y="2808126"/>
            <a:ext cx="23064178" cy="1591636"/>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Quan sát lớp học và tìm hai đường thẳng song song với mép trên của bảng. Hai đường thẳng đó có song song với nhau hay không?</a:t>
            </a:r>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Hộp Văn bản 19">
            <a:extLst>
              <a:ext uri="{FF2B5EF4-FFF2-40B4-BE49-F238E27FC236}">
                <a16:creationId xmlns:a16="http://schemas.microsoft.com/office/drawing/2014/main" id="{6B8CD4F1-985F-78D6-4208-7A39C7831E5A}"/>
              </a:ext>
            </a:extLst>
          </p:cNvPr>
          <p:cNvSpPr txBox="1"/>
          <p:nvPr/>
        </p:nvSpPr>
        <p:spPr>
          <a:xfrm>
            <a:off x="549112" y="6578039"/>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Hộp Văn bản 21">
            <a:extLst>
              <a:ext uri="{FF2B5EF4-FFF2-40B4-BE49-F238E27FC236}">
                <a16:creationId xmlns:a16="http://schemas.microsoft.com/office/drawing/2014/main" id="{4025C221-AFEA-2C5B-448B-3F4BA1928715}"/>
              </a:ext>
            </a:extLst>
          </p:cNvPr>
          <p:cNvSpPr txBox="1"/>
          <p:nvPr/>
        </p:nvSpPr>
        <p:spPr>
          <a:xfrm>
            <a:off x="670786" y="10025636"/>
            <a:ext cx="23042428" cy="1985608"/>
          </a:xfrm>
          <a:prstGeom prst="rect">
            <a:avLst/>
          </a:prstGeom>
          <a:solidFill>
            <a:schemeClr val="bg1">
              <a:lumMod val="95000"/>
            </a:schemeClr>
          </a:solidFill>
          <a:ln>
            <a:solidFill>
              <a:schemeClr val="tx2">
                <a:lumMod val="10000"/>
              </a:schemeClr>
            </a:solid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Kết luận:</a:t>
            </a:r>
            <a:r>
              <a:rPr lang="en-US" sz="4400" b="1">
                <a:latin typeface="Tahoma" panose="020B0604030504040204" pitchFamily="34" charset="0"/>
                <a:ea typeface="Tahoma" panose="020B0604030504040204" pitchFamily="34" charset="0"/>
                <a:cs typeface="Tahoma" panose="020B0604030504040204" pitchFamily="34" charset="0"/>
              </a:rPr>
              <a:t> Trong không gian, qua một điểm không nằm trên đường thẳng cho trước, có đúng một đường thẳng song song với đường thẳng đã cho.</a:t>
            </a:r>
            <a:endParaRPr lang="vi-VN" sz="4400" b="1">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15" name="Nhóm 14">
            <a:extLst>
              <a:ext uri="{FF2B5EF4-FFF2-40B4-BE49-F238E27FC236}">
                <a16:creationId xmlns:a16="http://schemas.microsoft.com/office/drawing/2014/main" id="{692582CF-D206-8719-9960-C65280BECF3C}"/>
              </a:ext>
            </a:extLst>
          </p:cNvPr>
          <p:cNvGrpSpPr/>
          <p:nvPr/>
        </p:nvGrpSpPr>
        <p:grpSpPr>
          <a:xfrm>
            <a:off x="1999663" y="7538942"/>
            <a:ext cx="7470140" cy="2154423"/>
            <a:chOff x="4603182" y="8100538"/>
            <a:chExt cx="7470140" cy="2154423"/>
          </a:xfrm>
        </p:grpSpPr>
        <p:pic>
          <p:nvPicPr>
            <p:cNvPr id="16" name="Hình ảnh 15">
              <a:extLst>
                <a:ext uri="{FF2B5EF4-FFF2-40B4-BE49-F238E27FC236}">
                  <a16:creationId xmlns:a16="http://schemas.microsoft.com/office/drawing/2014/main" id="{30D92E19-8B79-7AF5-3DF1-7AD7F3D56292}"/>
                </a:ext>
              </a:extLst>
            </p:cNvPr>
            <p:cNvPicPr>
              <a:picLocks/>
            </p:cNvPicPr>
            <p:nvPr/>
          </p:nvPicPr>
          <p:blipFill>
            <a:blip r:embed="rId3"/>
            <a:stretch>
              <a:fillRect/>
            </a:stretch>
          </p:blipFill>
          <p:spPr>
            <a:xfrm rot="7669361">
              <a:off x="5323507" y="9311028"/>
              <a:ext cx="971498" cy="916367"/>
            </a:xfrm>
            <a:prstGeom prst="rect">
              <a:avLst/>
            </a:prstGeom>
          </p:spPr>
        </p:pic>
        <p:grpSp>
          <p:nvGrpSpPr>
            <p:cNvPr id="17" name="Nhóm 16">
              <a:extLst>
                <a:ext uri="{FF2B5EF4-FFF2-40B4-BE49-F238E27FC236}">
                  <a16:creationId xmlns:a16="http://schemas.microsoft.com/office/drawing/2014/main" id="{B02E40C5-37B9-3C4F-FCF5-61704D197AF3}"/>
                </a:ext>
              </a:extLst>
            </p:cNvPr>
            <p:cNvGrpSpPr/>
            <p:nvPr/>
          </p:nvGrpSpPr>
          <p:grpSpPr>
            <a:xfrm>
              <a:off x="4603182" y="8100538"/>
              <a:ext cx="7470140" cy="2119622"/>
              <a:chOff x="1712275" y="7099518"/>
              <a:chExt cx="7470140" cy="2119622"/>
            </a:xfrm>
          </p:grpSpPr>
          <p:sp>
            <p:nvSpPr>
              <p:cNvPr id="18" name="Hình tự do: Hình 17">
                <a:extLst>
                  <a:ext uri="{FF2B5EF4-FFF2-40B4-BE49-F238E27FC236}">
                    <a16:creationId xmlns:a16="http://schemas.microsoft.com/office/drawing/2014/main" id="{C609206B-67F9-01D7-DD26-F448B123E163}"/>
                  </a:ext>
                </a:extLst>
              </p:cNvPr>
              <p:cNvSpPr/>
              <p:nvPr/>
            </p:nvSpPr>
            <p:spPr>
              <a:xfrm>
                <a:off x="1712275" y="7156660"/>
                <a:ext cx="7470140" cy="2062480"/>
              </a:xfrm>
              <a:custGeom>
                <a:avLst/>
                <a:gdLst/>
                <a:ahLst/>
                <a:cxnLst/>
                <a:rect l="0" t="0" r="0" b="0"/>
                <a:pathLst>
                  <a:path w="4127501" h="1016001">
                    <a:moveTo>
                      <a:pt x="1524000" y="0"/>
                    </a:moveTo>
                    <a:lnTo>
                      <a:pt x="0" y="952500"/>
                    </a:lnTo>
                    <a:lnTo>
                      <a:pt x="2603500" y="1016000"/>
                    </a:lnTo>
                    <a:lnTo>
                      <a:pt x="4127500" y="0"/>
                    </a:lnTo>
                    <a:close/>
                  </a:path>
                </a:pathLst>
              </a:custGeom>
              <a:solidFill>
                <a:schemeClr val="bg1">
                  <a:alpha val="40000"/>
                </a:schemeClr>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 ">
                <a:extLst>
                  <a:ext uri="{FF2B5EF4-FFF2-40B4-BE49-F238E27FC236}">
                    <a16:creationId xmlns:a16="http://schemas.microsoft.com/office/drawing/2014/main" id="{6ECC6D15-85DE-5AAB-9348-2391FF2AE0B1}"/>
                  </a:ext>
                </a:extLst>
              </p:cNvPr>
              <p:cNvCxnSpPr>
                <a:cxnSpLocks/>
              </p:cNvCxnSpPr>
              <p:nvPr/>
            </p:nvCxnSpPr>
            <p:spPr>
              <a:xfrm flipV="1">
                <a:off x="3735385" y="8453878"/>
                <a:ext cx="3423920" cy="46082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 ">
                <a:extLst>
                  <a:ext uri="{FF2B5EF4-FFF2-40B4-BE49-F238E27FC236}">
                    <a16:creationId xmlns:a16="http://schemas.microsoft.com/office/drawing/2014/main" id="{0C906C3F-5038-63A1-5C73-82F3BD1C1C8F}"/>
                  </a:ext>
                </a:extLst>
              </p:cNvPr>
              <p:cNvSpPr txBox="1"/>
              <p:nvPr/>
            </p:nvSpPr>
            <p:spPr>
              <a:xfrm rot="21268655">
                <a:off x="5625746" y="8548105"/>
                <a:ext cx="695065" cy="400110"/>
              </a:xfrm>
              <a:prstGeom prst="rect">
                <a:avLst/>
              </a:prstGeom>
              <a:noFill/>
            </p:spPr>
            <p:txBody>
              <a:bodyPr wrap="square" lIns="0" tIns="0" rIns="0" bIns="0" rtlCol="0">
                <a:spAutoFit/>
              </a:bodyPr>
              <a:lstStyle/>
              <a:p>
                <a:endParaRPr lang="vi-VN" sz="2600" b="1">
                  <a:solidFill>
                    <a:srgbClr val="002060"/>
                  </a:solidFill>
                </a:endParaRPr>
              </a:p>
            </p:txBody>
          </p:sp>
          <p:sp>
            <p:nvSpPr>
              <p:cNvPr id="24" name=" ">
                <a:extLst>
                  <a:ext uri="{FF2B5EF4-FFF2-40B4-BE49-F238E27FC236}">
                    <a16:creationId xmlns:a16="http://schemas.microsoft.com/office/drawing/2014/main" id="{6A705F54-1979-ECB7-2FFA-587E937A0DD0}"/>
                  </a:ext>
                </a:extLst>
              </p:cNvPr>
              <p:cNvSpPr txBox="1"/>
              <p:nvPr/>
            </p:nvSpPr>
            <p:spPr>
              <a:xfrm rot="21268655">
                <a:off x="2312751" y="8621177"/>
                <a:ext cx="695065" cy="400110"/>
              </a:xfrm>
              <a:prstGeom prst="rect">
                <a:avLst/>
              </a:prstGeom>
              <a:noFill/>
            </p:spPr>
            <p:txBody>
              <a:bodyPr wrap="square" lIns="0" tIns="0" rIns="0" bIns="0" rtlCol="0">
                <a:spAutoFit/>
              </a:bodyPr>
              <a:lstStyle/>
              <a:p>
                <a:r>
                  <a:rPr lang="en-US" sz="2600" b="1">
                    <a:solidFill>
                      <a:srgbClr val="002060"/>
                    </a:solidFill>
                  </a:rPr>
                  <a:t>P</a:t>
                </a:r>
                <a:endParaRPr lang="vi-VN" sz="2600" b="1">
                  <a:solidFill>
                    <a:srgbClr val="002060"/>
                  </a:solidFill>
                </a:endParaRPr>
              </a:p>
            </p:txBody>
          </p:sp>
          <p:sp>
            <p:nvSpPr>
              <p:cNvPr id="25" name=" ">
                <a:extLst>
                  <a:ext uri="{FF2B5EF4-FFF2-40B4-BE49-F238E27FC236}">
                    <a16:creationId xmlns:a16="http://schemas.microsoft.com/office/drawing/2014/main" id="{232E1A40-2AF2-2486-0152-705E30292BF1}"/>
                  </a:ext>
                </a:extLst>
              </p:cNvPr>
              <p:cNvSpPr txBox="1"/>
              <p:nvPr/>
            </p:nvSpPr>
            <p:spPr>
              <a:xfrm rot="21268655">
                <a:off x="6654324" y="7856367"/>
                <a:ext cx="695065" cy="400110"/>
              </a:xfrm>
              <a:prstGeom prst="rect">
                <a:avLst/>
              </a:prstGeom>
              <a:noFill/>
            </p:spPr>
            <p:txBody>
              <a:bodyPr wrap="square" lIns="0" tIns="0" rIns="0" bIns="0" rtlCol="0">
                <a:spAutoFit/>
              </a:bodyPr>
              <a:lstStyle/>
              <a:p>
                <a:r>
                  <a:rPr lang="en-US" sz="2600" b="1">
                    <a:solidFill>
                      <a:srgbClr val="002060"/>
                    </a:solidFill>
                  </a:rPr>
                  <a:t>d</a:t>
                </a:r>
                <a:endParaRPr lang="vi-VN" sz="2600" b="1">
                  <a:solidFill>
                    <a:srgbClr val="002060"/>
                  </a:solidFill>
                </a:endParaRPr>
              </a:p>
            </p:txBody>
          </p:sp>
          <mc:AlternateContent xmlns:mc="http://schemas.openxmlformats.org/markup-compatibility/2006" xmlns:a14="http://schemas.microsoft.com/office/drawing/2010/main">
            <mc:Choice Requires="a14">
              <p:sp>
                <p:nvSpPr>
                  <p:cNvPr id="26" name=" ">
                    <a:extLst>
                      <a:ext uri="{FF2B5EF4-FFF2-40B4-BE49-F238E27FC236}">
                        <a16:creationId xmlns:a16="http://schemas.microsoft.com/office/drawing/2014/main" id="{990C7DBC-66E8-1D25-9A9C-BF0FB5E6BC68}"/>
                      </a:ext>
                    </a:extLst>
                  </p:cNvPr>
                  <p:cNvSpPr txBox="1"/>
                  <p:nvPr/>
                </p:nvSpPr>
                <p:spPr>
                  <a:xfrm rot="21268655">
                    <a:off x="4539446" y="7391224"/>
                    <a:ext cx="695065" cy="4001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solidFill>
                                <a:srgbClr val="002060"/>
                              </a:solidFill>
                              <a:latin typeface="Cambria Math" panose="02040503050406030204" pitchFamily="18" charset="0"/>
                            </a:rPr>
                            <m:t>𝑴</m:t>
                          </m:r>
                        </m:oMath>
                      </m:oMathPara>
                    </a14:m>
                    <a:endParaRPr lang="vi-VN" sz="2600" b="1">
                      <a:solidFill>
                        <a:srgbClr val="002060"/>
                      </a:solidFill>
                    </a:endParaRPr>
                  </a:p>
                </p:txBody>
              </p:sp>
            </mc:Choice>
            <mc:Fallback xmlns="">
              <p:sp>
                <p:nvSpPr>
                  <p:cNvPr id="26" name=" ">
                    <a:extLst>
                      <a:ext uri="{FF2B5EF4-FFF2-40B4-BE49-F238E27FC236}">
                        <a16:creationId xmlns:a16="http://schemas.microsoft.com/office/drawing/2014/main" id="{990C7DBC-66E8-1D25-9A9C-BF0FB5E6BC68}"/>
                      </a:ext>
                    </a:extLst>
                  </p:cNvPr>
                  <p:cNvSpPr txBox="1">
                    <a:spLocks noRot="1" noChangeAspect="1" noMove="1" noResize="1" noEditPoints="1" noAdjustHandles="1" noChangeArrowheads="1" noChangeShapeType="1" noTextEdit="1"/>
                  </p:cNvSpPr>
                  <p:nvPr/>
                </p:nvSpPr>
                <p:spPr>
                  <a:xfrm rot="21268655">
                    <a:off x="4539446" y="7391224"/>
                    <a:ext cx="695065" cy="400110"/>
                  </a:xfrm>
                  <a:prstGeom prst="rect">
                    <a:avLst/>
                  </a:prstGeom>
                  <a:blipFill>
                    <a:blip r:embed="rId4"/>
                    <a:stretch>
                      <a:fillRect/>
                    </a:stretch>
                  </a:blipFill>
                </p:spPr>
                <p:txBody>
                  <a:bodyPr/>
                  <a:lstStyle/>
                  <a:p>
                    <a:r>
                      <a:rPr lang="vi-VN">
                        <a:noFill/>
                      </a:rPr>
                      <a:t> </a:t>
                    </a:r>
                  </a:p>
                </p:txBody>
              </p:sp>
            </mc:Fallback>
          </mc:AlternateContent>
          <p:sp>
            <p:nvSpPr>
              <p:cNvPr id="27" name=" ">
                <a:extLst>
                  <a:ext uri="{FF2B5EF4-FFF2-40B4-BE49-F238E27FC236}">
                    <a16:creationId xmlns:a16="http://schemas.microsoft.com/office/drawing/2014/main" id="{DEDFD065-F505-7852-FF50-9CF0A7683205}"/>
                  </a:ext>
                </a:extLst>
              </p:cNvPr>
              <p:cNvSpPr txBox="1"/>
              <p:nvPr/>
            </p:nvSpPr>
            <p:spPr>
              <a:xfrm rot="21268655">
                <a:off x="5206537" y="7099518"/>
                <a:ext cx="695065" cy="923330"/>
              </a:xfrm>
              <a:prstGeom prst="rect">
                <a:avLst/>
              </a:prstGeom>
              <a:noFill/>
            </p:spPr>
            <p:txBody>
              <a:bodyPr wrap="square" lIns="0" tIns="0" rIns="0" bIns="0" rtlCol="0">
                <a:spAutoFit/>
              </a:bodyPr>
              <a:lstStyle/>
              <a:p>
                <a:r>
                  <a:rPr lang="en-US" sz="6000" b="1">
                    <a:solidFill>
                      <a:srgbClr val="FF0000"/>
                    </a:solidFill>
                  </a:rPr>
                  <a:t>.</a:t>
                </a:r>
                <a:endParaRPr lang="vi-VN" sz="6000" b="1">
                  <a:solidFill>
                    <a:srgbClr val="FF0000"/>
                  </a:solidFill>
                </a:endParaRPr>
              </a:p>
            </p:txBody>
          </p:sp>
        </p:grpSp>
      </p:grpSp>
      <p:cxnSp>
        <p:nvCxnSpPr>
          <p:cNvPr id="28" name=" ">
            <a:extLst>
              <a:ext uri="{FF2B5EF4-FFF2-40B4-BE49-F238E27FC236}">
                <a16:creationId xmlns:a16="http://schemas.microsoft.com/office/drawing/2014/main" id="{6CDA7464-8E18-3AA2-1C64-21F2BC26B51F}"/>
              </a:ext>
            </a:extLst>
          </p:cNvPr>
          <p:cNvCxnSpPr>
            <a:cxnSpLocks/>
          </p:cNvCxnSpPr>
          <p:nvPr/>
        </p:nvCxnSpPr>
        <p:spPr>
          <a:xfrm flipV="1">
            <a:off x="4303457" y="7862052"/>
            <a:ext cx="4302863" cy="52898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94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spd="15000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51" name="Nhóm 50">
            <a:extLst>
              <a:ext uri="{FF2B5EF4-FFF2-40B4-BE49-F238E27FC236}">
                <a16:creationId xmlns:a16="http://schemas.microsoft.com/office/drawing/2014/main" id="{801B0457-025F-3358-442F-B7752D9B4486}"/>
              </a:ext>
            </a:extLst>
          </p:cNvPr>
          <p:cNvGrpSpPr/>
          <p:nvPr/>
        </p:nvGrpSpPr>
        <p:grpSpPr>
          <a:xfrm>
            <a:off x="20072378" y="7404491"/>
            <a:ext cx="3505744" cy="5904576"/>
            <a:chOff x="20072378" y="7404491"/>
            <a:chExt cx="3505744" cy="5904576"/>
          </a:xfrm>
        </p:grpSpPr>
        <p:sp>
          <p:nvSpPr>
            <p:cNvPr id="7" name="Hình tự do: Hình 6">
              <a:extLst>
                <a:ext uri="{FF2B5EF4-FFF2-40B4-BE49-F238E27FC236}">
                  <a16:creationId xmlns:a16="http://schemas.microsoft.com/office/drawing/2014/main" id="{A805D42D-517B-B3D0-E718-734100E71E7A}"/>
                </a:ext>
              </a:extLst>
            </p:cNvPr>
            <p:cNvSpPr/>
            <p:nvPr/>
          </p:nvSpPr>
          <p:spPr>
            <a:xfrm rot="16200000">
              <a:off x="18644474" y="8832395"/>
              <a:ext cx="5904576" cy="3048767"/>
            </a:xfrm>
            <a:custGeom>
              <a:avLst/>
              <a:gdLst/>
              <a:ahLst/>
              <a:cxnLst/>
              <a:rect l="0" t="0" r="0" b="0"/>
              <a:pathLst>
                <a:path w="4127501" h="1016001">
                  <a:moveTo>
                    <a:pt x="1524000" y="0"/>
                  </a:moveTo>
                  <a:lnTo>
                    <a:pt x="0" y="952500"/>
                  </a:lnTo>
                  <a:lnTo>
                    <a:pt x="2603500" y="1016000"/>
                  </a:lnTo>
                  <a:lnTo>
                    <a:pt x="4127500" y="0"/>
                  </a:ln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6" name="Hình ảnh 15">
              <a:extLst>
                <a:ext uri="{FF2B5EF4-FFF2-40B4-BE49-F238E27FC236}">
                  <a16:creationId xmlns:a16="http://schemas.microsoft.com/office/drawing/2014/main" id="{65A18492-A29D-CC23-DD36-3C5060C6B96B}"/>
                </a:ext>
              </a:extLst>
            </p:cNvPr>
            <p:cNvPicPr>
              <a:picLocks/>
            </p:cNvPicPr>
            <p:nvPr/>
          </p:nvPicPr>
          <p:blipFill>
            <a:blip r:embed="rId3"/>
            <a:stretch>
              <a:fillRect/>
            </a:stretch>
          </p:blipFill>
          <p:spPr>
            <a:xfrm rot="1630409">
              <a:off x="21898162" y="11334970"/>
              <a:ext cx="1152362" cy="1531231"/>
            </a:xfrm>
            <a:prstGeom prst="rect">
              <a:avLst/>
            </a:prstGeom>
          </p:spPr>
        </p:pic>
        <mc:AlternateContent xmlns:mc="http://schemas.openxmlformats.org/markup-compatibility/2006" xmlns:a14="http://schemas.microsoft.com/office/drawing/2010/main">
          <mc:Choice Requires="a14">
            <p:sp>
              <p:nvSpPr>
                <p:cNvPr id="36" name=" ">
                  <a:extLst>
                    <a:ext uri="{FF2B5EF4-FFF2-40B4-BE49-F238E27FC236}">
                      <a16:creationId xmlns:a16="http://schemas.microsoft.com/office/drawing/2014/main" id="{7E94E44A-22EA-4CBB-2A9C-4DCAFC1AE513}"/>
                    </a:ext>
                  </a:extLst>
                </p:cNvPr>
                <p:cNvSpPr txBox="1"/>
                <p:nvPr/>
              </p:nvSpPr>
              <p:spPr>
                <a:xfrm>
                  <a:off x="21246398" y="12108072"/>
                  <a:ext cx="233172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𝑸</m:t>
                        </m:r>
                      </m:oMath>
                    </m:oMathPara>
                  </a14:m>
                  <a:endParaRPr lang="vi-VN" sz="3200" b="1">
                    <a:solidFill>
                      <a:srgbClr val="002060"/>
                    </a:solidFill>
                  </a:endParaRPr>
                </a:p>
              </p:txBody>
            </p:sp>
          </mc:Choice>
          <mc:Fallback xmlns="">
            <p:sp>
              <p:nvSpPr>
                <p:cNvPr id="36" name=" ">
                  <a:extLst>
                    <a:ext uri="{FF2B5EF4-FFF2-40B4-BE49-F238E27FC236}">
                      <a16:creationId xmlns:a16="http://schemas.microsoft.com/office/drawing/2014/main" id="{7E94E44A-22EA-4CBB-2A9C-4DCAFC1AE513}"/>
                    </a:ext>
                  </a:extLst>
                </p:cNvPr>
                <p:cNvSpPr txBox="1">
                  <a:spLocks noRot="1" noChangeAspect="1" noMove="1" noResize="1" noEditPoints="1" noAdjustHandles="1" noChangeArrowheads="1" noChangeShapeType="1" noTextEdit="1"/>
                </p:cNvSpPr>
                <p:nvPr/>
              </p:nvSpPr>
              <p:spPr>
                <a:xfrm>
                  <a:off x="21246398" y="12108072"/>
                  <a:ext cx="2331724" cy="492443"/>
                </a:xfrm>
                <a:prstGeom prst="rect">
                  <a:avLst/>
                </a:prstGeom>
                <a:blipFill>
                  <a:blip r:embed="rId4"/>
                  <a:stretch>
                    <a:fillRect/>
                  </a:stretch>
                </a:blipFill>
              </p:spPr>
              <p:txBody>
                <a:bodyPr/>
                <a:lstStyle/>
                <a:p>
                  <a:r>
                    <a:rPr lang="vi-VN">
                      <a:noFill/>
                    </a:rPr>
                    <a:t> </a:t>
                  </a:r>
                </a:p>
              </p:txBody>
            </p:sp>
          </mc:Fallback>
        </mc:AlternateContent>
      </p:grpSp>
      <p:grpSp>
        <p:nvGrpSpPr>
          <p:cNvPr id="50" name="Nhóm 49">
            <a:extLst>
              <a:ext uri="{FF2B5EF4-FFF2-40B4-BE49-F238E27FC236}">
                <a16:creationId xmlns:a16="http://schemas.microsoft.com/office/drawing/2014/main" id="{8B175F64-3CDB-96B0-6B67-887C8882115F}"/>
              </a:ext>
            </a:extLst>
          </p:cNvPr>
          <p:cNvGrpSpPr/>
          <p:nvPr/>
        </p:nvGrpSpPr>
        <p:grpSpPr>
          <a:xfrm>
            <a:off x="15549072" y="8792358"/>
            <a:ext cx="5904576" cy="4023165"/>
            <a:chOff x="15600698" y="8788869"/>
            <a:chExt cx="5904576" cy="4023165"/>
          </a:xfrm>
        </p:grpSpPr>
        <p:sp>
          <p:nvSpPr>
            <p:cNvPr id="29" name="Hình tự do: Hình 28">
              <a:extLst>
                <a:ext uri="{FF2B5EF4-FFF2-40B4-BE49-F238E27FC236}">
                  <a16:creationId xmlns:a16="http://schemas.microsoft.com/office/drawing/2014/main" id="{A18C2365-6342-2E23-0BED-55BE642119B4}"/>
                </a:ext>
              </a:extLst>
            </p:cNvPr>
            <p:cNvSpPr/>
            <p:nvPr/>
          </p:nvSpPr>
          <p:spPr>
            <a:xfrm rot="8576040">
              <a:off x="15600698" y="8788869"/>
              <a:ext cx="5904576" cy="3048767"/>
            </a:xfrm>
            <a:custGeom>
              <a:avLst/>
              <a:gdLst/>
              <a:ahLst/>
              <a:cxnLst/>
              <a:rect l="0" t="0" r="0" b="0"/>
              <a:pathLst>
                <a:path w="4127501" h="1016001">
                  <a:moveTo>
                    <a:pt x="1524000" y="0"/>
                  </a:moveTo>
                  <a:lnTo>
                    <a:pt x="0" y="952500"/>
                  </a:lnTo>
                  <a:lnTo>
                    <a:pt x="2603500" y="1016000"/>
                  </a:lnTo>
                  <a:lnTo>
                    <a:pt x="4127500" y="0"/>
                  </a:ln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5" name="Hình ảnh 14">
              <a:extLst>
                <a:ext uri="{FF2B5EF4-FFF2-40B4-BE49-F238E27FC236}">
                  <a16:creationId xmlns:a16="http://schemas.microsoft.com/office/drawing/2014/main" id="{EA908CED-0D66-DA89-BAB7-F0BBB8DDA2EA}"/>
                </a:ext>
              </a:extLst>
            </p:cNvPr>
            <p:cNvPicPr>
              <a:picLocks/>
            </p:cNvPicPr>
            <p:nvPr/>
          </p:nvPicPr>
          <p:blipFill>
            <a:blip r:embed="rId3"/>
            <a:stretch>
              <a:fillRect/>
            </a:stretch>
          </p:blipFill>
          <p:spPr>
            <a:xfrm rot="6731347">
              <a:off x="16862011" y="11456561"/>
              <a:ext cx="1152362" cy="1531231"/>
            </a:xfrm>
            <a:prstGeom prst="rect">
              <a:avLst/>
            </a:prstGeom>
          </p:spPr>
        </p:pic>
        <mc:AlternateContent xmlns:mc="http://schemas.openxmlformats.org/markup-compatibility/2006" xmlns:a14="http://schemas.microsoft.com/office/drawing/2010/main">
          <mc:Choice Requires="a14">
            <p:sp>
              <p:nvSpPr>
                <p:cNvPr id="39" name=" ">
                  <a:extLst>
                    <a:ext uri="{FF2B5EF4-FFF2-40B4-BE49-F238E27FC236}">
                      <a16:creationId xmlns:a16="http://schemas.microsoft.com/office/drawing/2014/main" id="{9DDB7E18-0B02-3BA7-ADDA-B5F121BF79E3}"/>
                    </a:ext>
                  </a:extLst>
                </p:cNvPr>
                <p:cNvSpPr txBox="1"/>
                <p:nvPr/>
              </p:nvSpPr>
              <p:spPr>
                <a:xfrm rot="21403029">
                  <a:off x="16763794" y="12319591"/>
                  <a:ext cx="113274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𝑷</m:t>
                        </m:r>
                      </m:oMath>
                    </m:oMathPara>
                  </a14:m>
                  <a:endParaRPr lang="vi-VN" sz="3200" b="1">
                    <a:solidFill>
                      <a:srgbClr val="002060"/>
                    </a:solidFill>
                  </a:endParaRPr>
                </a:p>
              </p:txBody>
            </p:sp>
          </mc:Choice>
          <mc:Fallback xmlns="">
            <p:sp>
              <p:nvSpPr>
                <p:cNvPr id="39" name=" ">
                  <a:extLst>
                    <a:ext uri="{FF2B5EF4-FFF2-40B4-BE49-F238E27FC236}">
                      <a16:creationId xmlns:a16="http://schemas.microsoft.com/office/drawing/2014/main" id="{9DDB7E18-0B02-3BA7-ADDA-B5F121BF79E3}"/>
                    </a:ext>
                  </a:extLst>
                </p:cNvPr>
                <p:cNvSpPr txBox="1">
                  <a:spLocks noRot="1" noChangeAspect="1" noMove="1" noResize="1" noEditPoints="1" noAdjustHandles="1" noChangeArrowheads="1" noChangeShapeType="1" noTextEdit="1"/>
                </p:cNvSpPr>
                <p:nvPr/>
              </p:nvSpPr>
              <p:spPr>
                <a:xfrm rot="21403029">
                  <a:off x="16763794" y="12319591"/>
                  <a:ext cx="1132740" cy="492443"/>
                </a:xfrm>
                <a:prstGeom prst="rect">
                  <a:avLst/>
                </a:prstGeom>
                <a:blipFill>
                  <a:blip r:embed="rId5"/>
                  <a:stretch>
                    <a:fillRect/>
                  </a:stretch>
                </a:blipFill>
              </p:spPr>
              <p:txBody>
                <a:bodyPr/>
                <a:lstStyle/>
                <a:p>
                  <a:r>
                    <a:rPr lang="vi-VN">
                      <a:noFill/>
                    </a:rPr>
                    <a:t> </a:t>
                  </a:r>
                </a:p>
              </p:txBody>
            </p:sp>
          </mc:Fallback>
        </mc:AlternateContent>
      </p:grpSp>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 động 4</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374873" y="2808125"/>
                <a:ext cx="23064178" cy="4534177"/>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Cho hai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a:latin typeface="Tahoma" panose="020B0604030504040204" pitchFamily="34" charset="0"/>
                    <a:ea typeface="Tahoma" panose="020B0604030504040204" pitchFamily="34" charset="0"/>
                    <a:cs typeface="Tahoma" panose="020B0604030504040204" pitchFamily="34" charset="0"/>
                  </a:rPr>
                  <a:t> cắt nhau theo giao tuyến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Một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𝑹</m:t>
                        </m:r>
                      </m:e>
                    </m:d>
                  </m:oMath>
                </a14:m>
                <a:r>
                  <a:rPr lang="en-US" sz="4400" b="1">
                    <a:latin typeface="Tahoma" panose="020B0604030504040204" pitchFamily="34" charset="0"/>
                    <a:ea typeface="Tahoma" panose="020B0604030504040204" pitchFamily="34" charset="0"/>
                    <a:cs typeface="Tahoma" panose="020B0604030504040204" pitchFamily="34" charset="0"/>
                  </a:rPr>
                  <a:t> cắt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a:latin typeface="Tahoma" panose="020B0604030504040204" pitchFamily="34" charset="0"/>
                    <a:ea typeface="Tahoma" panose="020B0604030504040204" pitchFamily="34" charset="0"/>
                    <a:cs typeface="Tahoma" panose="020B0604030504040204" pitchFamily="34" charset="0"/>
                  </a:rPr>
                  <a:t> lần lượt theo các giao tuyến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khác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a) Nếu hai đường thẳng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cắt nhau tại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thì đường thẳng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có đi qua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hay không (H.4.23)? Giải thích vì sao.</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b) Nếu hai đường thẳng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song song với nhau thì hai đường thẳng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có song song với nhau hay không (H.4.24)? Giải thích vì sao.</a:t>
                </a:r>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374873" y="2808125"/>
                <a:ext cx="23064178" cy="4534177"/>
              </a:xfrm>
              <a:prstGeom prst="rect">
                <a:avLst/>
              </a:prstGeom>
              <a:blipFill>
                <a:blip r:embed="rId6"/>
                <a:stretch>
                  <a:fillRect l="-1030" t="-2819"/>
                </a:stretch>
              </a:blipFill>
              <a:ln w="9525" cap="flat" cmpd="sng">
                <a:solidFill>
                  <a:srgbClr val="000000"/>
                </a:solidFill>
                <a:prstDash val="solid"/>
                <a:miter lim="800000"/>
                <a:headEnd type="none" w="sm" len="sm"/>
                <a:tailEnd type="none" w="sm" len="sm"/>
              </a:ln>
            </p:spPr>
            <p:txBody>
              <a:bodyPr/>
              <a:lstStyle/>
              <a:p>
                <a:r>
                  <a:rPr lang="vi-VN">
                    <a:noFill/>
                  </a:rPr>
                  <a:t> </a:t>
                </a:r>
              </a:p>
            </p:txBody>
          </p:sp>
        </mc:Fallback>
      </mc:AlternateContent>
      <p:sp>
        <p:nvSpPr>
          <p:cNvPr id="20" name="Hộp Văn bản 19">
            <a:extLst>
              <a:ext uri="{FF2B5EF4-FFF2-40B4-BE49-F238E27FC236}">
                <a16:creationId xmlns:a16="http://schemas.microsoft.com/office/drawing/2014/main" id="{6B8CD4F1-985F-78D6-4208-7A39C7831E5A}"/>
              </a:ext>
            </a:extLst>
          </p:cNvPr>
          <p:cNvSpPr txBox="1"/>
          <p:nvPr/>
        </p:nvSpPr>
        <p:spPr>
          <a:xfrm>
            <a:off x="320148" y="7740848"/>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cxnSp>
        <p:nvCxnSpPr>
          <p:cNvPr id="30" name=" ">
            <a:extLst>
              <a:ext uri="{FF2B5EF4-FFF2-40B4-BE49-F238E27FC236}">
                <a16:creationId xmlns:a16="http://schemas.microsoft.com/office/drawing/2014/main" id="{B3A2AE2C-1066-61BD-1E62-5E3C74E7F5BF}"/>
              </a:ext>
            </a:extLst>
          </p:cNvPr>
          <p:cNvCxnSpPr>
            <a:cxnSpLocks/>
          </p:cNvCxnSpPr>
          <p:nvPr/>
        </p:nvCxnSpPr>
        <p:spPr>
          <a:xfrm>
            <a:off x="20072378" y="6995446"/>
            <a:ext cx="0" cy="4407563"/>
          </a:xfrm>
          <a:prstGeom prst="line">
            <a:avLst/>
          </a:prstGeom>
          <a:ln w="57150">
            <a:solidFill>
              <a:srgbClr val="C00000"/>
            </a:solidFill>
          </a:ln>
        </p:spPr>
        <p:style>
          <a:lnRef idx="3">
            <a:schemeClr val="accent4"/>
          </a:lnRef>
          <a:fillRef idx="0">
            <a:schemeClr val="accent4"/>
          </a:fillRef>
          <a:effectRef idx="2">
            <a:schemeClr val="accent4"/>
          </a:effectRef>
          <a:fontRef idx="minor">
            <a:schemeClr val="tx1"/>
          </a:fontRef>
        </p:style>
      </p:cxnSp>
      <p:grpSp>
        <p:nvGrpSpPr>
          <p:cNvPr id="52" name="Nhóm 51">
            <a:extLst>
              <a:ext uri="{FF2B5EF4-FFF2-40B4-BE49-F238E27FC236}">
                <a16:creationId xmlns:a16="http://schemas.microsoft.com/office/drawing/2014/main" id="{CDF1F6A7-4697-4620-600D-D5BB7A8D0E60}"/>
              </a:ext>
            </a:extLst>
          </p:cNvPr>
          <p:cNvGrpSpPr/>
          <p:nvPr/>
        </p:nvGrpSpPr>
        <p:grpSpPr>
          <a:xfrm>
            <a:off x="17998931" y="8626534"/>
            <a:ext cx="3154189" cy="3595946"/>
            <a:chOff x="17998931" y="8626534"/>
            <a:chExt cx="3154189" cy="3595946"/>
          </a:xfrm>
        </p:grpSpPr>
        <p:cxnSp>
          <p:nvCxnSpPr>
            <p:cNvPr id="17" name=" ">
              <a:extLst>
                <a:ext uri="{FF2B5EF4-FFF2-40B4-BE49-F238E27FC236}">
                  <a16:creationId xmlns:a16="http://schemas.microsoft.com/office/drawing/2014/main" id="{83AD442F-DA00-A49A-1D16-4EF9305C6E06}"/>
                </a:ext>
              </a:extLst>
            </p:cNvPr>
            <p:cNvCxnSpPr>
              <a:cxnSpLocks/>
            </p:cNvCxnSpPr>
            <p:nvPr/>
          </p:nvCxnSpPr>
          <p:spPr>
            <a:xfrm flipV="1">
              <a:off x="18501360" y="8626534"/>
              <a:ext cx="1571018" cy="359594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 ">
              <a:extLst>
                <a:ext uri="{FF2B5EF4-FFF2-40B4-BE49-F238E27FC236}">
                  <a16:creationId xmlns:a16="http://schemas.microsoft.com/office/drawing/2014/main" id="{337D378C-9833-66A7-1E08-CEA9B9979CE5}"/>
                </a:ext>
              </a:extLst>
            </p:cNvPr>
            <p:cNvCxnSpPr>
              <a:cxnSpLocks/>
            </p:cNvCxnSpPr>
            <p:nvPr/>
          </p:nvCxnSpPr>
          <p:spPr>
            <a:xfrm flipV="1">
              <a:off x="18552986" y="12100585"/>
              <a:ext cx="2600134" cy="121591"/>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 ">
              <a:extLst>
                <a:ext uri="{FF2B5EF4-FFF2-40B4-BE49-F238E27FC236}">
                  <a16:creationId xmlns:a16="http://schemas.microsoft.com/office/drawing/2014/main" id="{24FA3230-C0AF-6E1F-B19C-45DB349E76B6}"/>
                </a:ext>
              </a:extLst>
            </p:cNvPr>
            <p:cNvCxnSpPr>
              <a:cxnSpLocks/>
            </p:cNvCxnSpPr>
            <p:nvPr/>
          </p:nvCxnSpPr>
          <p:spPr>
            <a:xfrm>
              <a:off x="20072378" y="8626534"/>
              <a:ext cx="1080742" cy="3474051"/>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pic>
          <p:nvPicPr>
            <p:cNvPr id="31" name="Hình ảnh 30">
              <a:extLst>
                <a:ext uri="{FF2B5EF4-FFF2-40B4-BE49-F238E27FC236}">
                  <a16:creationId xmlns:a16="http://schemas.microsoft.com/office/drawing/2014/main" id="{E08DBA40-03D4-12F8-ABD8-21D550681C53}"/>
                </a:ext>
              </a:extLst>
            </p:cNvPr>
            <p:cNvPicPr>
              <a:picLocks/>
            </p:cNvPicPr>
            <p:nvPr/>
          </p:nvPicPr>
          <p:blipFill>
            <a:blip r:embed="rId3"/>
            <a:stretch>
              <a:fillRect/>
            </a:stretch>
          </p:blipFill>
          <p:spPr>
            <a:xfrm rot="7082424">
              <a:off x="18814611" y="10856658"/>
              <a:ext cx="1008830" cy="1481353"/>
            </a:xfrm>
            <a:prstGeom prst="rect">
              <a:avLst/>
            </a:prstGeom>
          </p:spPr>
        </p:pic>
        <mc:AlternateContent xmlns:mc="http://schemas.openxmlformats.org/markup-compatibility/2006" xmlns:a14="http://schemas.microsoft.com/office/drawing/2010/main">
          <mc:Choice Requires="a14">
            <p:sp>
              <p:nvSpPr>
                <p:cNvPr id="40" name=" ">
                  <a:extLst>
                    <a:ext uri="{FF2B5EF4-FFF2-40B4-BE49-F238E27FC236}">
                      <a16:creationId xmlns:a16="http://schemas.microsoft.com/office/drawing/2014/main" id="{F88E59BA-E27C-588E-E1CD-DA64992AFAF6}"/>
                    </a:ext>
                  </a:extLst>
                </p:cNvPr>
                <p:cNvSpPr txBox="1"/>
                <p:nvPr/>
              </p:nvSpPr>
              <p:spPr>
                <a:xfrm>
                  <a:off x="17998931" y="11597319"/>
                  <a:ext cx="233172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𝑹</m:t>
                        </m:r>
                      </m:oMath>
                    </m:oMathPara>
                  </a14:m>
                  <a:endParaRPr lang="vi-VN" sz="3200" b="1">
                    <a:solidFill>
                      <a:srgbClr val="002060"/>
                    </a:solidFill>
                  </a:endParaRPr>
                </a:p>
              </p:txBody>
            </p:sp>
          </mc:Choice>
          <mc:Fallback xmlns="">
            <p:sp>
              <p:nvSpPr>
                <p:cNvPr id="40" name=" ">
                  <a:extLst>
                    <a:ext uri="{FF2B5EF4-FFF2-40B4-BE49-F238E27FC236}">
                      <a16:creationId xmlns:a16="http://schemas.microsoft.com/office/drawing/2014/main" id="{F88E59BA-E27C-588E-E1CD-DA64992AFAF6}"/>
                    </a:ext>
                  </a:extLst>
                </p:cNvPr>
                <p:cNvSpPr txBox="1">
                  <a:spLocks noRot="1" noChangeAspect="1" noMove="1" noResize="1" noEditPoints="1" noAdjustHandles="1" noChangeArrowheads="1" noChangeShapeType="1" noTextEdit="1"/>
                </p:cNvSpPr>
                <p:nvPr/>
              </p:nvSpPr>
              <p:spPr>
                <a:xfrm>
                  <a:off x="17998931" y="11597319"/>
                  <a:ext cx="2331724" cy="492443"/>
                </a:xfrm>
                <a:prstGeom prst="rect">
                  <a:avLst/>
                </a:prstGeom>
                <a:blipFill>
                  <a:blip r:embed="rId7"/>
                  <a:stretch>
                    <a:fillRect/>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43" name=" ">
                <a:extLst>
                  <a:ext uri="{FF2B5EF4-FFF2-40B4-BE49-F238E27FC236}">
                    <a16:creationId xmlns:a16="http://schemas.microsoft.com/office/drawing/2014/main" id="{C1BCA963-CA82-6E42-6672-15B9A9BF76BB}"/>
                  </a:ext>
                </a:extLst>
              </p:cNvPr>
              <p:cNvSpPr txBox="1"/>
              <p:nvPr/>
            </p:nvSpPr>
            <p:spPr>
              <a:xfrm>
                <a:off x="20456453" y="10119672"/>
                <a:ext cx="1371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𝒃</m:t>
                      </m:r>
                    </m:oMath>
                  </m:oMathPara>
                </a14:m>
                <a:endParaRPr lang="vi-VN" sz="3200" b="1">
                  <a:solidFill>
                    <a:srgbClr val="002060"/>
                  </a:solidFill>
                </a:endParaRPr>
              </a:p>
            </p:txBody>
          </p:sp>
        </mc:Choice>
        <mc:Fallback xmlns="">
          <p:sp>
            <p:nvSpPr>
              <p:cNvPr id="43" name=" ">
                <a:extLst>
                  <a:ext uri="{FF2B5EF4-FFF2-40B4-BE49-F238E27FC236}">
                    <a16:creationId xmlns:a16="http://schemas.microsoft.com/office/drawing/2014/main" id="{C1BCA963-CA82-6E42-6672-15B9A9BF76BB}"/>
                  </a:ext>
                </a:extLst>
              </p:cNvPr>
              <p:cNvSpPr txBox="1">
                <a:spLocks noRot="1" noChangeAspect="1" noMove="1" noResize="1" noEditPoints="1" noAdjustHandles="1" noChangeArrowheads="1" noChangeShapeType="1" noTextEdit="1"/>
              </p:cNvSpPr>
              <p:nvPr/>
            </p:nvSpPr>
            <p:spPr>
              <a:xfrm>
                <a:off x="20456453" y="10119672"/>
                <a:ext cx="1371086" cy="49244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 ">
                <a:extLst>
                  <a:ext uri="{FF2B5EF4-FFF2-40B4-BE49-F238E27FC236}">
                    <a16:creationId xmlns:a16="http://schemas.microsoft.com/office/drawing/2014/main" id="{77C8CAD7-A205-2F1F-7A47-97F72BEF69D8}"/>
                  </a:ext>
                </a:extLst>
              </p:cNvPr>
              <p:cNvSpPr txBox="1"/>
              <p:nvPr/>
            </p:nvSpPr>
            <p:spPr>
              <a:xfrm>
                <a:off x="19550085" y="7939631"/>
                <a:ext cx="3718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𝑪</m:t>
                      </m:r>
                    </m:oMath>
                  </m:oMathPara>
                </a14:m>
                <a:endParaRPr lang="vi-VN" sz="3200" b="1">
                  <a:solidFill>
                    <a:srgbClr val="002060"/>
                  </a:solidFill>
                </a:endParaRPr>
              </a:p>
            </p:txBody>
          </p:sp>
        </mc:Choice>
        <mc:Fallback xmlns="">
          <p:sp>
            <p:nvSpPr>
              <p:cNvPr id="45" name=" ">
                <a:extLst>
                  <a:ext uri="{FF2B5EF4-FFF2-40B4-BE49-F238E27FC236}">
                    <a16:creationId xmlns:a16="http://schemas.microsoft.com/office/drawing/2014/main" id="{77C8CAD7-A205-2F1F-7A47-97F72BEF69D8}"/>
                  </a:ext>
                </a:extLst>
              </p:cNvPr>
              <p:cNvSpPr txBox="1">
                <a:spLocks noRot="1" noChangeAspect="1" noMove="1" noResize="1" noEditPoints="1" noAdjustHandles="1" noChangeArrowheads="1" noChangeShapeType="1" noTextEdit="1"/>
              </p:cNvSpPr>
              <p:nvPr/>
            </p:nvSpPr>
            <p:spPr>
              <a:xfrm>
                <a:off x="19550085" y="7939631"/>
                <a:ext cx="371897" cy="492443"/>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 ">
                <a:extLst>
                  <a:ext uri="{FF2B5EF4-FFF2-40B4-BE49-F238E27FC236}">
                    <a16:creationId xmlns:a16="http://schemas.microsoft.com/office/drawing/2014/main" id="{C58FD5CB-2CDB-6E02-DA4C-F41100F44E5D}"/>
                  </a:ext>
                </a:extLst>
              </p:cNvPr>
              <p:cNvSpPr txBox="1"/>
              <p:nvPr/>
            </p:nvSpPr>
            <p:spPr>
              <a:xfrm>
                <a:off x="17656548" y="9828211"/>
                <a:ext cx="235331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𝒂</m:t>
                      </m:r>
                    </m:oMath>
                  </m:oMathPara>
                </a14:m>
                <a:endParaRPr lang="vi-VN" sz="3200" b="1">
                  <a:solidFill>
                    <a:srgbClr val="002060"/>
                  </a:solidFill>
                </a:endParaRPr>
              </a:p>
            </p:txBody>
          </p:sp>
        </mc:Choice>
        <mc:Fallback xmlns="">
          <p:sp>
            <p:nvSpPr>
              <p:cNvPr id="46" name=" ">
                <a:extLst>
                  <a:ext uri="{FF2B5EF4-FFF2-40B4-BE49-F238E27FC236}">
                    <a16:creationId xmlns:a16="http://schemas.microsoft.com/office/drawing/2014/main" id="{C58FD5CB-2CDB-6E02-DA4C-F41100F44E5D}"/>
                  </a:ext>
                </a:extLst>
              </p:cNvPr>
              <p:cNvSpPr txBox="1">
                <a:spLocks noRot="1" noChangeAspect="1" noMove="1" noResize="1" noEditPoints="1" noAdjustHandles="1" noChangeArrowheads="1" noChangeShapeType="1" noTextEdit="1"/>
              </p:cNvSpPr>
              <p:nvPr/>
            </p:nvSpPr>
            <p:spPr>
              <a:xfrm>
                <a:off x="17656548" y="9828211"/>
                <a:ext cx="2353317" cy="492443"/>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 ">
                <a:extLst>
                  <a:ext uri="{FF2B5EF4-FFF2-40B4-BE49-F238E27FC236}">
                    <a16:creationId xmlns:a16="http://schemas.microsoft.com/office/drawing/2014/main" id="{7940EF1E-8BC2-89FC-DF7A-FC6481713E27}"/>
                  </a:ext>
                </a:extLst>
              </p:cNvPr>
              <p:cNvSpPr txBox="1"/>
              <p:nvPr/>
            </p:nvSpPr>
            <p:spPr>
              <a:xfrm>
                <a:off x="20396523" y="8377493"/>
                <a:ext cx="48891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𝑴</m:t>
                      </m:r>
                    </m:oMath>
                  </m:oMathPara>
                </a14:m>
                <a:endParaRPr lang="vi-VN" sz="3200" b="1">
                  <a:solidFill>
                    <a:srgbClr val="002060"/>
                  </a:solidFill>
                </a:endParaRPr>
              </a:p>
            </p:txBody>
          </p:sp>
        </mc:Choice>
        <mc:Fallback xmlns="">
          <p:sp>
            <p:nvSpPr>
              <p:cNvPr id="48" name=" ">
                <a:extLst>
                  <a:ext uri="{FF2B5EF4-FFF2-40B4-BE49-F238E27FC236}">
                    <a16:creationId xmlns:a16="http://schemas.microsoft.com/office/drawing/2014/main" id="{7940EF1E-8BC2-89FC-DF7A-FC6481713E27}"/>
                  </a:ext>
                </a:extLst>
              </p:cNvPr>
              <p:cNvSpPr txBox="1">
                <a:spLocks noRot="1" noChangeAspect="1" noMove="1" noResize="1" noEditPoints="1" noAdjustHandles="1" noChangeArrowheads="1" noChangeShapeType="1" noTextEdit="1"/>
              </p:cNvSpPr>
              <p:nvPr/>
            </p:nvSpPr>
            <p:spPr>
              <a:xfrm>
                <a:off x="20396523" y="8377493"/>
                <a:ext cx="488916" cy="49244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Hộp Văn bản 54">
                <a:extLst>
                  <a:ext uri="{FF2B5EF4-FFF2-40B4-BE49-F238E27FC236}">
                    <a16:creationId xmlns:a16="http://schemas.microsoft.com/office/drawing/2014/main" id="{3AA0C956-CEC6-BFCD-E09B-8312C26C1F04}"/>
                  </a:ext>
                </a:extLst>
              </p:cNvPr>
              <p:cNvSpPr txBox="1"/>
              <p:nvPr/>
            </p:nvSpPr>
            <p:spPr>
              <a:xfrm>
                <a:off x="447531" y="7988259"/>
                <a:ext cx="14931773" cy="4228915"/>
              </a:xfrm>
              <a:prstGeom prst="rect">
                <a:avLst/>
              </a:prstGeom>
              <a:noFill/>
            </p:spPr>
            <p:txBody>
              <a:bodyPr wrap="square">
                <a:spAutoFit/>
              </a:bodyPr>
              <a:lstStyle/>
              <a:p>
                <a:pPr marL="342900" lvl="0" indent="-342900" algn="just">
                  <a:lnSpc>
                    <a:spcPct val="150000"/>
                  </a:lnSpc>
                  <a:buFont typeface="+mj-lt"/>
                  <a:buAutoNum type="alphaLcParenR"/>
                </a:pPr>
                <a:r>
                  <a:rPr lang="en-US" sz="4400" b="1">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begChr m:val=""/>
                        <m:endChr m:val="}"/>
                        <m:ctrlPr>
                          <a:rPr lang="vi-VN" sz="4400" b="1" i="1">
                            <a:effectLst/>
                            <a:latin typeface="Cambria Math" panose="02040503050406030204" pitchFamily="18" charset="0"/>
                            <a:ea typeface="Calibri" panose="020F0502020204030204" pitchFamily="34" charset="0"/>
                          </a:rPr>
                        </m:ctrlPr>
                      </m:dPr>
                      <m:e>
                        <m:eqArr>
                          <m:eqArrPr>
                            <m:ctrlPr>
                              <a:rPr lang="vi-VN" sz="4400" b="1" i="1">
                                <a:effectLst/>
                                <a:latin typeface="Cambria Math" panose="02040503050406030204" pitchFamily="18" charset="0"/>
                                <a:ea typeface="Calibri" panose="020F0502020204030204" pitchFamily="34" charset="0"/>
                              </a:rPr>
                            </m:ctrlPr>
                          </m:eqArrPr>
                          <m:e>
                            <m:r>
                              <a:rPr lang="en-US" sz="4400" b="1" i="1">
                                <a:effectLst/>
                                <a:latin typeface="Cambria Math" panose="02040503050406030204" pitchFamily="18" charset="0"/>
                                <a:ea typeface="Calibri" panose="020F0502020204030204" pitchFamily="34" charset="0"/>
                              </a:rPr>
                              <m:t>&amp;</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𝑷</m:t>
                                </m:r>
                              </m:e>
                            </m:d>
                            <m:r>
                              <a:rPr lang="en-US" sz="4400" b="1" i="1">
                                <a:effectLst/>
                                <a:latin typeface="Cambria Math" panose="02040503050406030204" pitchFamily="18" charset="0"/>
                                <a:ea typeface="Calibri" panose="020F0502020204030204" pitchFamily="34"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𝑸</m:t>
                                </m:r>
                              </m:e>
                            </m:d>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e>
                          <m:e>
                            <m:r>
                              <a:rPr lang="en-US" sz="4400" b="1" i="1">
                                <a:effectLst/>
                                <a:latin typeface="Cambria Math" panose="02040503050406030204" pitchFamily="18" charset="0"/>
                                <a:ea typeface="Calibri" panose="020F0502020204030204" pitchFamily="34" charset="0"/>
                              </a:rPr>
                              <m:t>&amp;</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𝑷</m:t>
                                </m:r>
                              </m:e>
                            </m:d>
                            <m:r>
                              <a:rPr lang="en-US" sz="4400" b="1" i="1">
                                <a:effectLst/>
                                <a:latin typeface="Cambria Math" panose="02040503050406030204" pitchFamily="18" charset="0"/>
                                <a:ea typeface="Calibri" panose="020F0502020204030204" pitchFamily="34"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𝑹</m:t>
                                </m:r>
                              </m:e>
                            </m:d>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𝒂</m:t>
                            </m:r>
                          </m:e>
                          <m:e>
                            <m:r>
                              <a:rPr lang="en-US" sz="4400" b="1" i="1">
                                <a:effectLst/>
                                <a:latin typeface="Cambria Math" panose="02040503050406030204" pitchFamily="18" charset="0"/>
                                <a:ea typeface="Calibri" panose="020F0502020204030204" pitchFamily="34" charset="0"/>
                              </a:rPr>
                              <m:t>&amp;</m:t>
                            </m:r>
                            <m:r>
                              <a:rPr lang="en-US" sz="4400" b="1" i="1">
                                <a:effectLst/>
                                <a:latin typeface="Cambria Math" panose="02040503050406030204" pitchFamily="18" charset="0"/>
                                <a:ea typeface="Calibri" panose="020F0502020204030204" pitchFamily="34" charset="0"/>
                              </a:rPr>
                              <m:t>𝒂</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r>
                              <a:rPr lang="en-US" sz="4400" b="1" i="1">
                                <a:effectLst/>
                                <a:latin typeface="Cambria Math" panose="02040503050406030204" pitchFamily="18" charset="0"/>
                                <a:ea typeface="Calibri" panose="020F0502020204030204" pitchFamily="34" charset="0"/>
                              </a:rPr>
                              <m:t>=</m:t>
                            </m:r>
                            <m:d>
                              <m:dPr>
                                <m:begChr m:val="{"/>
                                <m:endChr m:val="}"/>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𝑴</m:t>
                                </m:r>
                              </m:e>
                            </m:d>
                          </m:e>
                        </m:eqArr>
                      </m:e>
                    </m:d>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𝑴</m:t>
                    </m:r>
                    <m:r>
                      <a:rPr lang="en-US" sz="4400" b="1" i="1">
                        <a:effectLst/>
                        <a:latin typeface="Cambria Math" panose="02040503050406030204" pitchFamily="18" charset="0"/>
                        <a:ea typeface="Calibri" panose="020F0502020204030204" pitchFamily="34"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𝑸</m:t>
                        </m:r>
                      </m:e>
                    </m:d>
                  </m:oMath>
                </a14:m>
                <a:r>
                  <a:rPr lang="en-US" sz="44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rPr>
                      <m:t>𝑴</m:t>
                    </m:r>
                    <m:r>
                      <a:rPr lang="en-US" sz="4400" b="1" i="1">
                        <a:effectLst/>
                        <a:latin typeface="Cambria Math" panose="02040503050406030204" pitchFamily="18" charset="0"/>
                        <a:ea typeface="Calibri" panose="020F0502020204030204" pitchFamily="34"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𝑹</m:t>
                        </m:r>
                      </m:e>
                    </m:d>
                  </m:oMath>
                </a14:m>
                <a:r>
                  <a:rPr lang="en-US" sz="4400" b="1">
                    <a:effectLst/>
                    <a:latin typeface="Tahoma" panose="020B0604030504040204" pitchFamily="34" charset="0"/>
                    <a:ea typeface="Tahoma" panose="020B0604030504040204" pitchFamily="34" charset="0"/>
                    <a:cs typeface="Tahoma" panose="020B0604030504040204" pitchFamily="34" charset="0"/>
                  </a:rPr>
                  <a:t>.</a:t>
                </a:r>
              </a:p>
              <a:p>
                <a:pPr lvl="0" algn="just">
                  <a:lnSpc>
                    <a:spcPct val="150000"/>
                  </a:lnSpc>
                </a:pPr>
                <a:r>
                  <a:rPr lang="en-US" sz="4400" b="1">
                    <a:effectLst/>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lang="en-US" sz="4400" b="1" i="1">
                        <a:effectLst/>
                        <a:latin typeface="Cambria Math" panose="02040503050406030204" pitchFamily="18" charset="0"/>
                        <a:ea typeface="Calibri" panose="020F0502020204030204" pitchFamily="34" charset="0"/>
                      </a:rPr>
                      <m:t>𝑴</m:t>
                    </m:r>
                    <m:r>
                      <a:rPr lang="en-US" sz="4400" b="1" i="1">
                        <a:effectLst/>
                        <a:latin typeface="Cambria Math" panose="02040503050406030204" pitchFamily="18" charset="0"/>
                        <a:ea typeface="Calibri" panose="020F0502020204030204" pitchFamily="34" charset="0"/>
                        <a:cs typeface="Cambria Math" panose="02040503050406030204" pitchFamily="18"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𝑹</m:t>
                        </m:r>
                      </m:e>
                    </m:d>
                    <m:r>
                      <a:rPr lang="en-US" sz="4400" b="1" i="1">
                        <a:effectLst/>
                        <a:latin typeface="Cambria Math" panose="02040503050406030204" pitchFamily="18" charset="0"/>
                        <a:ea typeface="Calibri" panose="020F0502020204030204" pitchFamily="34" charset="0"/>
                      </a:rPr>
                      <m:t>∩</m:t>
                    </m:r>
                    <m:d>
                      <m:dPr>
                        <m:ctrlPr>
                          <a:rPr lang="vi-VN"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𝑸</m:t>
                        </m:r>
                      </m:e>
                    </m:d>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rPr>
                      <m:t>𝑴</m:t>
                    </m:r>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rPr>
                      <m:t>𝒃</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endParaRPr lang="vi-VN"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Hộp Văn bản 54">
                <a:extLst>
                  <a:ext uri="{FF2B5EF4-FFF2-40B4-BE49-F238E27FC236}">
                    <a16:creationId xmlns:a16="http://schemas.microsoft.com/office/drawing/2014/main" id="{3AA0C956-CEC6-BFCD-E09B-8312C26C1F04}"/>
                  </a:ext>
                </a:extLst>
              </p:cNvPr>
              <p:cNvSpPr txBox="1">
                <a:spLocks noRot="1" noChangeAspect="1" noMove="1" noResize="1" noEditPoints="1" noAdjustHandles="1" noChangeArrowheads="1" noChangeShapeType="1" noTextEdit="1"/>
              </p:cNvSpPr>
              <p:nvPr/>
            </p:nvSpPr>
            <p:spPr>
              <a:xfrm>
                <a:off x="447531" y="7988259"/>
                <a:ext cx="14931773" cy="4228915"/>
              </a:xfrm>
              <a:prstGeom prst="rect">
                <a:avLst/>
              </a:prstGeom>
              <a:blipFill>
                <a:blip r:embed="rId12"/>
                <a:stretch>
                  <a:fillRect l="-1673" b="-5620"/>
                </a:stretch>
              </a:blipFill>
            </p:spPr>
            <p:txBody>
              <a:bodyPr/>
              <a:lstStyle/>
              <a:p>
                <a:r>
                  <a:rPr lang="vi-VN">
                    <a:noFill/>
                  </a:rPr>
                  <a:t> </a:t>
                </a:r>
              </a:p>
            </p:txBody>
          </p:sp>
        </mc:Fallback>
      </mc:AlternateContent>
    </p:spTree>
    <p:extLst>
      <p:ext uri="{BB962C8B-B14F-4D97-AF65-F5344CB8AC3E}">
        <p14:creationId xmlns:p14="http://schemas.microsoft.com/office/powerpoint/2010/main" val="322469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5">
                                            <p:txEl>
                                              <p:pRg st="0" end="0"/>
                                            </p:txEl>
                                          </p:spTgt>
                                        </p:tgtEl>
                                        <p:attrNameLst>
                                          <p:attrName>style.visibility</p:attrName>
                                        </p:attrNameLst>
                                      </p:cBhvr>
                                      <p:to>
                                        <p:strVal val="visible"/>
                                      </p:to>
                                    </p:set>
                                    <p:animEffect transition="in" filter="wipe(down)">
                                      <p:cBhvr>
                                        <p:cTn id="57" dur="500"/>
                                        <p:tgtEl>
                                          <p:spTgt spid="5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5">
                                            <p:txEl>
                                              <p:pRg st="1" end="1"/>
                                            </p:txEl>
                                          </p:spTgt>
                                        </p:tgtEl>
                                        <p:attrNameLst>
                                          <p:attrName>style.visibility</p:attrName>
                                        </p:attrNameLst>
                                      </p:cBhvr>
                                      <p:to>
                                        <p:strVal val="visible"/>
                                      </p:to>
                                    </p:set>
                                    <p:animEffect transition="in" filter="fade">
                                      <p:cBhvr>
                                        <p:cTn id="62"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43" grpId="0"/>
      <p:bldP spid="45" grpId="0"/>
      <p:bldP spid="46"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51" name="Nhóm 50">
            <a:extLst>
              <a:ext uri="{FF2B5EF4-FFF2-40B4-BE49-F238E27FC236}">
                <a16:creationId xmlns:a16="http://schemas.microsoft.com/office/drawing/2014/main" id="{801B0457-025F-3358-442F-B7752D9B4486}"/>
              </a:ext>
            </a:extLst>
          </p:cNvPr>
          <p:cNvGrpSpPr/>
          <p:nvPr/>
        </p:nvGrpSpPr>
        <p:grpSpPr>
          <a:xfrm>
            <a:off x="20072378" y="7404491"/>
            <a:ext cx="3505744" cy="5904576"/>
            <a:chOff x="20072378" y="7404491"/>
            <a:chExt cx="3505744" cy="5904576"/>
          </a:xfrm>
        </p:grpSpPr>
        <p:sp>
          <p:nvSpPr>
            <p:cNvPr id="7" name="Hình tự do: Hình 6">
              <a:extLst>
                <a:ext uri="{FF2B5EF4-FFF2-40B4-BE49-F238E27FC236}">
                  <a16:creationId xmlns:a16="http://schemas.microsoft.com/office/drawing/2014/main" id="{A805D42D-517B-B3D0-E718-734100E71E7A}"/>
                </a:ext>
              </a:extLst>
            </p:cNvPr>
            <p:cNvSpPr/>
            <p:nvPr/>
          </p:nvSpPr>
          <p:spPr>
            <a:xfrm rot="16200000">
              <a:off x="18644474" y="8832395"/>
              <a:ext cx="5904576" cy="3048767"/>
            </a:xfrm>
            <a:custGeom>
              <a:avLst/>
              <a:gdLst/>
              <a:ahLst/>
              <a:cxnLst/>
              <a:rect l="0" t="0" r="0" b="0"/>
              <a:pathLst>
                <a:path w="4127501" h="1016001">
                  <a:moveTo>
                    <a:pt x="1524000" y="0"/>
                  </a:moveTo>
                  <a:lnTo>
                    <a:pt x="0" y="952500"/>
                  </a:lnTo>
                  <a:lnTo>
                    <a:pt x="2603500" y="1016000"/>
                  </a:lnTo>
                  <a:lnTo>
                    <a:pt x="4127500" y="0"/>
                  </a:ln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6" name="Hình ảnh 15">
              <a:extLst>
                <a:ext uri="{FF2B5EF4-FFF2-40B4-BE49-F238E27FC236}">
                  <a16:creationId xmlns:a16="http://schemas.microsoft.com/office/drawing/2014/main" id="{65A18492-A29D-CC23-DD36-3C5060C6B96B}"/>
                </a:ext>
              </a:extLst>
            </p:cNvPr>
            <p:cNvPicPr>
              <a:picLocks/>
            </p:cNvPicPr>
            <p:nvPr/>
          </p:nvPicPr>
          <p:blipFill>
            <a:blip r:embed="rId3"/>
            <a:stretch>
              <a:fillRect/>
            </a:stretch>
          </p:blipFill>
          <p:spPr>
            <a:xfrm rot="1630409">
              <a:off x="21898162" y="11334970"/>
              <a:ext cx="1152362" cy="1531231"/>
            </a:xfrm>
            <a:prstGeom prst="rect">
              <a:avLst/>
            </a:prstGeom>
          </p:spPr>
        </p:pic>
        <mc:AlternateContent xmlns:mc="http://schemas.openxmlformats.org/markup-compatibility/2006" xmlns:a14="http://schemas.microsoft.com/office/drawing/2010/main">
          <mc:Choice Requires="a14">
            <p:sp>
              <p:nvSpPr>
                <p:cNvPr id="36" name=" ">
                  <a:extLst>
                    <a:ext uri="{FF2B5EF4-FFF2-40B4-BE49-F238E27FC236}">
                      <a16:creationId xmlns:a16="http://schemas.microsoft.com/office/drawing/2014/main" id="{7E94E44A-22EA-4CBB-2A9C-4DCAFC1AE513}"/>
                    </a:ext>
                  </a:extLst>
                </p:cNvPr>
                <p:cNvSpPr txBox="1"/>
                <p:nvPr/>
              </p:nvSpPr>
              <p:spPr>
                <a:xfrm>
                  <a:off x="21246398" y="12108072"/>
                  <a:ext cx="233172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𝑸</m:t>
                        </m:r>
                      </m:oMath>
                    </m:oMathPara>
                  </a14:m>
                  <a:endParaRPr lang="vi-VN" sz="3200" b="1">
                    <a:solidFill>
                      <a:srgbClr val="002060"/>
                    </a:solidFill>
                  </a:endParaRPr>
                </a:p>
              </p:txBody>
            </p:sp>
          </mc:Choice>
          <mc:Fallback xmlns="">
            <p:sp>
              <p:nvSpPr>
                <p:cNvPr id="36" name=" ">
                  <a:extLst>
                    <a:ext uri="{FF2B5EF4-FFF2-40B4-BE49-F238E27FC236}">
                      <a16:creationId xmlns:a16="http://schemas.microsoft.com/office/drawing/2014/main" id="{7E94E44A-22EA-4CBB-2A9C-4DCAFC1AE513}"/>
                    </a:ext>
                  </a:extLst>
                </p:cNvPr>
                <p:cNvSpPr txBox="1">
                  <a:spLocks noRot="1" noChangeAspect="1" noMove="1" noResize="1" noEditPoints="1" noAdjustHandles="1" noChangeArrowheads="1" noChangeShapeType="1" noTextEdit="1"/>
                </p:cNvSpPr>
                <p:nvPr/>
              </p:nvSpPr>
              <p:spPr>
                <a:xfrm>
                  <a:off x="21246398" y="12108072"/>
                  <a:ext cx="2331724" cy="492443"/>
                </a:xfrm>
                <a:prstGeom prst="rect">
                  <a:avLst/>
                </a:prstGeom>
                <a:blipFill>
                  <a:blip r:embed="rId4"/>
                  <a:stretch>
                    <a:fillRect/>
                  </a:stretch>
                </a:blipFill>
              </p:spPr>
              <p:txBody>
                <a:bodyPr/>
                <a:lstStyle/>
                <a:p>
                  <a:r>
                    <a:rPr lang="vi-VN">
                      <a:noFill/>
                    </a:rPr>
                    <a:t> </a:t>
                  </a:r>
                </a:p>
              </p:txBody>
            </p:sp>
          </mc:Fallback>
        </mc:AlternateContent>
      </p:grpSp>
      <p:grpSp>
        <p:nvGrpSpPr>
          <p:cNvPr id="50" name="Nhóm 49">
            <a:extLst>
              <a:ext uri="{FF2B5EF4-FFF2-40B4-BE49-F238E27FC236}">
                <a16:creationId xmlns:a16="http://schemas.microsoft.com/office/drawing/2014/main" id="{8B175F64-3CDB-96B0-6B67-887C8882115F}"/>
              </a:ext>
            </a:extLst>
          </p:cNvPr>
          <p:cNvGrpSpPr/>
          <p:nvPr/>
        </p:nvGrpSpPr>
        <p:grpSpPr>
          <a:xfrm>
            <a:off x="15549072" y="8792358"/>
            <a:ext cx="5904576" cy="4023165"/>
            <a:chOff x="15600698" y="8788869"/>
            <a:chExt cx="5904576" cy="4023165"/>
          </a:xfrm>
        </p:grpSpPr>
        <p:sp>
          <p:nvSpPr>
            <p:cNvPr id="29" name="Hình tự do: Hình 28">
              <a:extLst>
                <a:ext uri="{FF2B5EF4-FFF2-40B4-BE49-F238E27FC236}">
                  <a16:creationId xmlns:a16="http://schemas.microsoft.com/office/drawing/2014/main" id="{A18C2365-6342-2E23-0BED-55BE642119B4}"/>
                </a:ext>
              </a:extLst>
            </p:cNvPr>
            <p:cNvSpPr/>
            <p:nvPr/>
          </p:nvSpPr>
          <p:spPr>
            <a:xfrm rot="8576040">
              <a:off x="15600698" y="8788869"/>
              <a:ext cx="5904576" cy="3048767"/>
            </a:xfrm>
            <a:custGeom>
              <a:avLst/>
              <a:gdLst/>
              <a:ahLst/>
              <a:cxnLst/>
              <a:rect l="0" t="0" r="0" b="0"/>
              <a:pathLst>
                <a:path w="4127501" h="1016001">
                  <a:moveTo>
                    <a:pt x="1524000" y="0"/>
                  </a:moveTo>
                  <a:lnTo>
                    <a:pt x="0" y="952500"/>
                  </a:lnTo>
                  <a:lnTo>
                    <a:pt x="2603500" y="1016000"/>
                  </a:lnTo>
                  <a:lnTo>
                    <a:pt x="4127500" y="0"/>
                  </a:ln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5" name="Hình ảnh 14">
              <a:extLst>
                <a:ext uri="{FF2B5EF4-FFF2-40B4-BE49-F238E27FC236}">
                  <a16:creationId xmlns:a16="http://schemas.microsoft.com/office/drawing/2014/main" id="{EA908CED-0D66-DA89-BAB7-F0BBB8DDA2EA}"/>
                </a:ext>
              </a:extLst>
            </p:cNvPr>
            <p:cNvPicPr>
              <a:picLocks/>
            </p:cNvPicPr>
            <p:nvPr/>
          </p:nvPicPr>
          <p:blipFill>
            <a:blip r:embed="rId3"/>
            <a:stretch>
              <a:fillRect/>
            </a:stretch>
          </p:blipFill>
          <p:spPr>
            <a:xfrm rot="6731347">
              <a:off x="16862011" y="11456561"/>
              <a:ext cx="1152362" cy="1531231"/>
            </a:xfrm>
            <a:prstGeom prst="rect">
              <a:avLst/>
            </a:prstGeom>
          </p:spPr>
        </p:pic>
        <mc:AlternateContent xmlns:mc="http://schemas.openxmlformats.org/markup-compatibility/2006" xmlns:a14="http://schemas.microsoft.com/office/drawing/2010/main">
          <mc:Choice Requires="a14">
            <p:sp>
              <p:nvSpPr>
                <p:cNvPr id="39" name=" ">
                  <a:extLst>
                    <a:ext uri="{FF2B5EF4-FFF2-40B4-BE49-F238E27FC236}">
                      <a16:creationId xmlns:a16="http://schemas.microsoft.com/office/drawing/2014/main" id="{9DDB7E18-0B02-3BA7-ADDA-B5F121BF79E3}"/>
                    </a:ext>
                  </a:extLst>
                </p:cNvPr>
                <p:cNvSpPr txBox="1"/>
                <p:nvPr/>
              </p:nvSpPr>
              <p:spPr>
                <a:xfrm rot="21403029">
                  <a:off x="16763794" y="12319591"/>
                  <a:ext cx="113274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𝑷</m:t>
                        </m:r>
                      </m:oMath>
                    </m:oMathPara>
                  </a14:m>
                  <a:endParaRPr lang="vi-VN" sz="3200" b="1">
                    <a:solidFill>
                      <a:srgbClr val="002060"/>
                    </a:solidFill>
                  </a:endParaRPr>
                </a:p>
              </p:txBody>
            </p:sp>
          </mc:Choice>
          <mc:Fallback xmlns="">
            <p:sp>
              <p:nvSpPr>
                <p:cNvPr id="39" name=" ">
                  <a:extLst>
                    <a:ext uri="{FF2B5EF4-FFF2-40B4-BE49-F238E27FC236}">
                      <a16:creationId xmlns:a16="http://schemas.microsoft.com/office/drawing/2014/main" id="{9DDB7E18-0B02-3BA7-ADDA-B5F121BF79E3}"/>
                    </a:ext>
                  </a:extLst>
                </p:cNvPr>
                <p:cNvSpPr txBox="1">
                  <a:spLocks noRot="1" noChangeAspect="1" noMove="1" noResize="1" noEditPoints="1" noAdjustHandles="1" noChangeArrowheads="1" noChangeShapeType="1" noTextEdit="1"/>
                </p:cNvSpPr>
                <p:nvPr/>
              </p:nvSpPr>
              <p:spPr>
                <a:xfrm rot="21403029">
                  <a:off x="16763794" y="12319591"/>
                  <a:ext cx="1132740" cy="492443"/>
                </a:xfrm>
                <a:prstGeom prst="rect">
                  <a:avLst/>
                </a:prstGeom>
                <a:blipFill>
                  <a:blip r:embed="rId5"/>
                  <a:stretch>
                    <a:fillRect/>
                  </a:stretch>
                </a:blipFill>
              </p:spPr>
              <p:txBody>
                <a:bodyPr/>
                <a:lstStyle/>
                <a:p>
                  <a:r>
                    <a:rPr lang="vi-VN">
                      <a:noFill/>
                    </a:rPr>
                    <a:t> </a:t>
                  </a:r>
                </a:p>
              </p:txBody>
            </p:sp>
          </mc:Fallback>
        </mc:AlternateContent>
      </p:grpSp>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 động 4</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03A197-C110-1A9D-15EC-B265EBD97F03}"/>
                  </a:ext>
                </a:extLst>
              </p:cNvPr>
              <p:cNvSpPr/>
              <p:nvPr/>
            </p:nvSpPr>
            <p:spPr>
              <a:xfrm>
                <a:off x="374873" y="2808125"/>
                <a:ext cx="23064178" cy="4534177"/>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Cho hai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a:latin typeface="Tahoma" panose="020B0604030504040204" pitchFamily="34" charset="0"/>
                    <a:ea typeface="Tahoma" panose="020B0604030504040204" pitchFamily="34" charset="0"/>
                    <a:cs typeface="Tahoma" panose="020B0604030504040204" pitchFamily="34" charset="0"/>
                  </a:rPr>
                  <a:t> cắt nhau theo giao tuyến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Một mặt phẳng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𝑹</m:t>
                        </m:r>
                      </m:e>
                    </m:d>
                  </m:oMath>
                </a14:m>
                <a:r>
                  <a:rPr lang="en-US" sz="4400" b="1">
                    <a:latin typeface="Tahoma" panose="020B0604030504040204" pitchFamily="34" charset="0"/>
                    <a:ea typeface="Tahoma" panose="020B0604030504040204" pitchFamily="34" charset="0"/>
                    <a:cs typeface="Tahoma" panose="020B0604030504040204" pitchFamily="34" charset="0"/>
                  </a:rPr>
                  <a:t> cắt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a:latin typeface="Tahoma" panose="020B0604030504040204" pitchFamily="34" charset="0"/>
                    <a:ea typeface="Tahoma" panose="020B0604030504040204" pitchFamily="34" charset="0"/>
                    <a:cs typeface="Tahoma" panose="020B0604030504040204" pitchFamily="34" charset="0"/>
                  </a:rPr>
                  <a:t> lần lượt theo các giao tuyến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khác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a) Nếu hai đường thẳng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cắt nhau tại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thì đường thẳng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có đi qua </a:t>
                </a:r>
                <a14:m>
                  <m:oMath xmlns:m="http://schemas.openxmlformats.org/officeDocument/2006/math">
                    <m:r>
                      <a:rPr lang="en-US" sz="4400" b="1" i="1">
                        <a:latin typeface="Cambria Math" panose="02040503050406030204" pitchFamily="18" charset="0"/>
                      </a:rPr>
                      <m:t>𝑴</m:t>
                    </m:r>
                  </m:oMath>
                </a14:m>
                <a:r>
                  <a:rPr lang="en-US" sz="4400" b="1">
                    <a:latin typeface="Tahoma" panose="020B0604030504040204" pitchFamily="34" charset="0"/>
                    <a:ea typeface="Tahoma" panose="020B0604030504040204" pitchFamily="34" charset="0"/>
                    <a:cs typeface="Tahoma" panose="020B0604030504040204" pitchFamily="34" charset="0"/>
                  </a:rPr>
                  <a:t> hay không (H.4.23)? Giải thích vì sao.</a:t>
                </a:r>
                <a:endParaRPr lang="vi-VN" sz="4400" b="1">
                  <a:latin typeface="Tahoma" panose="020B0604030504040204" pitchFamily="34" charset="0"/>
                  <a:ea typeface="Tahoma" panose="020B0604030504040204" pitchFamily="34" charset="0"/>
                  <a:cs typeface="Tahoma" panose="020B0604030504040204" pitchFamily="34" charset="0"/>
                </a:endParaRPr>
              </a:p>
              <a:p>
                <a:pPr lvl="0"/>
                <a:r>
                  <a:rPr lang="en-US" sz="4400" b="1">
                    <a:latin typeface="Tahoma" panose="020B0604030504040204" pitchFamily="34" charset="0"/>
                    <a:ea typeface="Tahoma" panose="020B0604030504040204" pitchFamily="34" charset="0"/>
                    <a:cs typeface="Tahoma" panose="020B0604030504040204" pitchFamily="34" charset="0"/>
                  </a:rPr>
                  <a:t>b) Nếu hai đường thẳng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song song với nhau thì hai đường thẳng </a:t>
                </a:r>
                <a14:m>
                  <m:oMath xmlns:m="http://schemas.openxmlformats.org/officeDocument/2006/math">
                    <m:r>
                      <a:rPr lang="en-US" sz="4400" b="1" i="1">
                        <a:latin typeface="Cambria Math" panose="02040503050406030204" pitchFamily="18" charset="0"/>
                      </a:rPr>
                      <m:t>𝒃</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𝒄</m:t>
                    </m:r>
                  </m:oMath>
                </a14:m>
                <a:r>
                  <a:rPr lang="en-US" sz="4400" b="1">
                    <a:latin typeface="Tahoma" panose="020B0604030504040204" pitchFamily="34" charset="0"/>
                    <a:ea typeface="Tahoma" panose="020B0604030504040204" pitchFamily="34" charset="0"/>
                    <a:cs typeface="Tahoma" panose="020B0604030504040204" pitchFamily="34" charset="0"/>
                  </a:rPr>
                  <a:t> có song song với nhau hay không (H.4.24)? Giải thích vì sao.</a:t>
                </a:r>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4" name="Rectangle 3">
                <a:extLst>
                  <a:ext uri="{FF2B5EF4-FFF2-40B4-BE49-F238E27FC236}">
                    <a16:creationId xmlns:a16="http://schemas.microsoft.com/office/drawing/2014/main" id="{F803A197-C110-1A9D-15EC-B265EBD97F03}"/>
                  </a:ext>
                </a:extLst>
              </p:cNvPr>
              <p:cNvSpPr>
                <a:spLocks noRot="1" noChangeAspect="1" noMove="1" noResize="1" noEditPoints="1" noAdjustHandles="1" noChangeArrowheads="1" noChangeShapeType="1" noTextEdit="1"/>
              </p:cNvSpPr>
              <p:nvPr/>
            </p:nvSpPr>
            <p:spPr>
              <a:xfrm>
                <a:off x="374873" y="2808125"/>
                <a:ext cx="23064178" cy="4534177"/>
              </a:xfrm>
              <a:prstGeom prst="rect">
                <a:avLst/>
              </a:prstGeom>
              <a:blipFill>
                <a:blip r:embed="rId6"/>
                <a:stretch>
                  <a:fillRect l="-1030" t="-2819"/>
                </a:stretch>
              </a:blipFill>
              <a:ln w="9525" cap="flat" cmpd="sng">
                <a:solidFill>
                  <a:srgbClr val="000000"/>
                </a:solidFill>
                <a:prstDash val="solid"/>
                <a:miter lim="800000"/>
                <a:headEnd type="none" w="sm" len="sm"/>
                <a:tailEnd type="none" w="sm" len="sm"/>
              </a:ln>
            </p:spPr>
            <p:txBody>
              <a:bodyPr/>
              <a:lstStyle/>
              <a:p>
                <a:r>
                  <a:rPr lang="vi-VN">
                    <a:noFill/>
                  </a:rPr>
                  <a:t> </a:t>
                </a:r>
              </a:p>
            </p:txBody>
          </p:sp>
        </mc:Fallback>
      </mc:AlternateContent>
      <p:sp>
        <p:nvSpPr>
          <p:cNvPr id="20" name="Hộp Văn bản 19">
            <a:extLst>
              <a:ext uri="{FF2B5EF4-FFF2-40B4-BE49-F238E27FC236}">
                <a16:creationId xmlns:a16="http://schemas.microsoft.com/office/drawing/2014/main" id="{6B8CD4F1-985F-78D6-4208-7A39C7831E5A}"/>
              </a:ext>
            </a:extLst>
          </p:cNvPr>
          <p:cNvSpPr txBox="1"/>
          <p:nvPr/>
        </p:nvSpPr>
        <p:spPr>
          <a:xfrm>
            <a:off x="320148" y="7740848"/>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cxnSp>
        <p:nvCxnSpPr>
          <p:cNvPr id="30" name=" ">
            <a:extLst>
              <a:ext uri="{FF2B5EF4-FFF2-40B4-BE49-F238E27FC236}">
                <a16:creationId xmlns:a16="http://schemas.microsoft.com/office/drawing/2014/main" id="{B3A2AE2C-1066-61BD-1E62-5E3C74E7F5BF}"/>
              </a:ext>
            </a:extLst>
          </p:cNvPr>
          <p:cNvCxnSpPr>
            <a:cxnSpLocks/>
          </p:cNvCxnSpPr>
          <p:nvPr/>
        </p:nvCxnSpPr>
        <p:spPr>
          <a:xfrm>
            <a:off x="20088916" y="7147135"/>
            <a:ext cx="0" cy="4255874"/>
          </a:xfrm>
          <a:prstGeom prst="line">
            <a:avLst/>
          </a:prstGeom>
          <a:ln w="57150">
            <a:solidFill>
              <a:srgbClr val="C00000"/>
            </a:solidFill>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43" name=" ">
                <a:extLst>
                  <a:ext uri="{FF2B5EF4-FFF2-40B4-BE49-F238E27FC236}">
                    <a16:creationId xmlns:a16="http://schemas.microsoft.com/office/drawing/2014/main" id="{C1BCA963-CA82-6E42-6672-15B9A9BF76BB}"/>
                  </a:ext>
                </a:extLst>
              </p:cNvPr>
              <p:cNvSpPr txBox="1"/>
              <p:nvPr/>
            </p:nvSpPr>
            <p:spPr>
              <a:xfrm>
                <a:off x="20456453" y="10119672"/>
                <a:ext cx="1371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𝒃</m:t>
                      </m:r>
                    </m:oMath>
                  </m:oMathPara>
                </a14:m>
                <a:endParaRPr lang="vi-VN" sz="3200" b="1">
                  <a:solidFill>
                    <a:srgbClr val="002060"/>
                  </a:solidFill>
                </a:endParaRPr>
              </a:p>
            </p:txBody>
          </p:sp>
        </mc:Choice>
        <mc:Fallback xmlns="">
          <p:sp>
            <p:nvSpPr>
              <p:cNvPr id="43" name=" ">
                <a:extLst>
                  <a:ext uri="{FF2B5EF4-FFF2-40B4-BE49-F238E27FC236}">
                    <a16:creationId xmlns:a16="http://schemas.microsoft.com/office/drawing/2014/main" id="{C1BCA963-CA82-6E42-6672-15B9A9BF76BB}"/>
                  </a:ext>
                </a:extLst>
              </p:cNvPr>
              <p:cNvSpPr txBox="1">
                <a:spLocks noRot="1" noChangeAspect="1" noMove="1" noResize="1" noEditPoints="1" noAdjustHandles="1" noChangeArrowheads="1" noChangeShapeType="1" noTextEdit="1"/>
              </p:cNvSpPr>
              <p:nvPr/>
            </p:nvSpPr>
            <p:spPr>
              <a:xfrm>
                <a:off x="20456453" y="10119672"/>
                <a:ext cx="1371086" cy="492443"/>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 ">
                <a:extLst>
                  <a:ext uri="{FF2B5EF4-FFF2-40B4-BE49-F238E27FC236}">
                    <a16:creationId xmlns:a16="http://schemas.microsoft.com/office/drawing/2014/main" id="{77C8CAD7-A205-2F1F-7A47-97F72BEF69D8}"/>
                  </a:ext>
                </a:extLst>
              </p:cNvPr>
              <p:cNvSpPr txBox="1"/>
              <p:nvPr/>
            </p:nvSpPr>
            <p:spPr>
              <a:xfrm>
                <a:off x="19550085" y="7939631"/>
                <a:ext cx="3718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𝑪</m:t>
                      </m:r>
                    </m:oMath>
                  </m:oMathPara>
                </a14:m>
                <a:endParaRPr lang="vi-VN" sz="3200" b="1">
                  <a:solidFill>
                    <a:srgbClr val="002060"/>
                  </a:solidFill>
                </a:endParaRPr>
              </a:p>
            </p:txBody>
          </p:sp>
        </mc:Choice>
        <mc:Fallback xmlns="">
          <p:sp>
            <p:nvSpPr>
              <p:cNvPr id="45" name=" ">
                <a:extLst>
                  <a:ext uri="{FF2B5EF4-FFF2-40B4-BE49-F238E27FC236}">
                    <a16:creationId xmlns:a16="http://schemas.microsoft.com/office/drawing/2014/main" id="{77C8CAD7-A205-2F1F-7A47-97F72BEF69D8}"/>
                  </a:ext>
                </a:extLst>
              </p:cNvPr>
              <p:cNvSpPr txBox="1">
                <a:spLocks noRot="1" noChangeAspect="1" noMove="1" noResize="1" noEditPoints="1" noAdjustHandles="1" noChangeArrowheads="1" noChangeShapeType="1" noTextEdit="1"/>
              </p:cNvSpPr>
              <p:nvPr/>
            </p:nvSpPr>
            <p:spPr>
              <a:xfrm>
                <a:off x="19550085" y="7939631"/>
                <a:ext cx="371897" cy="49244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 ">
                <a:extLst>
                  <a:ext uri="{FF2B5EF4-FFF2-40B4-BE49-F238E27FC236}">
                    <a16:creationId xmlns:a16="http://schemas.microsoft.com/office/drawing/2014/main" id="{C58FD5CB-2CDB-6E02-DA4C-F41100F44E5D}"/>
                  </a:ext>
                </a:extLst>
              </p:cNvPr>
              <p:cNvSpPr txBox="1"/>
              <p:nvPr/>
            </p:nvSpPr>
            <p:spPr>
              <a:xfrm>
                <a:off x="17656548" y="9828211"/>
                <a:ext cx="235331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𝒂</m:t>
                      </m:r>
                    </m:oMath>
                  </m:oMathPara>
                </a14:m>
                <a:endParaRPr lang="vi-VN" sz="3200" b="1">
                  <a:solidFill>
                    <a:srgbClr val="002060"/>
                  </a:solidFill>
                </a:endParaRPr>
              </a:p>
            </p:txBody>
          </p:sp>
        </mc:Choice>
        <mc:Fallback xmlns="">
          <p:sp>
            <p:nvSpPr>
              <p:cNvPr id="46" name=" ">
                <a:extLst>
                  <a:ext uri="{FF2B5EF4-FFF2-40B4-BE49-F238E27FC236}">
                    <a16:creationId xmlns:a16="http://schemas.microsoft.com/office/drawing/2014/main" id="{C58FD5CB-2CDB-6E02-DA4C-F41100F44E5D}"/>
                  </a:ext>
                </a:extLst>
              </p:cNvPr>
              <p:cNvSpPr txBox="1">
                <a:spLocks noRot="1" noChangeAspect="1" noMove="1" noResize="1" noEditPoints="1" noAdjustHandles="1" noChangeArrowheads="1" noChangeShapeType="1" noTextEdit="1"/>
              </p:cNvSpPr>
              <p:nvPr/>
            </p:nvSpPr>
            <p:spPr>
              <a:xfrm>
                <a:off x="17656548" y="9828211"/>
                <a:ext cx="2353317" cy="492443"/>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5" name="Hộp Văn bản 54">
                <a:extLst>
                  <a:ext uri="{FF2B5EF4-FFF2-40B4-BE49-F238E27FC236}">
                    <a16:creationId xmlns:a16="http://schemas.microsoft.com/office/drawing/2014/main" id="{3AA0C956-CEC6-BFCD-E09B-8312C26C1F04}"/>
                  </a:ext>
                </a:extLst>
              </p:cNvPr>
              <p:cNvSpPr txBox="1"/>
              <p:nvPr/>
            </p:nvSpPr>
            <p:spPr>
              <a:xfrm>
                <a:off x="605115" y="6937541"/>
                <a:ext cx="16345267" cy="6402778"/>
              </a:xfrm>
              <a:prstGeom prst="rect">
                <a:avLst/>
              </a:prstGeom>
              <a:noFill/>
            </p:spPr>
            <p:txBody>
              <a:bodyPr wrap="square">
                <a:spAutoFit/>
              </a:bodyPr>
              <a:lstStyle/>
              <a:p>
                <a:pPr lvl="0" algn="just">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b)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vi-VN" sz="4400" b="1" i="1">
                            <a:latin typeface="Cambria Math" panose="02040503050406030204" pitchFamily="18" charset="0"/>
                          </a:rPr>
                        </m:ctrlPr>
                      </m:dPr>
                      <m:e>
                        <m:eqArr>
                          <m:eqArrPr>
                            <m:ctrlPr>
                              <a:rPr lang="vi-VN" sz="4400" b="1" i="1">
                                <a:latin typeface="Cambria Math" panose="02040503050406030204" pitchFamily="18" charset="0"/>
                              </a:rPr>
                            </m:ctrlPr>
                          </m:eqArrPr>
                          <m:e>
                            <m:r>
                              <a:rPr lang="en-US" sz="4400" b="1" i="1">
                                <a:latin typeface="Cambria Math" panose="02040503050406030204" pitchFamily="18" charset="0"/>
                              </a:rPr>
                              <m:t>&amp;</m:t>
                            </m:r>
                            <m:d>
                              <m:dPr>
                                <m:ctrlPr>
                                  <a:rPr lang="vi-VN" sz="4400" b="1" i="1">
                                    <a:latin typeface="Cambria Math" panose="02040503050406030204" pitchFamily="18" charset="0"/>
                                  </a:rPr>
                                </m:ctrlPr>
                              </m:dPr>
                              <m:e>
                                <m:r>
                                  <a:rPr lang="en-US" sz="4400" b="1" i="1">
                                    <a:latin typeface="Cambria Math" panose="02040503050406030204" pitchFamily="18" charset="0"/>
                                  </a:rPr>
                                  <m:t>𝑷</m:t>
                                </m:r>
                              </m:e>
                            </m:d>
                            <m:r>
                              <a:rPr lang="en-US" sz="4400" b="1" i="1">
                                <a:latin typeface="Cambria Math" panose="02040503050406030204" pitchFamily="18" charset="0"/>
                              </a:rPr>
                              <m:t>∩</m:t>
                            </m:r>
                            <m:d>
                              <m:dPr>
                                <m:ctrlPr>
                                  <a:rPr lang="vi-VN" sz="4400" b="1" i="1">
                                    <a:latin typeface="Cambria Math" panose="02040503050406030204" pitchFamily="18" charset="0"/>
                                  </a:rPr>
                                </m:ctrlPr>
                              </m:dPr>
                              <m:e>
                                <m:r>
                                  <a:rPr lang="en-US" sz="4400" b="1" i="1">
                                    <a:latin typeface="Cambria Math" panose="02040503050406030204" pitchFamily="18" charset="0"/>
                                  </a:rPr>
                                  <m:t>𝑸</m:t>
                                </m:r>
                              </m:e>
                            </m:d>
                            <m:r>
                              <a:rPr lang="en-US" sz="4400" b="1" i="1">
                                <a:latin typeface="Cambria Math" panose="02040503050406030204" pitchFamily="18" charset="0"/>
                              </a:rPr>
                              <m:t>=</m:t>
                            </m:r>
                            <m:r>
                              <a:rPr lang="en-US" sz="4400" b="1" i="1">
                                <a:latin typeface="Cambria Math" panose="02040503050406030204" pitchFamily="18" charset="0"/>
                              </a:rPr>
                              <m:t>𝒄</m:t>
                            </m:r>
                          </m:e>
                          <m:e>
                            <m:r>
                              <a:rPr lang="en-US" sz="4400" b="1" i="1">
                                <a:latin typeface="Cambria Math" panose="02040503050406030204" pitchFamily="18" charset="0"/>
                              </a:rPr>
                              <m:t>&amp;</m:t>
                            </m:r>
                            <m:d>
                              <m:dPr>
                                <m:ctrlPr>
                                  <a:rPr lang="vi-VN" sz="4400" b="1" i="1">
                                    <a:latin typeface="Cambria Math" panose="02040503050406030204" pitchFamily="18" charset="0"/>
                                  </a:rPr>
                                </m:ctrlPr>
                              </m:dPr>
                              <m:e>
                                <m:r>
                                  <a:rPr lang="en-US" sz="4400" b="1" i="1">
                                    <a:latin typeface="Cambria Math" panose="02040503050406030204" pitchFamily="18" charset="0"/>
                                  </a:rPr>
                                  <m:t>𝑷</m:t>
                                </m:r>
                              </m:e>
                            </m:d>
                            <m:r>
                              <a:rPr lang="en-US" sz="4400" b="1" i="1">
                                <a:latin typeface="Cambria Math" panose="02040503050406030204" pitchFamily="18" charset="0"/>
                              </a:rPr>
                              <m:t>∩</m:t>
                            </m:r>
                            <m:d>
                              <m:dPr>
                                <m:ctrlPr>
                                  <a:rPr lang="vi-VN" sz="4400" b="1" i="1">
                                    <a:latin typeface="Cambria Math" panose="02040503050406030204" pitchFamily="18" charset="0"/>
                                  </a:rPr>
                                </m:ctrlPr>
                              </m:dPr>
                              <m:e>
                                <m:r>
                                  <a:rPr lang="en-US" sz="4400" b="1" i="1">
                                    <a:latin typeface="Cambria Math" panose="02040503050406030204" pitchFamily="18" charset="0"/>
                                  </a:rPr>
                                  <m:t>𝑹</m:t>
                                </m:r>
                              </m:e>
                            </m:d>
                            <m:r>
                              <a:rPr lang="en-US" sz="4400" b="1" i="1">
                                <a:latin typeface="Cambria Math" panose="02040503050406030204" pitchFamily="18" charset="0"/>
                              </a:rPr>
                              <m:t>=</m:t>
                            </m:r>
                            <m:r>
                              <a:rPr lang="en-US" sz="4400" b="1" i="1">
                                <a:latin typeface="Cambria Math" panose="02040503050406030204" pitchFamily="18" charset="0"/>
                              </a:rPr>
                              <m:t>𝒂</m:t>
                            </m:r>
                          </m:e>
                          <m:e>
                            <m:r>
                              <a:rPr lang="en-US" sz="4400" b="1" i="1">
                                <a:latin typeface="Cambria Math" panose="02040503050406030204" pitchFamily="18" charset="0"/>
                              </a:rPr>
                              <m:t>&amp;</m:t>
                            </m:r>
                            <m:d>
                              <m:dPr>
                                <m:ctrlPr>
                                  <a:rPr lang="vi-VN" sz="4400" b="1" i="1">
                                    <a:latin typeface="Cambria Math" panose="02040503050406030204" pitchFamily="18" charset="0"/>
                                  </a:rPr>
                                </m:ctrlPr>
                              </m:dPr>
                              <m:e>
                                <m:r>
                                  <a:rPr lang="en-US" sz="4400" b="1" i="1">
                                    <a:latin typeface="Cambria Math" panose="02040503050406030204" pitchFamily="18" charset="0"/>
                                  </a:rPr>
                                  <m:t>𝑸</m:t>
                                </m:r>
                              </m:e>
                            </m:d>
                            <m:r>
                              <a:rPr lang="en-US" sz="4400" b="1" i="1">
                                <a:latin typeface="Cambria Math" panose="02040503050406030204" pitchFamily="18" charset="0"/>
                              </a:rPr>
                              <m:t>∩</m:t>
                            </m:r>
                            <m:d>
                              <m:dPr>
                                <m:ctrlPr>
                                  <a:rPr lang="vi-VN" sz="4400" b="1" i="1">
                                    <a:latin typeface="Cambria Math" panose="02040503050406030204" pitchFamily="18" charset="0"/>
                                  </a:rPr>
                                </m:ctrlPr>
                              </m:dPr>
                              <m:e>
                                <m:r>
                                  <a:rPr lang="en-US" sz="4400" b="1" i="1">
                                    <a:latin typeface="Cambria Math" panose="02040503050406030204" pitchFamily="18" charset="0"/>
                                  </a:rPr>
                                  <m:t>𝑹</m:t>
                                </m:r>
                              </m:e>
                            </m:d>
                            <m:r>
                              <a:rPr lang="en-US" sz="4400" b="1" i="1">
                                <a:latin typeface="Cambria Math" panose="02040503050406030204" pitchFamily="18" charset="0"/>
                              </a:rPr>
                              <m:t>=</m:t>
                            </m:r>
                            <m:r>
                              <a:rPr lang="en-US" sz="4400" b="1" i="1">
                                <a:latin typeface="Cambria Math" panose="02040503050406030204" pitchFamily="18" charset="0"/>
                              </a:rPr>
                              <m:t>𝒃</m:t>
                            </m:r>
                          </m:e>
                          <m:e>
                            <m:r>
                              <a:rPr lang="en-US" sz="4400" b="1" i="1">
                                <a:latin typeface="Cambria Math" panose="02040503050406030204" pitchFamily="18" charset="0"/>
                              </a:rPr>
                              <m:t>&amp;</m:t>
                            </m:r>
                            <m:r>
                              <a:rPr lang="en-US" sz="4400" b="1" i="1">
                                <a:latin typeface="Cambria Math" panose="02040503050406030204" pitchFamily="18" charset="0"/>
                              </a:rPr>
                              <m:t>𝒂</m:t>
                            </m:r>
                            <m:r>
                              <m:rPr>
                                <m:nor/>
                              </m:rPr>
                              <a:rPr lang="en-US" sz="4400" b="1">
                                <a:latin typeface="Tahoma" panose="020B0604030504040204" pitchFamily="34" charset="0"/>
                                <a:ea typeface="Tahoma" panose="020B0604030504040204" pitchFamily="34" charset="0"/>
                                <a:cs typeface="Tahoma" panose="020B0604030504040204" pitchFamily="34" charset="0"/>
                              </a:rPr>
                              <m:t>//</m:t>
                            </m:r>
                            <m:r>
                              <a:rPr lang="en-US" sz="4400" b="1" i="1">
                                <a:latin typeface="Cambria Math" panose="02040503050406030204" pitchFamily="18" charset="0"/>
                              </a:rPr>
                              <m:t>𝒄</m:t>
                            </m:r>
                          </m:e>
                        </m:eqArr>
                      </m:e>
                    </m:d>
                    <m:r>
                      <a:rPr lang="en-US" sz="4400" b="1" i="1">
                        <a:latin typeface="Cambria Math" panose="02040503050406030204" pitchFamily="18" charset="0"/>
                      </a:rPr>
                      <m:t>⇒</m:t>
                    </m:r>
                    <m:r>
                      <a:rPr lang="en-US" sz="4400" b="1" i="1">
                        <a:latin typeface="Cambria Math" panose="02040503050406030204" pitchFamily="18" charset="0"/>
                      </a:rPr>
                      <m:t>𝒃</m:t>
                    </m:r>
                    <m:r>
                      <m:rPr>
                        <m:nor/>
                      </m:rPr>
                      <a:rPr lang="en-US" sz="4400" b="1">
                        <a:latin typeface="Tahoma" panose="020B0604030504040204" pitchFamily="34" charset="0"/>
                        <a:ea typeface="Tahoma" panose="020B0604030504040204" pitchFamily="34" charset="0"/>
                        <a:cs typeface="Tahoma" panose="020B0604030504040204" pitchFamily="34" charset="0"/>
                      </a:rPr>
                      <m:t>//</m:t>
                    </m:r>
                    <m:r>
                      <a:rPr lang="en-US" sz="4400" b="1" i="1">
                        <a:latin typeface="Cambria Math" panose="02040503050406030204" pitchFamily="18" charset="0"/>
                      </a:rPr>
                      <m:t>𝒄</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Thật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m:t>
                    </m:r>
                    <m:d>
                      <m:dPr>
                        <m:begChr m:val="{"/>
                        <m:endChr m:val="}"/>
                        <m:ctrlPr>
                          <a:rPr lang="vi-VN" sz="4400" b="1" i="1">
                            <a:latin typeface="Cambria Math" panose="02040503050406030204" pitchFamily="18" charset="0"/>
                          </a:rPr>
                        </m:ctrlPr>
                      </m:dPr>
                      <m:e>
                        <m:r>
                          <a:rPr lang="en-US" sz="4400" b="1" i="1" smtClean="0">
                            <a:latin typeface="Cambria Math" panose="02040503050406030204" pitchFamily="18" charset="0"/>
                          </a:rPr>
                          <m:t>𝑴</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ý a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m:t>
                    </m:r>
                    <m:d>
                      <m:dPr>
                        <m:begChr m:val="{"/>
                        <m:endChr m:val="}"/>
                        <m:ctrlPr>
                          <a:rPr lang="vi-VN" sz="4400" b="1" i="1">
                            <a:latin typeface="Cambria Math" panose="02040503050406030204" pitchFamily="18" charset="0"/>
                          </a:rPr>
                        </m:ctrlPr>
                      </m:dPr>
                      <m:e>
                        <m:r>
                          <a:rPr lang="en-US" sz="4400" b="1" i="1" smtClean="0">
                            <a:latin typeface="Cambria Math" panose="02040503050406030204" pitchFamily="18" charset="0"/>
                          </a:rPr>
                          <m:t>𝑴</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𝒃</m:t>
                    </m:r>
                    <m:r>
                      <m:rPr>
                        <m:nor/>
                      </m:rPr>
                      <a:rPr lang="en-US" sz="4400" b="1">
                        <a:latin typeface="Tahoma" panose="020B0604030504040204" pitchFamily="34" charset="0"/>
                        <a:ea typeface="Tahoma" panose="020B0604030504040204" pitchFamily="34" charset="0"/>
                        <a:cs typeface="Tahoma" panose="020B0604030504040204" pitchFamily="34" charset="0"/>
                      </a:rPr>
                      <m:t>//</m:t>
                    </m:r>
                    <m:r>
                      <a:rPr lang="en-US" sz="4400" b="1" i="1">
                        <a:latin typeface="Cambria Math" panose="02040503050406030204" pitchFamily="18" charset="0"/>
                      </a:rPr>
                      <m:t>𝒄</m:t>
                    </m:r>
                  </m:oMath>
                </a14:m>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pP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5" name="Hộp Văn bản 54">
                <a:extLst>
                  <a:ext uri="{FF2B5EF4-FFF2-40B4-BE49-F238E27FC236}">
                    <a16:creationId xmlns:a16="http://schemas.microsoft.com/office/drawing/2014/main" id="{3AA0C956-CEC6-BFCD-E09B-8312C26C1F04}"/>
                  </a:ext>
                </a:extLst>
              </p:cNvPr>
              <p:cNvSpPr txBox="1">
                <a:spLocks noRot="1" noChangeAspect="1" noMove="1" noResize="1" noEditPoints="1" noAdjustHandles="1" noChangeArrowheads="1" noChangeShapeType="1" noTextEdit="1"/>
              </p:cNvSpPr>
              <p:nvPr/>
            </p:nvSpPr>
            <p:spPr>
              <a:xfrm>
                <a:off x="605115" y="6937541"/>
                <a:ext cx="16345267" cy="6402778"/>
              </a:xfrm>
              <a:prstGeom prst="rect">
                <a:avLst/>
              </a:prstGeom>
              <a:blipFill>
                <a:blip r:embed="rId10"/>
                <a:stretch>
                  <a:fillRect l="-1491"/>
                </a:stretch>
              </a:blipFill>
            </p:spPr>
            <p:txBody>
              <a:bodyPr/>
              <a:lstStyle/>
              <a:p>
                <a:r>
                  <a:rPr lang="en-US">
                    <a:noFill/>
                  </a:rPr>
                  <a:t> </a:t>
                </a:r>
              </a:p>
            </p:txBody>
          </p:sp>
        </mc:Fallback>
      </mc:AlternateContent>
      <p:grpSp>
        <p:nvGrpSpPr>
          <p:cNvPr id="38" name="Nhóm 37">
            <a:extLst>
              <a:ext uri="{FF2B5EF4-FFF2-40B4-BE49-F238E27FC236}">
                <a16:creationId xmlns:a16="http://schemas.microsoft.com/office/drawing/2014/main" id="{A23F7145-FCC4-D46C-8166-0CE30733AC27}"/>
              </a:ext>
            </a:extLst>
          </p:cNvPr>
          <p:cNvGrpSpPr/>
          <p:nvPr/>
        </p:nvGrpSpPr>
        <p:grpSpPr>
          <a:xfrm>
            <a:off x="18555680" y="7974428"/>
            <a:ext cx="2475288" cy="4251237"/>
            <a:chOff x="18410151" y="8094791"/>
            <a:chExt cx="2475288" cy="4251237"/>
          </a:xfrm>
        </p:grpSpPr>
        <p:cxnSp>
          <p:nvCxnSpPr>
            <p:cNvPr id="18" name=" ">
              <a:extLst>
                <a:ext uri="{FF2B5EF4-FFF2-40B4-BE49-F238E27FC236}">
                  <a16:creationId xmlns:a16="http://schemas.microsoft.com/office/drawing/2014/main" id="{1EFD78C0-7922-A39C-ABF0-551D2635A03F}"/>
                </a:ext>
              </a:extLst>
            </p:cNvPr>
            <p:cNvCxnSpPr>
              <a:cxnSpLocks/>
            </p:cNvCxnSpPr>
            <p:nvPr/>
          </p:nvCxnSpPr>
          <p:spPr>
            <a:xfrm>
              <a:off x="18501360" y="8579514"/>
              <a:ext cx="0" cy="3646151"/>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 ">
              <a:extLst>
                <a:ext uri="{FF2B5EF4-FFF2-40B4-BE49-F238E27FC236}">
                  <a16:creationId xmlns:a16="http://schemas.microsoft.com/office/drawing/2014/main" id="{09727B4D-8DA8-491F-3B6F-29583DF97247}"/>
                </a:ext>
              </a:extLst>
            </p:cNvPr>
            <p:cNvCxnSpPr>
              <a:cxnSpLocks/>
            </p:cNvCxnSpPr>
            <p:nvPr/>
          </p:nvCxnSpPr>
          <p:spPr>
            <a:xfrm>
              <a:off x="20885439" y="8094791"/>
              <a:ext cx="0" cy="3646151"/>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 ">
              <a:extLst>
                <a:ext uri="{FF2B5EF4-FFF2-40B4-BE49-F238E27FC236}">
                  <a16:creationId xmlns:a16="http://schemas.microsoft.com/office/drawing/2014/main" id="{A9DDF5D2-6F6C-BF71-4CB1-2647BA4EF5C0}"/>
                </a:ext>
              </a:extLst>
            </p:cNvPr>
            <p:cNvCxnSpPr>
              <a:cxnSpLocks/>
            </p:cNvCxnSpPr>
            <p:nvPr/>
          </p:nvCxnSpPr>
          <p:spPr>
            <a:xfrm flipH="1">
              <a:off x="18501360" y="8125378"/>
              <a:ext cx="2384079" cy="418243"/>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 ">
              <a:extLst>
                <a:ext uri="{FF2B5EF4-FFF2-40B4-BE49-F238E27FC236}">
                  <a16:creationId xmlns:a16="http://schemas.microsoft.com/office/drawing/2014/main" id="{0F3D7B87-19D0-20DA-1E08-DB9C63299B43}"/>
                </a:ext>
              </a:extLst>
            </p:cNvPr>
            <p:cNvCxnSpPr>
              <a:cxnSpLocks/>
            </p:cNvCxnSpPr>
            <p:nvPr/>
          </p:nvCxnSpPr>
          <p:spPr>
            <a:xfrm flipH="1">
              <a:off x="18501360" y="11751039"/>
              <a:ext cx="2384079" cy="418243"/>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Hình ảnh 32">
              <a:extLst>
                <a:ext uri="{FF2B5EF4-FFF2-40B4-BE49-F238E27FC236}">
                  <a16:creationId xmlns:a16="http://schemas.microsoft.com/office/drawing/2014/main" id="{B74FF904-8E50-8B75-7AEE-37475C7341A9}"/>
                </a:ext>
              </a:extLst>
            </p:cNvPr>
            <p:cNvPicPr>
              <a:picLocks/>
            </p:cNvPicPr>
            <p:nvPr/>
          </p:nvPicPr>
          <p:blipFill>
            <a:blip r:embed="rId3"/>
            <a:stretch>
              <a:fillRect/>
            </a:stretch>
          </p:blipFill>
          <p:spPr>
            <a:xfrm rot="4938756">
              <a:off x="18104476" y="11139961"/>
              <a:ext cx="1511742" cy="900391"/>
            </a:xfrm>
            <a:prstGeom prst="rect">
              <a:avLst/>
            </a:prstGeom>
          </p:spPr>
        </p:pic>
        <mc:AlternateContent xmlns:mc="http://schemas.openxmlformats.org/markup-compatibility/2006" xmlns:a14="http://schemas.microsoft.com/office/drawing/2010/main">
          <mc:Choice Requires="a14">
            <p:sp>
              <p:nvSpPr>
                <p:cNvPr id="35" name=" ">
                  <a:extLst>
                    <a:ext uri="{FF2B5EF4-FFF2-40B4-BE49-F238E27FC236}">
                      <a16:creationId xmlns:a16="http://schemas.microsoft.com/office/drawing/2014/main" id="{B16AFC5F-B5F5-320D-1A32-EE45AB22F161}"/>
                    </a:ext>
                  </a:extLst>
                </p:cNvPr>
                <p:cNvSpPr txBox="1"/>
                <p:nvPr/>
              </p:nvSpPr>
              <p:spPr>
                <a:xfrm>
                  <a:off x="18602427" y="11520864"/>
                  <a:ext cx="39914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𝑹</m:t>
                        </m:r>
                      </m:oMath>
                    </m:oMathPara>
                  </a14:m>
                  <a:endParaRPr lang="vi-VN" sz="3200" b="1">
                    <a:solidFill>
                      <a:srgbClr val="002060"/>
                    </a:solidFill>
                  </a:endParaRPr>
                </a:p>
              </p:txBody>
            </p:sp>
          </mc:Choice>
          <mc:Fallback xmlns="">
            <p:sp>
              <p:nvSpPr>
                <p:cNvPr id="35" name=" ">
                  <a:extLst>
                    <a:ext uri="{FF2B5EF4-FFF2-40B4-BE49-F238E27FC236}">
                      <a16:creationId xmlns:a16="http://schemas.microsoft.com/office/drawing/2014/main" id="{B16AFC5F-B5F5-320D-1A32-EE45AB22F161}"/>
                    </a:ext>
                  </a:extLst>
                </p:cNvPr>
                <p:cNvSpPr txBox="1">
                  <a:spLocks noRot="1" noChangeAspect="1" noMove="1" noResize="1" noEditPoints="1" noAdjustHandles="1" noChangeArrowheads="1" noChangeShapeType="1" noTextEdit="1"/>
                </p:cNvSpPr>
                <p:nvPr/>
              </p:nvSpPr>
              <p:spPr>
                <a:xfrm>
                  <a:off x="18602427" y="11520864"/>
                  <a:ext cx="399147" cy="492443"/>
                </a:xfrm>
                <a:prstGeom prst="rect">
                  <a:avLst/>
                </a:prstGeom>
                <a:blipFill>
                  <a:blip r:embed="rId11"/>
                  <a:stretch>
                    <a:fillRect/>
                  </a:stretch>
                </a:blipFill>
              </p:spPr>
              <p:txBody>
                <a:bodyPr/>
                <a:lstStyle/>
                <a:p>
                  <a:r>
                    <a:rPr lang="vi-VN">
                      <a:noFill/>
                    </a:rPr>
                    <a:t> </a:t>
                  </a:r>
                </a:p>
              </p:txBody>
            </p:sp>
          </mc:Fallback>
        </mc:AlternateContent>
      </p:grpSp>
    </p:spTree>
    <p:extLst>
      <p:ext uri="{BB962C8B-B14F-4D97-AF65-F5344CB8AC3E}">
        <p14:creationId xmlns:p14="http://schemas.microsoft.com/office/powerpoint/2010/main" val="302555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arn(inVertical)">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5">
                                            <p:txEl>
                                              <p:pRg st="0" end="0"/>
                                            </p:txEl>
                                          </p:spTgt>
                                        </p:tgtEl>
                                        <p:attrNameLst>
                                          <p:attrName>style.visibility</p:attrName>
                                        </p:attrNameLst>
                                      </p:cBhvr>
                                      <p:to>
                                        <p:strVal val="visible"/>
                                      </p:to>
                                    </p:set>
                                    <p:animEffect transition="in" filter="barn(inVertical)">
                                      <p:cBhvr>
                                        <p:cTn id="53" dur="500"/>
                                        <p:tgtEl>
                                          <p:spTgt spid="5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5">
                                            <p:txEl>
                                              <p:pRg st="1" end="1"/>
                                            </p:txEl>
                                          </p:spTgt>
                                        </p:tgtEl>
                                        <p:attrNameLst>
                                          <p:attrName>style.visibility</p:attrName>
                                        </p:attrNameLst>
                                      </p:cBhvr>
                                      <p:to>
                                        <p:strVal val="visible"/>
                                      </p:to>
                                    </p:set>
                                    <p:animEffect transition="in" filter="barn(inVertical)">
                                      <p:cBhvr>
                                        <p:cTn id="58" dur="500"/>
                                        <p:tgtEl>
                                          <p:spTgt spid="5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5">
                                            <p:txEl>
                                              <p:pRg st="2" end="2"/>
                                            </p:txEl>
                                          </p:spTgt>
                                        </p:tgtEl>
                                        <p:attrNameLst>
                                          <p:attrName>style.visibility</p:attrName>
                                        </p:attrNameLst>
                                      </p:cBhvr>
                                      <p:to>
                                        <p:strVal val="visible"/>
                                      </p:to>
                                    </p:set>
                                    <p:animEffect transition="in" filter="barn(inVertical)">
                                      <p:cBhvr>
                                        <p:cTn id="63" dur="5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43"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1" y="1034591"/>
                <a:ext cx="6731001" cy="706348"/>
                <a:chOff x="3466332" y="1958950"/>
                <a:chExt cx="4869075" cy="706348"/>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2" y="1958950"/>
                  <a:ext cx="4869075" cy="70634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ĐỊNH LÍ (Ba đường giao tuyến)</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374873" y="2808126"/>
            <a:ext cx="23064178" cy="1805974"/>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Nếu ba mặt phẳng đôi một cắt nhau theo ba giao tuyến phân biệt thì ba giao tuyến đó đồng quy hoặc đôi một song song với nhau.</a:t>
            </a:r>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5" name="Hộp Văn bản 54">
            <a:extLst>
              <a:ext uri="{FF2B5EF4-FFF2-40B4-BE49-F238E27FC236}">
                <a16:creationId xmlns:a16="http://schemas.microsoft.com/office/drawing/2014/main" id="{3AA0C956-CEC6-BFCD-E09B-8312C26C1F04}"/>
              </a:ext>
            </a:extLst>
          </p:cNvPr>
          <p:cNvSpPr txBox="1"/>
          <p:nvPr/>
        </p:nvSpPr>
        <p:spPr>
          <a:xfrm>
            <a:off x="782032" y="5084968"/>
            <a:ext cx="22657019" cy="4016933"/>
          </a:xfrm>
          <a:prstGeom prst="rect">
            <a:avLst/>
          </a:prstGeom>
          <a:noFill/>
        </p:spPr>
        <p:txBody>
          <a:bodyPr wrap="square">
            <a:spAutoFit/>
          </a:bodyPr>
          <a:lstStyle/>
          <a:p>
            <a:pPr algn="just">
              <a:lnSpc>
                <a:spcPct val="150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4400" b="1">
                <a:latin typeface="Tahoma" panose="020B0604030504040204" pitchFamily="34" charset="0"/>
                <a:ea typeface="Tahoma" panose="020B0604030504040204" pitchFamily="34" charset="0"/>
                <a:cs typeface="Tahoma" panose="020B0604030504040204" pitchFamily="34" charset="0"/>
              </a:rPr>
              <a:t> Từ kết quả trên có thể suy ra rằng: </a:t>
            </a:r>
          </a:p>
          <a:p>
            <a:pPr algn="just">
              <a:lnSpc>
                <a:spcPct val="150000"/>
              </a:lnSpc>
            </a:pPr>
            <a:r>
              <a:rPr lang="en-US" sz="4400" b="1">
                <a:latin typeface="Tahoma" panose="020B0604030504040204" pitchFamily="34" charset="0"/>
                <a:ea typeface="Tahoma" panose="020B0604030504040204" pitchFamily="34" charset="0"/>
                <a:cs typeface="Tahoma" panose="020B0604030504040204" pitchFamily="34" charset="0"/>
              </a:rPr>
              <a:t>Nếu hai mặt phẳng chứa hai đường thẳng song song với nhau thì giao tuyến của chúng (nếu có) song song với hai đường thẳng đó hoặc trùng với một trong hai đường thẳng đó.</a:t>
            </a:r>
            <a:endParaRPr lang="vi-VN"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8632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animEffect transition="in" filter="barn(inVertical)">
                                      <p:cBhvr>
                                        <p:cTn id="12" dur="500"/>
                                        <p:tgtEl>
                                          <p:spTgt spid="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xEl>
                                              <p:pRg st="1" end="1"/>
                                            </p:txEl>
                                          </p:spTgt>
                                        </p:tgtEl>
                                        <p:attrNameLst>
                                          <p:attrName>style.visibility</p:attrName>
                                        </p:attrNameLst>
                                      </p:cBhvr>
                                      <p:to>
                                        <p:strVal val="visible"/>
                                      </p:to>
                                    </p:set>
                                    <p:animEffect transition="in" filter="barn(inVertical)">
                                      <p:cBhvr>
                                        <p:cTn id="17"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332505" y="955223"/>
            <a:ext cx="14390359" cy="1277449"/>
            <a:chOff x="10444842" y="2554465"/>
            <a:chExt cx="14757365" cy="1304531"/>
          </a:xfrm>
        </p:grpSpPr>
        <p:sp>
          <p:nvSpPr>
            <p:cNvPr id="210" name="Google Shape;210;p31"/>
            <p:cNvSpPr/>
            <p:nvPr/>
          </p:nvSpPr>
          <p:spPr>
            <a:xfrm flipH="1">
              <a:off x="11125198" y="2590800"/>
              <a:ext cx="14077009"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b="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TÍNH CHẤT HAI ĐƯỜNG THẲNG SONG SONG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1295399" cy="1304530"/>
            </a:xfrm>
            <a:prstGeom prst="ellipse">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30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533094" y="1989012"/>
            <a:ext cx="24776463" cy="10946545"/>
            <a:chOff x="2455868" y="992058"/>
            <a:chExt cx="17615862" cy="10946545"/>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2058"/>
              <a:ext cx="17615862" cy="10946545"/>
              <a:chOff x="2599217" y="1034591"/>
              <a:chExt cx="17615862" cy="10946545"/>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3832102" y="1034591"/>
                <a:ext cx="3735514" cy="656867"/>
                <a:chOff x="3466333" y="1958950"/>
                <a:chExt cx="2702198" cy="656867"/>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a:off x="3466333" y="1958950"/>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rgbClr val="002060"/>
                      </a:solidFill>
                      <a:latin typeface="Tahoma" panose="020B0604030504040204" pitchFamily="34" charset="0"/>
                      <a:ea typeface="Tahoma" panose="020B0604030504040204" pitchFamily="34" charset="0"/>
                      <a:cs typeface="Tahoma" panose="020B0604030504040204" pitchFamily="34" charset="0"/>
                    </a:rPr>
                    <a:t>Ví dụ</a:t>
                  </a:r>
                  <a:r>
                    <a:rPr kumimoji="0" lang="en-US" sz="40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 4</a:t>
                  </a:r>
                </a:p>
              </p:txBody>
            </p:sp>
          </p:grpSp>
        </p:gr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1"/>
              <a:ext cx="655983" cy="286310"/>
              <a:chOff x="5377069" y="5508269"/>
              <a:chExt cx="655983" cy="300637"/>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655983" cy="300637"/>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60" y="5562267"/>
                <a:ext cx="172276" cy="207409"/>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374873" y="2808125"/>
            <a:ext cx="23064178" cy="1672435"/>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r>
              <a:rPr lang="en-US" sz="4400" b="1">
                <a:latin typeface="Tahoma" panose="020B0604030504040204" pitchFamily="34" charset="0"/>
                <a:ea typeface="Tahoma" panose="020B0604030504040204" pitchFamily="34" charset="0"/>
                <a:cs typeface="Tahoma" panose="020B0604030504040204" pitchFamily="34" charset="0"/>
              </a:rPr>
              <a:t>Cho hình chóp S.ABCD có đáy ABCD là hình bình hành. Xác định giao tuyến của hai mặt phẳng (SAB) và (SCD).</a:t>
            </a:r>
            <a:endParaRPr lang="vi-VN"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kumimoji="0" lang="en-US" sz="4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0" name="Hộp Văn bản 19">
            <a:extLst>
              <a:ext uri="{FF2B5EF4-FFF2-40B4-BE49-F238E27FC236}">
                <a16:creationId xmlns:a16="http://schemas.microsoft.com/office/drawing/2014/main" id="{6B8CD4F1-985F-78D6-4208-7A39C7831E5A}"/>
              </a:ext>
            </a:extLst>
          </p:cNvPr>
          <p:cNvSpPr txBox="1"/>
          <p:nvPr/>
        </p:nvSpPr>
        <p:spPr>
          <a:xfrm>
            <a:off x="198925" y="4529517"/>
            <a:ext cx="4214435" cy="707886"/>
          </a:xfrm>
          <a:prstGeom prst="rect">
            <a:avLst/>
          </a:prstGeom>
          <a:noFill/>
        </p:spPr>
        <p:txBody>
          <a:bodyPr vert="horz" wrap="square" rtlCol="0">
            <a:spAutoFit/>
          </a:bodyPr>
          <a:lstStyle/>
          <a:p>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endParaRPr lang="vi-VN"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Google Shape;211;p31">
            <a:extLst>
              <a:ext uri="{FF2B5EF4-FFF2-40B4-BE49-F238E27FC236}">
                <a16:creationId xmlns:a16="http://schemas.microsoft.com/office/drawing/2014/main" id="{FE1E62F3-FE64-08FF-E5D9-BB1CE808DBBE}"/>
              </a:ext>
            </a:extLst>
          </p:cNvPr>
          <p:cNvSpPr/>
          <p:nvPr/>
        </p:nvSpPr>
        <p:spPr>
          <a:xfrm>
            <a:off x="549112" y="1139735"/>
            <a:ext cx="801002" cy="806626"/>
          </a:xfrm>
          <a:prstGeom prst="ellipse">
            <a:avLst/>
          </a:prstGeom>
          <a:solidFill>
            <a:srgbClr val="00B0F0"/>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2</a:t>
            </a:r>
            <a:endParaRPr kumimoji="0" sz="43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3" name=" ">
            <a:extLst>
              <a:ext uri="{FF2B5EF4-FFF2-40B4-BE49-F238E27FC236}">
                <a16:creationId xmlns:a16="http://schemas.microsoft.com/office/drawing/2014/main" id="{122F5A7D-4DC1-E171-0BC8-742BCA8047D3}"/>
              </a:ext>
            </a:extLst>
          </p:cNvPr>
          <p:cNvGrpSpPr/>
          <p:nvPr/>
        </p:nvGrpSpPr>
        <p:grpSpPr>
          <a:xfrm>
            <a:off x="17485360" y="5329958"/>
            <a:ext cx="4826000" cy="4331275"/>
            <a:chOff x="63500" y="190500"/>
            <a:chExt cx="4826000" cy="4331275"/>
          </a:xfrm>
        </p:grpSpPr>
        <p:pic>
          <p:nvPicPr>
            <p:cNvPr id="7" name=" ">
              <a:extLst>
                <a:ext uri="{FF2B5EF4-FFF2-40B4-BE49-F238E27FC236}">
                  <a16:creationId xmlns:a16="http://schemas.microsoft.com/office/drawing/2014/main" id="{DAA3865A-7EEB-3441-F91D-6E689C245F02}"/>
                </a:ext>
              </a:extLst>
            </p:cNvPr>
            <p:cNvPicPr>
              <a:picLocks/>
            </p:cNvPicPr>
            <p:nvPr/>
          </p:nvPicPr>
          <p:blipFill>
            <a:blip r:embed="rId3"/>
            <a:stretch>
              <a:fillRect/>
            </a:stretch>
          </p:blipFill>
          <p:spPr>
            <a:xfrm>
              <a:off x="254000" y="635000"/>
              <a:ext cx="4318000" cy="3429000"/>
            </a:xfrm>
            <a:prstGeom prst="rect">
              <a:avLst/>
            </a:prstGeom>
          </p:spPr>
        </p:pic>
        <p:sp>
          <p:nvSpPr>
            <p:cNvPr id="21" name="S">
              <a:extLst>
                <a:ext uri="{FF2B5EF4-FFF2-40B4-BE49-F238E27FC236}">
                  <a16:creationId xmlns:a16="http://schemas.microsoft.com/office/drawing/2014/main" id="{08292CFE-6D90-E775-9027-5AE5C0501914}"/>
                </a:ext>
              </a:extLst>
            </p:cNvPr>
            <p:cNvSpPr txBox="1"/>
            <p:nvPr/>
          </p:nvSpPr>
          <p:spPr>
            <a:xfrm>
              <a:off x="1651000" y="190500"/>
              <a:ext cx="3810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S</a:t>
              </a:r>
            </a:p>
          </p:txBody>
        </p:sp>
        <p:sp>
          <p:nvSpPr>
            <p:cNvPr id="29" name=" ">
              <a:extLst>
                <a:ext uri="{FF2B5EF4-FFF2-40B4-BE49-F238E27FC236}">
                  <a16:creationId xmlns:a16="http://schemas.microsoft.com/office/drawing/2014/main" id="{3464BCB9-D20E-72A2-6047-53725FA2240B}"/>
                </a:ext>
              </a:extLst>
            </p:cNvPr>
            <p:cNvSpPr txBox="1"/>
            <p:nvPr/>
          </p:nvSpPr>
          <p:spPr>
            <a:xfrm>
              <a:off x="1397000" y="2540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A</a:t>
              </a:r>
            </a:p>
          </p:txBody>
        </p:sp>
        <p:sp>
          <p:nvSpPr>
            <p:cNvPr id="30" name=" ">
              <a:extLst>
                <a:ext uri="{FF2B5EF4-FFF2-40B4-BE49-F238E27FC236}">
                  <a16:creationId xmlns:a16="http://schemas.microsoft.com/office/drawing/2014/main" id="{8ACD3EC3-F297-88E0-F507-6E2741863D35}"/>
                </a:ext>
              </a:extLst>
            </p:cNvPr>
            <p:cNvSpPr txBox="1"/>
            <p:nvPr/>
          </p:nvSpPr>
          <p:spPr>
            <a:xfrm>
              <a:off x="63500" y="3937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B</a:t>
              </a:r>
            </a:p>
          </p:txBody>
        </p:sp>
        <p:sp>
          <p:nvSpPr>
            <p:cNvPr id="31" name=" ">
              <a:extLst>
                <a:ext uri="{FF2B5EF4-FFF2-40B4-BE49-F238E27FC236}">
                  <a16:creationId xmlns:a16="http://schemas.microsoft.com/office/drawing/2014/main" id="{F2BFD1CE-E78A-709E-7BD3-07A0CDF721DB}"/>
                </a:ext>
              </a:extLst>
            </p:cNvPr>
            <p:cNvSpPr txBox="1"/>
            <p:nvPr/>
          </p:nvSpPr>
          <p:spPr>
            <a:xfrm>
              <a:off x="2730500" y="39370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C</a:t>
              </a:r>
            </a:p>
          </p:txBody>
        </p:sp>
        <p:sp>
          <p:nvSpPr>
            <p:cNvPr id="32" name=" ">
              <a:extLst>
                <a:ext uri="{FF2B5EF4-FFF2-40B4-BE49-F238E27FC236}">
                  <a16:creationId xmlns:a16="http://schemas.microsoft.com/office/drawing/2014/main" id="{FFF9ADFB-3CBF-6120-CF76-07BD3D550CC1}"/>
                </a:ext>
              </a:extLst>
            </p:cNvPr>
            <p:cNvSpPr txBox="1"/>
            <p:nvPr/>
          </p:nvSpPr>
          <p:spPr>
            <a:xfrm>
              <a:off x="4572000" y="2603500"/>
              <a:ext cx="317500" cy="584775"/>
            </a:xfrm>
            <a:prstGeom prst="rect">
              <a:avLst/>
            </a:prstGeom>
            <a:noFill/>
          </p:spPr>
          <p:txBody>
            <a:bodyPr vert="horz" rtlCol="0">
              <a:spAutoFit/>
            </a:bodyPr>
            <a:lstStyle/>
            <a:p>
              <a:r>
                <a:rPr lang="vi-VN" sz="3200" b="1">
                  <a:solidFill>
                    <a:srgbClr val="0000CC"/>
                  </a:solidFill>
                  <a:latin typeface="UTM Swiss Condensed" panose="02000500000000000000" pitchFamily="2" charset="0"/>
                </a:rPr>
                <a:t>D</a:t>
              </a:r>
            </a:p>
          </p:txBody>
        </p:sp>
      </p:grpSp>
      <mc:AlternateContent xmlns:mc="http://schemas.openxmlformats.org/markup-compatibility/2006" xmlns:a14="http://schemas.microsoft.com/office/drawing/2010/main">
        <mc:Choice Requires="a14">
          <p:sp>
            <p:nvSpPr>
              <p:cNvPr id="36" name="Hộp Văn bản 35">
                <a:extLst>
                  <a:ext uri="{FF2B5EF4-FFF2-40B4-BE49-F238E27FC236}">
                    <a16:creationId xmlns:a16="http://schemas.microsoft.com/office/drawing/2014/main" id="{2B2625D4-1761-2A95-94C2-8231AB4222CE}"/>
                  </a:ext>
                </a:extLst>
              </p:cNvPr>
              <p:cNvSpPr txBox="1"/>
              <p:nvPr/>
            </p:nvSpPr>
            <p:spPr>
              <a:xfrm>
                <a:off x="332504" y="5745315"/>
                <a:ext cx="16233061" cy="1483868"/>
              </a:xfrm>
              <a:prstGeom prst="rect">
                <a:avLst/>
              </a:prstGeom>
              <a:noFill/>
            </p:spPr>
            <p:txBody>
              <a:bodyPr wrap="square">
                <a:spAutoFit/>
              </a:bodyPr>
              <a:lstStyle/>
              <a:p>
                <a:pPr marL="629920" algn="just">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Giao </a:t>
                </a:r>
                <a:r>
                  <a:rPr lang="en-US" sz="4400" b="1" dirty="0" err="1">
                    <a:effectLst/>
                    <a:latin typeface="Tahoma" panose="020B0604030504040204" pitchFamily="34" charset="0"/>
                    <a:ea typeface="Tahoma" panose="020B0604030504040204" pitchFamily="34" charset="0"/>
                    <a:cs typeface="Tahoma" panose="020B0604030504040204" pitchFamily="34" charset="0"/>
                  </a:rPr>
                  <a:t>tuyến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mặt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effectLst/>
                            <a:latin typeface="Cambria Math" panose="02040503050406030204" pitchFamily="18" charset="0"/>
                            <a:ea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rPr>
                          <m:t>𝑺𝑨𝑫</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effectLst/>
                            <a:latin typeface="Cambria Math" panose="02040503050406030204" pitchFamily="18" charset="0"/>
                            <a:ea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rPr>
                          <m:t>𝑺𝑩𝑪</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rPr>
                      <m:t>𝒅</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effectLst/>
                        <a:latin typeface="Cambria Math" panose="02040503050406030204" pitchFamily="18" charset="0"/>
                        <a:ea typeface="Times New Roman" panose="02020603050405020304" pitchFamily="18" charset="0"/>
                      </a:rPr>
                      <m:t>𝑺</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song </a:t>
                </a:r>
                <a:r>
                  <a:rPr lang="en-US" sz="4400" b="1" dirty="0" err="1">
                    <a:effectLst/>
                    <a:latin typeface="Tahoma" panose="020B0604030504040204" pitchFamily="34" charset="0"/>
                    <a:ea typeface="Tahoma" panose="020B0604030504040204" pitchFamily="34" charset="0"/>
                    <a:cs typeface="Tahoma" panose="020B0604030504040204" pitchFamily="34" charset="0"/>
                  </a:rPr>
                  <a:t>song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rPr>
                      <m:t>𝑨𝑫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rPr>
                      <m:t>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Hộp Văn bản 35">
                <a:extLst>
                  <a:ext uri="{FF2B5EF4-FFF2-40B4-BE49-F238E27FC236}">
                    <a16:creationId xmlns:a16="http://schemas.microsoft.com/office/drawing/2014/main" id="{2B2625D4-1761-2A95-94C2-8231AB4222CE}"/>
                  </a:ext>
                </a:extLst>
              </p:cNvPr>
              <p:cNvSpPr txBox="1">
                <a:spLocks noRot="1" noChangeAspect="1" noMove="1" noResize="1" noEditPoints="1" noAdjustHandles="1" noChangeArrowheads="1" noChangeShapeType="1" noTextEdit="1"/>
              </p:cNvSpPr>
              <p:nvPr/>
            </p:nvSpPr>
            <p:spPr>
              <a:xfrm>
                <a:off x="332504" y="5745315"/>
                <a:ext cx="16233061" cy="1483868"/>
              </a:xfrm>
              <a:prstGeom prst="rect">
                <a:avLst/>
              </a:prstGeom>
              <a:blipFill>
                <a:blip r:embed="rId4"/>
                <a:stretch>
                  <a:fillRect t="-9426" r="-1540" b="-18033"/>
                </a:stretch>
              </a:blipFill>
            </p:spPr>
            <p:txBody>
              <a:bodyPr/>
              <a:lstStyle/>
              <a:p>
                <a:r>
                  <a:rPr lang="en-US">
                    <a:noFill/>
                  </a:rPr>
                  <a:t> </a:t>
                </a:r>
              </a:p>
            </p:txBody>
          </p:sp>
        </mc:Fallback>
      </mc:AlternateContent>
      <p:grpSp>
        <p:nvGrpSpPr>
          <p:cNvPr id="42" name="Nhóm 41">
            <a:extLst>
              <a:ext uri="{FF2B5EF4-FFF2-40B4-BE49-F238E27FC236}">
                <a16:creationId xmlns:a16="http://schemas.microsoft.com/office/drawing/2014/main" id="{CBF4376A-6F80-2F06-6C25-B31DC62226C0}"/>
              </a:ext>
            </a:extLst>
          </p:cNvPr>
          <p:cNvGrpSpPr/>
          <p:nvPr/>
        </p:nvGrpSpPr>
        <p:grpSpPr>
          <a:xfrm>
            <a:off x="17898134" y="5037535"/>
            <a:ext cx="5540917" cy="877198"/>
            <a:chOff x="17898134" y="5037535"/>
            <a:chExt cx="5540917" cy="877198"/>
          </a:xfrm>
        </p:grpSpPr>
        <p:cxnSp>
          <p:nvCxnSpPr>
            <p:cNvPr id="37" name=" ">
              <a:extLst>
                <a:ext uri="{FF2B5EF4-FFF2-40B4-BE49-F238E27FC236}">
                  <a16:creationId xmlns:a16="http://schemas.microsoft.com/office/drawing/2014/main" id="{56CC7761-4C12-AF31-AFF7-2301B58AC937}"/>
                </a:ext>
              </a:extLst>
            </p:cNvPr>
            <p:cNvCxnSpPr>
              <a:cxnSpLocks/>
            </p:cNvCxnSpPr>
            <p:nvPr/>
          </p:nvCxnSpPr>
          <p:spPr>
            <a:xfrm flipV="1">
              <a:off x="17898134" y="5774458"/>
              <a:ext cx="5234940" cy="14027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 ">
                  <a:extLst>
                    <a:ext uri="{FF2B5EF4-FFF2-40B4-BE49-F238E27FC236}">
                      <a16:creationId xmlns:a16="http://schemas.microsoft.com/office/drawing/2014/main" id="{66CC8249-B45D-A072-05DC-DC9B70132EFE}"/>
                    </a:ext>
                  </a:extLst>
                </p:cNvPr>
                <p:cNvSpPr txBox="1"/>
                <p:nvPr/>
              </p:nvSpPr>
              <p:spPr>
                <a:xfrm>
                  <a:off x="20279384" y="5037535"/>
                  <a:ext cx="315966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𝒅</m:t>
                        </m:r>
                      </m:oMath>
                    </m:oMathPara>
                  </a14:m>
                  <a:endParaRPr lang="vi-VN" sz="3200" b="1">
                    <a:solidFill>
                      <a:srgbClr val="002060"/>
                    </a:solidFill>
                  </a:endParaRPr>
                </a:p>
              </p:txBody>
            </p:sp>
          </mc:Choice>
          <mc:Fallback xmlns="">
            <p:sp>
              <p:nvSpPr>
                <p:cNvPr id="40" name=" ">
                  <a:extLst>
                    <a:ext uri="{FF2B5EF4-FFF2-40B4-BE49-F238E27FC236}">
                      <a16:creationId xmlns:a16="http://schemas.microsoft.com/office/drawing/2014/main" id="{66CC8249-B45D-A072-05DC-DC9B70132EFE}"/>
                    </a:ext>
                  </a:extLst>
                </p:cNvPr>
                <p:cNvSpPr txBox="1">
                  <a:spLocks noRot="1" noChangeAspect="1" noMove="1" noResize="1" noEditPoints="1" noAdjustHandles="1" noChangeArrowheads="1" noChangeShapeType="1" noTextEdit="1"/>
                </p:cNvSpPr>
                <p:nvPr/>
              </p:nvSpPr>
              <p:spPr>
                <a:xfrm>
                  <a:off x="20279384" y="5037535"/>
                  <a:ext cx="3159667" cy="492443"/>
                </a:xfrm>
                <a:prstGeom prst="rect">
                  <a:avLst/>
                </a:prstGeom>
                <a:blipFill>
                  <a:blip r:embed="rId5"/>
                  <a:stretch>
                    <a:fillRect/>
                  </a:stretch>
                </a:blipFill>
              </p:spPr>
              <p:txBody>
                <a:bodyPr/>
                <a:lstStyle/>
                <a:p>
                  <a:r>
                    <a:rPr lang="vi-VN">
                      <a:noFill/>
                    </a:rPr>
                    <a:t> </a:t>
                  </a:r>
                </a:p>
              </p:txBody>
            </p:sp>
          </mc:Fallback>
        </mc:AlternateContent>
      </p:grpSp>
    </p:spTree>
    <p:extLst>
      <p:ext uri="{BB962C8B-B14F-4D97-AF65-F5344CB8AC3E}">
        <p14:creationId xmlns:p14="http://schemas.microsoft.com/office/powerpoint/2010/main" val="127701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spd="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3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926</Words>
  <PresentationFormat>Custom</PresentationFormat>
  <Paragraphs>123</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Tahoma</vt:lpstr>
      <vt:lpstr>Arial</vt:lpstr>
      <vt:lpstr>UTM Swiss Condensed</vt:lpstr>
      <vt:lpstr>Times New Roman</vt:lpstr>
      <vt:lpstr>Cambria Math</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2023-07-21T16:46:55Z</dcterms:modified>
</cp:coreProperties>
</file>