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56"/>
  </p:notesMasterIdLst>
  <p:sldIdLst>
    <p:sldId id="1080" r:id="rId4"/>
    <p:sldId id="1081" r:id="rId5"/>
    <p:sldId id="1082" r:id="rId6"/>
    <p:sldId id="1083" r:id="rId7"/>
    <p:sldId id="1084" r:id="rId8"/>
    <p:sldId id="1085" r:id="rId9"/>
    <p:sldId id="1086" r:id="rId10"/>
    <p:sldId id="1087" r:id="rId11"/>
    <p:sldId id="1089" r:id="rId12"/>
    <p:sldId id="1088" r:id="rId13"/>
    <p:sldId id="1090" r:id="rId14"/>
    <p:sldId id="1091" r:id="rId15"/>
    <p:sldId id="1093" r:id="rId16"/>
    <p:sldId id="1092" r:id="rId17"/>
    <p:sldId id="1094" r:id="rId18"/>
    <p:sldId id="1095" r:id="rId19"/>
    <p:sldId id="1096" r:id="rId20"/>
    <p:sldId id="1097" r:id="rId21"/>
    <p:sldId id="1098" r:id="rId22"/>
    <p:sldId id="1099" r:id="rId23"/>
    <p:sldId id="1100" r:id="rId24"/>
    <p:sldId id="1101" r:id="rId25"/>
    <p:sldId id="1102" r:id="rId26"/>
    <p:sldId id="1103" r:id="rId27"/>
    <p:sldId id="1104" r:id="rId28"/>
    <p:sldId id="1105" r:id="rId29"/>
    <p:sldId id="1106" r:id="rId30"/>
    <p:sldId id="1107" r:id="rId31"/>
    <p:sldId id="1108" r:id="rId32"/>
    <p:sldId id="1109" r:id="rId33"/>
    <p:sldId id="1111" r:id="rId34"/>
    <p:sldId id="1110" r:id="rId35"/>
    <p:sldId id="1112" r:id="rId36"/>
    <p:sldId id="1113" r:id="rId37"/>
    <p:sldId id="1114" r:id="rId38"/>
    <p:sldId id="1115" r:id="rId39"/>
    <p:sldId id="1116" r:id="rId40"/>
    <p:sldId id="1117" r:id="rId41"/>
    <p:sldId id="1118" r:id="rId42"/>
    <p:sldId id="1120" r:id="rId43"/>
    <p:sldId id="1119" r:id="rId44"/>
    <p:sldId id="1122" r:id="rId45"/>
    <p:sldId id="1121" r:id="rId46"/>
    <p:sldId id="1123" r:id="rId47"/>
    <p:sldId id="1124" r:id="rId48"/>
    <p:sldId id="1125" r:id="rId49"/>
    <p:sldId id="1126" r:id="rId50"/>
    <p:sldId id="1127" r:id="rId51"/>
    <p:sldId id="1128" r:id="rId52"/>
    <p:sldId id="1129" r:id="rId53"/>
    <p:sldId id="1130" r:id="rId54"/>
    <p:sldId id="113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3376053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835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7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22644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2717023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47563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7106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1493296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25715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73053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00109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15604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C8543-6AD8-4A34-8422-C0245CCE4020}"/>
              </a:ext>
            </a:extLst>
          </p:cNvPr>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6BC7A52-B867-4413-AC26-C9937EA4D9F0}"/>
              </a:ext>
            </a:extLst>
          </p:cNvPr>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 name="Footer Placeholder 3">
            <a:extLst>
              <a:ext uri="{FF2B5EF4-FFF2-40B4-BE49-F238E27FC236}">
                <a16:creationId xmlns:a16="http://schemas.microsoft.com/office/drawing/2014/main" id="{06B02FB0-502C-46A5-8AF5-2189C9957D46}"/>
              </a:ext>
            </a:extLst>
          </p:cNvPr>
          <p:cNvSpPr>
            <a:spLocks noGrp="1"/>
          </p:cNvSpPr>
          <p:nvPr>
            <p:ph type="ftr" sz="quarter" idx="11"/>
          </p:nvPr>
        </p:nvSpPr>
        <p:spPr>
          <a:xfrm>
            <a:off x="4165600" y="6245225"/>
            <a:ext cx="3860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Slide Number Placeholder 4">
            <a:extLst>
              <a:ext uri="{FF2B5EF4-FFF2-40B4-BE49-F238E27FC236}">
                <a16:creationId xmlns:a16="http://schemas.microsoft.com/office/drawing/2014/main" id="{3D102FE1-D8BF-468B-AAD0-35ACE0C2C9FA}"/>
              </a:ext>
            </a:extLst>
          </p:cNvPr>
          <p:cNvSpPr>
            <a:spLocks noGrp="1"/>
          </p:cNvSpPr>
          <p:nvPr>
            <p:ph type="sldNum" sz="quarter" idx="12"/>
          </p:nvPr>
        </p:nvSpPr>
        <p:spPr>
          <a:xfrm>
            <a:off x="8737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FACD23-EB3B-4892-8FC0-816C7BA97EF5}"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343340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8191-9625-423F-9067-E1922E9BE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D77AD-A010-4DE9-8499-C361B671EF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FB585-2F18-4C15-A6FA-93441BB1B2B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Footer Placeholder 4">
            <a:extLst>
              <a:ext uri="{FF2B5EF4-FFF2-40B4-BE49-F238E27FC236}">
                <a16:creationId xmlns:a16="http://schemas.microsoft.com/office/drawing/2014/main" id="{99A83CD8-43A9-4E62-98A5-BB61F36C8FC0}"/>
              </a:ext>
            </a:extLst>
          </p:cNvPr>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Slide Number Placeholder 5">
            <a:extLst>
              <a:ext uri="{FF2B5EF4-FFF2-40B4-BE49-F238E27FC236}">
                <a16:creationId xmlns:a16="http://schemas.microsoft.com/office/drawing/2014/main" id="{77F57F81-1792-4AC5-B87E-173ECF5E892A}"/>
              </a:ext>
            </a:extLst>
          </p:cNvPr>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C8EBDA-067D-464A-94C4-BCB51318360C}"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680752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B2E8-33ED-4A83-9684-AAA7D97F9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439CF-D093-463B-9651-3727FE27A429}"/>
              </a:ext>
            </a:extLst>
          </p:cNvPr>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1F032-6655-4FCD-9E14-B0D19D36AC01}"/>
              </a:ext>
            </a:extLst>
          </p:cNvPr>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573F9-4517-4E7E-98B5-5B797960CF7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Footer Placeholder 5">
            <a:extLst>
              <a:ext uri="{FF2B5EF4-FFF2-40B4-BE49-F238E27FC236}">
                <a16:creationId xmlns:a16="http://schemas.microsoft.com/office/drawing/2014/main" id="{01E94658-7234-4CA6-AE77-2BA830CE8D44}"/>
              </a:ext>
            </a:extLst>
          </p:cNvPr>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Slide Number Placeholder 6">
            <a:extLst>
              <a:ext uri="{FF2B5EF4-FFF2-40B4-BE49-F238E27FC236}">
                <a16:creationId xmlns:a16="http://schemas.microsoft.com/office/drawing/2014/main" id="{F6370851-539B-4EA2-95CE-5C5243219087}"/>
              </a:ext>
            </a:extLst>
          </p:cNvPr>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DE276A-703A-4126-8765-D87FD62E03EC}"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4099774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8"/>
        <p:cNvGrpSpPr/>
        <p:nvPr/>
      </p:nvGrpSpPr>
      <p:grpSpPr>
        <a:xfrm>
          <a:off x="0" y="0"/>
          <a:ext cx="0" cy="0"/>
          <a:chOff x="0" y="0"/>
          <a:chExt cx="0" cy="0"/>
        </a:xfrm>
      </p:grpSpPr>
      <p:grpSp>
        <p:nvGrpSpPr>
          <p:cNvPr id="229" name="Google Shape;229;p13"/>
          <p:cNvGrpSpPr/>
          <p:nvPr/>
        </p:nvGrpSpPr>
        <p:grpSpPr>
          <a:xfrm>
            <a:off x="-12684" y="-7"/>
            <a:ext cx="12237263" cy="6858025"/>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237" name="Google Shape;237;p13"/>
          <p:cNvGrpSpPr/>
          <p:nvPr/>
        </p:nvGrpSpPr>
        <p:grpSpPr>
          <a:xfrm>
            <a:off x="5708554" y="100237"/>
            <a:ext cx="774893" cy="167204"/>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242" name="Google Shape;242;p13"/>
          <p:cNvSpPr txBox="1">
            <a:spLocks noGrp="1"/>
          </p:cNvSpPr>
          <p:nvPr>
            <p:ph type="subTitle" idx="1"/>
          </p:nvPr>
        </p:nvSpPr>
        <p:spPr>
          <a:xfrm>
            <a:off x="1938951" y="2823660"/>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43" name="Google Shape;243;p13"/>
          <p:cNvSpPr txBox="1">
            <a:spLocks noGrp="1"/>
          </p:cNvSpPr>
          <p:nvPr>
            <p:ph type="subTitle" idx="2"/>
          </p:nvPr>
        </p:nvSpPr>
        <p:spPr>
          <a:xfrm>
            <a:off x="7096300" y="2837112"/>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44" name="Google Shape;244;p13"/>
          <p:cNvSpPr txBox="1">
            <a:spLocks noGrp="1"/>
          </p:cNvSpPr>
          <p:nvPr>
            <p:ph type="title" hasCustomPrompt="1"/>
          </p:nvPr>
        </p:nvSpPr>
        <p:spPr>
          <a:xfrm>
            <a:off x="3027151" y="1856671"/>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8173683" y="1857771"/>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345900" y="2413297"/>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47" name="Google Shape;247;p13"/>
          <p:cNvSpPr txBox="1">
            <a:spLocks noGrp="1"/>
          </p:cNvSpPr>
          <p:nvPr>
            <p:ph type="subTitle" idx="5"/>
          </p:nvPr>
        </p:nvSpPr>
        <p:spPr>
          <a:xfrm>
            <a:off x="6503300" y="2426764"/>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title" idx="6"/>
          </p:nvPr>
        </p:nvSpPr>
        <p:spPr>
          <a:xfrm>
            <a:off x="963167" y="707667"/>
            <a:ext cx="1026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3"/>
          <p:cNvSpPr txBox="1">
            <a:spLocks noGrp="1"/>
          </p:cNvSpPr>
          <p:nvPr>
            <p:ph type="subTitle" idx="7"/>
          </p:nvPr>
        </p:nvSpPr>
        <p:spPr>
          <a:xfrm>
            <a:off x="1938951" y="4984127"/>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50" name="Google Shape;250;p13"/>
          <p:cNvSpPr txBox="1">
            <a:spLocks noGrp="1"/>
          </p:cNvSpPr>
          <p:nvPr>
            <p:ph type="subTitle" idx="8"/>
          </p:nvPr>
        </p:nvSpPr>
        <p:spPr>
          <a:xfrm>
            <a:off x="7096300" y="4997579"/>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51" name="Google Shape;251;p13"/>
          <p:cNvSpPr txBox="1">
            <a:spLocks noGrp="1"/>
          </p:cNvSpPr>
          <p:nvPr>
            <p:ph type="title" idx="9" hasCustomPrompt="1"/>
          </p:nvPr>
        </p:nvSpPr>
        <p:spPr>
          <a:xfrm>
            <a:off x="3027151" y="4017137"/>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8173683" y="4018237"/>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345900" y="4573764"/>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54" name="Google Shape;254;p13"/>
          <p:cNvSpPr txBox="1">
            <a:spLocks noGrp="1"/>
          </p:cNvSpPr>
          <p:nvPr>
            <p:ph type="subTitle" idx="15"/>
          </p:nvPr>
        </p:nvSpPr>
        <p:spPr>
          <a:xfrm>
            <a:off x="6503300" y="4587231"/>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Tree>
    <p:extLst>
      <p:ext uri="{BB962C8B-B14F-4D97-AF65-F5344CB8AC3E}">
        <p14:creationId xmlns:p14="http://schemas.microsoft.com/office/powerpoint/2010/main" val="316058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21.png"/><Relationship Id="rId3" Type="http://schemas.openxmlformats.org/officeDocument/2006/relationships/slideLayout" Target="../slideLayouts/slideLayout39.xml"/><Relationship Id="rId21" Type="http://schemas.openxmlformats.org/officeDocument/2006/relationships/image" Target="../media/image24.e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23.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image" Target="../media/image26.emf"/><Relationship Id="rId10" Type="http://schemas.openxmlformats.org/officeDocument/2006/relationships/slideLayout" Target="../slideLayouts/slideLayout46.xml"/><Relationship Id="rId19" Type="http://schemas.openxmlformats.org/officeDocument/2006/relationships/image" Target="../media/image22.emf"/><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2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9"/>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20"/>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21"/>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22"/>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3"/>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24093962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 y="1897039"/>
            <a:ext cx="12191999" cy="2976520"/>
          </a:xfrm>
          <a:prstGeom prst="rect">
            <a:avLst/>
          </a:prstGeom>
        </p:spPr>
        <p:txBody>
          <a:bodyPr wrap="square">
            <a:spAutoFit/>
          </a:bodyPr>
          <a:lstStyle/>
          <a:p>
            <a:pPr algn="ctr">
              <a:lnSpc>
                <a:spcPct val="150000"/>
              </a:lnSpc>
            </a:pPr>
            <a:r>
              <a:rPr lang="da-DK" sz="6600" b="1" smtClean="0">
                <a:solidFill>
                  <a:srgbClr val="FF0000"/>
                </a:solidFill>
                <a:latin typeface="Times New Roman" panose="02020603050405020304" pitchFamily="18" charset="0"/>
                <a:ea typeface="Times New Roman" panose="02020603050405020304" pitchFamily="18" charset="0"/>
              </a:rPr>
              <a:t>LUYỆN ĐỀ NGỮ LIỆU</a:t>
            </a:r>
          </a:p>
          <a:p>
            <a:pPr algn="ctr">
              <a:lnSpc>
                <a:spcPct val="150000"/>
              </a:lnSpc>
            </a:pPr>
            <a:r>
              <a:rPr lang="da-DK" sz="6600" b="1" smtClean="0">
                <a:solidFill>
                  <a:srgbClr val="FF0000"/>
                </a:solidFill>
                <a:latin typeface="Times New Roman" panose="02020603050405020304" pitchFamily="18" charset="0"/>
                <a:ea typeface="Times New Roman" panose="02020603050405020304" pitchFamily="18" charset="0"/>
              </a:rPr>
              <a:t> NGOÀI SGK(TT)</a:t>
            </a:r>
            <a:endParaRPr lang="en-US" sz="6600">
              <a:solidFill>
                <a:srgbClr val="FF0000"/>
              </a:solidFill>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500"/>
                                        <p:tgtEl>
                                          <p:spTgt spid="4"/>
                                        </p:tgtEl>
                                        <p:attrNameLst>
                                          <p:attrName>ppt_w</p:attrName>
                                        </p:attrNameLst>
                                      </p:cBhvr>
                                      <p:tavLst>
                                        <p:tav tm="0">
                                          <p:val>
                                            <p:strVal val="ppt_w"/>
                                          </p:val>
                                        </p:tav>
                                        <p:tav tm="100000">
                                          <p:val>
                                            <p:fltVal val="0"/>
                                          </p:val>
                                        </p:tav>
                                      </p:tavLst>
                                    </p:anim>
                                    <p:anim calcmode="lin" valueType="num">
                                      <p:cBhvr>
                                        <p:cTn id="13" dur="1500"/>
                                        <p:tgtEl>
                                          <p:spTgt spid="4"/>
                                        </p:tgtEl>
                                        <p:attrNameLst>
                                          <p:attrName>ppt_h</p:attrName>
                                        </p:attrNameLst>
                                      </p:cBhvr>
                                      <p:tavLst>
                                        <p:tav tm="0">
                                          <p:val>
                                            <p:strVal val="ppt_h"/>
                                          </p:val>
                                        </p:tav>
                                        <p:tav tm="100000">
                                          <p:val>
                                            <p:fltVal val="0"/>
                                          </p:val>
                                        </p:tav>
                                      </p:tavLst>
                                    </p:anim>
                                    <p:anim calcmode="lin" valueType="num">
                                      <p:cBhvr>
                                        <p:cTn id="14" dur="1500"/>
                                        <p:tgtEl>
                                          <p:spTgt spid="4"/>
                                        </p:tgtEl>
                                        <p:attrNameLst>
                                          <p:attrName>style.rotation</p:attrName>
                                        </p:attrNameLst>
                                      </p:cBhvr>
                                      <p:tavLst>
                                        <p:tav tm="0">
                                          <p:val>
                                            <p:fltVal val="0"/>
                                          </p:val>
                                        </p:tav>
                                        <p:tav tm="100000">
                                          <p:val>
                                            <p:fltVal val="90"/>
                                          </p:val>
                                        </p:tav>
                                      </p:tavLst>
                                    </p:anim>
                                    <p:animEffect transition="out" filter="fade">
                                      <p:cBhvr>
                                        <p:cTn id="15" dur="1500"/>
                                        <p:tgtEl>
                                          <p:spTgt spid="4"/>
                                        </p:tgtEl>
                                      </p:cBhvr>
                                    </p:animEffect>
                                    <p:set>
                                      <p:cBhvr>
                                        <p:cTn id="16" dur="1" fill="hold">
                                          <p:stCondLst>
                                            <p:cond delay="1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1119116"/>
            <a:ext cx="10672549" cy="4539191"/>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Calibri" panose="020F0502020204030204" pitchFamily="34" charset="0"/>
              </a:rPr>
              <a:t>Câu 6.</a:t>
            </a:r>
            <a:r>
              <a:rPr lang="vi-VN" sz="2800">
                <a:latin typeface="Times New Roman" panose="02020603050405020304" pitchFamily="18" charset="0"/>
                <a:ea typeface="Calibri" panose="020F0502020204030204" pitchFamily="34" charset="0"/>
              </a:rPr>
              <a:t> Ý tưởng dùng chất làm gỉ để vô hiệu hóa tất cả các vũ khí làm bằng kim loại của viên trung sĩ có ý nghĩa nhân văn, muốn cho thế giới không có chiến tranh, tránh được các thảm họa do chiến tranh gây ra.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Calibri" panose="020F0502020204030204" pitchFamily="34" charset="0"/>
              </a:rPr>
              <a:t>Câu </a:t>
            </a:r>
            <a:r>
              <a:rPr lang="en-US" sz="2800" b="1">
                <a:latin typeface="Times New Roman" panose="02020603050405020304" pitchFamily="18" charset="0"/>
                <a:ea typeface="Calibri" panose="020F0502020204030204" pitchFamily="34" charset="0"/>
              </a:rPr>
              <a:t>7</a:t>
            </a:r>
            <a:r>
              <a:rPr lang="vi-VN" sz="2800" b="1">
                <a:latin typeface="Times New Roman" panose="02020603050405020304" pitchFamily="18" charset="0"/>
                <a:ea typeface="Calibri" panose="020F0502020204030204" pitchFamily="34" charset="0"/>
              </a:rPr>
              <a:t>. </a:t>
            </a:r>
            <a:r>
              <a:rPr lang="vi-VN" sz="2800">
                <a:latin typeface="Times New Roman" panose="02020603050405020304" pitchFamily="18" charset="0"/>
                <a:ea typeface="Times New Roman" panose="02020603050405020304" pitchFamily="18" charset="0"/>
              </a:rPr>
              <a:t>Truyện thể hiện ước mơ của người viết về một thế giới hòa bình và sự tiến bộ của khoa học công nghệ. Điều đó còn nguyên ý nghĩa với xã hội hiện nay. Vì xã hội hiện nay vẫn cần có sự phát triển của khoa học công nghệ, đồng thời cần gìn giữ được hòa </a:t>
            </a:r>
            <a:r>
              <a:rPr lang="vi-VN" sz="2800">
                <a:latin typeface="Times New Roman" panose="02020603050405020304" pitchFamily="18" charset="0"/>
                <a:ea typeface="Times New Roman" panose="02020603050405020304" pitchFamily="18" charset="0"/>
              </a:rPr>
              <a:t>bình</a:t>
            </a:r>
            <a:r>
              <a:rPr lang="vi-VN"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01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7252" y="255475"/>
            <a:ext cx="152157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534536" y="733246"/>
            <a:ext cx="11107003" cy="6124754"/>
          </a:xfrm>
          <a:prstGeom prst="rect">
            <a:avLst/>
          </a:prstGeom>
        </p:spPr>
        <p:txBody>
          <a:bodyPr wrap="squar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đoạn ngữ liệu sau</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Ông nghe thấy tiếng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cạch"</a:t>
            </a:r>
            <a:r>
              <a:rPr lang="en-US" sz="2800" i="1">
                <a:latin typeface="Times New Roman" panose="02020603050405020304" pitchFamily="18" charset="0"/>
                <a:ea typeface="Times New Roman" panose="02020603050405020304" pitchFamily="18" charset="0"/>
                <a:cs typeface="Times New Roman" panose="02020603050405020304" pitchFamily="18" charset="0"/>
              </a:rPr>
              <a:t> và bắt đầu quay số khác.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 A lô, lính gác đâu? Có một người mà chác anh cũng biết, tên là Hô-lít (Hollis), bất cứ lúc nào cũng có thể đi qua chỗ anh. Hãy giữ anh ta lại. Nếu cần, hãy bắn anh ta. Không phải hỏi han dì cả, hãy giết cái thằng vô lại ấy đi, hiểu chưa? Đại tá đây. Phải, hãy giết hắn ta..</a:t>
            </a:r>
            <a:r>
              <a:rPr lang="vi-VN" sz="2800" i="1">
                <a:latin typeface="Times New Roman" panose="02020603050405020304" pitchFamily="18" charset="0"/>
                <a:ea typeface="Times New Roman" panose="02020603050405020304" pitchFamily="18" charset="0"/>
                <a:cs typeface="Times New Roman" panose="02020603050405020304" pitchFamily="18" charset="0"/>
              </a:rPr>
              <a:t>.</a:t>
            </a:r>
            <a:r>
              <a:rPr lang="en-US" sz="2800" i="1">
                <a:latin typeface="Times New Roman" panose="02020603050405020304" pitchFamily="18" charset="0"/>
                <a:ea typeface="Times New Roman" panose="02020603050405020304" pitchFamily="18" charset="0"/>
                <a:cs typeface="Times New Roman" panose="02020603050405020304" pitchFamily="18" charset="0"/>
              </a:rPr>
              <a:t> anh nghe rõ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 Nhưng… xin lỗi… - Từ đầu dây bên kia có giọng kinh ngạc phản đối- Tôi không thể…!</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 Anh muốn nói gì vậy, quỷ tha ma bắt anh đi! Tại sao lại không thể?</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 Tại vì…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Giọng nói đứt quãng, trong ống điện thoại nghe rõ tiếng thở hổn hển của người lính gác. Đại tá lắc mạnh ống điện thoại:’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a:latin typeface="Times New Roman" panose="02020603050405020304" pitchFamily="18" charset="0"/>
                <a:cs typeface="Times New Roman" panose="02020603050405020304" pitchFamily="18" charset="0"/>
              </a:rPr>
              <a:t>     - Chú ý! Hãy cầm lấy súng!</a:t>
            </a:r>
            <a:endParaRPr lang="en-US" sz="2800">
              <a:latin typeface="Times New Roman" panose="02020603050405020304" pitchFamily="18" charset="0"/>
              <a:cs typeface="Times New Roman" panose="02020603050405020304" pitchFamily="18" charset="0"/>
            </a:endParaRPr>
          </a:p>
          <a:p>
            <a:pPr algn="just"/>
            <a:r>
              <a:rPr lang="en-US" sz="2800" i="1">
                <a:latin typeface="Times New Roman" panose="02020603050405020304" pitchFamily="18" charset="0"/>
                <a:cs typeface="Times New Roman" panose="02020603050405020304" pitchFamily="18" charset="0"/>
              </a:rPr>
              <a:t>     - Tôi không thể bắn được. - Người lính gác </a:t>
            </a:r>
            <a:r>
              <a:rPr lang="en-US" sz="2800" i="1">
                <a:latin typeface="Times New Roman" panose="02020603050405020304" pitchFamily="18" charset="0"/>
                <a:cs typeface="Times New Roman" panose="02020603050405020304" pitchFamily="18" charset="0"/>
              </a:rPr>
              <a:t>đáp</a:t>
            </a:r>
            <a:r>
              <a:rPr lang="en-US" sz="2800" i="1"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4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4" y="733246"/>
            <a:ext cx="10945505" cy="6124754"/>
          </a:xfrm>
          <a:prstGeom prst="rect">
            <a:avLst/>
          </a:prstGeom>
        </p:spPr>
        <p:txBody>
          <a:bodyPr wrap="square">
            <a:spAutoFit/>
          </a:bodyPr>
          <a:lstStyle/>
          <a:p>
            <a:pPr algn="just"/>
            <a:r>
              <a:rPr lang="vi-VN" sz="2800" i="1">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Đại tá ngồi phịch xuống ghế, nhăn mặt và thở gấp trừng nửa phút. Ông không nhìn thấy và không nghe thấy gì, nhưng ông biết rằng ở đó, phía sau những bức tường này, những khẩu súng đang biến thành vụn sắt gỉ màu vàng, những chiếc máy bay thì tan vụn ra thành đám bụi xám bị gió cuốn đi bay lả tả, những chiếc xe tăng từ từ chìm vào lớp nhựa đường nóng chảy, như những con quái vật thời tiền sử một thời bị rơi vào những cái hố nhựa đường, đúng như lời viên trung sĩ trẻ nói lúc nãy. Những chiếc xe tải biến thành những đám mây màu da cam, chỉ còn lại những chiếc lốp cao su lăn đi một cách vô định trên mặt đường.</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 - Thưa ngài…- Viên lính gác nhìn thấy tất cả cảnh tượng đó nói- Tôi thề với ngài…</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 -  Nghe đây! Hãy nghe tôi nói đây! - Đại tá hét to- Hãy đi theo hắn, trói tay hắn lại, phải giữ được hắn! Tôi sẽ đến chỗ anh ngay bây giờ!</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707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1078172"/>
            <a:ext cx="10986448" cy="5262979"/>
          </a:xfrm>
          <a:prstGeom prst="rect">
            <a:avLst/>
          </a:prstGeom>
        </p:spPr>
        <p:txBody>
          <a:bodyPr wrap="square">
            <a:spAutoFit/>
          </a:bodyPr>
          <a:lstStyle/>
          <a:p>
            <a:pPr algn="just"/>
            <a:r>
              <a:rPr lang="en-US" sz="2800" i="1" smtClean="0">
                <a:latin typeface="Times New Roman" panose="02020603050405020304" pitchFamily="18" charset="0"/>
                <a:cs typeface="Times New Roman" panose="02020603050405020304" pitchFamily="18" charset="0"/>
              </a:rPr>
              <a:t>     Nói </a:t>
            </a:r>
            <a:r>
              <a:rPr lang="en-US" sz="2800" i="1">
                <a:latin typeface="Times New Roman" panose="02020603050405020304" pitchFamily="18" charset="0"/>
                <a:cs typeface="Times New Roman" panose="02020603050405020304" pitchFamily="18" charset="0"/>
              </a:rPr>
              <a:t>rồi ông quảng ống nghe </a:t>
            </a:r>
            <a:r>
              <a:rPr lang="vi-VN" sz="2800" i="1">
                <a:latin typeface="Times New Roman" panose="02020603050405020304" pitchFamily="18" charset="0"/>
                <a:cs typeface="Times New Roman" panose="02020603050405020304" pitchFamily="18" charset="0"/>
              </a:rPr>
              <a:t>xuống</a:t>
            </a:r>
            <a:r>
              <a:rPr lang="en-US" sz="2800" i="1">
                <a:latin typeface="Times New Roman" panose="02020603050405020304" pitchFamily="18" charset="0"/>
                <a:cs typeface="Times New Roman" panose="02020603050405020304" pitchFamily="18" charset="0"/>
              </a:rPr>
              <a:t>. Theo </a:t>
            </a:r>
            <a:r>
              <a:rPr lang="vi-VN" sz="2800" i="1">
                <a:latin typeface="Times New Roman" panose="02020603050405020304" pitchFamily="18" charset="0"/>
                <a:cs typeface="Times New Roman" panose="02020603050405020304" pitchFamily="18" charset="0"/>
              </a:rPr>
              <a:t>th</a:t>
            </a:r>
            <a:r>
              <a:rPr lang="en-US" sz="2800" i="1">
                <a:latin typeface="Times New Roman" panose="02020603050405020304" pitchFamily="18" charset="0"/>
                <a:cs typeface="Times New Roman" panose="02020603050405020304" pitchFamily="18" charset="0"/>
              </a:rPr>
              <a:t>ói quen, ông kéo chiếc ngăn kéo cuối cùng ra để lấy súng lục. Cái bao da màu nâu đầy sắt vụn rỉ, Ông </a:t>
            </a:r>
            <a:r>
              <a:rPr lang="vi-VN" sz="2800" i="1">
                <a:latin typeface="Times New Roman" panose="02020603050405020304" pitchFamily="18" charset="0"/>
                <a:cs typeface="Times New Roman" panose="02020603050405020304" pitchFamily="18" charset="0"/>
              </a:rPr>
              <a:t>văng</a:t>
            </a:r>
            <a:r>
              <a:rPr lang="en-US" sz="2800" i="1">
                <a:latin typeface="Times New Roman" panose="02020603050405020304" pitchFamily="18" charset="0"/>
                <a:cs typeface="Times New Roman" panose="02020603050405020304" pitchFamily="18" charset="0"/>
              </a:rPr>
              <a:t> tục một cái và nhảy tránh xa cái bàn. Trong lúc chạy qua văn phòng, ông vớ được một cái ghế tựa “Bằng gỗ”- ông chợt nghĩ- Một loại “gỗ lim rất chắc”. Ông đập cái ghế vào tường hai lần làm nó long ra. Sau đó ông cầm lấy một cái chân ghế, nắm chặt trong tay. Mặt ông tím lại vì tức giận, mồm há rộng để hớp không khí. Để thử, ông cầm chân ghế đập mạnh một cái vào tay mình. “Được đấy!”- Ông hét to. Vừa gào lên như điên, ông vừa chạy ea ngoài và đóng sập cửa lại.</a:t>
            </a:r>
            <a:endParaRPr lang="en-US" sz="2800">
              <a:latin typeface="Times New Roman" panose="02020603050405020304" pitchFamily="18" charset="0"/>
              <a:cs typeface="Times New Roman" panose="02020603050405020304" pitchFamily="18" charset="0"/>
            </a:endParaRPr>
          </a:p>
          <a:p>
            <a:pPr algn="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Trích </a:t>
            </a:r>
            <a:r>
              <a:rPr lang="en-US" sz="2800">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Chất làm gỉ</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Rây Bret-bơ-ry, </a:t>
            </a:r>
            <a:r>
              <a:rPr lang="en-US" sz="2800" i="1">
                <a:latin typeface="Times New Roman" panose="02020603050405020304" pitchFamily="18" charset="0"/>
                <a:cs typeface="Times New Roman" panose="02020603050405020304" pitchFamily="18" charset="0"/>
              </a:rPr>
              <a:t>Truyện khoa học viễn tưởng chọn lọc</a:t>
            </a:r>
            <a:r>
              <a:rPr lang="en-US" sz="2800">
                <a:latin typeface="Times New Roman" panose="02020603050405020304" pitchFamily="18" charset="0"/>
                <a:cs typeface="Times New Roman" panose="02020603050405020304" pitchFamily="18" charset="0"/>
              </a:rPr>
              <a:t>, </a:t>
            </a:r>
          </a:p>
          <a:p>
            <a:pPr algn="r"/>
            <a:r>
              <a:rPr lang="en-US" sz="2800">
                <a:latin typeface="Times New Roman" panose="02020603050405020304" pitchFamily="18" charset="0"/>
                <a:cs typeface="Times New Roman" panose="02020603050405020304" pitchFamily="18" charset="0"/>
              </a:rPr>
              <a:t>Thái Hà dịch, NXB trẻ, Thành phố Hồ Chí Minh, 2016)</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10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412" y="1678675"/>
            <a:ext cx="10167582" cy="3892861"/>
          </a:xfrm>
          <a:prstGeom prst="rect">
            <a:avLst/>
          </a:prstGeom>
        </p:spPr>
        <p:txBody>
          <a:bodyPr wrap="square">
            <a:spAutoFit/>
          </a:bodyPr>
          <a:lstStyle/>
          <a:p>
            <a:pPr algn="just">
              <a:lnSpc>
                <a:spcPct val="150000"/>
              </a:lnSpc>
              <a:spcAft>
                <a:spcPts val="0"/>
              </a:spcAft>
            </a:pPr>
            <a:r>
              <a:rPr lang="pt-BR" sz="2800" b="1">
                <a:latin typeface="Times New Roman" panose="02020603050405020304" pitchFamily="18" charset="0"/>
                <a:ea typeface="Calibri" panose="020F0502020204030204" pitchFamily="34" charset="0"/>
              </a:rPr>
              <a:t>Câu 1</a:t>
            </a:r>
            <a:r>
              <a:rPr lang="pt-BR" sz="2800">
                <a:latin typeface="Times New Roman" panose="02020603050405020304" pitchFamily="18" charset="0"/>
                <a:ea typeface="Calibri" panose="020F0502020204030204" pitchFamily="34" charset="0"/>
              </a:rPr>
              <a:t>. Đoạn trích kể chuyện gì?</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pt-BR" sz="2800" b="1">
                <a:latin typeface="Times New Roman" panose="02020603050405020304" pitchFamily="18" charset="0"/>
                <a:ea typeface="Calibri" panose="020F0502020204030204" pitchFamily="34" charset="0"/>
              </a:rPr>
              <a:t>Câu 2</a:t>
            </a:r>
            <a:r>
              <a:rPr lang="pt-BR" sz="2800">
                <a:latin typeface="Times New Roman" panose="02020603050405020304" pitchFamily="18" charset="0"/>
                <a:ea typeface="Calibri" panose="020F0502020204030204" pitchFamily="34" charset="0"/>
              </a:rPr>
              <a:t>. Vì sao người lính gác không thể làm theo lệnh của đại tá?</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kern="1800">
                <a:solidFill>
                  <a:srgbClr val="111111"/>
                </a:solidFill>
                <a:latin typeface="Times New Roman" panose="02020603050405020304" pitchFamily="18" charset="0"/>
                <a:ea typeface="Times New Roman" panose="02020603050405020304" pitchFamily="18" charset="0"/>
              </a:rPr>
              <a:t>Câu 3</a:t>
            </a:r>
            <a:r>
              <a:rPr lang="en-US" sz="2800" kern="1800">
                <a:solidFill>
                  <a:srgbClr val="111111"/>
                </a:solidFill>
                <a:latin typeface="Times New Roman" panose="02020603050405020304" pitchFamily="18" charset="0"/>
                <a:ea typeface="Times New Roman" panose="02020603050405020304" pitchFamily="18" charset="0"/>
              </a:rPr>
              <a:t>.</a:t>
            </a:r>
            <a:r>
              <a:rPr lang="en-US" sz="2800" b="1" kern="1800">
                <a:solidFill>
                  <a:srgbClr val="000000"/>
                </a:solidFill>
                <a:latin typeface="Times New Roman" panose="02020603050405020304" pitchFamily="18" charset="0"/>
                <a:ea typeface="Times New Roman" panose="02020603050405020304" pitchFamily="18" charset="0"/>
              </a:rPr>
              <a:t> </a:t>
            </a:r>
            <a:r>
              <a:rPr lang="en-US" sz="2800" kern="1800">
                <a:solidFill>
                  <a:srgbClr val="000000"/>
                </a:solidFill>
                <a:latin typeface="Times New Roman" panose="02020603050405020304" pitchFamily="18" charset="0"/>
                <a:ea typeface="Times New Roman" panose="02020603050405020304" pitchFamily="18" charset="0"/>
              </a:rPr>
              <a:t>Kết thúc truyện có gì đặc sắc? Liệu đại tá có làm gì được viên trung sĩ không?</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pt-BR" sz="2800" b="1">
                <a:latin typeface="Times New Roman" panose="02020603050405020304" pitchFamily="18" charset="0"/>
                <a:ea typeface="Calibri" panose="020F0502020204030204" pitchFamily="34" charset="0"/>
              </a:rPr>
              <a:t>Câu </a:t>
            </a:r>
            <a:r>
              <a:rPr lang="vi-VN" sz="2800" b="1">
                <a:latin typeface="Times New Roman" panose="02020603050405020304" pitchFamily="18" charset="0"/>
                <a:ea typeface="Calibri" panose="020F0502020204030204" pitchFamily="34" charset="0"/>
              </a:rPr>
              <a:t>4.</a:t>
            </a:r>
            <a:r>
              <a:rPr lang="pt-BR" sz="2800">
                <a:latin typeface="Times New Roman" panose="02020603050405020304" pitchFamily="18" charset="0"/>
                <a:ea typeface="Calibri" panose="020F0502020204030204" pitchFamily="34" charset="0"/>
              </a:rPr>
              <a:t> Nêu nhận xét của em về tính cách đại tá</a:t>
            </a:r>
            <a:r>
              <a:rPr lang="vi-VN" sz="2800">
                <a:latin typeface="Times New Roman" panose="02020603050405020304" pitchFamily="18" charset="0"/>
                <a:ea typeface="Calibri" panose="020F0502020204030204" pitchFamily="34" charset="0"/>
              </a:rPr>
              <a:t>. Qua thái độ của đại tá trước ý tưởng “Chất làm gỉ”của trung sĩ em có suy nghĩ </a:t>
            </a:r>
            <a:r>
              <a:rPr lang="vi-VN" sz="2800">
                <a:latin typeface="Times New Roman" panose="02020603050405020304" pitchFamily="18" charset="0"/>
                <a:ea typeface="Calibri" panose="020F0502020204030204" pitchFamily="34" charset="0"/>
              </a:rPr>
              <a:t>gì</a:t>
            </a:r>
            <a:r>
              <a:rPr lang="vi-VN" sz="2800" smtClean="0">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49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2609" y="245659"/>
            <a:ext cx="3803176" cy="523220"/>
          </a:xfrm>
          <a:prstGeom prst="rect">
            <a:avLst/>
          </a:prstGeom>
        </p:spPr>
        <p:txBody>
          <a:bodyPr wrap="square">
            <a:spAutoFit/>
          </a:bodyPr>
          <a:lstStyle/>
          <a:p>
            <a:pPr>
              <a:spcAft>
                <a:spcPts val="0"/>
              </a:spcAft>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Ý ĐÁP ÁN ĐỀ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91319" y="1214651"/>
            <a:ext cx="11245756" cy="5262979"/>
          </a:xfrm>
          <a:prstGeom prst="rect">
            <a:avLst/>
          </a:prstGeom>
        </p:spPr>
        <p:txBody>
          <a:bodyPr wrap="square">
            <a:spAutoFit/>
          </a:bodyPr>
          <a:lstStyle/>
          <a:p>
            <a:pPr algn="just">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 trích kể về ý định muốn giết trung sĩ của đại tá và sự thất bại của ông ta.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 lính gác không thể làm theo lệnh của đại tá vì khẩu súng của người lính gác đã biến thành vụn sắt gỉ màu vàng</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a:t>
            </a:r>
            <a:r>
              <a:rPr lang="vi-VN" sz="2800">
                <a:latin typeface="Times New Roman" panose="02020603050405020304" pitchFamily="18" charset="0"/>
                <a:ea typeface="Times New Roman" panose="02020603050405020304" pitchFamily="18" charset="0"/>
                <a:cs typeface="Times New Roman" panose="02020603050405020304" pitchFamily="18" charset="0"/>
              </a:rPr>
              <a:t>Kết thúc truyện đặc sắc ở chỗ, đại tá đã không dùng đến vũ khí bằng sắt, thép mà dùng vũ khí bằng gỗ để tóm viên trung sĩ. Đại tá có thể làm gì được viên trung sĩ vì đại tá có sức khỏe và vũ khí gỗ chắc nịch. Đại tá cũng có thể không làm gì được viên trung sĩ vì anh ta đã có sự chuẩn bị từ trước.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 những </a:t>
            </a: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chi tiết miêu tả ta thấy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 vật đại tá là một người có tính cách nóng nảy và độc đoán, thiếu tin tưởng người khác, thiếu sự đồng cảm, lắng nghe, có sự kích động.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 sáng tạo khoa học mới không dễ gì được mọi người chấp nhận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ngay</a:t>
            </a:r>
            <a:r>
              <a:rPr lang="vi-VN"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7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4880" y="446543"/>
            <a:ext cx="1521570"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77671" y="1173708"/>
            <a:ext cx="11232108" cy="5262979"/>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đoạn ngữ liệu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1) </a:t>
            </a:r>
            <a:r>
              <a:rPr lang="en-US" sz="2800" i="1">
                <a:latin typeface="Times New Roman" panose="02020603050405020304" pitchFamily="18" charset="0"/>
                <a:ea typeface="Calibri" panose="020F0502020204030204" pitchFamily="34" charset="0"/>
                <a:cs typeface="Times New Roman" panose="02020603050405020304" pitchFamily="18" charset="0"/>
              </a:rPr>
              <a:t>Đây là một xưởng quan trọng!- Ông </a:t>
            </a:r>
            <a:r>
              <a:rPr lang="vi-VN" sz="2800" i="1">
                <a:latin typeface="Times New Roman" panose="02020603050405020304" pitchFamily="18" charset="0"/>
                <a:ea typeface="Calibri" panose="020F0502020204030204" pitchFamily="34" charset="0"/>
                <a:cs typeface="Times New Roman" panose="02020603050405020304" pitchFamily="18" charset="0"/>
              </a:rPr>
              <a:t>Quơn-cơ nói lớn, lấy trong túi ra một chùm chìa khóa và tra một chiếc vào ổ khóa cửa.</a:t>
            </a:r>
            <a:r>
              <a:rPr lang="en-US" sz="2800" i="1">
                <a:latin typeface="Times New Roman" panose="02020603050405020304" pitchFamily="18" charset="0"/>
                <a:ea typeface="Calibri" panose="020F0502020204030204" pitchFamily="34" charset="0"/>
                <a:cs typeface="Times New Roman" panose="02020603050405020304" pitchFamily="18" charset="0"/>
              </a:rPr>
              <a:t> Đây là trung tâm thần kinh của toàn nhà máy, trái tim của toàn cộ công việc. Và nó mới đẹp làm sai! Ta rất chú trọng làm cho các xưởng của ta phải đẹp! Ta không thể chịu được sự xấu xí trong nhà máy! Vậy chúng ta vào nào! Nhưng phải cẩn thạn đáy, các chái thân mến của ta! Đừng có mất tỉnh táo, đừng có phấn khích! Hãy bình tĩnh!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Ông Quơn-cơ mở cửa. Năm đứa trẻ và chín người lớn bước vào, -  Và ôi chao, một cảnh tượng kì lạ biết bao đập vào mắt họ!</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Họ đang nhìn xuống một thung lũng rất đẹp với những đồng cỏ xanh rờn hai bên. Và ở đáy thung lũng, cuộn chảy một dòng sông nâu.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7" y="912591"/>
            <a:ext cx="10790830" cy="5693866"/>
          </a:xfrm>
          <a:prstGeom prst="rect">
            <a:avLst/>
          </a:prstGeom>
        </p:spPr>
        <p:txBody>
          <a:bodyPr wrap="square">
            <a:spAutoFit/>
          </a:bodyPr>
          <a:lstStyle/>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Điều kì dị nữa là giữa chừng luồng chảy của con sông, có một con thác lớn trên đỉnh một vách đá dựng đứng, nước cuồn cuộn trải thành một tấm màn rồi ào ào trút xuống thành một xoáy nước sôi sục đầy tia và bọt trắng xóa.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Bên dưới con thác (và đây là cảnh tượng đáng kinh ngạc hơn cả), là một mớ những đường ống </a:t>
            </a:r>
            <a:r>
              <a:rPr lang="vi-VN" sz="2800" i="1">
                <a:latin typeface="Times New Roman" panose="02020603050405020304" pitchFamily="18" charset="0"/>
                <a:ea typeface="Calibri" panose="020F0502020204030204" pitchFamily="34" charset="0"/>
                <a:cs typeface="Times New Roman" panose="02020603050405020304" pitchFamily="18" charset="0"/>
              </a:rPr>
              <a:t>thủy</a:t>
            </a:r>
            <a:r>
              <a:rPr lang="en-US" sz="2800" i="1">
                <a:latin typeface="Times New Roman" panose="02020603050405020304" pitchFamily="18" charset="0"/>
                <a:ea typeface="Calibri" panose="020F0502020204030204" pitchFamily="34" charset="0"/>
                <a:cs typeface="Times New Roman" panose="02020603050405020304" pitchFamily="18" charset="0"/>
              </a:rPr>
              <a:t> tinh kếch xù từ đâu đó tít trên trần rủ xuống vực lòng sông. Chúng quả là kếch xù, những cái đường ống ấy. Có ít nhất là một tá đường ống như vậy hút cái thứ nức bùn nâu nâu từ dòng sông lên và chở nó đi, có trời biết nó tới đâu. Vì đó là những ống thủy tinh, nên ta có thể thấy cái chất lỏng ấy chảy và sủi bọt trong đó, và trên cái nền của tiếng thác đổ, ta có thể nghe thấy tiếng ục- ục-ục không dứt của những ống hút đang hoạt động.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208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50" y="464024"/>
            <a:ext cx="10986448" cy="6555641"/>
          </a:xfrm>
          <a:prstGeom prst="rect">
            <a:avLst/>
          </a:prstGeom>
        </p:spPr>
        <p:txBody>
          <a:bodyPr wrap="square">
            <a:spAutoFit/>
          </a:bodyPr>
          <a:lstStyle/>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(2) Dọc hai bờ sông, cây cối mọc nom thật đẹp mắt: Liều, trác và những bụi đỗ quyên cao, với từng chìm các màu đỏ, hồng và tím nhạt. Trong những cánh đồng cỏ, hàng ngàn cây mao lương hoa vàng đua sắc.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r>
              <a:rPr lang="vi-VN"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 Kia! Ông Quơn-cơ nói, vừa nhún nhảy vừa chĩa chiếc can đầu bịt vàng về phía dòng sông nâu. - Toàn sô-cô-la đấy! Từng giọt của dòng sông này đều là sô-cô-la nóng chảy thượng hảo hạng. Đích thị là thượng hảo hạng. Chỗ này có đủ sô-cô-la để đổ đầy tất cả các bồn tắm trong cả </a:t>
            </a:r>
            <a:r>
              <a:rPr lang="vi-VN" sz="2800" i="1">
                <a:latin typeface="Times New Roman" panose="02020603050405020304" pitchFamily="18" charset="0"/>
                <a:ea typeface="Calibri" panose="020F0502020204030204" pitchFamily="34" charset="0"/>
                <a:cs typeface="Times New Roman" panose="02020603050405020304" pitchFamily="18" charset="0"/>
              </a:rPr>
              <a:t>nước. </a:t>
            </a:r>
            <a:r>
              <a:rPr lang="en-US" sz="2800" i="1">
                <a:latin typeface="Times New Roman" panose="02020603050405020304" pitchFamily="18" charset="0"/>
                <a:ea typeface="Calibri" panose="020F0502020204030204" pitchFamily="34" charset="0"/>
                <a:cs typeface="Times New Roman" panose="02020603050405020304" pitchFamily="18" charset="0"/>
              </a:rPr>
              <a:t>Và </a:t>
            </a:r>
            <a:r>
              <a:rPr lang="vi-VN" sz="2800" i="1">
                <a:latin typeface="Times New Roman" panose="02020603050405020304" pitchFamily="18" charset="0"/>
                <a:ea typeface="Calibri" panose="020F0502020204030204" pitchFamily="34" charset="0"/>
                <a:cs typeface="Times New Roman" panose="02020603050405020304" pitchFamily="18" charset="0"/>
              </a:rPr>
              <a:t>tất</a:t>
            </a:r>
            <a:r>
              <a:rPr lang="en-US" sz="2800" i="1">
                <a:latin typeface="Times New Roman" panose="02020603050405020304" pitchFamily="18" charset="0"/>
                <a:ea typeface="Calibri" panose="020F0502020204030204" pitchFamily="34" charset="0"/>
                <a:cs typeface="Times New Roman" panose="02020603050405020304" pitchFamily="18" charset="0"/>
              </a:rPr>
              <a:t> cả các bể bơi nữa. Ghê không? Và hãy nhìn những đường ống của ta. Chúng hút sô-cô-la lên và tải đến tất cả các xưởng khác trong nhà máy, bất cứ nơi nào cần, Hàng ngàn lít mỗi giờ, các cháu thân mên ạ, Hàng ngàn và hàng ngàn </a:t>
            </a:r>
            <a:r>
              <a:rPr lang="en-US" sz="2800" i="1">
                <a:latin typeface="Times New Roman" panose="02020603050405020304" pitchFamily="18" charset="0"/>
                <a:ea typeface="Calibri" panose="020F0502020204030204" pitchFamily="34" charset="0"/>
                <a:cs typeface="Times New Roman" panose="02020603050405020304" pitchFamily="18" charset="0"/>
              </a:rPr>
              <a:t>lít</a:t>
            </a:r>
            <a:r>
              <a:rPr lang="en-US" sz="2800" i="1" smtClean="0">
                <a:latin typeface="Times New Roman" panose="02020603050405020304" pitchFamily="18" charset="0"/>
                <a:ea typeface="Calibri" panose="020F0502020204030204" pitchFamily="34" charset="0"/>
                <a:cs typeface="Times New Roman" panose="02020603050405020304" pitchFamily="18" charset="0"/>
              </a:rPr>
              <a:t>.</a:t>
            </a:r>
          </a:p>
          <a:p>
            <a:pPr marL="228600" lvl="0" algn="just"/>
            <a:r>
              <a:rPr lang="en-US" sz="2800" i="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Bọn trẻ và các phụ huynh sững sờ không nói nên lời. Họ bối rối. Họ bàng hoàng. Họ ngỡ ngàng và choáng </a:t>
            </a:r>
            <a:r>
              <a:rPr lang="vi-VN" sz="2800" i="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váng</a:t>
            </a:r>
            <a:r>
              <a:rPr lang="en-US" sz="2800" i="1">
                <a:solidFill>
                  <a:prstClr val="black"/>
                </a:solidFill>
                <a:latin typeface="Times New Roman" panose="02020603050405020304" pitchFamily="18" charset="0"/>
                <a:ea typeface="Calibri" panose="020F0502020204030204" pitchFamily="34" charset="0"/>
                <a:cs typeface="Times New Roman" panose="02020603050405020304" pitchFamily="18" charset="0"/>
              </a:rPr>
              <a:t>, Họ hoàn toàn sửng sốt trước sự vĩ đại </a:t>
            </a:r>
            <a:r>
              <a:rPr lang="vi-VN" sz="2800" i="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a:solidFill>
                  <a:prstClr val="black"/>
                </a:solidFill>
                <a:latin typeface="Times New Roman" panose="02020603050405020304" pitchFamily="18" charset="0"/>
                <a:ea typeface="Calibri" panose="020F0502020204030204" pitchFamily="34" charset="0"/>
                <a:cs typeface="Times New Roman" panose="02020603050405020304" pitchFamily="18" charset="0"/>
              </a:rPr>
              <a:t> toàn bộ cảnh tượng này. Họ chỉ biết đứng ngây ra nhìn.</a:t>
            </a:r>
            <a:endParaRPr lang="en-US" sz="2800">
              <a:solidFill>
                <a:prstClr val="black"/>
              </a:solidFill>
              <a:latin typeface="Times New Roman" panose="02020603050405020304" pitchFamily="18" charset="0"/>
              <a:cs typeface="Times New Roman" panose="02020603050405020304" pitchFamily="18" charset="0"/>
            </a:endParaRPr>
          </a:p>
          <a:p>
            <a:pPr marL="228600" algn="just"/>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69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2" y="481927"/>
            <a:ext cx="11027391" cy="6124754"/>
          </a:xfrm>
          <a:prstGeom prst="rect">
            <a:avLst/>
          </a:prstGeom>
        </p:spPr>
        <p:txBody>
          <a:bodyPr wrap="square">
            <a:spAutoFit/>
          </a:bodyPr>
          <a:lstStyle/>
          <a:p>
            <a:pPr marL="228600" algn="just"/>
            <a:r>
              <a:rPr lang="en-US" sz="2800" i="1">
                <a:latin typeface="Times New Roman" panose="02020603050405020304" pitchFamily="18" charset="0"/>
                <a:ea typeface="Calibri" panose="020F0502020204030204" pitchFamily="34" charset="0"/>
                <a:cs typeface="Times New Roman" panose="02020603050405020304" pitchFamily="18" charset="0"/>
              </a:rPr>
              <a:t>	 Con thác là quan trọng bộc nhất- Ông Quơn-cơ tiếp tục- Nó nhào trộn sô-cô-la. Nó khuấy đảo sô-cô-la. Nó đập và giã </a:t>
            </a:r>
            <a:r>
              <a:rPr lang="vi-VN" sz="2800" i="1">
                <a:latin typeface="Times New Roman" panose="02020603050405020304" pitchFamily="18" charset="0"/>
                <a:ea typeface="Calibri" panose="020F0502020204030204" pitchFamily="34" charset="0"/>
                <a:cs typeface="Times New Roman" panose="02020603050405020304" pitchFamily="18" charset="0"/>
              </a:rPr>
              <a:t>s</a:t>
            </a:r>
            <a:r>
              <a:rPr lang="en-US" sz="2800" i="1">
                <a:latin typeface="Times New Roman" panose="02020603050405020304" pitchFamily="18" charset="0"/>
                <a:ea typeface="Calibri" panose="020F0502020204030204" pitchFamily="34" charset="0"/>
                <a:cs typeface="Times New Roman" panose="02020603050405020304" pitchFamily="18" charset="0"/>
              </a:rPr>
              <a:t>ô-cô-la. Nó làm cho sô-cô-la nhẹ tơi và ngầu bọt. Không có nhà máy nào khác trên thế giới này nhào trộn sô-cô-la bằng thác nước. Nhưng đó là cách duy nhất thích hợp. Cách duy nhất. Các cháu có thấy những hàng cây của ta không? - Ông giơ chiếc can ra chỉ - </a:t>
            </a:r>
            <a:r>
              <a:rPr lang="vi-VN" sz="2800" i="1">
                <a:latin typeface="Times New Roman" panose="02020603050405020304" pitchFamily="18" charset="0"/>
                <a:ea typeface="Calibri" panose="020F0502020204030204" pitchFamily="34" charset="0"/>
                <a:cs typeface="Times New Roman" panose="02020603050405020304" pitchFamily="18" charset="0"/>
              </a:rPr>
              <a:t>Cả</a:t>
            </a:r>
            <a:r>
              <a:rPr lang="en-US" sz="2800" i="1">
                <a:latin typeface="Times New Roman" panose="02020603050405020304" pitchFamily="18" charset="0"/>
                <a:ea typeface="Calibri" panose="020F0502020204030204" pitchFamily="34" charset="0"/>
                <a:cs typeface="Times New Roman" panose="02020603050405020304" pitchFamily="18" charset="0"/>
              </a:rPr>
              <a:t> các bụi cây nhỏ kia nữa? Các cháu thấy chúng có có đẹp không? Ta đã nói với các cháu là ta ghét sự xấu xí mà. Cố nhiên là tất cả đều ăn được. Tất cả đều làm bằng một chất liệu khác ngon lành. Các cháu có thích đồng cỏ của ta không- cỏ và cây mao lương hoa vàng? Cỏ mà các cháu đang giẫm lên đó, các cháu thân mến của ta, đều được làm từ một loại đường mềm có bạc hà mà ta vừa sáng chế ra. Thử nếm một cọng cỏ coi. Xin mời. Rất ngon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marL="228600" algn="r"/>
            <a:r>
              <a:rPr lang="en-US" sz="2800">
                <a:latin typeface="Times New Roman" panose="02020603050405020304" pitchFamily="18" charset="0"/>
                <a:ea typeface="Calibri" panose="020F0502020204030204" pitchFamily="34" charset="0"/>
                <a:cs typeface="Times New Roman" panose="02020603050405020304" pitchFamily="18" charset="0"/>
              </a:rPr>
              <a:t>            (Trích: </a:t>
            </a:r>
            <a:r>
              <a:rPr lang="en-US" sz="2800" i="1">
                <a:latin typeface="Times New Roman" panose="02020603050405020304" pitchFamily="18" charset="0"/>
                <a:ea typeface="Calibri" panose="020F0502020204030204" pitchFamily="34" charset="0"/>
                <a:cs typeface="Times New Roman" panose="02020603050405020304" pitchFamily="18" charset="0"/>
              </a:rPr>
              <a:t>Chaelie và nhà máy sô-cô-la</a:t>
            </a:r>
            <a:r>
              <a:rPr lang="en-US" sz="2800">
                <a:latin typeface="Times New Roman" panose="02020603050405020304" pitchFamily="18" charset="0"/>
                <a:ea typeface="Calibri" panose="020F0502020204030204" pitchFamily="34" charset="0"/>
                <a:cs typeface="Times New Roman" panose="02020603050405020304" pitchFamily="18" charset="0"/>
              </a:rPr>
              <a:t>, Dương Tường dịch,</a:t>
            </a:r>
            <a:endParaRPr lang="en-US" sz="2800">
              <a:latin typeface="Times New Roman" panose="02020603050405020304" pitchFamily="18" charset="0"/>
              <a:cs typeface="Times New Roman" panose="02020603050405020304" pitchFamily="18" charset="0"/>
            </a:endParaRPr>
          </a:p>
          <a:p>
            <a:pPr marL="228600" algn="r"/>
            <a:r>
              <a:rPr lang="en-US" sz="2800">
                <a:latin typeface="Times New Roman" panose="02020603050405020304" pitchFamily="18" charset="0"/>
                <a:ea typeface="Calibri" panose="020F0502020204030204" pitchFamily="34" charset="0"/>
                <a:cs typeface="Times New Roman" panose="02020603050405020304" pitchFamily="18" charset="0"/>
              </a:rPr>
              <a:t> Phan Thành Đạt minh họa, NXB Kim Đồng, Hà Nội, 2021)</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3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903" y="477553"/>
            <a:ext cx="4243469"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LUYỆN ĐỀ ĐỌC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72733" y="1869743"/>
            <a:ext cx="10914216" cy="4832092"/>
          </a:xfrm>
          <a:prstGeom prst="rect">
            <a:avLst/>
          </a:prstGeom>
        </p:spPr>
        <p:txBody>
          <a:bodyPr wrap="square">
            <a:spAutoFit/>
          </a:bodyPr>
          <a:lstStyle/>
          <a:p>
            <a:pPr algn="just">
              <a:spcAft>
                <a:spcPts val="0"/>
              </a:spcAft>
            </a:pPr>
            <a:r>
              <a:rPr lang="vi-VN" sz="2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 văn bản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Ngồi xuống đi, anh bạn trẻ- Viên đại tá nói: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Cảm ơn đại tá- Người vừa bước vào nói.</a:t>
            </a:r>
            <a:endParaRPr lang="en-US" sz="2800">
              <a:latin typeface="Times New Roman" panose="02020603050405020304" pitchFamily="18" charset="0"/>
              <a:cs typeface="Times New Roman" panose="02020603050405020304" pitchFamily="18" charset="0"/>
            </a:endParaRPr>
          </a:p>
          <a:p>
            <a:pPr indent="228600" algn="just"/>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Tôi có nghe một số chuyện về anh- Đại tá nói với giọng thân tình- Thực ra không có gì đặc biệt lắm. Nghe nói anh bị căng thẳng thần kinh và làm việc gì cũng không thành. Tôi đã nghe được chuyện này từ cách đây vài tháng và bây giờ quyết định mời anh đến để nói chuyện. Tôi cũng đã nghĩ đến chuyện thuyên chuyển anh đi nơi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không biết anh có muốn hay không. Có thể, anh muốn sang bên kia đại dương và phục vụ trong một quan đoàn nào đó thật xa chăng? Làm việc ở văn phòng có lẽ anh đã thấy chán? C</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ó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 anh muốn ra mặt trận?</a:t>
            </a:r>
            <a:endParaRPr lang="en-US" sz="2800">
              <a:effectLst/>
              <a:latin typeface="Times New Roman" panose="02020603050405020304" pitchFamily="18" charset="0"/>
              <a:cs typeface="Times New Roman" panose="02020603050405020304" pitchFamily="18" charset="0"/>
            </a:endParaRPr>
          </a:p>
        </p:txBody>
      </p:sp>
      <p:sp>
        <p:nvSpPr>
          <p:cNvPr id="4" name="Rectangle 3"/>
          <p:cNvSpPr/>
          <p:nvPr/>
        </p:nvSpPr>
        <p:spPr>
          <a:xfrm>
            <a:off x="5308943" y="1000773"/>
            <a:ext cx="1641796"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0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8" y="1201003"/>
            <a:ext cx="10959152" cy="5262979"/>
          </a:xfrm>
          <a:prstGeom prst="rect">
            <a:avLst/>
          </a:prstGeom>
        </p:spPr>
        <p:txBody>
          <a:bodyPr wrap="square">
            <a:spAutoFit/>
          </a:bodyPr>
          <a:lstStyle/>
          <a:p>
            <a:pPr indent="228600">
              <a:spcAft>
                <a:spcPts val="0"/>
              </a:spcAft>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228600">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1</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Đoạn trích cho em biết bối cảnh câu chuyện diễn ra ở đâu?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2</a:t>
            </a:r>
            <a:r>
              <a:rPr lang="en-US" sz="2800">
                <a:latin typeface="Times New Roman" panose="02020603050405020304" pitchFamily="18" charset="0"/>
                <a:ea typeface="Calibri" panose="020F0502020204030204" pitchFamily="34" charset="0"/>
                <a:cs typeface="Times New Roman" panose="02020603050405020304" pitchFamily="18" charset="0"/>
              </a:rPr>
              <a:t>. Truyện xoay quanh tình huống nào?</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Lời thoại của ông Quơn-cơ mở đầu văn bản cho thấy rõ nhất thái độ nào của ông?</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4.</a:t>
            </a:r>
            <a:r>
              <a:rPr lang="en-US" sz="2800">
                <a:latin typeface="Times New Roman" panose="02020603050405020304" pitchFamily="18" charset="0"/>
                <a:ea typeface="Calibri" panose="020F0502020204030204" pitchFamily="34" charset="0"/>
                <a:cs typeface="Times New Roman" panose="02020603050405020304" pitchFamily="18" charset="0"/>
              </a:rPr>
              <a:t> Cảnh tượng kì lạ được nói đến trong phần (1) của đoạn trích trên là gì?</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5</a:t>
            </a:r>
            <a:r>
              <a:rPr lang="en-US" sz="2800">
                <a:latin typeface="Times New Roman" panose="02020603050405020304" pitchFamily="18" charset="0"/>
                <a:ea typeface="Calibri" panose="020F0502020204030204" pitchFamily="34" charset="0"/>
                <a:cs typeface="Times New Roman" panose="02020603050405020304" pitchFamily="18" charset="0"/>
              </a:rPr>
              <a:t>. Tính “khoa học” của đoạn truyện thể hiện yếu tố nào?</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6</a:t>
            </a:r>
            <a:r>
              <a:rPr lang="en-US" sz="2800">
                <a:latin typeface="Times New Roman" panose="02020603050405020304" pitchFamily="18" charset="0"/>
                <a:ea typeface="Calibri" panose="020F0502020204030204" pitchFamily="34" charset="0"/>
                <a:cs typeface="Times New Roman" panose="02020603050405020304" pitchFamily="18" charset="0"/>
              </a:rPr>
              <a:t>. Chỉ ra yếu tố mang tính “viễn tưởng’ của đoạn truyện.</a:t>
            </a:r>
            <a:endParaRPr lang="en-US" sz="2800">
              <a:latin typeface="Times New Roman" panose="02020603050405020304" pitchFamily="18" charset="0"/>
              <a:cs typeface="Times New Roman" panose="02020603050405020304" pitchFamily="18" charset="0"/>
            </a:endParaRPr>
          </a:p>
          <a:p>
            <a:pPr marL="228600" algn="just"/>
            <a:r>
              <a:rPr lang="en-US" sz="2800" b="1">
                <a:latin typeface="Times New Roman" panose="02020603050405020304" pitchFamily="18" charset="0"/>
                <a:ea typeface="Calibri" panose="020F0502020204030204" pitchFamily="34" charset="0"/>
                <a:cs typeface="Times New Roman" panose="02020603050405020304" pitchFamily="18" charset="0"/>
              </a:rPr>
              <a:t>Câu 7</a:t>
            </a:r>
            <a:r>
              <a:rPr lang="en-US" sz="2800">
                <a:latin typeface="Times New Roman" panose="02020603050405020304" pitchFamily="18" charset="0"/>
                <a:ea typeface="Calibri" panose="020F0502020204030204" pitchFamily="34" charset="0"/>
                <a:cs typeface="Times New Roman" panose="02020603050405020304" pitchFamily="18" charset="0"/>
              </a:rPr>
              <a:t>. Tâm trạng nổi bật của những người được mời đến tham quan là gì? Tâm trạng đó được chi phối bởi yếu tố nào?</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8</a:t>
            </a:r>
            <a:r>
              <a:rPr lang="en-US" sz="2800">
                <a:latin typeface="Times New Roman" panose="02020603050405020304" pitchFamily="18" charset="0"/>
                <a:ea typeface="Calibri" panose="020F0502020204030204" pitchFamily="34" charset="0"/>
                <a:cs typeface="Times New Roman" panose="02020603050405020304" pitchFamily="18" charset="0"/>
              </a:rPr>
              <a:t>. Đoạn trích khơi</a:t>
            </a:r>
            <a:r>
              <a:rPr lang="vi-VN" sz="2800">
                <a:latin typeface="Times New Roman" panose="02020603050405020304" pitchFamily="18" charset="0"/>
                <a:ea typeface="Calibri" panose="020F0502020204030204" pitchFamily="34" charset="0"/>
                <a:cs typeface="Times New Roman" panose="02020603050405020304" pitchFamily="18" charset="0"/>
              </a:rPr>
              <a:t> gợi trong em tình cảm, thái độ chủ yếu nào?</a:t>
            </a:r>
            <a:endParaRPr lang="en-US" sz="2800">
              <a:effectLst/>
              <a:latin typeface="Times New Roman" panose="02020603050405020304" pitchFamily="18" charset="0"/>
              <a:cs typeface="Times New Roman" panose="02020603050405020304" pitchFamily="18" charset="0"/>
            </a:endParaRPr>
          </a:p>
        </p:txBody>
      </p:sp>
      <p:sp>
        <p:nvSpPr>
          <p:cNvPr id="3" name="Rectangle 2"/>
          <p:cNvSpPr/>
          <p:nvPr/>
        </p:nvSpPr>
        <p:spPr>
          <a:xfrm>
            <a:off x="3858000" y="228179"/>
            <a:ext cx="4253087" cy="523220"/>
          </a:xfrm>
          <a:prstGeom prst="rect">
            <a:avLst/>
          </a:prstGeom>
        </p:spPr>
        <p:txBody>
          <a:bodyPr wrap="none">
            <a:spAutoFit/>
          </a:bodyPr>
          <a:lstStyle/>
          <a:p>
            <a:pPr indent="228600">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 thực hiện các bài tập:</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9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061" y="1249741"/>
            <a:ext cx="10504227" cy="5131661"/>
          </a:xfrm>
          <a:prstGeom prst="rect">
            <a:avLst/>
          </a:prstGeom>
        </p:spPr>
        <p:txBody>
          <a:bodyPr wrap="square">
            <a:spAutoFit/>
          </a:bodyPr>
          <a:lstStyle/>
          <a:p>
            <a:pPr marL="270510">
              <a:lnSpc>
                <a:spcPct val="200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TẬP 2.</a:t>
            </a:r>
            <a:endParaRPr lang="en-US" sz="2800">
              <a:latin typeface="Times New Roman" panose="02020603050405020304" pitchFamily="18" charset="0"/>
              <a:cs typeface="Times New Roman" panose="02020603050405020304" pitchFamily="18" charset="0"/>
            </a:endParaRPr>
          </a:p>
          <a:p>
            <a:pPr indent="228600">
              <a:lnSpc>
                <a:spcPct val="20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1</a:t>
            </a:r>
            <a:r>
              <a:rPr lang="en-US" sz="2800">
                <a:latin typeface="Times New Roman" panose="02020603050405020304" pitchFamily="18" charset="0"/>
                <a:ea typeface="Calibri" panose="020F0502020204030204" pitchFamily="34" charset="0"/>
                <a:cs typeface="Times New Roman" panose="02020603050405020304" pitchFamily="18" charset="0"/>
              </a:rPr>
              <a:t>. Em thích yếu tố viễn tưởng nào trong đoạn trích nhất? Vì sao?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0340" indent="48260" algn="just">
              <a:lnSpc>
                <a:spcPct val="20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2.</a:t>
            </a:r>
            <a:r>
              <a:rPr lang="en-US" sz="2800">
                <a:latin typeface="Times New Roman" panose="02020603050405020304" pitchFamily="18" charset="0"/>
                <a:ea typeface="Calibri" panose="020F0502020204030204" pitchFamily="34" charset="0"/>
                <a:cs typeface="Times New Roman" panose="02020603050405020304" pitchFamily="18" charset="0"/>
              </a:rPr>
              <a:t> Tìm và lí giải về một chi tiết trong văn bản thể hiện tác giả có những hiểu  biết về thanh tựu khoa học.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lnSpc>
                <a:spcPct val="20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Em học tập được điều gì trong cách kể chuyện của tác giả?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lnSpc>
                <a:spcPct val="20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675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2" y="1160060"/>
            <a:ext cx="11041040" cy="4832092"/>
          </a:xfrm>
          <a:prstGeom prst="rect">
            <a:avLst/>
          </a:prstGeom>
        </p:spPr>
        <p:txBody>
          <a:bodyPr wrap="square">
            <a:spAutoFit/>
          </a:bodyPr>
          <a:lstStyle/>
          <a:p>
            <a:pPr marL="180340"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4. </a:t>
            </a:r>
            <a:r>
              <a:rPr lang="en-US" sz="2800">
                <a:latin typeface="Times New Roman" panose="02020603050405020304" pitchFamily="18" charset="0"/>
                <a:ea typeface="Calibri" panose="020F0502020204030204" pitchFamily="34" charset="0"/>
                <a:cs typeface="Times New Roman" panose="02020603050405020304" pitchFamily="18" charset="0"/>
              </a:rPr>
              <a:t>Phần cuối văn bản có đoạn ngữ liệu trên tác giả có kể về sự xuất hiện của những người tí hon trong xưởng sản xuất sô-cô-la “</a:t>
            </a:r>
            <a:r>
              <a:rPr lang="en-US" sz="2800" i="1">
                <a:latin typeface="Times New Roman" panose="02020603050405020304" pitchFamily="18" charset="0"/>
                <a:ea typeface="Calibri" panose="020F0502020204030204" pitchFamily="34" charset="0"/>
                <a:cs typeface="Times New Roman" panose="02020603050405020304" pitchFamily="18" charset="0"/>
              </a:rPr>
              <a:t>Những con người nhỏ xíu đó- Không lớn hơn những con búp bê cỡ trung bình- đã ngừng những gì họ đang làm vào lúc này, họ cũng đang nhìn lại đám người bên kia sông. Một trong số họ chỉ về phía lũ trẻ con thì thầm điều gì với bốn người kia và cả năm người phá lên cười khanh khách.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r>
              <a:rPr lang="vi-VN"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Cơ mà họ không thể là người thật được… Sacsli nói.</a:t>
            </a:r>
            <a:endParaRPr lang="en-US" sz="2800">
              <a:latin typeface="Times New Roman" panose="02020603050405020304" pitchFamily="18" charset="0"/>
              <a:cs typeface="Times New Roman" panose="02020603050405020304" pitchFamily="18" charset="0"/>
            </a:endParaRPr>
          </a:p>
          <a:p>
            <a:pPr marL="228600" algn="just"/>
            <a:r>
              <a:rPr lang="vi-VN"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Đương nhiên họ là người thật mà - Ông Quơn-cơ đáp - Họ là người </a:t>
            </a:r>
            <a:r>
              <a:rPr lang="vi-VN" sz="2800" i="1">
                <a:latin typeface="Times New Roman" panose="02020603050405020304" pitchFamily="18" charset="0"/>
                <a:ea typeface="Calibri" panose="020F0502020204030204" pitchFamily="34" charset="0"/>
                <a:cs typeface="Times New Roman" panose="02020603050405020304" pitchFamily="18" charset="0"/>
              </a:rPr>
              <a:t>Ump</a:t>
            </a:r>
            <a:r>
              <a:rPr lang="en-US" sz="2800" i="1">
                <a:latin typeface="Times New Roman" panose="02020603050405020304" pitchFamily="18" charset="0"/>
                <a:ea typeface="Calibri" panose="020F0502020204030204" pitchFamily="34" charset="0"/>
                <a:cs typeface="Times New Roman" panose="02020603050405020304" pitchFamily="18" charset="0"/>
              </a:rPr>
              <a:t>ơ </a:t>
            </a:r>
            <a:r>
              <a:rPr lang="vi-VN"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a:latin typeface="Times New Roman" panose="02020603050405020304" pitchFamily="18" charset="0"/>
                <a:ea typeface="Calibri" panose="020F0502020204030204" pitchFamily="34" charset="0"/>
                <a:cs typeface="Times New Roman" panose="02020603050405020304" pitchFamily="18" charset="0"/>
              </a:rPr>
              <a:t>Lum pơ (Umpa-Lumpa).</a:t>
            </a:r>
            <a:endParaRPr lang="en-US" sz="2800">
              <a:latin typeface="Times New Roman" panose="02020603050405020304" pitchFamily="18" charset="0"/>
              <a:cs typeface="Times New Roman" panose="02020603050405020304" pitchFamily="18" charset="0"/>
            </a:endParaRPr>
          </a:p>
          <a:p>
            <a:pPr marL="228600" algn="just"/>
            <a:r>
              <a:rPr lang="en-US" sz="2800">
                <a:latin typeface="Times New Roman" panose="02020603050405020304" pitchFamily="18" charset="0"/>
                <a:ea typeface="Calibri" panose="020F0502020204030204" pitchFamily="34" charset="0"/>
                <a:cs typeface="Times New Roman" panose="02020603050405020304" pitchFamily="18" charset="0"/>
              </a:rPr>
              <a:t>Theo em hình ảnh những người tí hon xuất hiện cuối văn bản gợi nhắc thông điệp </a:t>
            </a:r>
            <a:r>
              <a:rPr lang="en-US" sz="2800">
                <a:latin typeface="Times New Roman" panose="02020603050405020304" pitchFamily="18" charset="0"/>
                <a:ea typeface="Calibri" panose="020F0502020204030204" pitchFamily="34" charset="0"/>
                <a:cs typeface="Times New Roman" panose="02020603050405020304" pitchFamily="18" charset="0"/>
              </a:rPr>
              <a:t>gì</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043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8" y="887104"/>
            <a:ext cx="10904562" cy="5262979"/>
          </a:xfrm>
          <a:prstGeom prst="rect">
            <a:avLst/>
          </a:prstGeom>
        </p:spPr>
        <p:txBody>
          <a:bodyPr wrap="square">
            <a:spAutoFit/>
          </a:bodyPr>
          <a:lstStyle/>
          <a:p>
            <a:pPr marL="180340">
              <a:lnSpc>
                <a:spcPct val="150000"/>
              </a:lnSpc>
              <a:spcAft>
                <a:spcPts val="0"/>
              </a:spcAft>
            </a:pPr>
            <a:r>
              <a:rPr lang="en-US" sz="2800" b="1">
                <a:latin typeface="Times New Roman" panose="02020603050405020304" pitchFamily="18" charset="0"/>
                <a:ea typeface="Times New Roman" panose="02020603050405020304" pitchFamily="18" charset="0"/>
              </a:rPr>
              <a:t>CÂU 5. </a:t>
            </a:r>
            <a:r>
              <a:rPr lang="en-US" sz="2800">
                <a:solidFill>
                  <a:srgbClr val="000000"/>
                </a:solidFill>
                <a:latin typeface="Times New Roman" panose="02020603050405020304" pitchFamily="18" charset="0"/>
                <a:ea typeface="Times New Roman" panose="02020603050405020304" pitchFamily="18" charset="0"/>
              </a:rPr>
              <a:t>Tìm một số chi tiết miêu tả:</a:t>
            </a:r>
            <a:endParaRPr lang="en-US" sz="2800">
              <a:latin typeface="Times New Roman" panose="02020603050405020304" pitchFamily="18" charset="0"/>
              <a:ea typeface="Times New Roman" panose="02020603050405020304" pitchFamily="18" charset="0"/>
            </a:endParaRPr>
          </a:p>
          <a:p>
            <a:pPr marL="180340">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Thái độ, hành động của ông Quơn-cơ khi giới thiệu với mọi người về những điểm khác biệt trong cách ông sản xuất kẹo sô-cô-la mà không một nhà máy nào trên thế giới đó.</a:t>
            </a:r>
            <a:endParaRPr lang="en-US" sz="2800">
              <a:latin typeface="Times New Roman" panose="02020603050405020304" pitchFamily="18" charset="0"/>
              <a:ea typeface="Times New Roman" panose="02020603050405020304" pitchFamily="18" charset="0"/>
            </a:endParaRPr>
          </a:p>
          <a:p>
            <a:pPr marL="180340" marR="30480" indent="-1905"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Thái độ, hành động của ông Quơn-cơ khi giới thiệu với mọi người về vẻ đẹp của không gian nhà máy, về những sáng chế cỏ, hoa có thể ăn được.</a:t>
            </a:r>
            <a:endParaRPr lang="en-US" sz="2800">
              <a:latin typeface="Times New Roman" panose="02020603050405020304" pitchFamily="18" charset="0"/>
              <a:ea typeface="Times New Roman" panose="02020603050405020304" pitchFamily="18" charset="0"/>
            </a:endParaRPr>
          </a:p>
          <a:p>
            <a:pPr marL="9017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 Từ những chi tiết đó, hãy cho biết nhân vật ông Quơn-cơ thể hiện những đặc điểm nào của nhân vật truyện khoa học viễn tưởng.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6070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1378423"/>
            <a:ext cx="10931857" cy="4401205"/>
          </a:xfrm>
          <a:prstGeom prst="rect">
            <a:avLst/>
          </a:prstGeom>
        </p:spPr>
        <p:txBody>
          <a:bodyPr wrap="square">
            <a:spAutoFit/>
          </a:bodyPr>
          <a:lstStyle/>
          <a:p>
            <a:pPr marL="228600"/>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 1.</a:t>
            </a:r>
            <a:endParaRPr lang="en-US" sz="2800">
              <a:latin typeface="Times New Roman" panose="02020603050405020304" pitchFamily="18" charset="0"/>
              <a:cs typeface="Times New Roman" panose="02020603050405020304" pitchFamily="18" charset="0"/>
            </a:endParaRPr>
          </a:p>
          <a:p>
            <a:pPr indent="228600">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1</a:t>
            </a:r>
            <a:r>
              <a:rPr lang="vi-VN" sz="2800">
                <a:latin typeface="Times New Roman" panose="02020603050405020304" pitchFamily="18" charset="0"/>
                <a:ea typeface="Calibri" panose="020F0502020204030204" pitchFamily="34" charset="0"/>
                <a:cs typeface="Times New Roman" panose="02020603050405020304" pitchFamily="18" charset="0"/>
              </a:rPr>
              <a:t>. B</a:t>
            </a:r>
            <a:r>
              <a:rPr lang="en-US" sz="2800">
                <a:latin typeface="Times New Roman" panose="02020603050405020304" pitchFamily="18" charset="0"/>
                <a:ea typeface="Calibri" panose="020F0502020204030204" pitchFamily="34" charset="0"/>
                <a:cs typeface="Times New Roman" panose="02020603050405020304" pitchFamily="18" charset="0"/>
              </a:rPr>
              <a:t>ối cảnh câu chuyện diễn ra </a:t>
            </a:r>
            <a:r>
              <a:rPr lang="vi-VN" sz="2800">
                <a:latin typeface="Times New Roman" panose="02020603050405020304" pitchFamily="18" charset="0"/>
                <a:ea typeface="Calibri" panose="020F0502020204030204" pitchFamily="34" charset="0"/>
                <a:cs typeface="Times New Roman" panose="02020603050405020304" pitchFamily="18" charset="0"/>
              </a:rPr>
              <a:t>tại xưởng sản xuất sô-cô-la.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2</a:t>
            </a:r>
            <a:r>
              <a:rPr lang="en-US" sz="2800">
                <a:latin typeface="Times New Roman" panose="02020603050405020304" pitchFamily="18" charset="0"/>
                <a:ea typeface="Calibri" panose="020F0502020204030204" pitchFamily="34" charset="0"/>
                <a:cs typeface="Times New Roman" panose="02020603050405020304" pitchFamily="18" charset="0"/>
              </a:rPr>
              <a:t>. Truyện xoay quanh tình huống</a:t>
            </a:r>
            <a:r>
              <a:rPr lang="vi-VN" sz="2800">
                <a:latin typeface="Times New Roman" panose="02020603050405020304" pitchFamily="18" charset="0"/>
                <a:ea typeface="Calibri" panose="020F0502020204030204" pitchFamily="34" charset="0"/>
                <a:cs typeface="Times New Roman" panose="02020603050405020304" pitchFamily="18" charset="0"/>
              </a:rPr>
              <a:t>: Cuộc triển lãm công nghệ sản xuất sô-cô-la.</a:t>
            </a:r>
            <a:endParaRPr lang="en-US" sz="2800">
              <a:latin typeface="Times New Roman" panose="02020603050405020304" pitchFamily="18" charset="0"/>
              <a:cs typeface="Times New Roman" panose="02020603050405020304" pitchFamily="18" charset="0"/>
            </a:endParaRPr>
          </a:p>
          <a:p>
            <a:pPr marL="228600" algn="just"/>
            <a:r>
              <a:rPr lang="en-US" sz="2800" b="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Lời thoại của ông Quơn-cơ mở đầu văn bản cho thấy rõ nhất thái độ </a:t>
            </a:r>
            <a:r>
              <a:rPr lang="vi-VN" sz="2800">
                <a:latin typeface="Times New Roman" panose="02020603050405020304" pitchFamily="18" charset="0"/>
                <a:ea typeface="Calibri" panose="020F0502020204030204" pitchFamily="34" charset="0"/>
                <a:cs typeface="Times New Roman" panose="02020603050405020304" pitchFamily="18" charset="0"/>
              </a:rPr>
              <a:t>kiêu hãnh, tự hào.</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4.</a:t>
            </a:r>
            <a:r>
              <a:rPr lang="en-US" sz="2800">
                <a:latin typeface="Times New Roman" panose="02020603050405020304" pitchFamily="18" charset="0"/>
                <a:ea typeface="Calibri" panose="020F0502020204030204" pitchFamily="34" charset="0"/>
                <a:cs typeface="Times New Roman" panose="02020603050405020304" pitchFamily="18" charset="0"/>
              </a:rPr>
              <a:t> Cảnh tượng kì lạ được nói đến trong </a:t>
            </a:r>
            <a:r>
              <a:rPr lang="vi-VN" sz="2800">
                <a:latin typeface="Times New Roman" panose="02020603050405020304" pitchFamily="18" charset="0"/>
                <a:ea typeface="Calibri" panose="020F0502020204030204" pitchFamily="34" charset="0"/>
                <a:cs typeface="Times New Roman" panose="02020603050405020304" pitchFamily="18" charset="0"/>
              </a:rPr>
              <a:t>phần1</a:t>
            </a:r>
            <a:r>
              <a:rPr lang="en-US" sz="2800">
                <a:latin typeface="Times New Roman" panose="02020603050405020304" pitchFamily="18" charset="0"/>
                <a:ea typeface="Calibri" panose="020F0502020204030204" pitchFamily="34" charset="0"/>
                <a:cs typeface="Times New Roman" panose="02020603050405020304" pitchFamily="18" charset="0"/>
              </a:rPr>
              <a:t> của đoạn trích trên là</a:t>
            </a:r>
            <a:r>
              <a:rPr lang="vi-VN"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marL="228600"/>
            <a:r>
              <a:rPr lang="vi-VN" sz="2800" b="1" i="1">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Thung lũng với đồng cỏ xanh rờn.</a:t>
            </a:r>
            <a:endParaRPr lang="en-US" sz="2800">
              <a:latin typeface="Times New Roman" panose="02020603050405020304" pitchFamily="18" charset="0"/>
              <a:cs typeface="Times New Roman" panose="02020603050405020304" pitchFamily="18" charset="0"/>
            </a:endParaRPr>
          </a:p>
          <a:p>
            <a:pPr marL="228600"/>
            <a:r>
              <a:rPr lang="vi-VN" sz="2800" i="1">
                <a:latin typeface="Times New Roman" panose="02020603050405020304" pitchFamily="18" charset="0"/>
                <a:ea typeface="Calibri" panose="020F0502020204030204" pitchFamily="34" charset="0"/>
                <a:cs typeface="Times New Roman" panose="02020603050405020304" pitchFamily="18" charset="0"/>
              </a:rPr>
              <a:t>+ Dòng sông nâu- dòng sông sô-cô-la đầy ấn tượng.</a:t>
            </a:r>
            <a:endParaRPr lang="en-US" sz="2800">
              <a:latin typeface="Times New Roman" panose="02020603050405020304" pitchFamily="18" charset="0"/>
              <a:cs typeface="Times New Roman" panose="02020603050405020304" pitchFamily="18" charset="0"/>
            </a:endParaRPr>
          </a:p>
          <a:p>
            <a:pPr marL="228600"/>
            <a:r>
              <a:rPr lang="vi-VN" sz="2800" i="1">
                <a:latin typeface="Times New Roman" panose="02020603050405020304" pitchFamily="18" charset="0"/>
                <a:ea typeface="Calibri" panose="020F0502020204030204" pitchFamily="34" charset="0"/>
                <a:cs typeface="Times New Roman" panose="02020603050405020304" pitchFamily="18" charset="0"/>
              </a:rPr>
              <a:t>+ Con thác lớn, bên dưới có những đường ống thủy tinh kếch </a:t>
            </a:r>
            <a:r>
              <a:rPr lang="vi-VN" sz="2800" i="1">
                <a:latin typeface="Times New Roman" panose="02020603050405020304" pitchFamily="18" charset="0"/>
                <a:ea typeface="Calibri" panose="020F0502020204030204" pitchFamily="34" charset="0"/>
                <a:cs typeface="Times New Roman" panose="02020603050405020304" pitchFamily="18" charset="0"/>
              </a:rPr>
              <a:t>xù</a:t>
            </a:r>
            <a:r>
              <a:rPr lang="en-US" sz="2800" i="1"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4408407" y="323713"/>
            <a:ext cx="3507114" cy="523220"/>
          </a:xfrm>
          <a:prstGeom prst="rect">
            <a:avLst/>
          </a:prstGeom>
        </p:spPr>
        <p:txBody>
          <a:bodyPr wrap="none">
            <a:spAutoFit/>
          </a:bodyPr>
          <a:lstStyle/>
          <a:p>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ĐÁP ÁN ĐỀ 3</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9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1000"/>
                                        <p:tgtEl>
                                          <p:spTgt spid="2">
                                            <p:txEl>
                                              <p:pRg st="5" end="5"/>
                                            </p:txEl>
                                          </p:spTgt>
                                        </p:tgtEl>
                                      </p:cBhvr>
                                    </p:animEffect>
                                    <p:anim calcmode="lin" valueType="num">
                                      <p:cBhvr>
                                        <p:cTn id="4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1000"/>
                                        <p:tgtEl>
                                          <p:spTgt spid="2">
                                            <p:txEl>
                                              <p:pRg st="7" end="7"/>
                                            </p:txEl>
                                          </p:spTgt>
                                        </p:tgtEl>
                                      </p:cBhvr>
                                    </p:animEffect>
                                    <p:anim calcmode="lin" valueType="num">
                                      <p:cBhvr>
                                        <p:cTn id="5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1241946"/>
            <a:ext cx="11013743" cy="4832092"/>
          </a:xfrm>
          <a:prstGeom prst="rect">
            <a:avLst/>
          </a:prstGeom>
        </p:spPr>
        <p:txBody>
          <a:bodyPr wrap="square">
            <a:spAutoFit/>
          </a:bodyPr>
          <a:lstStyle/>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5</a:t>
            </a:r>
            <a:r>
              <a:rPr lang="en-US" sz="2800">
                <a:latin typeface="Times New Roman" panose="02020603050405020304" pitchFamily="18" charset="0"/>
                <a:ea typeface="Calibri" panose="020F0502020204030204" pitchFamily="34" charset="0"/>
                <a:cs typeface="Times New Roman" panose="02020603050405020304" pitchFamily="18" charset="0"/>
              </a:rPr>
              <a:t>. Tính “khoa học” của đoạn truyện thể hiện yếu tố</a:t>
            </a:r>
            <a:r>
              <a:rPr lang="vi-VN" sz="2800">
                <a:latin typeface="Times New Roman" panose="02020603050405020304" pitchFamily="18" charset="0"/>
                <a:ea typeface="Calibri" panose="020F0502020204030204" pitchFamily="34" charset="0"/>
                <a:cs typeface="Times New Roman" panose="02020603050405020304" pitchFamily="18" charset="0"/>
              </a:rPr>
              <a:t>: khung cảnh nhà máy và các xưởng sản xuất sô-cô-la.</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6</a:t>
            </a:r>
            <a:r>
              <a:rPr lang="en-US" sz="2800">
                <a:latin typeface="Times New Roman" panose="02020603050405020304" pitchFamily="18" charset="0"/>
                <a:ea typeface="Calibri" panose="020F0502020204030204" pitchFamily="34" charset="0"/>
                <a:cs typeface="Times New Roman" panose="02020603050405020304" pitchFamily="18" charset="0"/>
              </a:rPr>
              <a:t>. Chỉ ra yếu tố mang tính “viễn tưởng’ của đoạn truyện.</a:t>
            </a:r>
            <a:endParaRPr lang="en-US" sz="2800">
              <a:latin typeface="Times New Roman" panose="02020603050405020304" pitchFamily="18" charset="0"/>
              <a:cs typeface="Times New Roman" panose="02020603050405020304" pitchFamily="18" charset="0"/>
            </a:endParaRPr>
          </a:p>
          <a:p>
            <a:pPr marL="228600"/>
            <a:r>
              <a:rPr lang="vi-VN" sz="2800" i="1">
                <a:latin typeface="Times New Roman" panose="02020603050405020304" pitchFamily="18" charset="0"/>
                <a:ea typeface="Calibri" panose="020F0502020204030204" pitchFamily="34" charset="0"/>
                <a:cs typeface="Times New Roman" panose="02020603050405020304" pitchFamily="18" charset="0"/>
              </a:rPr>
              <a:t>+ Từng giọt nước của dòng sông đều là sô-cô-la nóng chảy thượng hảo hạng.</a:t>
            </a:r>
            <a:endParaRPr lang="en-US" sz="2800">
              <a:latin typeface="Times New Roman" panose="02020603050405020304" pitchFamily="18" charset="0"/>
              <a:cs typeface="Times New Roman" panose="02020603050405020304" pitchFamily="18" charset="0"/>
            </a:endParaRPr>
          </a:p>
          <a:p>
            <a:pPr marL="228600" algn="just"/>
            <a:r>
              <a:rPr lang="vi-VN" sz="2800" i="1">
                <a:latin typeface="Times New Roman" panose="02020603050405020304" pitchFamily="18" charset="0"/>
                <a:ea typeface="Calibri" panose="020F0502020204030204" pitchFamily="34" charset="0"/>
                <a:cs typeface="Times New Roman" panose="02020603050405020304" pitchFamily="18" charset="0"/>
              </a:rPr>
              <a:t>+ Con thác nhào trộn, khuấy đảo, đập và giã sô-cô-la, làm cho sô-cô-la nhẹ tơi và ngầu bọt.</a:t>
            </a:r>
            <a:endParaRPr lang="en-US" sz="2800">
              <a:latin typeface="Times New Roman" panose="02020603050405020304" pitchFamily="18" charset="0"/>
              <a:cs typeface="Times New Roman" panose="02020603050405020304" pitchFamily="18" charset="0"/>
            </a:endParaRPr>
          </a:p>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Câu 7</a:t>
            </a:r>
            <a:r>
              <a:rPr lang="en-US" sz="2800">
                <a:latin typeface="Times New Roman" panose="02020603050405020304" pitchFamily="18" charset="0"/>
                <a:ea typeface="Calibri" panose="020F0502020204030204" pitchFamily="34" charset="0"/>
                <a:cs typeface="Times New Roman" panose="02020603050405020304" pitchFamily="18" charset="0"/>
              </a:rPr>
              <a:t>. Tâm trạng nổi bật của những người được mời đến tham quan </a:t>
            </a:r>
            <a:r>
              <a:rPr lang="vi-VN" sz="2800">
                <a:latin typeface="Times New Roman" panose="02020603050405020304" pitchFamily="18" charset="0"/>
                <a:ea typeface="Calibri" panose="020F0502020204030204" pitchFamily="34" charset="0"/>
                <a:cs typeface="Times New Roman" panose="02020603050405020304" pitchFamily="18" charset="0"/>
              </a:rPr>
              <a:t>ngạc nhiên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marL="228600" algn="just"/>
            <a:r>
              <a:rPr lang="en-US" sz="2800" b="1">
                <a:latin typeface="Times New Roman" panose="02020603050405020304" pitchFamily="18" charset="0"/>
                <a:ea typeface="Calibri" panose="020F0502020204030204" pitchFamily="34" charset="0"/>
                <a:cs typeface="Times New Roman" panose="02020603050405020304" pitchFamily="18" charset="0"/>
              </a:rPr>
              <a:t>Câu 8</a:t>
            </a:r>
            <a:r>
              <a:rPr lang="en-US" sz="2800">
                <a:latin typeface="Times New Roman" panose="02020603050405020304" pitchFamily="18" charset="0"/>
                <a:ea typeface="Calibri" panose="020F0502020204030204" pitchFamily="34" charset="0"/>
                <a:cs typeface="Times New Roman" panose="02020603050405020304" pitchFamily="18" charset="0"/>
              </a:rPr>
              <a:t>. Đoạn trích khơi</a:t>
            </a:r>
            <a:r>
              <a:rPr lang="vi-VN" sz="2800">
                <a:latin typeface="Times New Roman" panose="02020603050405020304" pitchFamily="18" charset="0"/>
                <a:ea typeface="Calibri" panose="020F0502020204030204" pitchFamily="34" charset="0"/>
                <a:cs typeface="Times New Roman" panose="02020603050405020304" pitchFamily="18" charset="0"/>
              </a:rPr>
              <a:t> gợi trong em tình cảm, thái độ chủ yếu là: tự hào về tiềm năng đặc biệt của con người.</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492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1" y="1501255"/>
            <a:ext cx="11109278" cy="4401205"/>
          </a:xfrm>
          <a:prstGeom prst="rect">
            <a:avLst/>
          </a:prstGeom>
        </p:spPr>
        <p:txBody>
          <a:bodyPr wrap="square">
            <a:spAutoFit/>
          </a:bodyPr>
          <a:lstStyle/>
          <a:p>
            <a:pPr>
              <a:spcAft>
                <a:spcPts val="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Câu </a:t>
            </a:r>
            <a:r>
              <a:rPr lang="en-US" sz="2800" b="1">
                <a:latin typeface="Times New Roman" panose="02020603050405020304" pitchFamily="18" charset="0"/>
                <a:ea typeface="Calibri" panose="020F0502020204030204" pitchFamily="34" charset="0"/>
                <a:cs typeface="Times New Roman" panose="02020603050405020304" pitchFamily="18" charset="0"/>
              </a:rPr>
              <a:t>1.</a:t>
            </a:r>
            <a:r>
              <a:rPr lang="en-US" sz="2800">
                <a:latin typeface="Times New Roman" panose="02020603050405020304" pitchFamily="18" charset="0"/>
                <a:ea typeface="Calibri" panose="020F0502020204030204" pitchFamily="34" charset="0"/>
                <a:cs typeface="Times New Roman" panose="02020603050405020304" pitchFamily="18" charset="0"/>
              </a:rPr>
              <a:t> Thích yếu tố viễn tưởng: </a:t>
            </a:r>
            <a:r>
              <a:rPr lang="en-US" sz="2800" i="1">
                <a:latin typeface="Times New Roman" panose="02020603050405020304" pitchFamily="18" charset="0"/>
                <a:ea typeface="Calibri" panose="020F0502020204030204" pitchFamily="34" charset="0"/>
                <a:cs typeface="Times New Roman" panose="02020603050405020304" pitchFamily="18" charset="0"/>
              </a:rPr>
              <a:t>một dòng sông nâu toàn sô-cô-la, từng giọt nước của dòng sông đều là sô-cô-la nóng chảy thượng hảo hạng. Dòng sông chứa sô-cô-la đủ để đổ đầy tất cả các bồn tắm, các bể bơi trong cả nước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Lí giải: Yếu tố này vừa thể hiện sự liên tưởng logic của tác giả- dòng sông sô-cô-la, vừa cho thấy sự tưởng tượng táo bạo, thú </a:t>
            </a:r>
            <a:r>
              <a:rPr lang="vi-VN" sz="2800">
                <a:latin typeface="Times New Roman" panose="02020603050405020304" pitchFamily="18" charset="0"/>
                <a:ea typeface="Calibri" panose="020F0502020204030204" pitchFamily="34" charset="0"/>
                <a:cs typeface="Times New Roman" panose="02020603050405020304" pitchFamily="18" charset="0"/>
              </a:rPr>
              <a:t>vị </a:t>
            </a:r>
            <a:r>
              <a:rPr lang="en-US" sz="2800">
                <a:latin typeface="Times New Roman" panose="02020603050405020304" pitchFamily="18" charset="0"/>
                <a:ea typeface="Calibri" panose="020F0502020204030204" pitchFamily="34" charset="0"/>
                <a:cs typeface="Times New Roman" panose="02020603050405020304" pitchFamily="18" charset="0"/>
              </a:rPr>
              <a:t>có khả năng kích thích niềm vui sướng của trẻ em (vốn rất mê sô-cô-la).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2. </a:t>
            </a:r>
            <a:r>
              <a:rPr lang="en-US" sz="2800">
                <a:latin typeface="Times New Roman" panose="02020603050405020304" pitchFamily="18" charset="0"/>
                <a:ea typeface="Calibri" panose="020F0502020204030204" pitchFamily="34" charset="0"/>
                <a:cs typeface="Times New Roman" panose="02020603050405020304" pitchFamily="18" charset="0"/>
              </a:rPr>
              <a:t>Chi tiết miêu tả những ống thủy tinh hút nước khi vận chuyển sô-cô-la trong các đường ống, </a:t>
            </a:r>
            <a:r>
              <a:rPr lang="en-US" sz="2800" i="1">
                <a:latin typeface="Times New Roman" panose="02020603050405020304" pitchFamily="18" charset="0"/>
                <a:ea typeface="Calibri" panose="020F0502020204030204" pitchFamily="34" charset="0"/>
                <a:cs typeface="Times New Roman" panose="02020603050405020304" pitchFamily="18" charset="0"/>
              </a:rPr>
              <a:t>chất lỏng chảy và sủi bọt bên trong, tiếng ục-ục-ục của những ống hút nước đang hoạt động.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Chi tiết gợi ra về cách thức sản xuất sô-cô-la trong một nhà máy công nghiệp hiện </a:t>
            </a:r>
            <a:r>
              <a:rPr lang="en-US" sz="2800">
                <a:latin typeface="Times New Roman" panose="02020603050405020304" pitchFamily="18" charset="0"/>
                <a:ea typeface="Calibri" panose="020F0502020204030204" pitchFamily="34" charset="0"/>
                <a:cs typeface="Times New Roman" panose="02020603050405020304" pitchFamily="18" charset="0"/>
              </a:rPr>
              <a:t>đại</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768958" y="337360"/>
            <a:ext cx="2283959" cy="523220"/>
          </a:xfrm>
          <a:prstGeom prst="rect">
            <a:avLst/>
          </a:prstGeom>
        </p:spPr>
        <p:txBody>
          <a:bodyPr wrap="none">
            <a:spAutoFit/>
          </a:bodyPr>
          <a:lstStyle/>
          <a:p>
            <a:pPr marL="228600"/>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TẬP 2.</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6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0" y="573206"/>
            <a:ext cx="10727140" cy="5831853"/>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Em học tập được cách kể chuyện của tác </a:t>
            </a:r>
            <a:r>
              <a:rPr lang="vi-VN" sz="2800">
                <a:latin typeface="Times New Roman" panose="02020603050405020304" pitchFamily="18" charset="0"/>
                <a:ea typeface="Calibri" panose="020F0502020204030204" pitchFamily="34" charset="0"/>
                <a:cs typeface="Times New Roman" panose="02020603050405020304" pitchFamily="18" charset="0"/>
              </a:rPr>
              <a:t>giả: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Yếu tố tưởng tượng sáng tạo, thú vị.</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Lời thoại tự nhiên, sinh động.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Hình ảnh miêu tả sắc nét, chi tiết, giàu sức gợi.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a:t>
            </a:r>
            <a:r>
              <a:rPr lang="vi-VN" sz="2800" b="1">
                <a:latin typeface="Times New Roman" panose="02020603050405020304" pitchFamily="18" charset="0"/>
                <a:ea typeface="Calibri" panose="020F0502020204030204" pitchFamily="34" charset="0"/>
                <a:cs typeface="Times New Roman" panose="02020603050405020304" pitchFamily="18" charset="0"/>
              </a:rPr>
              <a:t>4. </a:t>
            </a:r>
            <a:r>
              <a:rPr lang="en-US" sz="2800">
                <a:latin typeface="Times New Roman" panose="02020603050405020304" pitchFamily="18" charset="0"/>
                <a:ea typeface="Calibri" panose="020F0502020204030204" pitchFamily="34" charset="0"/>
                <a:cs typeface="Times New Roman" panose="02020603050405020304" pitchFamily="18" charset="0"/>
              </a:rPr>
              <a:t>Thông điệp gợi ra từ hình ảnh những người tí hon: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Cuộc sống luôn tiềm ẩn những điều kì lạ.</a:t>
            </a:r>
            <a:endParaRPr lang="en-US" sz="2800">
              <a:latin typeface="Times New Roman" panose="02020603050405020304" pitchFamily="18" charset="0"/>
              <a:cs typeface="Times New Roman" panose="02020603050405020304" pitchFamily="18" charset="0"/>
            </a:endParaRPr>
          </a:p>
          <a:p>
            <a:pPr marL="228600" algn="just">
              <a:lnSpc>
                <a:spcPct val="150000"/>
              </a:lnSpc>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Những người tí hoa đang sống với chúng ta một cách “hòa bình”, hãy chấp nhận họ- chấp nhận những điều kì lạ- như một phần tất yếu của cuộc sống.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6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723331"/>
            <a:ext cx="11109278" cy="5693866"/>
          </a:xfrm>
          <a:prstGeom prst="rect">
            <a:avLst/>
          </a:prstGeom>
        </p:spPr>
        <p:txBody>
          <a:bodyPr wrap="square">
            <a:spAutoFit/>
          </a:bodyPr>
          <a:lstStyle/>
          <a:p>
            <a:pPr algn="just">
              <a:spcAft>
                <a:spcPts val="0"/>
              </a:spcAft>
            </a:pPr>
            <a:r>
              <a:rPr lang="en-US" sz="2800" b="1">
                <a:latin typeface="Times New Roman" panose="02020603050405020304" pitchFamily="18" charset="0"/>
                <a:ea typeface="Calibri" panose="020F0502020204030204" pitchFamily="34" charset="0"/>
              </a:rPr>
              <a:t>Câu 5</a:t>
            </a:r>
            <a:r>
              <a:rPr lang="en-US"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marL="635" marR="30480" indent="-1905" algn="just">
              <a:spcAft>
                <a:spcPts val="0"/>
              </a:spcAft>
            </a:pPr>
            <a:r>
              <a:rPr lang="en-US" sz="2800">
                <a:solidFill>
                  <a:srgbClr val="000000"/>
                </a:solidFill>
                <a:latin typeface="Times New Roman" panose="02020603050405020304" pitchFamily="18" charset="0"/>
                <a:ea typeface="Times New Roman" panose="02020603050405020304" pitchFamily="18" charset="0"/>
              </a:rPr>
              <a:t>- Thái độ, hành động của ông Quơn-cơ khi giới thiệu với mọi người về những điểm khác biệt trong cách ông sản xuất kẹo sô-cô-la mà không một nhà máy nào trên thế giới đó: </a:t>
            </a:r>
            <a:r>
              <a:rPr lang="en-US" sz="2800" i="1">
                <a:solidFill>
                  <a:srgbClr val="000000"/>
                </a:solidFill>
                <a:latin typeface="Times New Roman" panose="02020603050405020304" pitchFamily="18" charset="0"/>
                <a:ea typeface="Times New Roman" panose="02020603050405020304" pitchFamily="18" charset="0"/>
              </a:rPr>
              <a:t>Kìa! Toàn sô-cô-la đấy. Chỗ này có đủ sô-cô-la để đổ đầy tất cả bồn tắm thượng hạng và cả bể bơi nữa. Ghê không? Và hãy nhìn những đường ống của ta ....</a:t>
            </a:r>
            <a:endParaRPr lang="en-US" sz="2800">
              <a:latin typeface="Times New Roman" panose="02020603050405020304" pitchFamily="18" charset="0"/>
              <a:ea typeface="Times New Roman" panose="02020603050405020304" pitchFamily="18" charset="0"/>
            </a:endParaRPr>
          </a:p>
          <a:p>
            <a:pPr marL="635" marR="30480" indent="-1905" algn="just">
              <a:spcAft>
                <a:spcPts val="0"/>
              </a:spcAft>
            </a:pPr>
            <a:r>
              <a:rPr lang="en-US" sz="2800">
                <a:solidFill>
                  <a:srgbClr val="000000"/>
                </a:solidFill>
                <a:latin typeface="Times New Roman" panose="02020603050405020304" pitchFamily="18" charset="0"/>
                <a:ea typeface="Times New Roman" panose="02020603050405020304" pitchFamily="18" charset="0"/>
              </a:rPr>
              <a:t>- Thái độ, hành động của ông Quơn-cơ khi giới thiệu với mọi người về vẻ đẹp của không gian nhà máy, về những sáng chế cỏ, hoa có thể ăn được: </a:t>
            </a:r>
            <a:r>
              <a:rPr lang="en-US" sz="2800" i="1">
                <a:solidFill>
                  <a:srgbClr val="000000"/>
                </a:solidFill>
                <a:latin typeface="Times New Roman" panose="02020603050405020304" pitchFamily="18" charset="0"/>
                <a:ea typeface="Times New Roman" panose="02020603050405020304" pitchFamily="18" charset="0"/>
              </a:rPr>
              <a:t>Và các bụi cây nhỏ kia nữa? Các cháu thấy chúng có đẹp không? ...Cố nhiên là tất cả đều ăn được ...</a:t>
            </a:r>
            <a:endParaRPr lang="en-US" sz="2800">
              <a:latin typeface="Times New Roman" panose="02020603050405020304" pitchFamily="18" charset="0"/>
              <a:ea typeface="Times New Roman" panose="02020603050405020304" pitchFamily="18" charset="0"/>
            </a:endParaRPr>
          </a:p>
          <a:p>
            <a:pPr marL="635" marR="30480" algn="just">
              <a:spcAft>
                <a:spcPts val="0"/>
              </a:spcAft>
            </a:pPr>
            <a:r>
              <a:rPr lang="en-US" sz="2800">
                <a:solidFill>
                  <a:srgbClr val="000000"/>
                </a:solidFill>
                <a:latin typeface="Times New Roman" panose="02020603050405020304" pitchFamily="18" charset="0"/>
                <a:ea typeface="Times New Roman" panose="02020603050405020304" pitchFamily="18" charset="0"/>
              </a:rPr>
              <a:t>- Từ những chi tiết đó, nhân vật ông Quơn -cơ thể hiện những đặc điểm người có những phát minh sáng tạo kì lạ của nhân vật truyện khoa học viễn tưởng.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0194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1187356"/>
            <a:ext cx="11136573" cy="5909310"/>
          </a:xfrm>
          <a:prstGeom prst="rect">
            <a:avLst/>
          </a:prstGeom>
        </p:spPr>
        <p:txBody>
          <a:bodyPr wrap="square">
            <a:spAutoFit/>
          </a:bodyPr>
          <a:lstStyle/>
          <a:p>
            <a:pPr>
              <a:lnSpc>
                <a:spcPct val="150000"/>
              </a:lnSpc>
              <a:spcAft>
                <a:spcPts val="0"/>
              </a:spcAft>
            </a:pPr>
            <a:r>
              <a:rPr lang="vi-VN" sz="2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 văn bản sau</a:t>
            </a: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trả lời câu hỏi</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Chiếc MAV là một con tàu không gian. Nó có nhiều bộ phận tinh xảo. Nó có thể chịu những cơn bão đến độ nào đó nhưng chỉ là nó không thể bị bão cát đánh vào mãi được. Sau một giờ rưỡi chịu trận, những cơn gió không dứt, Na Sa ra lệnh hủy nhiệm vụ. Không ai muốn ngừng một phi vụ một tháng chỉ mới sau sáu ngày nhưng nếu chiếc MAV chịu thêm sự trừng phạt nào nữa thì tát cả chúng tôi đều bị mắc kẹt ở đây.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464880" y="255475"/>
            <a:ext cx="1521570" cy="523220"/>
          </a:xfrm>
          <a:prstGeom prst="rect">
            <a:avLst/>
          </a:prstGeom>
        </p:spPr>
        <p:txBody>
          <a:bodyPr wrap="none">
            <a:spAutoFit/>
          </a:bodyPr>
          <a:lstStyle/>
          <a:p>
            <a:pPr>
              <a:spcAft>
                <a:spcPts val="0"/>
              </a:spcAft>
            </a:pP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98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994" y="639636"/>
            <a:ext cx="10954604" cy="5909310"/>
          </a:xfrm>
          <a:prstGeom prst="rect">
            <a:avLst/>
          </a:prstGeom>
        </p:spPr>
        <p:txBody>
          <a:bodyPr wrap="square">
            <a:spAutoFit/>
          </a:bodyPr>
          <a:lstStyle/>
          <a:p>
            <a:pPr indent="228600" algn="just">
              <a:lnSpc>
                <a:spcPct val="150000"/>
              </a:lnSpc>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Có lẽ không- Viên tr</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 sĩ trẻ đáp.</a:t>
            </a:r>
            <a:endParaRPr lang="en-US" sz="2800">
              <a:latin typeface="Times New Roman" panose="02020603050405020304" pitchFamily="18" charset="0"/>
              <a:cs typeface="Times New Roman" panose="02020603050405020304" pitchFamily="18" charset="0"/>
            </a:endParaRPr>
          </a:p>
          <a:p>
            <a:pPr indent="228600" algn="just">
              <a:lnSpc>
                <a:spcPct val="150000"/>
              </a:lnSpc>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Vậy thì, thực sự anh muốn gì?</a:t>
            </a:r>
            <a:endParaRPr lang="en-US" sz="2800">
              <a:latin typeface="Times New Roman" panose="02020603050405020304" pitchFamily="18" charset="0"/>
              <a:cs typeface="Times New Roman" panose="02020603050405020304" pitchFamily="18" charset="0"/>
            </a:endParaRPr>
          </a:p>
          <a:p>
            <a:pPr indent="228600" algn="just">
              <a:lnSpc>
                <a:spcPct val="150000"/>
              </a:lnSpc>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Anh trung sĩ nhún vai, đưa mắt nhìn hai bàn tay mình.</a:t>
            </a:r>
            <a:endParaRPr lang="en-US" sz="2800">
              <a:latin typeface="Times New Roman" panose="02020603050405020304" pitchFamily="18" charset="0"/>
              <a:cs typeface="Times New Roman" panose="02020603050405020304" pitchFamily="18" charset="0"/>
            </a:endParaRPr>
          </a:p>
          <a:p>
            <a:pPr indent="228600" algn="just">
              <a:lnSpc>
                <a:spcPct val="150000"/>
              </a:lnSpc>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Tôi muốn sống không có chiến tranh. Tôi muốn biết làm cách nào đó để trong một đêm, những cỗ đại bác trên toàn thế giới biến thành sắt gỉ, những vi khuẩn trong ruột các quả bom trở thành vô hại, những chiếc xe tăng bỗng đổ rụi, chui qua mặt đường nhựa và giống như những con quát vật thời tiền sử, chúng nằm im trong các hố có lấp đầy nhựa đường. Đó, mơ ước của tôi là như vậy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vi-VN" sz="28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548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4" y="1063893"/>
            <a:ext cx="10959152" cy="5693866"/>
          </a:xfrm>
          <a:prstGeom prst="rect">
            <a:avLst/>
          </a:prstGeom>
        </p:spPr>
        <p:txBody>
          <a:bodyPr wrap="square">
            <a:spAutoFit/>
          </a:bodyPr>
          <a:lstStyle/>
          <a:p>
            <a:pPr lvl="0"/>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 tôi phải đi ra ngoài trong cơn bão từ chỗ căn Háp đến chiếc MAV. Chuyện đó khá là mạo hiểm, nhưng chúng tôi có sự chọn lựa nào khác chứ? Mọi người đều đến nơi, trừ tôi.</a:t>
            </a:r>
            <a:endParaRPr lang="en-US" sz="2800">
              <a:solidFill>
                <a:prstClr val="black"/>
              </a:solidFill>
              <a:latin typeface="Times New Roman" panose="02020603050405020304" pitchFamily="18" charset="0"/>
              <a:cs typeface="Times New Roman" panose="02020603050405020304" pitchFamily="18" charset="0"/>
            </a:endParaRPr>
          </a:p>
          <a:p>
            <a:pPr algn="just">
              <a:spcAft>
                <a:spcPts val="0"/>
              </a:spcAft>
            </a:pPr>
            <a:r>
              <a:rPr lang="vi-VN"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Đĩa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 lạc chính của chúng tôi, dùng để gửi tín hiệu từ căn Háp đén Hơ-mét, hoạt động như một cái dù bay, đã bị dỡ khỏi bệ đỡ của nó và bị thổi bay theo dòng xoáy. Trên đường bay, nó đâm sầm vào mạng ăng-ten thu tầm. Rồi một trong những chiếc ăng-ten dài mỏng bay thẳng, đâm vào người tôi. Nó xuyên thủng qua bộ đồ của tôi ngọt xớt như đạn bắn vào bơ sữa và tôi cảm nhận được cơn đau đớn nhất cuộc đời mình, như thể nó đã xé toạc một bên người tôi. Tôi nhớ mang máng bỗng dưng cơn gió hút mạnh vào người tôi và đôi ta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tôi ù lên đau đớn khi áp suất trong bộ đồ của tôi giảm dần, xì hết ra ngoài.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158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0" y="955344"/>
            <a:ext cx="10754438" cy="5262979"/>
          </a:xfrm>
          <a:prstGeom prst="rect">
            <a:avLst/>
          </a:prstGeom>
        </p:spPr>
        <p:txBody>
          <a:bodyPr wrap="square">
            <a:spAutoFit/>
          </a:bodyPr>
          <a:lstStyle/>
          <a:p>
            <a:pPr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rPr>
              <a:t>Điều cuối cùng tôi nhớ là đã thấy Giô-han xen (Johanssen) tuyệt vọng nhìn theo hướng của tôi.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rPr>
              <a:t>	Tôi thức dậy nhờ tiếng báo động ôxi (ôxygen) trong bộ đồ. Tiếng bíp bíp đều đặn đáng ghét cuối cùng cũng kéo tôi trở lại từ khao khát mãnh liệt sâu sắc rằng xin được chết đi cho rồi.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rPr>
              <a:t>	 Cơn bão đã dịu đi, tôi đang nằm sấp, gần như bị chôn vùi trong cát. Khi tôi chếnh choáng đứng lên, tôi tự hỏi vì sao tôi chưa chết, chết nữa, chết mãi cho rồi.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3682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3" y="941695"/>
            <a:ext cx="10918209" cy="5262979"/>
          </a:xfrm>
          <a:prstGeom prst="rect">
            <a:avLst/>
          </a:prstGeom>
        </p:spPr>
        <p:txBody>
          <a:bodyPr wrap="square">
            <a:spAutoFit/>
          </a:bodyPr>
          <a:lstStyle/>
          <a:p>
            <a:pPr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rPr>
              <a:t>Chiếc ăng-ten có đủ lực để chọc xuyên thủng bội đồ và bên hông tôi, nhưng nó bị chung chậu của tôi chặn lại. Cho nên chỉ có một cái lỗ trên bộ đồ (và đương nhiên một cái lỗ trên người tôi)</a:t>
            </a:r>
            <a:r>
              <a:rPr lang="en-US" sz="2800" i="1">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i="1">
                <a:solidFill>
                  <a:srgbClr val="000000"/>
                </a:solidFill>
                <a:latin typeface="Times New Roman" panose="02020603050405020304" pitchFamily="18" charset="0"/>
                <a:ea typeface="Times New Roman" panose="02020603050405020304" pitchFamily="18" charset="0"/>
              </a:rPr>
              <a:t>	Tôi đã bị đánh bật ra khá xa về phía sau và lăn xuống một ngọn đồi dốc. Bằng cách nào đó, mặt tôi tiếp đất, nhờ đó, chiếc ăng-ten phải nằm vào một góc chếch sắc đến độ đưa một lực xoáy rất lớn vào cái lỗ trên áo.</a:t>
            </a:r>
            <a:endParaRPr lang="en-US" sz="2800">
              <a:latin typeface="Times New Roman" panose="02020603050405020304" pitchFamily="18" charset="0"/>
              <a:ea typeface="Times New Roman" panose="02020603050405020304" pitchFamily="18" charset="0"/>
            </a:endParaRPr>
          </a:p>
          <a:p>
            <a:pPr algn="r">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a:t>
            </a:r>
            <a:r>
              <a:rPr lang="vi-VN" sz="2800" i="1">
                <a:solidFill>
                  <a:srgbClr val="000000"/>
                </a:solidFill>
                <a:latin typeface="Times New Roman" panose="02020603050405020304" pitchFamily="18" charset="0"/>
                <a:ea typeface="Calibri" panose="020F0502020204030204" pitchFamily="34" charset="0"/>
              </a:rPr>
              <a:t>Người về từ Sao Hỏa, </a:t>
            </a:r>
            <a:r>
              <a:rPr lang="vi-VN" sz="2800">
                <a:solidFill>
                  <a:srgbClr val="000000"/>
                </a:solidFill>
                <a:latin typeface="Times New Roman" panose="02020603050405020304" pitchFamily="18" charset="0"/>
                <a:ea typeface="Calibri" panose="020F0502020204030204" pitchFamily="34" charset="0"/>
              </a:rPr>
              <a:t>Nguyễn Thị Lan Hương dịch,</a:t>
            </a:r>
            <a:endParaRPr lang="en-US" sz="2800">
              <a:latin typeface="Times New Roman" panose="02020603050405020304" pitchFamily="18" charset="0"/>
              <a:ea typeface="Times New Roman" panose="02020603050405020304" pitchFamily="18" charset="0"/>
            </a:endParaRPr>
          </a:p>
          <a:p>
            <a:pPr algn="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NXB Hội Nhà văn, Hà Nội, 2016)</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6076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7" y="996286"/>
            <a:ext cx="11041040" cy="4616648"/>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1.</a:t>
            </a:r>
            <a:r>
              <a:rPr lang="vi-VN" sz="2800">
                <a:solidFill>
                  <a:srgbClr val="000000"/>
                </a:solidFill>
                <a:latin typeface="Times New Roman" panose="02020603050405020304" pitchFamily="18" charset="0"/>
                <a:ea typeface="Calibri" panose="020F0502020204030204" pitchFamily="34" charset="0"/>
              </a:rPr>
              <a:t> Đoạn truyện kể về sự kiện gì?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2</a:t>
            </a:r>
            <a:r>
              <a:rPr lang="vi-VN" sz="2800">
                <a:solidFill>
                  <a:srgbClr val="000000"/>
                </a:solidFill>
                <a:latin typeface="Times New Roman" panose="02020603050405020304" pitchFamily="18" charset="0"/>
                <a:ea typeface="Calibri" panose="020F0502020204030204" pitchFamily="34" charset="0"/>
              </a:rPr>
              <a:t>. Ai kể chuyện và kể ở ngôi thứ mấy? Nêu tác dụng của việc lựa chọn ngôi kể ấy.</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3</a:t>
            </a:r>
            <a:r>
              <a:rPr lang="vi-VN" sz="2800">
                <a:solidFill>
                  <a:srgbClr val="000000"/>
                </a:solidFill>
                <a:latin typeface="Times New Roman" panose="02020603050405020304" pitchFamily="18" charset="0"/>
                <a:ea typeface="Calibri" panose="020F0502020204030204" pitchFamily="34" charset="0"/>
              </a:rPr>
              <a:t>. Dựa vào nội dung đoạn trích em hãy cho biết đề tài và bối cảnh không gian của câu chuyện thể hiện trong tác phẩm có đoạn trích trên là gì?</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4</a:t>
            </a:r>
            <a:r>
              <a:rPr lang="vi-VN" sz="2800">
                <a:solidFill>
                  <a:srgbClr val="000000"/>
                </a:solidFill>
                <a:latin typeface="Times New Roman" panose="02020603050405020304" pitchFamily="18" charset="0"/>
                <a:ea typeface="Calibri" panose="020F0502020204030204" pitchFamily="34" charset="0"/>
              </a:rPr>
              <a:t>. Vì sao nhân vật tôi bị thương?</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5. </a:t>
            </a:r>
            <a:r>
              <a:rPr lang="vi-VN" sz="2800">
                <a:solidFill>
                  <a:srgbClr val="000000"/>
                </a:solidFill>
                <a:latin typeface="Times New Roman" panose="02020603050405020304" pitchFamily="18" charset="0"/>
                <a:ea typeface="Calibri" panose="020F0502020204030204" pitchFamily="34" charset="0"/>
              </a:rPr>
              <a:t>Tại sao chiếc MAV được coi là quan trọng </a:t>
            </a:r>
            <a:r>
              <a:rPr lang="vi-VN" sz="2800">
                <a:solidFill>
                  <a:srgbClr val="000000"/>
                </a:solidFill>
                <a:latin typeface="Times New Roman" panose="02020603050405020304" pitchFamily="18" charset="0"/>
                <a:ea typeface="Calibri" panose="020F0502020204030204" pitchFamily="34" charset="0"/>
              </a:rPr>
              <a:t>nhất</a:t>
            </a:r>
            <a:r>
              <a:rPr lang="vi-VN" sz="2800" smtClean="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4289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0682" y="391952"/>
            <a:ext cx="350711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 ĐỀ 4</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682388" y="1310185"/>
            <a:ext cx="10740788" cy="5262979"/>
          </a:xfrm>
          <a:prstGeom prst="rect">
            <a:avLst/>
          </a:prstGeom>
        </p:spPr>
        <p:txBody>
          <a:bodyPr wrap="square">
            <a:spAutoFit/>
          </a:bodyPr>
          <a:lstStyle/>
          <a:p>
            <a:pPr algn="just">
              <a:spcAft>
                <a:spcPts val="0"/>
              </a:spcAft>
            </a:pPr>
            <a:r>
              <a:rPr lang="vi-VN" sz="2800" b="1">
                <a:latin typeface="Times New Roman" panose="02020603050405020304" pitchFamily="18" charset="0"/>
                <a:ea typeface="Times New Roman" panose="02020603050405020304" pitchFamily="18" charset="0"/>
              </a:rPr>
              <a:t>Câu 1. </a:t>
            </a:r>
            <a:r>
              <a:rPr lang="vi-VN" sz="2800">
                <a:solidFill>
                  <a:srgbClr val="000000"/>
                </a:solidFill>
                <a:latin typeface="Times New Roman" panose="02020603050405020304" pitchFamily="18" charset="0"/>
                <a:ea typeface="Calibri" panose="020F0502020204030204" pitchFamily="34" charset="0"/>
              </a:rPr>
              <a:t>K</a:t>
            </a:r>
            <a:r>
              <a:rPr lang="en-US" sz="2800">
                <a:solidFill>
                  <a:srgbClr val="000000"/>
                </a:solidFill>
                <a:latin typeface="Times New Roman" panose="02020603050405020304" pitchFamily="18" charset="0"/>
                <a:ea typeface="Calibri" panose="020F0502020204030204" pitchFamily="34" charset="0"/>
              </a:rPr>
              <a:t>ể về sự cố bão cát trên Sao Hỏa mà đoàn phi hành gia Hơ-mét của nhân vật tôi gặp phải.</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2. </a:t>
            </a:r>
            <a:r>
              <a:rPr lang="vi-VN" sz="2800">
                <a:latin typeface="Times New Roman" panose="02020603050405020304" pitchFamily="18" charset="0"/>
                <a:ea typeface="Times New Roman" panose="02020603050405020304" pitchFamily="18" charset="0"/>
              </a:rPr>
              <a:t>Ngôi kể: Ngôi 1</a:t>
            </a:r>
            <a:r>
              <a:rPr lang="en-US" sz="2800">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rPr>
              <a:t> </a:t>
            </a:r>
            <a:r>
              <a:rPr lang="vi-VN" sz="2800">
                <a:latin typeface="Times New Roman" panose="02020603050405020304" pitchFamily="18" charset="0"/>
                <a:ea typeface="Times New Roman" panose="02020603050405020304" pitchFamily="18" charset="0"/>
              </a:rPr>
              <a:t>Người kể: Xưng “tôi”, “chúng tôi” đó là một phi hành gia</a:t>
            </a:r>
            <a:r>
              <a:rPr lang="en-US" sz="2800">
                <a:solidFill>
                  <a:srgbClr val="000000"/>
                </a:solidFill>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Times New Roman" panose="02020603050405020304" pitchFamily="18" charset="0"/>
              </a:rPr>
              <a:t>l</a:t>
            </a:r>
            <a:r>
              <a:rPr lang="vi-VN" sz="2800">
                <a:latin typeface="Times New Roman" panose="02020603050405020304" pitchFamily="18" charset="0"/>
                <a:ea typeface="Times New Roman" panose="02020603050405020304" pitchFamily="18" charset="0"/>
              </a:rPr>
              <a:t>àm cho chuyện kể chân thực, người kể có thể bộc lộ suy nghĩ của mình</a:t>
            </a:r>
            <a:r>
              <a:rPr lang="en-US" sz="2800">
                <a:latin typeface="Times New Roman" panose="02020603050405020304" pitchFamily="18" charset="0"/>
                <a:ea typeface="Times New Roman" panose="02020603050405020304" pitchFamily="18" charset="0"/>
              </a:rPr>
              <a:t>. </a:t>
            </a:r>
          </a:p>
          <a:p>
            <a:pPr algn="just">
              <a:spcAft>
                <a:spcPts val="0"/>
              </a:spcAft>
            </a:pPr>
            <a:r>
              <a:rPr lang="vi-VN" sz="2800" b="1">
                <a:latin typeface="Times New Roman" panose="02020603050405020304" pitchFamily="18" charset="0"/>
                <a:ea typeface="Times New Roman" panose="02020603050405020304" pitchFamily="18" charset="0"/>
              </a:rPr>
              <a:t>Câu 3. </a:t>
            </a:r>
            <a:r>
              <a:rPr lang="vi-VN" sz="2800">
                <a:latin typeface="Times New Roman" panose="02020603050405020304" pitchFamily="18" charset="0"/>
                <a:ea typeface="Times New Roman" panose="02020603050405020304" pitchFamily="18" charset="0"/>
              </a:rPr>
              <a:t>Đề tài “du hành vũ trụ”</a:t>
            </a:r>
            <a:r>
              <a:rPr lang="en-US" sz="2800">
                <a:latin typeface="Times New Roman" panose="02020603050405020304" pitchFamily="18" charset="0"/>
                <a:ea typeface="Times New Roman" panose="02020603050405020304" pitchFamily="18" charset="0"/>
              </a:rPr>
              <a:t>.</a:t>
            </a:r>
            <a:r>
              <a:rPr lang="en-US" sz="2800" b="1">
                <a:latin typeface="Times New Roman" panose="02020603050405020304" pitchFamily="18" charset="0"/>
                <a:ea typeface="Times New Roman" panose="02020603050405020304" pitchFamily="18" charset="0"/>
              </a:rPr>
              <a:t> </a:t>
            </a:r>
            <a:r>
              <a:rPr lang="vi-VN" sz="2800">
                <a:solidFill>
                  <a:srgbClr val="222222"/>
                </a:solidFill>
                <a:latin typeface="Times New Roman" panose="02020603050405020304" pitchFamily="18" charset="0"/>
                <a:ea typeface="Calibri" panose="020F0502020204030204" pitchFamily="34" charset="0"/>
              </a:rPr>
              <a:t>Không gian vũ trụ- trên sao hỏa</a:t>
            </a:r>
            <a:r>
              <a:rPr lang="en-US" sz="2800">
                <a:solidFill>
                  <a:srgbClr val="222222"/>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rPr>
              <a:t>Câu 4</a:t>
            </a:r>
            <a:r>
              <a:rPr lang="vi-VN" sz="2800">
                <a:latin typeface="Times New Roman" panose="02020603050405020304" pitchFamily="18" charset="0"/>
                <a:ea typeface="Calibri" panose="020F0502020204030204" pitchFamily="34" charset="0"/>
              </a:rPr>
              <a:t>. Do bão cát , “</a:t>
            </a:r>
            <a:r>
              <a:rPr lang="vi-VN" sz="2800" i="1">
                <a:solidFill>
                  <a:srgbClr val="000000"/>
                </a:solidFill>
                <a:latin typeface="Times New Roman" panose="02020603050405020304" pitchFamily="18" charset="0"/>
                <a:ea typeface="Times New Roman" panose="02020603050405020304" pitchFamily="18" charset="0"/>
              </a:rPr>
              <a:t>một trong những chiếc ăng-ten dài mỏng bay thẳng, đâm vào người tôi. Nó xuyên thủng qua bộ đồ của tôi, làm tôi bị thương.</a:t>
            </a:r>
            <a:br>
              <a:rPr lang="vi-VN" sz="2800" i="1">
                <a:solidFill>
                  <a:srgbClr val="000000"/>
                </a:solidFill>
                <a:latin typeface="Times New Roman" panose="02020603050405020304" pitchFamily="18" charset="0"/>
                <a:ea typeface="Times New Roman" panose="02020603050405020304" pitchFamily="18" charset="0"/>
              </a:rPr>
            </a:br>
            <a:r>
              <a:rPr lang="vi-VN" sz="2800" b="1">
                <a:solidFill>
                  <a:srgbClr val="000000"/>
                </a:solidFill>
                <a:latin typeface="Times New Roman" panose="02020603050405020304" pitchFamily="18" charset="0"/>
                <a:ea typeface="Times New Roman" panose="02020603050405020304" pitchFamily="18" charset="0"/>
              </a:rPr>
              <a:t>Câu 5</a:t>
            </a:r>
            <a:r>
              <a:rPr lang="vi-VN" sz="280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rPr>
              <a:t>Chiếc MAV được coi là quan trọng nhất vì nó là một con tàu không gian có nhiều bộ phận tinh xảo. Đó là một con tàu không gian để các nhà du hành rời sao Hỏa về trạm vũ trụ trên quỹ đạo có tên Hơ-mét, sau khi hoàn thành công </a:t>
            </a:r>
            <a:r>
              <a:rPr lang="en-US" sz="2800">
                <a:solidFill>
                  <a:srgbClr val="000000"/>
                </a:solidFill>
                <a:latin typeface="Times New Roman" panose="02020603050405020304" pitchFamily="18" charset="0"/>
                <a:ea typeface="Calibri" panose="020F0502020204030204" pitchFamily="34" charset="0"/>
              </a:rPr>
              <a:t>việc</a:t>
            </a:r>
            <a:r>
              <a:rPr lang="en-US" sz="2800" smtClean="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92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2939" y="214531"/>
            <a:ext cx="1521570" cy="523220"/>
          </a:xfrm>
          <a:prstGeom prst="rect">
            <a:avLst/>
          </a:prstGeom>
        </p:spPr>
        <p:txBody>
          <a:bodyPr wrap="none">
            <a:spAutoFit/>
          </a:bodyPr>
          <a:lstStyle/>
          <a:p>
            <a:pPr>
              <a:spcAft>
                <a:spcPts val="0"/>
              </a:spcAft>
            </a:pP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SỐ</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64022" y="887103"/>
            <a:ext cx="11259403" cy="5693866"/>
          </a:xfrm>
          <a:prstGeom prst="rect">
            <a:avLst/>
          </a:prstGeom>
        </p:spPr>
        <p:txBody>
          <a:bodyPr wrap="square">
            <a:spAutoFit/>
          </a:bodyPr>
          <a:lstStyle/>
          <a:p>
            <a:pPr algn="just">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Đọc đoạn trích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Times New Roman" panose="02020603050405020304" pitchFamily="18" charset="0"/>
                <a:cs typeface="Times New Roman" panose="02020603050405020304" pitchFamily="18" charset="0"/>
              </a:rPr>
              <a:t>Tôi loạng choạng đi lên đồi trở về căn Háp. Khi nhấp nhô bước lên tới đỉnh, tôi thấy một thứ khiến tôi vui mừng không tả và một thứ khiến tôi buồn da diết. Căn Háp vẫn nguyên vẹn và chiếc MAV đã đi rồi.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Ngay lúc đó tôi biết mình đã tàn đời. Nhưng tôi không muốn chết ngay trên bề mặt này. Tôi khập khiễng về căn Háp và lần mò tìm cái khóa khí. Ngay khi nó được trung hòa, tôi ném cái mũ của mình ra.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Bước vào căn Háp, tôi cởi bộ dồ phu hành và lần đầu được xem xét rõ ràng vết thương của mình. Nó cần được khâu lại. May thay, tất cả bọn tôi đều được huấn luyện những thủ thuật y tế cơ bản, và v</a:t>
            </a:r>
            <a:r>
              <a:rPr lang="en-US" sz="2800" i="1">
                <a:latin typeface="Times New Roman" panose="02020603050405020304" pitchFamily="18" charset="0"/>
                <a:ea typeface="Times New Roman" panose="02020603050405020304" pitchFamily="18" charset="0"/>
                <a:cs typeface="Times New Roman" panose="02020603050405020304" pitchFamily="18" charset="0"/>
              </a:rPr>
              <a:t>ậ</a:t>
            </a:r>
            <a:r>
              <a:rPr lang="vi-VN" sz="2800" i="1">
                <a:latin typeface="Times New Roman" panose="02020603050405020304" pitchFamily="18" charset="0"/>
                <a:ea typeface="Times New Roman" panose="02020603050405020304" pitchFamily="18" charset="0"/>
                <a:cs typeface="Times New Roman" panose="02020603050405020304" pitchFamily="18" charset="0"/>
              </a:rPr>
              <a:t>t dụng y tế được trang bị trong căn Háp thật quá xuất sắc. Một mũi tiêm nhanh để gây tê, lau chùi sạch sẽ, chín mũi khâu, thế là xong. Tôi sẽ phải uống thuốc kháng sinh vài tuần, nhưng ngoài chuyện đó ra thì tôi sẽ ổn thôi.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4" y="1026147"/>
            <a:ext cx="10699845" cy="5831853"/>
          </a:xfrm>
          <a:prstGeom prst="rect">
            <a:avLst/>
          </a:prstGeom>
        </p:spPr>
        <p:txBody>
          <a:bodyPr wrap="square">
            <a:spAutoFit/>
          </a:bodyPr>
          <a:lstStyle/>
          <a:p>
            <a:pPr algn="just">
              <a:lnSpc>
                <a:spcPct val="150000"/>
              </a:lnSpc>
              <a:spcAft>
                <a:spcPts val="0"/>
              </a:spcAft>
            </a:pPr>
            <a:r>
              <a:rPr lang="vi-VN" sz="2800" i="1">
                <a:latin typeface="Times New Roman" panose="02020603050405020304" pitchFamily="18" charset="0"/>
                <a:ea typeface="Times New Roman" panose="02020603050405020304" pitchFamily="18" charset="0"/>
              </a:rPr>
              <a:t>	Tôi biết đó là cô vọng, nhưng tôi vẫn cố khởi động thiết bị liên lạc. Không có tín hiệu, đương nhiên rồi. Đĩa vệ tinh chính đã tách rời, nhớ không nào? Và nó còn đem theo cả chiếc ăng-ten thu tín hiệu nữa. Căn Háp có hệ thống liên lạc phục thứ hai và thứ ba, nhưng chúng chỉ để liên lạc với chiêc MAV, và nó lại phải dùng một hệ thống mạnh hơn thì mới chuyển tải thôg tin đến Hơ-mét được. Cái nữa là, cách đó chỉ thực hiện được khi chiếc MAV vẫn còn đây. Tôi không có cách nào để liên lạc được với Hơ-mét.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i="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2538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19" y="204717"/>
            <a:ext cx="11068334" cy="6478184"/>
          </a:xfrm>
          <a:prstGeom prst="rect">
            <a:avLst/>
          </a:prstGeom>
        </p:spPr>
        <p:txBody>
          <a:bodyPr wrap="square">
            <a:spAutoFit/>
          </a:bodyPr>
          <a:lstStyle/>
          <a:p>
            <a:pPr algn="just">
              <a:lnSpc>
                <a:spcPct val="150000"/>
              </a:lnSpc>
              <a:spcAft>
                <a:spcPts val="0"/>
              </a:spcAft>
            </a:pPr>
            <a:r>
              <a:rPr lang="en-US" sz="2800" i="1" smtClean="0">
                <a:latin typeface="Times New Roman" panose="02020603050405020304" pitchFamily="18" charset="0"/>
                <a:ea typeface="Times New Roman" panose="02020603050405020304" pitchFamily="18" charset="0"/>
              </a:rPr>
              <a:t>    </a:t>
            </a:r>
            <a:r>
              <a:rPr lang="vi-VN" sz="2800" i="1" smtClean="0">
                <a:latin typeface="Times New Roman" panose="02020603050405020304" pitchFamily="18" charset="0"/>
                <a:ea typeface="Times New Roman" panose="02020603050405020304" pitchFamily="18" charset="0"/>
              </a:rPr>
              <a:t>Khi </a:t>
            </a:r>
            <a:r>
              <a:rPr lang="vi-VN" sz="2800" i="1">
                <a:latin typeface="Times New Roman" panose="02020603050405020304" pitchFamily="18" charset="0"/>
                <a:ea typeface="Times New Roman" panose="02020603050405020304" pitchFamily="18" charset="0"/>
              </a:rPr>
              <a:t>kiểm tra bộ đồ của mình, tôi thấy chiếc ăng-ten đã quét thủng máy tính giám sát hoạt động sinh hoạt của tôi. Khi ở trên EVA, tất cả những bộ đồ của cả đoàn đều được nối mạng để chúng tôi có thể biết trạng thái của nhau. Những người còn lại trong phi hành đoàn đã thấy áp suất trong áo tôi tụt xuống gần con số không, kế đó là những tín hiệu sinh hoạt hoàn toàn không còn. Thêm vào cảnh tôi bị ngã lăn xuống đồi với một ngọn giáo xuyên thủng vào người giữa cơn bão cát... Vâng. Họ nghĩ rằng tôi đã chết. Làm sao mà không nghĩ thế cơ chứ</a:t>
            </a:r>
            <a:r>
              <a:rPr lang="en-US" sz="2800" i="1">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r">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 (</a:t>
            </a:r>
            <a:r>
              <a:rPr lang="vi-VN" sz="2800" i="1">
                <a:solidFill>
                  <a:srgbClr val="000000"/>
                </a:solidFill>
                <a:latin typeface="Times New Roman" panose="02020603050405020304" pitchFamily="18" charset="0"/>
                <a:ea typeface="Calibri" panose="020F0502020204030204" pitchFamily="34" charset="0"/>
              </a:rPr>
              <a:t>Người về từ Sao Hỏa, </a:t>
            </a:r>
            <a:r>
              <a:rPr lang="vi-VN" sz="2800">
                <a:solidFill>
                  <a:srgbClr val="000000"/>
                </a:solidFill>
                <a:latin typeface="Times New Roman" panose="02020603050405020304" pitchFamily="18" charset="0"/>
                <a:ea typeface="Calibri" panose="020F0502020204030204" pitchFamily="34" charset="0"/>
              </a:rPr>
              <a:t>Nguyễn Thị Lan Hương dịch,</a:t>
            </a:r>
            <a:endParaRPr lang="en-US" sz="2800">
              <a:latin typeface="Times New Roman" panose="02020603050405020304" pitchFamily="18" charset="0"/>
              <a:ea typeface="Times New Roman" panose="02020603050405020304" pitchFamily="18" charset="0"/>
            </a:endParaRPr>
          </a:p>
          <a:p>
            <a:pPr algn="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NXB Hội Nhà văn, Hà Nội, 2016)</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8611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887105"/>
            <a:ext cx="10563367" cy="5693866"/>
          </a:xfrm>
          <a:prstGeom prst="rect">
            <a:avLst/>
          </a:prstGeom>
        </p:spPr>
        <p:txBody>
          <a:bodyPr wrap="square">
            <a:spAutoFit/>
          </a:bodyPr>
          <a:lstStyle/>
          <a:p>
            <a:pPr algn="just">
              <a:spcAft>
                <a:spcPts val="0"/>
              </a:spcAft>
            </a:pPr>
            <a:r>
              <a:rPr lang="vi-VN" sz="2800" b="1">
                <a:latin typeface="Times New Roman" panose="02020603050405020304" pitchFamily="18" charset="0"/>
                <a:ea typeface="Times New Roman" panose="02020603050405020304" pitchFamily="18" charset="0"/>
              </a:rPr>
              <a:t>Và trả lời các câu hỏi:</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1</a:t>
            </a:r>
            <a:r>
              <a:rPr lang="vi-VN" sz="280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Nhân vật "tôi" lâm vào tình cảnh như thế nào? Nếu rơi vào tình trạng như nhân vật tôi thì người ta sẽ có những cách ứng xử nào? Nêu cách lựa chọn của nhân vật "tôi"?</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Điều gì đã khiến nhân vật "tôi" “vui mừng khôn tả” và điều gì đã khiến “tôi buồn da diết”?</a:t>
            </a:r>
          </a:p>
          <a:p>
            <a:pPr algn="just">
              <a:spcAft>
                <a:spcPts val="0"/>
              </a:spcAft>
            </a:pPr>
            <a:r>
              <a:rPr lang="vi-VN" sz="2800" b="1">
                <a:latin typeface="Times New Roman" panose="02020603050405020304" pitchFamily="18" charset="0"/>
                <a:ea typeface="Times New Roman" panose="02020603050405020304" pitchFamily="18" charset="0"/>
              </a:rPr>
              <a:t>Câu 3</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Trong quá trình tìm đường trở về, nhân vật "tôi" đã lâm vào tình cảnh như thế </a:t>
            </a:r>
            <a:r>
              <a:rPr lang="vi-VN" sz="2800">
                <a:latin typeface="Times New Roman" panose="02020603050405020304" pitchFamily="18" charset="0"/>
                <a:ea typeface="Times New Roman" panose="02020603050405020304" pitchFamily="18" charset="0"/>
              </a:rPr>
              <a:t>nào?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rPr>
              <a:t>Câu 4.</a:t>
            </a:r>
            <a:r>
              <a:rPr lang="vi-VN" sz="2800">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Những chi tiết nào trong văn bản “Nhật trình Sol 6” thể hiện tác giả có rất nhiều hiểu biết về ngành khoa học vũ trụ?</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5</a:t>
            </a:r>
            <a:r>
              <a:rPr lang="en-US" sz="2800" b="1">
                <a:solidFill>
                  <a:srgbClr val="000000"/>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 Giả sử ở trong hoàn cảnh của nhân vật "tôi", em sẽ có suy nghĩ và hành động như thế nào?</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7739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261" y="255473"/>
            <a:ext cx="3507114"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64024" y="792341"/>
            <a:ext cx="11477768" cy="5909310"/>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hân vật “tôi” lâm vào tình cảnh bị ngã lăn xuống đồi với một ngọn giáo xuyên thủng vào người giữa cơn bão.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 đồ du hành đã giúp cho nhân vật "tôi" vượt qua được tai hoạ.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Điều khiến “tôi vui mừng khôn tả” và “tôi buồn da diết” là: Căn Háp vẫn nguyên vẹn và chiếc MAV đã đi rồi. Vì căn Háp ở lại giúp nhân vật “tôi” có thêm thời gian sống còn chiếc MAV đã đi, nhân vật “tôi” không thể trở về Trái Đất.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a:solidFill>
                  <a:srgbClr val="222222"/>
                </a:solidFill>
                <a:latin typeface="Times New Roman" panose="02020603050405020304" pitchFamily="18" charset="0"/>
                <a:ea typeface="Calibri" panose="020F0502020204030204" pitchFamily="34" charset="0"/>
                <a:cs typeface="Times New Roman" panose="02020603050405020304" pitchFamily="18" charset="0"/>
              </a:rPr>
              <a:t>Câu 3.</a:t>
            </a:r>
            <a:r>
              <a:rPr lang="vi-VN" sz="28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Mặc dù đã rất cố gắng nhưng con đường trở về của nhân vật “Tôi” rất nhiều chông gai và thực sự rất ít cơ hội thành </a:t>
            </a:r>
            <a:r>
              <a:rPr lang="en-US" sz="28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9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4" y="491319"/>
            <a:ext cx="10781732" cy="6124754"/>
          </a:xfrm>
          <a:prstGeom prst="rect">
            <a:avLst/>
          </a:prstGeom>
        </p:spPr>
        <p:txBody>
          <a:bodyPr wrap="square">
            <a:spAutoFit/>
          </a:bodyPr>
          <a:lstStyle/>
          <a:p>
            <a:pPr indent="228600" algn="just"/>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Đó là ước mơ tự nhiên của mỗi người trong chúng ta.- Đại tá nói- Nhưng lúc này, hãy dẹp những câu chuyện lí tưởng này sang một bên, và hãy nói cho chúng tôi biết, chúng tôi phải gửi anh đi đâu. Anh có thể lựa chọn hoặc là quân đoàn phía tây, hoặc là quân đoàn phía bắc.- Ông goc ngón tay lên tấm bản đồ đang trải trên bàn.</a:t>
            </a:r>
            <a:endParaRPr lang="en-US" sz="2800">
              <a:latin typeface="Times New Roman" panose="02020603050405020304" pitchFamily="18" charset="0"/>
              <a:cs typeface="Times New Roman" panose="02020603050405020304" pitchFamily="18" charset="0"/>
            </a:endParaRPr>
          </a:p>
          <a:p>
            <a:pPr indent="228600" algn="just"/>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 trung sĩ vẫn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tục nói, giơ ha</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bàn tay lên và ngắm nhìn những ngón tay:</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vị chỉ huy như ông sẽ làm gì, những người lính chúng tôi sẽ làm gì, cả thế giới sẽ làm gì nếu như sáng mai kia khi thức dậy, bao nhiêu khẩu đại bác đều trở nên vô dụng?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 lúc này thì đại tá mới hiểu rằng cẩn thận trong khi nói chuyện với anh chàng này. Ông bình tĩnh mỉm cười.[...]</a:t>
            </a:r>
            <a:endParaRPr lang="en-US" sz="2800">
              <a:latin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Trích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i="1">
                <a:latin typeface="Times New Roman" panose="02020603050405020304" pitchFamily="18" charset="0"/>
                <a:ea typeface="Times New Roman" panose="02020603050405020304" pitchFamily="18" charset="0"/>
                <a:cs typeface="Times New Roman" panose="02020603050405020304" pitchFamily="18" charset="0"/>
              </a:rPr>
              <a:t>Chất làm gỉ"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Rây Bret-bơ-ry, </a:t>
            </a:r>
            <a:r>
              <a:rPr lang="en-US" sz="2800" i="1">
                <a:latin typeface="Times New Roman" panose="02020603050405020304" pitchFamily="18" charset="0"/>
                <a:ea typeface="Times New Roman" panose="02020603050405020304" pitchFamily="18" charset="0"/>
                <a:cs typeface="Times New Roman" panose="02020603050405020304" pitchFamily="18" charset="0"/>
              </a:rPr>
              <a:t>Truyện khoa học viễn tưởng chọn lọc</a:t>
            </a:r>
            <a:r>
              <a:rPr lang="en-US" sz="2800">
                <a:latin typeface="Times New Roman" panose="02020603050405020304" pitchFamily="18" charset="0"/>
                <a:ea typeface="Times New Roman" panose="02020603050405020304" pitchFamily="18" charset="0"/>
                <a:cs typeface="Times New Roman" panose="02020603050405020304" pitchFamily="18" charset="0"/>
              </a:rPr>
              <a:t>, Thái Hà dịch, NXB trẻ, Thành phố Hồ Chí Minh, 2016)</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024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050" y="1532804"/>
            <a:ext cx="11077434" cy="3970318"/>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 tiết chứng tỏ</a:t>
            </a:r>
            <a:r>
              <a:rPr lang="en-US" sz="2800">
                <a:latin typeface="Times New Roman" panose="02020603050405020304" pitchFamily="18" charset="0"/>
                <a:ea typeface="Calibri" panose="020F0502020204030204" pitchFamily="34" charset="0"/>
                <a:cs typeface="Times New Roman" panose="02020603050405020304" pitchFamily="18" charset="0"/>
              </a:rPr>
              <a:t> tác giả có rất nhiều hiểu biết về ngành khoa học vũ trụ</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 biết của tác giả: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Biết về NASA - Cơ quan Hàng không và Vũ trụ Hoa Kỳ.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biết về việc luyện tập những tình huống khẩn cấp khi ra ngoài vũ trụ.</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biết về đồ bảo hộ phi hành gia và cách sửa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380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163772"/>
            <a:ext cx="11532358" cy="6555641"/>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*Những chi tiết trong văn bản thể hiện tác giả có rất nhiều hiểu biết về ngành khoa học vũ trụ là:</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Phi vụ bay được thiết kế để chịu được cơn bão cát với sức gió 150km/h.</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Đĩa liên lạc dùng để gửi tín hiệu từ căn Háp đến Hơ-mét.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 Cách tác giả mô tả lại sự cố:</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Đĩa liên lạc đâm sầm vào mạng ăng-ten thu tầm, chiếc ăng-ten xuyên thủng bộ đồ bảo hộ khiến áp suất giảm dần.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Máu chảy ra ngoài nhanh chóng bị bốc hơi do dòng khí lưu thông và áp suất thấp để lại một đống cặn.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Khi áp suất giảm, bộ đồ du hành liên tục tự làm đầy bằng khí lấy từ bình nitơ.</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9924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1651379"/>
            <a:ext cx="11163868" cy="3408112"/>
          </a:xfrm>
          <a:prstGeom prst="rect">
            <a:avLst/>
          </a:prstGeom>
        </p:spPr>
        <p:txBody>
          <a:bodyPr wrap="square">
            <a:spAutoFit/>
          </a:bodyPr>
          <a:lstStyle/>
          <a:p>
            <a:pPr algn="just">
              <a:lnSpc>
                <a:spcPct val="200000"/>
              </a:lnSpc>
              <a:spcAft>
                <a:spcPts val="0"/>
              </a:spcAft>
            </a:pPr>
            <a:r>
              <a:rPr lang="vi-VN" sz="2800" b="1">
                <a:solidFill>
                  <a:srgbClr val="000000"/>
                </a:solidFill>
                <a:latin typeface="Times New Roman" panose="02020603050405020304" pitchFamily="18" charset="0"/>
                <a:ea typeface="Calibri" panose="020F0502020204030204" pitchFamily="34" charset="0"/>
              </a:rPr>
              <a:t>Câu 5. </a:t>
            </a:r>
            <a:r>
              <a:rPr lang="vi-VN" sz="2800">
                <a:solidFill>
                  <a:srgbClr val="000000"/>
                </a:solidFill>
                <a:latin typeface="Times New Roman" panose="02020603050405020304" pitchFamily="18" charset="0"/>
                <a:ea typeface="Calibri" panose="020F0502020204030204" pitchFamily="34" charset="0"/>
              </a:rPr>
              <a:t>Em sẽ rất sợ hãi và lo lắng. Có thể em sẽ mất một khoảng thời gian khủng hoảng vì cho rằng mình </a:t>
            </a:r>
            <a:r>
              <a:rPr lang="en-US" sz="2800">
                <a:solidFill>
                  <a:srgbClr val="000000"/>
                </a:solidFill>
                <a:latin typeface="Times New Roman" panose="02020603050405020304" pitchFamily="18" charset="0"/>
                <a:ea typeface="Calibri" panose="020F0502020204030204" pitchFamily="34" charset="0"/>
              </a:rPr>
              <a:t>"</a:t>
            </a:r>
            <a:r>
              <a:rPr lang="vi-VN" sz="2800">
                <a:solidFill>
                  <a:srgbClr val="000000"/>
                </a:solidFill>
                <a:latin typeface="Times New Roman" panose="02020603050405020304" pitchFamily="18" charset="0"/>
                <a:ea typeface="Calibri" panose="020F0502020204030204" pitchFamily="34" charset="0"/>
              </a:rPr>
              <a:t>tàn đời</a:t>
            </a:r>
            <a:r>
              <a:rPr lang="en-US" sz="2800">
                <a:solidFill>
                  <a:srgbClr val="000000"/>
                </a:solidFill>
                <a:latin typeface="Times New Roman" panose="02020603050405020304" pitchFamily="18" charset="0"/>
                <a:ea typeface="Calibri" panose="020F0502020204030204" pitchFamily="34" charset="0"/>
              </a:rPr>
              <a:t>"</a:t>
            </a:r>
            <a:r>
              <a:rPr lang="vi-VN" sz="2800">
                <a:solidFill>
                  <a:srgbClr val="000000"/>
                </a:solidFill>
                <a:latin typeface="Times New Roman" panose="02020603050405020304" pitchFamily="18" charset="0"/>
                <a:ea typeface="Calibri" panose="020F0502020204030204" pitchFamily="34" charset="0"/>
              </a:rPr>
              <a:t> rồi. Sau đó sẽ cố gắng tìm mọi cách để có thể duy trì sự sống, sửa chữa máy móc để có thể bắt tín hiệu và liên lạc với trái đất mong sớm</a:t>
            </a:r>
            <a:r>
              <a:rPr lang="en-US" sz="2800">
                <a:solidFill>
                  <a:srgbClr val="000000"/>
                </a:solidFill>
                <a:latin typeface="Times New Roman" panose="02020603050405020304" pitchFamily="18" charset="0"/>
                <a:ea typeface="Calibri" panose="020F0502020204030204" pitchFamily="34" charset="0"/>
              </a:rPr>
              <a:t> được trở về.</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8184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887" y="2156346"/>
            <a:ext cx="10617958" cy="2896947"/>
          </a:xfrm>
          <a:prstGeom prst="rect">
            <a:avLst/>
          </a:prstGeom>
        </p:spPr>
        <p:txBody>
          <a:bodyPr wrap="square">
            <a:spAutoFit/>
          </a:bodyPr>
          <a:lstStyle/>
          <a:p>
            <a:pPr marL="635" marR="30480" indent="-1905" algn="just">
              <a:lnSpc>
                <a:spcPct val="200000"/>
              </a:lnSpc>
              <a:spcAft>
                <a:spcPts val="0"/>
              </a:spcAft>
            </a:pPr>
            <a:r>
              <a:rPr lang="en-US" sz="3200" b="1" smtClean="0">
                <a:solidFill>
                  <a:srgbClr val="FF0000"/>
                </a:solidFill>
                <a:latin typeface="Times New Roman" panose="02020603050405020304" pitchFamily="18" charset="0"/>
                <a:ea typeface="Times New Roman" panose="02020603050405020304" pitchFamily="18" charset="0"/>
              </a:rPr>
              <a:t>ĐỀ </a:t>
            </a:r>
            <a:r>
              <a:rPr lang="en-US" sz="3200" b="1">
                <a:solidFill>
                  <a:srgbClr val="FF0000"/>
                </a:solidFill>
                <a:latin typeface="Times New Roman" panose="02020603050405020304" pitchFamily="18" charset="0"/>
                <a:ea typeface="Times New Roman" panose="02020603050405020304" pitchFamily="18" charset="0"/>
              </a:rPr>
              <a:t>SỐ </a:t>
            </a:r>
            <a:r>
              <a:rPr lang="vi-VN" sz="3200" b="1">
                <a:solidFill>
                  <a:srgbClr val="FF0000"/>
                </a:solidFill>
                <a:latin typeface="Times New Roman" panose="02020603050405020304" pitchFamily="18" charset="0"/>
                <a:ea typeface="Times New Roman" panose="02020603050405020304" pitchFamily="18" charset="0"/>
              </a:rPr>
              <a:t>1</a:t>
            </a:r>
            <a:r>
              <a:rPr lang="en-US" sz="3200" b="1">
                <a:solidFill>
                  <a:srgbClr val="FF0000"/>
                </a:solidFill>
                <a:latin typeface="Times New Roman" panose="02020603050405020304" pitchFamily="18" charset="0"/>
                <a:ea typeface="Times New Roman" panose="02020603050405020304" pitchFamily="18" charset="0"/>
              </a:rPr>
              <a:t>: </a:t>
            </a:r>
            <a:r>
              <a:rPr lang="en-US" sz="3200" b="1">
                <a:solidFill>
                  <a:srgbClr val="000000"/>
                </a:solidFill>
                <a:latin typeface="Times New Roman" panose="02020603050405020304" pitchFamily="18" charset="0"/>
                <a:ea typeface="Times New Roman" panose="02020603050405020304" pitchFamily="18" charset="0"/>
              </a:rPr>
              <a:t>Từ văn bản “</a:t>
            </a:r>
            <a:r>
              <a:rPr lang="en-US" sz="3200" b="1" i="1">
                <a:solidFill>
                  <a:srgbClr val="000000"/>
                </a:solidFill>
                <a:latin typeface="Times New Roman" panose="02020603050405020304" pitchFamily="18" charset="0"/>
                <a:ea typeface="Times New Roman" panose="02020603050405020304" pitchFamily="18" charset="0"/>
              </a:rPr>
              <a:t>Chất làm gỉ”</a:t>
            </a:r>
            <a:r>
              <a:rPr lang="en-US" sz="3200" b="1">
                <a:solidFill>
                  <a:srgbClr val="000000"/>
                </a:solidFill>
                <a:latin typeface="Times New Roman" panose="02020603050405020304" pitchFamily="18" charset="0"/>
                <a:ea typeface="Times New Roman" panose="02020603050405020304" pitchFamily="18" charset="0"/>
              </a:rPr>
              <a:t> của Rây</a:t>
            </a:r>
            <a:r>
              <a:rPr lang="vi-VN" sz="3200" b="1">
                <a:solidFill>
                  <a:srgbClr val="000000"/>
                </a:solidFill>
                <a:latin typeface="Times New Roman" panose="02020603050405020304" pitchFamily="18" charset="0"/>
                <a:ea typeface="Times New Roman" panose="02020603050405020304" pitchFamily="18" charset="0"/>
              </a:rPr>
              <a:t> Bre</a:t>
            </a:r>
            <a:r>
              <a:rPr lang="en-US" sz="3200" b="1">
                <a:solidFill>
                  <a:srgbClr val="000000"/>
                </a:solidFill>
                <a:latin typeface="Times New Roman" panose="02020603050405020304" pitchFamily="18" charset="0"/>
                <a:ea typeface="Times New Roman" panose="02020603050405020304" pitchFamily="18" charset="0"/>
              </a:rPr>
              <a:t>t-bơ-ry em có suy nghĩ như thế nào về ước mơ của con người và cách để con người thực hiện được ước </a:t>
            </a:r>
            <a:r>
              <a:rPr lang="en-US" sz="3200" b="1">
                <a:solidFill>
                  <a:srgbClr val="000000"/>
                </a:solidFill>
                <a:latin typeface="Times New Roman" panose="02020603050405020304" pitchFamily="18" charset="0"/>
                <a:ea typeface="Times New Roman" panose="02020603050405020304" pitchFamily="18" charset="0"/>
              </a:rPr>
              <a:t>mơ</a:t>
            </a:r>
            <a:r>
              <a:rPr lang="en-US" sz="3200" b="1" smtClean="0">
                <a:solidFill>
                  <a:srgbClr val="000000"/>
                </a:solidFill>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p:sp>
        <p:nvSpPr>
          <p:cNvPr id="3" name="Rectangle 2"/>
          <p:cNvSpPr/>
          <p:nvPr/>
        </p:nvSpPr>
        <p:spPr>
          <a:xfrm>
            <a:off x="698887" y="787738"/>
            <a:ext cx="4898392" cy="584775"/>
          </a:xfrm>
          <a:prstGeom prst="rect">
            <a:avLst/>
          </a:prstGeom>
        </p:spPr>
        <p:txBody>
          <a:bodyPr wrap="none">
            <a:spAutoFit/>
          </a:bodyPr>
          <a:lstStyle/>
          <a:p>
            <a:pPr marL="635" marR="30480" indent="-1905" algn="just">
              <a:spcAft>
                <a:spcPts val="0"/>
              </a:spcAft>
            </a:pPr>
            <a:r>
              <a:rPr lang="en-US" sz="3200" b="1">
                <a:solidFill>
                  <a:srgbClr val="FF0000"/>
                </a:solidFill>
                <a:latin typeface="Times New Roman" panose="02020603050405020304" pitchFamily="18" charset="0"/>
                <a:ea typeface="Times New Roman" panose="02020603050405020304" pitchFamily="18" charset="0"/>
              </a:rPr>
              <a:t>II. LUYỆN ĐỀ LÀM VĂN</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37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9883" y="487486"/>
            <a:ext cx="4208460" cy="523220"/>
          </a:xfrm>
          <a:prstGeom prst="rect">
            <a:avLst/>
          </a:prstGeom>
        </p:spPr>
        <p:txBody>
          <a:bodyPr wrap="none">
            <a:spAutoFit/>
          </a:bodyPr>
          <a:lstStyle/>
          <a:p>
            <a:pPr marL="635" marR="30480" indent="-1905"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ĐỀ LÀM VĂN 1:</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019032" y="1446663"/>
            <a:ext cx="10972800" cy="4832092"/>
          </a:xfrm>
          <a:prstGeom prst="rect">
            <a:avLst/>
          </a:prstGeom>
        </p:spPr>
        <p:txBody>
          <a:bodyPr wrap="square">
            <a:spAutoFit/>
          </a:bodyPr>
          <a:lstStyle/>
          <a:p>
            <a:pPr algn="just">
              <a:spcAft>
                <a:spcPts val="0"/>
              </a:spcAft>
            </a:pPr>
            <a:r>
              <a:rPr lang="vi-VN" sz="2800" b="1">
                <a:solidFill>
                  <a:srgbClr val="000000"/>
                </a:solidFill>
                <a:latin typeface="Times New Roman" panose="02020603050405020304" pitchFamily="18" charset="0"/>
                <a:ea typeface="Calibri" panose="020F0502020204030204" pitchFamily="34" charset="0"/>
              </a:rPr>
              <a:t>a. Yêu cầu chung</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Hình thức: Đoạn văn</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Nội dung: Suy nghĩ về </a:t>
            </a:r>
            <a:r>
              <a:rPr lang="en-US" sz="2800">
                <a:solidFill>
                  <a:srgbClr val="000000"/>
                </a:solidFill>
                <a:latin typeface="Times New Roman" panose="02020603050405020304" pitchFamily="18" charset="0"/>
                <a:ea typeface="Calibri" panose="020F0502020204030204" pitchFamily="34" charset="0"/>
              </a:rPr>
              <a:t>ước mơ, cách thực hiện ước mơ.</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b. Dàn ý tham khảo</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*Mở đoạn:</a:t>
            </a:r>
            <a:r>
              <a:rPr lang="vi-VN" sz="2800">
                <a:solidFill>
                  <a:srgbClr val="000000"/>
                </a:solidFill>
                <a:latin typeface="Times New Roman" panose="02020603050405020304" pitchFamily="18" charset="0"/>
                <a:ea typeface="Calibri" panose="020F0502020204030204" pitchFamily="34" charset="0"/>
              </a:rPr>
              <a:t> Dẫn dắt nêu vấn đề</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*Thân đoạn: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 Giải thích khái niệm </a:t>
            </a:r>
            <a:r>
              <a:rPr lang="en-US" sz="2800">
                <a:solidFill>
                  <a:srgbClr val="000000"/>
                </a:solidFill>
                <a:latin typeface="Times New Roman" panose="02020603050405020304" pitchFamily="18" charset="0"/>
                <a:ea typeface="Calibri" panose="020F0502020204030204" pitchFamily="34" charset="0"/>
              </a:rPr>
              <a:t>ước mơ.</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Cách thực hiện ước </a:t>
            </a:r>
            <a:r>
              <a:rPr lang="vi-VN" sz="2800">
                <a:solidFill>
                  <a:srgbClr val="000000"/>
                </a:solidFill>
                <a:latin typeface="Times New Roman" panose="02020603050405020304" pitchFamily="18" charset="0"/>
                <a:ea typeface="Calibri" panose="020F0502020204030204" pitchFamily="34" charset="0"/>
              </a:rPr>
              <a:t>mơ:</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 Xây dựng ước mơ.</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 Nỗ lực phấn đấu biến ước mơ thành hiện thực.</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*Kết đoạn:</a:t>
            </a:r>
            <a:r>
              <a:rPr lang="vi-VN" sz="2800">
                <a:solidFill>
                  <a:srgbClr val="000000"/>
                </a:solidFill>
                <a:latin typeface="Times New Roman" panose="02020603050405020304" pitchFamily="18" charset="0"/>
                <a:ea typeface="Calibri" panose="020F0502020204030204" pitchFamily="34" charset="0"/>
              </a:rPr>
              <a:t> Khẳng định và liên hệ bản thân</a:t>
            </a:r>
            <a:r>
              <a:rPr lang="en-US" sz="2800">
                <a:solidFill>
                  <a:srgbClr val="000000"/>
                </a:solidFill>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58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8" y="1457490"/>
            <a:ext cx="10900012" cy="4832092"/>
          </a:xfrm>
          <a:prstGeom prst="rect">
            <a:avLst/>
          </a:prstGeom>
        </p:spPr>
        <p:txBody>
          <a:bodyPr wrap="square">
            <a:spAutoFit/>
          </a:bodyPr>
          <a:lstStyle/>
          <a:p>
            <a:pPr algn="just"/>
            <a:r>
              <a:rPr lang="vi-VN" sz="2800" b="1">
                <a:solidFill>
                  <a:srgbClr val="000000"/>
                </a:solidFill>
                <a:latin typeface="Times New Roman" panose="02020603050405020304" pitchFamily="18" charset="0"/>
                <a:ea typeface="Calibri" panose="020F0502020204030204" pitchFamily="34" charset="0"/>
              </a:rPr>
              <a:t>	</a:t>
            </a:r>
            <a:r>
              <a:rPr lang="en-US" sz="2800" b="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Mỗi chúng ta trong cuộc đời ai chẳng có ước mơ của riêng mình và định ra cách để thực hiện ước mơ. Như chúng ta đã biết, ước mơ là những khát khao về những điều tốt đẹp đang đón đợi ta ở phía trước.</a:t>
            </a:r>
            <a:r>
              <a:rPr lang="vi-VN" sz="2800">
                <a:latin typeface="Times New Roman" panose="02020603050405020304" pitchFamily="18" charset="0"/>
                <a:ea typeface="Times New Roman" panose="02020603050405020304" pitchFamily="18" charset="0"/>
              </a:rPr>
              <a:t> Nó chính là những dự định mà mỗi chúng ta mong muốn đạt được trong thời gian ngắn hoặc dài.</a:t>
            </a:r>
            <a:r>
              <a:rPr lang="en-US" sz="2800">
                <a:latin typeface="Times New Roman" panose="02020603050405020304" pitchFamily="18" charset="0"/>
                <a:ea typeface="Times New Roman" panose="02020603050405020304" pitchFamily="18" charset="0"/>
              </a:rPr>
              <a:t> Ước mơ của mỗi người là khác </a:t>
            </a:r>
            <a:r>
              <a:rPr lang="vi-VN" sz="2800">
                <a:latin typeface="Times New Roman" panose="02020603050405020304" pitchFamily="18" charset="0"/>
                <a:ea typeface="Times New Roman" panose="02020603050405020304" pitchFamily="18" charset="0"/>
              </a:rPr>
              <a:t>nhau</a:t>
            </a:r>
            <a:r>
              <a:rPr lang="en-US" sz="2800">
                <a:latin typeface="Times New Roman" panose="02020603050405020304" pitchFamily="18" charset="0"/>
                <a:ea typeface="Times New Roman" panose="02020603050405020304" pitchFamily="18" charset="0"/>
              </a:rPr>
              <a:t>, có ước mơ giản dị có ước mơ lớn lao. Ví như nhân vật trung sĩ trong văn bản “Chất làm gỉ” ước mơ về cuộc sống không có sự chết chóc, chiến tranh.</a:t>
            </a:r>
            <a:r>
              <a:rPr lang="vi-VN" sz="2800">
                <a:latin typeface="Times New Roman" panose="02020603050405020304" pitchFamily="18" charset="0"/>
                <a:ea typeface="Times New Roman" panose="02020603050405020304" pitchFamily="18" charset="0"/>
              </a:rPr>
              <a:t> Một người lang thang cơ nhỡ chỉ mơ về một mái ấm gia đình, một bữa ăn no, nhưng bậc vĩ nhân như Hồ Chí Minh là ước mơ giải phóng dân tộc để “</a:t>
            </a:r>
            <a:r>
              <a:rPr lang="vi-VN" sz="2800" i="1">
                <a:latin typeface="Times New Roman" panose="02020603050405020304" pitchFamily="18" charset="0"/>
                <a:ea typeface="Times New Roman" panose="02020603050405020304" pitchFamily="18" charset="0"/>
              </a:rPr>
              <a:t>đồng bao ta ai cũng có cơm ăn, áo mặc, ai cũng được học hành</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Với mỗi người chúng ta,</a:t>
            </a:r>
            <a:r>
              <a:rPr lang="vi-VN" sz="2800">
                <a:latin typeface="Times New Roman" panose="02020603050405020304" pitchFamily="18" charset="0"/>
                <a:ea typeface="Times New Roman" panose="02020603050405020304" pitchFamily="18" charset="0"/>
              </a:rPr>
              <a:t> ước mơ chính là ngọn đuốc soi đường, hướng ta tới những điều tốt đẹp. </a:t>
            </a:r>
            <a:endParaRPr lang="en-US" sz="2800"/>
          </a:p>
        </p:txBody>
      </p:sp>
      <p:sp>
        <p:nvSpPr>
          <p:cNvPr id="3" name="Rectangle 2"/>
          <p:cNvSpPr/>
          <p:nvPr/>
        </p:nvSpPr>
        <p:spPr>
          <a:xfrm>
            <a:off x="4257863" y="460191"/>
            <a:ext cx="3512500" cy="523220"/>
          </a:xfrm>
          <a:prstGeom prst="rect">
            <a:avLst/>
          </a:prstGeom>
        </p:spPr>
        <p:txBody>
          <a:bodyPr wrap="none">
            <a:spAutoFit/>
          </a:bodyPr>
          <a:lstStyle/>
          <a:p>
            <a:pPr algn="just">
              <a:spcAft>
                <a:spcPts val="0"/>
              </a:spcAft>
            </a:pPr>
            <a:r>
              <a:rPr lang="vi-VN" sz="2800" b="1" smtClean="0">
                <a:solidFill>
                  <a:srgbClr val="000000"/>
                </a:solidFill>
                <a:latin typeface="Times New Roman" panose="02020603050405020304" pitchFamily="18" charset="0"/>
                <a:ea typeface="Calibri" panose="020F0502020204030204" pitchFamily="34" charset="0"/>
              </a:rPr>
              <a:t>Đoạn </a:t>
            </a:r>
            <a:r>
              <a:rPr lang="vi-VN" sz="2800" b="1">
                <a:solidFill>
                  <a:srgbClr val="000000"/>
                </a:solidFill>
                <a:latin typeface="Times New Roman" panose="02020603050405020304" pitchFamily="18" charset="0"/>
                <a:ea typeface="Calibri" panose="020F0502020204030204" pitchFamily="34" charset="0"/>
              </a:rPr>
              <a:t>văn tham khảo</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62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880" y="1168359"/>
            <a:ext cx="10790829" cy="4832092"/>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rPr>
              <a:t>Đó cũng là</a:t>
            </a:r>
            <a:r>
              <a:rPr lang="vi-VN" sz="2800">
                <a:latin typeface="Times New Roman" panose="02020603050405020304" pitchFamily="18" charset="0"/>
                <a:ea typeface="Times New Roman" panose="02020603050405020304" pitchFamily="18" charset="0"/>
              </a:rPr>
              <a:t> mong muốn được cống hiến sức lực của mình cho xã hội và khi chúng ta đạt được ước mơ cũng là lúc chúng ta được thừa nhận năng lực của mình. Nó là vì sao sáng soi những lối ta đi, khi đi qua những khó khăn nhìn thấy ước mơ của mình lấp lánh ở phía xa xa, bạn sẽ nỗ lực bước tiếp. Những ước mơ sẽ đưa con người đi tới những tương lai, không quản ngại những chông gai, nghiệt ngã, những khó khăn trên con đường đi của mình. Ước mơ là điều mà ai cũng nên có và cần có trong cuộc sống bởi nếu không có ước mơ cuộc sống của bạn sẽ mất phương hướng vô định. Không có ước mơ bạn sẽ không xác định được mục tiêu sống của mình là gì và ta sẽ không xác định được phương hướng sẽ dẫn tới sống hoài sống phí, và trở thành người tụt hậu bị bạn bè, xã hội bỏ lại phía sau</a:t>
            </a:r>
            <a:r>
              <a:rPr lang="vi-VN" sz="2800">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7213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4" y="1050878"/>
            <a:ext cx="11000096" cy="5185522"/>
          </a:xfrm>
          <a:prstGeom prst="rect">
            <a:avLst/>
          </a:prstGeom>
        </p:spPr>
        <p:txBody>
          <a:bodyPr wrap="square">
            <a:spAutoFit/>
          </a:bodyPr>
          <a:lstStyle/>
          <a:p>
            <a:pPr algn="just">
              <a:lnSpc>
                <a:spcPct val="150000"/>
              </a:lnSpc>
              <a:spcAft>
                <a:spcPts val="0"/>
              </a:spcAft>
            </a:pPr>
            <a:r>
              <a:rPr lang="vi-VN" sz="2800">
                <a:latin typeface="Times New Roman" panose="02020603050405020304" pitchFamily="18" charset="0"/>
                <a:ea typeface="Times New Roman" panose="02020603050405020304" pitchFamily="18" charset="0"/>
              </a:rPr>
              <a:t>S</a:t>
            </a:r>
            <a:r>
              <a:rPr lang="en-US" sz="2800">
                <a:latin typeface="Times New Roman" panose="02020603050405020304" pitchFamily="18" charset="0"/>
                <a:ea typeface="Times New Roman" panose="02020603050405020304" pitchFamily="18" charset="0"/>
              </a:rPr>
              <a:t>ống trong cuộc đời, mỗi người chúng ta hãy xây dựng cho mình lối sống biết ước mơ, hãy nỗ lực biến ước mơ thành hiện thực bằng niềm </a:t>
            </a:r>
            <a:r>
              <a:rPr lang="vi-VN" sz="2800">
                <a:latin typeface="Times New Roman" panose="02020603050405020304" pitchFamily="18" charset="0"/>
                <a:ea typeface="Times New Roman" panose="02020603050405020304" pitchFamily="18" charset="0"/>
              </a:rPr>
              <a:t>đam mê và niềm yêu thích của bản thân. Ai trên đời này cũng có ước mơ và hoài bão</a:t>
            </a: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sống không có ước mơ, khát vọng thì cuộc đời tẻ nhạt, vô nghĩa biết nhường nào. Là một học sinh ngồi trên ghế nhà trường chúng ta cần phải có ước mơ</a:t>
            </a: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mục đích sống cho riêng mình. Để đạt được ước mơ</a:t>
            </a: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chúng ta cần ra sức rèn luyện học tập, tu dưỡng đạo đức để chuẩn bị những tư trang cần thiết cho con đường đi tới ước mơ của mình.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843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1" y="259308"/>
            <a:ext cx="11218460" cy="1307537"/>
          </a:xfrm>
          <a:prstGeom prst="rect">
            <a:avLst/>
          </a:prstGeom>
        </p:spPr>
        <p:txBody>
          <a:bodyPr wrap="square">
            <a:spAutoFit/>
          </a:bodyPr>
          <a:lstStyle/>
          <a:p>
            <a:pPr marR="30480"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2: </a:t>
            </a:r>
            <a:r>
              <a:rPr lang="en-US" sz="2800" b="1">
                <a:solidFill>
                  <a:srgbClr val="000000"/>
                </a:solidFill>
                <a:latin typeface="Times New Roman" panose="02020603050405020304" pitchFamily="18" charset="0"/>
                <a:ea typeface="Times New Roman" panose="02020603050405020304" pitchFamily="18" charset="0"/>
              </a:rPr>
              <a:t>Viết một đoạn văn nêu cảm nghĩ của em về nhân vật trung sĩ trong văn bản “</a:t>
            </a:r>
            <a:r>
              <a:rPr lang="en-US" sz="2800" b="1" i="1">
                <a:solidFill>
                  <a:srgbClr val="000000"/>
                </a:solidFill>
                <a:latin typeface="Times New Roman" panose="02020603050405020304" pitchFamily="18" charset="0"/>
                <a:ea typeface="Times New Roman" panose="02020603050405020304" pitchFamily="18" charset="0"/>
              </a:rPr>
              <a:t>Chất làm gỉ</a:t>
            </a:r>
            <a:r>
              <a:rPr lang="en-US" sz="2800" b="1">
                <a:solidFill>
                  <a:srgbClr val="000000"/>
                </a:solidFill>
                <a:latin typeface="Times New Roman" panose="02020603050405020304" pitchFamily="18" charset="0"/>
                <a:ea typeface="Times New Roman" panose="02020603050405020304" pitchFamily="18" charset="0"/>
              </a:rPr>
              <a:t>”</a:t>
            </a:r>
            <a:r>
              <a:rPr lang="vi-VN" sz="2800" b="1">
                <a:solidFill>
                  <a:srgbClr val="000000"/>
                </a:solidFill>
                <a:latin typeface="Times New Roman" panose="02020603050405020304" pitchFamily="18" charset="0"/>
                <a:ea typeface="Times New Roman" panose="02020603050405020304" pitchFamily="18" charset="0"/>
              </a:rPr>
              <a:t> của Rây </a:t>
            </a:r>
            <a:r>
              <a:rPr lang="en-US" sz="2800" b="1">
                <a:solidFill>
                  <a:srgbClr val="000000"/>
                </a:solidFill>
                <a:latin typeface="Times New Roman" panose="02020603050405020304" pitchFamily="18" charset="0"/>
                <a:ea typeface="Times New Roman" panose="02020603050405020304" pitchFamily="18" charset="0"/>
              </a:rPr>
              <a:t>Bret-bơ-ry</a:t>
            </a:r>
            <a:r>
              <a:rPr lang="vi-VN" sz="2800" b="1"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23081" y="2238234"/>
            <a:ext cx="11491414" cy="4401205"/>
          </a:xfrm>
          <a:prstGeom prst="rect">
            <a:avLst/>
          </a:prstGeom>
        </p:spPr>
        <p:txBody>
          <a:bodyPr wrap="square">
            <a:spAutoFit/>
          </a:bodyPr>
          <a:lstStyle/>
          <a:p>
            <a:pPr algn="just">
              <a:spcAft>
                <a:spcPts val="0"/>
              </a:spcAft>
            </a:pPr>
            <a:r>
              <a:rPr lang="vi-VN" sz="2800" b="1" smtClean="0">
                <a:solidFill>
                  <a:srgbClr val="000000"/>
                </a:solidFill>
                <a:latin typeface="Times New Roman" panose="02020603050405020304" pitchFamily="18" charset="0"/>
                <a:ea typeface="Calibri" panose="020F0502020204030204" pitchFamily="34" charset="0"/>
              </a:rPr>
              <a:t>a</a:t>
            </a:r>
            <a:r>
              <a:rPr lang="vi-VN" sz="2800" b="1">
                <a:solidFill>
                  <a:srgbClr val="000000"/>
                </a:solidFill>
                <a:latin typeface="Times New Roman" panose="02020603050405020304" pitchFamily="18" charset="0"/>
                <a:ea typeface="Calibri" panose="020F0502020204030204" pitchFamily="34" charset="0"/>
              </a:rPr>
              <a:t>. Yêu cầu chung</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Hình thức: Đoạn văn</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rPr>
              <a:t>- Nội dung: </a:t>
            </a:r>
            <a:r>
              <a:rPr lang="en-US" sz="2800">
                <a:solidFill>
                  <a:srgbClr val="000000"/>
                </a:solidFill>
                <a:latin typeface="Times New Roman" panose="02020603050405020304" pitchFamily="18" charset="0"/>
                <a:ea typeface="Calibri" panose="020F0502020204030204" pitchFamily="34" charset="0"/>
              </a:rPr>
              <a:t>Cảm nhận về nhân vật trung sĩ.</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rPr>
              <a:t>b. Dàn ý tham khảo</a:t>
            </a:r>
            <a:r>
              <a:rPr lang="en-U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Calibri" panose="020F0502020204030204" pitchFamily="34" charset="0"/>
              </a:rPr>
              <a:t>- </a:t>
            </a:r>
            <a:r>
              <a:rPr lang="vi-VN" sz="2800" b="1">
                <a:solidFill>
                  <a:srgbClr val="000000"/>
                </a:solidFill>
                <a:latin typeface="Times New Roman" panose="02020603050405020304" pitchFamily="18" charset="0"/>
                <a:ea typeface="Calibri" panose="020F0502020204030204" pitchFamily="34" charset="0"/>
              </a:rPr>
              <a:t>Mở đoạn:</a:t>
            </a:r>
            <a:r>
              <a:rPr lang="vi-VN" sz="2800">
                <a:solidFill>
                  <a:srgbClr val="000000"/>
                </a:solidFill>
                <a:latin typeface="Times New Roman" panose="02020603050405020304" pitchFamily="18" charset="0"/>
                <a:ea typeface="Calibri" panose="020F0502020204030204" pitchFamily="34" charset="0"/>
              </a:rPr>
              <a:t> Dẫn dắt nêu </a:t>
            </a:r>
            <a:r>
              <a:rPr lang="en-US" sz="2800">
                <a:solidFill>
                  <a:srgbClr val="000000"/>
                </a:solidFill>
                <a:latin typeface="Times New Roman" panose="02020603050405020304" pitchFamily="18" charset="0"/>
                <a:ea typeface="Calibri" panose="020F0502020204030204" pitchFamily="34" charset="0"/>
              </a:rPr>
              <a:t>cảm nhận khái quát về nhân vật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a:t>
            </a:r>
            <a:r>
              <a:rPr lang="vi-VN" sz="2800" b="1">
                <a:solidFill>
                  <a:srgbClr val="000000"/>
                </a:solidFill>
                <a:latin typeface="Times New Roman" panose="02020603050405020304" pitchFamily="18" charset="0"/>
                <a:ea typeface="Calibri" panose="020F0502020204030204" pitchFamily="34" charset="0"/>
              </a:rPr>
              <a:t>Thân đoạn:</a:t>
            </a:r>
            <a:r>
              <a:rPr lang="vi-VN" sz="28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Lần lượt đưa dẫn chứng làm rõ cảm nhận về nhân vật ở các ý:</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 Là người thẳng thắn, dũng cảm.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 Người có lí tưởng ước mơ cao đẹp, yêu chuộng hòa bình.</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 Có niềm tin, hiểu biết, tài năng.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Calibri" panose="020F0502020204030204" pitchFamily="34" charset="0"/>
              </a:rPr>
              <a:t>- </a:t>
            </a:r>
            <a:r>
              <a:rPr lang="vi-VN" sz="2800" b="1">
                <a:solidFill>
                  <a:srgbClr val="000000"/>
                </a:solidFill>
                <a:latin typeface="Times New Roman" panose="02020603050405020304" pitchFamily="18" charset="0"/>
                <a:ea typeface="Calibri" panose="020F0502020204030204" pitchFamily="34" charset="0"/>
              </a:rPr>
              <a:t>Kết đoạn:</a:t>
            </a:r>
            <a:r>
              <a:rPr lang="vi-VN" sz="2800">
                <a:solidFill>
                  <a:srgbClr val="000000"/>
                </a:solidFill>
                <a:latin typeface="Times New Roman" panose="02020603050405020304" pitchFamily="18" charset="0"/>
                <a:ea typeface="Calibri" panose="020F0502020204030204" pitchFamily="34" charset="0"/>
              </a:rPr>
              <a:t> Khẳng định</a:t>
            </a:r>
            <a:r>
              <a:rPr lang="en-US" sz="2800">
                <a:solidFill>
                  <a:srgbClr val="000000"/>
                </a:solidFill>
                <a:latin typeface="Times New Roman" panose="02020603050405020304" pitchFamily="18" charset="0"/>
                <a:ea typeface="Calibri" panose="020F0502020204030204" pitchFamily="34" charset="0"/>
              </a:rPr>
              <a:t> cảm nhận về nhân vật</a:t>
            </a:r>
            <a:r>
              <a:rPr lang="vi-VN" sz="2800">
                <a:solidFill>
                  <a:srgbClr val="000000"/>
                </a:solidFill>
                <a:latin typeface="Times New Roman" panose="02020603050405020304" pitchFamily="18" charset="0"/>
                <a:ea typeface="Calibri" panose="020F0502020204030204" pitchFamily="34" charset="0"/>
              </a:rPr>
              <a:t> và liên hệ bản thân</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5251328" y="1717873"/>
            <a:ext cx="1561966" cy="523220"/>
          </a:xfrm>
          <a:prstGeom prst="rect">
            <a:avLst/>
          </a:prstGeom>
        </p:spPr>
        <p:txBody>
          <a:bodyPr wrap="none">
            <a:spAutoFit/>
          </a:bodyPr>
          <a:lstStyle/>
          <a:p>
            <a:pPr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16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827" y="737751"/>
            <a:ext cx="11300346" cy="5831853"/>
          </a:xfrm>
          <a:prstGeom prst="rect">
            <a:avLst/>
          </a:prstGeom>
        </p:spPr>
        <p:txBody>
          <a:bodyPr wrap="square">
            <a:spAutoFit/>
          </a:bodyPr>
          <a:lstStyle/>
          <a:p>
            <a:pPr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Đọc văn bản “</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 làm gỉ</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Rây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Bret-bơ-ry em rất yêu mến và ấn tượng về nhân vật trung sĩ. Có thể nói trung sĩ là một người dũng cảm, thẳng thắn không khuất phục trước khó khăn, những lời đe dọa của cấp trên. Trong tình huống ý tưởng về “Chất làm gỉ” của anh khiến viên đại tá cho anh là người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 căng thẳng thần kinh làm việc gì cũng không thành”</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có ý định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“thuyên chuyển anh đi nơi khác”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thì anh vẫn bình tĩnh, tự tin trả lời đại tá về ý tưởng, ước mơ của mình:</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muốn không có chiến tranh. Tôi muốn biết làm cách nào đó để trong một đêm, những cô đại bác trên toàn thế giới biến thành sắt gỉ, những vi khuẩn trong ruột quả bom trở thành vô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399863" y="214531"/>
            <a:ext cx="3392275" cy="523220"/>
          </a:xfrm>
          <a:prstGeom prst="rect">
            <a:avLst/>
          </a:prstGeom>
        </p:spPr>
        <p:txBody>
          <a:bodyPr wrap="none">
            <a:spAutoFit/>
          </a:bodyPr>
          <a:lstStyle/>
          <a:p>
            <a:pPr algn="just">
              <a:spcAft>
                <a:spcPts val="0"/>
              </a:spcAft>
            </a:pP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 tham khảo</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2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479780"/>
            <a:ext cx="11013744" cy="6124754"/>
          </a:xfrm>
          <a:prstGeom prst="rect">
            <a:avLst/>
          </a:prstGeom>
        </p:spPr>
        <p:txBody>
          <a:bodyPr wrap="square">
            <a:spAutoFit/>
          </a:bodyPr>
          <a:lstStyle/>
          <a:p>
            <a:pPr marL="228600" algn="just"/>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trả lời các câu hỏi</a:t>
            </a: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Xác định phương thức biểu đạt chính và nội dung của đoạn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Đoạn trích xuất hiện mấy nhân vật? Nêu quan hệ của các nhân vật và cách nhà văn thể hiện về các nhân vật đó.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a:t>
            </a:r>
            <a:r>
              <a:rPr lang="en-US" sz="2800" b="1">
                <a:latin typeface="Times New Roman" panose="02020603050405020304" pitchFamily="18" charset="0"/>
                <a:ea typeface="Calibri" panose="020F0502020204030204" pitchFamily="34" charset="0"/>
                <a:cs typeface="Times New Roman" panose="02020603050405020304" pitchFamily="18" charset="0"/>
              </a:rPr>
              <a:t>3</a:t>
            </a:r>
            <a:r>
              <a:rPr lang="vi-VN"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 Đại tá muốn làm gì với trung sĩ? Ý muốn của đại tá thể hiện ở câu văn nào? Vì sao ông ta có ý tưởng đó?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4:</a:t>
            </a:r>
            <a:r>
              <a:rPr lang="en-US" sz="2800">
                <a:latin typeface="Times New Roman" panose="02020603050405020304" pitchFamily="18" charset="0"/>
                <a:ea typeface="Calibri" panose="020F0502020204030204" pitchFamily="34" charset="0"/>
                <a:cs typeface="Times New Roman" panose="02020603050405020304" pitchFamily="18" charset="0"/>
              </a:rPr>
              <a:t> Qua câu trả lời của trung sĩ em </a:t>
            </a:r>
            <a:r>
              <a:rPr lang="vi-VN" sz="2800">
                <a:latin typeface="Times New Roman" panose="02020603050405020304" pitchFamily="18" charset="0"/>
                <a:ea typeface="Calibri" panose="020F0502020204030204" pitchFamily="34" charset="0"/>
                <a:cs typeface="Times New Roman" panose="02020603050405020304" pitchFamily="18" charset="0"/>
              </a:rPr>
              <a:t>hiểu "chất làm gỉ" là gì? Ý tưởng làm hoen gỉ các vật bằng kim loại của viên trung sĩ dựa trên cơ sở nào?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5. </a:t>
            </a:r>
            <a:r>
              <a:rPr lang="vi-VN" sz="2800">
                <a:latin typeface="Times New Roman" panose="02020603050405020304" pitchFamily="18" charset="0"/>
                <a:ea typeface="Calibri" panose="020F0502020204030204" pitchFamily="34" charset="0"/>
                <a:cs typeface="Times New Roman" panose="02020603050405020304" pitchFamily="18" charset="0"/>
              </a:rPr>
              <a:t>Sự hình dung, tưởng tượng rất sinh động, phong phú về tác động của chất làm gỉ được tác giả thể hiện rõ ở đoạn văn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6.</a:t>
            </a:r>
            <a:r>
              <a:rPr lang="vi-VN" sz="2800">
                <a:latin typeface="Times New Roman" panose="02020603050405020304" pitchFamily="18" charset="0"/>
                <a:ea typeface="Calibri" panose="020F0502020204030204" pitchFamily="34" charset="0"/>
                <a:cs typeface="Times New Roman" panose="02020603050405020304" pitchFamily="18" charset="0"/>
              </a:rPr>
              <a:t> Ý tưởng dùng chất làm gỉ để vô hiệu hóa tất cả các vũ khí làm bằng kim loại của viên trung sĩ có ý nghĩa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a:t>
            </a:r>
            <a:r>
              <a:rPr lang="en-US" sz="2800" b="1">
                <a:latin typeface="Times New Roman" panose="02020603050405020304" pitchFamily="18" charset="0"/>
                <a:ea typeface="Calibri" panose="020F0502020204030204" pitchFamily="34" charset="0"/>
                <a:cs typeface="Times New Roman" panose="02020603050405020304" pitchFamily="18" charset="0"/>
              </a:rPr>
              <a:t>7</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Ước muốn của trung sĩ</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a:t>
            </a:r>
            <a:r>
              <a:rPr lang="vi-VN" sz="2800">
                <a:latin typeface="Times New Roman" panose="02020603050405020304" pitchFamily="18" charset="0"/>
                <a:ea typeface="Calibri" panose="020F0502020204030204" pitchFamily="34" charset="0"/>
                <a:cs typeface="Times New Roman" panose="02020603050405020304" pitchFamily="18" charset="0"/>
              </a:rPr>
              <a:t>hể hiện ước mơ gì của người viết? Điều đó còn có ý nghĩa với xã hội hiện nay không? Vì </a:t>
            </a:r>
            <a:r>
              <a:rPr lang="vi-VN" sz="2800">
                <a:latin typeface="Times New Roman" panose="02020603050405020304" pitchFamily="18" charset="0"/>
                <a:ea typeface="Calibri" panose="020F0502020204030204" pitchFamily="34" charset="0"/>
                <a:cs typeface="Times New Roman" panose="02020603050405020304" pitchFamily="18" charset="0"/>
              </a:rPr>
              <a:t>sao</a:t>
            </a:r>
            <a:r>
              <a:rPr lang="vi-VN"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959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204716"/>
            <a:ext cx="11163869" cy="6555641"/>
          </a:xfrm>
          <a:prstGeom prst="rect">
            <a:avLst/>
          </a:prstGeom>
        </p:spPr>
        <p:txBody>
          <a:bodyPr wrap="square">
            <a:spAutoFit/>
          </a:bodyPr>
          <a:lstStyle/>
          <a:p>
            <a:pPr marR="30480" algn="just">
              <a:spcAft>
                <a:spcPts val="0"/>
              </a:spcAft>
            </a:pPr>
            <a:r>
              <a:rPr lang="en-US" sz="2800">
                <a:solidFill>
                  <a:srgbClr val="000000"/>
                </a:solidFill>
                <a:latin typeface="Times New Roman" panose="02020603050405020304" pitchFamily="18" charset="0"/>
                <a:ea typeface="Times New Roman" panose="02020603050405020304" pitchFamily="18" charset="0"/>
              </a:rPr>
              <a:t>Và em cũng ấn tượng trước hình ảnh trung sĩ đầy vẻ tự tin về năng lực của mình: khi đại tá khuyên anh “</a:t>
            </a:r>
            <a:r>
              <a:rPr lang="en-US" sz="2800" i="1">
                <a:solidFill>
                  <a:srgbClr val="000000"/>
                </a:solidFill>
                <a:latin typeface="Times New Roman" panose="02020603050405020304" pitchFamily="18" charset="0"/>
                <a:ea typeface="Times New Roman" panose="02020603050405020304" pitchFamily="18" charset="0"/>
              </a:rPr>
              <a:t>Anh hãy dẹp ý tưởng về chất làm hoen rỉ và quên ngay nó đi”, </a:t>
            </a:r>
            <a:r>
              <a:rPr lang="en-US" sz="2800">
                <a:solidFill>
                  <a:srgbClr val="000000"/>
                </a:solidFill>
                <a:latin typeface="Times New Roman" panose="02020603050405020304" pitchFamily="18" charset="0"/>
                <a:ea typeface="Times New Roman" panose="02020603050405020304" pitchFamily="18" charset="0"/>
              </a:rPr>
              <a:t>anh đã</a:t>
            </a:r>
            <a:r>
              <a:rPr lang="en-US" sz="2800" i="1">
                <a:solidFill>
                  <a:srgbClr val="000000"/>
                </a:solidFill>
                <a:latin typeface="Times New Roman" panose="02020603050405020304" pitchFamily="18" charset="0"/>
                <a:ea typeface="Times New Roman" panose="02020603050405020304" pitchFamily="18" charset="0"/>
              </a:rPr>
              <a:t> “ngẩng phắt </a:t>
            </a:r>
            <a:r>
              <a:rPr lang="vi-VN" sz="2800" i="1">
                <a:solidFill>
                  <a:srgbClr val="000000"/>
                </a:solidFill>
                <a:latin typeface="Times New Roman" panose="02020603050405020304" pitchFamily="18" charset="0"/>
                <a:ea typeface="Times New Roman" panose="02020603050405020304" pitchFamily="18" charset="0"/>
              </a:rPr>
              <a:t>đ</a:t>
            </a:r>
            <a:r>
              <a:rPr lang="en-US" sz="2800" i="1">
                <a:solidFill>
                  <a:srgbClr val="000000"/>
                </a:solidFill>
                <a:latin typeface="Times New Roman" panose="02020603050405020304" pitchFamily="18" charset="0"/>
                <a:ea typeface="Times New Roman" panose="02020603050405020304" pitchFamily="18" charset="0"/>
              </a:rPr>
              <a:t>ầu dậy</a:t>
            </a:r>
            <a:r>
              <a:rPr lang="en-US" sz="2800">
                <a:solidFill>
                  <a:srgbClr val="000000"/>
                </a:solidFill>
                <a:latin typeface="Times New Roman" panose="02020603050405020304" pitchFamily="18" charset="0"/>
                <a:ea typeface="Times New Roman" panose="02020603050405020304" pitchFamily="18" charset="0"/>
              </a:rPr>
              <a:t>” mà khẳng định “</a:t>
            </a:r>
            <a:r>
              <a:rPr lang="en-US" sz="2800" i="1">
                <a:solidFill>
                  <a:srgbClr val="000000"/>
                </a:solidFill>
                <a:latin typeface="Times New Roman" panose="02020603050405020304" pitchFamily="18" charset="0"/>
                <a:ea typeface="Times New Roman" panose="02020603050405020304" pitchFamily="18" charset="0"/>
              </a:rPr>
              <a:t>Nếu như tôi muốn, tôi có thể bắt đầu ngay từ hôm nay”</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“Tôi nghiên cứu cái này đã </a:t>
            </a:r>
            <a:r>
              <a:rPr lang="vi-VN" sz="2800" i="1">
                <a:solidFill>
                  <a:srgbClr val="000000"/>
                </a:solidFill>
                <a:latin typeface="Times New Roman" panose="02020603050405020304" pitchFamily="18" charset="0"/>
                <a:ea typeface="Times New Roman" panose="02020603050405020304" pitchFamily="18" charset="0"/>
              </a:rPr>
              <a:t>lâu</a:t>
            </a:r>
            <a:r>
              <a:rPr lang="en-US" sz="2800" i="1">
                <a:solidFill>
                  <a:srgbClr val="000000"/>
                </a:solidFill>
                <a:latin typeface="Times New Roman" panose="02020603050405020304" pitchFamily="18" charset="0"/>
                <a:ea typeface="Times New Roman" panose="02020603050405020304" pitchFamily="18" charset="0"/>
              </a:rPr>
              <a:t>. Tôi đã mơ ước về nó từ nhiều năm nay”</a:t>
            </a:r>
            <a:r>
              <a:rPr lang="en-US" sz="2800">
                <a:solidFill>
                  <a:srgbClr val="000000"/>
                </a:solidFill>
                <a:latin typeface="Times New Roman" panose="02020603050405020304" pitchFamily="18" charset="0"/>
                <a:ea typeface="Times New Roman" panose="02020603050405020304" pitchFamily="18" charset="0"/>
              </a:rPr>
              <a:t>. Hơn thế nữa, anh là một người hiểu biết, tài năng bởi từ những hiểu biết về cấu trúc của các nguyên tử xác định anh đã có suy nghĩ </a:t>
            </a:r>
            <a:r>
              <a:rPr lang="vi-VN" sz="2800" i="1">
                <a:solidFill>
                  <a:srgbClr val="000000"/>
                </a:solidFill>
                <a:latin typeface="Times New Roman" panose="02020603050405020304" pitchFamily="18" charset="0"/>
                <a:ea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rPr>
              <a:t>trong khí quyển bao giờ cũng có chất gây ra sự hoen rỉ, đó là hơi nước”</a:t>
            </a:r>
            <a:r>
              <a:rPr lang="en-US" sz="2800">
                <a:solidFill>
                  <a:srgbClr val="000000"/>
                </a:solidFill>
                <a:latin typeface="Times New Roman" panose="02020603050405020304" pitchFamily="18" charset="0"/>
                <a:ea typeface="Times New Roman" panose="02020603050405020304" pitchFamily="18" charset="0"/>
              </a:rPr>
              <a:t> và bằng những suy luận logic, với tấm lòng yêu chuộng hòa bình, ghét chiến tranh, anh đã thành công chế tạo ra “chất làm gỉ” có thể làm nên những chuyện diệu kì </a:t>
            </a:r>
            <a:r>
              <a:rPr lang="en-US" sz="2800" i="1">
                <a:solidFill>
                  <a:srgbClr val="000000"/>
                </a:solidFill>
                <a:latin typeface="Times New Roman" panose="02020603050405020304" pitchFamily="18" charset="0"/>
                <a:ea typeface="Times New Roman" panose="02020603050405020304" pitchFamily="18" charset="0"/>
              </a:rPr>
              <a:t>“những khẩu súng đang biến thành vụn sắt gỉ màu vàng, những chiếc máy bay thì tan vụn ra thành đám bụi màu xám bị gió cuốn đi bay lả tả, những chiếc xe tăng từ từ chìm vào lớp nhựa đường nóng chảy”,“Những chiếc xe tải biến thành những đám mây màu da cam, chỉ còn lại những chiếc lốp cao su lăn đi một cách vô định trên mặt đường</a:t>
            </a:r>
            <a:r>
              <a:rPr lang="en-US" sz="2800" i="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2586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1" y="887104"/>
            <a:ext cx="10986448" cy="5185522"/>
          </a:xfrm>
          <a:prstGeom prst="rect">
            <a:avLst/>
          </a:prstGeom>
        </p:spPr>
        <p:txBody>
          <a:bodyPr wrap="square">
            <a:spAutoFit/>
          </a:bodyPr>
          <a:lstStyle/>
          <a:p>
            <a:pPr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Và em thật ngưỡng mộ, thật hả hê khi với niềm tin, ước mơ chân chính vì con người vì cuộc sống hòa bình sự thành công của anh đã khiến viên đại tá, dù muốn giết anh, cũng đã bị thất bại. Tài năng, ước mơ cao đẹp đã bảo vệ trung sĩ trước sức mạnh của kẻ cầm quyền đó chính là sự tưởng tượng phong phú của người kể chuyện để lại trong lòng bạn đọc niềm tin về những điều tốt đẹp diệu kì trong cuộc sống. Và trang truyện khép lại nhưng hình ảnh viên trung sĩ mãi để lại trong lòng em bao yêu </a:t>
            </a:r>
            <a:r>
              <a:rPr lang="vi-VN" sz="2800">
                <a:solidFill>
                  <a:srgbClr val="000000"/>
                </a:solidFill>
                <a:latin typeface="Times New Roman" panose="02020603050405020304" pitchFamily="18" charset="0"/>
                <a:ea typeface="Times New Roman" panose="02020603050405020304" pitchFamily="18" charset="0"/>
              </a:rPr>
              <a:t>mến, </a:t>
            </a:r>
            <a:r>
              <a:rPr lang="en-US" sz="2800">
                <a:solidFill>
                  <a:srgbClr val="000000"/>
                </a:solidFill>
                <a:latin typeface="Times New Roman" panose="02020603050405020304" pitchFamily="18" charset="0"/>
                <a:ea typeface="Times New Roman" panose="02020603050405020304" pitchFamily="18" charset="0"/>
              </a:rPr>
              <a:t>nghĩ suy về ước mơ cao đẹp cùng cách con người thực hiện ước mơ.</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1548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373" y="2169993"/>
            <a:ext cx="10645254" cy="2896947"/>
          </a:xfrm>
          <a:prstGeom prst="rect">
            <a:avLst/>
          </a:prstGeom>
        </p:spPr>
        <p:txBody>
          <a:bodyPr wrap="square">
            <a:spAutoFit/>
          </a:bodyPr>
          <a:lstStyle/>
          <a:p>
            <a:pPr algn="just">
              <a:lnSpc>
                <a:spcPct val="200000"/>
              </a:lnSpc>
              <a:spcAft>
                <a:spcPts val="0"/>
              </a:spcAft>
            </a:pPr>
            <a:r>
              <a:rPr lang="en-US" sz="3200" smtClean="0">
                <a:solidFill>
                  <a:srgbClr val="0D0D0D"/>
                </a:solidFill>
                <a:latin typeface="Times New Roman" panose="02020603050405020304" pitchFamily="18" charset="0"/>
                <a:ea typeface="Times New Roman" panose="02020603050405020304" pitchFamily="18" charset="0"/>
              </a:rPr>
              <a:t>- </a:t>
            </a:r>
            <a:r>
              <a:rPr lang="en-US" sz="3200">
                <a:solidFill>
                  <a:srgbClr val="0D0D0D"/>
                </a:solidFill>
                <a:latin typeface="Times New Roman" panose="02020603050405020304" pitchFamily="18" charset="0"/>
                <a:ea typeface="Times New Roman" panose="02020603050405020304" pitchFamily="18" charset="0"/>
              </a:rPr>
              <a:t>Hoàn thành các nội dung ôn tập.</a:t>
            </a:r>
            <a:endParaRPr lang="en-US" sz="3200">
              <a:latin typeface="Times New Roman" panose="02020603050405020304" pitchFamily="18" charset="0"/>
              <a:ea typeface="Times New Roman" panose="02020603050405020304" pitchFamily="18" charset="0"/>
            </a:endParaRPr>
          </a:p>
          <a:p>
            <a:pPr algn="just" fontAlgn="base">
              <a:lnSpc>
                <a:spcPct val="200000"/>
              </a:lnSpc>
              <a:spcAft>
                <a:spcPts val="0"/>
              </a:spcAft>
            </a:pPr>
            <a:r>
              <a:rPr lang="en-US" sz="3200">
                <a:solidFill>
                  <a:srgbClr val="0D0D0D"/>
                </a:solidFill>
                <a:latin typeface="Times New Roman" panose="02020603050405020304" pitchFamily="18" charset="0"/>
                <a:ea typeface="Times New Roman" panose="02020603050405020304" pitchFamily="18" charset="0"/>
              </a:rPr>
              <a:t>- Chuẩn bị cho buổi học sau: Ôn tập VB thông tin "</a:t>
            </a:r>
            <a:r>
              <a:rPr lang="en-US" sz="3200" i="1">
                <a:solidFill>
                  <a:srgbClr val="0D0D0D"/>
                </a:solidFill>
                <a:latin typeface="Times New Roman" panose="02020603050405020304" pitchFamily="18" charset="0"/>
                <a:ea typeface="Times New Roman" panose="02020603050405020304" pitchFamily="18" charset="0"/>
              </a:rPr>
              <a:t>Dấu ấn Hồ Khanh</a:t>
            </a:r>
            <a:r>
              <a:rPr lang="en-US" sz="3200">
                <a:solidFill>
                  <a:srgbClr val="0D0D0D"/>
                </a:solidFill>
                <a:latin typeface="Times New Roman" panose="02020603050405020304" pitchFamily="18" charset="0"/>
                <a:ea typeface="Times New Roman" panose="02020603050405020304" pitchFamily="18" charset="0"/>
              </a:rPr>
              <a:t>" của Nhật Văn.</a:t>
            </a:r>
            <a:endParaRPr lang="en-US" sz="32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50546" y="596668"/>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73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6430" y="265360"/>
            <a:ext cx="3897069" cy="523220"/>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Calibri" panose="020F0502020204030204" pitchFamily="34" charset="0"/>
              </a:rPr>
              <a:t>GỢI Ý ĐÁP ÁN ĐỀ 1</a:t>
            </a:r>
            <a:r>
              <a:rPr lang="vi-VN" sz="2800">
                <a:solidFill>
                  <a:srgbClr val="FF0000"/>
                </a:solidFill>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755175" y="788580"/>
            <a:ext cx="10859069" cy="5909310"/>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1.</a:t>
            </a:r>
            <a:r>
              <a:rPr lang="vi-VN"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Phương thức biểu đạt chính: Tự sự</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Nội dung: Kể về cuộc trò truyện của đại tá với viên trung sĩ  quanh sự kiện đại</a:t>
            </a:r>
            <a:r>
              <a:rPr lang="vi-VN" sz="2800">
                <a:latin typeface="Times New Roman" panose="02020603050405020304" pitchFamily="18" charset="0"/>
                <a:ea typeface="Times New Roman" panose="02020603050405020304" pitchFamily="18" charset="0"/>
                <a:cs typeface="Times New Roman" panose="02020603050405020304" pitchFamily="18" charset="0"/>
              </a:rPr>
              <a:t> tá muốn điều chuyển viên trung sĩ đến nơi khác và ước muốn của trung sĩ.</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Đoạn trích xuất hiện hai nhân </a:t>
            </a:r>
            <a:r>
              <a:rPr lang="en-US" sz="2800">
                <a:latin typeface="Times New Roman" panose="02020603050405020304" pitchFamily="18" charset="0"/>
                <a:ea typeface="Times New Roman" panose="02020603050405020304" pitchFamily="18" charset="0"/>
                <a:cs typeface="Times New Roman" panose="02020603050405020304" pitchFamily="18" charset="0"/>
              </a:rPr>
              <a:t> vật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đại tá, viên trung sĩ. Đại tá là cấp trên của trung sĩ.</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Nhân vật chính trong truyện là viên trung </a:t>
            </a:r>
            <a:r>
              <a:rPr lang="en-US" sz="2800">
                <a:latin typeface="Times New Roman" panose="02020603050405020304" pitchFamily="18" charset="0"/>
                <a:ea typeface="Times New Roman" panose="02020603050405020304" pitchFamily="18" charset="0"/>
                <a:cs typeface="Times New Roman" panose="02020603050405020304" pitchFamily="18" charset="0"/>
              </a:rPr>
              <a:t>sĩ</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80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9" y="941695"/>
            <a:ext cx="10522424" cy="5185522"/>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a:t>
            </a:r>
            <a:r>
              <a:rPr lang="en-US" sz="2800" b="1">
                <a:latin typeface="Times New Roman" panose="02020603050405020304" pitchFamily="18" charset="0"/>
                <a:ea typeface="Calibri" panose="020F0502020204030204" pitchFamily="34" charset="0"/>
                <a:cs typeface="Times New Roman" panose="02020603050405020304" pitchFamily="18" charset="0"/>
              </a:rPr>
              <a:t>3</a:t>
            </a:r>
            <a:r>
              <a:rPr lang="vi-VN" sz="2800" b="1">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 tá muốn chuyển trung sĩ đến nơi khác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lnSpc>
                <a:spcPct val="150000"/>
              </a:lnSpc>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muốn của đại tá thể hiện ở các câu văn: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 cũng đã nghĩ đến chuyện thuyên chuyển anh đi nơi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không biết anh có muốn hay không. Có thể, anh muốn sang bên kia đại dương và phục vụ trong một quan đoàn nào đó thật xa chăng? Làm việc ở văn phòng có lẽ anh đã thấy chán? C</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ó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 anh muốn ra mặt trận?</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Lí do đại tá muốn chuyển trung sĩ: Vì cho rằng anh có những ý nghĩ điên rồ,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căng thẳng thần kinh và làm việc gì cũng không thành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635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23833"/>
            <a:ext cx="10631606" cy="4524315"/>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Calibri" panose="020F0502020204030204" pitchFamily="34" charset="0"/>
              </a:rPr>
              <a:t>Câu 4.</a:t>
            </a:r>
            <a:r>
              <a:rPr lang="en-US" sz="3200">
                <a:latin typeface="Times New Roman" panose="02020603050405020304" pitchFamily="18" charset="0"/>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rPr>
              <a:t>- Qua câu trả lời của trung sĩ em </a:t>
            </a:r>
            <a:r>
              <a:rPr lang="vi-VN" sz="3200">
                <a:latin typeface="Times New Roman" panose="02020603050405020304" pitchFamily="18" charset="0"/>
                <a:ea typeface="Calibri" panose="020F0502020204030204" pitchFamily="34" charset="0"/>
              </a:rPr>
              <a:t>hiểu "chất làm gỉ" </a:t>
            </a:r>
            <a:r>
              <a:rPr lang="vi-VN" sz="3200">
                <a:latin typeface="Times New Roman" panose="02020603050405020304" pitchFamily="18" charset="0"/>
                <a:ea typeface="Times New Roman" panose="02020603050405020304" pitchFamily="18" charset="0"/>
              </a:rPr>
              <a:t>ở đây là chất tạo ra phản ứng khiến cho các loại vũ khí bằng kim loại đều bị gỉ, tan thành bụi.</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rPr>
              <a:t>- Ý tưởng làm hoen gỉ các vật bằng kim loại của viên trung sĩ dựa trên cơ sở cấu trúc của các nguyên tử xác </a:t>
            </a:r>
            <a:r>
              <a:rPr lang="en-US" sz="3200">
                <a:latin typeface="Times New Roman" panose="02020603050405020304" pitchFamily="18" charset="0"/>
                <a:ea typeface="Times New Roman" panose="02020603050405020304" pitchFamily="18" charset="0"/>
              </a:rPr>
              <a:t>định</a:t>
            </a:r>
            <a:r>
              <a:rPr lang="en-US" sz="3200" smtClean="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6213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2" y="1296537"/>
            <a:ext cx="11081982" cy="4524315"/>
          </a:xfrm>
          <a:prstGeom prst="rect">
            <a:avLst/>
          </a:prstGeom>
        </p:spPr>
        <p:txBody>
          <a:bodyPr wrap="square">
            <a:spAutoFit/>
          </a:bodyPr>
          <a:lstStyle/>
          <a:p>
            <a:pPr algn="just">
              <a:lnSpc>
                <a:spcPct val="150000"/>
              </a:lnSpc>
              <a:spcAft>
                <a:spcPts val="0"/>
              </a:spcAft>
            </a:pPr>
            <a:r>
              <a:rPr lang="vi-VN" sz="3200" b="1">
                <a:latin typeface="Times New Roman" panose="02020603050405020304" pitchFamily="18" charset="0"/>
                <a:ea typeface="Calibri" panose="020F0502020204030204" pitchFamily="34" charset="0"/>
              </a:rPr>
              <a:t>Câu 5. </a:t>
            </a:r>
            <a:r>
              <a:rPr lang="vi-VN" sz="3200">
                <a:latin typeface="Times New Roman" panose="02020603050405020304" pitchFamily="18" charset="0"/>
                <a:ea typeface="Times New Roman" panose="02020603050405020304" pitchFamily="18" charset="0"/>
              </a:rPr>
              <a:t>Sự hình dung, tưởng tượng rất sinh động, phong phú về tác động của chất làm gỉ được tác giả thể hiện rõ ở những đoạn văn:</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rPr>
              <a:t> </a:t>
            </a:r>
            <a:r>
              <a:rPr lang="en-US" sz="3200" i="1">
                <a:latin typeface="Times New Roman" panose="02020603050405020304" pitchFamily="18" charset="0"/>
                <a:ea typeface="Times New Roman" panose="02020603050405020304" pitchFamily="18" charset="0"/>
              </a:rPr>
              <a:t>"- Tôi muốn sống không có chiến tranh... như vậy đó".</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i="1">
                <a:latin typeface="Times New Roman" panose="02020603050405020304" pitchFamily="18" charset="0"/>
                <a:ea typeface="Times New Roman" panose="02020603050405020304" pitchFamily="18" charset="0"/>
              </a:rPr>
              <a:t> "- Không, tôi nói hoàn toàn ... thành bụi ngay".</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i="1">
                <a:latin typeface="Times New Roman" panose="02020603050405020304" pitchFamily="18" charset="0"/>
                <a:ea typeface="Times New Roman" panose="02020603050405020304" pitchFamily="18" charset="0"/>
              </a:rPr>
              <a:t> " Ông sờ các túi áo... những chiếc lốp cao su lăn đi một cách vô định trên mặt đường</a:t>
            </a:r>
            <a:r>
              <a:rPr lang="en-US"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3668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1532</TotalTime>
  <Words>5620</Words>
  <PresentationFormat>Widescreen</PresentationFormat>
  <Paragraphs>233</Paragraphs>
  <Slides>52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微软雅黑</vt:lpstr>
      <vt:lpstr>Aldrich</vt:lpstr>
      <vt:lpstr>Arial</vt:lpstr>
      <vt:lpstr>Arial Unicode MS</vt:lpstr>
      <vt:lpstr>Calibri</vt:lpstr>
      <vt:lpstr>Calibri Light</vt:lpstr>
      <vt:lpstr>Times New Roman</vt:lpstr>
      <vt:lpstr>Office Theme</vt:lpstr>
      <vt:lpstr>Contents Slide Master</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2022-11-24T14:29:20Z</dcterms:modified>
</cp:coreProperties>
</file>