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0" r:id="rId3"/>
    <p:sldId id="301" r:id="rId4"/>
    <p:sldId id="303" r:id="rId5"/>
    <p:sldId id="302" r:id="rId6"/>
    <p:sldId id="285" r:id="rId7"/>
    <p:sldId id="304" r:id="rId8"/>
    <p:sldId id="269" r:id="rId9"/>
    <p:sldId id="305" r:id="rId10"/>
    <p:sldId id="30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Chứng minh hai mặt phẳng song song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502460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/>
                  <a:t>Áp dụng kết quả sau:</a:t>
                </a:r>
              </a:p>
              <a:p>
                <a:endParaRPr lang="en-US" sz="2800"/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/>
                            </m:ctrlPr>
                          </m:mPr>
                          <m:mr>
                            <m:e>
                              <m:r>
                                <a:rPr lang="en-US" sz="2800" i="1"/>
                                <m:t>𝑎</m:t>
                              </m:r>
                              <m:r>
                                <a:rPr lang="en-US" sz="2800"/>
                                <m:t>∥</m:t>
                              </m:r>
                              <m:r>
                                <a:rPr lang="en-US" sz="2800" i="1"/>
                                <m:t>𝑐</m:t>
                              </m:r>
                              <m:r>
                                <a:rPr lang="en-US" sz="2800"/>
                                <m:t>,</m:t>
                              </m:r>
                              <m:r>
                                <a:rPr lang="en-US" sz="2800" i="1"/>
                                <m:t>𝑏</m:t>
                              </m:r>
                              <m:r>
                                <a:rPr lang="en-US" sz="2800"/>
                                <m:t>∥</m:t>
                              </m:r>
                              <m:r>
                                <a:rPr lang="en-US" sz="2800" i="1"/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/>
                                <m:t>𝑎</m:t>
                              </m:r>
                              <m:r>
                                <a:rPr lang="en-US" sz="2800"/>
                                <m:t>,</m:t>
                              </m:r>
                              <m:r>
                                <a:rPr lang="en-US" sz="2800" i="1"/>
                                <m:t>𝑏</m:t>
                              </m:r>
                              <m:r>
                                <a:rPr lang="en-US" sz="2800"/>
                                <m:t>⊂(</m:t>
                              </m:r>
                              <m:r>
                                <a:rPr lang="en-US" sz="2800" i="1"/>
                                <m:t>𝑃</m:t>
                              </m:r>
                              <m:r>
                                <a:rPr lang="en-US" sz="2800"/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/>
                                <m:t>𝑐</m:t>
                              </m:r>
                              <m:r>
                                <a:rPr lang="en-US" sz="2800"/>
                                <m:t>,</m:t>
                              </m:r>
                              <m:r>
                                <a:rPr lang="en-US" sz="2800" i="1"/>
                                <m:t>𝑑</m:t>
                              </m:r>
                              <m:r>
                                <a:rPr lang="en-US" sz="2800"/>
                                <m:t>⊂(</m:t>
                              </m:r>
                              <m:r>
                                <a:rPr lang="en-US" sz="2800" i="1"/>
                                <m:t>𝑄</m:t>
                              </m:r>
                              <m:r>
                                <a:rPr lang="en-US" sz="2800"/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/>
                                <m:t>𝑎</m:t>
                              </m:r>
                              <m:r>
                                <a:rPr lang="en-US" sz="2800"/>
                                <m:t>∩</m:t>
                              </m:r>
                              <m:r>
                                <a:rPr lang="en-US" sz="2800" i="1"/>
                                <m:t>𝑏</m:t>
                              </m:r>
                              <m:r>
                                <a:rPr lang="en-US" sz="2800"/>
                                <m:t>={</m:t>
                              </m:r>
                              <m:r>
                                <a:rPr lang="en-US" sz="2800" i="1"/>
                                <m:t>𝐴</m:t>
                              </m:r>
                              <m:r>
                                <a:rPr lang="en-US" sz="2800"/>
                                <m:t>}</m:t>
                              </m:r>
                            </m:e>
                          </m:mr>
                        </m:m>
                      </m:e>
                    </m:d>
                    <m:r>
                      <a:rPr lang="en-US" sz="2800"/>
                      <m:t>=(</m:t>
                    </m:r>
                    <m:r>
                      <a:rPr lang="en-US" sz="2800" i="1"/>
                      <m:t>𝑃</m:t>
                    </m:r>
                    <m:r>
                      <a:rPr lang="en-US" sz="2800"/>
                      <m:t>),(</m:t>
                    </m:r>
                    <m:r>
                      <a:rPr lang="en-US" sz="2800" i="1"/>
                      <m:t>𝑄</m:t>
                    </m:r>
                    <m:r>
                      <a:rPr lang="en-US" sz="2800"/>
                      <m:t>)</m:t>
                    </m:r>
                  </m:oMath>
                </a14:m>
                <a:endParaRPr lang="en-US" sz="2800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5024605"/>
              </a:xfrm>
              <a:prstGeom prst="rect">
                <a:avLst/>
              </a:prstGeom>
              <a:blipFill>
                <a:blip r:embed="rId2"/>
                <a:stretch>
                  <a:fillRect l="-1302" t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tứ diện ABCD và M, N lần lượt là trung điểm của AB, CD.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chứa MN cắt các cạnh AD và BC lần lượt là P và Q.</a:t>
                </a:r>
              </a:p>
              <a:p>
                <a:pPr lvl="0"/>
                <a:r>
                  <a:rPr lang="en-US" sz="2800"/>
                  <a:t>Cho trước điểm P, hãy nói cách dựng điểm Q.</a:t>
                </a:r>
              </a:p>
              <a:p>
                <a:pPr lvl="0"/>
                <a:r>
                  <a:rPr lang="en-US" sz="2800"/>
                  <a:t>Gọi K là giao điểm của MN và PQ. Chứng minh rằng </a:t>
                </a:r>
                <a14:m>
                  <m:oMath xmlns:m="http://schemas.openxmlformats.org/officeDocument/2006/math">
                    <m:r>
                      <a:rPr lang="en-US" sz="2800" i="1"/>
                      <m:t>𝐾𝑃</m:t>
                    </m:r>
                    <m:r>
                      <a:rPr lang="en-US" sz="2800" i="1"/>
                      <m:t>=</m:t>
                    </m:r>
                    <m:r>
                      <a:rPr lang="en-US" sz="2800" i="1"/>
                      <m:t>𝐾𝑄</m:t>
                    </m:r>
                  </m:oMath>
                </a14:m>
                <a:r>
                  <a:rPr lang="en-US" sz="2800"/>
                  <a:t>.</a:t>
                </a:r>
              </a:p>
              <a:p>
                <a:pPr lvl="0"/>
                <a:r>
                  <a:rPr lang="en-US" b="1">
                    <a:solidFill>
                      <a:srgbClr val="0000FF"/>
                    </a:solidFill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Lời giải</a:t>
                </a:r>
              </a:p>
              <a:p>
                <a:pPr lvl="0"/>
                <a:r>
                  <a:rPr lang="en-US" sz="2800"/>
                  <a:t>Trên hai đường thẳng chéo nhau AB  và CD lần lượt có các điểm A, M, B </a:t>
                </a:r>
              </a:p>
              <a:p>
                <a:pPr lvl="0"/>
                <a:r>
                  <a:rPr lang="en-US" sz="2800"/>
                  <a:t>và C, N, D định ra các tỉ số bằng nhau: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𝑀𝐴</m:t>
                        </m:r>
                      </m:num>
                      <m:den>
                        <m:r>
                          <a:rPr lang="en-US" sz="2800" i="1"/>
                          <m:t>𝑀𝐵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𝑁𝐷</m:t>
                        </m:r>
                      </m:num>
                      <m:den>
                        <m:r>
                          <a:rPr lang="en-US" sz="2800" i="1"/>
                          <m:t>𝑁𝐶</m:t>
                        </m:r>
                      </m:den>
                    </m:f>
                    <m:r>
                      <a:rPr lang="en-US" sz="2800" i="1"/>
                      <m:t>=1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Theo định lí Thales ta suy ra AD, MN, BC nằm trên ba mặt phẳng song song.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blipFill>
                <a:blip r:embed="rId2"/>
                <a:stretch>
                  <a:fillRect l="-1131" t="-6646" r="-977" b="-15411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3429000"/>
            <a:ext cx="11845658" cy="334887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latin typeface="Aarial"/>
            </a:endParaRPr>
          </a:p>
        </p:txBody>
      </p:sp>
    </p:spTree>
    <p:extLst>
      <p:ext uri="{BB962C8B-B14F-4D97-AF65-F5344CB8AC3E}">
        <p14:creationId xmlns:p14="http://schemas.microsoft.com/office/powerpoint/2010/main" val="51140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tứ diện ABCD và M, N lần lượt là trung điểm của AB, CD.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chứa MN cắt các cạnh AD và BC lần lượt là P và Q.</a:t>
                </a:r>
              </a:p>
              <a:p>
                <a:pPr lvl="0"/>
                <a:r>
                  <a:rPr lang="en-US" sz="2800"/>
                  <a:t>Cho trước điểm P, hãy nói cách dựng điểm Q.</a:t>
                </a:r>
              </a:p>
              <a:p>
                <a:pPr lvl="0"/>
                <a:r>
                  <a:rPr lang="en-US" sz="2800"/>
                  <a:t>Gọi K là giao điểm của MN và PQ. Chứng minh rằng </a:t>
                </a:r>
                <a14:m>
                  <m:oMath xmlns:m="http://schemas.openxmlformats.org/officeDocument/2006/math">
                    <m:r>
                      <a:rPr lang="en-US" sz="2800" i="1"/>
                      <m:t>𝐾𝑃</m:t>
                    </m:r>
                    <m:r>
                      <a:rPr lang="en-US" sz="2800" i="1"/>
                      <m:t>=</m:t>
                    </m:r>
                    <m:r>
                      <a:rPr lang="en-US" sz="2800" i="1"/>
                      <m:t>𝐾𝑄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Lời giải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Mà PQ là cát tuyến cắt ba mặt phẳng song song lần lượt tại P, K, Q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nên: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𝐾𝑄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Vậy K là trung điểm của PQ.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blipFill>
                <a:blip r:embed="rId2"/>
                <a:stretch>
                  <a:fillRect l="-1131" t="-6646" r="-977" b="-13386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3429000"/>
            <a:ext cx="11845658" cy="334887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latin typeface="A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Chứng minh hai mặt phẳng song song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502460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Áp dụng: Chứng minh đường thẳng a song song với mặt phẳng (P).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5024605"/>
              </a:xfrm>
              <a:prstGeom prst="rect">
                <a:avLst/>
              </a:prstGeom>
              <a:blipFill>
                <a:blip r:embed="rId2"/>
                <a:stretch>
                  <a:fillRect l="-1415" t="-169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Calibri" panose="020F0502020204030204" pitchFamily="34" charset="0"/>
                  </a:rPr>
                  <a:t>Cho hình chóp S.ABCD có đáy là hình thang ABCD,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Gọi E, F, I lần lượt là trung điểm của các cạnh SA, AD, SD.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Từ đó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Tìm giao tuyến của (SBC) và (SAD). Tìm giao điểm K của FI với giao tuyến này, 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blipFill>
                <a:blip r:embed="rId2"/>
                <a:stretch>
                  <a:fillRect l="-1134" t="-3171" r="-1031" b="-82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Ta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𝐸𝐹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(EF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đườ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trung b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 tam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SAD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).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BF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𝐹𝐷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𝐹𝐷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𝐸𝐹𝐵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)∥(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𝑆𝐶𝐷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𝐶𝐼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𝑆𝐶𝐷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ê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𝐶𝐼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𝐸𝐹𝐵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blipFill>
                <a:blip r:embed="rId4"/>
                <a:stretch>
                  <a:fillRect l="-874" t="-2802" b="-991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35012D2-2B26-4087-B158-28108B9D9C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404040">
                  <a:alpha val="49804"/>
                </a:srgbClr>
              </a:clrFrom>
              <a:clrTo>
                <a:srgbClr val="4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1479" y="4141992"/>
            <a:ext cx="2432515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Calibri" panose="020F0502020204030204" pitchFamily="34" charset="0"/>
                  </a:rPr>
                  <a:t>Cho hình chóp S.ABCD có đáy là hình thang ABCD,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Gọi E, F, I lần lượt là trung điểm của các cạnh SA, AD, SD.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Từ đó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Tìm giao tuyến của (SBC) và (SAD). Tìm giao điểm K của FI với giao tuyến này, 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blipFill>
                <a:blip r:embed="rId2"/>
                <a:stretch>
                  <a:fillRect l="-1134" t="-3171" r="-1031" b="-82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b. Ta có:</a:t>
                </a:r>
              </a:p>
              <a:p>
                <a:pPr/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/>
                        </m:ctrlPr>
                      </m:mPr>
                      <m:mr>
                        <m:e>
                          <m:r>
                            <a:rPr lang="en-US" sz="2800" i="1"/>
                            <m:t>𝐵𝐶</m:t>
                          </m:r>
                          <m:r>
                            <a:rPr lang="en-US" sz="2800"/>
                            <m:t>∥</m:t>
                          </m:r>
                          <m:r>
                            <a:rPr lang="en-US" sz="2800" i="1"/>
                            <m:t>𝐴𝐷</m:t>
                          </m:r>
                        </m:e>
                      </m:mr>
                      <m:mr>
                        <m:e>
                          <m:r>
                            <a:rPr lang="en-US" sz="2800" i="1"/>
                            <m:t>𝐵𝐶</m:t>
                          </m:r>
                          <m:r>
                            <a:rPr lang="en-US" sz="2800"/>
                            <m:t>⊂(</m:t>
                          </m:r>
                          <m:r>
                            <a:rPr lang="en-US" sz="2800" i="1"/>
                            <m:t>𝑆𝐵𝐶</m:t>
                          </m:r>
                          <m:r>
                            <a:rPr lang="en-US" sz="2800"/>
                            <m:t>),</m:t>
                          </m:r>
                          <m:r>
                            <a:rPr lang="en-US" sz="2800" i="1"/>
                            <m:t>𝐴𝐷</m:t>
                          </m:r>
                          <m:r>
                            <a:rPr lang="en-US" sz="2800"/>
                            <m:t>⊂(</m:t>
                          </m:r>
                          <m:r>
                            <a:rPr lang="en-US" sz="2800" i="1"/>
                            <m:t>𝑆𝐴𝐷</m:t>
                          </m:r>
                          <m:r>
                            <a:rPr lang="en-US" sz="2800"/>
                            <m:t>)</m:t>
                          </m:r>
                        </m:e>
                      </m:mr>
                      <m:mr>
                        <m:e>
                          <m:r>
                            <a:rPr lang="en-US" sz="2800" i="1"/>
                            <m:t>𝑆</m:t>
                          </m:r>
                          <m:r>
                            <a:rPr lang="en-US" sz="2800"/>
                            <m:t>∈(</m:t>
                          </m:r>
                          <m:r>
                            <a:rPr lang="en-US" sz="2800" i="1"/>
                            <m:t>𝑆𝐵𝐶</m:t>
                          </m:r>
                          <m:r>
                            <a:rPr lang="en-US" sz="2800"/>
                            <m:t>)∩(</m:t>
                          </m:r>
                          <m:r>
                            <a:rPr lang="en-US" sz="2800" i="1"/>
                            <m:t>𝑆𝐴𝐷</m:t>
                          </m:r>
                          <m:r>
                            <a:rPr lang="en-US" sz="2800"/>
                            <m:t>)</m:t>
                          </m:r>
                        </m:e>
                      </m:mr>
                      <m:mr>
                        <m:e>
                          <m:r>
                            <a:rPr lang="en-US" sz="2800"/>
                            <m:t>⇒(</m:t>
                          </m:r>
                          <m:r>
                            <a:rPr lang="en-US" sz="2800" i="1"/>
                            <m:t>𝑆𝐵𝐶</m:t>
                          </m:r>
                          <m:r>
                            <a:rPr lang="en-US" sz="2800"/>
                            <m:t>)∩(</m:t>
                          </m:r>
                          <m:r>
                            <a:rPr lang="en-US" sz="2800" i="1"/>
                            <m:t>𝑆𝐴𝐷</m:t>
                          </m:r>
                          <m:r>
                            <a:rPr lang="en-US" sz="2800"/>
                            <m:t>)=</m:t>
                          </m:r>
                          <m:r>
                            <a:rPr lang="en-US" sz="2800" i="1"/>
                            <m:t>𝑆𝑥</m:t>
                          </m:r>
                          <m:r>
                            <a:rPr lang="en-US" sz="2800"/>
                            <m:t>,</m:t>
                          </m:r>
                          <m:r>
                            <a:rPr lang="en-US" sz="2800" i="1"/>
                            <m:t>𝑆𝑥</m:t>
                          </m:r>
                          <m:r>
                            <a:rPr lang="en-US" sz="2800"/>
                            <m:t>∥</m:t>
                          </m:r>
                          <m:r>
                            <a:rPr lang="en-US" sz="2800" i="1"/>
                            <m:t>𝐴𝐷</m:t>
                          </m:r>
                          <m:r>
                            <a:rPr lang="en-US" sz="2800"/>
                            <m:t>∥</m:t>
                          </m:r>
                          <m:r>
                            <a:rPr lang="en-US" sz="2800" i="1"/>
                            <m:t>𝐵𝐶</m:t>
                          </m:r>
                        </m:e>
                      </m:mr>
                    </m:m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blipFill>
                <a:blip r:embed="rId3"/>
                <a:stretch>
                  <a:fillRect l="-1132" t="-45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0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Calibri" panose="020F0502020204030204" pitchFamily="34" charset="0"/>
                  </a:rPr>
                  <a:t>Cho hình chóp S.ABCD có đáy là hình thang ABCD,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Gọi E, F, I lần lượt là trung điểm của các cạnh SA, AD, SD.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Từ đó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"/>
                  </a:spcAft>
                  <a:buFont typeface="+mj-lt"/>
                  <a:buAutoNum type="alphaLcPeriod"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Tìm giao tuyến của (SBC) và (SAD). Tìm giao điểm K của FI với giao tuyến này, 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43623"/>
                <a:ext cx="11813836" cy="2488297"/>
              </a:xfrm>
              <a:prstGeom prst="rect">
                <a:avLst/>
              </a:prstGeom>
              <a:blipFill>
                <a:blip r:embed="rId2"/>
                <a:stretch>
                  <a:fillRect l="-1134" t="-3171" r="-1031" b="-82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mp</m:t>
                    </m:r>
                    <m:r>
                      <a:rPr lang="en-US"/>
                      <m:t>(</m:t>
                    </m:r>
                    <m:r>
                      <m:rPr>
                        <m:sty m:val="p"/>
                      </m:rPr>
                      <a:rPr lang="en-US"/>
                      <m:t>SAD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: FI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Sx</m:t>
                    </m:r>
                  </m:oMath>
                </a14:m>
                <a:r>
                  <a:rPr lang="en-US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K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r>
                      <a:rPr lang="en-US" i="1"/>
                      <m:t>𝑆𝐾</m:t>
                    </m:r>
                    <m:r>
                      <a:rPr lang="en-US"/>
                      <m:t>∥</m:t>
                    </m:r>
                    <m:r>
                      <a:rPr lang="en-US" i="1"/>
                      <m:t>𝐹𝐷</m:t>
                    </m:r>
                    <m:r>
                      <a:rPr lang="en-US"/>
                      <m:t>,</m:t>
                    </m:r>
                    <m:r>
                      <a:rPr lang="en-US" i="1"/>
                      <m:t>𝐼𝑆</m:t>
                    </m:r>
                    <m:r>
                      <a:rPr lang="en-US"/>
                      <m:t>=</m:t>
                    </m:r>
                    <m:r>
                      <a:rPr lang="en-US" i="1"/>
                      <m:t>𝐼𝐷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/>
                      <m:t>𝐼𝐾</m:t>
                    </m:r>
                    <m:r>
                      <a:rPr lang="en-US"/>
                      <m:t>=</m:t>
                    </m:r>
                    <m:r>
                      <a:rPr lang="en-US" i="1"/>
                      <m:t>𝐼𝐹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Vậy tứ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SKDF</m:t>
                    </m:r>
                  </m:oMath>
                </a14:m>
                <a:r>
                  <a:rPr lang="en-US"/>
                  <a:t> là hình bình hành, suy ra </a:t>
                </a:r>
                <a14:m>
                  <m:oMath xmlns:m="http://schemas.openxmlformats.org/officeDocument/2006/math">
                    <m:r>
                      <a:rPr lang="en-US" i="1"/>
                      <m:t>𝑆𝐹</m:t>
                    </m:r>
                    <m:r>
                      <a:rPr lang="en-US"/>
                      <m:t>∥</m:t>
                    </m:r>
                    <m:r>
                      <a:rPr lang="en-US" i="1"/>
                      <m:t>𝐾𝐷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Mặt khác </a:t>
                </a:r>
                <a14:m>
                  <m:oMath xmlns:m="http://schemas.openxmlformats.org/officeDocument/2006/math">
                    <m:r>
                      <a:rPr lang="en-US" i="1"/>
                      <m:t>𝐵𝐹</m:t>
                    </m:r>
                    <m:r>
                      <a:rPr lang="en-US"/>
                      <m:t>∥</m:t>
                    </m:r>
                    <m:r>
                      <a:rPr lang="en-US" i="1"/>
                      <m:t>𝐶𝐷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𝑆𝐵𝐹</m:t>
                    </m:r>
                    <m:r>
                      <a:rPr lang="en-US"/>
                      <m:t>)∥(</m:t>
                    </m:r>
                    <m:r>
                      <a:rPr lang="en-US" i="1"/>
                      <m:t>𝐾𝐶𝐷</m:t>
                    </m:r>
                    <m:r>
                      <a:rPr lang="en-US"/>
                      <m:t>)</m:t>
                    </m:r>
                  </m:oMath>
                </a14:m>
                <a:endParaRPr lang="en-US"/>
              </a:p>
              <a:p>
                <a:pPr/>
                <a:endParaRPr lang="en-US" sz="280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960293"/>
                <a:ext cx="11838471" cy="2817578"/>
              </a:xfrm>
              <a:prstGeom prst="rect">
                <a:avLst/>
              </a:prstGeom>
              <a:blipFill>
                <a:blip r:embed="rId3"/>
                <a:stretch>
                  <a:fillRect l="-1132" t="-4526" b="-603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8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72547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Cho hai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b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𝐴𝐵𝐸𝐹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chung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kh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ô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ph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J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K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ượ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trung 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ể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EF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. 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ADF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BCE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DIK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)∥(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JBE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725476"/>
              </a:xfrm>
              <a:prstGeom prst="rect">
                <a:avLst/>
              </a:prstGeom>
              <a:blipFill>
                <a:blip r:embed="rId2"/>
                <a:stretch>
                  <a:fillRect l="-1237" t="-7368" r="-825" b="-701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239589"/>
                <a:ext cx="11838471" cy="36475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𝐴𝐷𝐹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𝐵𝐶𝐸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: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Ta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AF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BE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AD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BC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 M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endParaRPr lang="en-US">
                  <a:latin typeface="Georgia" panose="02040502050405020303" pitchFamily="18" charset="0"/>
                  <a:ea typeface="Calibri" panose="020F050202020403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𝐴𝐹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𝐴𝐷𝐹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𝐵𝐸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𝐵𝐶𝐸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ừ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d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ADF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)∥(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BCE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239589"/>
                <a:ext cx="11838471" cy="3647591"/>
              </a:xfrm>
              <a:prstGeom prst="rect">
                <a:avLst/>
              </a:prstGeom>
              <a:blipFill>
                <a:blip r:embed="rId4"/>
                <a:stretch>
                  <a:fillRect l="-1132" t="-216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7F78FEA-3BC7-4391-9D29-521505D8B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574" y="3429000"/>
            <a:ext cx="2967613" cy="26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72547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Cho hai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b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𝐴𝐵𝐸𝐹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chung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kh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ô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ph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J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K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ượ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trung 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ể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EF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. 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ADF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BCE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DIK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)∥(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JBE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725476"/>
              </a:xfrm>
              <a:prstGeom prst="rect">
                <a:avLst/>
              </a:prstGeom>
              <a:blipFill>
                <a:blip r:embed="rId2"/>
                <a:stretch>
                  <a:fillRect l="-1237" t="-7368" r="-825" b="-701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239590"/>
                <a:ext cx="11838471" cy="353828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DIK</m:t>
                        </m:r>
                      </m:e>
                    </m:d>
                    <m:r>
                      <a:rPr lang="en-US"/>
                      <m:t>∥</m:t>
                    </m:r>
                    <m:r>
                      <m:rPr>
                        <m:sty m:val="p"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JBE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Dể dàng chứng minh hai tứ giác </a:t>
                </a:r>
                <a14:m>
                  <m:oMath xmlns:m="http://schemas.openxmlformats.org/officeDocument/2006/math">
                    <m:r>
                      <a:rPr lang="en-US" i="1"/>
                      <m:t>𝐵𝐼𝐷𝐽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𝐵𝐼𝐾𝐸</m:t>
                    </m:r>
                  </m:oMath>
                </a14:m>
                <a:r>
                  <a:rPr lang="en-US"/>
                  <a:t> là hình bình hành.</a:t>
                </a:r>
              </a:p>
              <a:p>
                <a:r>
                  <a:rPr lang="en-US"/>
                  <a:t>Từ đó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DI</m:t>
                    </m:r>
                    <m:r>
                      <a:rPr lang="en-US"/>
                      <m:t>∥</m:t>
                    </m:r>
                    <m:r>
                      <m:rPr>
                        <m:sty m:val="p"/>
                      </m:rPr>
                      <a:rPr lang="en-US"/>
                      <m:t>BJ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IK</m:t>
                    </m:r>
                    <m:r>
                      <a:rPr lang="en-US"/>
                      <m:t>∥</m:t>
                    </m:r>
                    <m:r>
                      <m:rPr>
                        <m:sty m:val="p"/>
                      </m:rPr>
                      <a:rPr lang="en-US"/>
                      <m:t>BE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mp</m:t>
                    </m:r>
                    <m:r>
                      <a:rPr lang="en-US"/>
                      <m:t>(</m:t>
                    </m:r>
                    <m:r>
                      <m:rPr>
                        <m:sty m:val="p"/>
                      </m:rPr>
                      <a:rPr lang="en-US"/>
                      <m:t>DIK</m:t>
                    </m:r>
                    <m:r>
                      <a:rPr lang="en-US"/>
                      <m:t>)∥</m:t>
                    </m:r>
                    <m:r>
                      <m:rPr>
                        <m:sty m:val="p"/>
                      </m:rPr>
                      <a:rPr lang="en-US"/>
                      <m:t>mp</m:t>
                    </m:r>
                    <m:r>
                      <a:rPr lang="en-US"/>
                      <m:t>(</m:t>
                    </m:r>
                    <m:r>
                      <m:rPr>
                        <m:sty m:val="p"/>
                      </m:rPr>
                      <a:rPr lang="en-US"/>
                      <m:t>JBE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 |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239590"/>
                <a:ext cx="11838471" cy="3538282"/>
              </a:xfrm>
              <a:prstGeom prst="rect">
                <a:avLst/>
              </a:prstGeom>
              <a:blipFill>
                <a:blip r:embed="rId3"/>
                <a:stretch>
                  <a:fillRect l="-1132" t="-360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86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65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giao tuyến của hai mặt phẳng và tìm thiết diện qua một điểm và song song với một mặt phẳng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2148859"/>
                <a:ext cx="10770414" cy="351386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2148859"/>
                <a:ext cx="10770414" cy="3513867"/>
              </a:xfrm>
              <a:prstGeom prst="rect">
                <a:avLst/>
              </a:prstGeom>
              <a:blipFill>
                <a:blip r:embed="rId2"/>
                <a:stretch>
                  <a:fillRect l="-1302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tứ diện ABCD và M, N lần lượt là trung điểm của AB, CD.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chứa MN cắt các cạnh AD và BC lần lượt là P và Q.</a:t>
                </a:r>
              </a:p>
              <a:p>
                <a:pPr lvl="0"/>
                <a:r>
                  <a:rPr lang="en-US" sz="2800"/>
                  <a:t>Cho trước điểm P, hãy nói cách dựng điểm Q.</a:t>
                </a:r>
              </a:p>
              <a:p>
                <a:pPr lvl="0"/>
                <a:r>
                  <a:rPr lang="en-US" sz="2800"/>
                  <a:t>Gọi K là giao điểm của MN và PQ. Chứng minh rằng </a:t>
                </a:r>
                <a14:m>
                  <m:oMath xmlns:m="http://schemas.openxmlformats.org/officeDocument/2006/math">
                    <m:r>
                      <a:rPr lang="en-US" sz="2800" i="1"/>
                      <m:t>𝐾𝑃</m:t>
                    </m:r>
                    <m:r>
                      <a:rPr lang="en-US" sz="2800" i="1"/>
                      <m:t>=</m:t>
                    </m:r>
                    <m:r>
                      <a:rPr lang="en-US" sz="2800" i="1"/>
                      <m:t>𝐾𝑄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buNone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 b="1">
                    <a:solidFill>
                      <a:srgbClr val="0000FF"/>
                    </a:solidFill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Lời giải</a:t>
                </a: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buNone/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>
                    <a:ea typeface="Times New Roman" panose="02020603050405020304" pitchFamily="18" charset="0"/>
                  </a:rPr>
                  <a:t> là mp(MNP).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Trong mp(ABD): MP cắt BD tại E.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Trong mp(BCD): EN cắt BC tại Q.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US" sz="2800"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chính là mp(MPNQ). Q là điểm cần tìm</a:t>
                </a:r>
                <a:r>
                  <a:rPr lang="en-US" sz="2800" b="1">
                    <a:solidFill>
                      <a:srgbClr val="1F3763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	</a:t>
                </a:r>
                <a:endParaRPr lang="en-US" sz="2800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+mn-cs"/>
                </a:endParaRPr>
              </a:p>
              <a:p>
                <a:pPr lvl="0"/>
                <a:endParaRPr lang="en-US" sz="280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1914887"/>
              </a:xfrm>
              <a:prstGeom prst="rect">
                <a:avLst/>
              </a:prstGeom>
              <a:blipFill>
                <a:blip r:embed="rId2"/>
                <a:stretch>
                  <a:fillRect l="-1131" t="-6646" r="-977" b="-1332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3429000"/>
            <a:ext cx="11845658" cy="334887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latin typeface="A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3B529-C48B-4F1D-B67D-7C61C084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04040">
                  <a:alpha val="49804"/>
                </a:srgbClr>
              </a:clrFrom>
              <a:clrTo>
                <a:srgbClr val="4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452" y="3428999"/>
            <a:ext cx="3423157" cy="30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1200</Words>
  <PresentationFormat>Widescreen</PresentationFormat>
  <Paragraphs>89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</vt:lpstr>
      <vt:lpstr>Georgia Pro Cond Black</vt:lpstr>
      <vt:lpstr>Segoe UI Symbol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2023-08-02T03:33:15Z</dcterms:modified>
</cp:coreProperties>
</file>