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0" r:id="rId2"/>
    <p:sldId id="304" r:id="rId3"/>
    <p:sldId id="302" r:id="rId4"/>
    <p:sldId id="292" r:id="rId5"/>
    <p:sldId id="421" r:id="rId6"/>
    <p:sldId id="398" r:id="rId7"/>
    <p:sldId id="409" r:id="rId8"/>
    <p:sldId id="306" r:id="rId9"/>
    <p:sldId id="384" r:id="rId10"/>
    <p:sldId id="410" r:id="rId11"/>
    <p:sldId id="411" r:id="rId12"/>
    <p:sldId id="420" r:id="rId13"/>
    <p:sldId id="412" r:id="rId14"/>
    <p:sldId id="344" r:id="rId15"/>
    <p:sldId id="361" r:id="rId16"/>
    <p:sldId id="391" r:id="rId17"/>
    <p:sldId id="392" r:id="rId18"/>
    <p:sldId id="413" r:id="rId19"/>
    <p:sldId id="422" r:id="rId20"/>
    <p:sldId id="414" r:id="rId21"/>
    <p:sldId id="415" r:id="rId22"/>
    <p:sldId id="368" r:id="rId23"/>
    <p:sldId id="404" r:id="rId24"/>
    <p:sldId id="393" r:id="rId25"/>
    <p:sldId id="416" r:id="rId26"/>
    <p:sldId id="417" r:id="rId27"/>
    <p:sldId id="418" r:id="rId28"/>
    <p:sldId id="419" r:id="rId29"/>
    <p:sldId id="369" r:id="rId30"/>
    <p:sldId id="315" r:id="rId31"/>
    <p:sldId id="367" r:id="rId32"/>
    <p:sldId id="331" r:id="rId33"/>
    <p:sldId id="295" r:id="rId34"/>
    <p:sldId id="329" r:id="rId35"/>
    <p:sldId id="34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Nguyễn Thị Huỳnh Lộc - Viện Ngôn ngữ" initials="NTHLVNn" lastIdx="1" clrIdx="1">
    <p:extLst>
      <p:ext uri="{19B8F6BF-5375-455C-9EA6-DF929625EA0E}">
        <p15:presenceInfo xmlns:p15="http://schemas.microsoft.com/office/powerpoint/2012/main" userId="S::nguyenthihuynhloc@vanlanguni.edu.vn::adef5ce8-8209-4174-8558-55e0cbbb50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4" autoAdjust="0"/>
    <p:restoredTop sz="94657"/>
  </p:normalViewPr>
  <p:slideViewPr>
    <p:cSldViewPr snapToGrid="0">
      <p:cViewPr varScale="1">
        <p:scale>
          <a:sx n="60" d="100"/>
          <a:sy n="60" d="100"/>
        </p:scale>
        <p:origin x="106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9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181806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Right On!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E8FB5D-4A5C-CEEE-F684-3412115DBDBF}"/>
              </a:ext>
            </a:extLst>
          </p:cNvPr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C8A0D-70B0-C72E-DD49-DA383325ADF3}"/>
              </a:ext>
            </a:extLst>
          </p:cNvPr>
          <p:cNvSpPr txBox="1"/>
          <p:nvPr userDrawn="1"/>
        </p:nvSpPr>
        <p:spPr>
          <a:xfrm>
            <a:off x="165100" y="44450"/>
            <a:ext cx="636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6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8FFAC-FCE7-D815-5291-DFC78ABB6DB1}"/>
              </a:ext>
            </a:extLst>
          </p:cNvPr>
          <p:cNvSpPr txBox="1"/>
          <p:nvPr userDrawn="1"/>
        </p:nvSpPr>
        <p:spPr>
          <a:xfrm>
            <a:off x="10332773" y="28258"/>
            <a:ext cx="185922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6c - Vocabulary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microsoft.com/office/2007/relationships/media" Target="../media/media2.mp3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audio" Target="../media/media5.mp3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3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3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3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3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D9E6CB3-B7F5-1BC0-54E1-E13B681A42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11038" y="2274838"/>
            <a:ext cx="6288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6: Be green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6c: Vocabulary</a:t>
            </a:r>
          </a:p>
          <a:p>
            <a:pPr algn="ctr"/>
            <a:r>
              <a:rPr lang="en-US" sz="4800" b="1" dirty="0">
                <a:solidFill>
                  <a:srgbClr val="00B0F0"/>
                </a:solidFill>
              </a:rPr>
              <a:t>Page 100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708C029-AC5B-FDA8-748A-B9F5D822F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45509" y="3408822"/>
            <a:ext cx="83820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4F74B7-F736-0F35-32D7-682608CA53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1161" y="1378031"/>
            <a:ext cx="2514600" cy="1952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A42C78-E49C-7392-3678-D799E5A58E8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01487" y="1390356"/>
            <a:ext cx="2190750" cy="1943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5C187D-BF64-93E6-C964-1C765D3E7E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85888" y="1495425"/>
            <a:ext cx="2209800" cy="1933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CE629B-D151-8D8C-3262-FA02400BC1A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87608" y="1423693"/>
            <a:ext cx="2181225" cy="1876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825481-B4E8-3CBD-1B09-EA31DDACCB6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1161" y="3763405"/>
            <a:ext cx="2118282" cy="18629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66AD93-27F7-8973-A74C-597B6228573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57454" y="3734830"/>
            <a:ext cx="2286000" cy="1905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52A179-10EE-E32F-E19F-760D15A2DBE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01242" y="3763405"/>
            <a:ext cx="2171700" cy="1866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715795-89E0-0F34-F232-7512F255749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8904" y="3763405"/>
            <a:ext cx="2181225" cy="19284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B3BC8D-5538-D65D-1B53-C7262D33300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17040" y="3260644"/>
            <a:ext cx="1220428" cy="2824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6FEE83-7F37-D24B-BB3C-3491443DFA8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57004" y="3276600"/>
            <a:ext cx="447675" cy="2857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F606E97-BDB7-7D01-3303-37D7A9AE155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471204" y="3267075"/>
            <a:ext cx="685800" cy="304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1181CE7-0D50-448E-3832-239456D8053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034998" y="3330656"/>
            <a:ext cx="1809750" cy="3524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EF855A-3403-B653-9331-8B0B52EFCEF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68941" y="3321326"/>
            <a:ext cx="790575" cy="3333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3A33892-6EF6-D032-356B-EB1C6A3F6B2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1727" y="5614574"/>
            <a:ext cx="1190625" cy="2762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655D68-D40A-A00E-9D5A-7E9E0E820AF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02693" y="5653803"/>
            <a:ext cx="666750" cy="2095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AF5B988-94CC-D99C-6C94-AFC7E2A4891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673012" y="5556589"/>
            <a:ext cx="647700" cy="3333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656024B-71EB-E264-7A5E-B8A6ADC5F55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388756" y="5576547"/>
            <a:ext cx="904875" cy="2857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EB5AF9B-ED4C-46D1-5879-398B4B12983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234629" y="5650122"/>
            <a:ext cx="1304925" cy="381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E2E93B5-310E-BA5C-BFFD-DB9F25A372A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480552" y="5697747"/>
            <a:ext cx="1647825" cy="333375"/>
          </a:xfrm>
          <a:prstGeom prst="rect">
            <a:avLst/>
          </a:prstGeom>
        </p:spPr>
      </p:pic>
      <p:pic>
        <p:nvPicPr>
          <p:cNvPr id="48" name="yoghurt pot">
            <a:hlinkClick r:id="" action="ppaction://media"/>
            <a:extLst>
              <a:ext uri="{FF2B5EF4-FFF2-40B4-BE49-F238E27FC236}">
                <a16:creationId xmlns:a16="http://schemas.microsoft.com/office/drawing/2014/main" id="{93F9D47D-B413-86B7-DCC3-C96E04FCC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922480" y="301811"/>
            <a:ext cx="487363" cy="487363"/>
          </a:xfrm>
          <a:prstGeom prst="rect">
            <a:avLst/>
          </a:prstGeom>
        </p:spPr>
      </p:pic>
      <p:pic>
        <p:nvPicPr>
          <p:cNvPr id="49" name="apple core">
            <a:hlinkClick r:id="" action="ppaction://media"/>
            <a:extLst>
              <a:ext uri="{FF2B5EF4-FFF2-40B4-BE49-F238E27FC236}">
                <a16:creationId xmlns:a16="http://schemas.microsoft.com/office/drawing/2014/main" id="{F6EC2BF2-51A5-C0A0-580E-CBE12AE260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922481" y="314114"/>
            <a:ext cx="487363" cy="487363"/>
          </a:xfrm>
          <a:prstGeom prst="rect">
            <a:avLst/>
          </a:prstGeom>
        </p:spPr>
      </p:pic>
      <p:pic>
        <p:nvPicPr>
          <p:cNvPr id="50" name="newspapers">
            <a:hlinkClick r:id="" action="ppaction://media"/>
            <a:extLst>
              <a:ext uri="{FF2B5EF4-FFF2-40B4-BE49-F238E27FC236}">
                <a16:creationId xmlns:a16="http://schemas.microsoft.com/office/drawing/2014/main" id="{726EB248-66D3-3DEC-6448-1AFD1A3F97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922482" y="338721"/>
            <a:ext cx="487363" cy="487363"/>
          </a:xfrm>
          <a:prstGeom prst="rect">
            <a:avLst/>
          </a:prstGeom>
        </p:spPr>
      </p:pic>
      <p:pic>
        <p:nvPicPr>
          <p:cNvPr id="51" name="jam jar">
            <a:hlinkClick r:id="" action="ppaction://media"/>
            <a:extLst>
              <a:ext uri="{FF2B5EF4-FFF2-40B4-BE49-F238E27FC236}">
                <a16:creationId xmlns:a16="http://schemas.microsoft.com/office/drawing/2014/main" id="{6484D091-BB7A-7B2E-AE2D-C4E26DB6BB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922483" y="310481"/>
            <a:ext cx="487363" cy="487363"/>
          </a:xfrm>
          <a:prstGeom prst="rect">
            <a:avLst/>
          </a:prstGeom>
        </p:spPr>
      </p:pic>
      <p:pic>
        <p:nvPicPr>
          <p:cNvPr id="52" name="banana skin">
            <a:hlinkClick r:id="" action="ppaction://media"/>
            <a:extLst>
              <a:ext uri="{FF2B5EF4-FFF2-40B4-BE49-F238E27FC236}">
                <a16:creationId xmlns:a16="http://schemas.microsoft.com/office/drawing/2014/main" id="{BC63FBC3-E5AE-55A5-3401-AB655B45B94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922483" y="326418"/>
            <a:ext cx="487363" cy="487363"/>
          </a:xfrm>
          <a:prstGeom prst="rect">
            <a:avLst/>
          </a:prstGeom>
        </p:spPr>
      </p:pic>
      <p:pic>
        <p:nvPicPr>
          <p:cNvPr id="53" name="can of cola">
            <a:hlinkClick r:id="" action="ppaction://media"/>
            <a:extLst>
              <a:ext uri="{FF2B5EF4-FFF2-40B4-BE49-F238E27FC236}">
                <a16:creationId xmlns:a16="http://schemas.microsoft.com/office/drawing/2014/main" id="{6EFCE763-3DF1-542C-405E-B32A51C0B13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922483" y="348801"/>
            <a:ext cx="487363" cy="487363"/>
          </a:xfrm>
          <a:prstGeom prst="rect">
            <a:avLst/>
          </a:prstGeom>
        </p:spPr>
      </p:pic>
      <p:pic>
        <p:nvPicPr>
          <p:cNvPr id="54" name="batteries">
            <a:hlinkClick r:id="" action="ppaction://media"/>
            <a:extLst>
              <a:ext uri="{FF2B5EF4-FFF2-40B4-BE49-F238E27FC236}">
                <a16:creationId xmlns:a16="http://schemas.microsoft.com/office/drawing/2014/main" id="{E7F98CE4-3FD8-A5A7-C539-E54E253B958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934481" y="328641"/>
            <a:ext cx="487363" cy="487363"/>
          </a:xfrm>
          <a:prstGeom prst="rect">
            <a:avLst/>
          </a:prstGeom>
        </p:spPr>
      </p:pic>
      <p:pic>
        <p:nvPicPr>
          <p:cNvPr id="55" name="magazines">
            <a:hlinkClick r:id="" action="ppaction://media"/>
            <a:extLst>
              <a:ext uri="{FF2B5EF4-FFF2-40B4-BE49-F238E27FC236}">
                <a16:creationId xmlns:a16="http://schemas.microsoft.com/office/drawing/2014/main" id="{6A698F09-CCD2-D225-983B-2168C3BECBB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923184" y="357655"/>
            <a:ext cx="487363" cy="48736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69F2A59-16C7-38F3-7126-39FA43CB36CE}"/>
              </a:ext>
            </a:extLst>
          </p:cNvPr>
          <p:cNvSpPr txBox="1"/>
          <p:nvPr/>
        </p:nvSpPr>
        <p:spPr>
          <a:xfrm>
            <a:off x="992652" y="730214"/>
            <a:ext cx="1009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Click on each picture to hear the sound.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5151523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5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0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8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9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3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6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16FB94-3DF2-C2AB-4ED5-386316296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38" y="636113"/>
            <a:ext cx="4219575" cy="415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4F924B-7FCE-9A0F-585B-7041099CA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188" y="800443"/>
            <a:ext cx="5048250" cy="427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D801-E7DB-E45D-D57D-F92823F2F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38" y="4906307"/>
            <a:ext cx="4629150" cy="1438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105113-575F-B0DC-BFE4-175FF55F4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480" y="5220632"/>
            <a:ext cx="4610100" cy="1123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3E7301-FFA5-976F-5090-30870247271F}"/>
              </a:ext>
            </a:extLst>
          </p:cNvPr>
          <p:cNvSpPr txBox="1"/>
          <p:nvPr/>
        </p:nvSpPr>
        <p:spPr>
          <a:xfrm>
            <a:off x="169682" y="546755"/>
            <a:ext cx="145172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WB p. 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D0728-8A60-0B8D-CAF1-5AD4B0435866}"/>
              </a:ext>
            </a:extLst>
          </p:cNvPr>
          <p:cNvSpPr txBox="1"/>
          <p:nvPr/>
        </p:nvSpPr>
        <p:spPr>
          <a:xfrm rot="156796">
            <a:off x="3374796" y="1310326"/>
            <a:ext cx="118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jar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68A93-0639-47DE-A326-7E2E1CEAD932}"/>
              </a:ext>
            </a:extLst>
          </p:cNvPr>
          <p:cNvSpPr txBox="1"/>
          <p:nvPr/>
        </p:nvSpPr>
        <p:spPr>
          <a:xfrm rot="156796">
            <a:off x="3640318" y="2411518"/>
            <a:ext cx="118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4CFAAA-4307-621D-8486-C4DDF6383A69}"/>
              </a:ext>
            </a:extLst>
          </p:cNvPr>
          <p:cNvSpPr txBox="1"/>
          <p:nvPr/>
        </p:nvSpPr>
        <p:spPr>
          <a:xfrm rot="156796">
            <a:off x="4232360" y="3968512"/>
            <a:ext cx="118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pot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FAE18-3EAF-FA17-2E67-3811CD8A33A7}"/>
              </a:ext>
            </a:extLst>
          </p:cNvPr>
          <p:cNvSpPr txBox="1"/>
          <p:nvPr/>
        </p:nvSpPr>
        <p:spPr>
          <a:xfrm rot="156796">
            <a:off x="8212042" y="1515984"/>
            <a:ext cx="118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D3BDA-2CAD-D5AB-3474-F55BFADD8047}"/>
              </a:ext>
            </a:extLst>
          </p:cNvPr>
          <p:cNvSpPr txBox="1"/>
          <p:nvPr/>
        </p:nvSpPr>
        <p:spPr>
          <a:xfrm rot="156796">
            <a:off x="8982627" y="3012653"/>
            <a:ext cx="118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atteries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308428-162A-535F-8485-5077792C693D}"/>
              </a:ext>
            </a:extLst>
          </p:cNvPr>
          <p:cNvSpPr txBox="1"/>
          <p:nvPr/>
        </p:nvSpPr>
        <p:spPr>
          <a:xfrm rot="156796">
            <a:off x="7945844" y="4362033"/>
            <a:ext cx="118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agazines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7C3E2E-2631-0022-2B42-E84A28FB4987}"/>
              </a:ext>
            </a:extLst>
          </p:cNvPr>
          <p:cNvSpPr txBox="1"/>
          <p:nvPr/>
        </p:nvSpPr>
        <p:spPr>
          <a:xfrm rot="156796">
            <a:off x="7504407" y="5610154"/>
            <a:ext cx="1511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ewspapers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A14392-2419-22FA-DBFD-D746A73C93A1}"/>
              </a:ext>
            </a:extLst>
          </p:cNvPr>
          <p:cNvSpPr txBox="1"/>
          <p:nvPr/>
        </p:nvSpPr>
        <p:spPr>
          <a:xfrm rot="156796">
            <a:off x="4502116" y="5520448"/>
            <a:ext cx="118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skin</a:t>
            </a:r>
          </a:p>
        </p:txBody>
      </p:sp>
    </p:spTree>
    <p:extLst>
      <p:ext uri="{BB962C8B-B14F-4D97-AF65-F5344CB8AC3E}">
        <p14:creationId xmlns:p14="http://schemas.microsoft.com/office/powerpoint/2010/main" val="252292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77E3A4-F5E2-E62E-55FE-95341B084172}"/>
              </a:ext>
            </a:extLst>
          </p:cNvPr>
          <p:cNvSpPr txBox="1"/>
          <p:nvPr/>
        </p:nvSpPr>
        <p:spPr>
          <a:xfrm>
            <a:off x="169682" y="546755"/>
            <a:ext cx="145172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NB p. 47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A2D366-D610-6996-F23E-CF34FC291928}"/>
              </a:ext>
            </a:extLst>
          </p:cNvPr>
          <p:cNvSpPr txBox="1"/>
          <p:nvPr/>
        </p:nvSpPr>
        <p:spPr>
          <a:xfrm>
            <a:off x="1931261" y="493742"/>
            <a:ext cx="10091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Match each word/phrase with the suitable definition.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3F7285-242A-9095-9140-28E735A103BD}"/>
              </a:ext>
            </a:extLst>
          </p:cNvPr>
          <p:cNvSpPr/>
          <p:nvPr/>
        </p:nvSpPr>
        <p:spPr>
          <a:xfrm>
            <a:off x="747252" y="1016963"/>
            <a:ext cx="2644877" cy="52942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a jam jar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a banana skin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a yoghurt pot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batteries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magazine 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an apple core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newspapers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a can of cola </a:t>
            </a:r>
          </a:p>
          <a:p>
            <a:pPr algn="ctr"/>
            <a:endParaRPr lang="en-US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AB4236-2E75-CDB4-1AF4-D276AECD920C}"/>
              </a:ext>
            </a:extLst>
          </p:cNvPr>
          <p:cNvSpPr/>
          <p:nvPr/>
        </p:nvSpPr>
        <p:spPr>
          <a:xfrm>
            <a:off x="4943092" y="1069976"/>
            <a:ext cx="7079226" cy="52942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/>
          </a:p>
          <a:p>
            <a:pPr marL="457200" indent="-457200">
              <a:buAutoNum type="alphaLcPeriod"/>
            </a:pPr>
            <a:r>
              <a:rPr lang="en-US" sz="2400" dirty="0"/>
              <a:t>things that give electricity for toy, radio or cars to make them work</a:t>
            </a:r>
          </a:p>
          <a:p>
            <a:pPr marL="457200" indent="-457200">
              <a:buAutoNum type="alphaLcPeriod"/>
            </a:pPr>
            <a:r>
              <a:rPr lang="en-US" sz="2400" dirty="0"/>
              <a:t>a deep, round container for yoghurt</a:t>
            </a:r>
          </a:p>
          <a:p>
            <a:pPr marL="457200" indent="-457200">
              <a:buAutoNum type="alphaLcPeriod"/>
            </a:pPr>
            <a:r>
              <a:rPr lang="en-US" sz="2400" dirty="0"/>
              <a:t>the outer part that covers the banana</a:t>
            </a:r>
          </a:p>
          <a:p>
            <a:pPr marL="457200" indent="-457200">
              <a:buAutoNum type="alphaLcPeriod"/>
            </a:pPr>
            <a:r>
              <a:rPr lang="en-US" sz="2400" dirty="0"/>
              <a:t>the middle part of an apple, where the seeds are</a:t>
            </a:r>
          </a:p>
          <a:p>
            <a:pPr marL="457200" indent="-457200">
              <a:buAutoNum type="alphaLcPeriod"/>
            </a:pPr>
            <a:r>
              <a:rPr lang="en-US" sz="2400" dirty="0"/>
              <a:t>a kind of thin book with a paper cover and many different stories and pictures inside that you can buy every week or every month</a:t>
            </a:r>
          </a:p>
          <a:p>
            <a:pPr marL="457200" indent="-457200">
              <a:buAutoNum type="alphaLcPeriod"/>
            </a:pPr>
            <a:r>
              <a:rPr lang="en-US" sz="2400" dirty="0"/>
              <a:t>a glass container for jam</a:t>
            </a:r>
          </a:p>
          <a:p>
            <a:pPr marL="457200" indent="-457200">
              <a:buAutoNum type="alphaLcPeriod"/>
            </a:pPr>
            <a:r>
              <a:rPr lang="en-US" sz="2400" dirty="0"/>
              <a:t>a large piece of paper with news or other things people print on them</a:t>
            </a:r>
          </a:p>
          <a:p>
            <a:pPr marL="457200" indent="-457200">
              <a:buAutoNum type="alphaLcPeriod"/>
            </a:pPr>
            <a:r>
              <a:rPr lang="en-US" sz="2400" dirty="0"/>
              <a:t>a metal container for cola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F648CB-4277-AA2B-4888-8D8011626F5C}"/>
              </a:ext>
            </a:extLst>
          </p:cNvPr>
          <p:cNvCxnSpPr>
            <a:cxnSpLocks/>
          </p:cNvCxnSpPr>
          <p:nvPr/>
        </p:nvCxnSpPr>
        <p:spPr>
          <a:xfrm>
            <a:off x="2587000" y="1828800"/>
            <a:ext cx="2751916" cy="30676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821DAE-372A-0151-F78F-BEA611578D5C}"/>
              </a:ext>
            </a:extLst>
          </p:cNvPr>
          <p:cNvCxnSpPr>
            <a:cxnSpLocks/>
          </p:cNvCxnSpPr>
          <p:nvPr/>
        </p:nvCxnSpPr>
        <p:spPr>
          <a:xfrm>
            <a:off x="3113658" y="2360428"/>
            <a:ext cx="2195761" cy="4221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D7F75A-73EB-A170-A1BD-4127CB2DD4A9}"/>
              </a:ext>
            </a:extLst>
          </p:cNvPr>
          <p:cNvCxnSpPr>
            <a:cxnSpLocks/>
          </p:cNvCxnSpPr>
          <p:nvPr/>
        </p:nvCxnSpPr>
        <p:spPr>
          <a:xfrm flipV="1">
            <a:off x="3113658" y="2458925"/>
            <a:ext cx="2225258" cy="4331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5A50BC-A520-97A7-10EA-6D457E2220FA}"/>
              </a:ext>
            </a:extLst>
          </p:cNvPr>
          <p:cNvCxnSpPr>
            <a:cxnSpLocks/>
          </p:cNvCxnSpPr>
          <p:nvPr/>
        </p:nvCxnSpPr>
        <p:spPr>
          <a:xfrm flipV="1">
            <a:off x="2587000" y="1828800"/>
            <a:ext cx="2850239" cy="15775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F057D0-0F99-430A-BB38-025ADEDE1A0A}"/>
              </a:ext>
            </a:extLst>
          </p:cNvPr>
          <p:cNvCxnSpPr>
            <a:cxnSpLocks/>
          </p:cNvCxnSpPr>
          <p:nvPr/>
        </p:nvCxnSpPr>
        <p:spPr>
          <a:xfrm flipV="1">
            <a:off x="2594673" y="3899721"/>
            <a:ext cx="2637204" cy="1193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140AF0-3DFB-65DC-3611-D85936DEDB85}"/>
              </a:ext>
            </a:extLst>
          </p:cNvPr>
          <p:cNvCxnSpPr>
            <a:cxnSpLocks/>
          </p:cNvCxnSpPr>
          <p:nvPr/>
        </p:nvCxnSpPr>
        <p:spPr>
          <a:xfrm flipV="1">
            <a:off x="3113658" y="3214632"/>
            <a:ext cx="2097439" cy="13701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13BAB3-3B18-5CE7-207E-65DC80491034}"/>
              </a:ext>
            </a:extLst>
          </p:cNvPr>
          <p:cNvCxnSpPr>
            <a:cxnSpLocks/>
          </p:cNvCxnSpPr>
          <p:nvPr/>
        </p:nvCxnSpPr>
        <p:spPr>
          <a:xfrm>
            <a:off x="2997572" y="5143141"/>
            <a:ext cx="2213525" cy="1988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355D696-2510-A08F-C301-5D7829F2AF75}"/>
              </a:ext>
            </a:extLst>
          </p:cNvPr>
          <p:cNvCxnSpPr>
            <a:cxnSpLocks/>
          </p:cNvCxnSpPr>
          <p:nvPr/>
        </p:nvCxnSpPr>
        <p:spPr>
          <a:xfrm>
            <a:off x="2997571" y="5713121"/>
            <a:ext cx="2262687" cy="4222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5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F762-9AAB-2DF5-13C0-7478377E2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0" y="2919404"/>
            <a:ext cx="2142580" cy="2832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DF411C-DFF5-4DCA-B56F-2C19D33F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927" y="2919404"/>
            <a:ext cx="1938787" cy="2832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348F94-4FE9-B2BE-602F-D85A9B26F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344" y="3089113"/>
            <a:ext cx="2091311" cy="2751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844A5C-D245-AEAF-BEE1-175D363A6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371" y="3189767"/>
            <a:ext cx="1984683" cy="25137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103B70-7009-2657-B5BC-82FC0A437C17}"/>
              </a:ext>
            </a:extLst>
          </p:cNvPr>
          <p:cNvSpPr txBox="1"/>
          <p:nvPr/>
        </p:nvSpPr>
        <p:spPr>
          <a:xfrm>
            <a:off x="583629" y="3657571"/>
            <a:ext cx="179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newspapers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47CC0B-33F4-825C-B2A3-925B4F9B9B0B}"/>
              </a:ext>
            </a:extLst>
          </p:cNvPr>
          <p:cNvSpPr txBox="1"/>
          <p:nvPr/>
        </p:nvSpPr>
        <p:spPr>
          <a:xfrm>
            <a:off x="658515" y="4174261"/>
            <a:ext cx="179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magazines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BEEC07-A650-640B-3A86-DB963ADC3884}"/>
              </a:ext>
            </a:extLst>
          </p:cNvPr>
          <p:cNvSpPr txBox="1"/>
          <p:nvPr/>
        </p:nvSpPr>
        <p:spPr>
          <a:xfrm>
            <a:off x="2861555" y="4054681"/>
            <a:ext cx="179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 can of cola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E94606-36F3-38A5-E3B9-C5A6AC008D77}"/>
              </a:ext>
            </a:extLst>
          </p:cNvPr>
          <p:cNvSpPr txBox="1"/>
          <p:nvPr/>
        </p:nvSpPr>
        <p:spPr>
          <a:xfrm>
            <a:off x="2797489" y="4556310"/>
            <a:ext cx="179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 yoghurt pot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0FE94B-3933-A052-003A-4CA5596BFFF7}"/>
              </a:ext>
            </a:extLst>
          </p:cNvPr>
          <p:cNvSpPr txBox="1"/>
          <p:nvPr/>
        </p:nvSpPr>
        <p:spPr>
          <a:xfrm>
            <a:off x="3014893" y="5060164"/>
            <a:ext cx="179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 jam jar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82FACA-8A7D-E11F-DD9D-9A8BD70FCB0C}"/>
              </a:ext>
            </a:extLst>
          </p:cNvPr>
          <p:cNvSpPr txBox="1"/>
          <p:nvPr/>
        </p:nvSpPr>
        <p:spPr>
          <a:xfrm>
            <a:off x="5329296" y="3692972"/>
            <a:ext cx="179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 banana skin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021792-F83F-CA8A-C8AD-5FE915B84A4F}"/>
              </a:ext>
            </a:extLst>
          </p:cNvPr>
          <p:cNvSpPr txBox="1"/>
          <p:nvPr/>
        </p:nvSpPr>
        <p:spPr>
          <a:xfrm>
            <a:off x="8015868" y="3691398"/>
            <a:ext cx="1701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batteries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E46328-6C4D-F901-F9DB-631E20B1BF66}"/>
              </a:ext>
            </a:extLst>
          </p:cNvPr>
          <p:cNvSpPr txBox="1"/>
          <p:nvPr/>
        </p:nvSpPr>
        <p:spPr>
          <a:xfrm>
            <a:off x="5308029" y="4204617"/>
            <a:ext cx="179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An apple core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FFA8EC95-96FF-3BC6-0B7D-701C57E8DEAC}"/>
              </a:ext>
            </a:extLst>
          </p:cNvPr>
          <p:cNvSpPr/>
          <p:nvPr/>
        </p:nvSpPr>
        <p:spPr>
          <a:xfrm>
            <a:off x="9819373" y="1367542"/>
            <a:ext cx="2091311" cy="3450210"/>
          </a:xfrm>
          <a:prstGeom prst="flowChartAlternateProcess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jam jar</a:t>
            </a:r>
          </a:p>
          <a:p>
            <a:pPr algn="ctr"/>
            <a:r>
              <a:rPr lang="en-US" sz="2400" dirty="0"/>
              <a:t>a banana skin </a:t>
            </a:r>
          </a:p>
          <a:p>
            <a:pPr algn="ctr"/>
            <a:r>
              <a:rPr lang="en-US" sz="2400" dirty="0"/>
              <a:t>a yoghurt pot </a:t>
            </a:r>
          </a:p>
          <a:p>
            <a:pPr algn="ctr"/>
            <a:r>
              <a:rPr lang="en-US" sz="2400" dirty="0"/>
              <a:t>a jam jar</a:t>
            </a:r>
          </a:p>
          <a:p>
            <a:pPr algn="ctr"/>
            <a:r>
              <a:rPr lang="en-US" sz="2400" dirty="0"/>
              <a:t>batteries </a:t>
            </a:r>
          </a:p>
          <a:p>
            <a:pPr algn="ctr"/>
            <a:r>
              <a:rPr lang="en-US" sz="2400" dirty="0"/>
              <a:t>magazines  </a:t>
            </a:r>
          </a:p>
          <a:p>
            <a:pPr algn="ctr"/>
            <a:r>
              <a:rPr lang="en-US" sz="2400" dirty="0"/>
              <a:t>an apple core</a:t>
            </a:r>
          </a:p>
          <a:p>
            <a:pPr algn="ctr"/>
            <a:r>
              <a:rPr lang="en-US" sz="2400" dirty="0"/>
              <a:t>newspapers</a:t>
            </a:r>
          </a:p>
          <a:p>
            <a:pPr algn="ctr"/>
            <a:r>
              <a:rPr lang="en-US" sz="2400" dirty="0"/>
              <a:t>a can of cola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4EE572-00DE-9906-BD57-8D6EB304DE96}"/>
              </a:ext>
            </a:extLst>
          </p:cNvPr>
          <p:cNvSpPr txBox="1"/>
          <p:nvPr/>
        </p:nvSpPr>
        <p:spPr>
          <a:xfrm>
            <a:off x="545907" y="1482709"/>
            <a:ext cx="7814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E.g</a:t>
            </a:r>
            <a:r>
              <a:rPr lang="en-US" sz="2800" dirty="0">
                <a:solidFill>
                  <a:srgbClr val="FF0000"/>
                </a:solidFill>
              </a:rPr>
              <a:t>. We can put </a:t>
            </a:r>
            <a:r>
              <a:rPr lang="en-US" sz="2800" dirty="0">
                <a:solidFill>
                  <a:srgbClr val="00B050"/>
                </a:solidFill>
              </a:rPr>
              <a:t>yoghurt pots, jam jars and cans of cola </a:t>
            </a:r>
            <a:r>
              <a:rPr lang="en-US" sz="2800" dirty="0">
                <a:solidFill>
                  <a:srgbClr val="FF0000"/>
                </a:solidFill>
              </a:rPr>
              <a:t>into </a:t>
            </a:r>
            <a:r>
              <a:rPr lang="en-US" sz="2800" dirty="0">
                <a:solidFill>
                  <a:srgbClr val="00B050"/>
                </a:solidFill>
              </a:rPr>
              <a:t>the plastic, metal &amp; glass recycling bin.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834EF8-DC70-EDB7-1901-0A71D5BB9EB6}"/>
              </a:ext>
            </a:extLst>
          </p:cNvPr>
          <p:cNvSpPr txBox="1"/>
          <p:nvPr/>
        </p:nvSpPr>
        <p:spPr>
          <a:xfrm>
            <a:off x="1825729" y="444904"/>
            <a:ext cx="9569054" cy="95410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Work in groups of 3-4. Put the items in Exercise 1 into the correct recycling bins. Say sentences as in the example.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6A2855-2809-217F-CCEE-2A03A4D0AC4B}"/>
              </a:ext>
            </a:extLst>
          </p:cNvPr>
          <p:cNvSpPr txBox="1"/>
          <p:nvPr/>
        </p:nvSpPr>
        <p:spPr>
          <a:xfrm>
            <a:off x="169682" y="546755"/>
            <a:ext cx="145172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WB p. 50</a:t>
            </a:r>
          </a:p>
        </p:txBody>
      </p:sp>
    </p:spTree>
    <p:extLst>
      <p:ext uri="{BB962C8B-B14F-4D97-AF65-F5344CB8AC3E}">
        <p14:creationId xmlns:p14="http://schemas.microsoft.com/office/powerpoint/2010/main" val="91207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379BCD-C108-7112-B71E-C6B7AB1AFC10}"/>
              </a:ext>
            </a:extLst>
          </p:cNvPr>
          <p:cNvSpPr txBox="1"/>
          <p:nvPr/>
        </p:nvSpPr>
        <p:spPr>
          <a:xfrm>
            <a:off x="518474" y="3136612"/>
            <a:ext cx="11673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Listen and decide if the statements (1-5) are R (right) or W (wrong)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BDF024-1765-D95D-F108-BBAE8B2B9BC8}"/>
              </a:ext>
            </a:extLst>
          </p:cNvPr>
          <p:cNvSpPr/>
          <p:nvPr/>
        </p:nvSpPr>
        <p:spPr>
          <a:xfrm>
            <a:off x="367003" y="1335091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295E01-6CB0-2C8D-2D4C-F53FBBCC380A}"/>
              </a:ext>
            </a:extLst>
          </p:cNvPr>
          <p:cNvCxnSpPr>
            <a:cxnSpLocks/>
          </p:cNvCxnSpPr>
          <p:nvPr/>
        </p:nvCxnSpPr>
        <p:spPr>
          <a:xfrm flipV="1">
            <a:off x="4741682" y="3599140"/>
            <a:ext cx="2601798" cy="902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73BE2A-95E7-A249-DE56-F548A6FB48E2}"/>
              </a:ext>
            </a:extLst>
          </p:cNvPr>
          <p:cNvCxnSpPr>
            <a:cxnSpLocks/>
          </p:cNvCxnSpPr>
          <p:nvPr/>
        </p:nvCxnSpPr>
        <p:spPr>
          <a:xfrm>
            <a:off x="8276735" y="3629428"/>
            <a:ext cx="13291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525AEA-30DF-235E-D464-A8B8DF4B8071}"/>
              </a:ext>
            </a:extLst>
          </p:cNvPr>
          <p:cNvCxnSpPr>
            <a:cxnSpLocks/>
          </p:cNvCxnSpPr>
          <p:nvPr/>
        </p:nvCxnSpPr>
        <p:spPr>
          <a:xfrm flipV="1">
            <a:off x="10163667" y="3599140"/>
            <a:ext cx="1661329" cy="1985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48A3603-4743-F3AC-E622-FBB778062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01" y="3721387"/>
            <a:ext cx="11210925" cy="275272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A5168B-EBF1-3850-9B6E-EDA0180428BF}"/>
              </a:ext>
            </a:extLst>
          </p:cNvPr>
          <p:cNvCxnSpPr>
            <a:cxnSpLocks/>
          </p:cNvCxnSpPr>
          <p:nvPr/>
        </p:nvCxnSpPr>
        <p:spPr>
          <a:xfrm>
            <a:off x="1297172" y="4266373"/>
            <a:ext cx="163049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BB3137-4205-A77A-4991-FC97BDC36A53}"/>
              </a:ext>
            </a:extLst>
          </p:cNvPr>
          <p:cNvCxnSpPr>
            <a:cxnSpLocks/>
          </p:cNvCxnSpPr>
          <p:nvPr/>
        </p:nvCxnSpPr>
        <p:spPr>
          <a:xfrm>
            <a:off x="3619892" y="4266373"/>
            <a:ext cx="135746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8C4BED-357D-CA77-082F-7BA7BEBE16C1}"/>
              </a:ext>
            </a:extLst>
          </p:cNvPr>
          <p:cNvCxnSpPr>
            <a:cxnSpLocks/>
          </p:cNvCxnSpPr>
          <p:nvPr/>
        </p:nvCxnSpPr>
        <p:spPr>
          <a:xfrm>
            <a:off x="1856790" y="4796031"/>
            <a:ext cx="107087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361AC1-6FD5-2C84-D8A2-CF3A7967FD3E}"/>
              </a:ext>
            </a:extLst>
          </p:cNvPr>
          <p:cNvCxnSpPr>
            <a:cxnSpLocks/>
          </p:cNvCxnSpPr>
          <p:nvPr/>
        </p:nvCxnSpPr>
        <p:spPr>
          <a:xfrm>
            <a:off x="3084455" y="4785398"/>
            <a:ext cx="107087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EC236F-83B3-BA2E-DDC7-F1A526C87051}"/>
              </a:ext>
            </a:extLst>
          </p:cNvPr>
          <p:cNvCxnSpPr>
            <a:cxnSpLocks/>
          </p:cNvCxnSpPr>
          <p:nvPr/>
        </p:nvCxnSpPr>
        <p:spPr>
          <a:xfrm>
            <a:off x="4835951" y="4796031"/>
            <a:ext cx="143725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122AA2-F607-26EA-41C9-E83F56520E08}"/>
              </a:ext>
            </a:extLst>
          </p:cNvPr>
          <p:cNvCxnSpPr>
            <a:cxnSpLocks/>
          </p:cNvCxnSpPr>
          <p:nvPr/>
        </p:nvCxnSpPr>
        <p:spPr>
          <a:xfrm flipV="1">
            <a:off x="6514069" y="4780121"/>
            <a:ext cx="1695253" cy="503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DC49E6-8569-FD88-889D-D00E7D0BA5AA}"/>
              </a:ext>
            </a:extLst>
          </p:cNvPr>
          <p:cNvCxnSpPr>
            <a:cxnSpLocks/>
          </p:cNvCxnSpPr>
          <p:nvPr/>
        </p:nvCxnSpPr>
        <p:spPr>
          <a:xfrm>
            <a:off x="1924639" y="5305833"/>
            <a:ext cx="70543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BA30FB7-1B8F-05F7-47D5-F4E14AAC0CC7}"/>
              </a:ext>
            </a:extLst>
          </p:cNvPr>
          <p:cNvCxnSpPr>
            <a:cxnSpLocks/>
          </p:cNvCxnSpPr>
          <p:nvPr/>
        </p:nvCxnSpPr>
        <p:spPr>
          <a:xfrm>
            <a:off x="2731735" y="5305833"/>
            <a:ext cx="100127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F32158-997D-834A-0BF8-2ED886DF6A9F}"/>
              </a:ext>
            </a:extLst>
          </p:cNvPr>
          <p:cNvCxnSpPr>
            <a:cxnSpLocks/>
          </p:cNvCxnSpPr>
          <p:nvPr/>
        </p:nvCxnSpPr>
        <p:spPr>
          <a:xfrm>
            <a:off x="3834672" y="5305833"/>
            <a:ext cx="114268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ED792EA-9618-C70A-EDD3-B7E090DE44E1}"/>
              </a:ext>
            </a:extLst>
          </p:cNvPr>
          <p:cNvCxnSpPr>
            <a:cxnSpLocks/>
          </p:cNvCxnSpPr>
          <p:nvPr/>
        </p:nvCxnSpPr>
        <p:spPr>
          <a:xfrm>
            <a:off x="5854597" y="5305833"/>
            <a:ext cx="185652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0A656B-7830-E665-3AC8-1DF67146C4CF}"/>
              </a:ext>
            </a:extLst>
          </p:cNvPr>
          <p:cNvCxnSpPr>
            <a:cxnSpLocks/>
          </p:cNvCxnSpPr>
          <p:nvPr/>
        </p:nvCxnSpPr>
        <p:spPr>
          <a:xfrm>
            <a:off x="2531449" y="5788171"/>
            <a:ext cx="85036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5C7F751-BCB4-2048-F948-58BAD319DC76}"/>
              </a:ext>
            </a:extLst>
          </p:cNvPr>
          <p:cNvCxnSpPr>
            <a:cxnSpLocks/>
          </p:cNvCxnSpPr>
          <p:nvPr/>
        </p:nvCxnSpPr>
        <p:spPr>
          <a:xfrm>
            <a:off x="3513929" y="5788171"/>
            <a:ext cx="122775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A4DE03-CC4A-B74B-8ADD-5BF090D7CDAC}"/>
              </a:ext>
            </a:extLst>
          </p:cNvPr>
          <p:cNvCxnSpPr>
            <a:cxnSpLocks/>
          </p:cNvCxnSpPr>
          <p:nvPr/>
        </p:nvCxnSpPr>
        <p:spPr>
          <a:xfrm>
            <a:off x="5240720" y="5788171"/>
            <a:ext cx="210276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FBD4EE-AE13-7875-BB51-12633C33BC1D}"/>
              </a:ext>
            </a:extLst>
          </p:cNvPr>
          <p:cNvCxnSpPr>
            <a:cxnSpLocks/>
          </p:cNvCxnSpPr>
          <p:nvPr/>
        </p:nvCxnSpPr>
        <p:spPr>
          <a:xfrm>
            <a:off x="2101785" y="6292618"/>
            <a:ext cx="96243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0DED014-CF17-EC33-A145-16B3C9D39BE1}"/>
              </a:ext>
            </a:extLst>
          </p:cNvPr>
          <p:cNvCxnSpPr>
            <a:cxnSpLocks/>
          </p:cNvCxnSpPr>
          <p:nvPr/>
        </p:nvCxnSpPr>
        <p:spPr>
          <a:xfrm>
            <a:off x="3779245" y="6292618"/>
            <a:ext cx="153747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B27E12-D0FF-B34E-C4A7-939EC321B958}"/>
              </a:ext>
            </a:extLst>
          </p:cNvPr>
          <p:cNvCxnSpPr>
            <a:cxnSpLocks/>
          </p:cNvCxnSpPr>
          <p:nvPr/>
        </p:nvCxnSpPr>
        <p:spPr>
          <a:xfrm>
            <a:off x="5523363" y="6292618"/>
            <a:ext cx="153747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416AD2-0B45-CCC0-DB53-D364B20AE80B}"/>
              </a:ext>
            </a:extLst>
          </p:cNvPr>
          <p:cNvSpPr/>
          <p:nvPr/>
        </p:nvSpPr>
        <p:spPr>
          <a:xfrm>
            <a:off x="562759" y="1502512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choose R or W.			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5757DB-76F2-5338-BB2F-39D85A0EFB8F}"/>
              </a:ext>
            </a:extLst>
          </p:cNvPr>
          <p:cNvSpPr txBox="1"/>
          <p:nvPr/>
        </p:nvSpPr>
        <p:spPr>
          <a:xfrm>
            <a:off x="740517" y="2928797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2BDDA-D238-0E67-980A-D5F881AD0990}"/>
              </a:ext>
            </a:extLst>
          </p:cNvPr>
          <p:cNvSpPr txBox="1"/>
          <p:nvPr/>
        </p:nvSpPr>
        <p:spPr>
          <a:xfrm>
            <a:off x="637412" y="5600704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83CA3-0376-AE65-3321-3F2B87DBB7BE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C5A69B-32A2-2694-04E4-0B921AD2F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28" y="3429000"/>
            <a:ext cx="9910072" cy="2433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691064-E68E-A5A6-FA34-37EC82473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888" y="686657"/>
            <a:ext cx="1114425" cy="419493"/>
          </a:xfrm>
          <a:prstGeom prst="rect">
            <a:avLst/>
          </a:prstGeom>
        </p:spPr>
      </p:pic>
      <p:pic>
        <p:nvPicPr>
          <p:cNvPr id="7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C6AD5020-02A3-6E27-7CAE-4F565200D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1232" y="6603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SECOND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9B92D-B85F-C17C-7677-2B415B81218A}"/>
              </a:ext>
            </a:extLst>
          </p:cNvPr>
          <p:cNvSpPr txBox="1"/>
          <p:nvPr/>
        </p:nvSpPr>
        <p:spPr>
          <a:xfrm>
            <a:off x="346605" y="4118434"/>
            <a:ext cx="3260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205274" y="1012421"/>
            <a:ext cx="11884182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the speaker explains. </a:t>
            </a:r>
          </a:p>
          <a:p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I’m here to explain how our recycling system works. </a:t>
            </a:r>
            <a:r>
              <a:rPr lang="en-US" sz="3200" i="1" dirty="0">
                <a:solidFill>
                  <a:srgbClr val="FF0000"/>
                </a:solidFill>
              </a:rPr>
              <a:t>Each house has four bins: 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big grey one, a big blue one and two boxes, one brown and one green.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2504C7-EDD0-B7E9-7F4D-C3C3D51EB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739" y="5414499"/>
            <a:ext cx="9391650" cy="4381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6064C5-66F5-042D-52A7-851D443AE351}"/>
              </a:ext>
            </a:extLst>
          </p:cNvPr>
          <p:cNvSpPr txBox="1"/>
          <p:nvPr/>
        </p:nvSpPr>
        <p:spPr>
          <a:xfrm>
            <a:off x="10001006" y="5402741"/>
            <a:ext cx="179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R</a:t>
            </a:r>
          </a:p>
        </p:txBody>
      </p:sp>
      <p:pic>
        <p:nvPicPr>
          <p:cNvPr id="13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0616DE76-8771-C3EB-2354-FF1D657F7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4736" y="484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4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9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E4910DE-65C5-188B-4910-09EB6F6C9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5141132"/>
            <a:ext cx="9857922" cy="5232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9B92D-B85F-C17C-7677-2B415B81218A}"/>
              </a:ext>
            </a:extLst>
          </p:cNvPr>
          <p:cNvSpPr txBox="1"/>
          <p:nvPr/>
        </p:nvSpPr>
        <p:spPr>
          <a:xfrm>
            <a:off x="346605" y="4118434"/>
            <a:ext cx="3260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205274" y="1012421"/>
            <a:ext cx="11884182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the speaker explains. </a:t>
            </a:r>
          </a:p>
          <a:p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Put all your paper in the green box: newspapers and magazines. </a:t>
            </a:r>
            <a:r>
              <a:rPr lang="en-US" sz="3200" i="1" dirty="0">
                <a:solidFill>
                  <a:srgbClr val="FF0000"/>
                </a:solidFill>
              </a:rPr>
              <a:t>We collect the green box every two weeks.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064C5-66F5-042D-52A7-851D443AE351}"/>
              </a:ext>
            </a:extLst>
          </p:cNvPr>
          <p:cNvSpPr txBox="1"/>
          <p:nvPr/>
        </p:nvSpPr>
        <p:spPr>
          <a:xfrm>
            <a:off x="9916541" y="5141132"/>
            <a:ext cx="179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</a:t>
            </a:r>
          </a:p>
        </p:txBody>
      </p:sp>
      <p:pic>
        <p:nvPicPr>
          <p:cNvPr id="5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D25871CC-05C3-2055-85D3-D184940A6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925" y="4135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6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9B92D-B85F-C17C-7677-2B415B81218A}"/>
              </a:ext>
            </a:extLst>
          </p:cNvPr>
          <p:cNvSpPr txBox="1"/>
          <p:nvPr/>
        </p:nvSpPr>
        <p:spPr>
          <a:xfrm>
            <a:off x="346605" y="4118434"/>
            <a:ext cx="3260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205274" y="1012421"/>
            <a:ext cx="11884182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the speaker explains. </a:t>
            </a:r>
          </a:p>
          <a:p>
            <a:r>
              <a:rPr lang="en-US" sz="3200" i="1" dirty="0"/>
              <a:t>Make sure you wash these items, please! We don’t want </a:t>
            </a:r>
            <a:r>
              <a:rPr lang="en-US" sz="3200" i="1" dirty="0">
                <a:solidFill>
                  <a:srgbClr val="FF0000"/>
                </a:solidFill>
              </a:rPr>
              <a:t>dirty jam jars and yoghurt pots at our recycling </a:t>
            </a:r>
            <a:r>
              <a:rPr lang="en-US" sz="3200" i="1" dirty="0" err="1">
                <a:solidFill>
                  <a:srgbClr val="FF0000"/>
                </a:solidFill>
              </a:rPr>
              <a:t>centres</a:t>
            </a:r>
            <a:r>
              <a:rPr lang="en-US" sz="3200" i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5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D25871CC-05C3-2055-85D3-D184940A6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7925" y="413572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52E54-F678-CBA1-61C3-2CB4D2C900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784" r="4544" b="41209"/>
          <a:stretch/>
        </p:blipFill>
        <p:spPr>
          <a:xfrm>
            <a:off x="537030" y="4944141"/>
            <a:ext cx="10701584" cy="523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4F0670-FF11-7050-C443-DEBD111AA4C1}"/>
              </a:ext>
            </a:extLst>
          </p:cNvPr>
          <p:cNvSpPr txBox="1"/>
          <p:nvPr/>
        </p:nvSpPr>
        <p:spPr>
          <a:xfrm>
            <a:off x="10543534" y="4944141"/>
            <a:ext cx="95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1723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893" y="438160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CA5C58-0D9A-9A86-8E2D-F42A6DE6A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22" y="5057654"/>
            <a:ext cx="10458951" cy="4754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9B92D-B85F-C17C-7677-2B415B81218A}"/>
              </a:ext>
            </a:extLst>
          </p:cNvPr>
          <p:cNvSpPr txBox="1"/>
          <p:nvPr/>
        </p:nvSpPr>
        <p:spPr>
          <a:xfrm>
            <a:off x="346605" y="4118434"/>
            <a:ext cx="3260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205274" y="1012421"/>
            <a:ext cx="11884182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the speaker explains. </a:t>
            </a:r>
          </a:p>
          <a:p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Unfortunately, </a:t>
            </a:r>
            <a:r>
              <a:rPr lang="en-US" sz="3200" i="1" dirty="0">
                <a:solidFill>
                  <a:srgbClr val="FF0000"/>
                </a:solidFill>
              </a:rPr>
              <a:t>you can’t put batteries into the blue bin; you can take them to any supermarket.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064C5-66F5-042D-52A7-851D443AE351}"/>
              </a:ext>
            </a:extLst>
          </p:cNvPr>
          <p:cNvSpPr txBox="1"/>
          <p:nvPr/>
        </p:nvSpPr>
        <p:spPr>
          <a:xfrm>
            <a:off x="10543534" y="5036388"/>
            <a:ext cx="853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R</a:t>
            </a:r>
          </a:p>
        </p:txBody>
      </p:sp>
      <p:pic>
        <p:nvPicPr>
          <p:cNvPr id="5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B403EF91-342B-F51D-AAD7-6A7208209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6549" y="4135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C91EB-86CE-E7CB-7370-1AF275390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01" y="5081571"/>
            <a:ext cx="10567447" cy="4993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9B92D-B85F-C17C-7677-2B415B81218A}"/>
              </a:ext>
            </a:extLst>
          </p:cNvPr>
          <p:cNvSpPr txBox="1"/>
          <p:nvPr/>
        </p:nvSpPr>
        <p:spPr>
          <a:xfrm>
            <a:off x="346605" y="4118434"/>
            <a:ext cx="3260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205274" y="1012421"/>
            <a:ext cx="11884182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the speaker explains.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The brown box is a compost bin. We pick this up once a month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Finally, we collect the grey bin every week.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064C5-66F5-042D-52A7-851D443AE351}"/>
              </a:ext>
            </a:extLst>
          </p:cNvPr>
          <p:cNvSpPr txBox="1"/>
          <p:nvPr/>
        </p:nvSpPr>
        <p:spPr>
          <a:xfrm>
            <a:off x="10501003" y="5057654"/>
            <a:ext cx="179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</a:t>
            </a:r>
          </a:p>
        </p:txBody>
      </p:sp>
      <p:pic>
        <p:nvPicPr>
          <p:cNvPr id="5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1B3F512F-24E1-99DD-6464-10F28A49B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9644" y="457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3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Extra-Practice</a:t>
            </a:r>
          </a:p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E4B901-3455-AD0B-226B-25D163B8C2F9}"/>
              </a:ext>
            </a:extLst>
          </p:cNvPr>
          <p:cNvSpPr/>
          <p:nvPr/>
        </p:nvSpPr>
        <p:spPr>
          <a:xfrm>
            <a:off x="1996751" y="356343"/>
            <a:ext cx="981853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Read the instruction and questions quickly. Underline the key words. What are we going to do? 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DF9BC-BC8D-E26A-5F85-C6F03872F459}"/>
              </a:ext>
            </a:extLst>
          </p:cNvPr>
          <p:cNvSpPr txBox="1"/>
          <p:nvPr/>
        </p:nvSpPr>
        <p:spPr>
          <a:xfrm>
            <a:off x="111965" y="1222050"/>
            <a:ext cx="901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Listen and choose the correct answer.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009443-4734-C6CF-0ACD-3C0F8B234F7F}"/>
              </a:ext>
            </a:extLst>
          </p:cNvPr>
          <p:cNvSpPr txBox="1"/>
          <p:nvPr/>
        </p:nvSpPr>
        <p:spPr>
          <a:xfrm>
            <a:off x="0" y="2115705"/>
            <a:ext cx="57423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What are the colors of the recycling bins?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green, blue, grey, brown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Grey, black, blue, green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Grey, blue, brown, white</a:t>
            </a:r>
          </a:p>
          <a:p>
            <a:r>
              <a:rPr lang="en-US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2. Where can you put your newspapers?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blue bin		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The green bin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brown bin</a:t>
            </a:r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AutoNum type="alphaLcPeriod"/>
            </a:pPr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4AC058-69D0-D13C-30D0-870AC5B555F0}"/>
              </a:ext>
            </a:extLst>
          </p:cNvPr>
          <p:cNvSpPr txBox="1"/>
          <p:nvPr/>
        </p:nvSpPr>
        <p:spPr>
          <a:xfrm>
            <a:off x="5777906" y="1595021"/>
            <a:ext cx="6435363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Where can you put your jam jars?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blue bin		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The green bin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brown bin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The grey bin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What should you do with dirty yoghurt pots?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Bring them to the recycling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centres</a:t>
            </a:r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Put them in the white bin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Wash them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 The rubbish which can’t be recycled is collected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Every day</a:t>
            </a:r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Once a week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Once a month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56CFBF-A05D-8FC7-2E59-9DF3DF78D284}"/>
              </a:ext>
            </a:extLst>
          </p:cNvPr>
          <p:cNvCxnSpPr>
            <a:cxnSpLocks/>
          </p:cNvCxnSpPr>
          <p:nvPr/>
        </p:nvCxnSpPr>
        <p:spPr>
          <a:xfrm>
            <a:off x="2155646" y="2511379"/>
            <a:ext cx="71554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2ADC55E-7034-4F33-708F-BBFC8126C404}"/>
              </a:ext>
            </a:extLst>
          </p:cNvPr>
          <p:cNvCxnSpPr>
            <a:cxnSpLocks/>
          </p:cNvCxnSpPr>
          <p:nvPr/>
        </p:nvCxnSpPr>
        <p:spPr>
          <a:xfrm>
            <a:off x="3902433" y="2511379"/>
            <a:ext cx="90523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C25576-6E7A-CF93-8B27-07483EC6A16F}"/>
              </a:ext>
            </a:extLst>
          </p:cNvPr>
          <p:cNvCxnSpPr>
            <a:cxnSpLocks/>
          </p:cNvCxnSpPr>
          <p:nvPr/>
        </p:nvCxnSpPr>
        <p:spPr>
          <a:xfrm>
            <a:off x="453794" y="2861742"/>
            <a:ext cx="54566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A423BD-7F44-9A98-B658-9F061313E19F}"/>
              </a:ext>
            </a:extLst>
          </p:cNvPr>
          <p:cNvCxnSpPr>
            <a:cxnSpLocks/>
          </p:cNvCxnSpPr>
          <p:nvPr/>
        </p:nvCxnSpPr>
        <p:spPr>
          <a:xfrm>
            <a:off x="453794" y="4330934"/>
            <a:ext cx="73398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C4CFEE0-29CD-4EFF-24B7-F0FA2F65B2A6}"/>
              </a:ext>
            </a:extLst>
          </p:cNvPr>
          <p:cNvCxnSpPr>
            <a:cxnSpLocks/>
          </p:cNvCxnSpPr>
          <p:nvPr/>
        </p:nvCxnSpPr>
        <p:spPr>
          <a:xfrm>
            <a:off x="2352518" y="4339949"/>
            <a:ext cx="41829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1FE556F-B7BB-53F6-5092-CCA05E6A5AA0}"/>
              </a:ext>
            </a:extLst>
          </p:cNvPr>
          <p:cNvCxnSpPr>
            <a:cxnSpLocks/>
          </p:cNvCxnSpPr>
          <p:nvPr/>
        </p:nvCxnSpPr>
        <p:spPr>
          <a:xfrm>
            <a:off x="3545166" y="4335712"/>
            <a:ext cx="143218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1E28B82-725C-0302-3BD6-894BC1862238}"/>
              </a:ext>
            </a:extLst>
          </p:cNvPr>
          <p:cNvCxnSpPr>
            <a:cxnSpLocks/>
          </p:cNvCxnSpPr>
          <p:nvPr/>
        </p:nvCxnSpPr>
        <p:spPr>
          <a:xfrm>
            <a:off x="6189922" y="1971354"/>
            <a:ext cx="82362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2C38C86-08D5-CCDF-9D32-9A17DB2D2716}"/>
              </a:ext>
            </a:extLst>
          </p:cNvPr>
          <p:cNvCxnSpPr>
            <a:cxnSpLocks/>
          </p:cNvCxnSpPr>
          <p:nvPr/>
        </p:nvCxnSpPr>
        <p:spPr>
          <a:xfrm>
            <a:off x="8171967" y="1971354"/>
            <a:ext cx="38757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E377407-A063-5336-9269-DEF6ADFA7906}"/>
              </a:ext>
            </a:extLst>
          </p:cNvPr>
          <p:cNvCxnSpPr>
            <a:cxnSpLocks/>
          </p:cNvCxnSpPr>
          <p:nvPr/>
        </p:nvCxnSpPr>
        <p:spPr>
          <a:xfrm>
            <a:off x="9314182" y="1971354"/>
            <a:ext cx="95160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674DA38-A713-8479-A8F1-D805AF62CFCF}"/>
              </a:ext>
            </a:extLst>
          </p:cNvPr>
          <p:cNvCxnSpPr>
            <a:cxnSpLocks/>
          </p:cNvCxnSpPr>
          <p:nvPr/>
        </p:nvCxnSpPr>
        <p:spPr>
          <a:xfrm>
            <a:off x="8397513" y="3810557"/>
            <a:ext cx="38757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ABADD97-C3E8-0689-6E77-BDBA5A1FFD4F}"/>
              </a:ext>
            </a:extLst>
          </p:cNvPr>
          <p:cNvCxnSpPr>
            <a:cxnSpLocks/>
          </p:cNvCxnSpPr>
          <p:nvPr/>
        </p:nvCxnSpPr>
        <p:spPr>
          <a:xfrm>
            <a:off x="9468205" y="3810557"/>
            <a:ext cx="51458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311683-82C2-A4AC-D6A1-2A738E54FE86}"/>
              </a:ext>
            </a:extLst>
          </p:cNvPr>
          <p:cNvCxnSpPr>
            <a:cxnSpLocks/>
          </p:cNvCxnSpPr>
          <p:nvPr/>
        </p:nvCxnSpPr>
        <p:spPr>
          <a:xfrm>
            <a:off x="10158131" y="3814454"/>
            <a:ext cx="157824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EBB8D89-6843-81B2-AC1D-A2E9BE6C0981}"/>
              </a:ext>
            </a:extLst>
          </p:cNvPr>
          <p:cNvCxnSpPr>
            <a:cxnSpLocks/>
          </p:cNvCxnSpPr>
          <p:nvPr/>
        </p:nvCxnSpPr>
        <p:spPr>
          <a:xfrm>
            <a:off x="6711686" y="5277774"/>
            <a:ext cx="99924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7400CD4-C511-8FC0-C4C3-92F844975F4C}"/>
              </a:ext>
            </a:extLst>
          </p:cNvPr>
          <p:cNvCxnSpPr>
            <a:cxnSpLocks/>
          </p:cNvCxnSpPr>
          <p:nvPr/>
        </p:nvCxnSpPr>
        <p:spPr>
          <a:xfrm>
            <a:off x="8535244" y="5277774"/>
            <a:ext cx="220655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059956F-EF10-62E7-05C4-3CEA7EF017C4}"/>
              </a:ext>
            </a:extLst>
          </p:cNvPr>
          <p:cNvCxnSpPr>
            <a:cxnSpLocks/>
          </p:cNvCxnSpPr>
          <p:nvPr/>
        </p:nvCxnSpPr>
        <p:spPr>
          <a:xfrm>
            <a:off x="5918538" y="5636771"/>
            <a:ext cx="109500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375BEBA2-FD5D-3020-E15B-CDFB3A64C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2828" y="7346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8DA965-700B-2CDE-BD6A-75FA4433F00D}"/>
              </a:ext>
            </a:extLst>
          </p:cNvPr>
          <p:cNvSpPr/>
          <p:nvPr/>
        </p:nvSpPr>
        <p:spPr>
          <a:xfrm>
            <a:off x="2493375" y="380143"/>
            <a:ext cx="931771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FIRST</a:t>
            </a: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</a:rPr>
              <a:t>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52C04-F554-610E-FCE7-A846A2AB86DE}"/>
              </a:ext>
            </a:extLst>
          </p:cNvPr>
          <p:cNvSpPr txBox="1"/>
          <p:nvPr/>
        </p:nvSpPr>
        <p:spPr>
          <a:xfrm>
            <a:off x="355499" y="44349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62B4BC-A2FE-5427-501D-CE57A75BF80B}"/>
              </a:ext>
            </a:extLst>
          </p:cNvPr>
          <p:cNvSpPr txBox="1"/>
          <p:nvPr/>
        </p:nvSpPr>
        <p:spPr>
          <a:xfrm>
            <a:off x="195243" y="1872525"/>
            <a:ext cx="20389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60DE3-22C2-7C6B-52F9-86A7C762D29A}"/>
              </a:ext>
            </a:extLst>
          </p:cNvPr>
          <p:cNvSpPr txBox="1"/>
          <p:nvPr/>
        </p:nvSpPr>
        <p:spPr>
          <a:xfrm>
            <a:off x="78658" y="2912118"/>
            <a:ext cx="57423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What are the colors of the recycling bins?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green, blue, grey, brown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Grey, black, blue, green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Grey, blue, brown, white</a:t>
            </a:r>
          </a:p>
          <a:p>
            <a:r>
              <a:rPr lang="en-US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2. Where can you put your newspapers?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blue bin		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The green bin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brown bin</a:t>
            </a:r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AutoNum type="alphaLcPeriod"/>
            </a:pPr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C12423-DF40-8890-B86C-12DEC360A0B8}"/>
              </a:ext>
            </a:extLst>
          </p:cNvPr>
          <p:cNvSpPr txBox="1"/>
          <p:nvPr/>
        </p:nvSpPr>
        <p:spPr>
          <a:xfrm>
            <a:off x="5756637" y="1296626"/>
            <a:ext cx="6435363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Where can you put your jam jars?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blue bin		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The green bin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brown bin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The grey bin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What should you do with dirty yoghurt pots?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Bring them to the recycling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centres</a:t>
            </a:r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Put them in the white bin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Wash them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 The rubbish which can’t be recycled is collected</a:t>
            </a: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Every day</a:t>
            </a:r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AutoNum type="alphaL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Once a week</a:t>
            </a:r>
          </a:p>
          <a:p>
            <a:pPr marL="342900" indent="-342900">
              <a:buAutoNum type="alphaLcPeriod"/>
            </a:pP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Once a month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EE8DE18-6CDC-0BB4-B0C6-DBC2120F7654}"/>
              </a:ext>
            </a:extLst>
          </p:cNvPr>
          <p:cNvSpPr/>
          <p:nvPr/>
        </p:nvSpPr>
        <p:spPr>
          <a:xfrm>
            <a:off x="78658" y="3716594"/>
            <a:ext cx="393290" cy="383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06A1E18-120D-8FF4-BD2B-229723D0450B}"/>
              </a:ext>
            </a:extLst>
          </p:cNvPr>
          <p:cNvSpPr/>
          <p:nvPr/>
        </p:nvSpPr>
        <p:spPr>
          <a:xfrm>
            <a:off x="78658" y="5523815"/>
            <a:ext cx="393290" cy="383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E336F8C-9359-DF79-D8FC-FD8568C36283}"/>
              </a:ext>
            </a:extLst>
          </p:cNvPr>
          <p:cNvSpPr/>
          <p:nvPr/>
        </p:nvSpPr>
        <p:spPr>
          <a:xfrm>
            <a:off x="5756637" y="1720914"/>
            <a:ext cx="393290" cy="383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A16B4A-073C-D1D5-82AD-4605D9E2B97A}"/>
              </a:ext>
            </a:extLst>
          </p:cNvPr>
          <p:cNvSpPr/>
          <p:nvPr/>
        </p:nvSpPr>
        <p:spPr>
          <a:xfrm>
            <a:off x="5731906" y="4328106"/>
            <a:ext cx="393290" cy="383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A8D6C81-D3E8-4A0E-CC29-C7EB2CC2579E}"/>
              </a:ext>
            </a:extLst>
          </p:cNvPr>
          <p:cNvSpPr/>
          <p:nvPr/>
        </p:nvSpPr>
        <p:spPr>
          <a:xfrm>
            <a:off x="5756637" y="5762667"/>
            <a:ext cx="393290" cy="383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B85C0224-0642-6B97-5AAE-17BDCCF80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0450" y="4434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5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-TRACK 14">
            <a:hlinkClick r:id="" action="ppaction://media"/>
            <a:extLst>
              <a:ext uri="{FF2B5EF4-FFF2-40B4-BE49-F238E27FC236}">
                <a16:creationId xmlns:a16="http://schemas.microsoft.com/office/drawing/2014/main" id="{C75C6AA8-77CE-5632-9C29-BBF885242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9235" y="5679762"/>
            <a:ext cx="621399" cy="6213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8DA965-700B-2CDE-BD6A-75FA4433F00D}"/>
              </a:ext>
            </a:extLst>
          </p:cNvPr>
          <p:cNvSpPr/>
          <p:nvPr/>
        </p:nvSpPr>
        <p:spPr>
          <a:xfrm>
            <a:off x="2493375" y="380143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SECOND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52C04-F554-610E-FCE7-A846A2AB86DE}"/>
              </a:ext>
            </a:extLst>
          </p:cNvPr>
          <p:cNvSpPr txBox="1"/>
          <p:nvPr/>
        </p:nvSpPr>
        <p:spPr>
          <a:xfrm>
            <a:off x="355499" y="44349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62B4BC-A2FE-5427-501D-CE57A75BF80B}"/>
              </a:ext>
            </a:extLst>
          </p:cNvPr>
          <p:cNvSpPr txBox="1"/>
          <p:nvPr/>
        </p:nvSpPr>
        <p:spPr>
          <a:xfrm>
            <a:off x="355499" y="4633322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8B44E4-A641-6BEB-35B6-7718170C092E}"/>
              </a:ext>
            </a:extLst>
          </p:cNvPr>
          <p:cNvSpPr txBox="1"/>
          <p:nvPr/>
        </p:nvSpPr>
        <p:spPr>
          <a:xfrm>
            <a:off x="3033250" y="2831294"/>
            <a:ext cx="80772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0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What are the colors of the recycling bins?</a:t>
            </a:r>
          </a:p>
          <a:p>
            <a:pPr marL="342900" indent="-342900">
              <a:buAutoNum type="alphaLcPeriod"/>
            </a:pPr>
            <a:r>
              <a:rPr lang="en-US" sz="3000" dirty="0">
                <a:solidFill>
                  <a:srgbClr val="0070C0"/>
                </a:solidFill>
              </a:rPr>
              <a:t>green, blue, grey, brown</a:t>
            </a:r>
          </a:p>
          <a:p>
            <a:pPr marL="342900" indent="-342900">
              <a:buAutoNum type="alphaLcPeriod"/>
            </a:pPr>
            <a:r>
              <a:rPr lang="en-US" sz="3000" dirty="0">
                <a:solidFill>
                  <a:srgbClr val="0070C0"/>
                </a:solidFill>
              </a:rPr>
              <a:t>Grey, black, blue, green</a:t>
            </a:r>
          </a:p>
          <a:p>
            <a:pPr marL="342900" indent="-342900">
              <a:buAutoNum type="alphaLcPeriod"/>
            </a:pPr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Grey, blue, brown, white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8E2535-4949-A1AB-0720-50A47DCB1E1C}"/>
              </a:ext>
            </a:extLst>
          </p:cNvPr>
          <p:cNvSpPr/>
          <p:nvPr/>
        </p:nvSpPr>
        <p:spPr>
          <a:xfrm>
            <a:off x="3044962" y="3429000"/>
            <a:ext cx="393290" cy="383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BE6C42-89DC-B41F-A29C-FD6E15E78CD4}"/>
              </a:ext>
            </a:extLst>
          </p:cNvPr>
          <p:cNvSpPr/>
          <p:nvPr/>
        </p:nvSpPr>
        <p:spPr>
          <a:xfrm>
            <a:off x="205274" y="1012421"/>
            <a:ext cx="11884182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the speaker explains. </a:t>
            </a:r>
          </a:p>
          <a:p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Each house has four bins: a big </a:t>
            </a:r>
            <a:r>
              <a:rPr lang="en-US" sz="3200" i="1" dirty="0">
                <a:solidFill>
                  <a:srgbClr val="FF0000"/>
                </a:solidFill>
              </a:rPr>
              <a:t>grey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one, a big </a:t>
            </a:r>
            <a:r>
              <a:rPr lang="en-US" sz="3200" i="1" dirty="0">
                <a:solidFill>
                  <a:srgbClr val="FF0000"/>
                </a:solidFill>
              </a:rPr>
              <a:t>blue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one and two boxes, one </a:t>
            </a:r>
            <a:r>
              <a:rPr lang="en-US" sz="3200" i="1" dirty="0">
                <a:solidFill>
                  <a:srgbClr val="FF0000"/>
                </a:solidFill>
              </a:rPr>
              <a:t>brown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one </a:t>
            </a:r>
            <a:r>
              <a:rPr lang="en-US" sz="3200" i="1" dirty="0">
                <a:solidFill>
                  <a:srgbClr val="FF0000"/>
                </a:solidFill>
              </a:rPr>
              <a:t>green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2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8D8E7C7B-47E9-2EA1-92DA-C10A04283A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3725" y="5391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8DA965-700B-2CDE-BD6A-75FA4433F00D}"/>
              </a:ext>
            </a:extLst>
          </p:cNvPr>
          <p:cNvSpPr/>
          <p:nvPr/>
        </p:nvSpPr>
        <p:spPr>
          <a:xfrm>
            <a:off x="2493375" y="380143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SECOND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52C04-F554-610E-FCE7-A846A2AB86DE}"/>
              </a:ext>
            </a:extLst>
          </p:cNvPr>
          <p:cNvSpPr txBox="1"/>
          <p:nvPr/>
        </p:nvSpPr>
        <p:spPr>
          <a:xfrm>
            <a:off x="355499" y="44349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62B4BC-A2FE-5427-501D-CE57A75BF80B}"/>
              </a:ext>
            </a:extLst>
          </p:cNvPr>
          <p:cNvSpPr txBox="1"/>
          <p:nvPr/>
        </p:nvSpPr>
        <p:spPr>
          <a:xfrm>
            <a:off x="355499" y="4633322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8B44E4-A641-6BEB-35B6-7718170C092E}"/>
              </a:ext>
            </a:extLst>
          </p:cNvPr>
          <p:cNvSpPr txBox="1"/>
          <p:nvPr/>
        </p:nvSpPr>
        <p:spPr>
          <a:xfrm>
            <a:off x="3033250" y="2831294"/>
            <a:ext cx="80772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2. Where can you put your newspapers?</a:t>
            </a: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a. The blue bin		</a:t>
            </a: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b. The green bin</a:t>
            </a: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c. The brown bin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8E2535-4949-A1AB-0720-50A47DCB1E1C}"/>
              </a:ext>
            </a:extLst>
          </p:cNvPr>
          <p:cNvSpPr/>
          <p:nvPr/>
        </p:nvSpPr>
        <p:spPr>
          <a:xfrm>
            <a:off x="3033250" y="3844412"/>
            <a:ext cx="464862" cy="387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BE6C42-89DC-B41F-A29C-FD6E15E78CD4}"/>
              </a:ext>
            </a:extLst>
          </p:cNvPr>
          <p:cNvSpPr/>
          <p:nvPr/>
        </p:nvSpPr>
        <p:spPr>
          <a:xfrm>
            <a:off x="205274" y="1012421"/>
            <a:ext cx="11884182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the speaker explains. </a:t>
            </a:r>
          </a:p>
          <a:p>
            <a:r>
              <a:rPr lang="en-US" sz="3200" dirty="0"/>
              <a:t>Put all </a:t>
            </a:r>
            <a:r>
              <a:rPr lang="en-US" sz="3200" dirty="0">
                <a:solidFill>
                  <a:srgbClr val="FF0000"/>
                </a:solidFill>
              </a:rPr>
              <a:t>your paper in the green box: newspapers and magazines</a:t>
            </a:r>
            <a:r>
              <a:rPr lang="en-US" sz="3200" dirty="0"/>
              <a:t>.</a:t>
            </a:r>
            <a:endParaRPr lang="en-US" sz="32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1099C443-71CA-372F-2081-6EC414186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3725" y="5391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8DA965-700B-2CDE-BD6A-75FA4433F00D}"/>
              </a:ext>
            </a:extLst>
          </p:cNvPr>
          <p:cNvSpPr/>
          <p:nvPr/>
        </p:nvSpPr>
        <p:spPr>
          <a:xfrm>
            <a:off x="2493375" y="380143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SECOND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52C04-F554-610E-FCE7-A846A2AB86DE}"/>
              </a:ext>
            </a:extLst>
          </p:cNvPr>
          <p:cNvSpPr txBox="1"/>
          <p:nvPr/>
        </p:nvSpPr>
        <p:spPr>
          <a:xfrm>
            <a:off x="355499" y="44349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62B4BC-A2FE-5427-501D-CE57A75BF80B}"/>
              </a:ext>
            </a:extLst>
          </p:cNvPr>
          <p:cNvSpPr txBox="1"/>
          <p:nvPr/>
        </p:nvSpPr>
        <p:spPr>
          <a:xfrm>
            <a:off x="355499" y="5078420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8B44E4-A641-6BEB-35B6-7718170C092E}"/>
              </a:ext>
            </a:extLst>
          </p:cNvPr>
          <p:cNvSpPr txBox="1"/>
          <p:nvPr/>
        </p:nvSpPr>
        <p:spPr>
          <a:xfrm>
            <a:off x="3100221" y="3367359"/>
            <a:ext cx="80772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3</a:t>
            </a:r>
            <a:r>
              <a:rPr lang="en-US" sz="30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. Where can you put your jam jars?</a:t>
            </a: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a. The blue bin		</a:t>
            </a: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b. The green bin</a:t>
            </a: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c. The brown bin</a:t>
            </a: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d. The grey bin</a:t>
            </a:r>
          </a:p>
          <a:p>
            <a:endParaRPr lang="en-US" sz="3000" kern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8E2535-4949-A1AB-0720-50A47DCB1E1C}"/>
              </a:ext>
            </a:extLst>
          </p:cNvPr>
          <p:cNvSpPr/>
          <p:nvPr/>
        </p:nvSpPr>
        <p:spPr>
          <a:xfrm>
            <a:off x="3100221" y="3929388"/>
            <a:ext cx="393290" cy="383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BE6C42-89DC-B41F-A29C-FD6E15E78CD4}"/>
              </a:ext>
            </a:extLst>
          </p:cNvPr>
          <p:cNvSpPr/>
          <p:nvPr/>
        </p:nvSpPr>
        <p:spPr>
          <a:xfrm>
            <a:off x="205274" y="1012421"/>
            <a:ext cx="11884182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the speaker explains. </a:t>
            </a:r>
          </a:p>
          <a:p>
            <a:r>
              <a:rPr lang="en-US" sz="3200" dirty="0"/>
              <a:t>We also collect the </a:t>
            </a:r>
            <a:r>
              <a:rPr lang="en-US" sz="3200" dirty="0">
                <a:solidFill>
                  <a:srgbClr val="FF0000"/>
                </a:solidFill>
              </a:rPr>
              <a:t>big blue bin</a:t>
            </a:r>
            <a:r>
              <a:rPr lang="en-US" sz="3200" dirty="0"/>
              <a:t> on the same day. </a:t>
            </a:r>
            <a:r>
              <a:rPr lang="en-US" sz="3200" dirty="0">
                <a:solidFill>
                  <a:srgbClr val="FF0000"/>
                </a:solidFill>
              </a:rPr>
              <a:t>That one is for plastic, metal and glass.</a:t>
            </a:r>
            <a:r>
              <a:rPr lang="en-US" sz="3200" dirty="0"/>
              <a:t> Make sure you wash these items, please! We don’t want dirty jam jars and yoghurt pots at our recycling </a:t>
            </a:r>
            <a:r>
              <a:rPr lang="en-US" sz="3200" dirty="0" err="1"/>
              <a:t>centres</a:t>
            </a:r>
            <a:r>
              <a:rPr lang="en-US" sz="3200" dirty="0"/>
              <a:t>!</a:t>
            </a:r>
            <a:endParaRPr lang="en-US" sz="32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31D53FED-78E8-C4D5-7522-D4413E35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9228" y="4406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4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8DA965-700B-2CDE-BD6A-75FA4433F00D}"/>
              </a:ext>
            </a:extLst>
          </p:cNvPr>
          <p:cNvSpPr/>
          <p:nvPr/>
        </p:nvSpPr>
        <p:spPr>
          <a:xfrm>
            <a:off x="2493375" y="380143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SECOND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52C04-F554-610E-FCE7-A846A2AB86DE}"/>
              </a:ext>
            </a:extLst>
          </p:cNvPr>
          <p:cNvSpPr txBox="1"/>
          <p:nvPr/>
        </p:nvSpPr>
        <p:spPr>
          <a:xfrm>
            <a:off x="355499" y="44349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62B4BC-A2FE-5427-501D-CE57A75BF80B}"/>
              </a:ext>
            </a:extLst>
          </p:cNvPr>
          <p:cNvSpPr txBox="1"/>
          <p:nvPr/>
        </p:nvSpPr>
        <p:spPr>
          <a:xfrm>
            <a:off x="355499" y="5078420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8B44E4-A641-6BEB-35B6-7718170C092E}"/>
              </a:ext>
            </a:extLst>
          </p:cNvPr>
          <p:cNvSpPr txBox="1"/>
          <p:nvPr/>
        </p:nvSpPr>
        <p:spPr>
          <a:xfrm>
            <a:off x="3100221" y="3367359"/>
            <a:ext cx="807720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4. What should you do with dirty yoghurt pots?</a:t>
            </a: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a. Bring them to the recycling </a:t>
            </a:r>
            <a:r>
              <a:rPr lang="en-US" sz="3000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centres</a:t>
            </a:r>
            <a:endParaRPr lang="en-US" sz="3000" kern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b. Put them in the white bin</a:t>
            </a: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c. Wash them</a:t>
            </a:r>
          </a:p>
          <a:p>
            <a:endParaRPr lang="en-US" sz="3000" kern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8E2535-4949-A1AB-0720-50A47DCB1E1C}"/>
              </a:ext>
            </a:extLst>
          </p:cNvPr>
          <p:cNvSpPr/>
          <p:nvPr/>
        </p:nvSpPr>
        <p:spPr>
          <a:xfrm>
            <a:off x="3100221" y="4886691"/>
            <a:ext cx="393290" cy="383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BE6C42-89DC-B41F-A29C-FD6E15E78CD4}"/>
              </a:ext>
            </a:extLst>
          </p:cNvPr>
          <p:cNvSpPr/>
          <p:nvPr/>
        </p:nvSpPr>
        <p:spPr>
          <a:xfrm>
            <a:off x="205274" y="1012421"/>
            <a:ext cx="11884182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the speaker explains.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Make sure you wash these items, please</a:t>
            </a:r>
            <a:r>
              <a:rPr lang="en-US" sz="3200" dirty="0"/>
              <a:t>! We don’t want dirty jam jars and yoghurt pots at our recycling </a:t>
            </a:r>
            <a:r>
              <a:rPr lang="en-US" sz="3200" dirty="0" err="1"/>
              <a:t>centres</a:t>
            </a:r>
            <a:r>
              <a:rPr lang="en-US" sz="3200" dirty="0"/>
              <a:t>!</a:t>
            </a:r>
            <a:endParaRPr lang="en-US" sz="32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3DA16D52-1BD6-8566-AF22-A414EA032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3725" y="5391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5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8DA965-700B-2CDE-BD6A-75FA4433F00D}"/>
              </a:ext>
            </a:extLst>
          </p:cNvPr>
          <p:cNvSpPr/>
          <p:nvPr/>
        </p:nvSpPr>
        <p:spPr>
          <a:xfrm>
            <a:off x="2493375" y="380143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SECOND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52C04-F554-610E-FCE7-A846A2AB86DE}"/>
              </a:ext>
            </a:extLst>
          </p:cNvPr>
          <p:cNvSpPr txBox="1"/>
          <p:nvPr/>
        </p:nvSpPr>
        <p:spPr>
          <a:xfrm>
            <a:off x="355499" y="44349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62B4BC-A2FE-5427-501D-CE57A75BF80B}"/>
              </a:ext>
            </a:extLst>
          </p:cNvPr>
          <p:cNvSpPr txBox="1"/>
          <p:nvPr/>
        </p:nvSpPr>
        <p:spPr>
          <a:xfrm>
            <a:off x="355499" y="5078420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8B44E4-A641-6BEB-35B6-7718170C092E}"/>
              </a:ext>
            </a:extLst>
          </p:cNvPr>
          <p:cNvSpPr txBox="1"/>
          <p:nvPr/>
        </p:nvSpPr>
        <p:spPr>
          <a:xfrm>
            <a:off x="3100221" y="3367359"/>
            <a:ext cx="80772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5. The rubbish which can’t be recycled is collected</a:t>
            </a: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a. Every day</a:t>
            </a: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b. Once a week</a:t>
            </a:r>
          </a:p>
          <a:p>
            <a:r>
              <a:rPr lang="en-US" sz="30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c. Once a month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8E2535-4949-A1AB-0720-50A47DCB1E1C}"/>
              </a:ext>
            </a:extLst>
          </p:cNvPr>
          <p:cNvSpPr/>
          <p:nvPr/>
        </p:nvSpPr>
        <p:spPr>
          <a:xfrm>
            <a:off x="3100220" y="4336854"/>
            <a:ext cx="408523" cy="469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BE6C42-89DC-B41F-A29C-FD6E15E78CD4}"/>
              </a:ext>
            </a:extLst>
          </p:cNvPr>
          <p:cNvSpPr/>
          <p:nvPr/>
        </p:nvSpPr>
        <p:spPr>
          <a:xfrm>
            <a:off x="205274" y="1012421"/>
            <a:ext cx="11884182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the speaker explains. </a:t>
            </a:r>
          </a:p>
          <a:p>
            <a:r>
              <a:rPr lang="en-US" sz="3200" dirty="0"/>
              <a:t>Finally, we collect the grey bin every week. It’s for </a:t>
            </a:r>
            <a:r>
              <a:rPr lang="en-US" sz="3200" dirty="0">
                <a:solidFill>
                  <a:srgbClr val="FF0000"/>
                </a:solidFill>
              </a:rPr>
              <a:t>the rubbish you can’t recycle</a:t>
            </a:r>
            <a:r>
              <a:rPr lang="en-US" sz="3200" dirty="0"/>
              <a:t>.</a:t>
            </a:r>
            <a:endParaRPr lang="en-US" sz="32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CD2 - TRACK 33">
            <a:hlinkClick r:id="" action="ppaction://media"/>
            <a:extLst>
              <a:ext uri="{FF2B5EF4-FFF2-40B4-BE49-F238E27FC236}">
                <a16:creationId xmlns:a16="http://schemas.microsoft.com/office/drawing/2014/main" id="{A00255AC-84A2-AB52-D133-95C78F2DF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3725" y="5250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9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1866F-9AE7-FFEB-2953-3F0399D51119}"/>
              </a:ext>
            </a:extLst>
          </p:cNvPr>
          <p:cNvSpPr/>
          <p:nvPr/>
        </p:nvSpPr>
        <p:spPr>
          <a:xfrm>
            <a:off x="2175611" y="369253"/>
            <a:ext cx="95839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a typeface="Times New Roman" panose="02020603050405020304" pitchFamily="18" charset="0"/>
              </a:rPr>
              <a:t>Work in groups of 3 – 4. 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  <a:ea typeface="Times New Roman" panose="02020603050405020304" pitchFamily="18" charset="0"/>
              </a:rPr>
              <a:t>Design a poster to encourage people to recycle the rubbish. 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  <a:ea typeface="Times New Roman" panose="02020603050405020304" pitchFamily="18" charset="0"/>
              </a:rPr>
              <a:t>Present and display your poster around the class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  <a:ea typeface="Times New Roman" panose="02020603050405020304" pitchFamily="18" charset="0"/>
              </a:rPr>
              <a:t>Students vote the best one. </a:t>
            </a:r>
          </a:p>
        </p:txBody>
      </p:sp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A8398856-1046-4EA5-60A2-2BCB44886D29}"/>
              </a:ext>
            </a:extLst>
          </p:cNvPr>
          <p:cNvSpPr/>
          <p:nvPr/>
        </p:nvSpPr>
        <p:spPr>
          <a:xfrm>
            <a:off x="3603807" y="2425068"/>
            <a:ext cx="5253113" cy="3431458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REQUIREMENTS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At least 6 words/phrases from the lesson included 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At least 30 words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tx1"/>
                </a:solidFill>
              </a:rPr>
              <a:t>Effective use of illustrations</a:t>
            </a:r>
          </a:p>
        </p:txBody>
      </p:sp>
    </p:spTree>
    <p:extLst>
      <p:ext uri="{BB962C8B-B14F-4D97-AF65-F5344CB8AC3E}">
        <p14:creationId xmlns:p14="http://schemas.microsoft.com/office/powerpoint/2010/main" val="366830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2324" y="411086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1C5AD-9599-EE3A-2D6B-543C11E213EC}"/>
              </a:ext>
            </a:extLst>
          </p:cNvPr>
          <p:cNvSpPr txBox="1"/>
          <p:nvPr/>
        </p:nvSpPr>
        <p:spPr>
          <a:xfrm>
            <a:off x="587253" y="1588197"/>
            <a:ext cx="11421532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i="1" dirty="0">
                <a:solidFill>
                  <a:srgbClr val="0070C0"/>
                </a:solidFill>
              </a:rPr>
              <a:t>- develop vocabulary related to </a:t>
            </a:r>
            <a:r>
              <a:rPr lang="en-US" sz="3200" b="1" i="1" dirty="0">
                <a:solidFill>
                  <a:srgbClr val="0070C0"/>
                </a:solidFill>
              </a:rPr>
              <a:t>recycling</a:t>
            </a:r>
            <a:r>
              <a:rPr lang="en-US" sz="3200" i="1" dirty="0">
                <a:solidFill>
                  <a:srgbClr val="0070C0"/>
                </a:solidFill>
              </a:rPr>
              <a:t> (a yoghurt pot, an apple core, newspapers, a jam jar, a banana skin, a can of cola, batteries, magazines). </a:t>
            </a:r>
          </a:p>
          <a:p>
            <a:pPr>
              <a:spcBef>
                <a:spcPts val="600"/>
              </a:spcBef>
            </a:pPr>
            <a:r>
              <a:rPr lang="en-US" sz="3200" i="1" dirty="0">
                <a:solidFill>
                  <a:srgbClr val="0070C0"/>
                </a:solidFill>
              </a:rPr>
              <a:t>- listen for details.</a:t>
            </a:r>
          </a:p>
          <a:p>
            <a:pPr>
              <a:spcBef>
                <a:spcPts val="600"/>
              </a:spcBef>
            </a:pPr>
            <a:r>
              <a:rPr lang="en-US" sz="3200" i="1" dirty="0">
                <a:solidFill>
                  <a:srgbClr val="0070C0"/>
                </a:solidFill>
              </a:rPr>
              <a:t>- talk about recycling.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ED6BCC-E466-CE26-B290-0C6C06478FE6}"/>
              </a:ext>
            </a:extLst>
          </p:cNvPr>
          <p:cNvSpPr/>
          <p:nvPr/>
        </p:nvSpPr>
        <p:spPr>
          <a:xfrm>
            <a:off x="782802" y="1055291"/>
            <a:ext cx="10111340" cy="3785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at least 4 sentences to describe how you are going to recycle the rubbish. Write at least 40 words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Remember to include: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What kinds of rubbish are you going to recycle?</a:t>
            </a:r>
          </a:p>
          <a:p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How are you going to set up the recycling bins at home?</a:t>
            </a:r>
          </a:p>
          <a:p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How are you going to encourage others to recycle?</a:t>
            </a: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1787" y="151179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87934" y="1074509"/>
            <a:ext cx="5129117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 jam jar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 banana skin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 yoghurt pot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 jam jar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batteries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magazines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an apple core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newspapers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 can of cola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17051" y="1166842"/>
            <a:ext cx="6136725" cy="2262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Language skills</a:t>
            </a:r>
          </a:p>
          <a:p>
            <a:pPr>
              <a:spcBef>
                <a:spcPts val="600"/>
              </a:spcBef>
            </a:pPr>
            <a:r>
              <a:rPr lang="en-US" sz="3000" b="1" dirty="0">
                <a:solidFill>
                  <a:srgbClr val="0070C0"/>
                </a:solidFill>
              </a:rPr>
              <a:t>Listening: </a:t>
            </a:r>
            <a:r>
              <a:rPr lang="en-US" sz="3000" dirty="0">
                <a:solidFill>
                  <a:srgbClr val="0070C0"/>
                </a:solidFill>
              </a:rPr>
              <a:t>listen for details.</a:t>
            </a:r>
            <a:endParaRPr lang="en-US" sz="3000" i="1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3000" b="1" dirty="0">
                <a:solidFill>
                  <a:srgbClr val="0070C0"/>
                </a:solidFill>
              </a:rPr>
              <a:t>Speaking: </a:t>
            </a:r>
            <a:r>
              <a:rPr lang="en-US" sz="3000" dirty="0">
                <a:solidFill>
                  <a:srgbClr val="0070C0"/>
                </a:solidFill>
              </a:rPr>
              <a:t>talk about recycling</a:t>
            </a:r>
            <a:r>
              <a:rPr lang="en-US" sz="3000" i="1" dirty="0">
                <a:solidFill>
                  <a:srgbClr val="0070C0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3000" b="1" dirty="0">
                <a:solidFill>
                  <a:srgbClr val="0070C0"/>
                </a:solidFill>
              </a:rPr>
              <a:t>Writing: </a:t>
            </a:r>
            <a:r>
              <a:rPr lang="en-US" sz="3000" dirty="0">
                <a:solidFill>
                  <a:srgbClr val="0070C0"/>
                </a:solidFill>
              </a:rPr>
              <a:t>design a poster.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646758"/>
            <a:ext cx="1170654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make sentences using them.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101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in </a:t>
            </a:r>
            <a:r>
              <a:rPr lang="en-US" sz="3600" b="1" i="1" dirty="0">
                <a:solidFill>
                  <a:srgbClr val="0070C0"/>
                </a:solidFill>
              </a:rPr>
              <a:t>TA 7 Right On Notebook</a:t>
            </a:r>
            <a:r>
              <a:rPr lang="en-US" sz="3600" i="1" dirty="0">
                <a:solidFill>
                  <a:srgbClr val="0070C0"/>
                </a:solidFill>
              </a:rPr>
              <a:t> (page 47).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in </a:t>
            </a:r>
            <a:r>
              <a:rPr lang="en-US" sz="3600" b="1" i="1" dirty="0">
                <a:solidFill>
                  <a:srgbClr val="0070C0"/>
                </a:solidFill>
              </a:rPr>
              <a:t>TA 7 Right On Workbook</a:t>
            </a:r>
            <a:r>
              <a:rPr lang="en-US" sz="3600" i="1" dirty="0">
                <a:solidFill>
                  <a:srgbClr val="0070C0"/>
                </a:solidFill>
              </a:rPr>
              <a:t> (page 50).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5621955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55CD2F-0D65-7815-D529-AF26A05AB3AE}"/>
              </a:ext>
            </a:extLst>
          </p:cNvPr>
          <p:cNvSpPr/>
          <p:nvPr/>
        </p:nvSpPr>
        <p:spPr>
          <a:xfrm>
            <a:off x="111965" y="438537"/>
            <a:ext cx="1744825" cy="4308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Extra-task</a:t>
            </a:r>
            <a:endParaRPr lang="en-US" sz="2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43D6A5-DFCE-BCA4-333A-A4375487E79A}"/>
              </a:ext>
            </a:extLst>
          </p:cNvPr>
          <p:cNvSpPr/>
          <p:nvPr/>
        </p:nvSpPr>
        <p:spPr>
          <a:xfrm>
            <a:off x="111965" y="1020539"/>
            <a:ext cx="3141501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0811D-F4CC-7E61-DE2A-66DF13727F07}"/>
              </a:ext>
            </a:extLst>
          </p:cNvPr>
          <p:cNvSpPr txBox="1"/>
          <p:nvPr/>
        </p:nvSpPr>
        <p:spPr>
          <a:xfrm>
            <a:off x="3395039" y="534861"/>
            <a:ext cx="814128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07BA8-BB08-9E73-D766-04FC3C12AB23}"/>
              </a:ext>
            </a:extLst>
          </p:cNvPr>
          <p:cNvSpPr txBox="1"/>
          <p:nvPr/>
        </p:nvSpPr>
        <p:spPr>
          <a:xfrm>
            <a:off x="111965" y="2008197"/>
            <a:ext cx="12080035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1. A. curtain		B. behave		C. rescue		D. padlock</a:t>
            </a:r>
          </a:p>
          <a:p>
            <a:pPr marL="342900" indent="-342900">
              <a:buAutoNum type="arabicPeriod"/>
            </a:pPr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2. A. celebration		B. photographer	  C. mausoleum 	  D. exhibition</a:t>
            </a:r>
          </a:p>
          <a:p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3. A. talkative		B. generous	C. rollerblades	 D. performance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5425EE9-74E2-4B01-DC9E-FBFE3D3A4B41}"/>
              </a:ext>
            </a:extLst>
          </p:cNvPr>
          <p:cNvSpPr/>
          <p:nvPr/>
        </p:nvSpPr>
        <p:spPr>
          <a:xfrm>
            <a:off x="3724664" y="2038312"/>
            <a:ext cx="482288" cy="5361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F6AA8E-E448-F702-1AEE-5F1CDF6912C4}"/>
              </a:ext>
            </a:extLst>
          </p:cNvPr>
          <p:cNvSpPr/>
          <p:nvPr/>
        </p:nvSpPr>
        <p:spPr>
          <a:xfrm>
            <a:off x="3724664" y="3542367"/>
            <a:ext cx="482288" cy="5361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443333-64B1-25CC-707C-27AD388B2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538" y="2544351"/>
            <a:ext cx="1562100" cy="371475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B21303-3A0D-FE78-4843-39AADB6DB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410" y="2491473"/>
            <a:ext cx="1190625" cy="438150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4DABC-A48B-F856-9C02-A880520B9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697" y="2577793"/>
            <a:ext cx="1304925" cy="409575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05C7AB-BFF3-A887-E43B-2909E005D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76" y="2577793"/>
            <a:ext cx="1247775" cy="438150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2EAB2DA-8B93-6EE4-731D-8EB9EED4D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88" y="4036938"/>
            <a:ext cx="2228850" cy="381000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FC8A71-2880-6093-7BC6-DFF136F8B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651" y="3998838"/>
            <a:ext cx="1571625" cy="419100"/>
          </a:xfrm>
          <a:prstGeom prst="rect">
            <a:avLst/>
          </a:prstGeom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986FD18-7C53-E2C9-7936-5C58B2586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9822" y="4052178"/>
            <a:ext cx="2133600" cy="390525"/>
          </a:xfrm>
          <a:prstGeom prst="rect">
            <a:avLst/>
          </a:prstGeom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713AB4-F11D-9D1F-03B1-C33C902275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9812" y="4012394"/>
            <a:ext cx="1638300" cy="409575"/>
          </a:xfrm>
          <a:prstGeom prst="rect">
            <a:avLst/>
          </a:prstGeom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0AC1DF-C2B9-C7F9-5B1F-B31D6B4BFA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1440" y="5519640"/>
            <a:ext cx="1733550" cy="400050"/>
          </a:xfrm>
          <a:prstGeom prst="rect">
            <a:avLst/>
          </a:pr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ED3945-1512-1337-FA38-CC6CBB295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6830" y="5535572"/>
            <a:ext cx="2019300" cy="342900"/>
          </a:xfrm>
          <a:prstGeom prst="rect">
            <a:avLst/>
          </a:prstGeom>
          <a:ln>
            <a:noFill/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202E6F9-2B18-FDAD-91D8-44789693DBB6}"/>
              </a:ext>
            </a:extLst>
          </p:cNvPr>
          <p:cNvSpPr/>
          <p:nvPr/>
        </p:nvSpPr>
        <p:spPr>
          <a:xfrm>
            <a:off x="9343286" y="4989025"/>
            <a:ext cx="482288" cy="5361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025BE85-4A66-B91A-5FAD-0F99C6693A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78030" y="5467141"/>
            <a:ext cx="1514475" cy="438150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E7FD536-C33E-C4DC-E01A-F9621DC645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202" y="5478939"/>
            <a:ext cx="1343025" cy="4381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74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E20378-87F3-E359-1649-CB5E9F941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900" y="1637054"/>
            <a:ext cx="2219325" cy="2371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A8DE2-6F36-70DD-0AB5-4B88095AE3F4}"/>
              </a:ext>
            </a:extLst>
          </p:cNvPr>
          <p:cNvSpPr txBox="1"/>
          <p:nvPr/>
        </p:nvSpPr>
        <p:spPr>
          <a:xfrm>
            <a:off x="740229" y="609600"/>
            <a:ext cx="10091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Work in groups of 3-4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Let’s guess Who I am?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FD9B23-D0BB-6515-267D-71F128234F5F}"/>
              </a:ext>
            </a:extLst>
          </p:cNvPr>
          <p:cNvSpPr txBox="1"/>
          <p:nvPr/>
        </p:nvSpPr>
        <p:spPr>
          <a:xfrm>
            <a:off x="3799002" y="4264436"/>
            <a:ext cx="65571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I live in every building.</a:t>
            </a:r>
          </a:p>
          <a:p>
            <a:pPr marL="342900" indent="-342900">
              <a:buFontTx/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 I eat waste.</a:t>
            </a:r>
          </a:p>
          <a:p>
            <a:pPr marL="342900" indent="-342900">
              <a:buFontTx/>
              <a:buAutoNum type="arabicPeriod"/>
            </a:pPr>
            <a:r>
              <a:rPr lang="en-US" sz="3200" dirty="0">
                <a:solidFill>
                  <a:srgbClr val="00B050"/>
                </a:solidFill>
              </a:rPr>
              <a:t> I am a container.</a:t>
            </a:r>
          </a:p>
          <a:p>
            <a:pPr marL="342900" indent="-342900">
              <a:buFontTx/>
              <a:buAutoNum type="arabicPeriod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Waste in my body will be recycled.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06E10-087A-25F6-9003-7B6677D2658F}"/>
              </a:ext>
            </a:extLst>
          </p:cNvPr>
          <p:cNvSpPr txBox="1"/>
          <p:nvPr/>
        </p:nvSpPr>
        <p:spPr>
          <a:xfrm>
            <a:off x="4741682" y="2305291"/>
            <a:ext cx="5693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RECYCLING BIN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425C26-D954-1867-1E64-13F454D6A75A}"/>
              </a:ext>
            </a:extLst>
          </p:cNvPr>
          <p:cNvSpPr/>
          <p:nvPr/>
        </p:nvSpPr>
        <p:spPr>
          <a:xfrm>
            <a:off x="4882971" y="2517178"/>
            <a:ext cx="367646" cy="5871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FB8D200-A72C-C669-9CA4-B45AC7C8F945}"/>
              </a:ext>
            </a:extLst>
          </p:cNvPr>
          <p:cNvSpPr/>
          <p:nvPr/>
        </p:nvSpPr>
        <p:spPr>
          <a:xfrm>
            <a:off x="5311562" y="2545238"/>
            <a:ext cx="367646" cy="559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20296D-F13E-8913-7FBC-B7AF45D725C2}"/>
              </a:ext>
            </a:extLst>
          </p:cNvPr>
          <p:cNvSpPr/>
          <p:nvPr/>
        </p:nvSpPr>
        <p:spPr>
          <a:xfrm>
            <a:off x="5679208" y="2531208"/>
            <a:ext cx="367646" cy="559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B22122-5128-3AC2-0521-DE658EA346CC}"/>
              </a:ext>
            </a:extLst>
          </p:cNvPr>
          <p:cNvSpPr/>
          <p:nvPr/>
        </p:nvSpPr>
        <p:spPr>
          <a:xfrm>
            <a:off x="6046854" y="2545238"/>
            <a:ext cx="367646" cy="559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55F6C46-6FDD-C855-1874-4B424FE3C921}"/>
              </a:ext>
            </a:extLst>
          </p:cNvPr>
          <p:cNvSpPr/>
          <p:nvPr/>
        </p:nvSpPr>
        <p:spPr>
          <a:xfrm>
            <a:off x="6420956" y="2543356"/>
            <a:ext cx="367646" cy="559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B6158D-BEFD-572B-7052-E2182C99CDEA}"/>
              </a:ext>
            </a:extLst>
          </p:cNvPr>
          <p:cNvSpPr/>
          <p:nvPr/>
        </p:nvSpPr>
        <p:spPr>
          <a:xfrm>
            <a:off x="6795058" y="2543356"/>
            <a:ext cx="367646" cy="559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EBBBA5-B868-E37C-90E4-BFBB4D9DE683}"/>
              </a:ext>
            </a:extLst>
          </p:cNvPr>
          <p:cNvSpPr/>
          <p:nvPr/>
        </p:nvSpPr>
        <p:spPr>
          <a:xfrm>
            <a:off x="7162704" y="2543356"/>
            <a:ext cx="367646" cy="559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C1528CF-C08B-1DD5-3C6E-5493858BC165}"/>
              </a:ext>
            </a:extLst>
          </p:cNvPr>
          <p:cNvSpPr/>
          <p:nvPr/>
        </p:nvSpPr>
        <p:spPr>
          <a:xfrm>
            <a:off x="7512723" y="2563648"/>
            <a:ext cx="367646" cy="559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9FDCE6-EA60-71DD-4457-A17ACE458976}"/>
              </a:ext>
            </a:extLst>
          </p:cNvPr>
          <p:cNvSpPr/>
          <p:nvPr/>
        </p:nvSpPr>
        <p:spPr>
          <a:xfrm>
            <a:off x="7916410" y="2569673"/>
            <a:ext cx="367646" cy="559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8D8908D-5E35-E83A-4800-D2651518CAC7}"/>
              </a:ext>
            </a:extLst>
          </p:cNvPr>
          <p:cNvSpPr/>
          <p:nvPr/>
        </p:nvSpPr>
        <p:spPr>
          <a:xfrm>
            <a:off x="8523385" y="2547507"/>
            <a:ext cx="367646" cy="559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C53109-57AB-A1DB-1971-9C117F2859B7}"/>
              </a:ext>
            </a:extLst>
          </p:cNvPr>
          <p:cNvSpPr/>
          <p:nvPr/>
        </p:nvSpPr>
        <p:spPr>
          <a:xfrm>
            <a:off x="8891031" y="2567951"/>
            <a:ext cx="367646" cy="559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ED1D00E-6179-13DB-9A14-B575B0B33ACF}"/>
              </a:ext>
            </a:extLst>
          </p:cNvPr>
          <p:cNvSpPr/>
          <p:nvPr/>
        </p:nvSpPr>
        <p:spPr>
          <a:xfrm>
            <a:off x="9258677" y="2563648"/>
            <a:ext cx="367646" cy="559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133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2A1656-E839-FBBD-E193-143B5005916C}"/>
              </a:ext>
            </a:extLst>
          </p:cNvPr>
          <p:cNvSpPr txBox="1"/>
          <p:nvPr/>
        </p:nvSpPr>
        <p:spPr>
          <a:xfrm>
            <a:off x="793392" y="832883"/>
            <a:ext cx="10091057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Answer the Questions</a:t>
            </a:r>
          </a:p>
          <a:p>
            <a:endParaRPr lang="en-US" sz="3200" b="1" dirty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What kinds of rubbish can be recycled?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Is rubbish sorted in households in Vietnam?</a:t>
            </a:r>
          </a:p>
        </p:txBody>
      </p:sp>
    </p:spTree>
    <p:extLst>
      <p:ext uri="{BB962C8B-B14F-4D97-AF65-F5344CB8AC3E}">
        <p14:creationId xmlns:p14="http://schemas.microsoft.com/office/powerpoint/2010/main" val="1516286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41959" y="670804"/>
            <a:ext cx="603681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dirty="0"/>
              <a:t>a yoghurt pot </a:t>
            </a:r>
          </a:p>
          <a:p>
            <a:pPr algn="ctr"/>
            <a:r>
              <a:rPr lang="en-US" sz="3600" dirty="0"/>
              <a:t>an apple core </a:t>
            </a:r>
          </a:p>
          <a:p>
            <a:pPr algn="ctr"/>
            <a:r>
              <a:rPr lang="en-US" sz="3600" dirty="0"/>
              <a:t>a jam jar</a:t>
            </a:r>
          </a:p>
          <a:p>
            <a:pPr algn="ctr"/>
            <a:r>
              <a:rPr lang="en-US" sz="3600" dirty="0"/>
              <a:t>a banana skin </a:t>
            </a:r>
          </a:p>
          <a:p>
            <a:pPr algn="ctr"/>
            <a:r>
              <a:rPr lang="en-US" sz="3600" dirty="0"/>
              <a:t>a can of cola</a:t>
            </a:r>
          </a:p>
          <a:p>
            <a:pPr algn="ctr"/>
            <a:r>
              <a:rPr lang="en-US" sz="3600" dirty="0"/>
              <a:t>batteries </a:t>
            </a:r>
          </a:p>
          <a:p>
            <a:pPr algn="ctr"/>
            <a:r>
              <a:rPr lang="en-US" sz="3600" dirty="0"/>
              <a:t>magazines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304359-A28C-1DD1-9847-BF87AC144C97}"/>
              </a:ext>
            </a:extLst>
          </p:cNvPr>
          <p:cNvSpPr txBox="1"/>
          <p:nvPr/>
        </p:nvSpPr>
        <p:spPr>
          <a:xfrm>
            <a:off x="354438" y="588968"/>
            <a:ext cx="913115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in pairs. </a:t>
            </a:r>
            <a:r>
              <a:rPr lang="en-US" sz="2400" b="1" dirty="0">
                <a:solidFill>
                  <a:srgbClr val="0070C0"/>
                </a:solidFill>
              </a:rPr>
              <a:t>Match each picture with the correct word or phrase.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A3246-6A5D-E99D-2346-55BFD8DE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92" y="1395184"/>
            <a:ext cx="6038817" cy="487384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FB5E8F-A032-625C-CE8D-F7835D65B330}"/>
              </a:ext>
            </a:extLst>
          </p:cNvPr>
          <p:cNvSpPr/>
          <p:nvPr/>
        </p:nvSpPr>
        <p:spPr>
          <a:xfrm>
            <a:off x="1329179" y="2686639"/>
            <a:ext cx="1659118" cy="2639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83E35FE-01E6-AB7D-0278-F88B70864C41}"/>
              </a:ext>
            </a:extLst>
          </p:cNvPr>
          <p:cNvSpPr/>
          <p:nvPr/>
        </p:nvSpPr>
        <p:spPr>
          <a:xfrm>
            <a:off x="3206685" y="2686638"/>
            <a:ext cx="1659118" cy="2639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3FE85F-E6BB-B394-08B9-B07BF6A393C4}"/>
              </a:ext>
            </a:extLst>
          </p:cNvPr>
          <p:cNvSpPr/>
          <p:nvPr/>
        </p:nvSpPr>
        <p:spPr>
          <a:xfrm>
            <a:off x="5084191" y="2658357"/>
            <a:ext cx="1659118" cy="2639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3A93C3F-F01D-59DF-A32C-B0F619CB91A5}"/>
              </a:ext>
            </a:extLst>
          </p:cNvPr>
          <p:cNvSpPr/>
          <p:nvPr/>
        </p:nvSpPr>
        <p:spPr>
          <a:xfrm>
            <a:off x="1329179" y="4242045"/>
            <a:ext cx="1659118" cy="2639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339DCE2-9BDD-34D9-47D3-F99B9489AA4E}"/>
              </a:ext>
            </a:extLst>
          </p:cNvPr>
          <p:cNvSpPr/>
          <p:nvPr/>
        </p:nvSpPr>
        <p:spPr>
          <a:xfrm>
            <a:off x="3206685" y="4242045"/>
            <a:ext cx="1659118" cy="2639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DD2F6A-D094-16D4-8A35-52C897FF712C}"/>
              </a:ext>
            </a:extLst>
          </p:cNvPr>
          <p:cNvSpPr/>
          <p:nvPr/>
        </p:nvSpPr>
        <p:spPr>
          <a:xfrm>
            <a:off x="5084191" y="4242045"/>
            <a:ext cx="1659118" cy="2639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0987160-1D4A-CBB6-DA16-20BFE2163E0A}"/>
              </a:ext>
            </a:extLst>
          </p:cNvPr>
          <p:cNvSpPr/>
          <p:nvPr/>
        </p:nvSpPr>
        <p:spPr>
          <a:xfrm>
            <a:off x="2553888" y="5797451"/>
            <a:ext cx="1659118" cy="2639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3291E19-25A4-8F85-314F-AB3A4E2E7DC5}"/>
              </a:ext>
            </a:extLst>
          </p:cNvPr>
          <p:cNvSpPr/>
          <p:nvPr/>
        </p:nvSpPr>
        <p:spPr>
          <a:xfrm>
            <a:off x="4610503" y="5806846"/>
            <a:ext cx="1659118" cy="2639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7FEEE706-CF86-CEB3-E701-17DEA83AC498}"/>
              </a:ext>
            </a:extLst>
          </p:cNvPr>
          <p:cNvSpPr/>
          <p:nvPr/>
        </p:nvSpPr>
        <p:spPr>
          <a:xfrm>
            <a:off x="8031636" y="1545995"/>
            <a:ext cx="3091371" cy="4036097"/>
          </a:xfrm>
          <a:prstGeom prst="flowChartAlternateProcess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 jam jar</a:t>
            </a:r>
          </a:p>
          <a:p>
            <a:pPr algn="ctr"/>
            <a:r>
              <a:rPr lang="en-US" sz="2800" dirty="0"/>
              <a:t>a banana skin </a:t>
            </a:r>
          </a:p>
          <a:p>
            <a:pPr algn="ctr"/>
            <a:r>
              <a:rPr lang="en-US" sz="2800" dirty="0"/>
              <a:t>a yoghurt pot </a:t>
            </a:r>
          </a:p>
          <a:p>
            <a:pPr algn="ctr"/>
            <a:r>
              <a:rPr lang="en-US" sz="2800" dirty="0"/>
              <a:t>a jam jar</a:t>
            </a:r>
          </a:p>
          <a:p>
            <a:pPr algn="ctr"/>
            <a:r>
              <a:rPr lang="en-US" sz="2800" dirty="0"/>
              <a:t>batteries </a:t>
            </a:r>
          </a:p>
          <a:p>
            <a:pPr algn="ctr"/>
            <a:r>
              <a:rPr lang="en-US" sz="2800" dirty="0"/>
              <a:t>magazines  </a:t>
            </a:r>
          </a:p>
          <a:p>
            <a:pPr algn="ctr"/>
            <a:r>
              <a:rPr lang="en-US" sz="2800" dirty="0"/>
              <a:t>an apple core</a:t>
            </a:r>
          </a:p>
          <a:p>
            <a:pPr algn="ctr"/>
            <a:r>
              <a:rPr lang="en-US" sz="2800" dirty="0"/>
              <a:t>newspapers</a:t>
            </a:r>
          </a:p>
          <a:p>
            <a:pPr algn="ctr"/>
            <a:r>
              <a:rPr lang="en-US" sz="2800" dirty="0"/>
              <a:t>a can of cola </a:t>
            </a:r>
          </a:p>
        </p:txBody>
      </p:sp>
    </p:spTree>
    <p:extLst>
      <p:ext uri="{BB962C8B-B14F-4D97-AF65-F5344CB8AC3E}">
        <p14:creationId xmlns:p14="http://schemas.microsoft.com/office/powerpoint/2010/main" val="112544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1751</Words>
  <Application>Microsoft Office PowerPoint</Application>
  <PresentationFormat>Widescreen</PresentationFormat>
  <Paragraphs>281</Paragraphs>
  <Slides>35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521</cp:revision>
  <dcterms:created xsi:type="dcterms:W3CDTF">2020-12-08T03:17:05Z</dcterms:created>
  <dcterms:modified xsi:type="dcterms:W3CDTF">2022-12-21T03:10:21Z</dcterms:modified>
</cp:coreProperties>
</file>