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39" r:id="rId3"/>
    <p:sldId id="427" r:id="rId4"/>
    <p:sldId id="428" r:id="rId5"/>
    <p:sldId id="443" r:id="rId6"/>
    <p:sldId id="454" r:id="rId7"/>
    <p:sldId id="455" r:id="rId8"/>
    <p:sldId id="456" r:id="rId9"/>
    <p:sldId id="457" r:id="rId10"/>
    <p:sldId id="445" r:id="rId11"/>
    <p:sldId id="458"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5F3F3"/>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882"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Giai%20nghia%20tu/Tay%20bat%20mat%20mung.pptx" TargetMode="External"/><Relationship Id="rId2" Type="http://schemas.openxmlformats.org/officeDocument/2006/relationships/hyperlink" Target="Giai%20nghia%20tu/Hon%20ho.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080191" y="3877870"/>
            <a:ext cx="13720442" cy="288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NHỮNG BẬC ĐÁ CHẠM MÂY</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397090" y="167234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98171"/>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492985" cy="1599885"/>
            <a:chOff x="4617134" y="42893"/>
            <a:chExt cx="6492985"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324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356519" y="2316480"/>
            <a:ext cx="14015375"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vì</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sao</a:t>
            </a:r>
            <a:r>
              <a:rPr lang="en-US" sz="3600" b="1" i="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hỏi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a:t>
            </a:r>
          </a:p>
        </p:txBody>
      </p:sp>
      <p:sp>
        <p:nvSpPr>
          <p:cNvPr id="31" name="TextBox 30"/>
          <p:cNvSpPr txBox="1"/>
          <p:nvPr/>
        </p:nvSpPr>
        <p:spPr>
          <a:xfrm>
            <a:off x="1356518" y="2909388"/>
            <a:ext cx="6558206"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a)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ta </a:t>
            </a:r>
            <a:r>
              <a:rPr lang="en-US" sz="3600" b="1" dirty="0" err="1">
                <a:solidFill>
                  <a:srgbClr val="FF0000"/>
                </a:solidFill>
                <a:latin typeface="Times New Roman" pitchFamily="18" charset="0"/>
                <a:cs typeface="Times New Roman" pitchFamily="18" charset="0"/>
              </a:rPr>
              <a:t>gọi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p>
        </p:txBody>
      </p:sp>
      <p:sp>
        <p:nvSpPr>
          <p:cNvPr id="23" name="TextBox 22"/>
          <p:cNvSpPr txBox="1"/>
          <p:nvPr/>
        </p:nvSpPr>
        <p:spPr>
          <a:xfrm>
            <a:off x="1341436" y="3464115"/>
            <a:ext cx="10262746"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b)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tặng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thêm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Ghép</a:t>
            </a:r>
            <a:r>
              <a:rPr lang="en-US" sz="3600" b="1" dirty="0">
                <a:solidFill>
                  <a:srgbClr val="FF0000"/>
                </a:solidFill>
                <a:latin typeface="Times New Roman" pitchFamily="18" charset="0"/>
                <a:cs typeface="Times New Roman" pitchFamily="18" charset="0"/>
              </a:rPr>
              <a:t>.</a:t>
            </a:r>
          </a:p>
        </p:txBody>
      </p:sp>
      <p:sp>
        <p:nvSpPr>
          <p:cNvPr id="24" name="TextBox 23"/>
          <p:cNvSpPr txBox="1"/>
          <p:nvPr/>
        </p:nvSpPr>
        <p:spPr>
          <a:xfrm>
            <a:off x="1341436" y="4523951"/>
            <a:ext cx="7922040" cy="646331"/>
          </a:xfrm>
          <a:prstGeom prst="rect">
            <a:avLst/>
          </a:prstGeom>
          <a:noFill/>
        </p:spPr>
        <p:txBody>
          <a:bodyPr wrap="none" rtlCol="0">
            <a:spAutoFit/>
          </a:bodyPr>
          <a:lstStyle/>
          <a:p>
            <a:r>
              <a:rPr lang="en-US" sz="3600" b="1" dirty="0">
                <a:solidFill>
                  <a:srgbClr val="0000CC"/>
                </a:solidFill>
                <a:latin typeface="Times New Roman" pitchFamily="18" charset="0"/>
                <a:cs typeface="Times New Roman" pitchFamily="18" charset="0"/>
              </a:rPr>
              <a:t>a)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gọi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Đương</a:t>
            </a:r>
            <a:r>
              <a:rPr lang="en-US" sz="3600" b="1" dirty="0">
                <a:solidFill>
                  <a:srgbClr val="0000CC"/>
                </a:solidFill>
                <a:latin typeface="Times New Roman" pitchFamily="18" charset="0"/>
                <a:cs typeface="Times New Roman" pitchFamily="18" charset="0"/>
              </a:rPr>
              <a:t>?</a:t>
            </a:r>
          </a:p>
        </p:txBody>
      </p:sp>
      <p:sp>
        <p:nvSpPr>
          <p:cNvPr id="25" name="TextBox 24"/>
          <p:cNvSpPr txBox="1"/>
          <p:nvPr/>
        </p:nvSpPr>
        <p:spPr>
          <a:xfrm>
            <a:off x="1308769" y="6542000"/>
            <a:ext cx="11600933" cy="646331"/>
          </a:xfrm>
          <a:prstGeom prst="rect">
            <a:avLst/>
          </a:prstGeom>
          <a:noFill/>
        </p:spPr>
        <p:txBody>
          <a:bodyPr wrap="square" rtlCol="0">
            <a:spAutoFit/>
          </a:bodyPr>
          <a:lstStyle/>
          <a:p>
            <a:r>
              <a:rPr lang="en-US" sz="3600" b="1" dirty="0">
                <a:solidFill>
                  <a:srgbClr val="0000CC"/>
                </a:solidFill>
                <a:latin typeface="Times New Roman" pitchFamily="18" charset="0"/>
                <a:cs typeface="Times New Roman" pitchFamily="18" charset="0"/>
              </a:rPr>
              <a:t>b)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tặng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thêm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a:t>
            </a:r>
          </a:p>
        </p:txBody>
      </p:sp>
      <p:sp>
        <p:nvSpPr>
          <p:cNvPr id="26" name="TextBox 25"/>
          <p:cNvSpPr txBox="1"/>
          <p:nvPr/>
        </p:nvSpPr>
        <p:spPr>
          <a:xfrm>
            <a:off x="1308769" y="5170282"/>
            <a:ext cx="13563601" cy="1200329"/>
          </a:xfrm>
          <a:prstGeom prst="rect">
            <a:avLst/>
          </a:prstGeom>
          <a:noFill/>
        </p:spPr>
        <p:txBody>
          <a:bodyPr wrap="square" rtlCol="0">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gọi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hễ</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gặp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đều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đảm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vác</a:t>
            </a:r>
            <a:r>
              <a:rPr lang="en-US" sz="3600" b="1" dirty="0">
                <a:solidFill>
                  <a:srgbClr val="0000CC"/>
                </a:solidFill>
                <a:latin typeface="Times New Roman" pitchFamily="18" charset="0"/>
                <a:cs typeface="Times New Roman" pitchFamily="18" charset="0"/>
              </a:rPr>
              <a:t>.</a:t>
            </a:r>
          </a:p>
        </p:txBody>
      </p:sp>
      <p:sp>
        <p:nvSpPr>
          <p:cNvPr id="27" name="TextBox 26"/>
          <p:cNvSpPr txBox="1"/>
          <p:nvPr/>
        </p:nvSpPr>
        <p:spPr>
          <a:xfrm>
            <a:off x="1308769" y="7205916"/>
            <a:ext cx="13868401" cy="1200329"/>
          </a:xfrm>
          <a:prstGeom prst="rect">
            <a:avLst/>
          </a:prstGeom>
          <a:noFill/>
        </p:spPr>
        <p:txBody>
          <a:bodyPr wrap="square" rtlCol="0">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tặng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thêm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họ</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xuống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dễ</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dàng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hơn</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9707848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fade">
                                      <p:cBhvr>
                                        <p:cTn id="3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p:bldP spid="23"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6873985" cy="1599885"/>
            <a:chOff x="4617134" y="42893"/>
            <a:chExt cx="6873985" cy="1599885"/>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670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1356520" y="1600200"/>
            <a:ext cx="3429000" cy="707886"/>
            <a:chOff x="1508919" y="1888664"/>
            <a:chExt cx="3120775" cy="1186207"/>
          </a:xfrm>
        </p:grpSpPr>
        <p:sp>
          <p:nvSpPr>
            <p:cNvPr id="34" name="Rectangle 33"/>
            <p:cNvSpPr/>
            <p:nvPr/>
          </p:nvSpPr>
          <p:spPr>
            <a:xfrm>
              <a:off x="1508919" y="1888664"/>
              <a:ext cx="3120775"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356519" y="2316480"/>
            <a:ext cx="8348760"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Dựa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a:t>
            </a:r>
          </a:p>
        </p:txBody>
      </p:sp>
      <p:sp>
        <p:nvSpPr>
          <p:cNvPr id="31" name="TextBox 30"/>
          <p:cNvSpPr txBox="1"/>
          <p:nvPr/>
        </p:nvSpPr>
        <p:spPr>
          <a:xfrm>
            <a:off x="1356518" y="2909388"/>
            <a:ext cx="10455106"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a)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ca </a:t>
            </a:r>
            <a:r>
              <a:rPr lang="en-US" sz="3600" b="1" dirty="0" err="1">
                <a:solidFill>
                  <a:srgbClr val="FF0000"/>
                </a:solidFill>
                <a:latin typeface="Times New Roman" pitchFamily="18" charset="0"/>
                <a:cs typeface="Times New Roman" pitchFamily="18" charset="0"/>
              </a:rPr>
              <a:t>ngợi</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đường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p>
        </p:txBody>
      </p:sp>
      <p:sp>
        <p:nvSpPr>
          <p:cNvPr id="23" name="TextBox 22"/>
          <p:cNvSpPr txBox="1"/>
          <p:nvPr/>
        </p:nvSpPr>
        <p:spPr>
          <a:xfrm>
            <a:off x="1341436" y="3464115"/>
            <a:ext cx="7871065"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b)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ca </a:t>
            </a:r>
            <a:r>
              <a:rPr lang="en-US" sz="3600" b="1" dirty="0" err="1">
                <a:solidFill>
                  <a:srgbClr val="FF0000"/>
                </a:solidFill>
                <a:latin typeface="Times New Roman" pitchFamily="18" charset="0"/>
                <a:cs typeface="Times New Roman" pitchFamily="18" charset="0"/>
              </a:rPr>
              <a:t>ngợi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chí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p>
        </p:txBody>
      </p:sp>
      <p:sp>
        <p:nvSpPr>
          <p:cNvPr id="24" name="TextBox 23"/>
          <p:cNvSpPr txBox="1"/>
          <p:nvPr/>
        </p:nvSpPr>
        <p:spPr>
          <a:xfrm>
            <a:off x="1341436" y="4523951"/>
            <a:ext cx="8436925" cy="1754326"/>
          </a:xfrm>
          <a:prstGeom prst="rect">
            <a:avLst/>
          </a:prstGeom>
          <a:noFill/>
        </p:spPr>
        <p:txBody>
          <a:bodyPr wrap="none" rtlCol="0">
            <a:spAutoFit/>
          </a:bodyPr>
          <a:lstStyle/>
          <a:p>
            <a:pPr marL="742950" indent="-742950">
              <a:buAutoNum type="alphaLcParenR"/>
            </a:pPr>
            <a:r>
              <a:rPr lang="en-US" sz="3600" b="1" dirty="0">
                <a:solidFill>
                  <a:srgbClr val="0000CC"/>
                </a:solidFill>
                <a:latin typeface="Times New Roman" pitchFamily="18" charset="0"/>
                <a:cs typeface="Times New Roman" pitchFamily="18" charset="0"/>
              </a:rPr>
              <a:t>Con </a:t>
            </a:r>
            <a:r>
              <a:rPr lang="en-US" sz="3600" b="1" dirty="0" err="1">
                <a:solidFill>
                  <a:srgbClr val="0000CC"/>
                </a:solidFill>
                <a:latin typeface="Times New Roman" pitchFamily="18" charset="0"/>
                <a:cs typeface="Times New Roman" pitchFamily="18" charset="0"/>
              </a:rPr>
              <a:t>đuòng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a:t>
            </a:r>
          </a:p>
          <a:p>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a:t>
            </a:r>
          </a:p>
          <a:p>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dễ</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lắm</a:t>
            </a:r>
            <a:r>
              <a:rPr lang="en-US" sz="3600" b="1" dirty="0">
                <a:solidFill>
                  <a:srgbClr val="0000CC"/>
                </a:solidFill>
                <a:latin typeface="Times New Roman" pitchFamily="18" charset="0"/>
                <a:cs typeface="Times New Roman" pitchFamily="18" charset="0"/>
              </a:rPr>
              <a:t>!</a:t>
            </a:r>
          </a:p>
        </p:txBody>
      </p:sp>
      <p:sp>
        <p:nvSpPr>
          <p:cNvPr id="25" name="TextBox 24"/>
          <p:cNvSpPr txBox="1"/>
          <p:nvPr/>
        </p:nvSpPr>
        <p:spPr>
          <a:xfrm>
            <a:off x="1308769" y="6542000"/>
            <a:ext cx="11600933" cy="1754326"/>
          </a:xfrm>
          <a:prstGeom prst="rect">
            <a:avLst/>
          </a:prstGeom>
          <a:noFill/>
        </p:spPr>
        <p:txBody>
          <a:bodyPr wrap="square" rtlCol="0">
            <a:spAutoFit/>
          </a:bodyPr>
          <a:lstStyle/>
          <a:p>
            <a:pPr marL="742950" indent="-742950">
              <a:buAutoNum type="alphaLcParenR" startAt="2"/>
            </a:pPr>
            <a:r>
              <a:rPr lang="en-US" sz="3600" b="1" dirty="0" err="1">
                <a:solidFill>
                  <a:srgbClr val="0000CC"/>
                </a:solidFill>
                <a:latin typeface="Times New Roman" pitchFamily="18" charset="0"/>
                <a:cs typeface="Times New Roman" pitchFamily="18" charset="0"/>
              </a:rPr>
              <a:t>Cố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bền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gan</a:t>
            </a:r>
            <a:r>
              <a:rPr lang="en-US" sz="3600" b="1" dirty="0">
                <a:solidFill>
                  <a:srgbClr val="0000CC"/>
                </a:solidFill>
                <a:latin typeface="Times New Roman" pitchFamily="18" charset="0"/>
                <a:cs typeface="Times New Roman" pitchFamily="18" charset="0"/>
              </a:rPr>
              <a:t>!</a:t>
            </a:r>
          </a:p>
          <a:p>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mẽ</a:t>
            </a:r>
            <a:r>
              <a:rPr lang="en-US" sz="3600" b="1" dirty="0">
                <a:solidFill>
                  <a:srgbClr val="0000CC"/>
                </a:solidFill>
                <a:latin typeface="Times New Roman" pitchFamily="18" charset="0"/>
                <a:cs typeface="Times New Roman" pitchFamily="18" charset="0"/>
              </a:rPr>
              <a:t>!</a:t>
            </a:r>
          </a:p>
          <a:p>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chí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phục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quá</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30796391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fade">
                                      <p:cBhvr>
                                        <p:cTn id="32" dur="500"/>
                                        <p:tgtEl>
                                          <p:spTgt spid="2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fade">
                                      <p:cBhvr>
                                        <p:cTn id="42" dur="500"/>
                                        <p:tgtEl>
                                          <p:spTgt spid="2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Effect transition="in" filter="fade">
                                      <p:cBhvr>
                                        <p:cTn id="4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4806" t="31098" r="16434" b="36539"/>
          <a:stretch/>
        </p:blipFill>
        <p:spPr>
          <a:xfrm>
            <a:off x="670719" y="609600"/>
            <a:ext cx="15011400" cy="8024446"/>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569185" cy="1599885"/>
            <a:chOff x="4617134" y="42893"/>
            <a:chExt cx="6569185"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400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grpSp>
      <p:sp>
        <p:nvSpPr>
          <p:cNvPr id="2" name="Rectangle 1"/>
          <p:cNvSpPr/>
          <p:nvPr/>
        </p:nvSpPr>
        <p:spPr>
          <a:xfrm>
            <a:off x="1563435" y="2751892"/>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thơ</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giữa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cụm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232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rất</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xa</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không</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làm</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cùng</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2672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671374" y="7560915"/>
            <a:ext cx="1371599" cy="707886"/>
          </a:xfrm>
          <a:prstGeom prst="rect">
            <a:avLst/>
          </a:prstGeom>
        </p:spPr>
        <p:txBody>
          <a:bodyPr wrap="square">
            <a:spAutoFit/>
          </a:bodyPr>
          <a:lstStyle/>
          <a:p>
            <a:pPr algn="just"/>
            <a:r>
              <a:rPr lang="en-US" sz="4000" b="1" dirty="0" err="1">
                <a:solidFill>
                  <a:srgbClr val="0000CC"/>
                </a:solidFill>
                <a:latin typeface="Times New Roman" pitchFamily="18" charset="0"/>
                <a:cs typeface="Times New Roman" pitchFamily="18" charset="0"/>
              </a:rPr>
              <a:t>cố</a:t>
            </a:r>
            <a:r>
              <a:rPr lang="en-US" sz="4000" b="1" dirty="0">
                <a:solidFill>
                  <a:srgbClr val="0000CC"/>
                </a:solidFill>
                <a:latin typeface="Times New Roman" pitchFamily="18" charset="0"/>
                <a:cs typeface="Times New Roman" pitchFamily="18" charset="0"/>
              </a:rPr>
              <a:t>, </a:t>
            </a:r>
          </a:p>
        </p:txBody>
      </p:sp>
      <p:grpSp>
        <p:nvGrpSpPr>
          <p:cNvPr id="5" name="Group 4"/>
          <p:cNvGrpSpPr/>
          <p:nvPr/>
        </p:nvGrpSpPr>
        <p:grpSpPr>
          <a:xfrm>
            <a:off x="1473833" y="1950753"/>
            <a:ext cx="6781801" cy="707886"/>
            <a:chOff x="1473907" y="1592018"/>
            <a:chExt cx="6172201" cy="1186207"/>
          </a:xfrm>
        </p:grpSpPr>
        <p:sp>
          <p:nvSpPr>
            <p:cNvPr id="10" name="Rectangle 9"/>
            <p:cNvSpPr/>
            <p:nvPr/>
          </p:nvSpPr>
          <p:spPr>
            <a:xfrm>
              <a:off x="1473907" y="1592018"/>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53692" y="253685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492143" y="4104856"/>
            <a:ext cx="13961375" cy="2308324"/>
          </a:xfrm>
          <a:prstGeom prst="rect">
            <a:avLst/>
          </a:prstGeom>
        </p:spPr>
        <p:txBody>
          <a:bodyPr wrap="square">
            <a:spAutoFit/>
          </a:bodyPr>
          <a:lstStyle/>
          <a:p>
            <a:pPr>
              <a:lnSpc>
                <a:spcPct val="120000"/>
              </a:lnSpc>
            </a:pPr>
            <a:r>
              <a:rPr lang="en-US" sz="4000" b="1" dirty="0" err="1">
                <a:solidFill>
                  <a:srgbClr val="0000CC"/>
                </a:solidFill>
                <a:latin typeface="Times New Roman" pitchFamily="18" charset="0"/>
                <a:cs typeface="Times New Roman" pitchFamily="18" charset="0"/>
              </a:rPr>
              <a:t>Thấy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lên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núi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phải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đường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vòng</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bàn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với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mọi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người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ghép</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đá</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thành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bậc</a:t>
            </a:r>
            <a:r>
              <a:rPr lang="en-US" sz="4000" b="1" dirty="0">
                <a:solidFill>
                  <a:srgbClr val="0000CC"/>
                </a:solidFill>
                <a:latin typeface="Times New Roman" pitchFamily="18" charset="0"/>
                <a:cs typeface="Times New Roman" pitchFamily="18" charset="0"/>
              </a:rPr>
              <a:t> thang </a:t>
            </a:r>
            <a:r>
              <a:rPr lang="en-US" sz="4000" b="1" dirty="0" err="1">
                <a:solidFill>
                  <a:srgbClr val="0000CC"/>
                </a:solidFill>
                <a:latin typeface="Times New Roman" pitchFamily="18" charset="0"/>
                <a:cs typeface="Times New Roman" pitchFamily="18" charset="0"/>
              </a:rPr>
              <a:t>vượt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dốc</a:t>
            </a:r>
            <a:r>
              <a:rPr lang="en-US" sz="4000" b="1" dirty="0">
                <a:solidFill>
                  <a:srgbClr val="FF0000"/>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để</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có</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được</a:t>
            </a:r>
            <a:r>
              <a:rPr lang="en-US" sz="4000" b="1" dirty="0">
                <a:solidFill>
                  <a:srgbClr val="0000CC"/>
                </a:solidFill>
                <a:latin typeface="Times New Roman" pitchFamily="18" charset="0"/>
                <a:cs typeface="Times New Roman" pitchFamily="18" charset="0"/>
              </a:rPr>
              <a:t> con </a:t>
            </a:r>
            <a:r>
              <a:rPr lang="en-US" sz="4000" b="1" dirty="0" err="1">
                <a:solidFill>
                  <a:srgbClr val="0000CC"/>
                </a:solidFill>
                <a:latin typeface="Times New Roman" pitchFamily="18" charset="0"/>
                <a:cs typeface="Times New Roman" pitchFamily="18" charset="0"/>
              </a:rPr>
              <a:t>đường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ngắn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như</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mong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muốn</a:t>
            </a:r>
            <a:r>
              <a:rPr lang="en-US" sz="4000" b="1" dirty="0">
                <a:solidFill>
                  <a:srgbClr val="0000CC"/>
                </a:solidFill>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endParaRPr lang="vi-VN" sz="4000" b="1" dirty="0">
              <a:solidFill>
                <a:srgbClr val="0000CC"/>
              </a:solidFill>
              <a:latin typeface="Times New Roman" pitchFamily="18" charset="0"/>
              <a:cs typeface="Times New Roman" pitchFamily="18" charset="0"/>
            </a:endParaRPr>
          </a:p>
        </p:txBody>
      </p:sp>
      <p:sp>
        <p:nvSpPr>
          <p:cNvPr id="21" name="Rectangle 20">
            <a:hlinkClick r:id="rId3" action="ppaction://hlinkpres?slideindex=1&amp;slidetitle="/>
          </p:cNvPr>
          <p:cNvSpPr/>
          <p:nvPr/>
        </p:nvSpPr>
        <p:spPr>
          <a:xfrm>
            <a:off x="3345696" y="7560915"/>
            <a:ext cx="2889581" cy="707886"/>
          </a:xfrm>
          <a:prstGeom prst="rect">
            <a:avLst/>
          </a:prstGeom>
        </p:spPr>
        <p:txBody>
          <a:bodyPr wrap="square">
            <a:spAutoFit/>
          </a:bodyPr>
          <a:lstStyle/>
          <a:p>
            <a:pPr algn="just"/>
            <a:r>
              <a:rPr lang="en-US" sz="4000" b="1" dirty="0" err="1">
                <a:solidFill>
                  <a:srgbClr val="0000CC"/>
                </a:solidFill>
                <a:latin typeface="Times New Roman" pitchFamily="18" charset="0"/>
                <a:cs typeface="Times New Roman" pitchFamily="18" charset="0"/>
              </a:rPr>
              <a:t>đảm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đương</a:t>
            </a:r>
            <a:r>
              <a:rPr lang="en-US" sz="4000" b="1" dirty="0">
                <a:solidFill>
                  <a:srgbClr val="0000CC"/>
                </a:solidFill>
                <a:latin typeface="Times New Roman" pitchFamily="18" charset="0"/>
                <a:cs typeface="Times New Roman" pitchFamily="18" charset="0"/>
              </a:rPr>
              <a:t>,</a:t>
            </a:r>
          </a:p>
        </p:txBody>
      </p:sp>
      <p:sp>
        <p:nvSpPr>
          <p:cNvPr id="27" name="Rectangle 26"/>
          <p:cNvSpPr/>
          <p:nvPr/>
        </p:nvSpPr>
        <p:spPr>
          <a:xfrm>
            <a:off x="1524130" y="2689503"/>
            <a:ext cx="5251780" cy="707886"/>
          </a:xfrm>
          <a:prstGeom prst="rect">
            <a:avLst/>
          </a:prstGeom>
        </p:spPr>
        <p:txBody>
          <a:bodyPr wrap="square">
            <a:spAutoFit/>
          </a:bodyPr>
          <a:lstStyle/>
          <a:p>
            <a:pPr algn="just"/>
            <a:r>
              <a:rPr lang="en-US" sz="4000" b="1" dirty="0">
                <a:solidFill>
                  <a:srgbClr val="FF0066"/>
                </a:solidFill>
                <a:latin typeface="Times New Roman" pitchFamily="18" charset="0"/>
                <a:cs typeface="Times New Roman" pitchFamily="18" charset="0"/>
              </a:rPr>
              <a:t>a. </a:t>
            </a:r>
            <a:r>
              <a:rPr lang="en-US" sz="4000" b="1" dirty="0" err="1">
                <a:solidFill>
                  <a:srgbClr val="FF0066"/>
                </a:solidFill>
                <a:latin typeface="Times New Roman" pitchFamily="18" charset="0"/>
                <a:cs typeface="Times New Roman" pitchFamily="18" charset="0"/>
              </a:rPr>
              <a:t>Luyện</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đọc</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từ</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câu</a:t>
            </a:r>
            <a:endParaRPr lang="en-US" sz="4000" b="1" dirty="0">
              <a:solidFill>
                <a:srgbClr val="FF0066"/>
              </a:solidFill>
              <a:latin typeface="Times New Roman" pitchFamily="18" charset="0"/>
              <a:cs typeface="Times New Roman" pitchFamily="18" charset="0"/>
            </a:endParaRPr>
          </a:p>
        </p:txBody>
      </p:sp>
      <p:sp>
        <p:nvSpPr>
          <p:cNvPr id="28" name="Rectangle 27"/>
          <p:cNvSpPr/>
          <p:nvPr/>
        </p:nvSpPr>
        <p:spPr>
          <a:xfrm>
            <a:off x="1585120" y="6764754"/>
            <a:ext cx="5251780" cy="707886"/>
          </a:xfrm>
          <a:prstGeom prst="rect">
            <a:avLst/>
          </a:prstGeom>
        </p:spPr>
        <p:txBody>
          <a:bodyPr wrap="square">
            <a:spAutoFit/>
          </a:bodyPr>
          <a:lstStyle/>
          <a:p>
            <a:pPr algn="just"/>
            <a:r>
              <a:rPr lang="en-US" sz="4000" b="1" dirty="0">
                <a:solidFill>
                  <a:srgbClr val="FF0066"/>
                </a:solidFill>
                <a:latin typeface="Times New Roman" pitchFamily="18" charset="0"/>
                <a:cs typeface="Times New Roman" pitchFamily="18" charset="0"/>
              </a:rPr>
              <a:t>b. </a:t>
            </a:r>
            <a:r>
              <a:rPr lang="en-US" sz="4000" b="1" dirty="0" err="1">
                <a:solidFill>
                  <a:srgbClr val="FF0066"/>
                </a:solidFill>
                <a:latin typeface="Times New Roman" pitchFamily="18" charset="0"/>
                <a:cs typeface="Times New Roman" pitchFamily="18" charset="0"/>
              </a:rPr>
              <a:t>Giải</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nghĩa</a:t>
            </a:r>
            <a:r>
              <a:rPr lang="en-US" sz="4000" b="1" dirty="0">
                <a:solidFill>
                  <a:srgbClr val="FF0066"/>
                </a:solidFill>
                <a:latin typeface="Times New Roman" pitchFamily="18" charset="0"/>
                <a:cs typeface="Times New Roman" pitchFamily="18" charset="0"/>
              </a:rPr>
              <a:t> </a:t>
            </a:r>
            <a:r>
              <a:rPr lang="en-US" sz="4000" b="1" dirty="0" err="1">
                <a:solidFill>
                  <a:srgbClr val="FF0066"/>
                </a:solidFill>
                <a:latin typeface="Times New Roman" pitchFamily="18" charset="0"/>
                <a:cs typeface="Times New Roman" pitchFamily="18" charset="0"/>
              </a:rPr>
              <a:t>từ</a:t>
            </a:r>
            <a:endParaRPr lang="en-US" sz="4000" b="1" dirty="0">
              <a:solidFill>
                <a:srgbClr val="FF0066"/>
              </a:solidFill>
              <a:latin typeface="Times New Roman" pitchFamily="18" charset="0"/>
              <a:cs typeface="Times New Roman" pitchFamily="18" charset="0"/>
            </a:endParaRPr>
          </a:p>
        </p:txBody>
      </p:sp>
      <p:sp>
        <p:nvSpPr>
          <p:cNvPr id="30" name="Rectangle 29"/>
          <p:cNvSpPr/>
          <p:nvPr/>
        </p:nvSpPr>
        <p:spPr>
          <a:xfrm>
            <a:off x="1492144" y="3309814"/>
            <a:ext cx="13548200" cy="707886"/>
          </a:xfrm>
          <a:prstGeom prst="rect">
            <a:avLst/>
          </a:prstGeom>
        </p:spPr>
        <p:txBody>
          <a:bodyPr wrap="square">
            <a:spAutoFit/>
          </a:bodyPr>
          <a:lstStyle/>
          <a:p>
            <a:pPr algn="just"/>
            <a:r>
              <a:rPr lang="en-US" sz="4000" b="1" dirty="0" err="1">
                <a:solidFill>
                  <a:srgbClr val="0000CC"/>
                </a:solidFill>
                <a:latin typeface="Times New Roman" pitchFamily="18" charset="0"/>
                <a:cs typeface="Times New Roman" pitchFamily="18" charset="0"/>
              </a:rPr>
              <a:t>Hồng</a:t>
            </a:r>
            <a:r>
              <a:rPr lang="en-US" sz="4000" b="1" dirty="0">
                <a:solidFill>
                  <a:srgbClr val="0000CC"/>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a:t>
            </a:r>
            <a:r>
              <a:rPr lang="en-US" sz="4000" b="1" dirty="0" err="1">
                <a:solidFill>
                  <a:srgbClr val="0000CC"/>
                </a:solidFill>
                <a:latin typeface="Times New Roman" pitchFamily="18" charset="0"/>
                <a:cs typeface="Times New Roman" pitchFamily="18" charset="0"/>
              </a:rPr>
              <a:t>ĩnh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yên</a:t>
            </a:r>
            <a:r>
              <a:rPr lang="en-US" sz="4000" b="1" dirty="0">
                <a:solidFill>
                  <a:srgbClr val="0000CC"/>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a:t>
            </a:r>
            <a:r>
              <a:rPr lang="en-US" sz="4000" b="1" dirty="0" err="1">
                <a:solidFill>
                  <a:srgbClr val="0000CC"/>
                </a:solidFill>
                <a:latin typeface="Times New Roman" pitchFamily="18" charset="0"/>
                <a:cs typeface="Times New Roman" pitchFamily="18" charset="0"/>
              </a:rPr>
              <a:t>ành</a:t>
            </a:r>
            <a:r>
              <a:rPr lang="en-US" sz="4000" b="1" dirty="0">
                <a:solidFill>
                  <a:srgbClr val="0000CC"/>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a:t>
            </a:r>
            <a:r>
              <a:rPr lang="en-US" sz="4000" b="1" dirty="0" err="1">
                <a:solidFill>
                  <a:srgbClr val="0000CC"/>
                </a:solidFill>
                <a:latin typeface="Times New Roman" pitchFamily="18" charset="0"/>
                <a:cs typeface="Times New Roman" pitchFamily="18" charset="0"/>
              </a:rPr>
              <a:t>ên</a:t>
            </a:r>
            <a:r>
              <a:rPr lang="en-US" sz="4000" b="1" dirty="0">
                <a:solidFill>
                  <a:srgbClr val="0000CC"/>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a:t>
            </a:r>
            <a:r>
              <a:rPr lang="en-US" sz="4000" b="1" dirty="0" err="1">
                <a:solidFill>
                  <a:srgbClr val="0000CC"/>
                </a:solidFill>
                <a:latin typeface="Times New Roman" pitchFamily="18" charset="0"/>
                <a:cs typeface="Times New Roman" pitchFamily="18" charset="0"/>
              </a:rPr>
              <a:t>úi</a:t>
            </a:r>
            <a:r>
              <a:rPr lang="en-US" sz="4000" b="1" dirty="0">
                <a:solidFill>
                  <a:srgbClr val="0000CC"/>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a:t>
            </a:r>
            <a:r>
              <a:rPr lang="en-US" sz="4000" b="1" dirty="0" err="1">
                <a:solidFill>
                  <a:srgbClr val="0000CC"/>
                </a:solidFill>
                <a:latin typeface="Times New Roman" pitchFamily="18" charset="0"/>
                <a:cs typeface="Times New Roman" pitchFamily="18" charset="0"/>
              </a:rPr>
              <a:t>ắc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đầu</a:t>
            </a:r>
            <a:r>
              <a:rPr lang="en-US" sz="4000" b="1" dirty="0">
                <a:solidFill>
                  <a:srgbClr val="0000CC"/>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a:t>
            </a:r>
            <a:r>
              <a:rPr lang="en-US" sz="4000" b="1" dirty="0" err="1">
                <a:solidFill>
                  <a:srgbClr val="0000CC"/>
                </a:solidFill>
                <a:latin typeface="Times New Roman" pitchFamily="18" charset="0"/>
                <a:cs typeface="Times New Roman" pitchFamily="18" charset="0"/>
              </a:rPr>
              <a:t>ăm</a:t>
            </a:r>
            <a:r>
              <a:rPr lang="en-US" sz="4000" b="1" dirty="0">
                <a:solidFill>
                  <a:srgbClr val="0000CC"/>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a:t>
            </a:r>
            <a:r>
              <a:rPr lang="en-US" sz="4000" b="1" dirty="0" err="1">
                <a:solidFill>
                  <a:srgbClr val="0000CC"/>
                </a:solidFill>
                <a:latin typeface="Times New Roman" pitchFamily="18" charset="0"/>
                <a:cs typeface="Times New Roman" pitchFamily="18" charset="0"/>
              </a:rPr>
              <a:t>ần</a:t>
            </a:r>
            <a:endParaRPr lang="en-US" sz="4000" b="1" dirty="0">
              <a:solidFill>
                <a:srgbClr val="FF0000"/>
              </a:solidFill>
              <a:latin typeface="Times New Roman" pitchFamily="18" charset="0"/>
              <a:cs typeface="Times New Roman" pitchFamily="18" charset="0"/>
            </a:endParaRPr>
          </a:p>
        </p:txBody>
      </p:sp>
      <p:grpSp>
        <p:nvGrpSpPr>
          <p:cNvPr id="32" name="Group 31"/>
          <p:cNvGrpSpPr/>
          <p:nvPr/>
        </p:nvGrpSpPr>
        <p:grpSpPr>
          <a:xfrm>
            <a:off x="4617134" y="42893"/>
            <a:ext cx="6255239" cy="1013727"/>
            <a:chOff x="4539228" y="103852"/>
            <a:chExt cx="6149694" cy="1013727"/>
          </a:xfrm>
        </p:grpSpPr>
        <p:grpSp>
          <p:nvGrpSpPr>
            <p:cNvPr id="34" name="Group 33"/>
            <p:cNvGrpSpPr/>
            <p:nvPr/>
          </p:nvGrpSpPr>
          <p:grpSpPr>
            <a:xfrm>
              <a:off x="4539228" y="103852"/>
              <a:ext cx="6149694" cy="1013727"/>
              <a:chOff x="4539228" y="103852"/>
              <a:chExt cx="6149694" cy="1013727"/>
            </a:xfrm>
          </p:grpSpPr>
          <p:sp>
            <p:nvSpPr>
              <p:cNvPr id="36" name="TextBox 35"/>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36341" y="1056809"/>
            <a:ext cx="681682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sp>
        <p:nvSpPr>
          <p:cNvPr id="19" name="Rectangle 18">
            <a:hlinkClick r:id="rId3" action="ppaction://hlinkpres?slideindex=1&amp;slidetitle="/>
          </p:cNvPr>
          <p:cNvSpPr/>
          <p:nvPr/>
        </p:nvSpPr>
        <p:spPr>
          <a:xfrm>
            <a:off x="6995319" y="7560915"/>
            <a:ext cx="2889581" cy="707886"/>
          </a:xfrm>
          <a:prstGeom prst="rect">
            <a:avLst/>
          </a:prstGeom>
        </p:spPr>
        <p:txBody>
          <a:bodyPr wrap="square">
            <a:spAutoFit/>
          </a:bodyPr>
          <a:lstStyle/>
          <a:p>
            <a:pPr algn="just"/>
            <a:r>
              <a:rPr lang="en-US" sz="4000" b="1" dirty="0" err="1">
                <a:solidFill>
                  <a:srgbClr val="0000CC"/>
                </a:solidFill>
                <a:latin typeface="Times New Roman" pitchFamily="18" charset="0"/>
                <a:cs typeface="Times New Roman" pitchFamily="18" charset="0"/>
              </a:rPr>
              <a:t>truông</a:t>
            </a:r>
            <a:r>
              <a:rPr lang="en-US" sz="4000" b="1" dirty="0">
                <a:solidFill>
                  <a:srgbClr val="0000CC"/>
                </a:solidFill>
                <a:latin typeface="Times New Roman" pitchFamily="18" charset="0"/>
                <a:cs typeface="Times New Roman" pitchFamily="18" charset="0"/>
              </a:rPr>
              <a:t>,</a:t>
            </a:r>
          </a:p>
        </p:txBody>
      </p:sp>
      <p:sp>
        <p:nvSpPr>
          <p:cNvPr id="20" name="Rectangle 19">
            <a:hlinkClick r:id="rId3" action="ppaction://hlinkpres?slideindex=1&amp;slidetitle="/>
          </p:cNvPr>
          <p:cNvSpPr/>
          <p:nvPr/>
        </p:nvSpPr>
        <p:spPr>
          <a:xfrm>
            <a:off x="9321295" y="7560915"/>
            <a:ext cx="3663737" cy="707886"/>
          </a:xfrm>
          <a:prstGeom prst="rect">
            <a:avLst/>
          </a:prstGeom>
        </p:spPr>
        <p:txBody>
          <a:bodyPr wrap="square">
            <a:spAutoFit/>
          </a:bodyPr>
          <a:lstStyle/>
          <a:p>
            <a:pPr algn="just"/>
            <a:r>
              <a:rPr lang="en-US" sz="4000" b="1" dirty="0" err="1">
                <a:solidFill>
                  <a:srgbClr val="0000CC"/>
                </a:solidFill>
                <a:latin typeface="Times New Roman" pitchFamily="18" charset="0"/>
                <a:cs typeface="Times New Roman" pitchFamily="18" charset="0"/>
              </a:rPr>
              <a:t>Núi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Hồng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Lĩnh</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30"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790991" y="2561714"/>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7147719" y="2743200"/>
            <a:ext cx="86868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xóm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gặp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7147718" y="4456355"/>
            <a:ext cx="8686801" cy="3416320"/>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Một cơn bão khủng khiếp đã cuốn đi tất cả thuyền bè khiến người dân hết đường sinh sống phải lên núi kiếm củi bán. Nhưng sườn núi dưới xóm chài dựng đứng, mọi người muốn lên núi phải đi đường vòng rất xa.</a:t>
            </a:r>
            <a:endParaRPr lang="en-US" sz="3600" b="1" dirty="0">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336341" y="1056809"/>
            <a:ext cx="681682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sp>
        <p:nvSpPr>
          <p:cNvPr id="25" name="Rectangle 24"/>
          <p:cNvSpPr/>
          <p:nvPr/>
        </p:nvSpPr>
        <p:spPr>
          <a:xfrm>
            <a:off x="442121" y="2754654"/>
            <a:ext cx="6203968" cy="1200329"/>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Hồng</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ĩnh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ành</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úi</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ăm</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ần</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408658" y="4391085"/>
            <a:ext cx="6203969" cy="3358292"/>
          </a:xfrm>
          <a:prstGeom prst="rect">
            <a:avLst/>
          </a:prstGeom>
        </p:spPr>
        <p:txBody>
          <a:bodyPr wrap="square">
            <a:spAutoFit/>
          </a:bodyPr>
          <a:lstStyle/>
          <a:p>
            <a:pPr algn="just">
              <a:lnSpc>
                <a:spcPct val="120000"/>
              </a:lnSpc>
            </a:pP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vòng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bậc</a:t>
            </a:r>
            <a:r>
              <a:rPr lang="en-US" sz="3600" b="1" dirty="0">
                <a:solidFill>
                  <a:srgbClr val="0000CC"/>
                </a:solidFill>
                <a:latin typeface="Times New Roman" pitchFamily="18" charset="0"/>
                <a:cs typeface="Times New Roman" pitchFamily="18" charset="0"/>
              </a:rPr>
              <a:t> thang </a:t>
            </a:r>
            <a:r>
              <a:rPr lang="en-US" sz="3600" b="1" dirty="0" err="1">
                <a:solidFill>
                  <a:srgbClr val="0000CC"/>
                </a:solidFill>
                <a:latin typeface="Times New Roman" pitchFamily="18" charset="0"/>
                <a:cs typeface="Times New Roman" pitchFamily="18" charset="0"/>
              </a:rPr>
              <a:t>vượt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dốc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muốn</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5"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790991" y="2561714"/>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7147719" y="2743200"/>
            <a:ext cx="86868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a:t>
            </a:r>
            <a:r>
              <a:rPr lang="en-US" sz="3600" b="1" dirty="0">
                <a:solidFill>
                  <a:srgbClr val="FF0000"/>
                </a:solidFill>
                <a:latin typeface="Times New Roman" pitchFamily="18" charset="0"/>
                <a:cs typeface="Times New Roman" pitchFamily="18" charset="0"/>
              </a:rPr>
              <a:t> con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xóm</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7147719" y="4044561"/>
            <a:ext cx="8686801" cy="646331"/>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336341" y="1056809"/>
            <a:ext cx="681682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sp>
        <p:nvSpPr>
          <p:cNvPr id="25" name="Rectangle 24"/>
          <p:cNvSpPr/>
          <p:nvPr/>
        </p:nvSpPr>
        <p:spPr>
          <a:xfrm>
            <a:off x="442121" y="2754654"/>
            <a:ext cx="6203968" cy="1200329"/>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Hồng</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ĩnh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ành</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úi</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ăm</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ần</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408658" y="4391085"/>
            <a:ext cx="6203969" cy="3358292"/>
          </a:xfrm>
          <a:prstGeom prst="rect">
            <a:avLst/>
          </a:prstGeom>
        </p:spPr>
        <p:txBody>
          <a:bodyPr wrap="square">
            <a:spAutoFit/>
          </a:bodyPr>
          <a:lstStyle/>
          <a:p>
            <a:pPr algn="just">
              <a:lnSpc>
                <a:spcPct val="120000"/>
              </a:lnSpc>
            </a:pP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vòng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bậc</a:t>
            </a:r>
            <a:r>
              <a:rPr lang="en-US" sz="3600" b="1" dirty="0">
                <a:solidFill>
                  <a:srgbClr val="0000CC"/>
                </a:solidFill>
                <a:latin typeface="Times New Roman" pitchFamily="18" charset="0"/>
                <a:cs typeface="Times New Roman" pitchFamily="18" charset="0"/>
              </a:rPr>
              <a:t> thang </a:t>
            </a:r>
            <a:r>
              <a:rPr lang="en-US" sz="3600" b="1" dirty="0" err="1">
                <a:solidFill>
                  <a:srgbClr val="0000CC"/>
                </a:solidFill>
                <a:latin typeface="Times New Roman" pitchFamily="18" charset="0"/>
                <a:cs typeface="Times New Roman" pitchFamily="18" charset="0"/>
              </a:rPr>
              <a:t>vượt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dốc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muốn</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21" name="Rectangle 20"/>
          <p:cNvSpPr/>
          <p:nvPr/>
        </p:nvSpPr>
        <p:spPr>
          <a:xfrm>
            <a:off x="7147719" y="4391085"/>
            <a:ext cx="8686800" cy="2308324"/>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bậc</a:t>
            </a:r>
            <a:r>
              <a:rPr lang="en-US" sz="3600" b="1" dirty="0">
                <a:solidFill>
                  <a:srgbClr val="0000CC"/>
                </a:solidFill>
                <a:latin typeface="Times New Roman" pitchFamily="18" charset="0"/>
                <a:cs typeface="Times New Roman" pitchFamily="18" charset="0"/>
              </a:rPr>
              <a:t> thang </a:t>
            </a:r>
            <a:r>
              <a:rPr lang="en-US" sz="3600" b="1" dirty="0" err="1">
                <a:solidFill>
                  <a:srgbClr val="0000CC"/>
                </a:solidFill>
                <a:latin typeface="Times New Roman" pitchFamily="18" charset="0"/>
                <a:cs typeface="Times New Roman" pitchFamily="18" charset="0"/>
              </a:rPr>
              <a:t>vượt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dốc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đỉnh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xuống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dễ</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dàng</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31395392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790991" y="2561714"/>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7147719" y="2743200"/>
            <a:ext cx="8686800"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chi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quyết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7147719" y="4044561"/>
            <a:ext cx="8686801" cy="646331"/>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336341" y="1056809"/>
            <a:ext cx="681682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sp>
        <p:nvSpPr>
          <p:cNvPr id="25" name="Rectangle 24"/>
          <p:cNvSpPr/>
          <p:nvPr/>
        </p:nvSpPr>
        <p:spPr>
          <a:xfrm>
            <a:off x="442121" y="2754654"/>
            <a:ext cx="6203968" cy="1200329"/>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Hồng</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ĩnh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ành</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úi</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ăm</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ần</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444627" y="4791749"/>
            <a:ext cx="6203969" cy="3358292"/>
          </a:xfrm>
          <a:prstGeom prst="rect">
            <a:avLst/>
          </a:prstGeom>
        </p:spPr>
        <p:txBody>
          <a:bodyPr wrap="square">
            <a:spAutoFit/>
          </a:bodyPr>
          <a:lstStyle/>
          <a:p>
            <a:pPr algn="just">
              <a:lnSpc>
                <a:spcPct val="120000"/>
              </a:lnSpc>
            </a:pP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vòng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bậc</a:t>
            </a:r>
            <a:r>
              <a:rPr lang="en-US" sz="3600" b="1" dirty="0">
                <a:solidFill>
                  <a:srgbClr val="0000CC"/>
                </a:solidFill>
                <a:latin typeface="Times New Roman" pitchFamily="18" charset="0"/>
                <a:cs typeface="Times New Roman" pitchFamily="18" charset="0"/>
              </a:rPr>
              <a:t> thang </a:t>
            </a:r>
            <a:r>
              <a:rPr lang="en-US" sz="3600" b="1" dirty="0" err="1">
                <a:solidFill>
                  <a:srgbClr val="0000CC"/>
                </a:solidFill>
                <a:latin typeface="Times New Roman" pitchFamily="18" charset="0"/>
                <a:cs typeface="Times New Roman" pitchFamily="18" charset="0"/>
              </a:rPr>
              <a:t>vượt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dốc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muốn</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21" name="Rectangle 20"/>
          <p:cNvSpPr/>
          <p:nvPr/>
        </p:nvSpPr>
        <p:spPr>
          <a:xfrm>
            <a:off x="7147719" y="4208738"/>
            <a:ext cx="8686800" cy="4524315"/>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chủ</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vẫn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quyết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nặng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nhọc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sờn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suốt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lần</a:t>
            </a:r>
            <a:r>
              <a:rPr lang="en-US" sz="3600" b="1" dirty="0">
                <a:solidFill>
                  <a:srgbClr val="0000CC"/>
                </a:solidFill>
                <a:latin typeface="Times New Roman" pitchFamily="18" charset="0"/>
                <a:cs typeface="Times New Roman" pitchFamily="18" charset="0"/>
              </a:rPr>
              <a:t> sim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quả</a:t>
            </a:r>
            <a:r>
              <a:rPr lang="en-US" sz="3600" b="1" dirty="0">
                <a:solidFill>
                  <a:srgbClr val="0000CC"/>
                </a:solidFill>
                <a:latin typeface="Times New Roman" pitchFamily="18" charset="0"/>
                <a:cs typeface="Times New Roman" pitchFamily="18" charset="0"/>
              </a:rPr>
              <a:t> - 5 </a:t>
            </a:r>
            <a:r>
              <a:rPr lang="en-US" sz="3600" b="1" dirty="0" err="1">
                <a:solidFill>
                  <a:srgbClr val="0000CC"/>
                </a:solidFill>
                <a:latin typeface="Times New Roman" pitchFamily="18" charset="0"/>
                <a:cs typeface="Times New Roman" pitchFamily="18" charset="0"/>
              </a:rPr>
              <a:t>năm</a:t>
            </a:r>
            <a:r>
              <a:rPr lang="en-US" sz="3600" b="1" dirty="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khi</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8621987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790991" y="2561714"/>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7147720" y="2836034"/>
            <a:ext cx="8458199"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Qua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xóm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nhiên</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7147719" y="4044561"/>
            <a:ext cx="8686801" cy="646331"/>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336341" y="1056809"/>
            <a:ext cx="681682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sp>
        <p:nvSpPr>
          <p:cNvPr id="25" name="Rectangle 24"/>
          <p:cNvSpPr/>
          <p:nvPr/>
        </p:nvSpPr>
        <p:spPr>
          <a:xfrm>
            <a:off x="442121" y="2754654"/>
            <a:ext cx="6203968" cy="1200329"/>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Hồng</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ĩnh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ành</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úi</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ăm</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ần</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514571" y="4897825"/>
            <a:ext cx="6203969" cy="3358292"/>
          </a:xfrm>
          <a:prstGeom prst="rect">
            <a:avLst/>
          </a:prstGeom>
        </p:spPr>
        <p:txBody>
          <a:bodyPr wrap="square">
            <a:spAutoFit/>
          </a:bodyPr>
          <a:lstStyle/>
          <a:p>
            <a:pPr algn="just">
              <a:lnSpc>
                <a:spcPct val="120000"/>
              </a:lnSpc>
            </a:pP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vòng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bậc</a:t>
            </a:r>
            <a:r>
              <a:rPr lang="en-US" sz="3600" b="1" dirty="0">
                <a:solidFill>
                  <a:srgbClr val="0000CC"/>
                </a:solidFill>
                <a:latin typeface="Times New Roman" pitchFamily="18" charset="0"/>
                <a:cs typeface="Times New Roman" pitchFamily="18" charset="0"/>
              </a:rPr>
              <a:t> thang </a:t>
            </a:r>
            <a:r>
              <a:rPr lang="en-US" sz="3600" b="1" dirty="0" err="1">
                <a:solidFill>
                  <a:srgbClr val="0000CC"/>
                </a:solidFill>
                <a:latin typeface="Times New Roman" pitchFamily="18" charset="0"/>
                <a:cs typeface="Times New Roman" pitchFamily="18" charset="0"/>
              </a:rPr>
              <a:t>vượt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dốc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muốn</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3" name="TextBox 2"/>
          <p:cNvSpPr txBox="1"/>
          <p:nvPr/>
        </p:nvSpPr>
        <p:spPr>
          <a:xfrm>
            <a:off x="7376319" y="4893988"/>
            <a:ext cx="75438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a) </a:t>
            </a:r>
            <a:r>
              <a:rPr lang="en-US" sz="3600" b="1" dirty="0" err="1">
                <a:solidFill>
                  <a:srgbClr val="0000CC"/>
                </a:solidFill>
                <a:latin typeface="Times New Roman" panose="02020603050405020304" pitchFamily="18" charset="0"/>
                <a:cs typeface="Times New Roman" panose="02020603050405020304" pitchFamily="18" charset="0"/>
              </a:rPr>
              <a:t>Dựa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nhiên</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7376319" y="5683745"/>
            <a:ext cx="80772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b) </a:t>
            </a:r>
            <a:r>
              <a:rPr lang="en-US" sz="3600" b="1" dirty="0" err="1">
                <a:solidFill>
                  <a:srgbClr val="0000CC"/>
                </a:solidFill>
                <a:latin typeface="Times New Roman" panose="02020603050405020304" pitchFamily="18" charset="0"/>
                <a:cs typeface="Times New Roman" panose="02020603050405020304" pitchFamily="18" charset="0"/>
              </a:rPr>
              <a:t>Cải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vụ</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7384683" y="6432889"/>
            <a:ext cx="7840235" cy="1200329"/>
          </a:xfrm>
          <a:prstGeom prst="rect">
            <a:avLst/>
          </a:prstGeom>
          <a:noFill/>
        </p:spPr>
        <p:txBody>
          <a:bodyPr wrap="square" rtlCol="0">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c)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dựa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nhiên</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7456701" y="6535702"/>
            <a:ext cx="7840235" cy="1200329"/>
          </a:xfrm>
          <a:prstGeom prst="rect">
            <a:avLst/>
          </a:prstGeom>
          <a:solidFill>
            <a:schemeClr val="bg1"/>
          </a:solidFill>
        </p:spPr>
        <p:txBody>
          <a:bodyPr wrap="square" rtlCol="0">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c) </a:t>
            </a:r>
            <a:r>
              <a:rPr lang="en-US" sz="3600" b="1" dirty="0" err="1">
                <a:solidFill>
                  <a:srgbClr val="FF0000"/>
                </a:solidFill>
                <a:latin typeface="Times New Roman" panose="02020603050405020304" pitchFamily="18" charset="0"/>
                <a:cs typeface="Times New Roman" panose="02020603050405020304" pitchFamily="18" charset="0"/>
              </a:rPr>
              <a:t>Vừa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dựa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vừa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nhiên</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100637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3" grpId="0"/>
      <p:bldP spid="22" grpId="0"/>
      <p:bldP spid="2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790991" y="2561714"/>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11"/>
          <p:cNvSpPr/>
          <p:nvPr/>
        </p:nvSpPr>
        <p:spPr>
          <a:xfrm>
            <a:off x="7147719" y="4044561"/>
            <a:ext cx="8686801" cy="646331"/>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336341" y="1056809"/>
            <a:ext cx="6816823"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4: NHỮNG BẬC ĐÁ CHẠM MÂY</a:t>
            </a:r>
          </a:p>
        </p:txBody>
      </p:sp>
      <p:sp>
        <p:nvSpPr>
          <p:cNvPr id="25" name="Rectangle 24"/>
          <p:cNvSpPr/>
          <p:nvPr/>
        </p:nvSpPr>
        <p:spPr>
          <a:xfrm>
            <a:off x="442121" y="2754654"/>
            <a:ext cx="6203968" cy="1200329"/>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Hồng</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ĩnh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yên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ành</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ên</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úi</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a:t>
            </a:r>
            <a:r>
              <a:rPr lang="en-US" sz="3600" b="1" dirty="0" err="1">
                <a:solidFill>
                  <a:srgbClr val="0000CC"/>
                </a:solidFill>
                <a:latin typeface="Times New Roman" pitchFamily="18" charset="0"/>
                <a:cs typeface="Times New Roman" pitchFamily="18" charset="0"/>
              </a:rPr>
              <a:t>ăm</a:t>
            </a: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t>
            </a:r>
            <a:r>
              <a:rPr lang="en-US" sz="3600" b="1" dirty="0" err="1">
                <a:solidFill>
                  <a:srgbClr val="0000CC"/>
                </a:solidFill>
                <a:latin typeface="Times New Roman" pitchFamily="18" charset="0"/>
                <a:cs typeface="Times New Roman" pitchFamily="18" charset="0"/>
              </a:rPr>
              <a:t>ần</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514571" y="4897825"/>
            <a:ext cx="6203969" cy="3358292"/>
          </a:xfrm>
          <a:prstGeom prst="rect">
            <a:avLst/>
          </a:prstGeom>
        </p:spPr>
        <p:txBody>
          <a:bodyPr wrap="square">
            <a:spAutoFit/>
          </a:bodyPr>
          <a:lstStyle/>
          <a:p>
            <a:pPr algn="just">
              <a:lnSpc>
                <a:spcPct val="120000"/>
              </a:lnSpc>
            </a:pP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vòng</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bậc</a:t>
            </a:r>
            <a:r>
              <a:rPr lang="en-US" sz="3600" b="1" dirty="0">
                <a:solidFill>
                  <a:srgbClr val="0000CC"/>
                </a:solidFill>
                <a:latin typeface="Times New Roman" pitchFamily="18" charset="0"/>
                <a:cs typeface="Times New Roman" pitchFamily="18" charset="0"/>
              </a:rPr>
              <a:t> thang </a:t>
            </a:r>
            <a:r>
              <a:rPr lang="en-US" sz="3600" b="1" dirty="0" err="1">
                <a:solidFill>
                  <a:srgbClr val="0000CC"/>
                </a:solidFill>
                <a:latin typeface="Times New Roman" pitchFamily="18" charset="0"/>
                <a:cs typeface="Times New Roman" pitchFamily="18" charset="0"/>
              </a:rPr>
              <a:t>vượt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dốc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muốn</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36" name="Rectangle 35"/>
          <p:cNvSpPr/>
          <p:nvPr/>
        </p:nvSpPr>
        <p:spPr>
          <a:xfrm>
            <a:off x="9997599" y="2803109"/>
            <a:ext cx="2895600" cy="707886"/>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NỘI DUNG</a:t>
            </a:r>
          </a:p>
        </p:txBody>
      </p:sp>
      <p:pic>
        <p:nvPicPr>
          <p:cNvPr id="38"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1730" y="1406045"/>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8319" y="3954983"/>
            <a:ext cx="6781800" cy="3416320"/>
          </a:xfrm>
          <a:prstGeom prst="rect">
            <a:avLst/>
          </a:prstGeom>
          <a:noFill/>
        </p:spPr>
        <p:txBody>
          <a:bodyPr wrap="square" rtlCol="0">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Câu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 ca </a:t>
            </a:r>
            <a:r>
              <a:rPr lang="en-US" sz="3600" b="1" dirty="0" err="1">
                <a:solidFill>
                  <a:srgbClr val="0000CC"/>
                </a:solidFill>
                <a:latin typeface="Times New Roman" panose="02020603050405020304" pitchFamily="18" charset="0"/>
                <a:cs typeface="Times New Roman" panose="02020603050405020304" pitchFamily="18" charset="0"/>
              </a:rPr>
              <a:t>ngợi</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chí</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lòng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quyết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tấm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lòng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cộng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Đây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học</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nghĩa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con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dựa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sống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tốt</a:t>
            </a:r>
            <a:r>
              <a:rPr lang="en-US" sz="36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4210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10049</TotalTime>
  <Words>1163</Words>
  <Application>Microsoft Office PowerPoint</Application>
  <PresentationFormat>Custom</PresentationFormat>
  <Paragraphs>109</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Ha</cp:lastModifiedBy>
  <cp:revision>1136</cp:revision>
  <dcterms:created xsi:type="dcterms:W3CDTF">2008-09-09T22:52:10Z</dcterms:created>
  <dcterms:modified xsi:type="dcterms:W3CDTF">2022-08-25T16:19:09Z</dcterms:modified>
</cp:coreProperties>
</file>