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92" r:id="rId6"/>
    <p:sldId id="284" r:id="rId7"/>
    <p:sldId id="264" r:id="rId8"/>
    <p:sldId id="283" r:id="rId9"/>
    <p:sldId id="291" r:id="rId10"/>
    <p:sldId id="265" r:id="rId11"/>
    <p:sldId id="286" r:id="rId12"/>
    <p:sldId id="288" r:id="rId13"/>
    <p:sldId id="289" r:id="rId14"/>
    <p:sldId id="290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6EEAD"/>
    <a:srgbClr val="A7FDFF"/>
    <a:srgbClr val="C3DBB9"/>
    <a:srgbClr val="A4F0D1"/>
    <a:srgbClr val="B1E3D0"/>
    <a:srgbClr val="000000"/>
    <a:srgbClr val="70AD47"/>
    <a:srgbClr val="FFD347"/>
    <a:srgbClr val="15142A"/>
    <a:srgbClr val="FAED3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56" autoAdjust="0"/>
    <p:restoredTop sz="84954" autoAdjust="0"/>
  </p:normalViewPr>
  <p:slideViewPr>
    <p:cSldViewPr snapToGrid="0">
      <p:cViewPr varScale="1">
        <p:scale>
          <a:sx n="61" d="100"/>
          <a:sy n="61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pPr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079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CB509-E79B-4BBC-BC49-FCD76C1E61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pPr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file:///D:\GIAO%20AN%202019\T&#432;%20li&#7879;u%20sinh%206\bai%2029%20cac%20loai%20hoa\a-DuongLenDinhOlympia-TopCa_rr3t(00h00m00s-00h02m02s).mp3" TargetMode="External"/><Relationship Id="rId1" Type="http://schemas.openxmlformats.org/officeDocument/2006/relationships/vmlDrawing" Target="../drawings/vmlDrawing2.v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TẬP HỢP CÁC SỐ TỰ NHIÊN</a:t>
            </a:r>
            <a:endParaRPr lang="en-US" sz="50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:……………………………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§ 2 </a:t>
            </a:r>
            <a:r>
              <a:rPr lang="en-US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C1 – T4</a:t>
            </a:r>
            <a:endParaRPr lang="en-US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6397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18834" y="1200100"/>
          <a:ext cx="9407470" cy="439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3735"/>
                <a:gridCol w="4703735"/>
              </a:tblGrid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lớn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bé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1 345 538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1 345 482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2 445 893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698 998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354 794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353 445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243 892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22 243882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1 000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999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 5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7458" y="201478"/>
            <a:ext cx="4928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29"/>
          <p:cNvSpPr txBox="1">
            <a:spLocks noChangeArrowheads="1"/>
          </p:cNvSpPr>
          <p:nvPr/>
        </p:nvSpPr>
        <p:spPr bwMode="auto">
          <a:xfrm>
            <a:off x="464841" y="387450"/>
            <a:ext cx="4867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KẾT QUẢ TRÒ CHƠI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89315" y="1596325"/>
            <a:ext cx="9035512" cy="2217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b="1" dirty="0" smtClean="0">
                <a:solidFill>
                  <a:schemeClr val="accent1"/>
                </a:solidFill>
              </a:rPr>
              <a:t>- </a:t>
            </a:r>
            <a:r>
              <a:rPr lang="en-US" sz="3200" b="1" dirty="0" err="1" smtClean="0">
                <a:solidFill>
                  <a:schemeClr val="accent1"/>
                </a:solidFill>
              </a:rPr>
              <a:t>Học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theo</a:t>
            </a:r>
            <a:r>
              <a:rPr lang="en-US" sz="3200" b="1" dirty="0" smtClean="0">
                <a:solidFill>
                  <a:schemeClr val="accent1"/>
                </a:solidFill>
              </a:rPr>
              <a:t> SGK </a:t>
            </a:r>
            <a:r>
              <a:rPr lang="en-US" sz="3200" b="1" dirty="0" err="1" smtClean="0">
                <a:solidFill>
                  <a:schemeClr val="accent1"/>
                </a:solidFill>
              </a:rPr>
              <a:t>và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vở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ghi</a:t>
            </a:r>
            <a:r>
              <a:rPr lang="vi-VN" sz="3200" b="1" dirty="0" smtClean="0">
                <a:solidFill>
                  <a:schemeClr val="accent1"/>
                </a:solidFill>
              </a:rPr>
              <a:t>.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accent1"/>
                </a:solidFill>
              </a:rPr>
              <a:t>- </a:t>
            </a:r>
            <a:r>
              <a:rPr lang="fr-FR" sz="3200" b="1" dirty="0" err="1" smtClean="0">
                <a:solidFill>
                  <a:schemeClr val="accent1"/>
                </a:solidFill>
              </a:rPr>
              <a:t>Làm</a:t>
            </a:r>
            <a:r>
              <a:rPr lang="fr-FR" sz="3200" b="1" dirty="0" smtClean="0">
                <a:solidFill>
                  <a:schemeClr val="accent1"/>
                </a:solidFill>
              </a:rPr>
              <a:t> </a:t>
            </a:r>
            <a:r>
              <a:rPr lang="fr-FR" sz="3200" b="1" dirty="0" err="1" smtClean="0">
                <a:solidFill>
                  <a:schemeClr val="accent1"/>
                </a:solidFill>
              </a:rPr>
              <a:t>bài</a:t>
            </a:r>
            <a:r>
              <a:rPr lang="fr-FR" sz="3200" b="1" dirty="0" smtClean="0">
                <a:solidFill>
                  <a:schemeClr val="accent1"/>
                </a:solidFill>
              </a:rPr>
              <a:t> </a:t>
            </a:r>
            <a:r>
              <a:rPr lang="fr-FR" sz="3200" b="1" dirty="0" err="1" smtClean="0">
                <a:solidFill>
                  <a:schemeClr val="accent1"/>
                </a:solidFill>
              </a:rPr>
              <a:t>tập</a:t>
            </a:r>
            <a:r>
              <a:rPr lang="fr-FR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từ</a:t>
            </a:r>
            <a:r>
              <a:rPr lang="en-US" sz="3200" b="1" dirty="0" smtClean="0">
                <a:solidFill>
                  <a:schemeClr val="accent1"/>
                </a:solidFill>
              </a:rPr>
              <a:t> 1 </a:t>
            </a:r>
            <a:r>
              <a:rPr lang="en-US" sz="3200" b="1" dirty="0" err="1" smtClean="0">
                <a:solidFill>
                  <a:schemeClr val="accent1"/>
                </a:solidFill>
              </a:rPr>
              <a:t>đến</a:t>
            </a:r>
            <a:r>
              <a:rPr lang="en-US" sz="3200" b="1" dirty="0" smtClean="0">
                <a:solidFill>
                  <a:schemeClr val="accent1"/>
                </a:solidFill>
              </a:rPr>
              <a:t> 5</a:t>
            </a:r>
            <a:r>
              <a:rPr lang="fr-FR" sz="3200" b="1" dirty="0" smtClean="0">
                <a:solidFill>
                  <a:schemeClr val="accent1"/>
                </a:solidFill>
              </a:rPr>
              <a:t> (SGK </a:t>
            </a:r>
            <a:r>
              <a:rPr lang="fr-FR" sz="3200" b="1" dirty="0" err="1" smtClean="0">
                <a:solidFill>
                  <a:schemeClr val="accent1"/>
                </a:solidFill>
              </a:rPr>
              <a:t>trang</a:t>
            </a:r>
            <a:r>
              <a:rPr lang="fr-FR" sz="3200" b="1" dirty="0" smtClean="0">
                <a:solidFill>
                  <a:schemeClr val="accent1"/>
                </a:solidFill>
              </a:rPr>
              <a:t> 30).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275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9313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5" y="99608"/>
            <a:ext cx="11943219" cy="6658787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=""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2048098" y="2724220"/>
            <a:ext cx="2050385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=""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3776478" y="1844560"/>
            <a:ext cx="343313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=""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6853252" y="2391250"/>
            <a:ext cx="2455455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4372" y="1982037"/>
            <a:ext cx="2327672" cy="3103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19"/>
          <a:stretch/>
        </p:blipFill>
        <p:spPr>
          <a:xfrm>
            <a:off x="6783579" y="2581537"/>
            <a:ext cx="2327672" cy="31035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4748" y="2922966"/>
            <a:ext cx="1561730" cy="2082307"/>
          </a:xfrm>
          <a:prstGeom prst="rect">
            <a:avLst/>
          </a:prstGeom>
        </p:spPr>
      </p:pic>
      <p:sp>
        <p:nvSpPr>
          <p:cNvPr id="10" name="Freeform: Shape 11">
            <a:extLst>
              <a:ext uri="{FF2B5EF4-FFF2-40B4-BE49-F238E27FC236}">
                <a16:creationId xmlns=""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528876" y="526591"/>
            <a:ext cx="310356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264129">
            <a:off x="-435084" y="778884"/>
            <a:ext cx="2558712" cy="5204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17241" y="774862"/>
            <a:ext cx="2025572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48851" y="20699"/>
            <a:ext cx="2025572" cy="1847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9378" y="448859"/>
            <a:ext cx="2176461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48834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SQ-06"/>
          <p:cNvPicPr>
            <a:picLocks noChangeAspect="1" noChangeArrowheads="1"/>
          </p:cNvPicPr>
          <p:nvPr/>
        </p:nvPicPr>
        <p:blipFill>
          <a:blip r:embed="rId2"/>
          <a:srcRect l="14668" t="22810" r="14246" b="26680"/>
          <a:stretch>
            <a:fillRect/>
          </a:stretch>
        </p:blipFill>
        <p:spPr bwMode="auto">
          <a:xfrm>
            <a:off x="0" y="0"/>
            <a:ext cx="5486400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1823-500k"/>
          <p:cNvPicPr>
            <a:picLocks noChangeAspect="1" noChangeArrowheads="1"/>
          </p:cNvPicPr>
          <p:nvPr/>
        </p:nvPicPr>
        <p:blipFill>
          <a:blip r:embed="rId3"/>
          <a:srcRect l="6250" t="31250" r="18750" b="13281"/>
          <a:stretch>
            <a:fillRect/>
          </a:stretch>
        </p:blipFill>
        <p:spPr bwMode="auto">
          <a:xfrm>
            <a:off x="6252706" y="0"/>
            <a:ext cx="54864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7463" y="5021444"/>
            <a:ext cx="11158779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mặt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Cho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mấy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giờ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9316" y="4029561"/>
            <a:ext cx="2216257" cy="523220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83105" y="4029557"/>
            <a:ext cx="2293749" cy="523220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83163"/>
            <a:ext cx="1782305" cy="15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51589" y="3150584"/>
            <a:ext cx="6990996" cy="689826"/>
            <a:chOff x="4762670" y="46987"/>
            <a:chExt cx="7610308" cy="68982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48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762670" y="46987"/>
              <a:ext cx="7232071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1051255" y="470136"/>
            <a:ext cx="3272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vi-VN" sz="28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17356" y="1224368"/>
            <a:ext cx="9174995" cy="4832092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nb-NO" sz="2800" dirty="0" smtClean="0">
              <a:latin typeface="Arial" pitchFamily="34" charset="0"/>
              <a:cs typeface="Arial" pitchFamily="34" charset="0"/>
            </a:endParaRPr>
          </a:p>
          <a:p>
            <a:endParaRPr lang="nb-NO" sz="2800" dirty="0" smtClean="0">
              <a:latin typeface="Arial" pitchFamily="34" charset="0"/>
              <a:cs typeface="Arial" pitchFamily="34" charset="0"/>
            </a:endParaRPr>
          </a:p>
          <a:p>
            <a:endParaRPr lang="nb-NO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nb-NO" sz="2800" dirty="0" smtClean="0">
                <a:latin typeface="Arial" pitchFamily="34" charset="0"/>
                <a:cs typeface="Arial" pitchFamily="34" charset="0"/>
              </a:rPr>
              <a:t>- Viết       tương ứng   4 ;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9</a:t>
            </a:r>
          </a:p>
          <a:p>
            <a:pPr>
              <a:buFontTx/>
              <a:buChar char="-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11</a:t>
            </a:r>
          </a:p>
          <a:p>
            <a:pPr>
              <a:buFontTx/>
              <a:buChar char="-"/>
            </a:pPr>
            <a:r>
              <a:rPr lang="nb-NO" sz="2800" dirty="0" smtClean="0">
                <a:latin typeface="Arial" pitchFamily="34" charset="0"/>
                <a:cs typeface="Arial" pitchFamily="34" charset="0"/>
              </a:rPr>
              <a:t> Giá trị số La Mã là tổng các thành phần của nó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u="sng" dirty="0" err="1" smtClean="0">
                <a:latin typeface="Arial" pitchFamily="34" charset="0"/>
                <a:cs typeface="Arial" pitchFamily="34" charset="0"/>
              </a:rPr>
              <a:t>Ví</a:t>
            </a:r>
            <a:r>
              <a:rPr lang="en-US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latin typeface="Arial" pitchFamily="34" charset="0"/>
                <a:cs typeface="Arial" pitchFamily="34" charset="0"/>
              </a:rPr>
              <a:t>dụ</a:t>
            </a:r>
            <a:r>
              <a:rPr lang="en-US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      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2346485" y="3042267"/>
          <a:ext cx="431800" cy="304800"/>
        </p:xfrm>
        <a:graphic>
          <a:graphicData uri="http://schemas.openxmlformats.org/presentationml/2006/ole">
            <p:oleObj spid="_x0000_s121879" name="Equation" r:id="rId3" imgW="431640" imgH="304560" progId="Equation.DSMT4">
              <p:embed/>
            </p:oleObj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2343688" y="3483113"/>
          <a:ext cx="406400" cy="292100"/>
        </p:xfrm>
        <a:graphic>
          <a:graphicData uri="http://schemas.openxmlformats.org/presentationml/2006/ole">
            <p:oleObj spid="_x0000_s121880" name="Equation" r:id="rId4" imgW="406080" imgH="291960" progId="Equation.DSMT4">
              <p:embed/>
            </p:oleObj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2293642" y="3899392"/>
          <a:ext cx="444500" cy="292100"/>
        </p:xfrm>
        <a:graphic>
          <a:graphicData uri="http://schemas.openxmlformats.org/presentationml/2006/ole">
            <p:oleObj spid="_x0000_s121881" name="Equation" r:id="rId5" imgW="444240" imgH="291960" progId="Equation.DSMT4">
              <p:embed/>
            </p:oleObj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3235826" y="4977231"/>
          <a:ext cx="4445000" cy="317500"/>
        </p:xfrm>
        <a:graphic>
          <a:graphicData uri="http://schemas.openxmlformats.org/presentationml/2006/ole">
            <p:oleObj spid="_x0000_s121882" name="Equation" r:id="rId6" imgW="4444920" imgH="317160" progId="Equation.DSMT4">
              <p:embed/>
            </p:oleObj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3218776" y="5502865"/>
          <a:ext cx="3403600" cy="317500"/>
        </p:xfrm>
        <a:graphic>
          <a:graphicData uri="http://schemas.openxmlformats.org/presentationml/2006/ole">
            <p:oleObj spid="_x0000_s121884" name="Equation" r:id="rId7" imgW="3403440" imgH="317160" progId="Equation.DSMT4">
              <p:embed/>
            </p:oleObj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/>
        </p:nvGraphicFramePr>
        <p:xfrm>
          <a:off x="1518661" y="1746363"/>
          <a:ext cx="8128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La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Mã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Tương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4470400" y="1869657"/>
          <a:ext cx="203200" cy="292100"/>
        </p:xfrm>
        <a:graphic>
          <a:graphicData uri="http://schemas.openxmlformats.org/presentationml/2006/ole">
            <p:oleObj spid="_x0000_s121885" name="Equation" r:id="rId8" imgW="203040" imgH="291960" progId="Equation.DSMT4">
              <p:embed/>
            </p:oleObj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6614026" y="1799139"/>
          <a:ext cx="279400" cy="304800"/>
        </p:xfrm>
        <a:graphic>
          <a:graphicData uri="http://schemas.openxmlformats.org/presentationml/2006/ole">
            <p:oleObj spid="_x0000_s121886" name="Equation" r:id="rId9" imgW="279360" imgH="304560" progId="Equation.DSMT4">
              <p:embed/>
            </p:oleObj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8651707" y="1821531"/>
          <a:ext cx="342900" cy="292100"/>
        </p:xfrm>
        <a:graphic>
          <a:graphicData uri="http://schemas.openxmlformats.org/presentationml/2006/ole">
            <p:oleObj spid="_x0000_s121887" name="Equation" r:id="rId10" imgW="342720" imgH="29196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453038" y="961326"/>
            <a:ext cx="11074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-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10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  I        II        III       IV      V       VI       VII      VIII       IX       X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  1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2         3         4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5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6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7 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8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9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10 </a:t>
            </a: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626824" y="5451830"/>
            <a:ext cx="11379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 I        II        III       IV      V       VI       VII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VIII       IX         X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 1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2         3         4        5        6          7           8          9         0</a:t>
            </a: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1443567" y="5450939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3" name="Text Box 49"/>
          <p:cNvSpPr txBox="1">
            <a:spLocks noChangeArrowheads="1"/>
          </p:cNvSpPr>
          <p:nvPr/>
        </p:nvSpPr>
        <p:spPr bwMode="auto">
          <a:xfrm>
            <a:off x="592594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4" name="Text Box 50"/>
          <p:cNvSpPr txBox="1">
            <a:spLocks noChangeArrowheads="1"/>
          </p:cNvSpPr>
          <p:nvPr/>
        </p:nvSpPr>
        <p:spPr bwMode="auto">
          <a:xfrm>
            <a:off x="609600" y="611505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75" name="Text Box 51"/>
          <p:cNvSpPr txBox="1">
            <a:spLocks noChangeArrowheads="1"/>
          </p:cNvSpPr>
          <p:nvPr/>
        </p:nvSpPr>
        <p:spPr bwMode="auto">
          <a:xfrm>
            <a:off x="1231046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76" name="Text Box 52"/>
          <p:cNvSpPr txBox="1">
            <a:spLocks noChangeArrowheads="1"/>
          </p:cNvSpPr>
          <p:nvPr/>
        </p:nvSpPr>
        <p:spPr bwMode="auto">
          <a:xfrm>
            <a:off x="2431514" y="5457289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7" name="Text Box 53"/>
          <p:cNvSpPr txBox="1">
            <a:spLocks noChangeArrowheads="1"/>
          </p:cNvSpPr>
          <p:nvPr/>
        </p:nvSpPr>
        <p:spPr bwMode="auto">
          <a:xfrm>
            <a:off x="2305023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78" name="Text Box 54"/>
          <p:cNvSpPr txBox="1">
            <a:spLocks noChangeArrowheads="1"/>
          </p:cNvSpPr>
          <p:nvPr/>
        </p:nvSpPr>
        <p:spPr bwMode="auto">
          <a:xfrm>
            <a:off x="3446297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9" name="Text Box 55"/>
          <p:cNvSpPr txBox="1">
            <a:spLocks noChangeArrowheads="1"/>
          </p:cNvSpPr>
          <p:nvPr/>
        </p:nvSpPr>
        <p:spPr bwMode="auto">
          <a:xfrm>
            <a:off x="3405690" y="6112252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0" name="Text Box 56"/>
          <p:cNvSpPr txBox="1">
            <a:spLocks noChangeArrowheads="1"/>
          </p:cNvSpPr>
          <p:nvPr/>
        </p:nvSpPr>
        <p:spPr bwMode="auto">
          <a:xfrm>
            <a:off x="4359480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81" name="Text Box 57"/>
          <p:cNvSpPr txBox="1">
            <a:spLocks noChangeArrowheads="1"/>
          </p:cNvSpPr>
          <p:nvPr/>
        </p:nvSpPr>
        <p:spPr bwMode="auto">
          <a:xfrm>
            <a:off x="4390694" y="6096376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2" name="Text Box 58"/>
          <p:cNvSpPr txBox="1">
            <a:spLocks noChangeArrowheads="1"/>
          </p:cNvSpPr>
          <p:nvPr/>
        </p:nvSpPr>
        <p:spPr bwMode="auto">
          <a:xfrm>
            <a:off x="5258600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83" name="Text Box 59"/>
          <p:cNvSpPr txBox="1">
            <a:spLocks noChangeArrowheads="1"/>
          </p:cNvSpPr>
          <p:nvPr/>
        </p:nvSpPr>
        <p:spPr bwMode="auto">
          <a:xfrm>
            <a:off x="5379931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5" name="Text Box 61"/>
          <p:cNvSpPr txBox="1">
            <a:spLocks noChangeArrowheads="1"/>
          </p:cNvSpPr>
          <p:nvPr/>
        </p:nvSpPr>
        <p:spPr bwMode="auto">
          <a:xfrm>
            <a:off x="6298710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86" name="Text Box 62"/>
          <p:cNvSpPr txBox="1">
            <a:spLocks noChangeArrowheads="1"/>
          </p:cNvSpPr>
          <p:nvPr/>
        </p:nvSpPr>
        <p:spPr bwMode="auto">
          <a:xfrm>
            <a:off x="6538574" y="6096754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7" name="Text Box 63"/>
          <p:cNvSpPr txBox="1">
            <a:spLocks noChangeArrowheads="1"/>
          </p:cNvSpPr>
          <p:nvPr/>
        </p:nvSpPr>
        <p:spPr bwMode="auto">
          <a:xfrm>
            <a:off x="7520635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488" name="Text Box 64"/>
          <p:cNvSpPr txBox="1">
            <a:spLocks noChangeArrowheads="1"/>
          </p:cNvSpPr>
          <p:nvPr/>
        </p:nvSpPr>
        <p:spPr bwMode="auto">
          <a:xfrm>
            <a:off x="7843876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9" name="Text Box 65"/>
          <p:cNvSpPr txBox="1">
            <a:spLocks noChangeArrowheads="1"/>
          </p:cNvSpPr>
          <p:nvPr/>
        </p:nvSpPr>
        <p:spPr bwMode="auto">
          <a:xfrm>
            <a:off x="8735874" y="5454111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490" name="Text Box 66"/>
          <p:cNvSpPr txBox="1">
            <a:spLocks noChangeArrowheads="1"/>
          </p:cNvSpPr>
          <p:nvPr/>
        </p:nvSpPr>
        <p:spPr bwMode="auto">
          <a:xfrm>
            <a:off x="9016582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91" name="Text Box 67"/>
          <p:cNvSpPr txBox="1">
            <a:spLocks noChangeArrowheads="1"/>
          </p:cNvSpPr>
          <p:nvPr/>
        </p:nvSpPr>
        <p:spPr bwMode="auto">
          <a:xfrm>
            <a:off x="9952147" y="5454111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92" name="Text Box 68"/>
          <p:cNvSpPr txBox="1">
            <a:spLocks noChangeArrowheads="1"/>
          </p:cNvSpPr>
          <p:nvPr/>
        </p:nvSpPr>
        <p:spPr bwMode="auto">
          <a:xfrm>
            <a:off x="10072190" y="610870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3493" name="Text Box 69"/>
          <p:cNvSpPr txBox="1">
            <a:spLocks noChangeArrowheads="1"/>
          </p:cNvSpPr>
          <p:nvPr/>
        </p:nvSpPr>
        <p:spPr bwMode="auto">
          <a:xfrm>
            <a:off x="10072190" y="6111875"/>
            <a:ext cx="4487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94" name="Text Box 70"/>
          <p:cNvSpPr txBox="1">
            <a:spLocks noChangeArrowheads="1"/>
          </p:cNvSpPr>
          <p:nvPr/>
        </p:nvSpPr>
        <p:spPr bwMode="auto">
          <a:xfrm>
            <a:off x="385234" y="5054600"/>
            <a:ext cx="50952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11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20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2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34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0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0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0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0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10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5" dur="500"/>
                                        <p:tgtEl>
                                          <p:spTgt spid="10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500"/>
                                        <p:tgtEl>
                                          <p:spTgt spid="10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9" dur="500"/>
                                        <p:tgtEl>
                                          <p:spTgt spid="10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1" dur="500"/>
                                        <p:tgtEl>
                                          <p:spTgt spid="10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44" dur="2000"/>
                                        <p:tgtEl>
                                          <p:spTgt spid="10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70" decel="100000"/>
                                        <p:tgtEl>
                                          <p:spTgt spid="1034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770" decel="100000"/>
                                        <p:tgtEl>
                                          <p:spTgt spid="1034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2" dur="770" fill="hold"/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4" dur="770" fill="hold"/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70" grpId="0"/>
      <p:bldP spid="103471" grpId="0"/>
      <p:bldP spid="103472" grpId="0"/>
      <p:bldP spid="103473" grpId="0"/>
      <p:bldP spid="103474" grpId="0"/>
      <p:bldP spid="103475" grpId="0"/>
      <p:bldP spid="103476" grpId="0"/>
      <p:bldP spid="103477" grpId="0"/>
      <p:bldP spid="103478" grpId="0"/>
      <p:bldP spid="103479" grpId="0"/>
      <p:bldP spid="103480" grpId="0"/>
      <p:bldP spid="103481" grpId="0"/>
      <p:bldP spid="103482" grpId="0"/>
      <p:bldP spid="103483" grpId="0"/>
      <p:bldP spid="103485" grpId="0"/>
      <p:bldP spid="103486" grpId="0"/>
      <p:bldP spid="103487" grpId="0"/>
      <p:bldP spid="103488" grpId="0"/>
      <p:bldP spid="103489" grpId="0"/>
      <p:bldP spid="103490" grpId="0"/>
      <p:bldP spid="103491" grpId="0"/>
      <p:bldP spid="103492" grpId="0"/>
      <p:bldP spid="103493" grpId="0"/>
      <p:bldP spid="103493" grpId="1"/>
      <p:bldP spid="1034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11726" y="5287969"/>
            <a:ext cx="1771649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180175" y="5599113"/>
            <a:ext cx="198967" cy="1524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lIns="91430" tIns="45718" rIns="91430" bIns="45718" anchor="ctr"/>
          <a:lstStyle/>
          <a:p>
            <a:endParaRPr lang="en-US" altLang="en-US" sz="60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180167" y="5827713"/>
            <a:ext cx="203200" cy="1524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lIns="91430" tIns="45718" rIns="91430" bIns="45718" anchor="ctr"/>
          <a:lstStyle/>
          <a:p>
            <a:endParaRPr lang="en-US" altLang="en-US" sz="60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59</a:t>
            </a:r>
          </a:p>
        </p:txBody>
      </p:sp>
      <p:sp>
        <p:nvSpPr>
          <p:cNvPr id="14" name="Text Box 7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58</a:t>
            </a:r>
          </a:p>
        </p:txBody>
      </p:sp>
      <p:sp>
        <p:nvSpPr>
          <p:cNvPr id="15" name="Text Box 7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57</a:t>
            </a:r>
          </a:p>
        </p:txBody>
      </p:sp>
      <p:sp>
        <p:nvSpPr>
          <p:cNvPr id="16" name="Text Box 7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56</a:t>
            </a:r>
          </a:p>
        </p:txBody>
      </p:sp>
      <p:sp>
        <p:nvSpPr>
          <p:cNvPr id="17" name="Text Box 7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55</a:t>
            </a:r>
          </a:p>
        </p:txBody>
      </p:sp>
      <p:sp>
        <p:nvSpPr>
          <p:cNvPr id="18" name="Text Box 7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54</a:t>
            </a:r>
          </a:p>
        </p:txBody>
      </p:sp>
      <p:sp>
        <p:nvSpPr>
          <p:cNvPr id="19" name="Text Box 8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53</a:t>
            </a:r>
          </a:p>
        </p:txBody>
      </p:sp>
      <p:sp>
        <p:nvSpPr>
          <p:cNvPr id="20" name="Text Box 8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52</a:t>
            </a:r>
          </a:p>
        </p:txBody>
      </p:sp>
      <p:sp>
        <p:nvSpPr>
          <p:cNvPr id="21" name="Text Box 8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51</a:t>
            </a:r>
          </a:p>
        </p:txBody>
      </p:sp>
      <p:sp>
        <p:nvSpPr>
          <p:cNvPr id="22" name="Text Box 8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50</a:t>
            </a:r>
          </a:p>
        </p:txBody>
      </p:sp>
      <p:sp>
        <p:nvSpPr>
          <p:cNvPr id="23" name="Text Box 8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49</a:t>
            </a:r>
          </a:p>
        </p:txBody>
      </p:sp>
      <p:sp>
        <p:nvSpPr>
          <p:cNvPr id="24" name="Text Box 8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48</a:t>
            </a:r>
          </a:p>
        </p:txBody>
      </p:sp>
      <p:sp>
        <p:nvSpPr>
          <p:cNvPr id="25" name="Text Box 8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47</a:t>
            </a:r>
          </a:p>
        </p:txBody>
      </p:sp>
      <p:sp>
        <p:nvSpPr>
          <p:cNvPr id="26" name="Text Box 8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46</a:t>
            </a:r>
          </a:p>
        </p:txBody>
      </p:sp>
      <p:sp>
        <p:nvSpPr>
          <p:cNvPr id="27" name="Text Box 8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45</a:t>
            </a:r>
          </a:p>
        </p:txBody>
      </p:sp>
      <p:sp>
        <p:nvSpPr>
          <p:cNvPr id="28" name="Text Box 8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44</a:t>
            </a:r>
          </a:p>
        </p:txBody>
      </p:sp>
      <p:sp>
        <p:nvSpPr>
          <p:cNvPr id="29" name="Text Box 9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43</a:t>
            </a:r>
          </a:p>
        </p:txBody>
      </p:sp>
      <p:sp>
        <p:nvSpPr>
          <p:cNvPr id="30" name="Text Box 9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42</a:t>
            </a:r>
          </a:p>
        </p:txBody>
      </p:sp>
      <p:sp>
        <p:nvSpPr>
          <p:cNvPr id="31" name="Text Box 9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41</a:t>
            </a:r>
          </a:p>
        </p:txBody>
      </p:sp>
      <p:sp>
        <p:nvSpPr>
          <p:cNvPr id="32" name="Text Box 9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40</a:t>
            </a:r>
          </a:p>
        </p:txBody>
      </p:sp>
      <p:sp>
        <p:nvSpPr>
          <p:cNvPr id="33" name="Text Box 9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39</a:t>
            </a:r>
          </a:p>
        </p:txBody>
      </p:sp>
      <p:sp>
        <p:nvSpPr>
          <p:cNvPr id="34" name="Text Box 9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38</a:t>
            </a:r>
          </a:p>
        </p:txBody>
      </p:sp>
      <p:sp>
        <p:nvSpPr>
          <p:cNvPr id="35" name="Text Box 9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37</a:t>
            </a: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36</a:t>
            </a:r>
          </a:p>
        </p:txBody>
      </p:sp>
      <p:sp>
        <p:nvSpPr>
          <p:cNvPr id="37" name="Text Box 9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35</a:t>
            </a:r>
          </a:p>
        </p:txBody>
      </p:sp>
      <p:sp>
        <p:nvSpPr>
          <p:cNvPr id="38" name="Text Box 9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34</a:t>
            </a:r>
          </a:p>
        </p:txBody>
      </p:sp>
      <p:sp>
        <p:nvSpPr>
          <p:cNvPr id="39" name="Text Box 10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33</a:t>
            </a:r>
          </a:p>
        </p:txBody>
      </p:sp>
      <p:sp>
        <p:nvSpPr>
          <p:cNvPr id="40" name="Text Box 10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32</a:t>
            </a:r>
          </a:p>
        </p:txBody>
      </p:sp>
      <p:sp>
        <p:nvSpPr>
          <p:cNvPr id="41" name="Text Box 10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31</a:t>
            </a:r>
          </a:p>
        </p:txBody>
      </p:sp>
      <p:sp>
        <p:nvSpPr>
          <p:cNvPr id="42" name="Text Box 10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30</a:t>
            </a:r>
          </a:p>
        </p:txBody>
      </p:sp>
      <p:sp>
        <p:nvSpPr>
          <p:cNvPr id="43" name="Text Box 10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29</a:t>
            </a:r>
          </a:p>
        </p:txBody>
      </p:sp>
      <p:sp>
        <p:nvSpPr>
          <p:cNvPr id="44" name="Text Box 10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28</a:t>
            </a:r>
          </a:p>
        </p:txBody>
      </p:sp>
      <p:sp>
        <p:nvSpPr>
          <p:cNvPr id="45" name="Text Box 10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27</a:t>
            </a:r>
          </a:p>
        </p:txBody>
      </p:sp>
      <p:sp>
        <p:nvSpPr>
          <p:cNvPr id="46" name="Text Box 10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26</a:t>
            </a:r>
          </a:p>
        </p:txBody>
      </p:sp>
      <p:sp>
        <p:nvSpPr>
          <p:cNvPr id="47" name="Text Box 10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25</a:t>
            </a:r>
          </a:p>
        </p:txBody>
      </p:sp>
      <p:sp>
        <p:nvSpPr>
          <p:cNvPr id="48" name="Text Box 11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24</a:t>
            </a:r>
          </a:p>
        </p:txBody>
      </p:sp>
      <p:sp>
        <p:nvSpPr>
          <p:cNvPr id="49" name="Text Box 11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23</a:t>
            </a:r>
          </a:p>
        </p:txBody>
      </p:sp>
      <p:sp>
        <p:nvSpPr>
          <p:cNvPr id="50" name="Text Box 11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22</a:t>
            </a:r>
          </a:p>
        </p:txBody>
      </p:sp>
      <p:sp>
        <p:nvSpPr>
          <p:cNvPr id="51" name="Text Box 11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21</a:t>
            </a:r>
          </a:p>
        </p:txBody>
      </p:sp>
      <p:sp>
        <p:nvSpPr>
          <p:cNvPr id="52" name="Text Box 11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20</a:t>
            </a:r>
          </a:p>
        </p:txBody>
      </p:sp>
      <p:sp>
        <p:nvSpPr>
          <p:cNvPr id="53" name="Text Box 11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19</a:t>
            </a:r>
          </a:p>
        </p:txBody>
      </p:sp>
      <p:sp>
        <p:nvSpPr>
          <p:cNvPr id="54" name="Text Box 11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18</a:t>
            </a:r>
          </a:p>
        </p:txBody>
      </p:sp>
      <p:sp>
        <p:nvSpPr>
          <p:cNvPr id="55" name="Text Box 11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17</a:t>
            </a:r>
          </a:p>
        </p:txBody>
      </p:sp>
      <p:sp>
        <p:nvSpPr>
          <p:cNvPr id="56" name="Text Box 11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16</a:t>
            </a:r>
          </a:p>
        </p:txBody>
      </p:sp>
      <p:sp>
        <p:nvSpPr>
          <p:cNvPr id="57" name="Text Box 11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15</a:t>
            </a:r>
          </a:p>
        </p:txBody>
      </p:sp>
      <p:sp>
        <p:nvSpPr>
          <p:cNvPr id="58" name="Text Box 12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14</a:t>
            </a:r>
          </a:p>
        </p:txBody>
      </p:sp>
      <p:sp>
        <p:nvSpPr>
          <p:cNvPr id="59" name="Text Box 12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13</a:t>
            </a:r>
          </a:p>
        </p:txBody>
      </p:sp>
      <p:sp>
        <p:nvSpPr>
          <p:cNvPr id="60" name="Text Box 12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12</a:t>
            </a:r>
          </a:p>
        </p:txBody>
      </p:sp>
      <p:sp>
        <p:nvSpPr>
          <p:cNvPr id="61" name="Text Box 12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11</a:t>
            </a:r>
          </a:p>
        </p:txBody>
      </p:sp>
      <p:sp>
        <p:nvSpPr>
          <p:cNvPr id="62" name="Text Box 12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10</a:t>
            </a: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09</a:t>
            </a:r>
          </a:p>
        </p:txBody>
      </p:sp>
      <p:sp>
        <p:nvSpPr>
          <p:cNvPr id="64" name="Text Box 12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08</a:t>
            </a:r>
          </a:p>
        </p:txBody>
      </p:sp>
      <p:sp>
        <p:nvSpPr>
          <p:cNvPr id="65" name="Text Box 12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07</a:t>
            </a:r>
          </a:p>
        </p:txBody>
      </p:sp>
      <p:sp>
        <p:nvSpPr>
          <p:cNvPr id="66" name="Text Box 12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06</a:t>
            </a:r>
          </a:p>
        </p:txBody>
      </p:sp>
      <p:sp>
        <p:nvSpPr>
          <p:cNvPr id="67" name="Text Box 12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05</a:t>
            </a:r>
          </a:p>
        </p:txBody>
      </p:sp>
      <p:sp>
        <p:nvSpPr>
          <p:cNvPr id="68" name="Text Box 13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04</a:t>
            </a:r>
          </a:p>
        </p:txBody>
      </p:sp>
      <p:sp>
        <p:nvSpPr>
          <p:cNvPr id="69" name="Text Box 13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03</a:t>
            </a:r>
          </a:p>
        </p:txBody>
      </p:sp>
      <p:sp>
        <p:nvSpPr>
          <p:cNvPr id="70" name="Text Box 13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02</a:t>
            </a:r>
          </a:p>
        </p:txBody>
      </p:sp>
      <p:sp>
        <p:nvSpPr>
          <p:cNvPr id="71" name="Text Box 13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72" name="Text Box 13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00</a:t>
            </a:r>
          </a:p>
        </p:txBody>
      </p:sp>
      <p:sp>
        <p:nvSpPr>
          <p:cNvPr id="73" name="Text Box 12"/>
          <p:cNvSpPr txBox="1">
            <a:spLocks noChangeArrowheads="1"/>
          </p:cNvSpPr>
          <p:nvPr/>
        </p:nvSpPr>
        <p:spPr bwMode="auto">
          <a:xfrm>
            <a:off x="611726" y="5294317"/>
            <a:ext cx="1771649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00</a:t>
            </a:r>
          </a:p>
        </p:txBody>
      </p:sp>
      <p:pic>
        <p:nvPicPr>
          <p:cNvPr id="74" name="Picture 68" descr="Picture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5105401"/>
            <a:ext cx="4811184" cy="168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a-DuongLenDinhOlympia-TopCa_rr3t(00h00m00s-00h02m02s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8117" y="6192839"/>
            <a:ext cx="81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3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3316638" y="294467"/>
            <a:ext cx="632330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“Ai </a:t>
            </a:r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nhanh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3600" b="1" i="1" dirty="0">
              <a:solidFill>
                <a:srgbClr val="00206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90566" y="942399"/>
            <a:ext cx="10647336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Luật</a:t>
            </a:r>
            <a:r>
              <a:rPr lang="en-US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4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cử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phiếu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sẵn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20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 30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sắp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xếp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ngẫu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vòng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phút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thắng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cuộc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850315" y="2802272"/>
          <a:ext cx="228600" cy="279400"/>
        </p:xfrm>
        <a:graphic>
          <a:graphicData uri="http://schemas.openxmlformats.org/presentationml/2006/ole">
            <p:oleObj spid="_x0000_s142337" name="Equation" r:id="rId9" imgW="228600" imgH="27936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1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1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4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7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3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3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6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9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7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2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5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0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1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1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4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7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3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0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4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3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6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7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2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8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5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8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0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1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1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4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7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3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0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4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3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6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9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7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8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5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8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0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1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1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4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7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3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0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4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3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6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9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7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2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8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5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8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1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4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7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0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3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6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9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2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5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1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4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7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0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3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6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9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2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5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ll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4" dur="12293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  <p:bldLst>
      <p:bldP spid="9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33518" y="3168655"/>
            <a:ext cx="6990996" cy="653685"/>
            <a:chOff x="4762671" y="83128"/>
            <a:chExt cx="7610308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4762671" y="182881"/>
              <a:ext cx="76103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64949" y="232474"/>
            <a:ext cx="7005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III. So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nhiên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634" y="301538"/>
            <a:ext cx="10722924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HĐ 4</a:t>
            </a: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indent="-342900">
              <a:buAutoNum type="alphaLcParenR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9 998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10 000</a:t>
            </a:r>
          </a:p>
          <a:p>
            <a:pPr marL="342900" indent="-342900">
              <a:buAutoNum type="alphaLcParenR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524 697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524 687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667" y="1768438"/>
            <a:ext cx="7842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9 998 &lt; 10 000 ;                   524 697 &gt; 524 687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6759" y="2452548"/>
            <a:ext cx="10510841" cy="3539430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*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quát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: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ít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nhỏ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-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lần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lượt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61798" y="402383"/>
            <a:ext cx="1195916" cy="119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2693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1926" y="759417"/>
            <a:ext cx="923699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ý:</a:t>
            </a:r>
            <a:endParaRPr lang="en-US" sz="28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ta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hay  </a:t>
            </a:r>
          </a:p>
          <a:p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946114" y="1268254"/>
          <a:ext cx="749300" cy="317500"/>
        </p:xfrm>
        <a:graphic>
          <a:graphicData uri="http://schemas.openxmlformats.org/presentationml/2006/ole">
            <p:oleObj spid="_x0000_s129026" name="Equation" r:id="rId3" imgW="749160" imgH="317160" progId="Equation.DSMT4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681788" y="1300163"/>
          <a:ext cx="812800" cy="317500"/>
        </p:xfrm>
        <a:graphic>
          <a:graphicData uri="http://schemas.openxmlformats.org/presentationml/2006/ole">
            <p:oleObj spid="_x0000_s129027" name="Equation" r:id="rId4" imgW="812520" imgH="317160" progId="Equation.DSMT4">
              <p:embed/>
            </p:oleObj>
          </a:graphicData>
        </a:graphic>
      </p:graphicFrame>
      <p:graphicFrame>
        <p:nvGraphicFramePr>
          <p:cNvPr id="129028" name="Object 4"/>
          <p:cNvGraphicFramePr>
            <a:graphicFrameLocks noChangeAspect="1"/>
          </p:cNvGraphicFramePr>
          <p:nvPr/>
        </p:nvGraphicFramePr>
        <p:xfrm>
          <a:off x="1813599" y="1747034"/>
          <a:ext cx="749300" cy="317500"/>
        </p:xfrm>
        <a:graphic>
          <a:graphicData uri="http://schemas.openxmlformats.org/presentationml/2006/ole">
            <p:oleObj spid="_x0000_s129028" name="Equation" r:id="rId5" imgW="749160" imgH="317160" progId="Equation.DSMT4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285328" y="1749831"/>
          <a:ext cx="723900" cy="317500"/>
        </p:xfrm>
        <a:graphic>
          <a:graphicData uri="http://schemas.openxmlformats.org/presentationml/2006/ole">
            <p:oleObj spid="_x0000_s129029" name="Equation" r:id="rId6" imgW="723600" imgH="317160" progId="Equation.DSMT4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4694238" y="1803400"/>
          <a:ext cx="787400" cy="241300"/>
        </p:xfrm>
        <a:graphic>
          <a:graphicData uri="http://schemas.openxmlformats.org/presentationml/2006/ole">
            <p:oleObj spid="_x0000_s129030" name="Equation" r:id="rId7" imgW="787320" imgH="241200" progId="Equation.DSMT4">
              <p:embed/>
            </p:oleObj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8531437" y="3497104"/>
            <a:ext cx="65261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59416" y="542441"/>
            <a:ext cx="9515960" cy="3108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Luyện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tập</a:t>
            </a:r>
            <a:r>
              <a:rPr lang="en-US" sz="2800" b="1" dirty="0" smtClean="0"/>
              <a:t> 6</a:t>
            </a:r>
            <a:r>
              <a:rPr lang="en-US" sz="2800" dirty="0" smtClean="0"/>
              <a:t>. So </a:t>
            </a:r>
            <a:r>
              <a:rPr lang="en-US" sz="2800" dirty="0" err="1" smtClean="0"/>
              <a:t>sánh</a:t>
            </a:r>
            <a:endParaRPr lang="en-US" sz="2800" dirty="0" smtClean="0"/>
          </a:p>
          <a:p>
            <a:pPr marL="514350" indent="-514350">
              <a:buAutoNum type="alphaLcParenR"/>
            </a:pPr>
            <a:r>
              <a:rPr lang="en-US" sz="2800" dirty="0" smtClean="0"/>
              <a:t>35 216 098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</a:p>
          <a:p>
            <a:pPr marL="514350" indent="-514350"/>
            <a:r>
              <a:rPr lang="en-US" sz="2800" dirty="0" smtClean="0"/>
              <a:t>        8 935 789</a:t>
            </a:r>
          </a:p>
          <a:p>
            <a:pPr marL="514350" indent="-514350"/>
            <a:endParaRPr lang="en-US" sz="2800" dirty="0" smtClean="0"/>
          </a:p>
          <a:p>
            <a:pPr marL="514350" indent="-514350"/>
            <a:r>
              <a:rPr lang="en-US" sz="2800" dirty="0" smtClean="0"/>
              <a:t>b)  69 098 327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</a:p>
          <a:p>
            <a:pPr marL="514350" indent="-514350"/>
            <a:r>
              <a:rPr lang="en-US" sz="2800" dirty="0" smtClean="0"/>
              <a:t>     69 098 357</a:t>
            </a:r>
          </a:p>
          <a:p>
            <a:pPr marL="514350" indent="-514350"/>
            <a:endParaRPr lang="en-US" sz="28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898902" y="3890075"/>
            <a:ext cx="9438467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a)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35 216 098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8 935 789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Vậy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35 216 098 &gt; 8 935 789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3401" y="4850970"/>
            <a:ext cx="9453966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800" dirty="0" smtClean="0">
                <a:latin typeface="Arial" pitchFamily="34" charset="0"/>
                <a:cs typeface="Arial" pitchFamily="34" charset="0"/>
              </a:rPr>
              <a:t>b) Do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69 098 327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69 098 357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thấy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 &lt; 5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/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Vậy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69 098 327 &lt; 69 098 357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31900" y="650356"/>
            <a:ext cx="1195916" cy="119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2440" y="1859782"/>
            <a:ext cx="10647336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Luật</a:t>
            </a:r>
            <a:r>
              <a:rPr lang="en-US" sz="28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10 HS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HS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rồi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ngực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Ai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chạy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bé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chạy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phía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bé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quy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lượng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đủ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cuộc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6638" y="294467"/>
            <a:ext cx="632330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Trò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: “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”</a:t>
            </a:r>
            <a:endParaRPr lang="en-US" sz="3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7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5649"/>
            <a:ext cx="1930399" cy="1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2625</TotalTime>
  <Words>805</Words>
  <Application>Microsoft Office PowerPoint</Application>
  <PresentationFormat>Custom</PresentationFormat>
  <Paragraphs>176</Paragraphs>
  <Slides>12</Slides>
  <Notes>3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Equation</vt:lpstr>
      <vt:lpstr> TẬP HỢP CÁC SỐ TỰ NHIÊN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Remember… Safety First!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Ha</cp:lastModifiedBy>
  <cp:revision>99</cp:revision>
  <dcterms:created xsi:type="dcterms:W3CDTF">2021-06-07T13:44:30Z</dcterms:created>
  <dcterms:modified xsi:type="dcterms:W3CDTF">2021-08-02T08:15:31Z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