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58" r:id="rId7"/>
    <p:sldId id="288" r:id="rId8"/>
    <p:sldId id="283" r:id="rId9"/>
    <p:sldId id="284" r:id="rId10"/>
    <p:sldId id="285" r:id="rId11"/>
    <p:sldId id="286" r:id="rId12"/>
    <p:sldId id="287" r:id="rId13"/>
    <p:sldId id="289" r:id="rId14"/>
    <p:sldId id="290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6EEAD"/>
    <a:srgbClr val="A7FDFF"/>
    <a:srgbClr val="C3DBB9"/>
    <a:srgbClr val="A4F0D1"/>
    <a:srgbClr val="B1E3D0"/>
    <a:srgbClr val="000000"/>
    <a:srgbClr val="70AD47"/>
    <a:srgbClr val="FFD347"/>
    <a:srgbClr val="15142A"/>
    <a:srgbClr val="FAED3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47" autoAdjust="0"/>
    <p:restoredTop sz="84946" autoAdjust="0"/>
  </p:normalViewPr>
  <p:slideViewPr>
    <p:cSldViewPr snapToGrid="0">
      <p:cViewPr varScale="1">
        <p:scale>
          <a:sx n="61" d="100"/>
          <a:sy n="61" d="100"/>
        </p:scale>
        <p:origin x="-666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pPr/>
              <a:t>7/29/2021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pPr/>
              <a:t>7/29/2021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=""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7.bin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15.png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=""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TẬP HỢP CÁC SỐ TỰ NHIÊN</a:t>
            </a:r>
            <a:endParaRPr lang="en-US" sz="50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:……………………………</a:t>
            </a:r>
          </a:p>
        </p:txBody>
      </p:sp>
      <p:pic>
        <p:nvPicPr>
          <p:cNvPr id="15" name="1" descr="Clipboard">
            <a:extLst>
              <a:ext uri="{FF2B5EF4-FFF2-40B4-BE49-F238E27FC236}">
                <a16:creationId xmlns=""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=""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=""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=""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=""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§ 2 </a:t>
            </a:r>
            <a:r>
              <a:rPr lang="en-US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C1 - T3</a:t>
            </a:r>
            <a:endParaRPr lang="en-US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1844297" y="594102"/>
            <a:ext cx="7868195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Cách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viết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tự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nhiên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theo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hệ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thập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phân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84881" y="1999280"/>
            <a:ext cx="9856922" cy="954107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+)                                     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  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  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6467529" y="2034385"/>
          <a:ext cx="558800" cy="368300"/>
        </p:xfrm>
        <a:graphic>
          <a:graphicData uri="http://schemas.openxmlformats.org/presentationml/2006/ole">
            <p:oleObj spid="_x0000_s87048" name="Equation" r:id="rId3" imgW="558720" imgH="368280" progId="Equation.DSMT4">
              <p:embed/>
            </p:oleObj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7175178" y="2083676"/>
          <a:ext cx="1003300" cy="393700"/>
        </p:xfrm>
        <a:graphic>
          <a:graphicData uri="http://schemas.openxmlformats.org/presentationml/2006/ole">
            <p:oleObj spid="_x0000_s87049" name="Equation" r:id="rId4" imgW="1002960" imgH="393480" progId="Equation.DSMT4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53884" y="2975682"/>
            <a:ext cx="9903418" cy="738664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7050" name="Object 10"/>
          <p:cNvGraphicFramePr>
            <a:graphicFrameLocks noChangeAspect="1"/>
          </p:cNvGraphicFramePr>
          <p:nvPr/>
        </p:nvGraphicFramePr>
        <p:xfrm>
          <a:off x="1751760" y="1952787"/>
          <a:ext cx="4013200" cy="618208"/>
        </p:xfrm>
        <a:graphic>
          <a:graphicData uri="http://schemas.openxmlformats.org/presentationml/2006/ole">
            <p:oleObj spid="_x0000_s87050" name="Equation" r:id="rId5" imgW="1511300" imgH="2413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36189" y="1751308"/>
            <a:ext cx="79041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SGK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vở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1, 2, 3 /SGK/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12; 13.</a:t>
            </a:r>
            <a:endParaRPr lang="en-US" sz="3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=""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=""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=""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93135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=""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978568" y="1246864"/>
            <a:ext cx="10056226" cy="13421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- </a:t>
            </a:r>
            <a:r>
              <a:rPr lang="vi-VN" sz="3200" dirty="0" smtClean="0">
                <a:solidFill>
                  <a:schemeClr val="accent3">
                    <a:lumMod val="50000"/>
                  </a:schemeClr>
                </a:solidFill>
              </a:rPr>
              <a:t>Trình bày phần sưu tầm về dân số và diện tích của một số tỉnh thành của nước ta</a:t>
            </a:r>
            <a:endParaRPr lang="en-US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ahoma"/>
              <a:cs typeface="Times New Roman" panose="02020603050405020304" pitchFamily="18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=""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sz="2800">
              <a:solidFill>
                <a:srgbClr val="C55A11"/>
              </a:solidFill>
            </a:endParaRPr>
          </a:p>
        </p:txBody>
      </p:sp>
      <p:sp>
        <p:nvSpPr>
          <p:cNvPr id="34817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978025" y="2561059"/>
            <a:ext cx="10058399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Từ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bảng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liệu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của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nhóm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cho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biết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+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Tỉnh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thành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phố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nào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có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dân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lớn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nhất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?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+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Tỉnh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thành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phố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nào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có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diện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tích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nhỏ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nhất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?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1411" y="4572000"/>
            <a:ext cx="10321870" cy="954107"/>
          </a:xfrm>
          <a:prstGeom prst="rect">
            <a:avLst/>
          </a:prstGeom>
          <a:solidFill>
            <a:srgbClr val="FFD347"/>
          </a:solidFill>
        </p:spPr>
        <p:txBody>
          <a:bodyPr wrap="square" rtlCol="0">
            <a:spAutoFit/>
          </a:bodyPr>
          <a:lstStyle/>
          <a:p>
            <a:r>
              <a:rPr lang="vi-VN" sz="2800" dirty="0" smtClean="0">
                <a:latin typeface="Arial" pitchFamily="34" charset="0"/>
                <a:cs typeface="Arial" pitchFamily="34" charset="0"/>
              </a:rPr>
              <a:t>Các con 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ố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vừa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nêu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hôm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nay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tìm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”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!!3" descr="Wondering | Grappige gezichten, Smiley, Grappige plaatjes">
            <a:extLst>
              <a:ext uri="{FF2B5EF4-FFF2-40B4-BE49-F238E27FC236}">
                <a16:creationId xmlns=""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871" y="4471173"/>
            <a:ext cx="1987621" cy="2378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761959" y="1332468"/>
            <a:ext cx="10148422" cy="3046988"/>
          </a:xfrm>
          <a:prstGeom prst="rect">
            <a:avLst/>
          </a:prstGeom>
          <a:solidFill>
            <a:srgbClr val="A6EEAD"/>
          </a:solidFill>
        </p:spPr>
        <p:txBody>
          <a:bodyPr wrap="square">
            <a:spAutoFit/>
          </a:bodyPr>
          <a:lstStyle/>
          <a:p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0, 1, 2, 3, 4, ... 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kí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hiệu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   ,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tức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  </a:t>
            </a: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0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kí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hiệu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tức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                             .</a:t>
            </a:r>
          </a:p>
          <a:p>
            <a:pPr algn="just"/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=""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=""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37937" y="417097"/>
            <a:ext cx="9577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I. TẬP HỢP CÁC SỐ TỰ NHIÊN</a:t>
            </a:r>
            <a:endParaRPr lang="en-US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2686302" y="967708"/>
          <a:ext cx="409824" cy="277606"/>
        </p:xfrm>
        <a:graphic>
          <a:graphicData uri="http://schemas.openxmlformats.org/presentationml/2006/ole">
            <p:oleObj spid="_x0000_s33793" name="Equation" r:id="rId4" imgW="304560" imgH="317160" progId="Equation.DSMT4">
              <p:embed/>
            </p:oleObj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055269" y="929857"/>
          <a:ext cx="381000" cy="342900"/>
        </p:xfrm>
        <a:graphic>
          <a:graphicData uri="http://schemas.openxmlformats.org/presentationml/2006/ole">
            <p:oleObj spid="_x0000_s33794" name="Equation" r:id="rId5" imgW="380880" imgH="342720" progId="Equation.DSMT4">
              <p:embed/>
            </p:oleObj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8196512" y="2035175"/>
          <a:ext cx="409575" cy="276225"/>
        </p:xfrm>
        <a:graphic>
          <a:graphicData uri="http://schemas.openxmlformats.org/presentationml/2006/ole">
            <p:oleObj spid="_x0000_s33795" name="Equation" r:id="rId6" imgW="304560" imgH="317160" progId="Equation.DSMT4">
              <p:embed/>
            </p:oleObj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1191552" y="2464886"/>
          <a:ext cx="3430587" cy="398462"/>
        </p:xfrm>
        <a:graphic>
          <a:graphicData uri="http://schemas.openxmlformats.org/presentationml/2006/ole">
            <p:oleObj spid="_x0000_s33796" name="Equation" r:id="rId7" imgW="2552400" imgH="457200" progId="Equation.DSMT4">
              <p:embed/>
            </p:oleObj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9393990" y="2943560"/>
          <a:ext cx="381000" cy="342900"/>
        </p:xfrm>
        <a:graphic>
          <a:graphicData uri="http://schemas.openxmlformats.org/presentationml/2006/ole">
            <p:oleObj spid="_x0000_s33797" name="Equation" r:id="rId8" imgW="380880" imgH="342720" progId="Equation.DSMT4">
              <p:embed/>
            </p:oleObj>
          </a:graphicData>
        </a:graphic>
      </p:graphicFrame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1366838" y="3387725"/>
          <a:ext cx="3192462" cy="398463"/>
        </p:xfrm>
        <a:graphic>
          <a:graphicData uri="http://schemas.openxmlformats.org/presentationml/2006/ole">
            <p:oleObj spid="_x0000_s33798" name="Equation" r:id="rId9" imgW="2374560" imgH="45720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22899121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681924" y="821409"/>
            <a:ext cx="9949913" cy="1384995"/>
          </a:xfrm>
          <a:prstGeom prst="rect">
            <a:avLst/>
          </a:prstGeom>
          <a:solidFill>
            <a:srgbClr val="A7FD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Luyện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tập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Phát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biểu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nào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sau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đây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là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đúng</a:t>
            </a:r>
            <a:r>
              <a:rPr lang="en-US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?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a)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Nếu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thì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b)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Nếu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  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thì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   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196123" y="1377869"/>
          <a:ext cx="825500" cy="317500"/>
        </p:xfrm>
        <a:graphic>
          <a:graphicData uri="http://schemas.openxmlformats.org/presentationml/2006/ole">
            <p:oleObj spid="_x0000_s83973" name="Equation" r:id="rId3" imgW="825480" imgH="317160" progId="Equation.DSMT4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552871" y="1349671"/>
          <a:ext cx="901700" cy="342900"/>
        </p:xfrm>
        <a:graphic>
          <a:graphicData uri="http://schemas.openxmlformats.org/presentationml/2006/ole">
            <p:oleObj spid="_x0000_s83974" name="Equation" r:id="rId4" imgW="901440" imgH="342720" progId="Equation.DSMT4">
              <p:embed/>
            </p:oleObj>
          </a:graphicData>
        </a:graphic>
      </p:graphicFrame>
      <p:graphicFrame>
        <p:nvGraphicFramePr>
          <p:cNvPr id="83975" name="Object 7"/>
          <p:cNvGraphicFramePr>
            <a:graphicFrameLocks noChangeAspect="1"/>
          </p:cNvGraphicFramePr>
          <p:nvPr/>
        </p:nvGraphicFramePr>
        <p:xfrm>
          <a:off x="2170893" y="1749748"/>
          <a:ext cx="901700" cy="342900"/>
        </p:xfrm>
        <a:graphic>
          <a:graphicData uri="http://schemas.openxmlformats.org/presentationml/2006/ole">
            <p:oleObj spid="_x0000_s83975" name="Equation" r:id="rId5" imgW="901440" imgH="342720" progId="Equation.DSMT4">
              <p:embed/>
            </p:oleObj>
          </a:graphicData>
        </a:graphic>
      </p:graphicFrame>
      <p:graphicFrame>
        <p:nvGraphicFramePr>
          <p:cNvPr id="83976" name="Object 8"/>
          <p:cNvGraphicFramePr>
            <a:graphicFrameLocks noChangeAspect="1"/>
          </p:cNvGraphicFramePr>
          <p:nvPr/>
        </p:nvGraphicFramePr>
        <p:xfrm>
          <a:off x="3572279" y="1778322"/>
          <a:ext cx="825500" cy="317500"/>
        </p:xfrm>
        <a:graphic>
          <a:graphicData uri="http://schemas.openxmlformats.org/presentationml/2006/ole">
            <p:oleObj spid="_x0000_s83976" name="Equation" r:id="rId6" imgW="825480" imgH="317160" progId="Equation.DSMT4">
              <p:embed/>
            </p:oleObj>
          </a:graphicData>
        </a:graphic>
      </p:graphicFrame>
      <p:pic>
        <p:nvPicPr>
          <p:cNvPr id="12" name="!!3">
            <a:extLst>
              <a:ext uri="{FF2B5EF4-FFF2-40B4-BE49-F238E27FC236}">
                <a16:creationId xmlns=""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286250"/>
            <a:ext cx="2857500" cy="25717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62752" y="3022169"/>
            <a:ext cx="7981627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:  b)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Nếu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6637041" y="3100981"/>
          <a:ext cx="901700" cy="342900"/>
        </p:xfrm>
        <a:graphic>
          <a:graphicData uri="http://schemas.openxmlformats.org/presentationml/2006/ole">
            <p:oleObj spid="_x0000_s83980" name="Equation" r:id="rId8" imgW="901440" imgH="342720" progId="Equation.DSMT4">
              <p:embed/>
            </p:oleObj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8023494" y="3129178"/>
          <a:ext cx="825500" cy="317500"/>
        </p:xfrm>
        <a:graphic>
          <a:graphicData uri="http://schemas.openxmlformats.org/presentationml/2006/ole">
            <p:oleObj spid="_x0000_s83981" name="Equation" r:id="rId9" imgW="825480" imgH="317160" progId="Equation.DSMT4">
              <p:embed/>
            </p:oleObj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0" name="Rectangle: Rounded Corners 39">
              <a:extLst>
                <a:ext uri="{FF2B5EF4-FFF2-40B4-BE49-F238E27FC236}">
                  <a16:creationId xmlns=""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7938" y="418454"/>
            <a:ext cx="8648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vi-VN" sz="2800" b="1" dirty="0" smtClean="0">
                <a:latin typeface="Arial" pitchFamily="34" charset="0"/>
                <a:cs typeface="Arial" pitchFamily="34" charset="0"/>
              </a:rPr>
              <a:t>Cách đọc và viết số tự nhiên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6" name="Rectangle: Rounded Corners 39">
              <a:extLst>
                <a:ext uri="{FF2B5EF4-FFF2-40B4-BE49-F238E27FC236}">
                  <a16:creationId xmlns=""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71960" y="1193369"/>
            <a:ext cx="10910806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12 123 452.</a:t>
            </a: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nghìn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965" y="2169769"/>
            <a:ext cx="10926303" cy="738664"/>
          </a:xfrm>
          <a:prstGeom prst="rect">
            <a:avLst/>
          </a:prstGeom>
          <a:solidFill>
            <a:srgbClr val="A7FD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 err="1" smtClean="0">
                <a:latin typeface="Arial" pitchFamily="34" charset="0"/>
                <a:cs typeface="Arial" pitchFamily="34" charset="0"/>
              </a:rPr>
              <a:t>Luyện</a:t>
            </a:r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 2.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71 219 367; 1 153 692 305.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460" y="2836198"/>
            <a:ext cx="10864312" cy="1384995"/>
          </a:xfrm>
          <a:prstGeom prst="rect">
            <a:avLst/>
          </a:prstGeom>
          <a:solidFill>
            <a:srgbClr val="A7FD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 err="1" smtClean="0">
                <a:latin typeface="Arial" pitchFamily="34" charset="0"/>
                <a:cs typeface="Arial" pitchFamily="34" charset="0"/>
              </a:rPr>
              <a:t>Luyện</a:t>
            </a:r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 3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tỉ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triệu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nghìn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mười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bảy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451" y="4804475"/>
            <a:ext cx="93299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u="sng" dirty="0" err="1" smtClean="0">
                <a:latin typeface="Arial" pitchFamily="34" charset="0"/>
                <a:cs typeface="Arial" pitchFamily="34" charset="0"/>
              </a:rPr>
              <a:t>Chú</a:t>
            </a:r>
            <a:r>
              <a:rPr lang="en-US" sz="2800" i="1" u="sng" dirty="0" smtClean="0">
                <a:latin typeface="Arial" pitchFamily="34" charset="0"/>
                <a:cs typeface="Arial" pitchFamily="34" charset="0"/>
              </a:rPr>
              <a:t> ý: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bốn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trở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lên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ta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thường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tách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riêng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từng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kể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sang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trái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dễ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8936" y="340963"/>
            <a:ext cx="9391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II.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diễn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tia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số</a:t>
            </a:r>
            <a:endParaRPr lang="en-US" sz="2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9417" y="929898"/>
            <a:ext cx="592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diễn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tia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782800" y="1618077"/>
            <a:ext cx="10093747" cy="2246769"/>
          </a:xfrm>
          <a:prstGeom prst="rect">
            <a:avLst/>
          </a:prstGeom>
          <a:solidFill>
            <a:srgbClr val="A6EEAD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Các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tự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nhiên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được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biểu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diễn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trên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tia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Mỗi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tự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nhiên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ứng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với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một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điểm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trên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tia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" name="Rectangle: Rounded Corners 39">
              <a:extLst>
                <a:ext uri="{FF2B5EF4-FFF2-40B4-BE49-F238E27FC236}">
                  <a16:creationId xmlns=""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10"/>
          <p:cNvPicPr/>
          <p:nvPr/>
        </p:nvPicPr>
        <p:blipFill>
          <a:blip r:embed="rId2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tretch>
            <a:fillRect/>
          </a:stretch>
        </p:blipFill>
        <p:spPr>
          <a:xfrm>
            <a:off x="4954291" y="2503816"/>
            <a:ext cx="5941017" cy="1308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9898" y="495946"/>
            <a:ext cx="10151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Cấu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tạo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thập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77906" y="3729972"/>
          <a:ext cx="9949876" cy="2019883"/>
        </p:xfrm>
        <a:graphic>
          <a:graphicData uri="http://schemas.openxmlformats.org/drawingml/2006/table">
            <a:tbl>
              <a:tblPr/>
              <a:tblGrid>
                <a:gridCol w="2487469"/>
                <a:gridCol w="2487469"/>
                <a:gridCol w="2487469"/>
                <a:gridCol w="2487469"/>
              </a:tblGrid>
              <a:tr h="10099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hàng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trăm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hàng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chục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 số hàng đơn vị</a:t>
                      </a:r>
                      <a:endParaRPr lang="en-US" sz="2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9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966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9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953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177871" y="1332854"/>
            <a:ext cx="587385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Cho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966; 953.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77872" y="1828804"/>
            <a:ext cx="9934414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Xác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chục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1175322" y="3727388"/>
          <a:ext cx="9952460" cy="2019883"/>
        </p:xfrm>
        <a:graphic>
          <a:graphicData uri="http://schemas.openxmlformats.org/drawingml/2006/table">
            <a:tbl>
              <a:tblPr/>
              <a:tblGrid>
                <a:gridCol w="2488115"/>
                <a:gridCol w="2488115"/>
                <a:gridCol w="2488115"/>
                <a:gridCol w="2488115"/>
              </a:tblGrid>
              <a:tr h="10099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hàng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trăm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hàng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chục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 số hàng đơn vị</a:t>
                      </a:r>
                      <a:endParaRPr lang="en-US" sz="2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9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966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9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953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177885" y="2805199"/>
            <a:ext cx="9965396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953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tổng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mẫu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966 = 900 + 60 + 6 = 9 x 100 + 6 x 10 +6</a:t>
            </a:r>
          </a:p>
        </p:txBody>
      </p:sp>
      <p:sp>
        <p:nvSpPr>
          <p:cNvPr id="82954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2953" name="Object 9"/>
          <p:cNvGraphicFramePr>
            <a:graphicFrameLocks noChangeAspect="1"/>
          </p:cNvGraphicFramePr>
          <p:nvPr/>
        </p:nvGraphicFramePr>
        <p:xfrm>
          <a:off x="3533614" y="4215533"/>
          <a:ext cx="5362413" cy="1686378"/>
        </p:xfrm>
        <a:graphic>
          <a:graphicData uri="http://schemas.openxmlformats.org/presentationml/2006/ole">
            <p:oleObj spid="_x0000_s82953" name="Equation" r:id="rId3" imgW="1713756" imgH="495085" progId="Equation.DSMT4">
              <p:embed/>
            </p:oleObj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2" name="Rectangle: Rounded Corners 39">
              <a:extLst>
                <a:ext uri="{FF2B5EF4-FFF2-40B4-BE49-F238E27FC236}">
                  <a16:creationId xmlns=""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3437" y="604434"/>
            <a:ext cx="10445858" cy="3108543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hệ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thập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bởi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hay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dùng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0, 1, 2, 3, 4, 5, 6, 7 8, 9. </a:t>
            </a: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gồm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trở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sang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0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trí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6" name="Rectangle: Rounded Corners 39">
              <a:extLst>
                <a:ext uri="{FF2B5EF4-FFF2-40B4-BE49-F238E27FC236}">
                  <a16:creationId xmlns=""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5" name="Rectangle: Rounded Corners 39">
              <a:extLst>
                <a:ext uri="{FF2B5EF4-FFF2-40B4-BE49-F238E27FC236}">
                  <a16:creationId xmlns=""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81924" y="821409"/>
            <a:ext cx="9949913" cy="1384995"/>
          </a:xfrm>
          <a:prstGeom prst="rect">
            <a:avLst/>
          </a:prstGeom>
          <a:solidFill>
            <a:srgbClr val="A7FD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Luyện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tập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4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Viết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mỗi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sau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thành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tổng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theo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mẫu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ở </a:t>
            </a:r>
            <a:r>
              <a:rPr lang="en-US" sz="2800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V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í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dụ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3: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!!3">
            <a:extLst>
              <a:ext uri="{FF2B5EF4-FFF2-40B4-BE49-F238E27FC236}">
                <a16:creationId xmlns=""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63368"/>
            <a:ext cx="2216258" cy="199463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683000" y="1905000"/>
          <a:ext cx="914400" cy="336550"/>
        </p:xfrm>
        <a:graphic>
          <a:graphicData uri="http://schemas.openxmlformats.org/presentationml/2006/ole">
            <p:oleObj spid="_x0000_s84993" name="Equation" r:id="rId4" imgW="914400" imgH="336960" progId="Equation.DSMT4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2781300" y="1558925"/>
          <a:ext cx="3684588" cy="520700"/>
        </p:xfrm>
        <a:graphic>
          <a:graphicData uri="http://schemas.openxmlformats.org/presentationml/2006/ole">
            <p:oleObj spid="_x0000_s84994" name="Equation" r:id="rId5" imgW="3327120" imgH="469800" progId="Equation.DSMT4">
              <p:embed/>
            </p:oleObj>
          </a:graphicData>
        </a:graphic>
      </p:graphicFrame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/>
        </p:nvGraphicFramePr>
        <p:xfrm>
          <a:off x="628651" y="2410768"/>
          <a:ext cx="10034184" cy="704391"/>
        </p:xfrm>
        <a:graphic>
          <a:graphicData uri="http://schemas.openxmlformats.org/presentationml/2006/ole">
            <p:oleObj spid="_x0000_s84995" name="Equation" r:id="rId6" imgW="5854680" imgH="482400" progId="Equation.DSMT4">
              <p:embed/>
            </p:oleObj>
          </a:graphicData>
        </a:graphic>
      </p:graphicFrame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4997" name="Object 5"/>
          <p:cNvGraphicFramePr>
            <a:graphicFrameLocks noChangeAspect="1"/>
          </p:cNvGraphicFramePr>
          <p:nvPr/>
        </p:nvGraphicFramePr>
        <p:xfrm>
          <a:off x="542440" y="3208148"/>
          <a:ext cx="8307091" cy="805914"/>
        </p:xfrm>
        <a:graphic>
          <a:graphicData uri="http://schemas.openxmlformats.org/presentationml/2006/ole">
            <p:oleObj spid="_x0000_s84997" name="Equation" r:id="rId7" imgW="2298600" imgH="241200" progId="Equation.DSMT4">
              <p:embed/>
            </p:oleObj>
          </a:graphicData>
        </a:graphic>
      </p:graphicFrame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4999" name="Object 7"/>
          <p:cNvGraphicFramePr>
            <a:graphicFrameLocks noChangeAspect="1"/>
          </p:cNvGraphicFramePr>
          <p:nvPr/>
        </p:nvGraphicFramePr>
        <p:xfrm>
          <a:off x="696939" y="4076053"/>
          <a:ext cx="8974003" cy="710528"/>
        </p:xfrm>
        <a:graphic>
          <a:graphicData uri="http://schemas.openxmlformats.org/presentationml/2006/ole">
            <p:oleObj spid="_x0000_s84999" name="Equation" r:id="rId8" imgW="3022560" imgH="241200" progId="Equation.DSMT4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73438" y="2371239"/>
            <a:ext cx="10600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1538</TotalTime>
  <Words>688</Words>
  <Application>Microsoft Office PowerPoint</Application>
  <PresentationFormat>Custom</PresentationFormat>
  <Paragraphs>82</Paragraphs>
  <Slides>12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Equation</vt:lpstr>
      <vt:lpstr> TẬP HỢP CÁC SỐ TỰ NHIÊN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Remember… Safety First!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Ha</cp:lastModifiedBy>
  <cp:revision>55</cp:revision>
  <dcterms:created xsi:type="dcterms:W3CDTF">2021-06-07T13:44:30Z</dcterms:created>
  <dcterms:modified xsi:type="dcterms:W3CDTF">2021-07-29T02:58:29Z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