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8" r:id="rId5"/>
    <p:sldId id="260" r:id="rId6"/>
    <p:sldId id="261" r:id="rId7"/>
    <p:sldId id="279" r:id="rId8"/>
    <p:sldId id="264" r:id="rId9"/>
    <p:sldId id="265" r:id="rId10"/>
    <p:sldId id="266" r:id="rId11"/>
    <p:sldId id="267" r:id="rId12"/>
    <p:sldId id="268" r:id="rId13"/>
    <p:sldId id="269"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2A093-EA62-4E1E-BB6E-4E9B1B74C618}" type="datetimeFigureOut">
              <a:rPr lang="en-US" smtClean="0"/>
              <a:t>4/5/2022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16D3A-4D65-4987-AC21-AF58B99501F9}" type="slidenum">
              <a:rPr lang="en-US" smtClean="0"/>
              <a:t>‹#›</a:t>
            </a:fld>
            <a:endParaRPr lang="en-US"/>
          </a:p>
        </p:txBody>
      </p:sp>
    </p:spTree>
    <p:extLst>
      <p:ext uri="{BB962C8B-B14F-4D97-AF65-F5344CB8AC3E}">
        <p14:creationId xmlns:p14="http://schemas.microsoft.com/office/powerpoint/2010/main" val="78883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3FF8541-2CE1-455D-8A6A-9945AC2304B4}" type="slidenum">
              <a:rPr lang="en-US"/>
              <a:pPr/>
              <a:t>2</a:t>
            </a:fld>
            <a:endParaRPr lang="en-US"/>
          </a:p>
        </p:txBody>
      </p:sp>
      <p:sp>
        <p:nvSpPr>
          <p:cNvPr id="51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F1278549-598C-4A13-A523-84CE43ED1C0F}" type="slidenum">
              <a:rPr lang="en-US"/>
              <a:pPr/>
              <a:t>13</a:t>
            </a:fld>
            <a:endParaRPr lang="en-US"/>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6CB7DD0-7F4B-4941-8996-2AABEE97ED1D}" type="slidenum">
              <a:rPr lang="en-US"/>
              <a:pPr/>
              <a:t>14</a:t>
            </a:fld>
            <a:endParaRPr lang="en-US"/>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5FDDC235-4799-4DA2-A63D-5F3FD26D7EF8}" type="slidenum">
              <a:rPr lang="en-US"/>
              <a:pPr/>
              <a:t>15</a:t>
            </a:fld>
            <a:endParaRPr lang="en-US"/>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E7C01B8-901E-4443-92F6-0ADA6E2914A1}" type="slidenum">
              <a:rPr lang="en-US"/>
              <a:pPr/>
              <a:t>16</a:t>
            </a:fld>
            <a:endParaRPr lang="en-US"/>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F3AB9F3-207A-43C8-9CC5-235F1B9D04FD}" type="slidenum">
              <a:rPr lang="en-US"/>
              <a:pPr/>
              <a:t>17</a:t>
            </a:fld>
            <a:endParaRPr lang="en-US"/>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5F287DE-8F43-43A6-B59A-25A8D9A8C46F}" type="slidenum">
              <a:rPr lang="en-US"/>
              <a:pPr/>
              <a:t>18</a:t>
            </a:fld>
            <a:endParaRPr lang="en-US"/>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1539DD0E-069C-481B-B9BC-12E66C3C1FE5}" type="slidenum">
              <a:rPr lang="en-US"/>
              <a:pPr/>
              <a:t>3</a:t>
            </a:fld>
            <a:endParaRPr lang="en-US"/>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EFC2E03-1D65-499D-9386-C483CED14A78}" type="slidenum">
              <a:rPr lang="en-US"/>
              <a:pPr/>
              <a:t>5</a:t>
            </a:fld>
            <a:endParaRPr lang="en-US"/>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2874D3D-CCA6-417F-8D30-2DE8F5C77333}" type="slidenum">
              <a:rPr lang="en-US"/>
              <a:pPr/>
              <a:t>6</a:t>
            </a:fld>
            <a:endParaRPr lang="en-US"/>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32919ED1-9484-47F6-883E-239327ECCFEA}" type="slidenum">
              <a:rPr lang="en-US"/>
              <a:pPr/>
              <a:t>8</a:t>
            </a:fld>
            <a:endParaRPr lang="en-US"/>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8D97F8D-587D-4887-A7E9-E270CE7B9163}" type="slidenum">
              <a:rPr lang="en-US"/>
              <a:pPr/>
              <a:t>9</a:t>
            </a:fld>
            <a:endParaRPr lang="en-US"/>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270292D-25AF-4AEA-A4ED-92F0A6C27794}" type="slidenum">
              <a:rPr lang="en-US"/>
              <a:pPr/>
              <a:t>10</a:t>
            </a:fld>
            <a:endParaRPr lang="en-US"/>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02E4C19-B795-47AA-816E-435BB253C8F2}" type="slidenum">
              <a:rPr lang="en-US"/>
              <a:pPr/>
              <a:t>11</a:t>
            </a:fld>
            <a:endParaRPr lang="en-US"/>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3BBA7B7-032B-4EE7-9B5F-8316E7EA8887}" type="slidenum">
              <a:rPr lang="en-US"/>
              <a:pPr/>
              <a:t>12</a:t>
            </a:fld>
            <a:endParaRPr lang="en-US"/>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1E978-5D77-4BB1-8394-4C7F7DA32D2D}"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28395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1E978-5D77-4BB1-8394-4C7F7DA32D2D}"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92844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1E978-5D77-4BB1-8394-4C7F7DA32D2D}"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201662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1E978-5D77-4BB1-8394-4C7F7DA32D2D}"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67323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1E978-5D77-4BB1-8394-4C7F7DA32D2D}"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254709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1E978-5D77-4BB1-8394-4C7F7DA32D2D}"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369868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1E978-5D77-4BB1-8394-4C7F7DA32D2D}"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141217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1E978-5D77-4BB1-8394-4C7F7DA32D2D}"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206141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1E978-5D77-4BB1-8394-4C7F7DA32D2D}"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220085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1E978-5D77-4BB1-8394-4C7F7DA32D2D}"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87428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1E978-5D77-4BB1-8394-4C7F7DA32D2D}"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CF0E-A590-4581-A439-24A44F9E3D33}" type="slidenum">
              <a:rPr lang="en-US" smtClean="0"/>
              <a:t>‹#›</a:t>
            </a:fld>
            <a:endParaRPr lang="en-US"/>
          </a:p>
        </p:txBody>
      </p:sp>
    </p:spTree>
    <p:extLst>
      <p:ext uri="{BB962C8B-B14F-4D97-AF65-F5344CB8AC3E}">
        <p14:creationId xmlns:p14="http://schemas.microsoft.com/office/powerpoint/2010/main" val="226334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1E978-5D77-4BB1-8394-4C7F7DA32D2D}" type="datetimeFigureOut">
              <a:rPr lang="en-US" smtClean="0"/>
              <a:t>4/5/2022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FCF0E-A590-4581-A439-24A44F9E3D33}" type="slidenum">
              <a:rPr lang="en-US" smtClean="0"/>
              <a:t>‹#›</a:t>
            </a:fld>
            <a:endParaRPr lang="en-US"/>
          </a:p>
        </p:txBody>
      </p:sp>
    </p:spTree>
    <p:extLst>
      <p:ext uri="{BB962C8B-B14F-4D97-AF65-F5344CB8AC3E}">
        <p14:creationId xmlns:p14="http://schemas.microsoft.com/office/powerpoint/2010/main" val="339963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167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idx="12"/>
          </p:nvPr>
        </p:nvSpPr>
        <p:spPr/>
        <p:txBody>
          <a:bodyPr/>
          <a:lstStyle/>
          <a:p>
            <a:fld id="{28967248-7E12-417C-AB91-016D846DF417}" type="slidenum">
              <a:rPr lang="vi-VN"/>
              <a:pPr/>
              <a:t>10</a:t>
            </a:fld>
            <a:endParaRPr lang="vi-VN"/>
          </a:p>
        </p:txBody>
      </p:sp>
      <p:sp>
        <p:nvSpPr>
          <p:cNvPr id="25601" name="Rectangle 1"/>
          <p:cNvSpPr>
            <a:spLocks noGrp="1" noChangeArrowheads="1"/>
          </p:cNvSpPr>
          <p:nvPr>
            <p:ph type="title" idx="4294967295"/>
          </p:nvPr>
        </p:nvSpPr>
        <p:spPr>
          <a:xfrm>
            <a:off x="457200" y="268288"/>
            <a:ext cx="8229600" cy="1519237"/>
          </a:xfrm>
          <a:ln/>
        </p:spPr>
        <p:txBody>
          <a:bodyPr/>
          <a:lstStyle/>
          <a:p>
            <a:endParaRPr lang="en-US"/>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w="9360" cap="sq">
            <a:solidFill>
              <a:srgbClr val="808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1387475" cy="143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4"/>
          <p:cNvSpPr txBox="1">
            <a:spLocks noChangeArrowheads="1"/>
          </p:cNvSpPr>
          <p:nvPr/>
        </p:nvSpPr>
        <p:spPr bwMode="auto">
          <a:xfrm>
            <a:off x="593725" y="646113"/>
            <a:ext cx="2301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5" name="Text Box 5"/>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6" name="Text Box 6"/>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7" name="Text Box 7"/>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560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1000"/>
            <a:ext cx="4038600" cy="541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9" name="Text Box 9"/>
          <p:cNvSpPr txBox="1">
            <a:spLocks noChangeArrowheads="1"/>
          </p:cNvSpPr>
          <p:nvPr/>
        </p:nvSpPr>
        <p:spPr bwMode="auto">
          <a:xfrm>
            <a:off x="4648200" y="5715000"/>
            <a:ext cx="3962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b="1">
                <a:solidFill>
                  <a:srgbClr val="FF0000"/>
                </a:solidFill>
              </a:rPr>
              <a:t>Nữ tướng Nguyễn Thị Định, khởi xướng phong trào “ Đồng Khởi”.</a:t>
            </a:r>
          </a:p>
        </p:txBody>
      </p:sp>
      <p:pic>
        <p:nvPicPr>
          <p:cNvPr id="2561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
            <a:ext cx="4114800" cy="533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1" name="Text Box 11"/>
          <p:cNvSpPr txBox="1">
            <a:spLocks noChangeArrowheads="1"/>
          </p:cNvSpPr>
          <p:nvPr/>
        </p:nvSpPr>
        <p:spPr bwMode="auto">
          <a:xfrm>
            <a:off x="365125" y="5715000"/>
            <a:ext cx="40544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buClrTx/>
              <a:buFontTx/>
              <a:buNone/>
            </a:pPr>
            <a:r>
              <a:rPr lang="en-US" b="1" dirty="0" err="1">
                <a:solidFill>
                  <a:srgbClr val="FF0000"/>
                </a:solidFill>
              </a:rPr>
              <a:t>Đài</a:t>
            </a:r>
            <a:r>
              <a:rPr lang="en-US" b="1" dirty="0">
                <a:solidFill>
                  <a:srgbClr val="FF0000"/>
                </a:solidFill>
              </a:rPr>
              <a:t> </a:t>
            </a:r>
            <a:r>
              <a:rPr lang="en-US" b="1" dirty="0" err="1">
                <a:solidFill>
                  <a:srgbClr val="FF0000"/>
                </a:solidFill>
              </a:rPr>
              <a:t>tưởng</a:t>
            </a:r>
            <a:r>
              <a:rPr lang="en-US" b="1" dirty="0">
                <a:solidFill>
                  <a:srgbClr val="FF0000"/>
                </a:solidFill>
              </a:rPr>
              <a:t> </a:t>
            </a:r>
            <a:r>
              <a:rPr lang="en-US" b="1" dirty="0" err="1">
                <a:solidFill>
                  <a:srgbClr val="FF0000"/>
                </a:solidFill>
              </a:rPr>
              <a:t>niệm</a:t>
            </a:r>
            <a:r>
              <a:rPr lang="en-US" b="1" dirty="0">
                <a:solidFill>
                  <a:srgbClr val="FF0000"/>
                </a:solidFill>
              </a:rPr>
              <a:t> </a:t>
            </a:r>
            <a:r>
              <a:rPr lang="en-US" b="1" dirty="0" err="1">
                <a:solidFill>
                  <a:srgbClr val="FF0000"/>
                </a:solidFill>
              </a:rPr>
              <a:t>phong</a:t>
            </a:r>
            <a:r>
              <a:rPr lang="en-US" b="1" dirty="0">
                <a:solidFill>
                  <a:srgbClr val="FF0000"/>
                </a:solidFill>
              </a:rPr>
              <a:t> </a:t>
            </a:r>
            <a:r>
              <a:rPr lang="en-US" b="1" dirty="0" err="1">
                <a:solidFill>
                  <a:srgbClr val="FF0000"/>
                </a:solidFill>
              </a:rPr>
              <a:t>trào</a:t>
            </a:r>
            <a:r>
              <a:rPr lang="en-US" b="1" dirty="0">
                <a:solidFill>
                  <a:srgbClr val="FF0000"/>
                </a:solidFill>
              </a:rPr>
              <a:t> </a:t>
            </a:r>
            <a:r>
              <a:rPr lang="en-US" b="1" dirty="0" err="1">
                <a:solidFill>
                  <a:srgbClr val="FF0000"/>
                </a:solidFill>
              </a:rPr>
              <a:t>Đồng</a:t>
            </a:r>
            <a:r>
              <a:rPr lang="en-US" b="1" dirty="0">
                <a:solidFill>
                  <a:srgbClr val="FF0000"/>
                </a:solidFill>
              </a:rPr>
              <a:t> </a:t>
            </a:r>
            <a:r>
              <a:rPr lang="en-US" b="1" dirty="0" err="1">
                <a:solidFill>
                  <a:srgbClr val="FF0000"/>
                </a:solidFill>
              </a:rPr>
              <a:t>Khởi</a:t>
            </a:r>
            <a:r>
              <a:rPr lang="en-US" b="1" dirty="0">
                <a:solidFill>
                  <a:srgbClr val="FF0000"/>
                </a:solidFill>
              </a:rPr>
              <a:t> </a:t>
            </a:r>
            <a:r>
              <a:rPr lang="en-US" b="1" dirty="0" err="1">
                <a:solidFill>
                  <a:srgbClr val="FF0000"/>
                </a:solidFill>
              </a:rPr>
              <a:t>ngày</a:t>
            </a:r>
            <a:r>
              <a:rPr lang="en-US" b="1" dirty="0">
                <a:solidFill>
                  <a:srgbClr val="FF0000"/>
                </a:solidFill>
              </a:rPr>
              <a:t> nay</a:t>
            </a:r>
            <a:r>
              <a:rPr lang="en-US" b="1" dirty="0" smtClean="0">
                <a:solidFill>
                  <a:srgbClr val="FF0000"/>
                </a:solidFill>
              </a:rPr>
              <a:t>. (</a:t>
            </a:r>
            <a:r>
              <a:rPr lang="en-US" b="1" dirty="0" err="1" smtClean="0">
                <a:solidFill>
                  <a:srgbClr val="FF0000"/>
                </a:solidFill>
              </a:rPr>
              <a:t>Bến</a:t>
            </a:r>
            <a:r>
              <a:rPr lang="en-US" b="1" dirty="0" smtClean="0">
                <a:solidFill>
                  <a:srgbClr val="FF0000"/>
                </a:solidFill>
              </a:rPr>
              <a:t> </a:t>
            </a:r>
            <a:r>
              <a:rPr lang="en-US" b="1" dirty="0" err="1" smtClean="0">
                <a:solidFill>
                  <a:srgbClr val="FF0000"/>
                </a:solidFill>
              </a:rPr>
              <a:t>Tre</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02268287"/>
      </p:ext>
    </p:extLst>
  </p:cSld>
  <p:clrMapOvr>
    <a:masterClrMapping/>
  </p:clrMapOvr>
  <p:transition/>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withEffect">
                                  <p:stCondLst>
                                    <p:cond delay="0"/>
                                  </p:stCondLst>
                                  <p:childTnLst>
                                    <p:set>
                                      <p:cBhvr additive="repl">
                                        <p:cTn id="6" dur="1" fill="hold">
                                          <p:stCondLst>
                                            <p:cond delay="0"/>
                                          </p:stCondLst>
                                        </p:cTn>
                                        <p:tgtEl>
                                          <p:spTgt spid="25608"/>
                                        </p:tgtEl>
                                        <p:attrNameLst>
                                          <p:attrName>style.visibility</p:attrName>
                                        </p:attrNameLst>
                                      </p:cBhvr>
                                      <p:to>
                                        <p:strVal val="visible"/>
                                      </p:to>
                                    </p:set>
                                    <p:animEffect transition="in" filter="blinds(horizontal)">
                                      <p:cBhvr additive="repl">
                                        <p:cTn id="7" dur="500"/>
                                        <p:tgtEl>
                                          <p:spTgt spid="25608"/>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25609"/>
                                        </p:tgtEl>
                                        <p:attrNameLst>
                                          <p:attrName>style.visibility</p:attrName>
                                        </p:attrNameLst>
                                      </p:cBhvr>
                                      <p:to>
                                        <p:strVal val="visible"/>
                                      </p:to>
                                    </p:set>
                                    <p:animEffect transition="in" filter="blinds(horizontal)">
                                      <p:cBhvr additive="repl">
                                        <p:cTn id="10" dur="500"/>
                                        <p:tgtEl>
                                          <p:spTgt spid="25609"/>
                                        </p:tgtEl>
                                      </p:cBhvr>
                                    </p:animEffect>
                                  </p:childTnLst>
                                </p:cTn>
                              </p:par>
                              <p:par>
                                <p:cTn id="11" presetID="4" presetClass="entr" presetSubtype="16" fill="hold" nodeType="withEffect">
                                  <p:stCondLst>
                                    <p:cond delay="0"/>
                                  </p:stCondLst>
                                  <p:childTnLst>
                                    <p:set>
                                      <p:cBhvr additive="repl">
                                        <p:cTn id="12" dur="1" fill="hold">
                                          <p:stCondLst>
                                            <p:cond delay="0"/>
                                          </p:stCondLst>
                                        </p:cTn>
                                        <p:tgtEl>
                                          <p:spTgt spid="25610"/>
                                        </p:tgtEl>
                                        <p:attrNameLst>
                                          <p:attrName>style.visibility</p:attrName>
                                        </p:attrNameLst>
                                      </p:cBhvr>
                                      <p:to>
                                        <p:strVal val="visible"/>
                                      </p:to>
                                    </p:set>
                                    <p:animEffect transition="in" filter="box(in)">
                                      <p:cBhvr additive="repl">
                                        <p:cTn id="13" dur="500"/>
                                        <p:tgtEl>
                                          <p:spTgt spid="25610"/>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5611"/>
                                        </p:tgtEl>
                                        <p:attrNameLst>
                                          <p:attrName>style.visibility</p:attrName>
                                        </p:attrNameLst>
                                      </p:cBhvr>
                                      <p:to>
                                        <p:strVal val="visible"/>
                                      </p:to>
                                    </p:set>
                                    <p:animEffect transition="in" filter="blinds(horizontal)">
                                      <p:cBhvr additive="repl">
                                        <p:cTn id="16"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idx="12"/>
          </p:nvPr>
        </p:nvSpPr>
        <p:spPr/>
        <p:txBody>
          <a:bodyPr/>
          <a:lstStyle/>
          <a:p>
            <a:fld id="{1E000A53-F624-4EA7-B9B5-15CF3219CD4C}" type="slidenum">
              <a:rPr lang="vi-VN"/>
              <a:pPr/>
              <a:t>11</a:t>
            </a:fld>
            <a:endParaRPr lang="vi-VN"/>
          </a:p>
        </p:txBody>
      </p:sp>
      <p:sp>
        <p:nvSpPr>
          <p:cNvPr id="26625" name="Text Box 1"/>
          <p:cNvSpPr txBox="1">
            <a:spLocks noChangeArrowheads="1"/>
          </p:cNvSpPr>
          <p:nvPr/>
        </p:nvSpPr>
        <p:spPr bwMode="auto">
          <a:xfrm>
            <a:off x="593725" y="646113"/>
            <a:ext cx="2301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26" name="Text Box 2"/>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27" name="Text Box 3"/>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28" name="Text Box 4"/>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29" name="Text Box 5"/>
          <p:cNvSpPr txBox="1">
            <a:spLocks noChangeArrowheads="1"/>
          </p:cNvSpPr>
          <p:nvPr/>
        </p:nvSpPr>
        <p:spPr bwMode="auto">
          <a:xfrm>
            <a:off x="88900" y="88900"/>
            <a:ext cx="88392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FF0000"/>
                </a:solidFill>
              </a:rPr>
              <a:t>IV. Miền Bắc bước đầu xây dựng cơ sở vật chất – Kĩ thuật của chủ nghĩa xã hội ( 1961 -1965 ).</a:t>
            </a:r>
          </a:p>
        </p:txBody>
      </p:sp>
      <p:sp>
        <p:nvSpPr>
          <p:cNvPr id="26630" name="Text Box 6"/>
          <p:cNvSpPr txBox="1">
            <a:spLocks noChangeArrowheads="1"/>
          </p:cNvSpPr>
          <p:nvPr/>
        </p:nvSpPr>
        <p:spPr bwMode="auto">
          <a:xfrm>
            <a:off x="144463" y="681038"/>
            <a:ext cx="7947025"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0000FF"/>
                </a:solidFill>
              </a:rPr>
              <a:t>1. Đai hội đại biểu toàn quốc lần thứ III của Đảng ( 9 – 1960 ).</a:t>
            </a:r>
          </a:p>
        </p:txBody>
      </p:sp>
      <p:sp>
        <p:nvSpPr>
          <p:cNvPr id="26631" name="Text Box 7"/>
          <p:cNvSpPr txBox="1">
            <a:spLocks noChangeArrowheads="1"/>
          </p:cNvSpPr>
          <p:nvPr/>
        </p:nvSpPr>
        <p:spPr bwMode="auto">
          <a:xfrm>
            <a:off x="468313" y="1041400"/>
            <a:ext cx="1763712"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FF0000"/>
                </a:solidFill>
              </a:rPr>
              <a:t>a. Hoàn cảnh</a:t>
            </a:r>
          </a:p>
        </p:txBody>
      </p:sp>
      <p:sp>
        <p:nvSpPr>
          <p:cNvPr id="26632" name="AutoShape 8"/>
          <p:cNvSpPr>
            <a:spLocks noChangeArrowheads="1"/>
          </p:cNvSpPr>
          <p:nvPr/>
        </p:nvSpPr>
        <p:spPr bwMode="auto">
          <a:xfrm>
            <a:off x="323850" y="5661025"/>
            <a:ext cx="8820150" cy="1196975"/>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Đại hội đại biểu toàn quốc lần thứ III ( 6/1960 ).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Được họp trong hoàn cảnh nào?</a:t>
            </a:r>
          </a:p>
        </p:txBody>
      </p:sp>
      <p:sp>
        <p:nvSpPr>
          <p:cNvPr id="26633" name="Rectangle 9"/>
          <p:cNvSpPr>
            <a:spLocks noChangeArrowheads="1"/>
          </p:cNvSpPr>
          <p:nvPr/>
        </p:nvSpPr>
        <p:spPr bwMode="auto">
          <a:xfrm>
            <a:off x="71438" y="1295400"/>
            <a:ext cx="89281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2900" indent="-342900">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FF"/>
                </a:solidFill>
                <a:ea typeface="Lucida Sans Unicode" charset="0"/>
                <a:cs typeface="Lucida Sans Unicode" charset="0"/>
              </a:rPr>
              <a:t>MB </a:t>
            </a:r>
            <a:r>
              <a:rPr lang="en-US" sz="2400" dirty="0" err="1" smtClean="0">
                <a:solidFill>
                  <a:srgbClr val="0000FF"/>
                </a:solidFill>
                <a:ea typeface="Lucida Sans Unicode" charset="0"/>
                <a:cs typeface="Lucida Sans Unicode" charset="0"/>
              </a:rPr>
              <a:t>Giành</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thắng</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lợi</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trong</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thực</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hiện</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nhiệm</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vụ</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phát</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triển</a:t>
            </a:r>
            <a:r>
              <a:rPr lang="en-US" sz="2400" dirty="0" smtClean="0">
                <a:solidFill>
                  <a:srgbClr val="0000FF"/>
                </a:solidFill>
                <a:ea typeface="Lucida Sans Unicode" charset="0"/>
                <a:cs typeface="Lucida Sans Unicode" charset="0"/>
              </a:rPr>
              <a:t> KT</a:t>
            </a:r>
          </a:p>
          <a:p>
            <a:pPr marL="342900" indent="-342900">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FF"/>
                </a:solidFill>
                <a:ea typeface="Lucida Sans Unicode" charset="0"/>
                <a:cs typeface="Lucida Sans Unicode" charset="0"/>
              </a:rPr>
              <a:t>CM </a:t>
            </a:r>
            <a:r>
              <a:rPr lang="en-US" sz="2400" dirty="0" err="1" smtClean="0">
                <a:solidFill>
                  <a:srgbClr val="0000FF"/>
                </a:solidFill>
                <a:ea typeface="Lucida Sans Unicode" charset="0"/>
                <a:cs typeface="Lucida Sans Unicode" charset="0"/>
              </a:rPr>
              <a:t>Miền</a:t>
            </a:r>
            <a:r>
              <a:rPr lang="en-US" sz="2400" dirty="0" smtClean="0">
                <a:solidFill>
                  <a:srgbClr val="0000FF"/>
                </a:solidFill>
                <a:ea typeface="Lucida Sans Unicode" charset="0"/>
                <a:cs typeface="Lucida Sans Unicode" charset="0"/>
              </a:rPr>
              <a:t> Nam </a:t>
            </a:r>
            <a:r>
              <a:rPr lang="en-US" sz="2400" dirty="0" err="1" smtClean="0">
                <a:solidFill>
                  <a:srgbClr val="0000FF"/>
                </a:solidFill>
                <a:ea typeface="Lucida Sans Unicode" charset="0"/>
                <a:cs typeface="Lucida Sans Unicode" charset="0"/>
              </a:rPr>
              <a:t>phát</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triển</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nhảy</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vọt</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với</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phong</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trào</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Đồng</a:t>
            </a:r>
            <a:r>
              <a:rPr lang="en-US" sz="2400" dirty="0" smtClean="0">
                <a:solidFill>
                  <a:srgbClr val="0000FF"/>
                </a:solidFill>
                <a:ea typeface="Lucida Sans Unicode" charset="0"/>
                <a:cs typeface="Lucida Sans Unicode" charset="0"/>
              </a:rPr>
              <a:t> </a:t>
            </a:r>
            <a:r>
              <a:rPr lang="en-US" sz="2400" dirty="0" err="1" smtClean="0">
                <a:solidFill>
                  <a:srgbClr val="0000FF"/>
                </a:solidFill>
                <a:ea typeface="Lucida Sans Unicode" charset="0"/>
                <a:cs typeface="Lucida Sans Unicode" charset="0"/>
              </a:rPr>
              <a:t>khởi</a:t>
            </a:r>
            <a:r>
              <a:rPr lang="en-US" sz="2400" dirty="0" smtClean="0">
                <a:solidFill>
                  <a:srgbClr val="0000FF"/>
                </a:solidFill>
                <a:ea typeface="Lucida Sans Unicode" charset="0"/>
                <a:cs typeface="Lucida Sans Unicode" charset="0"/>
              </a:rPr>
              <a:t>”</a:t>
            </a:r>
            <a:endParaRPr lang="en-US" sz="2400" dirty="0">
              <a:solidFill>
                <a:srgbClr val="0000FF"/>
              </a:solidFill>
              <a:ea typeface="Lucida Sans Unicode" charset="0"/>
              <a:cs typeface="Lucida Sans Unicode" charset="0"/>
            </a:endParaRPr>
          </a:p>
        </p:txBody>
      </p:sp>
      <p:sp>
        <p:nvSpPr>
          <p:cNvPr id="26634" name="Text Box 10"/>
          <p:cNvSpPr txBox="1">
            <a:spLocks noChangeArrowheads="1"/>
          </p:cNvSpPr>
          <p:nvPr/>
        </p:nvSpPr>
        <p:spPr bwMode="auto">
          <a:xfrm>
            <a:off x="438150" y="2016125"/>
            <a:ext cx="157797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FF0000"/>
                </a:solidFill>
              </a:rPr>
              <a:t>b. Nội dung</a:t>
            </a:r>
          </a:p>
        </p:txBody>
      </p:sp>
      <p:sp>
        <p:nvSpPr>
          <p:cNvPr id="26635" name="AutoShape 11"/>
          <p:cNvSpPr>
            <a:spLocks noChangeArrowheads="1"/>
          </p:cNvSpPr>
          <p:nvPr/>
        </p:nvSpPr>
        <p:spPr bwMode="auto">
          <a:xfrm>
            <a:off x="395288" y="5805488"/>
            <a:ext cx="8748712" cy="1052512"/>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Đại hội đã xác định nhiệm vụ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của hai miền Nam – Bắc là gì?</a:t>
            </a:r>
          </a:p>
        </p:txBody>
      </p:sp>
      <p:sp>
        <p:nvSpPr>
          <p:cNvPr id="26636" name="Text Box 12"/>
          <p:cNvSpPr txBox="1">
            <a:spLocks noChangeArrowheads="1"/>
          </p:cNvSpPr>
          <p:nvPr/>
        </p:nvSpPr>
        <p:spPr bwMode="auto">
          <a:xfrm>
            <a:off x="0" y="2420938"/>
            <a:ext cx="81692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a:solidFill>
                  <a:srgbClr val="0000FF"/>
                </a:solidFill>
              </a:rPr>
              <a:t>- Đại hội xác định nhiệm vụ của mỗi miền</a:t>
            </a:r>
          </a:p>
        </p:txBody>
      </p:sp>
      <p:sp>
        <p:nvSpPr>
          <p:cNvPr id="26637" name="Text Box 13"/>
          <p:cNvSpPr txBox="1">
            <a:spLocks noChangeArrowheads="1"/>
          </p:cNvSpPr>
          <p:nvPr/>
        </p:nvSpPr>
        <p:spPr bwMode="auto">
          <a:xfrm>
            <a:off x="26988" y="2879725"/>
            <a:ext cx="83264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a:solidFill>
                  <a:srgbClr val="0000FF"/>
                </a:solidFill>
              </a:rPr>
              <a:t>- Nhiệm vụ chung và mối quan hệ cách mạng hai miền.</a:t>
            </a:r>
          </a:p>
        </p:txBody>
      </p:sp>
      <p:sp>
        <p:nvSpPr>
          <p:cNvPr id="26638" name="Text Box 14"/>
          <p:cNvSpPr txBox="1">
            <a:spLocks noChangeArrowheads="1"/>
          </p:cNvSpPr>
          <p:nvPr/>
        </p:nvSpPr>
        <p:spPr bwMode="auto">
          <a:xfrm>
            <a:off x="0" y="3276600"/>
            <a:ext cx="8999538"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9pPr>
          </a:lstStyle>
          <a:p>
            <a:pPr>
              <a:buClrTx/>
              <a:buFontTx/>
              <a:buNone/>
            </a:pPr>
            <a:r>
              <a:rPr lang="en-US" sz="2400" dirty="0">
                <a:solidFill>
                  <a:srgbClr val="0000FF"/>
                </a:solidFill>
              </a:rPr>
              <a:t>- </a:t>
            </a:r>
            <a:r>
              <a:rPr lang="en-US" sz="2400" dirty="0" err="1">
                <a:solidFill>
                  <a:srgbClr val="0000FF"/>
                </a:solidFill>
              </a:rPr>
              <a:t>Đề</a:t>
            </a:r>
            <a:r>
              <a:rPr lang="en-US" sz="2400" dirty="0">
                <a:solidFill>
                  <a:srgbClr val="0000FF"/>
                </a:solidFill>
              </a:rPr>
              <a:t> </a:t>
            </a:r>
            <a:r>
              <a:rPr lang="en-US" sz="2400" dirty="0" err="1">
                <a:solidFill>
                  <a:srgbClr val="0000FF"/>
                </a:solidFill>
              </a:rPr>
              <a:t>ra</a:t>
            </a:r>
            <a:r>
              <a:rPr lang="en-US" sz="2400" dirty="0">
                <a:solidFill>
                  <a:srgbClr val="0000FF"/>
                </a:solidFill>
              </a:rPr>
              <a:t> </a:t>
            </a:r>
            <a:r>
              <a:rPr lang="en-US" sz="2400" dirty="0" err="1">
                <a:solidFill>
                  <a:srgbClr val="0000FF"/>
                </a:solidFill>
              </a:rPr>
              <a:t>đường</a:t>
            </a:r>
            <a:r>
              <a:rPr lang="en-US" sz="2400" dirty="0">
                <a:solidFill>
                  <a:srgbClr val="0000FF"/>
                </a:solidFill>
              </a:rPr>
              <a:t> </a:t>
            </a:r>
            <a:r>
              <a:rPr lang="en-US" sz="2400" dirty="0" err="1">
                <a:solidFill>
                  <a:srgbClr val="0000FF"/>
                </a:solidFill>
              </a:rPr>
              <a:t>lối</a:t>
            </a:r>
            <a:r>
              <a:rPr lang="en-US" sz="2400" dirty="0">
                <a:solidFill>
                  <a:srgbClr val="0000FF"/>
                </a:solidFill>
              </a:rPr>
              <a:t> CMXHCN, ở </a:t>
            </a:r>
            <a:r>
              <a:rPr lang="en-US" sz="2400" dirty="0" err="1">
                <a:solidFill>
                  <a:srgbClr val="0000FF"/>
                </a:solidFill>
              </a:rPr>
              <a:t>miền</a:t>
            </a:r>
            <a:r>
              <a:rPr lang="en-US" sz="2400" dirty="0">
                <a:solidFill>
                  <a:srgbClr val="0000FF"/>
                </a:solidFill>
              </a:rPr>
              <a:t> </a:t>
            </a:r>
            <a:r>
              <a:rPr lang="en-US" sz="2400" dirty="0" err="1">
                <a:solidFill>
                  <a:srgbClr val="0000FF"/>
                </a:solidFill>
              </a:rPr>
              <a:t>Bắc</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cụ</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hóa</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việc</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kế</a:t>
            </a:r>
            <a:r>
              <a:rPr lang="en-US" sz="2400" dirty="0">
                <a:solidFill>
                  <a:srgbClr val="0000FF"/>
                </a:solidFill>
              </a:rPr>
              <a:t> </a:t>
            </a:r>
            <a:r>
              <a:rPr lang="en-US" sz="2400" dirty="0" err="1">
                <a:solidFill>
                  <a:srgbClr val="0000FF"/>
                </a:solidFill>
              </a:rPr>
              <a:t>hoạch</a:t>
            </a:r>
            <a:r>
              <a:rPr lang="en-US" sz="2400" dirty="0">
                <a:solidFill>
                  <a:srgbClr val="0000FF"/>
                </a:solidFill>
              </a:rPr>
              <a:t> </a:t>
            </a:r>
            <a:r>
              <a:rPr lang="en-US" sz="2400" dirty="0" err="1">
                <a:solidFill>
                  <a:srgbClr val="0000FF"/>
                </a:solidFill>
              </a:rPr>
              <a:t>nhà</a:t>
            </a:r>
            <a:r>
              <a:rPr lang="en-US" sz="2400" dirty="0">
                <a:solidFill>
                  <a:srgbClr val="0000FF"/>
                </a:solidFill>
              </a:rPr>
              <a:t> </a:t>
            </a:r>
            <a:r>
              <a:rPr lang="en-US" sz="2400" dirty="0" err="1">
                <a:solidFill>
                  <a:srgbClr val="0000FF"/>
                </a:solidFill>
              </a:rPr>
              <a:t>nước</a:t>
            </a:r>
            <a:r>
              <a:rPr lang="en-US" sz="2400" dirty="0">
                <a:solidFill>
                  <a:srgbClr val="0000FF"/>
                </a:solidFill>
              </a:rPr>
              <a:t> </a:t>
            </a:r>
            <a:r>
              <a:rPr lang="en-US" sz="2400" dirty="0" err="1">
                <a:solidFill>
                  <a:srgbClr val="0000FF"/>
                </a:solidFill>
              </a:rPr>
              <a:t>năm</a:t>
            </a:r>
            <a:r>
              <a:rPr lang="en-US" sz="2400" dirty="0">
                <a:solidFill>
                  <a:srgbClr val="0000FF"/>
                </a:solidFill>
              </a:rPr>
              <a:t> </a:t>
            </a:r>
            <a:r>
              <a:rPr lang="en-US" sz="2400" dirty="0" err="1">
                <a:solidFill>
                  <a:srgbClr val="0000FF"/>
                </a:solidFill>
              </a:rPr>
              <a:t>năm</a:t>
            </a:r>
            <a:r>
              <a:rPr lang="en-US" sz="2400" dirty="0">
                <a:solidFill>
                  <a:srgbClr val="0000FF"/>
                </a:solidFill>
              </a:rPr>
              <a:t> ( 1961 – 1965 ).</a:t>
            </a:r>
          </a:p>
        </p:txBody>
      </p:sp>
      <p:sp>
        <p:nvSpPr>
          <p:cNvPr id="26639" name="Text Box 15"/>
          <p:cNvSpPr txBox="1">
            <a:spLocks noChangeArrowheads="1"/>
          </p:cNvSpPr>
          <p:nvPr/>
        </p:nvSpPr>
        <p:spPr bwMode="auto">
          <a:xfrm>
            <a:off x="0" y="41417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Lucida Sans Unicode" charset="0"/>
                <a:cs typeface="Lucida Sans Unicode" charset="0"/>
              </a:defRPr>
            </a:lvl9pPr>
          </a:lstStyle>
          <a:p>
            <a:pPr>
              <a:buClrTx/>
              <a:buFontTx/>
              <a:buNone/>
            </a:pPr>
            <a:r>
              <a:rPr lang="en-US" sz="2400" dirty="0">
                <a:solidFill>
                  <a:srgbClr val="0000FF"/>
                </a:solidFill>
              </a:rPr>
              <a:t>- </a:t>
            </a:r>
            <a:r>
              <a:rPr lang="en-US" sz="2400" dirty="0" err="1">
                <a:solidFill>
                  <a:srgbClr val="0000FF"/>
                </a:solidFill>
              </a:rPr>
              <a:t>Đại</a:t>
            </a:r>
            <a:r>
              <a:rPr lang="en-US" sz="2400" dirty="0">
                <a:solidFill>
                  <a:srgbClr val="0000FF"/>
                </a:solidFill>
              </a:rPr>
              <a:t> </a:t>
            </a:r>
            <a:r>
              <a:rPr lang="en-US" sz="2400" dirty="0" err="1">
                <a:solidFill>
                  <a:srgbClr val="0000FF"/>
                </a:solidFill>
              </a:rPr>
              <a:t>hội</a:t>
            </a:r>
            <a:r>
              <a:rPr lang="en-US" sz="2400" dirty="0">
                <a:solidFill>
                  <a:srgbClr val="0000FF"/>
                </a:solidFill>
              </a:rPr>
              <a:t> </a:t>
            </a:r>
            <a:r>
              <a:rPr lang="en-US" sz="2400" dirty="0" err="1">
                <a:solidFill>
                  <a:srgbClr val="0000FF"/>
                </a:solidFill>
              </a:rPr>
              <a:t>bẩu</a:t>
            </a:r>
            <a:r>
              <a:rPr lang="en-US" sz="2400" dirty="0">
                <a:solidFill>
                  <a:srgbClr val="0000FF"/>
                </a:solidFill>
              </a:rPr>
              <a:t> ban </a:t>
            </a:r>
            <a:r>
              <a:rPr lang="en-US" sz="2400" dirty="0" err="1">
                <a:solidFill>
                  <a:srgbClr val="0000FF"/>
                </a:solidFill>
              </a:rPr>
              <a:t>chấp</a:t>
            </a:r>
            <a:r>
              <a:rPr lang="en-US" sz="2400" dirty="0">
                <a:solidFill>
                  <a:srgbClr val="0000FF"/>
                </a:solidFill>
              </a:rPr>
              <a:t> </a:t>
            </a:r>
            <a:r>
              <a:rPr lang="en-US" sz="2400" dirty="0" err="1">
                <a:solidFill>
                  <a:srgbClr val="0000FF"/>
                </a:solidFill>
              </a:rPr>
              <a:t>hành</a:t>
            </a:r>
            <a:r>
              <a:rPr lang="en-US" sz="2400" dirty="0">
                <a:solidFill>
                  <a:srgbClr val="0000FF"/>
                </a:solidFill>
              </a:rPr>
              <a:t> </a:t>
            </a:r>
            <a:r>
              <a:rPr lang="en-US" sz="2400" dirty="0" err="1">
                <a:solidFill>
                  <a:srgbClr val="0000FF"/>
                </a:solidFill>
              </a:rPr>
              <a:t>trung</a:t>
            </a:r>
            <a:r>
              <a:rPr lang="en-US" sz="2400" dirty="0">
                <a:solidFill>
                  <a:srgbClr val="0000FF"/>
                </a:solidFill>
              </a:rPr>
              <a:t> </a:t>
            </a:r>
            <a:r>
              <a:rPr lang="en-US" sz="2400" dirty="0" err="1">
                <a:solidFill>
                  <a:srgbClr val="0000FF"/>
                </a:solidFill>
              </a:rPr>
              <a:t>ương</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bộ</a:t>
            </a:r>
            <a:r>
              <a:rPr lang="en-US" sz="2400" dirty="0">
                <a:solidFill>
                  <a:srgbClr val="0000FF"/>
                </a:solidFill>
              </a:rPr>
              <a:t> </a:t>
            </a:r>
            <a:r>
              <a:rPr lang="en-US" sz="2400" dirty="0" err="1">
                <a:solidFill>
                  <a:srgbClr val="0000FF"/>
                </a:solidFill>
              </a:rPr>
              <a:t>chính</a:t>
            </a:r>
            <a:r>
              <a:rPr lang="en-US" sz="2400" dirty="0">
                <a:solidFill>
                  <a:srgbClr val="0000FF"/>
                </a:solidFill>
              </a:rPr>
              <a:t> </a:t>
            </a:r>
            <a:r>
              <a:rPr lang="en-US" sz="2400" dirty="0" err="1">
                <a:solidFill>
                  <a:srgbClr val="0000FF"/>
                </a:solidFill>
              </a:rPr>
              <a:t>trị</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Đảng</a:t>
            </a:r>
            <a:r>
              <a:rPr lang="en-US" sz="2400" dirty="0">
                <a:solidFill>
                  <a:srgbClr val="0000FF"/>
                </a:solidFill>
              </a:rPr>
              <a:t>.</a:t>
            </a:r>
          </a:p>
        </p:txBody>
      </p:sp>
      <p:sp>
        <p:nvSpPr>
          <p:cNvPr id="26640" name="Text Box 16"/>
          <p:cNvSpPr txBox="1">
            <a:spLocks noChangeArrowheads="1"/>
          </p:cNvSpPr>
          <p:nvPr/>
        </p:nvSpPr>
        <p:spPr bwMode="auto">
          <a:xfrm>
            <a:off x="395288" y="4508500"/>
            <a:ext cx="13795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FF0000"/>
                </a:solidFill>
              </a:rPr>
              <a:t>c. Ý nghĩa</a:t>
            </a:r>
          </a:p>
        </p:txBody>
      </p:sp>
      <p:sp>
        <p:nvSpPr>
          <p:cNvPr id="26641" name="AutoShape 17"/>
          <p:cNvSpPr>
            <a:spLocks noChangeArrowheads="1"/>
          </p:cNvSpPr>
          <p:nvPr/>
        </p:nvSpPr>
        <p:spPr bwMode="auto">
          <a:xfrm>
            <a:off x="358775" y="5734050"/>
            <a:ext cx="8785225" cy="1123950"/>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Đại hội đại biểu toàn quốc lần thứ III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có ý nghĩa gì?</a:t>
            </a:r>
          </a:p>
        </p:txBody>
      </p:sp>
      <p:sp>
        <p:nvSpPr>
          <p:cNvPr id="26642" name="Text Box 18"/>
          <p:cNvSpPr txBox="1">
            <a:spLocks noChangeArrowheads="1"/>
          </p:cNvSpPr>
          <p:nvPr/>
        </p:nvSpPr>
        <p:spPr bwMode="auto">
          <a:xfrm>
            <a:off x="179388" y="4797425"/>
            <a:ext cx="83534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a:solidFill>
                  <a:srgbClr val="0000FF"/>
                </a:solidFill>
              </a:rPr>
              <a:t>- Đánh dấu bước phát triển mới của cách mạng Miền Nam</a:t>
            </a:r>
          </a:p>
        </p:txBody>
      </p:sp>
      <p:sp>
        <p:nvSpPr>
          <p:cNvPr id="26643" name="Text Box 19"/>
          <p:cNvSpPr txBox="1">
            <a:spLocks noChangeArrowheads="1"/>
          </p:cNvSpPr>
          <p:nvPr/>
        </p:nvSpPr>
        <p:spPr bwMode="auto">
          <a:xfrm>
            <a:off x="163513" y="5175250"/>
            <a:ext cx="53800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a:solidFill>
                  <a:srgbClr val="0000FF"/>
                </a:solidFill>
              </a:rPr>
              <a:t>- Đẩy mạnh cách mạng hai miền đi lên</a:t>
            </a:r>
          </a:p>
        </p:txBody>
      </p:sp>
    </p:spTree>
    <p:extLst>
      <p:ext uri="{BB962C8B-B14F-4D97-AF65-F5344CB8AC3E}">
        <p14:creationId xmlns:p14="http://schemas.microsoft.com/office/powerpoint/2010/main" val="509824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6629"/>
                                        </p:tgtEl>
                                        <p:attrNameLst>
                                          <p:attrName>style.visibility</p:attrName>
                                        </p:attrNameLst>
                                      </p:cBhvr>
                                      <p:to>
                                        <p:strVal val="visible"/>
                                      </p:to>
                                    </p:set>
                                    <p:animEffect transition="in" filter="blinds(horizontal)">
                                      <p:cBhvr additive="repl">
                                        <p:cTn id="7" dur="5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6630"/>
                                        </p:tgtEl>
                                        <p:attrNameLst>
                                          <p:attrName>style.visibility</p:attrName>
                                        </p:attrNameLst>
                                      </p:cBhvr>
                                      <p:to>
                                        <p:strVal val="visible"/>
                                      </p:to>
                                    </p:set>
                                    <p:animEffect transition="in" filter="blinds(horizontal)">
                                      <p:cBhvr additive="repl">
                                        <p:cTn id="12" dur="500"/>
                                        <p:tgtEl>
                                          <p:spTgt spid="26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6631"/>
                                        </p:tgtEl>
                                        <p:attrNameLst>
                                          <p:attrName>style.visibility</p:attrName>
                                        </p:attrNameLst>
                                      </p:cBhvr>
                                      <p:to>
                                        <p:strVal val="visible"/>
                                      </p:to>
                                    </p:set>
                                    <p:animEffect transition="in" filter="blinds(horizontal)">
                                      <p:cBhvr additive="repl">
                                        <p:cTn id="17" dur="500"/>
                                        <p:tgtEl>
                                          <p:spTgt spid="26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additive="repl">
                                        <p:cTn id="21" dur="1" fill="hold">
                                          <p:stCondLst>
                                            <p:cond delay="0"/>
                                          </p:stCondLst>
                                        </p:cTn>
                                        <p:tgtEl>
                                          <p:spTgt spid="26632"/>
                                        </p:tgtEl>
                                        <p:attrNameLst>
                                          <p:attrName>style.visibility</p:attrName>
                                        </p:attrNameLst>
                                      </p:cBhvr>
                                      <p:to>
                                        <p:strVal val="visible"/>
                                      </p:to>
                                    </p:set>
                                    <p:animEffect transition="in" filter="box(in)">
                                      <p:cBhvr additive="repl">
                                        <p:cTn id="22" dur="500"/>
                                        <p:tgtEl>
                                          <p:spTgt spid="266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nodeType="clickEffect">
                                  <p:stCondLst>
                                    <p:cond delay="0"/>
                                  </p:stCondLst>
                                  <p:childTnLst>
                                    <p:animEffect transition="out" filter="checkerboard(across)">
                                      <p:cBhvr additive="repl">
                                        <p:cTn id="26" dur="500"/>
                                        <p:tgtEl>
                                          <p:spTgt spid="26632"/>
                                        </p:tgtEl>
                                      </p:cBhvr>
                                    </p:animEffect>
                                    <p:set>
                                      <p:cBhvr additive="repl">
                                        <p:cTn id="27" dur="1" fill="hold">
                                          <p:stCondLst>
                                            <p:cond delay="0"/>
                                          </p:stCondLst>
                                        </p:cTn>
                                        <p:tgtEl>
                                          <p:spTgt spid="266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26633"/>
                                        </p:tgtEl>
                                        <p:attrNameLst>
                                          <p:attrName>style.visibility</p:attrName>
                                        </p:attrNameLst>
                                      </p:cBhvr>
                                      <p:to>
                                        <p:strVal val="visible"/>
                                      </p:to>
                                    </p:set>
                                    <p:animEffect transition="in" filter="blinds(horizontal)">
                                      <p:cBhvr additive="repl">
                                        <p:cTn id="32" dur="500"/>
                                        <p:tgtEl>
                                          <p:spTgt spid="266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additive="repl">
                                        <p:cTn id="36" dur="1" fill="hold">
                                          <p:stCondLst>
                                            <p:cond delay="0"/>
                                          </p:stCondLst>
                                        </p:cTn>
                                        <p:tgtEl>
                                          <p:spTgt spid="26634"/>
                                        </p:tgtEl>
                                        <p:attrNameLst>
                                          <p:attrName>style.visibility</p:attrName>
                                        </p:attrNameLst>
                                      </p:cBhvr>
                                      <p:to>
                                        <p:strVal val="visible"/>
                                      </p:to>
                                    </p:set>
                                    <p:animEffect transition="in" filter="blinds(horizontal)">
                                      <p:cBhvr additive="repl">
                                        <p:cTn id="37" dur="500"/>
                                        <p:tgtEl>
                                          <p:spTgt spid="266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additive="repl">
                                        <p:cTn id="41" dur="1" fill="hold">
                                          <p:stCondLst>
                                            <p:cond delay="0"/>
                                          </p:stCondLst>
                                        </p:cTn>
                                        <p:tgtEl>
                                          <p:spTgt spid="26635"/>
                                        </p:tgtEl>
                                        <p:attrNameLst>
                                          <p:attrName>style.visibility</p:attrName>
                                        </p:attrNameLst>
                                      </p:cBhvr>
                                      <p:to>
                                        <p:strVal val="visible"/>
                                      </p:to>
                                    </p:set>
                                    <p:animEffect transition="in" filter="box(in)">
                                      <p:cBhvr additive="repl">
                                        <p:cTn id="42" dur="500"/>
                                        <p:tgtEl>
                                          <p:spTgt spid="266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nodeType="clickEffect">
                                  <p:stCondLst>
                                    <p:cond delay="0"/>
                                  </p:stCondLst>
                                  <p:childTnLst>
                                    <p:animEffect transition="out" filter="checkerboard(across)">
                                      <p:cBhvr additive="repl">
                                        <p:cTn id="46" dur="500"/>
                                        <p:tgtEl>
                                          <p:spTgt spid="26635"/>
                                        </p:tgtEl>
                                      </p:cBhvr>
                                    </p:animEffect>
                                    <p:set>
                                      <p:cBhvr additive="repl">
                                        <p:cTn id="47" dur="1" fill="hold">
                                          <p:stCondLst>
                                            <p:cond delay="0"/>
                                          </p:stCondLst>
                                        </p:cTn>
                                        <p:tgtEl>
                                          <p:spTgt spid="2663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additive="repl">
                                        <p:cTn id="51" dur="1" fill="hold">
                                          <p:stCondLst>
                                            <p:cond delay="0"/>
                                          </p:stCondLst>
                                        </p:cTn>
                                        <p:tgtEl>
                                          <p:spTgt spid="26636"/>
                                        </p:tgtEl>
                                        <p:attrNameLst>
                                          <p:attrName>style.visibility</p:attrName>
                                        </p:attrNameLst>
                                      </p:cBhvr>
                                      <p:to>
                                        <p:strVal val="visible"/>
                                      </p:to>
                                    </p:set>
                                    <p:animEffect transition="in" filter="blinds(horizontal)">
                                      <p:cBhvr additive="repl">
                                        <p:cTn id="52" dur="500"/>
                                        <p:tgtEl>
                                          <p:spTgt spid="266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additive="repl">
                                        <p:cTn id="56" dur="1" fill="hold">
                                          <p:stCondLst>
                                            <p:cond delay="0"/>
                                          </p:stCondLst>
                                        </p:cTn>
                                        <p:tgtEl>
                                          <p:spTgt spid="26637"/>
                                        </p:tgtEl>
                                        <p:attrNameLst>
                                          <p:attrName>style.visibility</p:attrName>
                                        </p:attrNameLst>
                                      </p:cBhvr>
                                      <p:to>
                                        <p:strVal val="visible"/>
                                      </p:to>
                                    </p:set>
                                    <p:animEffect transition="in" filter="blinds(horizontal)">
                                      <p:cBhvr additive="repl">
                                        <p:cTn id="57" dur="500"/>
                                        <p:tgtEl>
                                          <p:spTgt spid="2663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additive="repl">
                                        <p:cTn id="61" dur="1" fill="hold">
                                          <p:stCondLst>
                                            <p:cond delay="0"/>
                                          </p:stCondLst>
                                        </p:cTn>
                                        <p:tgtEl>
                                          <p:spTgt spid="26638"/>
                                        </p:tgtEl>
                                        <p:attrNameLst>
                                          <p:attrName>style.visibility</p:attrName>
                                        </p:attrNameLst>
                                      </p:cBhvr>
                                      <p:to>
                                        <p:strVal val="visible"/>
                                      </p:to>
                                    </p:set>
                                    <p:animEffect transition="in" filter="blinds(horizontal)">
                                      <p:cBhvr additive="repl">
                                        <p:cTn id="62" dur="500"/>
                                        <p:tgtEl>
                                          <p:spTgt spid="2663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additive="repl">
                                        <p:cTn id="66" dur="1" fill="hold">
                                          <p:stCondLst>
                                            <p:cond delay="0"/>
                                          </p:stCondLst>
                                        </p:cTn>
                                        <p:tgtEl>
                                          <p:spTgt spid="26639"/>
                                        </p:tgtEl>
                                        <p:attrNameLst>
                                          <p:attrName>style.visibility</p:attrName>
                                        </p:attrNameLst>
                                      </p:cBhvr>
                                      <p:to>
                                        <p:strVal val="visible"/>
                                      </p:to>
                                    </p:set>
                                    <p:animEffect transition="in" filter="blinds(horizontal)">
                                      <p:cBhvr additive="repl">
                                        <p:cTn id="67" dur="500"/>
                                        <p:tgtEl>
                                          <p:spTgt spid="266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additive="repl">
                                        <p:cTn id="71" dur="1" fill="hold">
                                          <p:stCondLst>
                                            <p:cond delay="0"/>
                                          </p:stCondLst>
                                        </p:cTn>
                                        <p:tgtEl>
                                          <p:spTgt spid="26640"/>
                                        </p:tgtEl>
                                        <p:attrNameLst>
                                          <p:attrName>style.visibility</p:attrName>
                                        </p:attrNameLst>
                                      </p:cBhvr>
                                      <p:to>
                                        <p:strVal val="visible"/>
                                      </p:to>
                                    </p:set>
                                    <p:animEffect transition="in" filter="blinds(horizontal)">
                                      <p:cBhvr additive="repl">
                                        <p:cTn id="72" dur="500"/>
                                        <p:tgtEl>
                                          <p:spTgt spid="2664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additive="repl">
                                        <p:cTn id="76" dur="1" fill="hold">
                                          <p:stCondLst>
                                            <p:cond delay="0"/>
                                          </p:stCondLst>
                                        </p:cTn>
                                        <p:tgtEl>
                                          <p:spTgt spid="26641"/>
                                        </p:tgtEl>
                                        <p:attrNameLst>
                                          <p:attrName>style.visibility</p:attrName>
                                        </p:attrNameLst>
                                      </p:cBhvr>
                                      <p:to>
                                        <p:strVal val="visible"/>
                                      </p:to>
                                    </p:set>
                                    <p:animEffect transition="in" filter="box(in)">
                                      <p:cBhvr additive="repl">
                                        <p:cTn id="77" dur="500"/>
                                        <p:tgtEl>
                                          <p:spTgt spid="2664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xit" presetSubtype="10" fill="hold" nodeType="clickEffect">
                                  <p:stCondLst>
                                    <p:cond delay="0"/>
                                  </p:stCondLst>
                                  <p:childTnLst>
                                    <p:animEffect transition="out" filter="checkerboard(across)">
                                      <p:cBhvr additive="repl">
                                        <p:cTn id="81" dur="500"/>
                                        <p:tgtEl>
                                          <p:spTgt spid="26641"/>
                                        </p:tgtEl>
                                      </p:cBhvr>
                                    </p:animEffect>
                                    <p:set>
                                      <p:cBhvr additive="repl">
                                        <p:cTn id="82" dur="1" fill="hold">
                                          <p:stCondLst>
                                            <p:cond delay="0"/>
                                          </p:stCondLst>
                                        </p:cTn>
                                        <p:tgtEl>
                                          <p:spTgt spid="26641"/>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additive="repl">
                                        <p:cTn id="86" dur="1" fill="hold">
                                          <p:stCondLst>
                                            <p:cond delay="0"/>
                                          </p:stCondLst>
                                        </p:cTn>
                                        <p:tgtEl>
                                          <p:spTgt spid="26642"/>
                                        </p:tgtEl>
                                        <p:attrNameLst>
                                          <p:attrName>style.visibility</p:attrName>
                                        </p:attrNameLst>
                                      </p:cBhvr>
                                      <p:to>
                                        <p:strVal val="visible"/>
                                      </p:to>
                                    </p:set>
                                    <p:animEffect transition="in" filter="blinds(horizontal)">
                                      <p:cBhvr additive="repl">
                                        <p:cTn id="87" dur="500"/>
                                        <p:tgtEl>
                                          <p:spTgt spid="2664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additive="repl">
                                        <p:cTn id="91" dur="1" fill="hold">
                                          <p:stCondLst>
                                            <p:cond delay="0"/>
                                          </p:stCondLst>
                                        </p:cTn>
                                        <p:tgtEl>
                                          <p:spTgt spid="26643"/>
                                        </p:tgtEl>
                                        <p:attrNameLst>
                                          <p:attrName>style.visibility</p:attrName>
                                        </p:attrNameLst>
                                      </p:cBhvr>
                                      <p:to>
                                        <p:strVal val="visible"/>
                                      </p:to>
                                    </p:set>
                                    <p:animEffect transition="in" filter="blinds(horizontal)">
                                      <p:cBhvr additive="repl">
                                        <p:cTn id="92" dur="500"/>
                                        <p:tgtEl>
                                          <p:spTgt spid="26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idx="12"/>
          </p:nvPr>
        </p:nvSpPr>
        <p:spPr/>
        <p:txBody>
          <a:bodyPr/>
          <a:lstStyle/>
          <a:p>
            <a:fld id="{EF08CDD5-80A6-4909-9892-D2F72B5CFAC0}" type="slidenum">
              <a:rPr lang="vi-VN"/>
              <a:pPr/>
              <a:t>12</a:t>
            </a:fld>
            <a:endParaRPr lang="vi-VN"/>
          </a:p>
        </p:txBody>
      </p:sp>
      <p:sp>
        <p:nvSpPr>
          <p:cNvPr id="27649" name="Rectangle 1"/>
          <p:cNvSpPr>
            <a:spLocks noGrp="1" noChangeArrowheads="1"/>
          </p:cNvSpPr>
          <p:nvPr>
            <p:ph type="title" idx="4294967295"/>
          </p:nvPr>
        </p:nvSpPr>
        <p:spPr>
          <a:xfrm>
            <a:off x="457200" y="268288"/>
            <a:ext cx="8229600" cy="1519237"/>
          </a:xfrm>
          <a:ln/>
        </p:spPr>
        <p:txBody>
          <a:bodyPr/>
          <a:lstStyle/>
          <a:p>
            <a:endParaRPr lang="en-US"/>
          </a:p>
        </p:txBody>
      </p:sp>
      <p:sp>
        <p:nvSpPr>
          <p:cNvPr id="27650" name="Rectangle 2"/>
          <p:cNvSpPr>
            <a:spLocks noGrp="1" noChangeArrowheads="1"/>
          </p:cNvSpPr>
          <p:nvPr>
            <p:ph type="body" idx="4294967295"/>
          </p:nvPr>
        </p:nvSpPr>
        <p:spPr>
          <a:xfrm>
            <a:off x="457200" y="1600200"/>
            <a:ext cx="8229600" cy="4887913"/>
          </a:xfrm>
          <a:ln/>
        </p:spPr>
        <p:txBody>
          <a:bodyPr/>
          <a:lstStyle/>
          <a:p>
            <a:endParaRPr lang="en-US"/>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w="9360" cap="sq">
            <a:solidFill>
              <a:srgbClr val="808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4"/>
          <p:cNvSpPr txBox="1">
            <a:spLocks noChangeArrowheads="1"/>
          </p:cNvSpPr>
          <p:nvPr/>
        </p:nvSpPr>
        <p:spPr bwMode="auto">
          <a:xfrm>
            <a:off x="593725" y="646113"/>
            <a:ext cx="2301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3" name="Text Box 5"/>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4" name="Text Box 6"/>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5" name="Text Box 7"/>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76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7772400" cy="518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7" name="Text Box 9"/>
          <p:cNvSpPr txBox="1">
            <a:spLocks noChangeArrowheads="1"/>
          </p:cNvSpPr>
          <p:nvPr/>
        </p:nvSpPr>
        <p:spPr bwMode="auto">
          <a:xfrm>
            <a:off x="1597025" y="5867400"/>
            <a:ext cx="57737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0000FF"/>
                </a:solidFill>
              </a:rPr>
              <a:t>Đại hội đại biểu toàn quốc lần thứ III của Đảng</a:t>
            </a:r>
          </a:p>
        </p:txBody>
      </p:sp>
    </p:spTree>
    <p:extLst>
      <p:ext uri="{BB962C8B-B14F-4D97-AF65-F5344CB8AC3E}">
        <p14:creationId xmlns:p14="http://schemas.microsoft.com/office/powerpoint/2010/main" val="1992044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27656"/>
                                        </p:tgtEl>
                                        <p:attrNameLst>
                                          <p:attrName>style.visibility</p:attrName>
                                        </p:attrNameLst>
                                      </p:cBhvr>
                                      <p:to>
                                        <p:strVal val="visible"/>
                                      </p:to>
                                    </p:set>
                                    <p:anim calcmode="lin" valueType="num">
                                      <p:cBhvr additive="repl">
                                        <p:cTn id="7" dur="1000" fill="hold"/>
                                        <p:tgtEl>
                                          <p:spTgt spid="27656"/>
                                        </p:tgtEl>
                                        <p:attrNameLst>
                                          <p:attrName>ppt_w</p:attrName>
                                        </p:attrNameLst>
                                      </p:cBhvr>
                                      <p:tavLst>
                                        <p:tav tm="100000">
                                          <p:val>
                                            <p:fltVal val="0"/>
                                          </p:val>
                                        </p:tav>
                                        <p:tav>
                                          <p:val>
                                            <p:strVal val="#ppt_w"/>
                                          </p:val>
                                        </p:tav>
                                      </p:tavLst>
                                    </p:anim>
                                    <p:anim calcmode="lin" valueType="num">
                                      <p:cBhvr additive="repl">
                                        <p:cTn id="8" dur="1000" fill="hold"/>
                                        <p:tgtEl>
                                          <p:spTgt spid="27656"/>
                                        </p:tgtEl>
                                        <p:attrNameLst>
                                          <p:attrName>ppt_h</p:attrName>
                                        </p:attrNameLst>
                                      </p:cBhvr>
                                      <p:tavLst>
                                        <p:tav tm="100000">
                                          <p:val>
                                            <p:fltVal val="0"/>
                                          </p:val>
                                        </p:tav>
                                        <p:tav>
                                          <p:val>
                                            <p:strVal val="#ppt_h"/>
                                          </p:val>
                                        </p:tav>
                                      </p:tavLst>
                                    </p:anim>
                                    <p:anim calcmode="lin" valueType="num">
                                      <p:cBhvr additive="repl">
                                        <p:cTn id="9" dur="1000" fill="hold"/>
                                        <p:tgtEl>
                                          <p:spTgt spid="27656"/>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27656"/>
                                        </p:tgtEl>
                                        <p:attrNameLst>
                                          <p:attrName>ppt_y</p:attrName>
                                        </p:attrNameLst>
                                      </p:cBhvr>
                                      <p:tavLst>
                                        <p:tav tm="0" fmla="#ppt_y+(sin(-2*pi*(1-$))*-#ppt_x+cos(-2*pi*(1-$))*(1-#ppt_y))*(1-$)">
                                          <p:val>
                                            <p:fltVal val="0"/>
                                          </p:val>
                                        </p:tav>
                                        <p:tav tm="100000">
                                          <p:val>
                                            <p:fltVal val="1"/>
                                          </p:val>
                                        </p:tav>
                                      </p:tavLst>
                                    </p:anim>
                                  </p:childTnLst>
                                </p:cTn>
                              </p:par>
                              <p:par>
                                <p:cTn id="11" presetID="3" presetClass="entr" presetSubtype="10" fill="hold" nodeType="withEffect">
                                  <p:stCondLst>
                                    <p:cond delay="0"/>
                                  </p:stCondLst>
                                  <p:childTnLst>
                                    <p:set>
                                      <p:cBhvr additive="repl">
                                        <p:cTn id="12" dur="1" fill="hold">
                                          <p:stCondLst>
                                            <p:cond delay="0"/>
                                          </p:stCondLst>
                                        </p:cTn>
                                        <p:tgtEl>
                                          <p:spTgt spid="27657"/>
                                        </p:tgtEl>
                                        <p:attrNameLst>
                                          <p:attrName>style.visibility</p:attrName>
                                        </p:attrNameLst>
                                      </p:cBhvr>
                                      <p:to>
                                        <p:strVal val="visible"/>
                                      </p:to>
                                    </p:set>
                                    <p:animEffect transition="in" filter="blinds(horizontal)">
                                      <p:cBhvr additive="repl">
                                        <p:cTn id="13"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idx="12"/>
          </p:nvPr>
        </p:nvSpPr>
        <p:spPr/>
        <p:txBody>
          <a:bodyPr/>
          <a:lstStyle/>
          <a:p>
            <a:fld id="{225F1DE2-7791-4EA2-97FE-BC81908D8236}" type="slidenum">
              <a:rPr lang="vi-VN"/>
              <a:pPr/>
              <a:t>13</a:t>
            </a:fld>
            <a:endParaRPr lang="vi-VN"/>
          </a:p>
        </p:txBody>
      </p:sp>
      <p:sp>
        <p:nvSpPr>
          <p:cNvPr id="28673" name="Rectangle 1"/>
          <p:cNvSpPr>
            <a:spLocks noGrp="1" noChangeArrowheads="1"/>
          </p:cNvSpPr>
          <p:nvPr>
            <p:ph type="title" idx="4294967295"/>
          </p:nvPr>
        </p:nvSpPr>
        <p:spPr>
          <a:xfrm>
            <a:off x="457200" y="268288"/>
            <a:ext cx="8229600" cy="1519237"/>
          </a:xfrm>
          <a:ln/>
        </p:spPr>
        <p:txBody>
          <a:bodyPr/>
          <a:lstStyle/>
          <a:p>
            <a:endParaRPr lang="en-US"/>
          </a:p>
        </p:txBody>
      </p:sp>
      <p:sp>
        <p:nvSpPr>
          <p:cNvPr id="28674" name="Rectangle 2"/>
          <p:cNvSpPr>
            <a:spLocks noGrp="1" noChangeArrowheads="1"/>
          </p:cNvSpPr>
          <p:nvPr>
            <p:ph type="body" idx="4294967295"/>
          </p:nvPr>
        </p:nvSpPr>
        <p:spPr>
          <a:xfrm>
            <a:off x="457200" y="1600200"/>
            <a:ext cx="8229600" cy="4887913"/>
          </a:xfrm>
          <a:ln/>
        </p:spPr>
        <p:txBody>
          <a:bodyPr/>
          <a:lstStyle/>
          <a:p>
            <a:endParaRPr lang="en-US"/>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w="9360" cap="sq">
            <a:solidFill>
              <a:srgbClr val="808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593725" y="646113"/>
            <a:ext cx="2301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677" name="Text Box 5"/>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678" name="Text Box 6"/>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679" name="Text Box 7"/>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86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7772400"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1" name="Text Box 9"/>
          <p:cNvSpPr txBox="1">
            <a:spLocks noChangeArrowheads="1"/>
          </p:cNvSpPr>
          <p:nvPr/>
        </p:nvSpPr>
        <p:spPr bwMode="auto">
          <a:xfrm>
            <a:off x="817563" y="5878513"/>
            <a:ext cx="724535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0000FF"/>
                </a:solidFill>
              </a:rPr>
              <a:t>Đồng chí Lê Duẩn được bầu làm Bí thư thứ nhất của Đảng</a:t>
            </a:r>
          </a:p>
        </p:txBody>
      </p:sp>
    </p:spTree>
    <p:extLst>
      <p:ext uri="{BB962C8B-B14F-4D97-AF65-F5344CB8AC3E}">
        <p14:creationId xmlns:p14="http://schemas.microsoft.com/office/powerpoint/2010/main" val="39165385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8680"/>
                                        </p:tgtEl>
                                        <p:attrNameLst>
                                          <p:attrName>style.visibility</p:attrName>
                                        </p:attrNameLst>
                                      </p:cBhvr>
                                      <p:to>
                                        <p:strVal val="visible"/>
                                      </p:to>
                                    </p:set>
                                    <p:anim calcmode="lin" valueType="num">
                                      <p:cBhvr additive="repl">
                                        <p:cTn id="7" dur="500" fill="hold"/>
                                        <p:tgtEl>
                                          <p:spTgt spid="28680"/>
                                        </p:tgtEl>
                                        <p:attrNameLst>
                                          <p:attrName>ppt_x</p:attrName>
                                        </p:attrNameLst>
                                      </p:cBhvr>
                                      <p:tavLst>
                                        <p:tav tm="100000">
                                          <p:val>
                                            <p:strVal val="#ppt_x"/>
                                          </p:val>
                                        </p:tav>
                                        <p:tav>
                                          <p:val>
                                            <p:strVal val="#ppt_x"/>
                                          </p:val>
                                        </p:tav>
                                      </p:tavLst>
                                    </p:anim>
                                    <p:anim calcmode="lin" valueType="num">
                                      <p:cBhvr additive="repl">
                                        <p:cTn id="8" dur="500" fill="hold"/>
                                        <p:tgtEl>
                                          <p:spTgt spid="28680"/>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500"/>
                            </p:stCondLst>
                            <p:childTnLst>
                              <p:par>
                                <p:cTn id="10" presetID="3" presetClass="entr" presetSubtype="10" fill="hold" nodeType="afterEffect">
                                  <p:stCondLst>
                                    <p:cond delay="0"/>
                                  </p:stCondLst>
                                  <p:childTnLst>
                                    <p:set>
                                      <p:cBhvr additive="repl">
                                        <p:cTn id="11" dur="1" fill="hold">
                                          <p:stCondLst>
                                            <p:cond delay="0"/>
                                          </p:stCondLst>
                                        </p:cTn>
                                        <p:tgtEl>
                                          <p:spTgt spid="28681"/>
                                        </p:tgtEl>
                                        <p:attrNameLst>
                                          <p:attrName>style.visibility</p:attrName>
                                        </p:attrNameLst>
                                      </p:cBhvr>
                                      <p:to>
                                        <p:strVal val="visible"/>
                                      </p:to>
                                    </p:set>
                                    <p:animEffect transition="in" filter="blinds(horizontal)">
                                      <p:cBhvr additive="repl">
                                        <p:cTn id="12"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idx="12"/>
          </p:nvPr>
        </p:nvSpPr>
        <p:spPr/>
        <p:txBody>
          <a:bodyPr/>
          <a:lstStyle/>
          <a:p>
            <a:fld id="{C13E8963-FBC4-444C-8C88-7562512CC167}" type="slidenum">
              <a:rPr lang="vi-VN"/>
              <a:pPr/>
              <a:t>14</a:t>
            </a:fld>
            <a:endParaRPr lang="vi-VN"/>
          </a:p>
        </p:txBody>
      </p:sp>
      <p:sp>
        <p:nvSpPr>
          <p:cNvPr id="32769" name="Rectangle 1"/>
          <p:cNvSpPr>
            <a:spLocks noGrp="1" noChangeArrowheads="1"/>
          </p:cNvSpPr>
          <p:nvPr>
            <p:ph type="title" idx="4294967295"/>
          </p:nvPr>
        </p:nvSpPr>
        <p:spPr>
          <a:xfrm>
            <a:off x="457200" y="268288"/>
            <a:ext cx="8229600" cy="1519237"/>
          </a:xfrm>
          <a:ln/>
        </p:spPr>
        <p:txBody>
          <a:bodyPr/>
          <a:lstStyle/>
          <a:p>
            <a:endParaRPr lang="en-US"/>
          </a:p>
        </p:txBody>
      </p:sp>
      <p:sp>
        <p:nvSpPr>
          <p:cNvPr id="32770" name="Rectangle 2"/>
          <p:cNvSpPr>
            <a:spLocks noGrp="1" noChangeArrowheads="1"/>
          </p:cNvSpPr>
          <p:nvPr>
            <p:ph type="body" idx="4294967295"/>
          </p:nvPr>
        </p:nvSpPr>
        <p:spPr>
          <a:xfrm>
            <a:off x="457200" y="1600200"/>
            <a:ext cx="8229600" cy="4887913"/>
          </a:xfrm>
          <a:ln/>
        </p:spPr>
        <p:txBody>
          <a:bodyPr/>
          <a:lstStyle/>
          <a:p>
            <a:endParaRPr lang="en-US"/>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w="9360" cap="sq">
            <a:solidFill>
              <a:srgbClr val="808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4"/>
          <p:cNvSpPr txBox="1">
            <a:spLocks noChangeArrowheads="1"/>
          </p:cNvSpPr>
          <p:nvPr/>
        </p:nvSpPr>
        <p:spPr bwMode="auto">
          <a:xfrm>
            <a:off x="2514600" y="685800"/>
            <a:ext cx="3978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buClrTx/>
              <a:buFontTx/>
              <a:buNone/>
            </a:pPr>
            <a:r>
              <a:rPr lang="en-US" sz="3200" b="1" u="sng">
                <a:solidFill>
                  <a:srgbClr val="FF0000"/>
                </a:solidFill>
              </a:rPr>
              <a:t>Bài tập củng cố</a:t>
            </a:r>
          </a:p>
        </p:txBody>
      </p:sp>
      <p:sp>
        <p:nvSpPr>
          <p:cNvPr id="32773" name="Text Box 5"/>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774" name="Text Box 6"/>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775" name="Text Box 7"/>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776" name="Text Box 8"/>
          <p:cNvSpPr txBox="1">
            <a:spLocks noChangeArrowheads="1"/>
          </p:cNvSpPr>
          <p:nvPr/>
        </p:nvSpPr>
        <p:spPr bwMode="auto">
          <a:xfrm>
            <a:off x="746125" y="1752600"/>
            <a:ext cx="7940675"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9pPr>
          </a:lstStyle>
          <a:p>
            <a:pPr>
              <a:buClrTx/>
              <a:buFontTx/>
              <a:buNone/>
            </a:pPr>
            <a:r>
              <a:rPr lang="en-US" sz="2400" b="1">
                <a:solidFill>
                  <a:srgbClr val="FF0000"/>
                </a:solidFill>
              </a:rPr>
              <a:t>B1:Trong hoàn cảnh lịch sử nào mà Đảng ta quyết định chuyển đấu tranh vũ trang sang đấu tranh chính trị ở miền Nam:</a:t>
            </a:r>
          </a:p>
          <a:p>
            <a:pPr marL="341313">
              <a:buClr>
                <a:srgbClr val="0000FF"/>
              </a:buClr>
              <a:buFont typeface="Times New Roman" pitchFamily="16" charset="0"/>
              <a:buAutoNum type="alphaLcPeriod"/>
            </a:pPr>
            <a:r>
              <a:rPr lang="en-US" sz="2400" b="1">
                <a:solidFill>
                  <a:srgbClr val="0000FF"/>
                </a:solidFill>
              </a:rPr>
              <a:t>Chiến dịch Điện Biên Phủ thắng lợi</a:t>
            </a:r>
          </a:p>
          <a:p>
            <a:pPr marL="341313">
              <a:buClr>
                <a:srgbClr val="0000FF"/>
              </a:buClr>
              <a:buFont typeface="Times New Roman" pitchFamily="16" charset="0"/>
              <a:buAutoNum type="alphaLcPeriod"/>
            </a:pPr>
            <a:r>
              <a:rPr lang="en-US" sz="2400" b="1">
                <a:solidFill>
                  <a:srgbClr val="0000FF"/>
                </a:solidFill>
              </a:rPr>
              <a:t>Nhân dân ta sợ vũ khí hiện đại của Mĩ</a:t>
            </a:r>
          </a:p>
          <a:p>
            <a:pPr marL="341313">
              <a:buClr>
                <a:srgbClr val="0000FF"/>
              </a:buClr>
              <a:buFont typeface="Times New Roman" pitchFamily="16" charset="0"/>
              <a:buAutoNum type="alphaLcPeriod"/>
            </a:pPr>
            <a:r>
              <a:rPr lang="en-US" sz="2400" b="1">
                <a:solidFill>
                  <a:srgbClr val="0000FF"/>
                </a:solidFill>
              </a:rPr>
              <a:t>Pháp sẽ quay trở lại Đông Dương</a:t>
            </a:r>
          </a:p>
          <a:p>
            <a:pPr marL="341313">
              <a:buClr>
                <a:srgbClr val="0000FF"/>
              </a:buClr>
              <a:buFont typeface="Times New Roman" pitchFamily="16" charset="0"/>
              <a:buAutoNum type="alphaLcPeriod"/>
            </a:pPr>
            <a:r>
              <a:rPr lang="en-US" sz="2400" b="1">
                <a:solidFill>
                  <a:srgbClr val="0000FF"/>
                </a:solidFill>
              </a:rPr>
              <a:t>Mĩ nhảy vào miền Nam thay pháp</a:t>
            </a:r>
          </a:p>
        </p:txBody>
      </p:sp>
      <p:sp>
        <p:nvSpPr>
          <p:cNvPr id="32777" name="Oval 9"/>
          <p:cNvSpPr>
            <a:spLocks noChangeArrowheads="1"/>
          </p:cNvSpPr>
          <p:nvPr/>
        </p:nvSpPr>
        <p:spPr bwMode="auto">
          <a:xfrm>
            <a:off x="762000" y="3962400"/>
            <a:ext cx="381000" cy="457200"/>
          </a:xfrm>
          <a:prstGeom prst="ellipse">
            <a:avLst/>
          </a:prstGeom>
          <a:noFill/>
          <a:ln w="468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789772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grpId="0" nodeType="clickEffect">
                                  <p:stCondLst>
                                    <p:cond delay="0"/>
                                  </p:stCondLst>
                                  <p:childTnLst>
                                    <p:set>
                                      <p:cBhvr additive="repl">
                                        <p:cTn id="6" dur="1" fill="hold">
                                          <p:stCondLst>
                                            <p:cond delay="0"/>
                                          </p:stCondLst>
                                        </p:cTn>
                                        <p:tgtEl>
                                          <p:spTgt spid="32777"/>
                                        </p:tgtEl>
                                        <p:attrNameLst>
                                          <p:attrName>style.visibility</p:attrName>
                                        </p:attrNameLst>
                                      </p:cBhvr>
                                      <p:to>
                                        <p:strVal val="visible"/>
                                      </p:to>
                                    </p:set>
                                    <p:anim calcmode="lin" valueType="num">
                                      <p:cBhvr additive="repl">
                                        <p:cTn id="7" dur="1000" fill="hold"/>
                                        <p:tgtEl>
                                          <p:spTgt spid="32777"/>
                                        </p:tgtEl>
                                        <p:attrNameLst>
                                          <p:attrName>ppt_w</p:attrName>
                                        </p:attrNameLst>
                                      </p:cBhvr>
                                      <p:tavLst>
                                        <p:tav tm="100000">
                                          <p:val>
                                            <p:fltVal val="0"/>
                                          </p:val>
                                        </p:tav>
                                        <p:tav>
                                          <p:val>
                                            <p:strVal val="#ppt_w"/>
                                          </p:val>
                                        </p:tav>
                                      </p:tavLst>
                                    </p:anim>
                                    <p:anim calcmode="lin" valueType="num">
                                      <p:cBhvr additive="repl">
                                        <p:cTn id="8" dur="1000" fill="hold"/>
                                        <p:tgtEl>
                                          <p:spTgt spid="32777"/>
                                        </p:tgtEl>
                                        <p:attrNameLst>
                                          <p:attrName>ppt_h</p:attrName>
                                        </p:attrNameLst>
                                      </p:cBhvr>
                                      <p:tavLst>
                                        <p:tav tm="100000">
                                          <p:val>
                                            <p:fltVal val="0"/>
                                          </p:val>
                                        </p:tav>
                                        <p:tav>
                                          <p:val>
                                            <p:strVal val="#ppt_h"/>
                                          </p:val>
                                        </p:tav>
                                      </p:tavLst>
                                    </p:anim>
                                    <p:anim calcmode="lin" valueType="num">
                                      <p:cBhvr additive="repl">
                                        <p:cTn id="9"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327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idx="12"/>
          </p:nvPr>
        </p:nvSpPr>
        <p:spPr/>
        <p:txBody>
          <a:bodyPr/>
          <a:lstStyle/>
          <a:p>
            <a:fld id="{37B74016-D114-4400-B219-F75BAD41AC33}" type="slidenum">
              <a:rPr lang="vi-VN"/>
              <a:pPr/>
              <a:t>15</a:t>
            </a:fld>
            <a:endParaRPr lang="vi-VN"/>
          </a:p>
        </p:txBody>
      </p:sp>
      <p:sp>
        <p:nvSpPr>
          <p:cNvPr id="33793" name="Rectangle 1"/>
          <p:cNvSpPr>
            <a:spLocks noGrp="1" noChangeArrowheads="1"/>
          </p:cNvSpPr>
          <p:nvPr>
            <p:ph type="title" idx="4294967295"/>
          </p:nvPr>
        </p:nvSpPr>
        <p:spPr>
          <a:xfrm>
            <a:off x="457200" y="268288"/>
            <a:ext cx="8229600" cy="1519237"/>
          </a:xfrm>
          <a:ln/>
        </p:spPr>
        <p:txBody>
          <a:bodyPr/>
          <a:lstStyle/>
          <a:p>
            <a:endParaRPr lang="en-US"/>
          </a:p>
        </p:txBody>
      </p:sp>
      <p:sp>
        <p:nvSpPr>
          <p:cNvPr id="33794" name="Rectangle 2"/>
          <p:cNvSpPr>
            <a:spLocks noGrp="1" noChangeArrowheads="1"/>
          </p:cNvSpPr>
          <p:nvPr>
            <p:ph type="body" idx="4294967295"/>
          </p:nvPr>
        </p:nvSpPr>
        <p:spPr>
          <a:xfrm>
            <a:off x="457200" y="1600200"/>
            <a:ext cx="8229600" cy="4887913"/>
          </a:xfrm>
          <a:ln/>
        </p:spPr>
        <p:txBody>
          <a:bodyPr/>
          <a:lstStyle/>
          <a:p>
            <a:endParaRPr lang="en-US"/>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w="9360" cap="sq">
            <a:solidFill>
              <a:srgbClr val="808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p:cNvSpPr txBox="1">
            <a:spLocks noChangeArrowheads="1"/>
          </p:cNvSpPr>
          <p:nvPr/>
        </p:nvSpPr>
        <p:spPr bwMode="auto">
          <a:xfrm>
            <a:off x="593725" y="646113"/>
            <a:ext cx="2301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797" name="Text Box 5"/>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798" name="Text Box 6"/>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799" name="Text Box 7"/>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3800" name="Text Box 8"/>
          <p:cNvSpPr txBox="1">
            <a:spLocks noChangeArrowheads="1"/>
          </p:cNvSpPr>
          <p:nvPr/>
        </p:nvSpPr>
        <p:spPr bwMode="auto">
          <a:xfrm>
            <a:off x="762000" y="1524000"/>
            <a:ext cx="7635875" cy="354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9pPr>
          </a:lstStyle>
          <a:p>
            <a:pPr>
              <a:buClrTx/>
              <a:buFontTx/>
              <a:buNone/>
            </a:pPr>
            <a:r>
              <a:rPr lang="en-US" sz="2800" b="1" dirty="0">
                <a:solidFill>
                  <a:srgbClr val="FF0000"/>
                </a:solidFill>
              </a:rPr>
              <a:t>B2: </a:t>
            </a:r>
            <a:r>
              <a:rPr lang="en-US" sz="2800" b="1" dirty="0" err="1">
                <a:solidFill>
                  <a:srgbClr val="FF0000"/>
                </a:solidFill>
              </a:rPr>
              <a:t>Mở</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cho</a:t>
            </a:r>
            <a:r>
              <a:rPr lang="en-US" sz="2800" b="1" dirty="0">
                <a:solidFill>
                  <a:srgbClr val="FF0000"/>
                </a:solidFill>
              </a:rPr>
              <a:t> </a:t>
            </a:r>
            <a:r>
              <a:rPr lang="en-US" sz="2800" b="1" dirty="0" err="1">
                <a:solidFill>
                  <a:srgbClr val="FF0000"/>
                </a:solidFill>
              </a:rPr>
              <a:t>phong</a:t>
            </a:r>
            <a:r>
              <a:rPr lang="en-US" sz="2800" b="1" dirty="0">
                <a:solidFill>
                  <a:srgbClr val="FF0000"/>
                </a:solidFill>
              </a:rPr>
              <a:t> </a:t>
            </a:r>
            <a:r>
              <a:rPr lang="en-US" sz="2800" b="1" dirty="0" err="1">
                <a:solidFill>
                  <a:srgbClr val="FF0000"/>
                </a:solidFill>
              </a:rPr>
              <a:t>trào</a:t>
            </a:r>
            <a:r>
              <a:rPr lang="en-US" sz="2800" b="1" dirty="0">
                <a:solidFill>
                  <a:srgbClr val="FF0000"/>
                </a:solidFill>
              </a:rPr>
              <a:t> </a:t>
            </a:r>
            <a:r>
              <a:rPr lang="en-US" sz="2800" b="1" dirty="0" err="1">
                <a:solidFill>
                  <a:srgbClr val="FF0000"/>
                </a:solidFill>
              </a:rPr>
              <a:t>đấu</a:t>
            </a:r>
            <a:r>
              <a:rPr lang="en-US" sz="2800" b="1" dirty="0">
                <a:solidFill>
                  <a:srgbClr val="FF0000"/>
                </a:solidFill>
              </a:rPr>
              <a:t> </a:t>
            </a:r>
            <a:r>
              <a:rPr lang="en-US" sz="2800" b="1" dirty="0" err="1">
                <a:solidFill>
                  <a:srgbClr val="FF0000"/>
                </a:solidFill>
              </a:rPr>
              <a:t>tranh</a:t>
            </a:r>
            <a:r>
              <a:rPr lang="en-US" sz="2800" b="1" dirty="0">
                <a:solidFill>
                  <a:srgbClr val="FF0000"/>
                </a:solidFill>
              </a:rPr>
              <a:t> </a:t>
            </a:r>
            <a:r>
              <a:rPr lang="en-US" sz="2800" b="1" dirty="0" err="1">
                <a:solidFill>
                  <a:srgbClr val="FF0000"/>
                </a:solidFill>
              </a:rPr>
              <a:t>chính</a:t>
            </a:r>
            <a:r>
              <a:rPr lang="en-US" sz="2800" b="1" dirty="0">
                <a:solidFill>
                  <a:srgbClr val="FF0000"/>
                </a:solidFill>
              </a:rPr>
              <a:t> </a:t>
            </a:r>
            <a:r>
              <a:rPr lang="en-US" sz="2800" b="1" dirty="0" err="1">
                <a:solidFill>
                  <a:srgbClr val="FF0000"/>
                </a:solidFill>
              </a:rPr>
              <a:t>trị</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phong</a:t>
            </a:r>
            <a:r>
              <a:rPr lang="en-US" sz="2800" b="1" dirty="0">
                <a:solidFill>
                  <a:srgbClr val="FF0000"/>
                </a:solidFill>
              </a:rPr>
              <a:t> </a:t>
            </a:r>
            <a:r>
              <a:rPr lang="en-US" sz="2800" b="1" dirty="0" err="1">
                <a:solidFill>
                  <a:srgbClr val="FF0000"/>
                </a:solidFill>
              </a:rPr>
              <a:t>trào</a:t>
            </a:r>
            <a:r>
              <a:rPr lang="en-US" sz="2800" b="1" dirty="0">
                <a:solidFill>
                  <a:srgbClr val="FF0000"/>
                </a:solidFill>
              </a:rPr>
              <a:t> </a:t>
            </a:r>
            <a:r>
              <a:rPr lang="en-US" sz="2800" b="1" dirty="0" err="1">
                <a:solidFill>
                  <a:srgbClr val="FF0000"/>
                </a:solidFill>
              </a:rPr>
              <a:t>nào</a:t>
            </a:r>
            <a:r>
              <a:rPr lang="en-US" sz="2800" b="1" dirty="0">
                <a:solidFill>
                  <a:srgbClr val="FF0000"/>
                </a:solidFill>
              </a:rPr>
              <a:t>:</a:t>
            </a:r>
          </a:p>
          <a:p>
            <a:pPr marL="341313">
              <a:buClr>
                <a:srgbClr val="0000FF"/>
              </a:buClr>
              <a:buFont typeface="Times New Roman" pitchFamily="16" charset="0"/>
              <a:buAutoNum type="alphaLcPeriod"/>
            </a:pPr>
            <a:r>
              <a:rPr lang="en-US" sz="2800" b="1" dirty="0" err="1">
                <a:solidFill>
                  <a:srgbClr val="0000FF"/>
                </a:solidFill>
              </a:rPr>
              <a:t>Phong</a:t>
            </a:r>
            <a:r>
              <a:rPr lang="en-US" sz="2800" b="1" dirty="0">
                <a:solidFill>
                  <a:srgbClr val="0000FF"/>
                </a:solidFill>
              </a:rPr>
              <a:t> </a:t>
            </a:r>
            <a:r>
              <a:rPr lang="en-US" sz="2800" b="1" dirty="0" err="1">
                <a:solidFill>
                  <a:srgbClr val="0000FF"/>
                </a:solidFill>
              </a:rPr>
              <a:t>trào</a:t>
            </a:r>
            <a:r>
              <a:rPr lang="en-US" sz="2800" b="1" dirty="0">
                <a:solidFill>
                  <a:srgbClr val="0000FF"/>
                </a:solidFill>
              </a:rPr>
              <a:t> </a:t>
            </a:r>
            <a:r>
              <a:rPr lang="en-US" sz="2800" b="1" dirty="0" err="1">
                <a:solidFill>
                  <a:srgbClr val="0000FF"/>
                </a:solidFill>
              </a:rPr>
              <a:t>Hòa</a:t>
            </a:r>
            <a:r>
              <a:rPr lang="en-US" sz="2800" b="1" dirty="0">
                <a:solidFill>
                  <a:srgbClr val="0000FF"/>
                </a:solidFill>
              </a:rPr>
              <a:t> </a:t>
            </a:r>
            <a:r>
              <a:rPr lang="en-US" sz="2800" b="1" dirty="0" err="1" smtClean="0">
                <a:solidFill>
                  <a:srgbClr val="0000FF"/>
                </a:solidFill>
              </a:rPr>
              <a:t>Bình</a:t>
            </a:r>
            <a:endParaRPr lang="en-US" sz="2800" b="1" dirty="0">
              <a:solidFill>
                <a:srgbClr val="0000FF"/>
              </a:solidFill>
            </a:endParaRPr>
          </a:p>
          <a:p>
            <a:pPr marL="341313">
              <a:buClr>
                <a:srgbClr val="0000FF"/>
              </a:buClr>
              <a:buFont typeface="Times New Roman" pitchFamily="16" charset="0"/>
              <a:buAutoNum type="alphaLcPeriod"/>
            </a:pPr>
            <a:r>
              <a:rPr lang="en-US" sz="2800" b="1" dirty="0" err="1">
                <a:solidFill>
                  <a:srgbClr val="0000FF"/>
                </a:solidFill>
              </a:rPr>
              <a:t>Phong</a:t>
            </a:r>
            <a:r>
              <a:rPr lang="en-US" sz="2800" b="1" dirty="0">
                <a:solidFill>
                  <a:srgbClr val="0000FF"/>
                </a:solidFill>
              </a:rPr>
              <a:t> </a:t>
            </a:r>
            <a:r>
              <a:rPr lang="en-US" sz="2800" b="1" dirty="0" err="1">
                <a:solidFill>
                  <a:srgbClr val="0000FF"/>
                </a:solidFill>
              </a:rPr>
              <a:t>trào</a:t>
            </a:r>
            <a:r>
              <a:rPr lang="en-US" sz="2800" b="1" dirty="0">
                <a:solidFill>
                  <a:srgbClr val="0000FF"/>
                </a:solidFill>
              </a:rPr>
              <a:t> </a:t>
            </a:r>
            <a:r>
              <a:rPr lang="en-US" sz="2800" b="1" dirty="0" err="1">
                <a:solidFill>
                  <a:srgbClr val="0000FF"/>
                </a:solidFill>
              </a:rPr>
              <a:t>lao</a:t>
            </a:r>
            <a:r>
              <a:rPr lang="en-US" sz="2800" b="1" dirty="0">
                <a:solidFill>
                  <a:srgbClr val="0000FF"/>
                </a:solidFill>
              </a:rPr>
              <a:t> </a:t>
            </a:r>
            <a:r>
              <a:rPr lang="en-US" sz="2800" b="1" dirty="0" err="1">
                <a:solidFill>
                  <a:srgbClr val="0000FF"/>
                </a:solidFill>
              </a:rPr>
              <a:t>động</a:t>
            </a:r>
            <a:endParaRPr lang="en-US" sz="2800" b="1" dirty="0">
              <a:solidFill>
                <a:srgbClr val="0000FF"/>
              </a:solidFill>
            </a:endParaRPr>
          </a:p>
          <a:p>
            <a:pPr marL="341313">
              <a:buClr>
                <a:srgbClr val="0000FF"/>
              </a:buClr>
              <a:buFont typeface="Times New Roman" pitchFamily="16" charset="0"/>
              <a:buAutoNum type="alphaLcPeriod"/>
            </a:pPr>
            <a:r>
              <a:rPr lang="en-US" sz="2800" b="1" dirty="0" err="1">
                <a:solidFill>
                  <a:srgbClr val="0000FF"/>
                </a:solidFill>
              </a:rPr>
              <a:t>Phong</a:t>
            </a:r>
            <a:r>
              <a:rPr lang="en-US" sz="2800" b="1" dirty="0">
                <a:solidFill>
                  <a:srgbClr val="0000FF"/>
                </a:solidFill>
              </a:rPr>
              <a:t> </a:t>
            </a:r>
            <a:r>
              <a:rPr lang="en-US" sz="2800" b="1" dirty="0" err="1">
                <a:solidFill>
                  <a:srgbClr val="0000FF"/>
                </a:solidFill>
              </a:rPr>
              <a:t>trào</a:t>
            </a:r>
            <a:r>
              <a:rPr lang="en-US" sz="2800" b="1" dirty="0">
                <a:solidFill>
                  <a:srgbClr val="0000FF"/>
                </a:solidFill>
              </a:rPr>
              <a:t> </a:t>
            </a:r>
            <a:r>
              <a:rPr lang="en-US" sz="2800" b="1" dirty="0" err="1">
                <a:solidFill>
                  <a:srgbClr val="0000FF"/>
                </a:solidFill>
              </a:rPr>
              <a:t>Đồng</a:t>
            </a:r>
            <a:r>
              <a:rPr lang="en-US" sz="2800" b="1" dirty="0">
                <a:solidFill>
                  <a:srgbClr val="0000FF"/>
                </a:solidFill>
              </a:rPr>
              <a:t> </a:t>
            </a:r>
            <a:r>
              <a:rPr lang="en-US" sz="2800" b="1" dirty="0" err="1">
                <a:solidFill>
                  <a:srgbClr val="0000FF"/>
                </a:solidFill>
              </a:rPr>
              <a:t>Khởi</a:t>
            </a:r>
            <a:endParaRPr lang="en-US" sz="2800" b="1" dirty="0">
              <a:solidFill>
                <a:srgbClr val="0000FF"/>
              </a:solidFill>
            </a:endParaRPr>
          </a:p>
          <a:p>
            <a:pPr marL="341313">
              <a:buClr>
                <a:srgbClr val="0000FF"/>
              </a:buClr>
              <a:buFont typeface="Times New Roman" pitchFamily="16" charset="0"/>
              <a:buAutoNum type="alphaLcPeriod"/>
            </a:pPr>
            <a:r>
              <a:rPr lang="en-US" sz="2800" b="1" dirty="0" err="1">
                <a:solidFill>
                  <a:srgbClr val="0000FF"/>
                </a:solidFill>
              </a:rPr>
              <a:t>Tất</a:t>
            </a:r>
            <a:r>
              <a:rPr lang="en-US" sz="2800" b="1" dirty="0">
                <a:solidFill>
                  <a:srgbClr val="0000FF"/>
                </a:solidFill>
              </a:rPr>
              <a:t> </a:t>
            </a:r>
            <a:r>
              <a:rPr lang="en-US" sz="2800" b="1" dirty="0" err="1">
                <a:solidFill>
                  <a:srgbClr val="0000FF"/>
                </a:solidFill>
              </a:rPr>
              <a:t>cả</a:t>
            </a:r>
            <a:r>
              <a:rPr lang="en-US" sz="2800" b="1" dirty="0">
                <a:solidFill>
                  <a:srgbClr val="0000FF"/>
                </a:solidFill>
              </a:rPr>
              <a:t> </a:t>
            </a:r>
            <a:r>
              <a:rPr lang="en-US" sz="2800" b="1" dirty="0" err="1">
                <a:solidFill>
                  <a:srgbClr val="0000FF"/>
                </a:solidFill>
              </a:rPr>
              <a:t>đều</a:t>
            </a:r>
            <a:r>
              <a:rPr lang="en-US" sz="2800" b="1" dirty="0">
                <a:solidFill>
                  <a:srgbClr val="0000FF"/>
                </a:solidFill>
              </a:rPr>
              <a:t> </a:t>
            </a:r>
            <a:r>
              <a:rPr lang="en-US" sz="2800" b="1" dirty="0" err="1">
                <a:solidFill>
                  <a:srgbClr val="0000FF"/>
                </a:solidFill>
              </a:rPr>
              <a:t>sai</a:t>
            </a:r>
            <a:endParaRPr lang="en-US" sz="2800" b="1" dirty="0">
              <a:solidFill>
                <a:srgbClr val="0000FF"/>
              </a:solidFill>
            </a:endParaRPr>
          </a:p>
          <a:p>
            <a:pPr>
              <a:buClrTx/>
              <a:buFontTx/>
              <a:buNone/>
            </a:pPr>
            <a:endParaRPr lang="en-US" sz="2800" b="1" dirty="0">
              <a:solidFill>
                <a:srgbClr val="0000FF"/>
              </a:solidFill>
            </a:endParaRPr>
          </a:p>
          <a:p>
            <a:pPr>
              <a:buClrTx/>
              <a:buFontTx/>
              <a:buNone/>
            </a:pPr>
            <a:endParaRPr lang="en-US" sz="2800" b="1" dirty="0">
              <a:solidFill>
                <a:srgbClr val="0000FF"/>
              </a:solidFill>
            </a:endParaRPr>
          </a:p>
        </p:txBody>
      </p:sp>
      <p:sp>
        <p:nvSpPr>
          <p:cNvPr id="33801" name="Text Box 9"/>
          <p:cNvSpPr txBox="1">
            <a:spLocks noChangeArrowheads="1"/>
          </p:cNvSpPr>
          <p:nvPr/>
        </p:nvSpPr>
        <p:spPr bwMode="auto">
          <a:xfrm>
            <a:off x="2514600" y="685800"/>
            <a:ext cx="3978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buClrTx/>
              <a:buFontTx/>
              <a:buNone/>
            </a:pPr>
            <a:r>
              <a:rPr lang="en-US" sz="3200" b="1" u="sng">
                <a:solidFill>
                  <a:srgbClr val="FF0000"/>
                </a:solidFill>
              </a:rPr>
              <a:t>Bài tập củng cố</a:t>
            </a:r>
          </a:p>
        </p:txBody>
      </p:sp>
      <p:sp>
        <p:nvSpPr>
          <p:cNvPr id="33802" name="Oval 10"/>
          <p:cNvSpPr>
            <a:spLocks noChangeArrowheads="1"/>
          </p:cNvSpPr>
          <p:nvPr/>
        </p:nvSpPr>
        <p:spPr bwMode="auto">
          <a:xfrm>
            <a:off x="647700" y="2455863"/>
            <a:ext cx="509588" cy="423862"/>
          </a:xfrm>
          <a:prstGeom prst="ellipse">
            <a:avLst/>
          </a:prstGeom>
          <a:noFill/>
          <a:ln w="468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875455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grpId="0" nodeType="clickEffect">
                                  <p:stCondLst>
                                    <p:cond delay="0"/>
                                  </p:stCondLst>
                                  <p:childTnLst>
                                    <p:set>
                                      <p:cBhvr additive="repl">
                                        <p:cTn id="6" dur="1" fill="hold">
                                          <p:stCondLst>
                                            <p:cond delay="0"/>
                                          </p:stCondLst>
                                        </p:cTn>
                                        <p:tgtEl>
                                          <p:spTgt spid="33802"/>
                                        </p:tgtEl>
                                        <p:attrNameLst>
                                          <p:attrName>style.visibility</p:attrName>
                                        </p:attrNameLst>
                                      </p:cBhvr>
                                      <p:to>
                                        <p:strVal val="visible"/>
                                      </p:to>
                                    </p:set>
                                    <p:anim calcmode="lin" valueType="num">
                                      <p:cBhvr additive="repl">
                                        <p:cTn id="7" dur="1000" fill="hold"/>
                                        <p:tgtEl>
                                          <p:spTgt spid="33802"/>
                                        </p:tgtEl>
                                        <p:attrNameLst>
                                          <p:attrName>ppt_w</p:attrName>
                                        </p:attrNameLst>
                                      </p:cBhvr>
                                      <p:tavLst>
                                        <p:tav>
                                          <p:val>
                                            <p:fltVal val="0"/>
                                          </p:val>
                                        </p:tav>
                                        <p:tav>
                                          <p:val>
                                            <p:strVal val="#ppt_w"/>
                                          </p:val>
                                        </p:tav>
                                      </p:tavLst>
                                    </p:anim>
                                    <p:anim calcmode="lin" valueType="num">
                                      <p:cBhvr additive="repl">
                                        <p:cTn id="8" dur="1000" fill="hold"/>
                                        <p:tgtEl>
                                          <p:spTgt spid="33802"/>
                                        </p:tgtEl>
                                        <p:attrNameLst>
                                          <p:attrName>ppt_h</p:attrName>
                                        </p:attrNameLst>
                                      </p:cBhvr>
                                      <p:tavLst>
                                        <p:tav>
                                          <p:val>
                                            <p:fltVal val="0"/>
                                          </p:val>
                                        </p:tav>
                                        <p:tav>
                                          <p:val>
                                            <p:strVal val="#ppt_h"/>
                                          </p:val>
                                        </p:tav>
                                      </p:tavLst>
                                    </p:anim>
                                    <p:anim calcmode="lin" valueType="num">
                                      <p:cBhvr additive="repl">
                                        <p:cTn id="9"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idx="12"/>
          </p:nvPr>
        </p:nvSpPr>
        <p:spPr/>
        <p:txBody>
          <a:bodyPr/>
          <a:lstStyle/>
          <a:p>
            <a:fld id="{5206394F-8B3C-4FA9-A88C-105FF7BE8FB1}" type="slidenum">
              <a:rPr lang="vi-VN"/>
              <a:pPr/>
              <a:t>16</a:t>
            </a:fld>
            <a:endParaRPr lang="vi-VN"/>
          </a:p>
        </p:txBody>
      </p:sp>
      <p:sp>
        <p:nvSpPr>
          <p:cNvPr id="34817" name="Rectangle 1"/>
          <p:cNvSpPr>
            <a:spLocks noGrp="1" noChangeArrowheads="1"/>
          </p:cNvSpPr>
          <p:nvPr>
            <p:ph type="title" idx="4294967295"/>
          </p:nvPr>
        </p:nvSpPr>
        <p:spPr>
          <a:xfrm>
            <a:off x="457200" y="268288"/>
            <a:ext cx="8229600" cy="1519237"/>
          </a:xfrm>
          <a:ln/>
        </p:spPr>
        <p:txBody>
          <a:bodyPr/>
          <a:lstStyle/>
          <a:p>
            <a:endParaRPr lang="en-US"/>
          </a:p>
        </p:txBody>
      </p:sp>
      <p:sp>
        <p:nvSpPr>
          <p:cNvPr id="34818" name="Rectangle 2"/>
          <p:cNvSpPr>
            <a:spLocks noGrp="1" noChangeArrowheads="1"/>
          </p:cNvSpPr>
          <p:nvPr>
            <p:ph type="body" idx="4294967295"/>
          </p:nvPr>
        </p:nvSpPr>
        <p:spPr>
          <a:xfrm>
            <a:off x="457200" y="1600200"/>
            <a:ext cx="8229600" cy="4887913"/>
          </a:xfrm>
          <a:ln/>
        </p:spPr>
        <p:txBody>
          <a:bodyPr/>
          <a:lstStyle/>
          <a:p>
            <a:endParaRPr lang="en-US"/>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w="9360" cap="sq">
            <a:solidFill>
              <a:srgbClr val="808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Text Box 4"/>
          <p:cNvSpPr txBox="1">
            <a:spLocks noChangeArrowheads="1"/>
          </p:cNvSpPr>
          <p:nvPr/>
        </p:nvSpPr>
        <p:spPr bwMode="auto">
          <a:xfrm>
            <a:off x="593725" y="646113"/>
            <a:ext cx="2301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21" name="Text Box 5"/>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22" name="Text Box 6"/>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23" name="Text Box 7"/>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24" name="Text Box 8"/>
          <p:cNvSpPr txBox="1">
            <a:spLocks noChangeArrowheads="1"/>
          </p:cNvSpPr>
          <p:nvPr/>
        </p:nvSpPr>
        <p:spPr bwMode="auto">
          <a:xfrm>
            <a:off x="838200" y="1447800"/>
            <a:ext cx="7543800"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9pPr>
          </a:lstStyle>
          <a:p>
            <a:pPr>
              <a:buClrTx/>
              <a:buFontTx/>
              <a:buNone/>
            </a:pPr>
            <a:r>
              <a:rPr lang="en-US" sz="2800" b="1">
                <a:solidFill>
                  <a:srgbClr val="FF0000"/>
                </a:solidFill>
              </a:rPr>
              <a:t>B3: sau những cuộc nổi dậy chống “ tố cộng, diệt cộng”. Hình thức đấu tranh có gì thay đổi?</a:t>
            </a:r>
          </a:p>
          <a:p>
            <a:pPr marL="341313">
              <a:buClr>
                <a:srgbClr val="0000FF"/>
              </a:buClr>
              <a:buFont typeface="Times New Roman" pitchFamily="16" charset="0"/>
              <a:buAutoNum type="alphaLcPeriod"/>
            </a:pPr>
            <a:r>
              <a:rPr lang="en-US" sz="2800" b="1">
                <a:solidFill>
                  <a:srgbClr val="0000FF"/>
                </a:solidFill>
              </a:rPr>
              <a:t>Vẫn tiếp tục cuộc đấu tranh chính trị</a:t>
            </a:r>
          </a:p>
          <a:p>
            <a:pPr marL="341313">
              <a:buClr>
                <a:srgbClr val="0000FF"/>
              </a:buClr>
              <a:buFont typeface="Times New Roman" pitchFamily="16" charset="0"/>
              <a:buAutoNum type="alphaLcPeriod"/>
            </a:pPr>
            <a:r>
              <a:rPr lang="en-US" sz="2800" b="1">
                <a:solidFill>
                  <a:srgbClr val="0000FF"/>
                </a:solidFill>
              </a:rPr>
              <a:t>Chuyển từ đấu tranh chính trị sang dấu tranh vũ trang</a:t>
            </a:r>
          </a:p>
          <a:p>
            <a:pPr marL="341313">
              <a:buClr>
                <a:srgbClr val="0000FF"/>
              </a:buClr>
              <a:buFont typeface="Times New Roman" pitchFamily="16" charset="0"/>
              <a:buAutoNum type="alphaLcPeriod"/>
            </a:pPr>
            <a:r>
              <a:rPr lang="en-US" sz="2800" b="1">
                <a:solidFill>
                  <a:srgbClr val="0000FF"/>
                </a:solidFill>
              </a:rPr>
              <a:t>Tiến hành dấu tranh chính trị kết hợp với đấu tranh vũ trang</a:t>
            </a:r>
          </a:p>
          <a:p>
            <a:pPr marL="341313">
              <a:buClr>
                <a:srgbClr val="0000FF"/>
              </a:buClr>
              <a:buFont typeface="Times New Roman" pitchFamily="16" charset="0"/>
              <a:buAutoNum type="alphaLcPeriod"/>
            </a:pPr>
            <a:r>
              <a:rPr lang="en-US" sz="2800" b="1">
                <a:solidFill>
                  <a:srgbClr val="0000FF"/>
                </a:solidFill>
              </a:rPr>
              <a:t>Câu b,c đúng</a:t>
            </a:r>
          </a:p>
        </p:txBody>
      </p:sp>
      <p:sp>
        <p:nvSpPr>
          <p:cNvPr id="34825" name="Text Box 9"/>
          <p:cNvSpPr txBox="1">
            <a:spLocks noChangeArrowheads="1"/>
          </p:cNvSpPr>
          <p:nvPr/>
        </p:nvSpPr>
        <p:spPr bwMode="auto">
          <a:xfrm>
            <a:off x="2514600" y="685800"/>
            <a:ext cx="3978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buClrTx/>
              <a:buFontTx/>
              <a:buNone/>
            </a:pPr>
            <a:r>
              <a:rPr lang="en-US" sz="3200" b="1" u="sng">
                <a:solidFill>
                  <a:srgbClr val="FF0000"/>
                </a:solidFill>
              </a:rPr>
              <a:t>Bài tập củng cố</a:t>
            </a:r>
          </a:p>
        </p:txBody>
      </p:sp>
      <p:sp>
        <p:nvSpPr>
          <p:cNvPr id="34826" name="Oval 10"/>
          <p:cNvSpPr>
            <a:spLocks noChangeArrowheads="1"/>
          </p:cNvSpPr>
          <p:nvPr/>
        </p:nvSpPr>
        <p:spPr bwMode="auto">
          <a:xfrm>
            <a:off x="792163" y="4913313"/>
            <a:ext cx="455612" cy="487362"/>
          </a:xfrm>
          <a:prstGeom prst="ellipse">
            <a:avLst/>
          </a:prstGeom>
          <a:noFill/>
          <a:ln w="468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83463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grpId="0" nodeType="clickEffect">
                                  <p:stCondLst>
                                    <p:cond delay="0"/>
                                  </p:stCondLst>
                                  <p:childTnLst>
                                    <p:set>
                                      <p:cBhvr additive="repl">
                                        <p:cTn id="6" dur="1" fill="hold">
                                          <p:stCondLst>
                                            <p:cond delay="0"/>
                                          </p:stCondLst>
                                        </p:cTn>
                                        <p:tgtEl>
                                          <p:spTgt spid="34826"/>
                                        </p:tgtEl>
                                        <p:attrNameLst>
                                          <p:attrName>style.visibility</p:attrName>
                                        </p:attrNameLst>
                                      </p:cBhvr>
                                      <p:to>
                                        <p:strVal val="visible"/>
                                      </p:to>
                                    </p:set>
                                    <p:anim calcmode="lin" valueType="num">
                                      <p:cBhvr additive="repl">
                                        <p:cTn id="7" dur="1000" fill="hold"/>
                                        <p:tgtEl>
                                          <p:spTgt spid="34826"/>
                                        </p:tgtEl>
                                        <p:attrNameLst>
                                          <p:attrName>ppt_w</p:attrName>
                                        </p:attrNameLst>
                                      </p:cBhvr>
                                      <p:tavLst>
                                        <p:tav>
                                          <p:val>
                                            <p:fltVal val="0"/>
                                          </p:val>
                                        </p:tav>
                                        <p:tav>
                                          <p:val>
                                            <p:strVal val="#ppt_w"/>
                                          </p:val>
                                        </p:tav>
                                      </p:tavLst>
                                    </p:anim>
                                    <p:anim calcmode="lin" valueType="num">
                                      <p:cBhvr additive="repl">
                                        <p:cTn id="8" dur="1000" fill="hold"/>
                                        <p:tgtEl>
                                          <p:spTgt spid="34826"/>
                                        </p:tgtEl>
                                        <p:attrNameLst>
                                          <p:attrName>ppt_h</p:attrName>
                                        </p:attrNameLst>
                                      </p:cBhvr>
                                      <p:tavLst>
                                        <p:tav>
                                          <p:val>
                                            <p:fltVal val="0"/>
                                          </p:val>
                                        </p:tav>
                                        <p:tav>
                                          <p:val>
                                            <p:strVal val="#ppt_h"/>
                                          </p:val>
                                        </p:tav>
                                      </p:tavLst>
                                    </p:anim>
                                    <p:anim calcmode="lin" valueType="num">
                                      <p:cBhvr additive="repl">
                                        <p:cTn id="9" dur="1000" fill="hold"/>
                                        <p:tgtEl>
                                          <p:spTgt spid="34826"/>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348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idx="12"/>
          </p:nvPr>
        </p:nvSpPr>
        <p:spPr/>
        <p:txBody>
          <a:bodyPr/>
          <a:lstStyle/>
          <a:p>
            <a:fld id="{8C6FEB32-7679-4CE7-BB7B-3FF3B0B34A2B}" type="slidenum">
              <a:rPr lang="vi-VN"/>
              <a:pPr/>
              <a:t>17</a:t>
            </a:fld>
            <a:endParaRPr lang="vi-VN"/>
          </a:p>
        </p:txBody>
      </p:sp>
      <p:sp>
        <p:nvSpPr>
          <p:cNvPr id="35841" name="Rectangle 1"/>
          <p:cNvSpPr>
            <a:spLocks noGrp="1" noChangeArrowheads="1"/>
          </p:cNvSpPr>
          <p:nvPr>
            <p:ph type="title" idx="4294967295"/>
          </p:nvPr>
        </p:nvSpPr>
        <p:spPr>
          <a:xfrm>
            <a:off x="457200" y="268288"/>
            <a:ext cx="8229600" cy="1519237"/>
          </a:xfrm>
          <a:ln/>
        </p:spPr>
        <p:txBody>
          <a:bodyPr/>
          <a:lstStyle/>
          <a:p>
            <a:endParaRPr lang="en-US"/>
          </a:p>
        </p:txBody>
      </p:sp>
      <p:sp>
        <p:nvSpPr>
          <p:cNvPr id="35842" name="Rectangle 2"/>
          <p:cNvSpPr>
            <a:spLocks noGrp="1" noChangeArrowheads="1"/>
          </p:cNvSpPr>
          <p:nvPr>
            <p:ph type="body" idx="4294967295"/>
          </p:nvPr>
        </p:nvSpPr>
        <p:spPr>
          <a:xfrm>
            <a:off x="457200" y="1600200"/>
            <a:ext cx="8229600" cy="4887913"/>
          </a:xfrm>
          <a:ln/>
        </p:spPr>
        <p:txBody>
          <a:bodyPr/>
          <a:lstStyle/>
          <a:p>
            <a:endParaRPr lang="en-US"/>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w="9360" cap="sq">
            <a:solidFill>
              <a:srgbClr val="808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593725" y="646113"/>
            <a:ext cx="23018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5" name="Text Box 5"/>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6" name="Text Box 6"/>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7" name="Text Box 7"/>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8" name="Text Box 8"/>
          <p:cNvSpPr txBox="1">
            <a:spLocks noChangeArrowheads="1"/>
          </p:cNvSpPr>
          <p:nvPr/>
        </p:nvSpPr>
        <p:spPr bwMode="auto">
          <a:xfrm>
            <a:off x="762000" y="2057400"/>
            <a:ext cx="7712075"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9pPr>
          </a:lstStyle>
          <a:p>
            <a:pPr>
              <a:buClrTx/>
              <a:buFontTx/>
              <a:buNone/>
            </a:pPr>
            <a:r>
              <a:rPr lang="en-US" sz="2800" b="1">
                <a:solidFill>
                  <a:srgbClr val="FF0000"/>
                </a:solidFill>
              </a:rPr>
              <a:t>B3: Phong trào  Đồng Khởi diễn ra mạnh nhất ở đâu:</a:t>
            </a:r>
          </a:p>
          <a:p>
            <a:pPr marL="341313">
              <a:buClr>
                <a:srgbClr val="0000FF"/>
              </a:buClr>
              <a:buFont typeface="Times New Roman" pitchFamily="16" charset="0"/>
              <a:buAutoNum type="alphaLcPeriod"/>
            </a:pPr>
            <a:r>
              <a:rPr lang="en-US" sz="2800" b="1">
                <a:solidFill>
                  <a:srgbClr val="0000FF"/>
                </a:solidFill>
              </a:rPr>
              <a:t>Trà Bồng</a:t>
            </a:r>
          </a:p>
          <a:p>
            <a:pPr marL="341313">
              <a:buClr>
                <a:srgbClr val="0000FF"/>
              </a:buClr>
              <a:buFont typeface="Times New Roman" pitchFamily="16" charset="0"/>
              <a:buAutoNum type="alphaLcPeriod"/>
            </a:pPr>
            <a:r>
              <a:rPr lang="en-US" sz="2800" b="1">
                <a:solidFill>
                  <a:srgbClr val="0000FF"/>
                </a:solidFill>
              </a:rPr>
              <a:t>Vĩnh Thạnh</a:t>
            </a:r>
          </a:p>
          <a:p>
            <a:pPr marL="341313">
              <a:buClr>
                <a:srgbClr val="0000FF"/>
              </a:buClr>
              <a:buFont typeface="Times New Roman" pitchFamily="16" charset="0"/>
              <a:buAutoNum type="alphaLcPeriod"/>
            </a:pPr>
            <a:r>
              <a:rPr lang="en-US" sz="2800" b="1">
                <a:solidFill>
                  <a:srgbClr val="0000FF"/>
                </a:solidFill>
              </a:rPr>
              <a:t>Bến Tre</a:t>
            </a:r>
          </a:p>
          <a:p>
            <a:pPr marL="341313">
              <a:buClr>
                <a:srgbClr val="0000FF"/>
              </a:buClr>
              <a:buFont typeface="Times New Roman" pitchFamily="16" charset="0"/>
              <a:buAutoNum type="alphaLcPeriod"/>
            </a:pPr>
            <a:r>
              <a:rPr lang="en-US" sz="2800" b="1">
                <a:solidFill>
                  <a:srgbClr val="0000FF"/>
                </a:solidFill>
              </a:rPr>
              <a:t>D. Bắc Ái</a:t>
            </a:r>
          </a:p>
        </p:txBody>
      </p:sp>
      <p:sp>
        <p:nvSpPr>
          <p:cNvPr id="35849" name="Text Box 9"/>
          <p:cNvSpPr txBox="1">
            <a:spLocks noChangeArrowheads="1"/>
          </p:cNvSpPr>
          <p:nvPr/>
        </p:nvSpPr>
        <p:spPr bwMode="auto">
          <a:xfrm>
            <a:off x="2544763" y="571500"/>
            <a:ext cx="3978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buClrTx/>
              <a:buFontTx/>
              <a:buNone/>
            </a:pPr>
            <a:r>
              <a:rPr lang="en-US" sz="3200" b="1" u="sng">
                <a:solidFill>
                  <a:srgbClr val="FF0000"/>
                </a:solidFill>
              </a:rPr>
              <a:t>Bài tập củng cố</a:t>
            </a:r>
          </a:p>
        </p:txBody>
      </p:sp>
      <p:sp>
        <p:nvSpPr>
          <p:cNvPr id="35850" name="Oval 10"/>
          <p:cNvSpPr>
            <a:spLocks noChangeArrowheads="1"/>
          </p:cNvSpPr>
          <p:nvPr/>
        </p:nvSpPr>
        <p:spPr bwMode="auto">
          <a:xfrm>
            <a:off x="720725" y="3832225"/>
            <a:ext cx="454025" cy="400050"/>
          </a:xfrm>
          <a:prstGeom prst="ellipse">
            <a:avLst/>
          </a:prstGeom>
          <a:noFill/>
          <a:ln w="468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808288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grpId="0" nodeType="clickEffect">
                                  <p:stCondLst>
                                    <p:cond delay="0"/>
                                  </p:stCondLst>
                                  <p:childTnLst>
                                    <p:set>
                                      <p:cBhvr additive="repl">
                                        <p:cTn id="6" dur="1" fill="hold">
                                          <p:stCondLst>
                                            <p:cond delay="0"/>
                                          </p:stCondLst>
                                        </p:cTn>
                                        <p:tgtEl>
                                          <p:spTgt spid="35850"/>
                                        </p:tgtEl>
                                        <p:attrNameLst>
                                          <p:attrName>style.visibility</p:attrName>
                                        </p:attrNameLst>
                                      </p:cBhvr>
                                      <p:to>
                                        <p:strVal val="visible"/>
                                      </p:to>
                                    </p:set>
                                    <p:anim calcmode="lin" valueType="num">
                                      <p:cBhvr additive="repl">
                                        <p:cTn id="7" dur="1000" fill="hold"/>
                                        <p:tgtEl>
                                          <p:spTgt spid="35850"/>
                                        </p:tgtEl>
                                        <p:attrNameLst>
                                          <p:attrName>ppt_w</p:attrName>
                                        </p:attrNameLst>
                                      </p:cBhvr>
                                      <p:tavLst>
                                        <p:tav>
                                          <p:val>
                                            <p:fltVal val="0"/>
                                          </p:val>
                                        </p:tav>
                                        <p:tav>
                                          <p:val>
                                            <p:strVal val="#ppt_w"/>
                                          </p:val>
                                        </p:tav>
                                      </p:tavLst>
                                    </p:anim>
                                    <p:anim calcmode="lin" valueType="num">
                                      <p:cBhvr additive="repl">
                                        <p:cTn id="8" dur="1000" fill="hold"/>
                                        <p:tgtEl>
                                          <p:spTgt spid="35850"/>
                                        </p:tgtEl>
                                        <p:attrNameLst>
                                          <p:attrName>ppt_h</p:attrName>
                                        </p:attrNameLst>
                                      </p:cBhvr>
                                      <p:tavLst>
                                        <p:tav>
                                          <p:val>
                                            <p:fltVal val="0"/>
                                          </p:val>
                                        </p:tav>
                                        <p:tav>
                                          <p:val>
                                            <p:strVal val="#ppt_h"/>
                                          </p:val>
                                        </p:tav>
                                      </p:tavLst>
                                    </p:anim>
                                    <p:anim calcmode="lin" valueType="num">
                                      <p:cBhvr additive="repl">
                                        <p:cTn id="9" dur="1000" fill="hold"/>
                                        <p:tgtEl>
                                          <p:spTgt spid="35850"/>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358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idx="12"/>
          </p:nvPr>
        </p:nvSpPr>
        <p:spPr/>
        <p:txBody>
          <a:bodyPr/>
          <a:lstStyle/>
          <a:p>
            <a:fld id="{DAA99072-91B1-41C5-AF88-C8CBB613ACAA}" type="slidenum">
              <a:rPr lang="vi-VN"/>
              <a:pPr/>
              <a:t>18</a:t>
            </a:fld>
            <a:endParaRPr lang="vi-VN"/>
          </a:p>
        </p:txBody>
      </p:sp>
      <p:sp>
        <p:nvSpPr>
          <p:cNvPr id="36865" name="Rectangle 1"/>
          <p:cNvSpPr>
            <a:spLocks noGrp="1" noChangeArrowheads="1"/>
          </p:cNvSpPr>
          <p:nvPr>
            <p:ph type="title" idx="4294967295"/>
          </p:nvPr>
        </p:nvSpPr>
        <p:spPr>
          <a:xfrm>
            <a:off x="457200" y="268288"/>
            <a:ext cx="8229600" cy="1519237"/>
          </a:xfrm>
          <a:ln/>
        </p:spPr>
        <p:txBody>
          <a:bodyPr/>
          <a:lstStyle/>
          <a:p>
            <a:endParaRPr lang="en-US"/>
          </a:p>
        </p:txBody>
      </p:sp>
      <p:sp>
        <p:nvSpPr>
          <p:cNvPr id="36866" name="Rectangle 2"/>
          <p:cNvSpPr>
            <a:spLocks noGrp="1" noChangeArrowheads="1"/>
          </p:cNvSpPr>
          <p:nvPr>
            <p:ph type="body" idx="4294967295"/>
          </p:nvPr>
        </p:nvSpPr>
        <p:spPr>
          <a:xfrm>
            <a:off x="457200" y="1600200"/>
            <a:ext cx="8229600" cy="4887913"/>
          </a:xfrm>
          <a:ln/>
        </p:spPr>
        <p:txBody>
          <a:bodyPr/>
          <a:lstStyle/>
          <a:p>
            <a:endParaRPr lang="en-US"/>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w="9360" cap="sq">
            <a:solidFill>
              <a:srgbClr val="808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4"/>
          <p:cNvSpPr txBox="1">
            <a:spLocks noChangeArrowheads="1"/>
          </p:cNvSpPr>
          <p:nvPr/>
        </p:nvSpPr>
        <p:spPr bwMode="auto">
          <a:xfrm>
            <a:off x="441325" y="6056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69" name="Text Box 5"/>
          <p:cNvSpPr txBox="1">
            <a:spLocks noChangeArrowheads="1"/>
          </p:cNvSpPr>
          <p:nvPr/>
        </p:nvSpPr>
        <p:spPr bwMode="auto">
          <a:xfrm>
            <a:off x="669925" y="28352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70" name="Text Box 6"/>
          <p:cNvSpPr txBox="1">
            <a:spLocks noChangeArrowheads="1"/>
          </p:cNvSpPr>
          <p:nvPr/>
        </p:nvSpPr>
        <p:spPr bwMode="auto">
          <a:xfrm>
            <a:off x="669925" y="3292475"/>
            <a:ext cx="1841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71" name="Text Box 7"/>
          <p:cNvSpPr txBox="1">
            <a:spLocks noChangeArrowheads="1"/>
          </p:cNvSpPr>
          <p:nvPr/>
        </p:nvSpPr>
        <p:spPr bwMode="auto">
          <a:xfrm>
            <a:off x="1050925" y="11033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72" name="Text Box 8"/>
          <p:cNvSpPr txBox="1">
            <a:spLocks noChangeArrowheads="1"/>
          </p:cNvSpPr>
          <p:nvPr/>
        </p:nvSpPr>
        <p:spPr bwMode="auto">
          <a:xfrm>
            <a:off x="762000" y="1524000"/>
            <a:ext cx="7712075"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Lucida Sans Unicode" charset="0"/>
                <a:cs typeface="Lucida Sans Unicode" charset="0"/>
              </a:defRPr>
            </a:lvl9pPr>
          </a:lstStyle>
          <a:p>
            <a:pPr>
              <a:buClrTx/>
              <a:buFontTx/>
              <a:buNone/>
            </a:pPr>
            <a:r>
              <a:rPr lang="en-US" sz="2800" b="1">
                <a:solidFill>
                  <a:srgbClr val="FF0000"/>
                </a:solidFill>
              </a:rPr>
              <a:t>B4: Đại hội đại biểu toàn quốc lần thứ III có ý nghĩa gì:</a:t>
            </a:r>
          </a:p>
          <a:p>
            <a:pPr marL="341313">
              <a:buClr>
                <a:srgbClr val="0000FF"/>
              </a:buClr>
              <a:buFont typeface="Times New Roman" pitchFamily="16" charset="0"/>
              <a:buAutoNum type="alphaLcPeriod"/>
            </a:pPr>
            <a:r>
              <a:rPr lang="en-US" sz="2800" b="1">
                <a:solidFill>
                  <a:srgbClr val="0000FF"/>
                </a:solidFill>
              </a:rPr>
              <a:t>Đánh dấu bước phát triển mới của cách mạng miền Nam.</a:t>
            </a:r>
          </a:p>
          <a:p>
            <a:pPr marL="341313">
              <a:buClr>
                <a:srgbClr val="0000FF"/>
              </a:buClr>
              <a:buFont typeface="Times New Roman" pitchFamily="16" charset="0"/>
              <a:buAutoNum type="alphaLcPeriod"/>
            </a:pPr>
            <a:r>
              <a:rPr lang="en-US" sz="2800" b="1">
                <a:solidFill>
                  <a:srgbClr val="0000FF"/>
                </a:solidFill>
              </a:rPr>
              <a:t>Chưa để lại tác động tích cực tới cách mạng hai miền</a:t>
            </a:r>
          </a:p>
          <a:p>
            <a:pPr marL="341313">
              <a:buClr>
                <a:srgbClr val="0000FF"/>
              </a:buClr>
              <a:buFont typeface="Times New Roman" pitchFamily="16" charset="0"/>
              <a:buAutoNum type="alphaLcPeriod"/>
            </a:pPr>
            <a:r>
              <a:rPr lang="en-US" sz="2800" b="1">
                <a:solidFill>
                  <a:srgbClr val="0000FF"/>
                </a:solidFill>
              </a:rPr>
              <a:t>Đẩy mạnh cách mạng hai miền đi lên</a:t>
            </a:r>
          </a:p>
          <a:p>
            <a:pPr marL="341313">
              <a:buClr>
                <a:srgbClr val="0000FF"/>
              </a:buClr>
              <a:buFont typeface="Times New Roman" pitchFamily="16" charset="0"/>
              <a:buAutoNum type="alphaLcPeriod"/>
            </a:pPr>
            <a:r>
              <a:rPr lang="en-US" sz="2800" b="1">
                <a:solidFill>
                  <a:srgbClr val="0000FF"/>
                </a:solidFill>
              </a:rPr>
              <a:t>Câu a và c đúng</a:t>
            </a:r>
          </a:p>
          <a:p>
            <a:pPr>
              <a:buClrTx/>
              <a:buFontTx/>
              <a:buNone/>
            </a:pPr>
            <a:endParaRPr lang="en-US" sz="2800" b="1">
              <a:solidFill>
                <a:srgbClr val="0000FF"/>
              </a:solidFill>
            </a:endParaRPr>
          </a:p>
        </p:txBody>
      </p:sp>
      <p:sp>
        <p:nvSpPr>
          <p:cNvPr id="36873" name="Text Box 9"/>
          <p:cNvSpPr txBox="1">
            <a:spLocks noChangeArrowheads="1"/>
          </p:cNvSpPr>
          <p:nvPr/>
        </p:nvSpPr>
        <p:spPr bwMode="auto">
          <a:xfrm>
            <a:off x="2514600" y="685800"/>
            <a:ext cx="39782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ctr">
              <a:buClrTx/>
              <a:buFontTx/>
              <a:buNone/>
            </a:pPr>
            <a:r>
              <a:rPr lang="en-US" sz="3200" b="1" u="sng">
                <a:solidFill>
                  <a:srgbClr val="FF0000"/>
                </a:solidFill>
              </a:rPr>
              <a:t>Bài tập củng cố</a:t>
            </a:r>
          </a:p>
        </p:txBody>
      </p:sp>
      <p:sp>
        <p:nvSpPr>
          <p:cNvPr id="36874" name="Oval 10"/>
          <p:cNvSpPr>
            <a:spLocks noChangeArrowheads="1"/>
          </p:cNvSpPr>
          <p:nvPr/>
        </p:nvSpPr>
        <p:spPr bwMode="auto">
          <a:xfrm>
            <a:off x="720725" y="4157663"/>
            <a:ext cx="465138" cy="403225"/>
          </a:xfrm>
          <a:prstGeom prst="ellipse">
            <a:avLst/>
          </a:prstGeom>
          <a:noFill/>
          <a:ln w="4680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67012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grpId="0" nodeType="clickEffect">
                                  <p:stCondLst>
                                    <p:cond delay="0"/>
                                  </p:stCondLst>
                                  <p:childTnLst>
                                    <p:set>
                                      <p:cBhvr additive="repl">
                                        <p:cTn id="6" dur="1" fill="hold">
                                          <p:stCondLst>
                                            <p:cond delay="0"/>
                                          </p:stCondLst>
                                        </p:cTn>
                                        <p:tgtEl>
                                          <p:spTgt spid="36874"/>
                                        </p:tgtEl>
                                        <p:attrNameLst>
                                          <p:attrName>style.visibility</p:attrName>
                                        </p:attrNameLst>
                                      </p:cBhvr>
                                      <p:to>
                                        <p:strVal val="visible"/>
                                      </p:to>
                                    </p:set>
                                    <p:anim calcmode="lin" valueType="num">
                                      <p:cBhvr additive="repl">
                                        <p:cTn id="7" dur="1000" fill="hold"/>
                                        <p:tgtEl>
                                          <p:spTgt spid="36874"/>
                                        </p:tgtEl>
                                        <p:attrNameLst>
                                          <p:attrName>ppt_w</p:attrName>
                                        </p:attrNameLst>
                                      </p:cBhvr>
                                      <p:tavLst>
                                        <p:tav>
                                          <p:val>
                                            <p:fltVal val="0"/>
                                          </p:val>
                                        </p:tav>
                                        <p:tav>
                                          <p:val>
                                            <p:strVal val="#ppt_w"/>
                                          </p:val>
                                        </p:tav>
                                      </p:tavLst>
                                    </p:anim>
                                    <p:anim calcmode="lin" valueType="num">
                                      <p:cBhvr additive="repl">
                                        <p:cTn id="8" dur="1000" fill="hold"/>
                                        <p:tgtEl>
                                          <p:spTgt spid="36874"/>
                                        </p:tgtEl>
                                        <p:attrNameLst>
                                          <p:attrName>ppt_h</p:attrName>
                                        </p:attrNameLst>
                                      </p:cBhvr>
                                      <p:tavLst>
                                        <p:tav>
                                          <p:val>
                                            <p:fltVal val="0"/>
                                          </p:val>
                                        </p:tav>
                                        <p:tav>
                                          <p:val>
                                            <p:strVal val="#ppt_h"/>
                                          </p:val>
                                        </p:tav>
                                      </p:tavLst>
                                    </p:anim>
                                    <p:anim calcmode="lin" valueType="num">
                                      <p:cBhvr additive="repl">
                                        <p:cTn id="9"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368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idx="12"/>
          </p:nvPr>
        </p:nvSpPr>
        <p:spPr/>
        <p:txBody>
          <a:bodyPr/>
          <a:lstStyle/>
          <a:p>
            <a:fld id="{58CF63F3-C800-4FF7-9D9D-857DFBE17CA6}" type="slidenum">
              <a:rPr lang="vi-VN"/>
              <a:pPr/>
              <a:t>2</a:t>
            </a:fld>
            <a:endParaRPr lang="vi-VN"/>
          </a:p>
        </p:txBody>
      </p:sp>
      <p:sp>
        <p:nvSpPr>
          <p:cNvPr id="16385" name="Text Box 1"/>
          <p:cNvSpPr txBox="1">
            <a:spLocks noChangeArrowheads="1"/>
          </p:cNvSpPr>
          <p:nvPr/>
        </p:nvSpPr>
        <p:spPr bwMode="auto">
          <a:xfrm>
            <a:off x="228600" y="1600200"/>
            <a:ext cx="7772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9pPr>
          </a:lstStyle>
          <a:p>
            <a:pPr>
              <a:buClr>
                <a:srgbClr val="0000CC"/>
              </a:buClr>
              <a:buFont typeface="Times New Roman" pitchFamily="16" charset="0"/>
              <a:buAutoNum type="arabicPeriod"/>
            </a:pPr>
            <a:r>
              <a:rPr lang="en-US" sz="2000" b="1">
                <a:solidFill>
                  <a:srgbClr val="0000CC"/>
                </a:solidFill>
              </a:rPr>
              <a:t>Đấu tranh chống chế độ Mĩ - Diệm, giữ gìn và phát triển lực lượng cách mạng, tiến tới Đồng khởi 1954 -1960.</a:t>
            </a:r>
          </a:p>
        </p:txBody>
      </p:sp>
      <p:sp>
        <p:nvSpPr>
          <p:cNvPr id="16386" name="Rectangle 2"/>
          <p:cNvSpPr>
            <a:spLocks noChangeArrowheads="1"/>
          </p:cNvSpPr>
          <p:nvPr/>
        </p:nvSpPr>
        <p:spPr bwMode="auto">
          <a:xfrm>
            <a:off x="223838" y="2286000"/>
            <a:ext cx="63277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ea typeface="Lucida Sans Unicode" charset="0"/>
                <a:cs typeface="Lucida Sans Unicode" charset="0"/>
              </a:rPr>
              <a:t>2. Phong trào “ Đồng Khởi”( 1959 – 1960 ).</a:t>
            </a:r>
          </a:p>
        </p:txBody>
      </p:sp>
      <p:sp>
        <p:nvSpPr>
          <p:cNvPr id="16387" name="AutoShape 3"/>
          <p:cNvSpPr>
            <a:spLocks noChangeArrowheads="1"/>
          </p:cNvSpPr>
          <p:nvPr/>
        </p:nvSpPr>
        <p:spPr bwMode="auto">
          <a:xfrm>
            <a:off x="179388" y="5805488"/>
            <a:ext cx="8785225" cy="1052512"/>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ea typeface="Lucida Sans Unicode" charset="0"/>
                <a:cs typeface="Lucida Sans Unicode" charset="0"/>
              </a:rPr>
              <a:t>Phong trào “ Đồng Khởi “ đã nổ ra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ea typeface="Lucida Sans Unicode" charset="0"/>
                <a:cs typeface="Lucida Sans Unicode" charset="0"/>
              </a:rPr>
              <a:t>trong hoàn cảnh nào?</a:t>
            </a:r>
          </a:p>
        </p:txBody>
      </p:sp>
      <p:sp>
        <p:nvSpPr>
          <p:cNvPr id="16388" name="Text Box 4"/>
          <p:cNvSpPr txBox="1">
            <a:spLocks noChangeArrowheads="1"/>
          </p:cNvSpPr>
          <p:nvPr/>
        </p:nvSpPr>
        <p:spPr bwMode="auto">
          <a:xfrm>
            <a:off x="0" y="7086600"/>
            <a:ext cx="8443913"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
                <a:srgbClr val="0000CC"/>
              </a:buClr>
              <a:buFont typeface="Arial" charset="0"/>
              <a:buChar char="-"/>
            </a:pPr>
            <a:r>
              <a:rPr lang="en-US" sz="2000">
                <a:solidFill>
                  <a:srgbClr val="0000CC"/>
                </a:solidFill>
              </a:rPr>
              <a:t> Mĩ – Diệm tăng cường khủng bố đàn áp, ra sắc lệnh “đặt cộng sản ngoài vòng pháp luật”, thực hiện “đạo luật 10 – 59” lê máy chém khắp miền Nam, giết hại người vô tội.</a:t>
            </a:r>
          </a:p>
        </p:txBody>
      </p:sp>
      <p:sp>
        <p:nvSpPr>
          <p:cNvPr id="16389" name="Text Box 5"/>
          <p:cNvSpPr txBox="1">
            <a:spLocks noChangeArrowheads="1"/>
          </p:cNvSpPr>
          <p:nvPr/>
        </p:nvSpPr>
        <p:spPr bwMode="auto">
          <a:xfrm>
            <a:off x="323850" y="2924175"/>
            <a:ext cx="3124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b="1">
                <a:solidFill>
                  <a:srgbClr val="0000CC"/>
                </a:solidFill>
                <a:cs typeface="Arial" charset="0"/>
              </a:rPr>
              <a:t>a. Bối cảnh lịch sử:</a:t>
            </a:r>
          </a:p>
        </p:txBody>
      </p:sp>
      <p:sp>
        <p:nvSpPr>
          <p:cNvPr id="16390" name="Text Box 6"/>
          <p:cNvSpPr txBox="1">
            <a:spLocks noChangeArrowheads="1"/>
          </p:cNvSpPr>
          <p:nvPr/>
        </p:nvSpPr>
        <p:spPr bwMode="auto">
          <a:xfrm>
            <a:off x="549275" y="3357563"/>
            <a:ext cx="859472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a:solidFill>
                  <a:srgbClr val="0000CC"/>
                </a:solidFill>
                <a:cs typeface="Arial" charset="0"/>
              </a:rPr>
              <a:t>- </a:t>
            </a:r>
            <a:r>
              <a:rPr lang="en-US" sz="2400" i="1">
                <a:solidFill>
                  <a:srgbClr val="0000CC"/>
                </a:solidFill>
                <a:cs typeface="Arial" charset="0"/>
              </a:rPr>
              <a:t>Mỹ - Diệm</a:t>
            </a:r>
            <a:r>
              <a:rPr lang="en-US" sz="2400">
                <a:solidFill>
                  <a:srgbClr val="0000CC"/>
                </a:solidFill>
                <a:cs typeface="Arial" charset="0"/>
              </a:rPr>
              <a:t>: tăng cường đàn áp, khủng bố cách mạng miền Nam.</a:t>
            </a:r>
          </a:p>
        </p:txBody>
      </p:sp>
      <p:sp>
        <p:nvSpPr>
          <p:cNvPr id="16391" name="Text Box 7"/>
          <p:cNvSpPr txBox="1">
            <a:spLocks noChangeArrowheads="1"/>
          </p:cNvSpPr>
          <p:nvPr/>
        </p:nvSpPr>
        <p:spPr bwMode="auto">
          <a:xfrm>
            <a:off x="395288" y="4221163"/>
            <a:ext cx="8461375" cy="1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a:solidFill>
                  <a:srgbClr val="0000CC"/>
                </a:solidFill>
                <a:cs typeface="Arial" charset="0"/>
              </a:rPr>
              <a:t>- </a:t>
            </a:r>
            <a:r>
              <a:rPr lang="en-US" sz="2400" i="1">
                <a:solidFill>
                  <a:srgbClr val="0000CC"/>
                </a:solidFill>
                <a:cs typeface="Arial" charset="0"/>
              </a:rPr>
              <a:t>Ta</a:t>
            </a:r>
            <a:r>
              <a:rPr lang="en-US" sz="2400">
                <a:solidFill>
                  <a:srgbClr val="0000CC"/>
                </a:solidFill>
                <a:cs typeface="Arial" charset="0"/>
              </a:rPr>
              <a:t>: Nghị quyết Trung ương Đảng 15 xác định con đường cơ bản giành chính quyền về tay nhân dân là kết hợp đấu tranh chính trị với đấu tranh vũ trang.</a:t>
            </a:r>
          </a:p>
          <a:p>
            <a:pPr algn="just">
              <a:buClrTx/>
              <a:buFontTx/>
              <a:buNone/>
            </a:pPr>
            <a:endParaRPr lang="en-US" sz="2400">
              <a:solidFill>
                <a:srgbClr val="0000CC"/>
              </a:solidFill>
              <a:cs typeface="Arial" charset="0"/>
            </a:endParaRPr>
          </a:p>
        </p:txBody>
      </p:sp>
      <p:sp>
        <p:nvSpPr>
          <p:cNvPr id="16392" name="Text Box 8"/>
          <p:cNvSpPr txBox="1">
            <a:spLocks noChangeArrowheads="1"/>
          </p:cNvSpPr>
          <p:nvPr/>
        </p:nvSpPr>
        <p:spPr bwMode="auto">
          <a:xfrm>
            <a:off x="533400" y="457200"/>
            <a:ext cx="8229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b="1">
                <a:solidFill>
                  <a:srgbClr val="333399"/>
                </a:solidFill>
              </a:rPr>
              <a:t>III. Miền Nam đấu tranh chống chế độ Mĩ - Diệm, giữ gìn và phát triển lực lương cách mạng, tiến tới Đồng Khởi” ( 1954 – 1960</a:t>
            </a:r>
            <a:r>
              <a:rPr lang="en-US" sz="2400">
                <a:solidFill>
                  <a:srgbClr val="333399"/>
                </a:solidFill>
              </a:rPr>
              <a:t> )</a:t>
            </a:r>
          </a:p>
        </p:txBody>
      </p:sp>
    </p:spTree>
    <p:extLst>
      <p:ext uri="{BB962C8B-B14F-4D97-AF65-F5344CB8AC3E}">
        <p14:creationId xmlns:p14="http://schemas.microsoft.com/office/powerpoint/2010/main" val="1953978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6386"/>
                                        </p:tgtEl>
                                        <p:attrNameLst>
                                          <p:attrName>style.visibility</p:attrName>
                                        </p:attrNameLst>
                                      </p:cBhvr>
                                      <p:to>
                                        <p:strVal val="visible"/>
                                      </p:to>
                                    </p:set>
                                    <p:animEffect transition="in" filter="blinds(horizontal)">
                                      <p:cBhvr additive="repl">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6389"/>
                                        </p:tgtEl>
                                        <p:attrNameLst>
                                          <p:attrName>style.visibility</p:attrName>
                                        </p:attrNameLst>
                                      </p:cBhvr>
                                      <p:to>
                                        <p:strVal val="visible"/>
                                      </p:to>
                                    </p:set>
                                    <p:animEffect transition="in" filter="blinds(horizontal)">
                                      <p:cBhvr additive="repl">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16387"/>
                                        </p:tgtEl>
                                        <p:attrNameLst>
                                          <p:attrName>style.visibility</p:attrName>
                                        </p:attrNameLst>
                                      </p:cBhvr>
                                      <p:to>
                                        <p:strVal val="visible"/>
                                      </p:to>
                                    </p:set>
                                    <p:animEffect transition="in" filter="blinds(horizontal)">
                                      <p:cBhvr additive="repl">
                                        <p:cTn id="17" dur="500"/>
                                        <p:tgtEl>
                                          <p:spTgt spid="163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additive="repl">
                                        <p:cTn id="21" dur="500"/>
                                        <p:tgtEl>
                                          <p:spTgt spid="16387"/>
                                        </p:tgtEl>
                                      </p:cBhvr>
                                    </p:animEffect>
                                    <p:set>
                                      <p:cBhvr additive="repl">
                                        <p:cTn id="22" dur="1" fill="hold">
                                          <p:stCondLst>
                                            <p:cond delay="0"/>
                                          </p:stCondLst>
                                        </p:cTn>
                                        <p:tgtEl>
                                          <p:spTgt spid="163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16388"/>
                                        </p:tgtEl>
                                        <p:attrNameLst>
                                          <p:attrName>style.visibility</p:attrName>
                                        </p:attrNameLst>
                                      </p:cBhvr>
                                      <p:to>
                                        <p:strVal val="visible"/>
                                      </p:to>
                                    </p:set>
                                    <p:animEffect transition="in" filter="blinds(horizontal)">
                                      <p:cBhvr additive="repl">
                                        <p:cTn id="27" dur="500"/>
                                        <p:tgtEl>
                                          <p:spTgt spid="163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additive="repl">
                                        <p:cTn id="31" dur="1" fill="hold">
                                          <p:stCondLst>
                                            <p:cond delay="0"/>
                                          </p:stCondLst>
                                        </p:cTn>
                                        <p:tgtEl>
                                          <p:spTgt spid="16390"/>
                                        </p:tgtEl>
                                        <p:attrNameLst>
                                          <p:attrName>style.visibility</p:attrName>
                                        </p:attrNameLst>
                                      </p:cBhvr>
                                      <p:to>
                                        <p:strVal val="visible"/>
                                      </p:to>
                                    </p:set>
                                    <p:animEffect transition="in" filter="randombar(horizontal)">
                                      <p:cBhvr additive="repl">
                                        <p:cTn id="32" dur="500"/>
                                        <p:tgtEl>
                                          <p:spTgt spid="163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additive="repl">
                                        <p:cTn id="36" dur="1" fill="hold">
                                          <p:stCondLst>
                                            <p:cond delay="0"/>
                                          </p:stCondLst>
                                        </p:cTn>
                                        <p:tgtEl>
                                          <p:spTgt spid="16391"/>
                                        </p:tgtEl>
                                        <p:attrNameLst>
                                          <p:attrName>style.visibility</p:attrName>
                                        </p:attrNameLst>
                                      </p:cBhvr>
                                      <p:to>
                                        <p:strVal val="visible"/>
                                      </p:to>
                                    </p:set>
                                    <p:animEffect transition="in" filter="randombar(horizontal)">
                                      <p:cBhvr additive="repl">
                                        <p:cTn id="3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idx="12"/>
          </p:nvPr>
        </p:nvSpPr>
        <p:spPr/>
        <p:txBody>
          <a:bodyPr/>
          <a:lstStyle/>
          <a:p>
            <a:fld id="{956E3B22-BEDD-488D-8F1D-495314E19E86}" type="slidenum">
              <a:rPr lang="vi-VN"/>
              <a:pPr/>
              <a:t>3</a:t>
            </a:fld>
            <a:endParaRPr lang="vi-VN"/>
          </a:p>
        </p:txBody>
      </p:sp>
      <p:sp>
        <p:nvSpPr>
          <p:cNvPr id="17409" name="Rectangle 1"/>
          <p:cNvSpPr>
            <a:spLocks noChangeArrowheads="1"/>
          </p:cNvSpPr>
          <p:nvPr/>
        </p:nvSpPr>
        <p:spPr bwMode="auto">
          <a:xfrm>
            <a:off x="0" y="0"/>
            <a:ext cx="9144000" cy="6858000"/>
          </a:xfrm>
          <a:prstGeom prst="rect">
            <a:avLst/>
          </a:prstGeom>
          <a:solidFill>
            <a:srgbClr val="729FCF"/>
          </a:solidFill>
          <a:ln w="9525"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382000" cy="624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15000"/>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4696407"/>
      </p:ext>
    </p:extLst>
  </p:cSld>
  <p:clrMapOvr>
    <a:masterClrMapping/>
  </p:clrMapOvr>
  <p:transition/>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clickEffect">
                                  <p:stCondLst>
                                    <p:cond delay="0"/>
                                  </p:stCondLst>
                                  <p:childTnLst>
                                    <p:set>
                                      <p:cBhvr additive="repl">
                                        <p:cTn id="6" dur="1" fill="hold">
                                          <p:stCondLst>
                                            <p:cond delay="0"/>
                                          </p:stCondLst>
                                        </p:cTn>
                                        <p:tgtEl>
                                          <p:spTgt spid="17410"/>
                                        </p:tgtEl>
                                        <p:attrNameLst>
                                          <p:attrName>style.visibility</p:attrName>
                                        </p:attrNameLst>
                                      </p:cBhvr>
                                      <p:to>
                                        <p:strVal val="visible"/>
                                      </p:to>
                                    </p:set>
                                    <p:animEffect transition="in" filter="fade">
                                      <p:cBhvr additive="repl">
                                        <p:cTn id="7" dur="2000"/>
                                        <p:tgtEl>
                                          <p:spTgt spid="17410"/>
                                        </p:tgtEl>
                                      </p:cBhvr>
                                    </p:animEffect>
                                    <p:anim calcmode="lin" valueType="num">
                                      <p:cBhvr additive="repl">
                                        <p:cTn id="8" dur="2000" fill="hold"/>
                                        <p:tgtEl>
                                          <p:spTgt spid="17410"/>
                                        </p:tgtEl>
                                        <p:attrNameLst>
                                          <p:attrName>r</p:attrName>
                                        </p:attrNameLst>
                                      </p:cBhvr>
                                      <p:tavLst>
                                        <p:tav tm="100000">
                                          <p:val>
                                            <p:strVal val="720"/>
                                          </p:val>
                                        </p:tav>
                                        <p:tav>
                                          <p:val>
                                            <p:strVal val="0"/>
                                          </p:val>
                                        </p:tav>
                                      </p:tavLst>
                                    </p:anim>
                                    <p:anim calcmode="lin" valueType="num">
                                      <p:cBhvr additive="repl">
                                        <p:cTn id="9" dur="2000" fill="hold"/>
                                        <p:tgtEl>
                                          <p:spTgt spid="17410"/>
                                        </p:tgtEl>
                                        <p:attrNameLst>
                                          <p:attrName>ppt_h</p:attrName>
                                        </p:attrNameLst>
                                      </p:cBhvr>
                                      <p:tavLst>
                                        <p:tav tm="100000">
                                          <p:val>
                                            <p:fltVal val="0"/>
                                          </p:val>
                                        </p:tav>
                                        <p:tav>
                                          <p:val>
                                            <p:strVal val="#ppt_h"/>
                                          </p:val>
                                        </p:tav>
                                      </p:tavLst>
                                    </p:anim>
                                    <p:anim calcmode="lin" valueType="num">
                                      <p:cBhvr additive="repl">
                                        <p:cTn id="10" dur="2000" fill="hold"/>
                                        <p:tgtEl>
                                          <p:spTgt spid="17410"/>
                                        </p:tgtEl>
                                        <p:attrNameLst>
                                          <p:attrName>ppt_w</p:attrName>
                                        </p:attrNameLst>
                                      </p:cBhvr>
                                      <p:tavLst>
                                        <p:tav tm="100000">
                                          <p:val>
                                            <p:fltVal val="0"/>
                                          </p:val>
                                        </p:tav>
                                        <p:tav>
                                          <p:val>
                                            <p:strVal val="#ppt_w"/>
                                          </p:val>
                                        </p:tav>
                                      </p:tavLst>
                                    </p:anim>
                                  </p:childTnLst>
                                </p:cTn>
                              </p:par>
                              <p:par>
                                <p:cTn id="11" presetID="35" presetClass="entr" fill="hold" nodeType="withEffect">
                                  <p:stCondLst>
                                    <p:cond delay="0"/>
                                  </p:stCondLst>
                                  <p:childTnLst>
                                    <p:set>
                                      <p:cBhvr additive="repl">
                                        <p:cTn id="12" dur="1" fill="hold">
                                          <p:stCondLst>
                                            <p:cond delay="0"/>
                                          </p:stCondLst>
                                        </p:cTn>
                                        <p:tgtEl>
                                          <p:spTgt spid="17411"/>
                                        </p:tgtEl>
                                        <p:attrNameLst>
                                          <p:attrName>style.visibility</p:attrName>
                                        </p:attrNameLst>
                                      </p:cBhvr>
                                      <p:to>
                                        <p:strVal val="visible"/>
                                      </p:to>
                                    </p:set>
                                    <p:animEffect transition="in" filter="fade">
                                      <p:cBhvr additive="repl">
                                        <p:cTn id="13" dur="2000"/>
                                        <p:tgtEl>
                                          <p:spTgt spid="17411"/>
                                        </p:tgtEl>
                                      </p:cBhvr>
                                    </p:animEffect>
                                    <p:anim calcmode="lin" valueType="num">
                                      <p:cBhvr additive="repl">
                                        <p:cTn id="14" dur="2000" fill="hold"/>
                                        <p:tgtEl>
                                          <p:spTgt spid="17411"/>
                                        </p:tgtEl>
                                        <p:attrNameLst>
                                          <p:attrName>r</p:attrName>
                                        </p:attrNameLst>
                                      </p:cBhvr>
                                      <p:tavLst>
                                        <p:tav tm="100000">
                                          <p:val>
                                            <p:strVal val="720"/>
                                          </p:val>
                                        </p:tav>
                                        <p:tav>
                                          <p:val>
                                            <p:strVal val="0"/>
                                          </p:val>
                                        </p:tav>
                                      </p:tavLst>
                                    </p:anim>
                                    <p:anim calcmode="lin" valueType="num">
                                      <p:cBhvr additive="repl">
                                        <p:cTn id="15" dur="2000" fill="hold"/>
                                        <p:tgtEl>
                                          <p:spTgt spid="17411"/>
                                        </p:tgtEl>
                                        <p:attrNameLst>
                                          <p:attrName>ppt_h</p:attrName>
                                        </p:attrNameLst>
                                      </p:cBhvr>
                                      <p:tavLst>
                                        <p:tav tm="100000">
                                          <p:val>
                                            <p:fltVal val="0"/>
                                          </p:val>
                                        </p:tav>
                                        <p:tav>
                                          <p:val>
                                            <p:strVal val="#ppt_h"/>
                                          </p:val>
                                        </p:tav>
                                      </p:tavLst>
                                    </p:anim>
                                    <p:anim calcmode="lin" valueType="num">
                                      <p:cBhvr additive="repl">
                                        <p:cTn id="16" dur="2000" fill="hold"/>
                                        <p:tgtEl>
                                          <p:spTgt spid="17411"/>
                                        </p:tgtEl>
                                        <p:attrNameLst>
                                          <p:attrName>ppt_w</p:attrName>
                                        </p:attrNameLst>
                                      </p:cBhvr>
                                      <p:tavLst>
                                        <p:tav tm="100000">
                                          <p:val>
                                            <p:fltVal val="0"/>
                                          </p:val>
                                        </p:tav>
                                        <p:tav>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29" y="7094"/>
            <a:ext cx="6445696" cy="83099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vi-VN" sz="2400" b="1" i="1" dirty="0">
                <a:latin typeface="Cambria" pitchFamily="18" charset="0"/>
              </a:rPr>
              <a:t>Máy chém mà chính quyền Ngô Đình Diệm </a:t>
            </a:r>
          </a:p>
          <a:p>
            <a:pPr fontAlgn="auto">
              <a:spcBef>
                <a:spcPts val="0"/>
              </a:spcBef>
              <a:spcAft>
                <a:spcPts val="0"/>
              </a:spcAft>
              <a:defRPr/>
            </a:pPr>
            <a:r>
              <a:rPr lang="vi-VN" sz="2400" b="1" i="1" dirty="0">
                <a:latin typeface="Cambria" pitchFamily="18" charset="0"/>
              </a:rPr>
              <a:t>sử dụng để đàn áp Cách mạng miền Nam</a:t>
            </a:r>
            <a:endParaRPr lang="vi-VN" sz="2400" b="1" dirty="0">
              <a:latin typeface="Cambria" pitchFamily="18" charset="0"/>
            </a:endParaRPr>
          </a:p>
        </p:txBody>
      </p:sp>
      <p:sp>
        <p:nvSpPr>
          <p:cNvPr id="11269" name="Rectangle 5"/>
          <p:cNvSpPr>
            <a:spLocks noChangeArrowheads="1"/>
          </p:cNvSpPr>
          <p:nvPr/>
        </p:nvSpPr>
        <p:spPr bwMode="auto">
          <a:xfrm>
            <a:off x="6516688" y="44450"/>
            <a:ext cx="2590800" cy="618648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2200" b="1" dirty="0" err="1">
                <a:solidFill>
                  <a:srgbClr val="0000CC"/>
                </a:solidFill>
                <a:latin typeface="Times New Roman" pitchFamily="18" charset="0"/>
                <a:cs typeface="Times New Roman" pitchFamily="18" charset="0"/>
              </a:rPr>
              <a:t>Với</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Luật</a:t>
            </a:r>
            <a:r>
              <a:rPr lang="en-US" sz="2200" b="1" dirty="0">
                <a:solidFill>
                  <a:srgbClr val="0000CC"/>
                </a:solidFill>
                <a:latin typeface="Times New Roman" pitchFamily="18" charset="0"/>
                <a:cs typeface="Times New Roman" pitchFamily="18" charset="0"/>
              </a:rPr>
              <a:t> 10/59” </a:t>
            </a:r>
            <a:r>
              <a:rPr lang="en-US" sz="2200" b="1" dirty="0" err="1">
                <a:solidFill>
                  <a:srgbClr val="0000CC"/>
                </a:solidFill>
                <a:latin typeface="Times New Roman" pitchFamily="18" charset="0"/>
                <a:cs typeface="Times New Roman" pitchFamily="18" charset="0"/>
              </a:rPr>
              <a:t>Mĩ</a:t>
            </a:r>
            <a:r>
              <a:rPr lang="en-US" sz="2200" b="1" dirty="0">
                <a:solidFill>
                  <a:srgbClr val="0000CC"/>
                </a:solidFill>
                <a:latin typeface="Times New Roman" pitchFamily="18" charset="0"/>
                <a:cs typeface="Times New Roman" pitchFamily="18" charset="0"/>
              </a:rPr>
              <a:t> - </a:t>
            </a:r>
            <a:r>
              <a:rPr lang="en-US" sz="2200" b="1" dirty="0" err="1">
                <a:solidFill>
                  <a:srgbClr val="0000CC"/>
                </a:solidFill>
                <a:latin typeface="Times New Roman" pitchFamily="18" charset="0"/>
                <a:cs typeface="Times New Roman" pitchFamily="18" charset="0"/>
              </a:rPr>
              <a:t>Diệm</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đưa</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ra</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khẩu</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hiệu</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Tiêu</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diệt</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tận</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gốc</a:t>
            </a:r>
            <a:r>
              <a:rPr lang="en-US" sz="2200" b="1" dirty="0">
                <a:solidFill>
                  <a:srgbClr val="0000CC"/>
                </a:solidFill>
                <a:latin typeface="Times New Roman" pitchFamily="18" charset="0"/>
                <a:cs typeface="Times New Roman" pitchFamily="18" charset="0"/>
              </a:rPr>
              <a:t> CNCS”, “</a:t>
            </a:r>
            <a:r>
              <a:rPr lang="en-US" sz="2200" b="1" dirty="0" err="1">
                <a:solidFill>
                  <a:srgbClr val="0000CC"/>
                </a:solidFill>
                <a:latin typeface="Times New Roman" pitchFamily="18" charset="0"/>
                <a:cs typeface="Times New Roman" pitchFamily="18" charset="0"/>
              </a:rPr>
              <a:t>Thà</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giết</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nhầm</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còn</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hơn</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bỏ</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sót</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Chúng</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lê</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máy</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chém</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khắp</a:t>
            </a:r>
            <a:r>
              <a:rPr lang="en-US" sz="2200" b="1" dirty="0">
                <a:solidFill>
                  <a:srgbClr val="0000CC"/>
                </a:solidFill>
                <a:latin typeface="Times New Roman" pitchFamily="18" charset="0"/>
                <a:cs typeface="Times New Roman" pitchFamily="18" charset="0"/>
              </a:rPr>
              <a:t> MN, </a:t>
            </a:r>
            <a:r>
              <a:rPr lang="en-US" sz="2200" b="1" dirty="0" err="1">
                <a:solidFill>
                  <a:srgbClr val="0000CC"/>
                </a:solidFill>
                <a:latin typeface="Times New Roman" pitchFamily="18" charset="0"/>
                <a:cs typeface="Times New Roman" pitchFamily="18" charset="0"/>
              </a:rPr>
              <a:t>chúng</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đã</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gây</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ra</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những</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vụ</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thảm</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sát</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đẫm</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máu</a:t>
            </a:r>
            <a:r>
              <a:rPr lang="en-US" sz="2200" b="1" dirty="0">
                <a:solidFill>
                  <a:srgbClr val="0000CC"/>
                </a:solidFill>
                <a:latin typeface="Times New Roman" pitchFamily="18" charset="0"/>
                <a:cs typeface="Times New Roman" pitchFamily="18" charset="0"/>
              </a:rPr>
              <a:t> ở </a:t>
            </a:r>
            <a:r>
              <a:rPr lang="en-US" sz="2200" b="1" dirty="0" err="1">
                <a:solidFill>
                  <a:srgbClr val="0000CC"/>
                </a:solidFill>
                <a:latin typeface="Times New Roman" pitchFamily="18" charset="0"/>
                <a:cs typeface="Times New Roman" pitchFamily="18" charset="0"/>
              </a:rPr>
              <a:t>chợ</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Được</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Vĩnh</a:t>
            </a:r>
            <a:r>
              <a:rPr lang="en-US" sz="2200" b="1" dirty="0">
                <a:solidFill>
                  <a:srgbClr val="0000CC"/>
                </a:solidFill>
                <a:latin typeface="Times New Roman" pitchFamily="18" charset="0"/>
                <a:cs typeface="Times New Roman" pitchFamily="18" charset="0"/>
              </a:rPr>
              <a:t> Trinh, </a:t>
            </a:r>
            <a:r>
              <a:rPr lang="en-US" sz="2200" b="1" dirty="0" err="1">
                <a:solidFill>
                  <a:srgbClr val="0000CC"/>
                </a:solidFill>
                <a:latin typeface="Times New Roman" pitchFamily="18" charset="0"/>
                <a:cs typeface="Times New Roman" pitchFamily="18" charset="0"/>
              </a:rPr>
              <a:t>Đại</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Lộc</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Quảng</a:t>
            </a:r>
            <a:r>
              <a:rPr lang="en-US" sz="2200" b="1" dirty="0">
                <a:solidFill>
                  <a:srgbClr val="0000CC"/>
                </a:solidFill>
                <a:latin typeface="Times New Roman" pitchFamily="18" charset="0"/>
                <a:cs typeface="Times New Roman" pitchFamily="18" charset="0"/>
              </a:rPr>
              <a:t> Nam), </a:t>
            </a:r>
            <a:r>
              <a:rPr lang="en-US" sz="2200" b="1" dirty="0" err="1">
                <a:solidFill>
                  <a:srgbClr val="0000CC"/>
                </a:solidFill>
                <a:latin typeface="Times New Roman" pitchFamily="18" charset="0"/>
                <a:cs typeface="Times New Roman" pitchFamily="18" charset="0"/>
              </a:rPr>
              <a:t>chúng</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chôn</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sống</a:t>
            </a:r>
            <a:r>
              <a:rPr lang="en-US" sz="2200" b="1" dirty="0">
                <a:solidFill>
                  <a:srgbClr val="0000CC"/>
                </a:solidFill>
                <a:latin typeface="Times New Roman" pitchFamily="18" charset="0"/>
                <a:cs typeface="Times New Roman" pitchFamily="18" charset="0"/>
              </a:rPr>
              <a:t> 21 </a:t>
            </a:r>
            <a:r>
              <a:rPr lang="en-US" sz="2200" b="1" dirty="0" err="1">
                <a:solidFill>
                  <a:srgbClr val="0000CC"/>
                </a:solidFill>
                <a:latin typeface="Times New Roman" pitchFamily="18" charset="0"/>
                <a:cs typeface="Times New Roman" pitchFamily="18" charset="0"/>
              </a:rPr>
              <a:t>người</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tại</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chợ</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Được</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dìm</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chết</a:t>
            </a:r>
            <a:r>
              <a:rPr lang="en-US" sz="2200" b="1" dirty="0">
                <a:solidFill>
                  <a:srgbClr val="0000CC"/>
                </a:solidFill>
                <a:latin typeface="Times New Roman" pitchFamily="18" charset="0"/>
                <a:cs typeface="Times New Roman" pitchFamily="18" charset="0"/>
              </a:rPr>
              <a:t> 42 </a:t>
            </a:r>
            <a:r>
              <a:rPr lang="en-US" sz="2200" b="1" dirty="0" err="1">
                <a:solidFill>
                  <a:srgbClr val="0000CC"/>
                </a:solidFill>
                <a:latin typeface="Times New Roman" pitchFamily="18" charset="0"/>
                <a:cs typeface="Times New Roman" pitchFamily="18" charset="0"/>
              </a:rPr>
              <a:t>người</a:t>
            </a:r>
            <a:r>
              <a:rPr lang="en-US" sz="2200" b="1" dirty="0">
                <a:solidFill>
                  <a:srgbClr val="0000CC"/>
                </a:solidFill>
                <a:latin typeface="Times New Roman" pitchFamily="18" charset="0"/>
                <a:cs typeface="Times New Roman" pitchFamily="18" charset="0"/>
              </a:rPr>
              <a:t> ở </a:t>
            </a:r>
            <a:r>
              <a:rPr lang="en-US" sz="2200" b="1" dirty="0" err="1">
                <a:solidFill>
                  <a:srgbClr val="0000CC"/>
                </a:solidFill>
                <a:latin typeface="Times New Roman" pitchFamily="18" charset="0"/>
                <a:cs typeface="Times New Roman" pitchFamily="18" charset="0"/>
              </a:rPr>
              <a:t>đập</a:t>
            </a:r>
            <a:r>
              <a:rPr lang="en-US" sz="2200" b="1" dirty="0">
                <a:solidFill>
                  <a:srgbClr val="0000CC"/>
                </a:solidFill>
                <a:latin typeface="Times New Roman" pitchFamily="18" charset="0"/>
                <a:cs typeface="Times New Roman" pitchFamily="18" charset="0"/>
              </a:rPr>
              <a:t> </a:t>
            </a:r>
            <a:r>
              <a:rPr lang="en-US" sz="2200" b="1" dirty="0" err="1">
                <a:solidFill>
                  <a:srgbClr val="0000CC"/>
                </a:solidFill>
                <a:latin typeface="Times New Roman" pitchFamily="18" charset="0"/>
                <a:cs typeface="Times New Roman" pitchFamily="18" charset="0"/>
              </a:rPr>
              <a:t>Vĩnh</a:t>
            </a:r>
            <a:r>
              <a:rPr lang="en-US" sz="2200" b="1" dirty="0">
                <a:solidFill>
                  <a:srgbClr val="0000CC"/>
                </a:solidFill>
                <a:latin typeface="Times New Roman" pitchFamily="18" charset="0"/>
                <a:cs typeface="Times New Roman" pitchFamily="18" charset="0"/>
              </a:rPr>
              <a:t> Trinh.</a:t>
            </a:r>
            <a:endParaRPr lang="vi-VN" sz="2200" b="1" dirty="0">
              <a:solidFill>
                <a:srgbClr val="0000CC"/>
              </a:solidFill>
              <a:latin typeface="Times New Roman" pitchFamily="18" charset="0"/>
              <a:cs typeface="Times New Roman" pitchFamily="18" charset="0"/>
            </a:endParaRPr>
          </a:p>
        </p:txBody>
      </p:sp>
      <p:pic>
        <p:nvPicPr>
          <p:cNvPr id="11270" name="Picture 7" descr="may che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836613"/>
            <a:ext cx="6553201"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Extract 1">
            <a:hlinkClick r:id="rId3" action="ppaction://hlinksldjump"/>
          </p:cNvPr>
          <p:cNvSpPr/>
          <p:nvPr/>
        </p:nvSpPr>
        <p:spPr>
          <a:xfrm>
            <a:off x="8891588" y="6778625"/>
            <a:ext cx="360362" cy="188913"/>
          </a:xfrm>
          <a:prstGeom prst="flowChartExtra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vi-VN"/>
          </a:p>
        </p:txBody>
      </p:sp>
    </p:spTree>
    <p:extLst>
      <p:ext uri="{BB962C8B-B14F-4D97-AF65-F5344CB8AC3E}">
        <p14:creationId xmlns:p14="http://schemas.microsoft.com/office/powerpoint/2010/main" val="71710480"/>
      </p:ext>
    </p:extLst>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fld id="{8253AC09-B6CD-4EB1-963D-45F908114C24}" type="slidenum">
              <a:rPr lang="vi-VN"/>
              <a:pPr/>
              <a:t>5</a:t>
            </a:fld>
            <a:endParaRPr lang="vi-VN"/>
          </a:p>
        </p:txBody>
      </p:sp>
      <p:sp>
        <p:nvSpPr>
          <p:cNvPr id="19459" name="AutoShape 3"/>
          <p:cNvSpPr>
            <a:spLocks noChangeArrowheads="1"/>
          </p:cNvSpPr>
          <p:nvPr/>
        </p:nvSpPr>
        <p:spPr bwMode="auto">
          <a:xfrm>
            <a:off x="1447800" y="961231"/>
            <a:ext cx="6553200" cy="1600200"/>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Nghị quyết của Đảng đã tác động tới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phong trào như thế nào?</a:t>
            </a:r>
          </a:p>
        </p:txBody>
      </p:sp>
      <p:sp>
        <p:nvSpPr>
          <p:cNvPr id="19460" name="Text Box 4"/>
          <p:cNvSpPr txBox="1">
            <a:spLocks noChangeArrowheads="1"/>
          </p:cNvSpPr>
          <p:nvPr/>
        </p:nvSpPr>
        <p:spPr bwMode="auto">
          <a:xfrm>
            <a:off x="457200" y="3276600"/>
            <a:ext cx="76962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dirty="0">
                <a:solidFill>
                  <a:srgbClr val="0000CC"/>
                </a:solidFill>
              </a:rPr>
              <a:t>- </a:t>
            </a:r>
            <a:r>
              <a:rPr lang="en-US" sz="2000" dirty="0" err="1">
                <a:solidFill>
                  <a:srgbClr val="0000CC"/>
                </a:solidFill>
              </a:rPr>
              <a:t>Phong</a:t>
            </a:r>
            <a:r>
              <a:rPr lang="en-US" sz="2000" dirty="0">
                <a:solidFill>
                  <a:srgbClr val="0000CC"/>
                </a:solidFill>
              </a:rPr>
              <a:t> </a:t>
            </a:r>
            <a:r>
              <a:rPr lang="en-US" sz="2000" dirty="0" err="1">
                <a:solidFill>
                  <a:srgbClr val="0000CC"/>
                </a:solidFill>
              </a:rPr>
              <a:t>trào</a:t>
            </a:r>
            <a:r>
              <a:rPr lang="en-US" sz="2000" dirty="0">
                <a:solidFill>
                  <a:srgbClr val="0000CC"/>
                </a:solidFill>
              </a:rPr>
              <a:t> </a:t>
            </a:r>
            <a:r>
              <a:rPr lang="en-US" sz="2000" dirty="0" err="1">
                <a:solidFill>
                  <a:srgbClr val="0000CC"/>
                </a:solidFill>
              </a:rPr>
              <a:t>đấu</a:t>
            </a:r>
            <a:r>
              <a:rPr lang="en-US" sz="2000" dirty="0">
                <a:solidFill>
                  <a:srgbClr val="0000CC"/>
                </a:solidFill>
              </a:rPr>
              <a:t> </a:t>
            </a:r>
            <a:r>
              <a:rPr lang="en-US" sz="2000" dirty="0" err="1">
                <a:solidFill>
                  <a:srgbClr val="0000CC"/>
                </a:solidFill>
              </a:rPr>
              <a:t>tranh</a:t>
            </a:r>
            <a:r>
              <a:rPr lang="en-US" sz="2000" dirty="0">
                <a:solidFill>
                  <a:srgbClr val="0000CC"/>
                </a:solidFill>
              </a:rPr>
              <a:t> </a:t>
            </a:r>
            <a:r>
              <a:rPr lang="en-US" sz="2000" dirty="0" err="1">
                <a:solidFill>
                  <a:srgbClr val="0000CC"/>
                </a:solidFill>
              </a:rPr>
              <a:t>cách</a:t>
            </a:r>
            <a:r>
              <a:rPr lang="en-US" sz="2000" dirty="0">
                <a:solidFill>
                  <a:srgbClr val="0000CC"/>
                </a:solidFill>
              </a:rPr>
              <a:t> </a:t>
            </a:r>
            <a:r>
              <a:rPr lang="en-US" sz="2000" dirty="0" err="1">
                <a:solidFill>
                  <a:srgbClr val="0000CC"/>
                </a:solidFill>
              </a:rPr>
              <a:t>mạng</a:t>
            </a:r>
            <a:r>
              <a:rPr lang="en-US" sz="2000" dirty="0">
                <a:solidFill>
                  <a:srgbClr val="0000CC"/>
                </a:solidFill>
              </a:rPr>
              <a:t> </a:t>
            </a:r>
            <a:r>
              <a:rPr lang="en-US" sz="2000" dirty="0" err="1">
                <a:solidFill>
                  <a:srgbClr val="0000CC"/>
                </a:solidFill>
              </a:rPr>
              <a:t>đã</a:t>
            </a:r>
            <a:r>
              <a:rPr lang="en-US" sz="2000" dirty="0">
                <a:solidFill>
                  <a:srgbClr val="0000CC"/>
                </a:solidFill>
              </a:rPr>
              <a:t> </a:t>
            </a:r>
            <a:r>
              <a:rPr lang="en-US" sz="2000" dirty="0" err="1">
                <a:solidFill>
                  <a:srgbClr val="0000CC"/>
                </a:solidFill>
              </a:rPr>
              <a:t>diễn</a:t>
            </a:r>
            <a:r>
              <a:rPr lang="en-US" sz="2000" dirty="0">
                <a:solidFill>
                  <a:srgbClr val="0000CC"/>
                </a:solidFill>
              </a:rPr>
              <a:t> </a:t>
            </a:r>
            <a:r>
              <a:rPr lang="en-US" sz="2000" dirty="0" err="1">
                <a:solidFill>
                  <a:srgbClr val="0000CC"/>
                </a:solidFill>
              </a:rPr>
              <a:t>ra</a:t>
            </a:r>
            <a:r>
              <a:rPr lang="en-US" sz="2000" dirty="0">
                <a:solidFill>
                  <a:srgbClr val="0000CC"/>
                </a:solidFill>
              </a:rPr>
              <a:t> </a:t>
            </a:r>
            <a:r>
              <a:rPr lang="en-US" sz="2000" dirty="0" err="1">
                <a:solidFill>
                  <a:srgbClr val="0000CC"/>
                </a:solidFill>
              </a:rPr>
              <a:t>mạnh</a:t>
            </a:r>
            <a:r>
              <a:rPr lang="en-US" sz="2000" dirty="0">
                <a:solidFill>
                  <a:srgbClr val="0000CC"/>
                </a:solidFill>
              </a:rPr>
              <a:t> </a:t>
            </a:r>
            <a:r>
              <a:rPr lang="en-US" sz="2000" dirty="0" err="1">
                <a:solidFill>
                  <a:srgbClr val="0000CC"/>
                </a:solidFill>
              </a:rPr>
              <a:t>mẽ</a:t>
            </a:r>
            <a:r>
              <a:rPr lang="en-US" sz="2000" dirty="0">
                <a:solidFill>
                  <a:srgbClr val="0000CC"/>
                </a:solidFill>
              </a:rPr>
              <a:t>, </a:t>
            </a:r>
            <a:r>
              <a:rPr lang="en-US" sz="2000" dirty="0" err="1">
                <a:solidFill>
                  <a:srgbClr val="0000CC"/>
                </a:solidFill>
              </a:rPr>
              <a:t>từ</a:t>
            </a:r>
            <a:r>
              <a:rPr lang="en-US" sz="2000" dirty="0">
                <a:solidFill>
                  <a:srgbClr val="0000CC"/>
                </a:solidFill>
              </a:rPr>
              <a:t> </a:t>
            </a:r>
            <a:r>
              <a:rPr lang="en-US" sz="2000" dirty="0" err="1">
                <a:solidFill>
                  <a:srgbClr val="0000CC"/>
                </a:solidFill>
              </a:rPr>
              <a:t>các</a:t>
            </a:r>
            <a:r>
              <a:rPr lang="en-US" sz="2000" dirty="0">
                <a:solidFill>
                  <a:srgbClr val="0000CC"/>
                </a:solidFill>
              </a:rPr>
              <a:t> </a:t>
            </a:r>
            <a:r>
              <a:rPr lang="en-US" sz="2000" dirty="0" err="1">
                <a:solidFill>
                  <a:srgbClr val="0000CC"/>
                </a:solidFill>
              </a:rPr>
              <a:t>tỉnh</a:t>
            </a:r>
            <a:r>
              <a:rPr lang="en-US" sz="2000" dirty="0">
                <a:solidFill>
                  <a:srgbClr val="0000CC"/>
                </a:solidFill>
              </a:rPr>
              <a:t> Nam </a:t>
            </a:r>
            <a:r>
              <a:rPr lang="en-US" sz="2000" dirty="0" err="1">
                <a:solidFill>
                  <a:srgbClr val="0000CC"/>
                </a:solidFill>
              </a:rPr>
              <a:t>trung</a:t>
            </a:r>
            <a:r>
              <a:rPr lang="en-US" sz="2000" dirty="0">
                <a:solidFill>
                  <a:srgbClr val="0000CC"/>
                </a:solidFill>
              </a:rPr>
              <a:t> </a:t>
            </a:r>
            <a:r>
              <a:rPr lang="en-US" sz="2000" dirty="0" err="1">
                <a:solidFill>
                  <a:srgbClr val="0000CC"/>
                </a:solidFill>
              </a:rPr>
              <a:t>bộ</a:t>
            </a:r>
            <a:r>
              <a:rPr lang="en-US" sz="2000" dirty="0">
                <a:solidFill>
                  <a:srgbClr val="0000CC"/>
                </a:solidFill>
              </a:rPr>
              <a:t>, </a:t>
            </a:r>
            <a:r>
              <a:rPr lang="en-US" sz="2000" dirty="0" err="1">
                <a:solidFill>
                  <a:srgbClr val="0000CC"/>
                </a:solidFill>
              </a:rPr>
              <a:t>sau</a:t>
            </a:r>
            <a:r>
              <a:rPr lang="en-US" sz="2000" dirty="0">
                <a:solidFill>
                  <a:srgbClr val="0000CC"/>
                </a:solidFill>
              </a:rPr>
              <a:t> </a:t>
            </a:r>
            <a:r>
              <a:rPr lang="en-US" sz="2000" dirty="0" err="1">
                <a:solidFill>
                  <a:srgbClr val="0000CC"/>
                </a:solidFill>
              </a:rPr>
              <a:t>đó</a:t>
            </a:r>
            <a:r>
              <a:rPr lang="en-US" sz="2000" dirty="0">
                <a:solidFill>
                  <a:srgbClr val="0000CC"/>
                </a:solidFill>
              </a:rPr>
              <a:t> </a:t>
            </a:r>
            <a:r>
              <a:rPr lang="en-US" sz="2000" dirty="0" err="1">
                <a:solidFill>
                  <a:srgbClr val="0000CC"/>
                </a:solidFill>
              </a:rPr>
              <a:t>lan</a:t>
            </a:r>
            <a:r>
              <a:rPr lang="en-US" sz="2000" dirty="0">
                <a:solidFill>
                  <a:srgbClr val="0000CC"/>
                </a:solidFill>
              </a:rPr>
              <a:t> </a:t>
            </a:r>
            <a:r>
              <a:rPr lang="en-US" sz="2000" dirty="0" err="1">
                <a:solidFill>
                  <a:srgbClr val="0000CC"/>
                </a:solidFill>
              </a:rPr>
              <a:t>rộng</a:t>
            </a:r>
            <a:r>
              <a:rPr lang="en-US" sz="2000" dirty="0">
                <a:solidFill>
                  <a:srgbClr val="0000CC"/>
                </a:solidFill>
              </a:rPr>
              <a:t> </a:t>
            </a:r>
            <a:r>
              <a:rPr lang="en-US" sz="2000" dirty="0" err="1">
                <a:solidFill>
                  <a:srgbClr val="0000CC"/>
                </a:solidFill>
              </a:rPr>
              <a:t>khắp</a:t>
            </a:r>
            <a:r>
              <a:rPr lang="en-US" sz="2000" dirty="0">
                <a:solidFill>
                  <a:srgbClr val="0000CC"/>
                </a:solidFill>
              </a:rPr>
              <a:t> </a:t>
            </a:r>
            <a:r>
              <a:rPr lang="en-US" sz="2000" dirty="0" err="1">
                <a:solidFill>
                  <a:srgbClr val="0000CC"/>
                </a:solidFill>
              </a:rPr>
              <a:t>miền</a:t>
            </a:r>
            <a:r>
              <a:rPr lang="en-US" sz="2000" dirty="0">
                <a:solidFill>
                  <a:srgbClr val="0000CC"/>
                </a:solidFill>
              </a:rPr>
              <a:t> Nam </a:t>
            </a:r>
            <a:r>
              <a:rPr lang="en-US" sz="2000" dirty="0" err="1">
                <a:solidFill>
                  <a:srgbClr val="0000CC"/>
                </a:solidFill>
              </a:rPr>
              <a:t>thành</a:t>
            </a:r>
            <a:r>
              <a:rPr lang="en-US" sz="2000" dirty="0">
                <a:solidFill>
                  <a:srgbClr val="0000CC"/>
                </a:solidFill>
              </a:rPr>
              <a:t> </a:t>
            </a:r>
            <a:r>
              <a:rPr lang="en-US" sz="2000" dirty="0" err="1">
                <a:solidFill>
                  <a:srgbClr val="0000CC"/>
                </a:solidFill>
              </a:rPr>
              <a:t>cao</a:t>
            </a:r>
            <a:r>
              <a:rPr lang="en-US" sz="2000" dirty="0">
                <a:solidFill>
                  <a:srgbClr val="0000CC"/>
                </a:solidFill>
              </a:rPr>
              <a:t> </a:t>
            </a:r>
            <a:r>
              <a:rPr lang="en-US" sz="2000" dirty="0" err="1">
                <a:solidFill>
                  <a:srgbClr val="0000CC"/>
                </a:solidFill>
              </a:rPr>
              <a:t>trào</a:t>
            </a:r>
            <a:r>
              <a:rPr lang="en-US" sz="2000" dirty="0">
                <a:solidFill>
                  <a:srgbClr val="0000CC"/>
                </a:solidFill>
              </a:rPr>
              <a:t> </a:t>
            </a:r>
            <a:r>
              <a:rPr lang="en-US" sz="2000" dirty="0" err="1">
                <a:solidFill>
                  <a:srgbClr val="0000CC"/>
                </a:solidFill>
              </a:rPr>
              <a:t>với</a:t>
            </a:r>
            <a:r>
              <a:rPr lang="en-US" sz="2000" dirty="0">
                <a:solidFill>
                  <a:srgbClr val="0000CC"/>
                </a:solidFill>
              </a:rPr>
              <a:t> </a:t>
            </a:r>
            <a:r>
              <a:rPr lang="en-US" sz="2000" dirty="0" err="1">
                <a:solidFill>
                  <a:srgbClr val="0000CC"/>
                </a:solidFill>
              </a:rPr>
              <a:t>cuộc</a:t>
            </a:r>
            <a:r>
              <a:rPr lang="en-US" sz="2000" dirty="0">
                <a:solidFill>
                  <a:srgbClr val="0000CC"/>
                </a:solidFill>
              </a:rPr>
              <a:t> “</a:t>
            </a:r>
            <a:r>
              <a:rPr lang="en-US" sz="2000" dirty="0" err="1">
                <a:solidFill>
                  <a:srgbClr val="0000CC"/>
                </a:solidFill>
              </a:rPr>
              <a:t>Đồng</a:t>
            </a:r>
            <a:r>
              <a:rPr lang="en-US" sz="2000" dirty="0">
                <a:solidFill>
                  <a:srgbClr val="0000CC"/>
                </a:solidFill>
              </a:rPr>
              <a:t> </a:t>
            </a:r>
            <a:r>
              <a:rPr lang="en-US" sz="2000" dirty="0" err="1">
                <a:solidFill>
                  <a:srgbClr val="0000CC"/>
                </a:solidFill>
              </a:rPr>
              <a:t>Khởi</a:t>
            </a:r>
            <a:r>
              <a:rPr lang="en-US" sz="2000" dirty="0">
                <a:solidFill>
                  <a:srgbClr val="0000CC"/>
                </a:solidFill>
              </a:rPr>
              <a:t>” </a:t>
            </a:r>
            <a:r>
              <a:rPr lang="en-US" sz="2000" dirty="0" err="1">
                <a:solidFill>
                  <a:srgbClr val="0000CC"/>
                </a:solidFill>
              </a:rPr>
              <a:t>tiêu</a:t>
            </a:r>
            <a:r>
              <a:rPr lang="en-US" sz="2000" dirty="0">
                <a:solidFill>
                  <a:srgbClr val="0000CC"/>
                </a:solidFill>
              </a:rPr>
              <a:t> </a:t>
            </a:r>
            <a:r>
              <a:rPr lang="en-US" sz="2000" dirty="0" err="1">
                <a:solidFill>
                  <a:srgbClr val="0000CC"/>
                </a:solidFill>
              </a:rPr>
              <a:t>biểu</a:t>
            </a:r>
            <a:r>
              <a:rPr lang="en-US" sz="2000" dirty="0">
                <a:solidFill>
                  <a:srgbClr val="0000CC"/>
                </a:solidFill>
              </a:rPr>
              <a:t> </a:t>
            </a:r>
            <a:r>
              <a:rPr lang="en-US" sz="2000" dirty="0" err="1">
                <a:solidFill>
                  <a:srgbClr val="0000CC"/>
                </a:solidFill>
              </a:rPr>
              <a:t>là</a:t>
            </a:r>
            <a:r>
              <a:rPr lang="en-US" sz="2000" dirty="0">
                <a:solidFill>
                  <a:srgbClr val="0000CC"/>
                </a:solidFill>
              </a:rPr>
              <a:t> ở </a:t>
            </a:r>
            <a:r>
              <a:rPr lang="en-US" sz="2000" dirty="0" err="1">
                <a:solidFill>
                  <a:srgbClr val="0000CC"/>
                </a:solidFill>
              </a:rPr>
              <a:t>Bến</a:t>
            </a:r>
            <a:r>
              <a:rPr lang="en-US" sz="2000" dirty="0">
                <a:solidFill>
                  <a:srgbClr val="0000CC"/>
                </a:solidFill>
              </a:rPr>
              <a:t> </a:t>
            </a:r>
            <a:r>
              <a:rPr lang="en-US" sz="2000" dirty="0" err="1">
                <a:solidFill>
                  <a:srgbClr val="0000CC"/>
                </a:solidFill>
              </a:rPr>
              <a:t>Tre</a:t>
            </a:r>
            <a:r>
              <a:rPr lang="en-US" sz="2000" dirty="0">
                <a:solidFill>
                  <a:srgbClr val="0000CC"/>
                </a:solidFill>
              </a:rPr>
              <a:t>.</a:t>
            </a:r>
          </a:p>
        </p:txBody>
      </p:sp>
    </p:spTree>
    <p:extLst>
      <p:ext uri="{BB962C8B-B14F-4D97-AF65-F5344CB8AC3E}">
        <p14:creationId xmlns:p14="http://schemas.microsoft.com/office/powerpoint/2010/main" val="635587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clickEffect">
                                  <p:stCondLst>
                                    <p:cond delay="0"/>
                                  </p:stCondLst>
                                  <p:childTnLst>
                                    <p:set>
                                      <p:cBhvr additive="repl">
                                        <p:cTn id="6" dur="1" fill="hold">
                                          <p:stCondLst>
                                            <p:cond delay="0"/>
                                          </p:stCondLst>
                                        </p:cTn>
                                        <p:tgtEl>
                                          <p:spTgt spid="19459"/>
                                        </p:tgtEl>
                                        <p:attrNameLst>
                                          <p:attrName>style.visibility</p:attrName>
                                        </p:attrNameLst>
                                      </p:cBhvr>
                                      <p:to>
                                        <p:strVal val="visible"/>
                                      </p:to>
                                    </p:set>
                                    <p:animEffect transition="in" filter="fade">
                                      <p:cBhvr additive="repl">
                                        <p:cTn id="7" dur="2000"/>
                                        <p:tgtEl>
                                          <p:spTgt spid="19459"/>
                                        </p:tgtEl>
                                      </p:cBhvr>
                                    </p:animEffect>
                                    <p:anim calcmode="lin" valueType="num">
                                      <p:cBhvr additive="repl">
                                        <p:cTn id="8" dur="2000" fill="hold"/>
                                        <p:tgtEl>
                                          <p:spTgt spid="19459"/>
                                        </p:tgtEl>
                                        <p:attrNameLst>
                                          <p:attrName>r</p:attrName>
                                        </p:attrNameLst>
                                      </p:cBhvr>
                                      <p:tavLst>
                                        <p:tav tm="100000">
                                          <p:val>
                                            <p:strVal val="720"/>
                                          </p:val>
                                        </p:tav>
                                        <p:tav>
                                          <p:val>
                                            <p:strVal val="0"/>
                                          </p:val>
                                        </p:tav>
                                      </p:tavLst>
                                    </p:anim>
                                    <p:anim calcmode="lin" valueType="num">
                                      <p:cBhvr additive="repl">
                                        <p:cTn id="9" dur="2000" fill="hold"/>
                                        <p:tgtEl>
                                          <p:spTgt spid="19459"/>
                                        </p:tgtEl>
                                        <p:attrNameLst>
                                          <p:attrName>ppt_h</p:attrName>
                                        </p:attrNameLst>
                                      </p:cBhvr>
                                      <p:tavLst>
                                        <p:tav tm="100000">
                                          <p:val>
                                            <p:fltVal val="0"/>
                                          </p:val>
                                        </p:tav>
                                        <p:tav>
                                          <p:val>
                                            <p:strVal val="#ppt_h"/>
                                          </p:val>
                                        </p:tav>
                                      </p:tavLst>
                                    </p:anim>
                                    <p:anim calcmode="lin" valueType="num">
                                      <p:cBhvr additive="repl">
                                        <p:cTn id="10" dur="2000" fill="hold"/>
                                        <p:tgtEl>
                                          <p:spTgt spid="19459"/>
                                        </p:tgtEl>
                                        <p:attrNameLst>
                                          <p:attrName>ppt_w</p:attrName>
                                        </p:attrNameLst>
                                      </p:cBhvr>
                                      <p:tavLst>
                                        <p:tav tm="100000">
                                          <p:val>
                                            <p:fltVal val="0"/>
                                          </p:val>
                                        </p:tav>
                                        <p:tav>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nodeType="clickEffect">
                                  <p:stCondLst>
                                    <p:cond delay="0"/>
                                  </p:stCondLst>
                                  <p:childTnLst>
                                    <p:animEffect transition="out" filter="checkerboard(across)">
                                      <p:cBhvr additive="repl">
                                        <p:cTn id="14" dur="500"/>
                                        <p:tgtEl>
                                          <p:spTgt spid="19459"/>
                                        </p:tgtEl>
                                      </p:cBhvr>
                                    </p:animEffect>
                                    <p:set>
                                      <p:cBhvr additive="repl">
                                        <p:cTn id="15" dur="1" fill="hold">
                                          <p:stCondLst>
                                            <p:cond delay="0"/>
                                          </p:stCondLst>
                                        </p:cTn>
                                        <p:tgtEl>
                                          <p:spTgt spid="1945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additive="repl">
                                        <p:cTn id="19" dur="1" fill="hold">
                                          <p:stCondLst>
                                            <p:cond delay="0"/>
                                          </p:stCondLst>
                                        </p:cTn>
                                        <p:tgtEl>
                                          <p:spTgt spid="19460"/>
                                        </p:tgtEl>
                                        <p:attrNameLst>
                                          <p:attrName>style.visibility</p:attrName>
                                        </p:attrNameLst>
                                      </p:cBhvr>
                                      <p:to>
                                        <p:strVal val="visible"/>
                                      </p:to>
                                    </p:set>
                                    <p:animEffect transition="in" filter="blinds(horizontal)">
                                      <p:cBhvr additive="repl">
                                        <p:cTn id="20"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idx="12"/>
          </p:nvPr>
        </p:nvSpPr>
        <p:spPr/>
        <p:txBody>
          <a:bodyPr/>
          <a:lstStyle/>
          <a:p>
            <a:fld id="{C5D9B022-C7A8-4EAF-AED1-FA21BF6BB41F}" type="slidenum">
              <a:rPr lang="vi-VN"/>
              <a:pPr/>
              <a:t>6</a:t>
            </a:fld>
            <a:endParaRPr lang="vi-VN"/>
          </a:p>
        </p:txBody>
      </p:sp>
      <p:sp>
        <p:nvSpPr>
          <p:cNvPr id="20481" name="Text Box 1"/>
          <p:cNvSpPr txBox="1">
            <a:spLocks noChangeArrowheads="1"/>
          </p:cNvSpPr>
          <p:nvPr/>
        </p:nvSpPr>
        <p:spPr bwMode="auto">
          <a:xfrm>
            <a:off x="533400" y="457200"/>
            <a:ext cx="8229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b="1">
                <a:solidFill>
                  <a:srgbClr val="333399"/>
                </a:solidFill>
              </a:rPr>
              <a:t>III. Miền Nam đấu tranh chống chế độ Mĩ - Diệm, giữ gìn và phát triển lực lương cách mạng, tiến tới Đồng Khởi” ( 1954 – 1960</a:t>
            </a:r>
            <a:r>
              <a:rPr lang="en-US" sz="2400">
                <a:solidFill>
                  <a:srgbClr val="333399"/>
                </a:solidFill>
              </a:rPr>
              <a:t> )</a:t>
            </a:r>
          </a:p>
        </p:txBody>
      </p:sp>
      <p:sp>
        <p:nvSpPr>
          <p:cNvPr id="20482" name="Text Box 2"/>
          <p:cNvSpPr txBox="1">
            <a:spLocks noChangeArrowheads="1"/>
          </p:cNvSpPr>
          <p:nvPr/>
        </p:nvSpPr>
        <p:spPr bwMode="auto">
          <a:xfrm>
            <a:off x="228600" y="1600200"/>
            <a:ext cx="7772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9pPr>
          </a:lstStyle>
          <a:p>
            <a:pPr>
              <a:buClr>
                <a:srgbClr val="0000CC"/>
              </a:buClr>
              <a:buFont typeface="Times New Roman" pitchFamily="16" charset="0"/>
              <a:buAutoNum type="arabicPeriod"/>
            </a:pPr>
            <a:r>
              <a:rPr lang="en-US" sz="2000" b="1">
                <a:solidFill>
                  <a:srgbClr val="0000CC"/>
                </a:solidFill>
              </a:rPr>
              <a:t>Đấu tranh chống chế độ Mĩ - Diệm, giữ gìn và phát triển lực lượng cách mạng, tiến tới Đồng khởi 1954 -1960.</a:t>
            </a:r>
          </a:p>
        </p:txBody>
      </p:sp>
      <p:sp>
        <p:nvSpPr>
          <p:cNvPr id="20483" name="Rectangle 3"/>
          <p:cNvSpPr>
            <a:spLocks noChangeArrowheads="1"/>
          </p:cNvSpPr>
          <p:nvPr/>
        </p:nvSpPr>
        <p:spPr bwMode="auto">
          <a:xfrm>
            <a:off x="223838" y="2286000"/>
            <a:ext cx="531018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CC"/>
                </a:solidFill>
                <a:ea typeface="Lucida Sans Unicode" charset="0"/>
                <a:cs typeface="Lucida Sans Unicode" charset="0"/>
              </a:rPr>
              <a:t>2. Phong trào “ Đồng Khởi”( 1959 – 1960 ).</a:t>
            </a:r>
          </a:p>
        </p:txBody>
      </p:sp>
      <p:sp>
        <p:nvSpPr>
          <p:cNvPr id="20484" name="Text Box 4"/>
          <p:cNvSpPr txBox="1">
            <a:spLocks noChangeArrowheads="1"/>
          </p:cNvSpPr>
          <p:nvPr/>
        </p:nvSpPr>
        <p:spPr bwMode="auto">
          <a:xfrm>
            <a:off x="304800" y="2971800"/>
            <a:ext cx="16208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FF0000"/>
                </a:solidFill>
              </a:rPr>
              <a:t>b. Diễn biến</a:t>
            </a:r>
          </a:p>
        </p:txBody>
      </p:sp>
      <p:sp>
        <p:nvSpPr>
          <p:cNvPr id="20485" name="Text Box 5"/>
          <p:cNvSpPr txBox="1">
            <a:spLocks noChangeArrowheads="1"/>
          </p:cNvSpPr>
          <p:nvPr/>
        </p:nvSpPr>
        <p:spPr bwMode="auto">
          <a:xfrm>
            <a:off x="304800" y="2590800"/>
            <a:ext cx="31242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FF0000"/>
                </a:solidFill>
                <a:cs typeface="Arial" charset="0"/>
              </a:rPr>
              <a:t>a. Bối cảnh lịch sử:</a:t>
            </a:r>
          </a:p>
        </p:txBody>
      </p:sp>
      <p:sp>
        <p:nvSpPr>
          <p:cNvPr id="20486" name="AutoShape 6"/>
          <p:cNvSpPr>
            <a:spLocks noChangeArrowheads="1"/>
          </p:cNvSpPr>
          <p:nvPr/>
        </p:nvSpPr>
        <p:spPr bwMode="auto">
          <a:xfrm>
            <a:off x="0" y="5589588"/>
            <a:ext cx="8964613" cy="1268412"/>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Trình bày diễn biến của phong trào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Đồng Khởi (1959 – 1960)</a:t>
            </a:r>
          </a:p>
        </p:txBody>
      </p:sp>
      <p:sp>
        <p:nvSpPr>
          <p:cNvPr id="20487" name="Text Box 7"/>
          <p:cNvSpPr txBox="1">
            <a:spLocks noChangeArrowheads="1"/>
          </p:cNvSpPr>
          <p:nvPr/>
        </p:nvSpPr>
        <p:spPr bwMode="auto">
          <a:xfrm>
            <a:off x="179388" y="3357563"/>
            <a:ext cx="87852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just">
              <a:buClrTx/>
              <a:buFontTx/>
              <a:buNone/>
            </a:pPr>
            <a:r>
              <a:rPr lang="en-US" sz="2400">
                <a:solidFill>
                  <a:srgbClr val="0000CC"/>
                </a:solidFill>
                <a:cs typeface="Arial" charset="0"/>
              </a:rPr>
              <a:t>- Phong trào nổi dậy lẻ tẻ ở Bắc Ái, Vĩnh Thạnh, Trà Bồng.</a:t>
            </a:r>
          </a:p>
          <a:p>
            <a:pPr algn="just">
              <a:buClrTx/>
              <a:buFontTx/>
              <a:buNone/>
            </a:pPr>
            <a:r>
              <a:rPr lang="en-US" sz="2400">
                <a:solidFill>
                  <a:srgbClr val="0000CC"/>
                </a:solidFill>
                <a:cs typeface="Arial" charset="0"/>
              </a:rPr>
              <a:t>- Phong trào lan rộng khắp miền Nam mà tiêu biểu là ở Bến Tre.</a:t>
            </a:r>
          </a:p>
          <a:p>
            <a:pPr algn="just">
              <a:buClrTx/>
              <a:buFontTx/>
              <a:buNone/>
            </a:pPr>
            <a:r>
              <a:rPr lang="en-US" sz="2400">
                <a:solidFill>
                  <a:srgbClr val="0000CC"/>
                </a:solidFill>
                <a:cs typeface="Arial" charset="0"/>
              </a:rPr>
              <a:t>- Từ Bến Tre, phong trào “đồng khởi” như nược vỡ bờ lan rộng khắp Nam Bộ, Tây Nguyên và một số nơi Trung Trung Bộ.</a:t>
            </a:r>
          </a:p>
          <a:p>
            <a:pPr algn="just">
              <a:buClrTx/>
              <a:buFontTx/>
              <a:buNone/>
            </a:pPr>
            <a:endParaRPr lang="en-US" sz="2400">
              <a:solidFill>
                <a:srgbClr val="0000CC"/>
              </a:solidFill>
              <a:cs typeface="Arial" charset="0"/>
            </a:endParaRPr>
          </a:p>
        </p:txBody>
      </p:sp>
      <p:sp>
        <p:nvSpPr>
          <p:cNvPr id="20488" name="AutoShape 8"/>
          <p:cNvSpPr>
            <a:spLocks noChangeArrowheads="1"/>
          </p:cNvSpPr>
          <p:nvPr/>
        </p:nvSpPr>
        <p:spPr bwMode="auto">
          <a:xfrm>
            <a:off x="89693" y="5334000"/>
            <a:ext cx="8964613" cy="1316038"/>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Dưới sự lãnh đạo của tỉnh ủy Bến Tre,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phong trào cách mạng đã diễn ra như thế nào?</a:t>
            </a:r>
          </a:p>
        </p:txBody>
      </p:sp>
    </p:spTree>
    <p:extLst>
      <p:ext uri="{BB962C8B-B14F-4D97-AF65-F5344CB8AC3E}">
        <p14:creationId xmlns:p14="http://schemas.microsoft.com/office/powerpoint/2010/main" val="2721152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0484"/>
                                        </p:tgtEl>
                                        <p:attrNameLst>
                                          <p:attrName>style.visibility</p:attrName>
                                        </p:attrNameLst>
                                      </p:cBhvr>
                                      <p:to>
                                        <p:strVal val="visible"/>
                                      </p:to>
                                    </p:set>
                                    <p:animEffect transition="in" filter="blinds(horizontal)">
                                      <p:cBhvr additive="repl">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fill="hold" nodeType="clickEffect">
                                  <p:stCondLst>
                                    <p:cond delay="0"/>
                                  </p:stCondLst>
                                  <p:childTnLst>
                                    <p:set>
                                      <p:cBhvr additive="repl">
                                        <p:cTn id="11" dur="1" fill="hold">
                                          <p:stCondLst>
                                            <p:cond delay="0"/>
                                          </p:stCondLst>
                                        </p:cTn>
                                        <p:tgtEl>
                                          <p:spTgt spid="20486"/>
                                        </p:tgtEl>
                                        <p:attrNameLst>
                                          <p:attrName>style.visibility</p:attrName>
                                        </p:attrNameLst>
                                      </p:cBhvr>
                                      <p:to>
                                        <p:strVal val="visible"/>
                                      </p:to>
                                    </p:set>
                                    <p:animEffect transition="in" filter="fade">
                                      <p:cBhvr additive="repl">
                                        <p:cTn id="12" dur="2000"/>
                                        <p:tgtEl>
                                          <p:spTgt spid="20486"/>
                                        </p:tgtEl>
                                      </p:cBhvr>
                                    </p:animEffect>
                                    <p:anim calcmode="lin" valueType="num">
                                      <p:cBhvr additive="repl">
                                        <p:cTn id="13" dur="2000" fill="hold"/>
                                        <p:tgtEl>
                                          <p:spTgt spid="20486"/>
                                        </p:tgtEl>
                                        <p:attrNameLst>
                                          <p:attrName>r</p:attrName>
                                        </p:attrNameLst>
                                      </p:cBhvr>
                                      <p:tavLst>
                                        <p:tav>
                                          <p:val>
                                            <p:strVal val="720"/>
                                          </p:val>
                                        </p:tav>
                                        <p:tav>
                                          <p:val>
                                            <p:strVal val="0"/>
                                          </p:val>
                                        </p:tav>
                                      </p:tavLst>
                                    </p:anim>
                                    <p:anim calcmode="lin" valueType="num">
                                      <p:cBhvr additive="repl">
                                        <p:cTn id="14" dur="2000" fill="hold"/>
                                        <p:tgtEl>
                                          <p:spTgt spid="20486"/>
                                        </p:tgtEl>
                                        <p:attrNameLst>
                                          <p:attrName>ppt_h</p:attrName>
                                        </p:attrNameLst>
                                      </p:cBhvr>
                                      <p:tavLst>
                                        <p:tav>
                                          <p:val>
                                            <p:fltVal val="0"/>
                                          </p:val>
                                        </p:tav>
                                        <p:tav>
                                          <p:val>
                                            <p:strVal val="#ppt_h"/>
                                          </p:val>
                                        </p:tav>
                                      </p:tavLst>
                                    </p:anim>
                                    <p:anim calcmode="lin" valueType="num">
                                      <p:cBhvr additive="repl">
                                        <p:cTn id="15" dur="2000" fill="hold"/>
                                        <p:tgtEl>
                                          <p:spTgt spid="20486"/>
                                        </p:tgtEl>
                                        <p:attrNameLst>
                                          <p:attrName>ppt_w</p:attrName>
                                        </p:attrNameLst>
                                      </p:cBhvr>
                                      <p:tavLst>
                                        <p:tav>
                                          <p:val>
                                            <p:fltVal val="0"/>
                                          </p:val>
                                        </p:tav>
                                        <p:tav>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additive="repl">
                                        <p:cTn id="19" dur="500"/>
                                        <p:tgtEl>
                                          <p:spTgt spid="20486"/>
                                        </p:tgtEl>
                                      </p:cBhvr>
                                    </p:animEffect>
                                    <p:set>
                                      <p:cBhvr additive="repl">
                                        <p:cTn id="20" dur="1" fill="hold">
                                          <p:stCondLst>
                                            <p:cond delay="0"/>
                                          </p:stCondLst>
                                        </p:cTn>
                                        <p:tgtEl>
                                          <p:spTgt spid="2048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additive="repl">
                                        <p:cTn id="24" dur="1" fill="hold">
                                          <p:stCondLst>
                                            <p:cond delay="0"/>
                                          </p:stCondLst>
                                        </p:cTn>
                                        <p:tgtEl>
                                          <p:spTgt spid="20487"/>
                                        </p:tgtEl>
                                        <p:attrNameLst>
                                          <p:attrName>style.visibility</p:attrName>
                                        </p:attrNameLst>
                                      </p:cBhvr>
                                      <p:to>
                                        <p:strVal val="visible"/>
                                      </p:to>
                                    </p:set>
                                    <p:animEffect transition="in" filter="randombar(horizontal)">
                                      <p:cBhvr additive="repl">
                                        <p:cTn id="25" dur="500"/>
                                        <p:tgtEl>
                                          <p:spTgt spid="2048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fill="hold" nodeType="clickEffect">
                                  <p:stCondLst>
                                    <p:cond delay="0"/>
                                  </p:stCondLst>
                                  <p:childTnLst>
                                    <p:set>
                                      <p:cBhvr additive="repl">
                                        <p:cTn id="29" dur="1" fill="hold">
                                          <p:stCondLst>
                                            <p:cond delay="0"/>
                                          </p:stCondLst>
                                        </p:cTn>
                                        <p:tgtEl>
                                          <p:spTgt spid="20488"/>
                                        </p:tgtEl>
                                        <p:attrNameLst>
                                          <p:attrName>style.visibility</p:attrName>
                                        </p:attrNameLst>
                                      </p:cBhvr>
                                      <p:to>
                                        <p:strVal val="visible"/>
                                      </p:to>
                                    </p:set>
                                    <p:animEffect transition="in" filter="fade">
                                      <p:cBhvr additive="repl">
                                        <p:cTn id="30" dur="2000"/>
                                        <p:tgtEl>
                                          <p:spTgt spid="20488"/>
                                        </p:tgtEl>
                                      </p:cBhvr>
                                    </p:animEffect>
                                    <p:anim calcmode="lin" valueType="num">
                                      <p:cBhvr additive="repl">
                                        <p:cTn id="31" dur="2000" fill="hold"/>
                                        <p:tgtEl>
                                          <p:spTgt spid="20488"/>
                                        </p:tgtEl>
                                        <p:attrNameLst>
                                          <p:attrName>r</p:attrName>
                                        </p:attrNameLst>
                                      </p:cBhvr>
                                      <p:tavLst>
                                        <p:tav>
                                          <p:val>
                                            <p:strVal val="720"/>
                                          </p:val>
                                        </p:tav>
                                        <p:tav>
                                          <p:val>
                                            <p:strVal val="0"/>
                                          </p:val>
                                        </p:tav>
                                      </p:tavLst>
                                    </p:anim>
                                    <p:anim calcmode="lin" valueType="num">
                                      <p:cBhvr additive="repl">
                                        <p:cTn id="32" dur="2000" fill="hold"/>
                                        <p:tgtEl>
                                          <p:spTgt spid="20488"/>
                                        </p:tgtEl>
                                        <p:attrNameLst>
                                          <p:attrName>ppt_h</p:attrName>
                                        </p:attrNameLst>
                                      </p:cBhvr>
                                      <p:tavLst>
                                        <p:tav>
                                          <p:val>
                                            <p:fltVal val="0"/>
                                          </p:val>
                                        </p:tav>
                                        <p:tav>
                                          <p:val>
                                            <p:strVal val="#ppt_h"/>
                                          </p:val>
                                        </p:tav>
                                      </p:tavLst>
                                    </p:anim>
                                    <p:anim calcmode="lin" valueType="num">
                                      <p:cBhvr additive="repl">
                                        <p:cTn id="33" dur="2000" fill="hold"/>
                                        <p:tgtEl>
                                          <p:spTgt spid="20488"/>
                                        </p:tgtEl>
                                        <p:attrNameLst>
                                          <p:attrName>ppt_w</p:attrName>
                                        </p:attrNameLst>
                                      </p:cBhvr>
                                      <p:tavLst>
                                        <p:tav>
                                          <p:val>
                                            <p:fltVal val="0"/>
                                          </p:val>
                                        </p:tav>
                                        <p:tav>
                                          <p:val>
                                            <p:strVal val="#ppt_w"/>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nodeType="clickEffect">
                                  <p:stCondLst>
                                    <p:cond delay="0"/>
                                  </p:stCondLst>
                                  <p:childTnLst>
                                    <p:animEffect transition="out" filter="box(in)">
                                      <p:cBhvr additive="repl">
                                        <p:cTn id="37" dur="500"/>
                                        <p:tgtEl>
                                          <p:spTgt spid="20488"/>
                                        </p:tgtEl>
                                      </p:cBhvr>
                                    </p:animEffect>
                                    <p:set>
                                      <p:cBhvr additive="repl">
                                        <p:cTn id="38" dur="1" fill="hold">
                                          <p:stCondLst>
                                            <p:cond delay="0"/>
                                          </p:stCondLst>
                                        </p:cTn>
                                        <p:tgtEl>
                                          <p:spTgt spid="204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luoc_do_phong_trao_dong_khoi_500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0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
          <p:cNvSpPr>
            <a:spLocks noChangeArrowheads="1"/>
          </p:cNvSpPr>
          <p:nvPr/>
        </p:nvSpPr>
        <p:spPr bwMode="auto">
          <a:xfrm>
            <a:off x="3354388" y="5734050"/>
            <a:ext cx="2103437" cy="987425"/>
          </a:xfrm>
          <a:prstGeom prst="wedgeRectCallout">
            <a:avLst>
              <a:gd name="adj1" fmla="val -93927"/>
              <a:gd name="adj2" fmla="val -74638"/>
            </a:avLst>
          </a:prstGeom>
          <a:ln w="38100">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en-US" sz="2000" b="1">
                <a:solidFill>
                  <a:srgbClr val="0033CC"/>
                </a:solidFill>
                <a:latin typeface="VNI-Times" pitchFamily="2" charset="0"/>
              </a:rPr>
              <a:t>Ñoàng Khôûi- Beán Tre( 17/1/1960)</a:t>
            </a:r>
          </a:p>
        </p:txBody>
      </p:sp>
      <p:grpSp>
        <p:nvGrpSpPr>
          <p:cNvPr id="2" name="Group 22"/>
          <p:cNvGrpSpPr>
            <a:grpSpLocks/>
          </p:cNvGrpSpPr>
          <p:nvPr/>
        </p:nvGrpSpPr>
        <p:grpSpPr bwMode="auto">
          <a:xfrm>
            <a:off x="5562600" y="228600"/>
            <a:ext cx="3581400" cy="6405563"/>
            <a:chOff x="3408" y="849"/>
            <a:chExt cx="2256" cy="2984"/>
          </a:xfrm>
        </p:grpSpPr>
        <p:pic>
          <p:nvPicPr>
            <p:cNvPr id="14349" name="Picture 20" descr="Nguyen%20Thi%20D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849"/>
              <a:ext cx="2256" cy="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21"/>
            <p:cNvSpPr txBox="1">
              <a:spLocks noChangeArrowheads="1"/>
            </p:cNvSpPr>
            <p:nvPr/>
          </p:nvSpPr>
          <p:spPr bwMode="auto">
            <a:xfrm>
              <a:off x="3456" y="3360"/>
              <a:ext cx="2160"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sz="2000" b="1">
                  <a:solidFill>
                    <a:srgbClr val="FF0000"/>
                  </a:solidFill>
                  <a:latin typeface="Times New Roman" pitchFamily="18" charset="0"/>
                  <a:cs typeface="Times New Roman" pitchFamily="18" charset="0"/>
                </a:rPr>
                <a:t>Nữ tướng Nguyễn Thị Định – chỉ huy phong trào Đồng khởi ở Bến Tre</a:t>
              </a:r>
            </a:p>
          </p:txBody>
        </p:sp>
      </p:grpSp>
      <p:sp>
        <p:nvSpPr>
          <p:cNvPr id="7" name="AutoShape 5"/>
          <p:cNvSpPr>
            <a:spLocks noChangeArrowheads="1"/>
          </p:cNvSpPr>
          <p:nvPr/>
        </p:nvSpPr>
        <p:spPr bwMode="auto">
          <a:xfrm>
            <a:off x="3970338" y="1484313"/>
            <a:ext cx="2978150" cy="696912"/>
          </a:xfrm>
          <a:prstGeom prst="wedgeRectCallout">
            <a:avLst>
              <a:gd name="adj1" fmla="val -45137"/>
              <a:gd name="adj2" fmla="val 122718"/>
            </a:avLst>
          </a:prstGeom>
          <a:ln w="38100">
            <a:solidFill>
              <a:srgbClr val="C00000"/>
            </a:solidFill>
            <a:headEnd/>
            <a:tailEnd/>
          </a:ln>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2000" b="1">
                <a:solidFill>
                  <a:srgbClr val="0033CC"/>
                </a:solidFill>
                <a:latin typeface="VNI-Times" pitchFamily="2" charset="0"/>
              </a:rPr>
              <a:t>Vónh Thaïnh – Bình Ñònh</a:t>
            </a:r>
          </a:p>
          <a:p>
            <a:pPr algn="ctr" fontAlgn="auto">
              <a:spcBef>
                <a:spcPts val="0"/>
              </a:spcBef>
              <a:spcAft>
                <a:spcPts val="0"/>
              </a:spcAft>
              <a:defRPr/>
            </a:pPr>
            <a:r>
              <a:rPr lang="en-US" sz="2000" b="1">
                <a:solidFill>
                  <a:srgbClr val="0033CC"/>
                </a:solidFill>
                <a:latin typeface="VNI-Times" pitchFamily="2" charset="0"/>
              </a:rPr>
              <a:t>( 2-1959)</a:t>
            </a:r>
          </a:p>
          <a:p>
            <a:pPr algn="ctr" fontAlgn="auto">
              <a:spcBef>
                <a:spcPts val="0"/>
              </a:spcBef>
              <a:spcAft>
                <a:spcPts val="0"/>
              </a:spcAft>
              <a:defRPr/>
            </a:pPr>
            <a:endParaRPr lang="en-US" sz="2000" b="1">
              <a:solidFill>
                <a:srgbClr val="0033CC"/>
              </a:solidFill>
              <a:latin typeface="VNI-Times" pitchFamily="2" charset="0"/>
            </a:endParaRPr>
          </a:p>
        </p:txBody>
      </p:sp>
      <p:pic>
        <p:nvPicPr>
          <p:cNvPr id="16" name="Picture 45"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420938"/>
            <a:ext cx="1968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341438"/>
            <a:ext cx="1968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5" descr="CAMPFIR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3789363"/>
            <a:ext cx="2508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p:cNvSpPr>
            <a:spLocks noChangeArrowheads="1"/>
          </p:cNvSpPr>
          <p:nvPr/>
        </p:nvSpPr>
        <p:spPr bwMode="auto">
          <a:xfrm>
            <a:off x="3276600" y="4797425"/>
            <a:ext cx="2449513" cy="725488"/>
          </a:xfrm>
          <a:prstGeom prst="wedgeRectCallout">
            <a:avLst>
              <a:gd name="adj1" fmla="val -20228"/>
              <a:gd name="adj2" fmla="val -144982"/>
            </a:avLst>
          </a:prstGeom>
          <a:ln w="38100">
            <a:solidFill>
              <a:srgbClr val="C00000"/>
            </a:solidFill>
            <a:headEnd/>
            <a:tailEnd/>
          </a:ln>
        </p:spPr>
        <p:style>
          <a:lnRef idx="1">
            <a:schemeClr val="accent4"/>
          </a:lnRef>
          <a:fillRef idx="2">
            <a:schemeClr val="accent4"/>
          </a:fillRef>
          <a:effectRef idx="1">
            <a:schemeClr val="accent4"/>
          </a:effectRef>
          <a:fontRef idx="minor">
            <a:schemeClr val="dk1"/>
          </a:fontRef>
        </p:style>
        <p:txBody>
          <a:bodyPr/>
          <a:lstStyle/>
          <a:p>
            <a:pPr algn="ctr" fontAlgn="auto">
              <a:spcBef>
                <a:spcPts val="0"/>
              </a:spcBef>
              <a:spcAft>
                <a:spcPts val="0"/>
              </a:spcAft>
              <a:defRPr/>
            </a:pPr>
            <a:r>
              <a:rPr lang="en-US" sz="2000" b="1">
                <a:solidFill>
                  <a:srgbClr val="0033CC"/>
                </a:solidFill>
                <a:latin typeface="VNI-Times" pitchFamily="2" charset="0"/>
              </a:rPr>
              <a:t>Baéc AÙi – Ninh Thuaän ( 2-1959)</a:t>
            </a:r>
          </a:p>
        </p:txBody>
      </p:sp>
      <p:sp>
        <p:nvSpPr>
          <p:cNvPr id="6" name="AutoShape 7"/>
          <p:cNvSpPr>
            <a:spLocks noChangeArrowheads="1"/>
          </p:cNvSpPr>
          <p:nvPr/>
        </p:nvSpPr>
        <p:spPr bwMode="auto">
          <a:xfrm>
            <a:off x="3167063" y="115888"/>
            <a:ext cx="2557462" cy="896937"/>
          </a:xfrm>
          <a:prstGeom prst="wedgeRectCallout">
            <a:avLst>
              <a:gd name="adj1" fmla="val -33941"/>
              <a:gd name="adj2" fmla="val 92597"/>
            </a:avLst>
          </a:prstGeom>
          <a:ln w="38100">
            <a:headEnd/>
            <a:tailEn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en-US" sz="2000" b="1">
                <a:solidFill>
                  <a:srgbClr val="0033CC"/>
                </a:solidFill>
                <a:latin typeface="VNI-Times" pitchFamily="2" charset="0"/>
              </a:rPr>
              <a:t>Traø Boàng – Quaûng Ngaõi</a:t>
            </a:r>
          </a:p>
          <a:p>
            <a:pPr algn="ctr" fontAlgn="auto">
              <a:spcBef>
                <a:spcPts val="0"/>
              </a:spcBef>
              <a:spcAft>
                <a:spcPts val="0"/>
              </a:spcAft>
              <a:defRPr/>
            </a:pPr>
            <a:r>
              <a:rPr lang="en-US" sz="2000" b="1">
                <a:solidFill>
                  <a:srgbClr val="0033CC"/>
                </a:solidFill>
                <a:latin typeface="VNI-Times" pitchFamily="2" charset="0"/>
              </a:rPr>
              <a:t>( 8-1959)</a:t>
            </a:r>
          </a:p>
        </p:txBody>
      </p:sp>
      <p:pic>
        <p:nvPicPr>
          <p:cNvPr id="19" name="Picture 45" descr="CAMPFIR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5013325"/>
            <a:ext cx="2492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15"/>
          <p:cNvSpPr>
            <a:spLocks noChangeArrowheads="1"/>
          </p:cNvSpPr>
          <p:nvPr/>
        </p:nvSpPr>
        <p:spPr bwMode="auto">
          <a:xfrm>
            <a:off x="1966913" y="4437063"/>
            <a:ext cx="228600" cy="228600"/>
          </a:xfrm>
          <a:prstGeom prst="star4">
            <a:avLst>
              <a:gd name="adj" fmla="val 12500"/>
            </a:avLst>
          </a:prstGeom>
          <a:solidFill>
            <a:srgbClr val="FFFF00"/>
          </a:solidFill>
          <a:ln w="9525">
            <a:solidFill>
              <a:srgbClr val="FF0000"/>
            </a:solidFill>
            <a:miter lim="800000"/>
            <a:headEnd/>
            <a:tailEnd/>
          </a:ln>
        </p:spPr>
        <p:txBody>
          <a:bodyPr wrap="none" anchor="ctr"/>
          <a:lstStyle/>
          <a:p>
            <a:endParaRPr lang="en-US">
              <a:latin typeface="Tahoma" pitchFamily="34" charset="0"/>
            </a:endParaRPr>
          </a:p>
        </p:txBody>
      </p:sp>
    </p:spTree>
    <p:extLst>
      <p:ext uri="{BB962C8B-B14F-4D97-AF65-F5344CB8AC3E}">
        <p14:creationId xmlns:p14="http://schemas.microsoft.com/office/powerpoint/2010/main" val="16946605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18" presetClass="entr" presetSubtype="12"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strips(downLeft)">
                                      <p:cBhvr>
                                        <p:cTn id="46" dur="500"/>
                                        <p:tgtEl>
                                          <p:spTgt spid="2"/>
                                        </p:tgtEl>
                                      </p:cBhvr>
                                    </p:animEffect>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1000"/>
                            </p:stCondLst>
                            <p:childTnLst>
                              <p:par>
                                <p:cTn id="53" presetID="53"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8" presetClass="emph" presetSubtype="0" repeatCount="indefinite" fill="hold" grpId="1" nodeType="withEffect">
                                  <p:stCondLst>
                                    <p:cond delay="0"/>
                                  </p:stCondLst>
                                  <p:childTnLst>
                                    <p:animRot by="21600000">
                                      <p:cBhvr>
                                        <p:cTn id="59" dur="500" fill="hold"/>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6" grpId="0" animBg="1"/>
      <p:bldP spid="51" grpId="0" animBg="1"/>
      <p:bldP spid="5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idx="12"/>
          </p:nvPr>
        </p:nvSpPr>
        <p:spPr/>
        <p:txBody>
          <a:bodyPr/>
          <a:lstStyle/>
          <a:p>
            <a:fld id="{78799294-C452-4A80-9AA0-5767996D4482}" type="slidenum">
              <a:rPr lang="vi-VN"/>
              <a:pPr/>
              <a:t>8</a:t>
            </a:fld>
            <a:endParaRPr lang="vi-VN"/>
          </a:p>
        </p:txBody>
      </p:sp>
      <p:sp>
        <p:nvSpPr>
          <p:cNvPr id="23553" name="Text Box 1"/>
          <p:cNvSpPr txBox="1">
            <a:spLocks noChangeArrowheads="1"/>
          </p:cNvSpPr>
          <p:nvPr/>
        </p:nvSpPr>
        <p:spPr bwMode="auto">
          <a:xfrm>
            <a:off x="533400" y="457200"/>
            <a:ext cx="8229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b="1">
                <a:solidFill>
                  <a:srgbClr val="333399"/>
                </a:solidFill>
              </a:rPr>
              <a:t>III. Miền Nam đấu tranh chống chế độ Mĩ - Diệm, giữ gìn và phát triển lực lương cách mạng, tiến tới Đồng Khởi” ( 1954 – 1960</a:t>
            </a:r>
            <a:r>
              <a:rPr lang="en-US" sz="2400">
                <a:solidFill>
                  <a:srgbClr val="333399"/>
                </a:solidFill>
              </a:rPr>
              <a:t> )</a:t>
            </a:r>
          </a:p>
        </p:txBody>
      </p:sp>
      <p:sp>
        <p:nvSpPr>
          <p:cNvPr id="23554" name="Text Box 2"/>
          <p:cNvSpPr txBox="1">
            <a:spLocks noChangeArrowheads="1"/>
          </p:cNvSpPr>
          <p:nvPr/>
        </p:nvSpPr>
        <p:spPr bwMode="auto">
          <a:xfrm>
            <a:off x="228600" y="1600200"/>
            <a:ext cx="7772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9pPr>
          </a:lstStyle>
          <a:p>
            <a:pPr>
              <a:buClr>
                <a:srgbClr val="0000CC"/>
              </a:buClr>
              <a:buFont typeface="Times New Roman" pitchFamily="16" charset="0"/>
              <a:buAutoNum type="arabicPeriod"/>
            </a:pPr>
            <a:r>
              <a:rPr lang="en-US" sz="2000" b="1">
                <a:solidFill>
                  <a:srgbClr val="0000CC"/>
                </a:solidFill>
              </a:rPr>
              <a:t>Đấu tranh chống chế độ Mĩ - Diệm, giữ gìn và phát triển lực lượng cách mạng, tiến tới Đồng khởi 1954 -1960.</a:t>
            </a:r>
          </a:p>
        </p:txBody>
      </p:sp>
      <p:sp>
        <p:nvSpPr>
          <p:cNvPr id="23555" name="Rectangle 3"/>
          <p:cNvSpPr>
            <a:spLocks noChangeArrowheads="1"/>
          </p:cNvSpPr>
          <p:nvPr/>
        </p:nvSpPr>
        <p:spPr bwMode="auto">
          <a:xfrm>
            <a:off x="223838" y="2286000"/>
            <a:ext cx="531018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CC"/>
                </a:solidFill>
                <a:ea typeface="Lucida Sans Unicode" charset="0"/>
                <a:cs typeface="Lucida Sans Unicode" charset="0"/>
              </a:rPr>
              <a:t>2. Phong trào “ Đồng Khởi”( 1959 – 1960 ).</a:t>
            </a:r>
          </a:p>
        </p:txBody>
      </p:sp>
      <p:sp>
        <p:nvSpPr>
          <p:cNvPr id="23556" name="Text Box 4"/>
          <p:cNvSpPr txBox="1">
            <a:spLocks noChangeArrowheads="1"/>
          </p:cNvSpPr>
          <p:nvPr/>
        </p:nvSpPr>
        <p:spPr bwMode="auto">
          <a:xfrm>
            <a:off x="304800" y="2971800"/>
            <a:ext cx="16208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0000CC"/>
                </a:solidFill>
              </a:rPr>
              <a:t>b. Diễn biến</a:t>
            </a:r>
          </a:p>
        </p:txBody>
      </p:sp>
      <p:sp>
        <p:nvSpPr>
          <p:cNvPr id="23557" name="Text Box 5"/>
          <p:cNvSpPr txBox="1">
            <a:spLocks noChangeArrowheads="1"/>
          </p:cNvSpPr>
          <p:nvPr/>
        </p:nvSpPr>
        <p:spPr bwMode="auto">
          <a:xfrm>
            <a:off x="304800" y="2590800"/>
            <a:ext cx="31242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0000CC"/>
                </a:solidFill>
                <a:cs typeface="Arial" charset="0"/>
              </a:rPr>
              <a:t>a. Bối cảnh lịch sử:</a:t>
            </a:r>
          </a:p>
        </p:txBody>
      </p:sp>
      <p:sp>
        <p:nvSpPr>
          <p:cNvPr id="23558" name="AutoShape 6"/>
          <p:cNvSpPr>
            <a:spLocks noChangeArrowheads="1"/>
          </p:cNvSpPr>
          <p:nvPr/>
        </p:nvSpPr>
        <p:spPr bwMode="auto">
          <a:xfrm>
            <a:off x="0" y="5589588"/>
            <a:ext cx="9144000" cy="1268412"/>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i="1">
                <a:solidFill>
                  <a:srgbClr val="0000FF"/>
                </a:solidFill>
                <a:ea typeface="Lucida Sans Unicode" charset="0"/>
                <a:cs typeface="Lucida Sans Unicode" charset="0"/>
              </a:rPr>
              <a:t>Kết quả của phong trào “Đồng Khởi”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i="1">
                <a:solidFill>
                  <a:srgbClr val="0000FF"/>
                </a:solidFill>
                <a:ea typeface="Lucida Sans Unicode" charset="0"/>
                <a:cs typeface="Lucida Sans Unicode" charset="0"/>
              </a:rPr>
              <a:t>ra sao?</a:t>
            </a:r>
          </a:p>
        </p:txBody>
      </p:sp>
      <p:sp>
        <p:nvSpPr>
          <p:cNvPr id="23559" name="Text Box 7"/>
          <p:cNvSpPr txBox="1">
            <a:spLocks noChangeArrowheads="1"/>
          </p:cNvSpPr>
          <p:nvPr/>
        </p:nvSpPr>
        <p:spPr bwMode="auto">
          <a:xfrm>
            <a:off x="304800" y="3352800"/>
            <a:ext cx="1397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FF0000"/>
                </a:solidFill>
              </a:rPr>
              <a:t>c. Kết quả</a:t>
            </a:r>
          </a:p>
        </p:txBody>
      </p:sp>
      <p:sp>
        <p:nvSpPr>
          <p:cNvPr id="23560" name="Text Box 8"/>
          <p:cNvSpPr txBox="1">
            <a:spLocks noChangeArrowheads="1"/>
          </p:cNvSpPr>
          <p:nvPr/>
        </p:nvSpPr>
        <p:spPr bwMode="auto">
          <a:xfrm>
            <a:off x="395288" y="3860800"/>
            <a:ext cx="76962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lgn="just">
              <a:buClrTx/>
              <a:buFontTx/>
              <a:buNone/>
            </a:pPr>
            <a:r>
              <a:rPr lang="en-US" sz="2400">
                <a:solidFill>
                  <a:srgbClr val="0000CC"/>
                </a:solidFill>
                <a:cs typeface="Arial" charset="0"/>
              </a:rPr>
              <a:t>- Lực lượng vũ trang nhân dân thành lập và phát triển;   UBND tự quản thành lập.</a:t>
            </a:r>
          </a:p>
          <a:p>
            <a:pPr algn="just">
              <a:buClrTx/>
              <a:buFontTx/>
              <a:buNone/>
            </a:pPr>
            <a:r>
              <a:rPr lang="en-US" sz="2400">
                <a:solidFill>
                  <a:srgbClr val="0000CC"/>
                </a:solidFill>
                <a:cs typeface="Arial" charset="0"/>
              </a:rPr>
              <a:t>- Phá vỡ từng mảng lớn bộ máy cai trị và hệ thống kìm kẹp của địch ở thôn xã.</a:t>
            </a:r>
          </a:p>
        </p:txBody>
      </p:sp>
    </p:spTree>
    <p:extLst>
      <p:ext uri="{BB962C8B-B14F-4D97-AF65-F5344CB8AC3E}">
        <p14:creationId xmlns:p14="http://schemas.microsoft.com/office/powerpoint/2010/main" val="2442163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3559"/>
                                        </p:tgtEl>
                                        <p:attrNameLst>
                                          <p:attrName>style.visibility</p:attrName>
                                        </p:attrNameLst>
                                      </p:cBhvr>
                                      <p:to>
                                        <p:strVal val="visible"/>
                                      </p:to>
                                    </p:set>
                                    <p:animEffect transition="in" filter="blinds(horizontal)">
                                      <p:cBhvr additive="repl">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fill="hold" nodeType="clickEffect">
                                  <p:stCondLst>
                                    <p:cond delay="0"/>
                                  </p:stCondLst>
                                  <p:childTnLst>
                                    <p:set>
                                      <p:cBhvr additive="repl">
                                        <p:cTn id="11" dur="1" fill="hold">
                                          <p:stCondLst>
                                            <p:cond delay="0"/>
                                          </p:stCondLst>
                                        </p:cTn>
                                        <p:tgtEl>
                                          <p:spTgt spid="23558"/>
                                        </p:tgtEl>
                                        <p:attrNameLst>
                                          <p:attrName>style.visibility</p:attrName>
                                        </p:attrNameLst>
                                      </p:cBhvr>
                                      <p:to>
                                        <p:strVal val="visible"/>
                                      </p:to>
                                    </p:set>
                                    <p:animEffect transition="in" filter="fade">
                                      <p:cBhvr additive="repl">
                                        <p:cTn id="12" dur="2000"/>
                                        <p:tgtEl>
                                          <p:spTgt spid="23558"/>
                                        </p:tgtEl>
                                      </p:cBhvr>
                                    </p:animEffect>
                                    <p:anim calcmode="lin" valueType="num">
                                      <p:cBhvr additive="repl">
                                        <p:cTn id="13" dur="2000" fill="hold"/>
                                        <p:tgtEl>
                                          <p:spTgt spid="23558"/>
                                        </p:tgtEl>
                                        <p:attrNameLst>
                                          <p:attrName>r</p:attrName>
                                        </p:attrNameLst>
                                      </p:cBhvr>
                                      <p:tavLst>
                                        <p:tav>
                                          <p:val>
                                            <p:strVal val="720"/>
                                          </p:val>
                                        </p:tav>
                                        <p:tav>
                                          <p:val>
                                            <p:strVal val="0"/>
                                          </p:val>
                                        </p:tav>
                                      </p:tavLst>
                                    </p:anim>
                                    <p:anim calcmode="lin" valueType="num">
                                      <p:cBhvr additive="repl">
                                        <p:cTn id="14" dur="2000" fill="hold"/>
                                        <p:tgtEl>
                                          <p:spTgt spid="23558"/>
                                        </p:tgtEl>
                                        <p:attrNameLst>
                                          <p:attrName>ppt_h</p:attrName>
                                        </p:attrNameLst>
                                      </p:cBhvr>
                                      <p:tavLst>
                                        <p:tav>
                                          <p:val>
                                            <p:fltVal val="0"/>
                                          </p:val>
                                        </p:tav>
                                        <p:tav>
                                          <p:val>
                                            <p:strVal val="#ppt_h"/>
                                          </p:val>
                                        </p:tav>
                                      </p:tavLst>
                                    </p:anim>
                                    <p:anim calcmode="lin" valueType="num">
                                      <p:cBhvr additive="repl">
                                        <p:cTn id="15" dur="2000" fill="hold"/>
                                        <p:tgtEl>
                                          <p:spTgt spid="23558"/>
                                        </p:tgtEl>
                                        <p:attrNameLst>
                                          <p:attrName>ppt_w</p:attrName>
                                        </p:attrNameLst>
                                      </p:cBhvr>
                                      <p:tavLst>
                                        <p:tav>
                                          <p:val>
                                            <p:fltVal val="0"/>
                                          </p:val>
                                        </p:tav>
                                        <p:tav>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additive="repl">
                                        <p:cTn id="19" dur="500"/>
                                        <p:tgtEl>
                                          <p:spTgt spid="23558"/>
                                        </p:tgtEl>
                                      </p:cBhvr>
                                    </p:animEffect>
                                    <p:set>
                                      <p:cBhvr additive="repl">
                                        <p:cTn id="20" dur="1" fill="hold">
                                          <p:stCondLst>
                                            <p:cond delay="0"/>
                                          </p:stCondLst>
                                        </p:cTn>
                                        <p:tgtEl>
                                          <p:spTgt spid="2355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additive="repl">
                                        <p:cTn id="24" dur="1" fill="hold">
                                          <p:stCondLst>
                                            <p:cond delay="0"/>
                                          </p:stCondLst>
                                        </p:cTn>
                                        <p:tgtEl>
                                          <p:spTgt spid="23560"/>
                                        </p:tgtEl>
                                        <p:attrNameLst>
                                          <p:attrName>style.visibility</p:attrName>
                                        </p:attrNameLst>
                                      </p:cBhvr>
                                      <p:to>
                                        <p:strVal val="visible"/>
                                      </p:to>
                                    </p:set>
                                    <p:animEffect transition="in" filter="randombar(horizontal)">
                                      <p:cBhvr additive="repl">
                                        <p:cTn id="25"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idx="12"/>
          </p:nvPr>
        </p:nvSpPr>
        <p:spPr/>
        <p:txBody>
          <a:bodyPr/>
          <a:lstStyle/>
          <a:p>
            <a:fld id="{071E40F9-EF44-4256-9F05-B5DF4E07D1CE}" type="slidenum">
              <a:rPr lang="vi-VN"/>
              <a:pPr/>
              <a:t>9</a:t>
            </a:fld>
            <a:endParaRPr lang="vi-VN"/>
          </a:p>
        </p:txBody>
      </p:sp>
      <p:sp>
        <p:nvSpPr>
          <p:cNvPr id="24577" name="Text Box 1"/>
          <p:cNvSpPr txBox="1">
            <a:spLocks noChangeArrowheads="1"/>
          </p:cNvSpPr>
          <p:nvPr/>
        </p:nvSpPr>
        <p:spPr bwMode="auto">
          <a:xfrm>
            <a:off x="533400" y="457200"/>
            <a:ext cx="8229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b="1">
                <a:solidFill>
                  <a:srgbClr val="333399"/>
                </a:solidFill>
              </a:rPr>
              <a:t>III. Miền Nam đấu tranh chống chế độ Mĩ - Diệm, giữ gìn và phát triển lực lương cách mạng, tiến tới Đồng Khởi” ( 1954 – 1960</a:t>
            </a:r>
            <a:r>
              <a:rPr lang="en-US" sz="2400">
                <a:solidFill>
                  <a:srgbClr val="333399"/>
                </a:solidFill>
              </a:rPr>
              <a:t> )</a:t>
            </a:r>
          </a:p>
        </p:txBody>
      </p:sp>
      <p:sp>
        <p:nvSpPr>
          <p:cNvPr id="24578" name="Text Box 2"/>
          <p:cNvSpPr txBox="1">
            <a:spLocks noChangeArrowheads="1"/>
          </p:cNvSpPr>
          <p:nvPr/>
        </p:nvSpPr>
        <p:spPr bwMode="auto">
          <a:xfrm>
            <a:off x="228600" y="1600200"/>
            <a:ext cx="7772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charset="0"/>
                <a:ea typeface="Lucida Sans Unicode" charset="0"/>
                <a:cs typeface="Lucida Sans Unicode" charset="0"/>
              </a:defRPr>
            </a:lvl9pPr>
          </a:lstStyle>
          <a:p>
            <a:pPr>
              <a:buClr>
                <a:srgbClr val="0000CC"/>
              </a:buClr>
              <a:buFont typeface="Times New Roman" pitchFamily="16" charset="0"/>
              <a:buAutoNum type="arabicPeriod"/>
            </a:pPr>
            <a:r>
              <a:rPr lang="en-US" sz="2000" b="1">
                <a:solidFill>
                  <a:srgbClr val="0000CC"/>
                </a:solidFill>
              </a:rPr>
              <a:t>Đấu tranh chống chế độ Mĩ - Diệm, giữ gìn và phát triển lực lượng cách mạng, tiến tới Đồng khởi 1954 -1960.</a:t>
            </a:r>
          </a:p>
        </p:txBody>
      </p:sp>
      <p:sp>
        <p:nvSpPr>
          <p:cNvPr id="24579" name="Rectangle 3"/>
          <p:cNvSpPr>
            <a:spLocks noChangeArrowheads="1"/>
          </p:cNvSpPr>
          <p:nvPr/>
        </p:nvSpPr>
        <p:spPr bwMode="auto">
          <a:xfrm>
            <a:off x="223838" y="2286000"/>
            <a:ext cx="531018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CC"/>
                </a:solidFill>
                <a:ea typeface="Lucida Sans Unicode" charset="0"/>
                <a:cs typeface="Lucida Sans Unicode" charset="0"/>
              </a:rPr>
              <a:t>2. Phong trào “ Đồng Khởi”( 1959 – 1960 ).</a:t>
            </a:r>
          </a:p>
        </p:txBody>
      </p:sp>
      <p:sp>
        <p:nvSpPr>
          <p:cNvPr id="24580" name="Text Box 4"/>
          <p:cNvSpPr txBox="1">
            <a:spLocks noChangeArrowheads="1"/>
          </p:cNvSpPr>
          <p:nvPr/>
        </p:nvSpPr>
        <p:spPr bwMode="auto">
          <a:xfrm>
            <a:off x="304800" y="2971800"/>
            <a:ext cx="16208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0000CC"/>
                </a:solidFill>
              </a:rPr>
              <a:t>b. Diễn biến</a:t>
            </a:r>
          </a:p>
        </p:txBody>
      </p:sp>
      <p:sp>
        <p:nvSpPr>
          <p:cNvPr id="24581" name="Text Box 5"/>
          <p:cNvSpPr txBox="1">
            <a:spLocks noChangeArrowheads="1"/>
          </p:cNvSpPr>
          <p:nvPr/>
        </p:nvSpPr>
        <p:spPr bwMode="auto">
          <a:xfrm>
            <a:off x="304800" y="2590800"/>
            <a:ext cx="31242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0000CC"/>
                </a:solidFill>
                <a:cs typeface="Arial" charset="0"/>
              </a:rPr>
              <a:t>a. Bối cảnh lịch sử:</a:t>
            </a:r>
          </a:p>
        </p:txBody>
      </p:sp>
      <p:sp>
        <p:nvSpPr>
          <p:cNvPr id="24582" name="AutoShape 6"/>
          <p:cNvSpPr>
            <a:spLocks noChangeArrowheads="1"/>
          </p:cNvSpPr>
          <p:nvPr/>
        </p:nvSpPr>
        <p:spPr bwMode="auto">
          <a:xfrm>
            <a:off x="1676400" y="4419600"/>
            <a:ext cx="5410200" cy="1600200"/>
          </a:xfrm>
          <a:prstGeom prst="horizontalScroll">
            <a:avLst>
              <a:gd name="adj" fmla="val 12500"/>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Phong trào “ Đồng Khởi”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a:solidFill>
                  <a:srgbClr val="0000FF"/>
                </a:solidFill>
                <a:ea typeface="Lucida Sans Unicode" charset="0"/>
                <a:cs typeface="Lucida Sans Unicode" charset="0"/>
              </a:rPr>
              <a:t>đã để lại ý nghĩa gì?</a:t>
            </a:r>
          </a:p>
        </p:txBody>
      </p:sp>
      <p:sp>
        <p:nvSpPr>
          <p:cNvPr id="24583" name="Text Box 7"/>
          <p:cNvSpPr txBox="1">
            <a:spLocks noChangeArrowheads="1"/>
          </p:cNvSpPr>
          <p:nvPr/>
        </p:nvSpPr>
        <p:spPr bwMode="auto">
          <a:xfrm>
            <a:off x="304800" y="3352800"/>
            <a:ext cx="1397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b="1">
                <a:solidFill>
                  <a:srgbClr val="0000CC"/>
                </a:solidFill>
              </a:rPr>
              <a:t>c. Kết quả</a:t>
            </a:r>
          </a:p>
        </p:txBody>
      </p:sp>
      <p:sp>
        <p:nvSpPr>
          <p:cNvPr id="24584" name="Text Box 8"/>
          <p:cNvSpPr txBox="1">
            <a:spLocks noChangeArrowheads="1"/>
          </p:cNvSpPr>
          <p:nvPr/>
        </p:nvSpPr>
        <p:spPr bwMode="auto">
          <a:xfrm>
            <a:off x="306388" y="3657600"/>
            <a:ext cx="14795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spcBef>
                <a:spcPts val="500"/>
              </a:spcBef>
              <a:buClrTx/>
              <a:buFontTx/>
              <a:buNone/>
            </a:pPr>
            <a:r>
              <a:rPr lang="en-US" sz="2000" b="1">
                <a:solidFill>
                  <a:srgbClr val="FF0000"/>
                </a:solidFill>
                <a:cs typeface="Arial" charset="0"/>
              </a:rPr>
              <a:t>d. Ý nghĩa:</a:t>
            </a:r>
          </a:p>
        </p:txBody>
      </p:sp>
      <p:sp>
        <p:nvSpPr>
          <p:cNvPr id="24585" name="Text Box 9"/>
          <p:cNvSpPr txBox="1">
            <a:spLocks noChangeArrowheads="1"/>
          </p:cNvSpPr>
          <p:nvPr/>
        </p:nvSpPr>
        <p:spPr bwMode="auto">
          <a:xfrm>
            <a:off x="533400" y="4038600"/>
            <a:ext cx="76200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spcBef>
                <a:spcPts val="500"/>
              </a:spcBef>
              <a:buClrTx/>
              <a:buFontTx/>
              <a:buNone/>
            </a:pPr>
            <a:r>
              <a:rPr lang="en-US" sz="2400">
                <a:solidFill>
                  <a:srgbClr val="0000CC"/>
                </a:solidFill>
                <a:cs typeface="Arial" charset="0"/>
              </a:rPr>
              <a:t>- Giáng một đòn nặng nề vào chính sách thực dân kiểu mới của Mỹ ở miền Nam, làm lung lay tận gốc chế độ Ngô Đình Diệm.</a:t>
            </a:r>
          </a:p>
        </p:txBody>
      </p:sp>
      <p:sp>
        <p:nvSpPr>
          <p:cNvPr id="24586" name="Text Box 10"/>
          <p:cNvSpPr txBox="1">
            <a:spLocks noChangeArrowheads="1"/>
          </p:cNvSpPr>
          <p:nvPr/>
        </p:nvSpPr>
        <p:spPr bwMode="auto">
          <a:xfrm>
            <a:off x="468313" y="5157788"/>
            <a:ext cx="75326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spcBef>
                <a:spcPts val="500"/>
              </a:spcBef>
              <a:buClrTx/>
              <a:buFontTx/>
              <a:buNone/>
            </a:pPr>
            <a:r>
              <a:rPr lang="en-US" sz="2400">
                <a:solidFill>
                  <a:srgbClr val="0000CC"/>
                </a:solidFill>
                <a:cs typeface="Arial" charset="0"/>
              </a:rPr>
              <a:t> - Đánh dấu bước nhảy vọt của cách mạng miền Nam.</a:t>
            </a:r>
          </a:p>
        </p:txBody>
      </p:sp>
      <p:sp>
        <p:nvSpPr>
          <p:cNvPr id="24587" name="Text Box 11"/>
          <p:cNvSpPr txBox="1">
            <a:spLocks noChangeArrowheads="1"/>
          </p:cNvSpPr>
          <p:nvPr/>
        </p:nvSpPr>
        <p:spPr bwMode="auto">
          <a:xfrm>
            <a:off x="539750" y="5516563"/>
            <a:ext cx="76581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400" dirty="0">
                <a:solidFill>
                  <a:srgbClr val="0000CC"/>
                </a:solidFill>
                <a:cs typeface="Arial" charset="0"/>
              </a:rPr>
              <a:t>- </a:t>
            </a:r>
            <a:r>
              <a:rPr lang="en-US" sz="2400" dirty="0" err="1">
                <a:solidFill>
                  <a:srgbClr val="0000CC"/>
                </a:solidFill>
                <a:cs typeface="Arial" charset="0"/>
              </a:rPr>
              <a:t>Tạo</a:t>
            </a:r>
            <a:r>
              <a:rPr lang="en-US" sz="2400" dirty="0">
                <a:solidFill>
                  <a:srgbClr val="0000CC"/>
                </a:solidFill>
                <a:cs typeface="Arial" charset="0"/>
              </a:rPr>
              <a:t> </a:t>
            </a:r>
            <a:r>
              <a:rPr lang="en-US" sz="2400" dirty="0" err="1">
                <a:solidFill>
                  <a:srgbClr val="0000CC"/>
                </a:solidFill>
                <a:cs typeface="Arial" charset="0"/>
              </a:rPr>
              <a:t>điều</a:t>
            </a:r>
            <a:r>
              <a:rPr lang="en-US" sz="2400" dirty="0">
                <a:solidFill>
                  <a:srgbClr val="0000CC"/>
                </a:solidFill>
                <a:cs typeface="Arial" charset="0"/>
              </a:rPr>
              <a:t> </a:t>
            </a:r>
            <a:r>
              <a:rPr lang="en-US" sz="2400" dirty="0" err="1">
                <a:solidFill>
                  <a:srgbClr val="0000CC"/>
                </a:solidFill>
                <a:cs typeface="Arial" charset="0"/>
              </a:rPr>
              <a:t>kiện</a:t>
            </a:r>
            <a:r>
              <a:rPr lang="en-US" sz="2400" dirty="0">
                <a:solidFill>
                  <a:srgbClr val="0000CC"/>
                </a:solidFill>
                <a:cs typeface="Arial" charset="0"/>
              </a:rPr>
              <a:t> </a:t>
            </a:r>
            <a:r>
              <a:rPr lang="en-US" sz="2400" dirty="0" err="1">
                <a:solidFill>
                  <a:srgbClr val="0000CC"/>
                </a:solidFill>
                <a:cs typeface="Arial" charset="0"/>
              </a:rPr>
              <a:t>đi</a:t>
            </a:r>
            <a:r>
              <a:rPr lang="en-US" sz="2400" dirty="0">
                <a:solidFill>
                  <a:srgbClr val="0000CC"/>
                </a:solidFill>
                <a:cs typeface="Arial" charset="0"/>
              </a:rPr>
              <a:t> </a:t>
            </a:r>
            <a:r>
              <a:rPr lang="en-US" sz="2400" dirty="0" err="1">
                <a:solidFill>
                  <a:srgbClr val="0000CC"/>
                </a:solidFill>
                <a:cs typeface="Arial" charset="0"/>
              </a:rPr>
              <a:t>đến</a:t>
            </a:r>
            <a:r>
              <a:rPr lang="en-US" sz="2400" dirty="0">
                <a:solidFill>
                  <a:srgbClr val="0000CC"/>
                </a:solidFill>
                <a:cs typeface="Arial" charset="0"/>
              </a:rPr>
              <a:t> </a:t>
            </a:r>
            <a:r>
              <a:rPr lang="en-US" sz="2400" dirty="0" err="1">
                <a:solidFill>
                  <a:srgbClr val="0000CC"/>
                </a:solidFill>
                <a:cs typeface="Arial" charset="0"/>
              </a:rPr>
              <a:t>sự</a:t>
            </a:r>
            <a:r>
              <a:rPr lang="en-US" sz="2400" dirty="0">
                <a:solidFill>
                  <a:srgbClr val="0000CC"/>
                </a:solidFill>
                <a:cs typeface="Arial" charset="0"/>
              </a:rPr>
              <a:t> </a:t>
            </a:r>
            <a:r>
              <a:rPr lang="en-US" sz="2400" dirty="0" err="1">
                <a:solidFill>
                  <a:srgbClr val="0000CC"/>
                </a:solidFill>
                <a:cs typeface="Arial" charset="0"/>
              </a:rPr>
              <a:t>ra</a:t>
            </a:r>
            <a:r>
              <a:rPr lang="en-US" sz="2400" dirty="0">
                <a:solidFill>
                  <a:srgbClr val="0000CC"/>
                </a:solidFill>
                <a:cs typeface="Arial" charset="0"/>
              </a:rPr>
              <a:t> </a:t>
            </a:r>
            <a:r>
              <a:rPr lang="en-US" sz="2400" dirty="0" err="1">
                <a:solidFill>
                  <a:srgbClr val="0000CC"/>
                </a:solidFill>
                <a:cs typeface="Arial" charset="0"/>
              </a:rPr>
              <a:t>đời</a:t>
            </a:r>
            <a:r>
              <a:rPr lang="en-US" sz="2400" dirty="0">
                <a:solidFill>
                  <a:srgbClr val="0000CC"/>
                </a:solidFill>
                <a:cs typeface="Arial" charset="0"/>
              </a:rPr>
              <a:t> </a:t>
            </a:r>
            <a:r>
              <a:rPr lang="en-US" sz="2400" dirty="0" err="1">
                <a:solidFill>
                  <a:srgbClr val="0000CC"/>
                </a:solidFill>
                <a:cs typeface="Arial" charset="0"/>
              </a:rPr>
              <a:t>của</a:t>
            </a:r>
            <a:r>
              <a:rPr lang="en-US" sz="2400" dirty="0">
                <a:solidFill>
                  <a:srgbClr val="0000CC"/>
                </a:solidFill>
                <a:cs typeface="Arial" charset="0"/>
              </a:rPr>
              <a:t> </a:t>
            </a:r>
            <a:r>
              <a:rPr lang="en-US" sz="2400" dirty="0" err="1">
                <a:solidFill>
                  <a:srgbClr val="0000CC"/>
                </a:solidFill>
                <a:cs typeface="Arial" charset="0"/>
              </a:rPr>
              <a:t>mặt</a:t>
            </a:r>
            <a:r>
              <a:rPr lang="en-US" sz="2400" dirty="0">
                <a:solidFill>
                  <a:srgbClr val="0000CC"/>
                </a:solidFill>
                <a:cs typeface="Arial" charset="0"/>
              </a:rPr>
              <a:t> </a:t>
            </a:r>
            <a:r>
              <a:rPr lang="en-US" sz="2400" dirty="0" err="1">
                <a:solidFill>
                  <a:srgbClr val="0000CC"/>
                </a:solidFill>
                <a:cs typeface="Arial" charset="0"/>
              </a:rPr>
              <a:t>trận</a:t>
            </a:r>
            <a:r>
              <a:rPr lang="en-US" sz="2400" dirty="0">
                <a:solidFill>
                  <a:srgbClr val="0000CC"/>
                </a:solidFill>
                <a:cs typeface="Arial" charset="0"/>
              </a:rPr>
              <a:t> </a:t>
            </a:r>
            <a:r>
              <a:rPr lang="en-US" sz="2400" dirty="0" err="1">
                <a:solidFill>
                  <a:srgbClr val="0000CC"/>
                </a:solidFill>
                <a:cs typeface="Arial" charset="0"/>
              </a:rPr>
              <a:t>giải</a:t>
            </a:r>
            <a:r>
              <a:rPr lang="en-US" sz="2400" dirty="0">
                <a:solidFill>
                  <a:srgbClr val="0000CC"/>
                </a:solidFill>
                <a:cs typeface="Arial" charset="0"/>
              </a:rPr>
              <a:t> </a:t>
            </a:r>
            <a:r>
              <a:rPr lang="en-US" sz="2400" dirty="0" err="1">
                <a:solidFill>
                  <a:srgbClr val="0000CC"/>
                </a:solidFill>
                <a:cs typeface="Arial" charset="0"/>
              </a:rPr>
              <a:t>phóng</a:t>
            </a:r>
            <a:r>
              <a:rPr lang="en-US" sz="2400" dirty="0">
                <a:solidFill>
                  <a:srgbClr val="0000CC"/>
                </a:solidFill>
                <a:cs typeface="Arial" charset="0"/>
              </a:rPr>
              <a:t> </a:t>
            </a:r>
            <a:r>
              <a:rPr lang="en-US" sz="2400" dirty="0" err="1">
                <a:solidFill>
                  <a:srgbClr val="0000CC"/>
                </a:solidFill>
                <a:cs typeface="Arial" charset="0"/>
              </a:rPr>
              <a:t>dân</a:t>
            </a:r>
            <a:r>
              <a:rPr lang="en-US" sz="2400" dirty="0">
                <a:solidFill>
                  <a:srgbClr val="0000CC"/>
                </a:solidFill>
                <a:cs typeface="Arial" charset="0"/>
              </a:rPr>
              <a:t> </a:t>
            </a:r>
            <a:r>
              <a:rPr lang="en-US" sz="2400" dirty="0" err="1">
                <a:solidFill>
                  <a:srgbClr val="0000CC"/>
                </a:solidFill>
                <a:cs typeface="Arial" charset="0"/>
              </a:rPr>
              <a:t>tộc</a:t>
            </a:r>
            <a:r>
              <a:rPr lang="en-US" sz="2400" dirty="0">
                <a:solidFill>
                  <a:srgbClr val="0000CC"/>
                </a:solidFill>
                <a:cs typeface="Arial" charset="0"/>
              </a:rPr>
              <a:t> </a:t>
            </a:r>
            <a:r>
              <a:rPr lang="en-US" sz="2400" dirty="0" err="1">
                <a:solidFill>
                  <a:srgbClr val="0000CC"/>
                </a:solidFill>
                <a:cs typeface="Arial" charset="0"/>
              </a:rPr>
              <a:t>miền</a:t>
            </a:r>
            <a:r>
              <a:rPr lang="en-US" sz="2400" dirty="0">
                <a:solidFill>
                  <a:srgbClr val="0000CC"/>
                </a:solidFill>
                <a:cs typeface="Arial" charset="0"/>
              </a:rPr>
              <a:t> Nam </a:t>
            </a:r>
            <a:r>
              <a:rPr lang="en-US" sz="2400" dirty="0" err="1">
                <a:solidFill>
                  <a:srgbClr val="0000CC"/>
                </a:solidFill>
                <a:cs typeface="Arial" charset="0"/>
              </a:rPr>
              <a:t>ngày</a:t>
            </a:r>
            <a:r>
              <a:rPr lang="en-US" sz="2400" dirty="0">
                <a:solidFill>
                  <a:srgbClr val="0000CC"/>
                </a:solidFill>
                <a:cs typeface="Arial" charset="0"/>
              </a:rPr>
              <a:t> 20/12/1960.</a:t>
            </a:r>
          </a:p>
        </p:txBody>
      </p:sp>
      <p:sp>
        <p:nvSpPr>
          <p:cNvPr id="24588" name="Text Box 12"/>
          <p:cNvSpPr txBox="1">
            <a:spLocks noChangeArrowheads="1"/>
          </p:cNvSpPr>
          <p:nvPr/>
        </p:nvSpPr>
        <p:spPr bwMode="auto">
          <a:xfrm>
            <a:off x="395288" y="6237288"/>
            <a:ext cx="79883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charset="0"/>
                <a:cs typeface="Lucida Sans Unicode" charset="0"/>
              </a:defRPr>
            </a:lvl9pPr>
          </a:lstStyle>
          <a:p>
            <a:pPr>
              <a:buClrTx/>
              <a:buFontTx/>
              <a:buNone/>
            </a:pPr>
            <a:r>
              <a:rPr lang="en-US" sz="2000">
                <a:solidFill>
                  <a:srgbClr val="0000CC"/>
                </a:solidFill>
                <a:cs typeface="Arial" charset="0"/>
              </a:rPr>
              <a:t> </a:t>
            </a:r>
            <a:r>
              <a:rPr lang="en-US" sz="2400">
                <a:solidFill>
                  <a:srgbClr val="0000CC"/>
                </a:solidFill>
                <a:cs typeface="Arial" charset="0"/>
              </a:rPr>
              <a:t>- Khẳng định đường lối đúng đắn của Đảng</a:t>
            </a:r>
            <a:r>
              <a:rPr lang="en-US" sz="2000">
                <a:solidFill>
                  <a:srgbClr val="0000CC"/>
                </a:solidFill>
                <a:cs typeface="Arial" charset="0"/>
              </a:rPr>
              <a:t>.</a:t>
            </a:r>
          </a:p>
        </p:txBody>
      </p:sp>
    </p:spTree>
    <p:extLst>
      <p:ext uri="{BB962C8B-B14F-4D97-AF65-F5344CB8AC3E}">
        <p14:creationId xmlns:p14="http://schemas.microsoft.com/office/powerpoint/2010/main" val="4233311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24584"/>
                                        </p:tgtEl>
                                        <p:attrNameLst>
                                          <p:attrName>style.visibility</p:attrName>
                                        </p:attrNameLst>
                                      </p:cBhvr>
                                      <p:to>
                                        <p:strVal val="visible"/>
                                      </p:to>
                                    </p:set>
                                    <p:animEffect transition="in" filter="randombar(horizontal)">
                                      <p:cBhvr additive="repl">
                                        <p:cTn id="7" dur="500"/>
                                        <p:tgtEl>
                                          <p:spTgt spid="24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fill="hold" nodeType="clickEffect">
                                  <p:stCondLst>
                                    <p:cond delay="0"/>
                                  </p:stCondLst>
                                  <p:childTnLst>
                                    <p:set>
                                      <p:cBhvr additive="repl">
                                        <p:cTn id="11" dur="1" fill="hold">
                                          <p:stCondLst>
                                            <p:cond delay="0"/>
                                          </p:stCondLst>
                                        </p:cTn>
                                        <p:tgtEl>
                                          <p:spTgt spid="24582"/>
                                        </p:tgtEl>
                                        <p:attrNameLst>
                                          <p:attrName>style.visibility</p:attrName>
                                        </p:attrNameLst>
                                      </p:cBhvr>
                                      <p:to>
                                        <p:strVal val="visible"/>
                                      </p:to>
                                    </p:set>
                                    <p:animEffect transition="in" filter="fade">
                                      <p:cBhvr additive="repl">
                                        <p:cTn id="12" dur="2000"/>
                                        <p:tgtEl>
                                          <p:spTgt spid="24582"/>
                                        </p:tgtEl>
                                      </p:cBhvr>
                                    </p:animEffect>
                                    <p:anim calcmode="lin" valueType="num">
                                      <p:cBhvr additive="repl">
                                        <p:cTn id="13" dur="2000" fill="hold"/>
                                        <p:tgtEl>
                                          <p:spTgt spid="24582"/>
                                        </p:tgtEl>
                                        <p:attrNameLst>
                                          <p:attrName>r</p:attrName>
                                        </p:attrNameLst>
                                      </p:cBhvr>
                                      <p:tavLst>
                                        <p:tav>
                                          <p:val>
                                            <p:strVal val="720"/>
                                          </p:val>
                                        </p:tav>
                                        <p:tav>
                                          <p:val>
                                            <p:strVal val="0"/>
                                          </p:val>
                                        </p:tav>
                                      </p:tavLst>
                                    </p:anim>
                                    <p:anim calcmode="lin" valueType="num">
                                      <p:cBhvr additive="repl">
                                        <p:cTn id="14" dur="2000" fill="hold"/>
                                        <p:tgtEl>
                                          <p:spTgt spid="24582"/>
                                        </p:tgtEl>
                                        <p:attrNameLst>
                                          <p:attrName>ppt_h</p:attrName>
                                        </p:attrNameLst>
                                      </p:cBhvr>
                                      <p:tavLst>
                                        <p:tav>
                                          <p:val>
                                            <p:fltVal val="0"/>
                                          </p:val>
                                        </p:tav>
                                        <p:tav>
                                          <p:val>
                                            <p:strVal val="#ppt_h"/>
                                          </p:val>
                                        </p:tav>
                                      </p:tavLst>
                                    </p:anim>
                                    <p:anim calcmode="lin" valueType="num">
                                      <p:cBhvr additive="repl">
                                        <p:cTn id="15" dur="2000" fill="hold"/>
                                        <p:tgtEl>
                                          <p:spTgt spid="24582"/>
                                        </p:tgtEl>
                                        <p:attrNameLst>
                                          <p:attrName>ppt_w</p:attrName>
                                        </p:attrNameLst>
                                      </p:cBhvr>
                                      <p:tavLst>
                                        <p:tav>
                                          <p:val>
                                            <p:fltVal val="0"/>
                                          </p:val>
                                        </p:tav>
                                        <p:tav>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nodeType="clickEffect">
                                  <p:stCondLst>
                                    <p:cond delay="0"/>
                                  </p:stCondLst>
                                  <p:childTnLst>
                                    <p:animEffect transition="out" filter="checkerboard(across)">
                                      <p:cBhvr additive="repl">
                                        <p:cTn id="19" dur="500"/>
                                        <p:tgtEl>
                                          <p:spTgt spid="24582"/>
                                        </p:tgtEl>
                                      </p:cBhvr>
                                    </p:animEffect>
                                    <p:set>
                                      <p:cBhvr additive="repl">
                                        <p:cTn id="20" dur="1" fill="hold">
                                          <p:stCondLst>
                                            <p:cond delay="0"/>
                                          </p:stCondLst>
                                        </p:cTn>
                                        <p:tgtEl>
                                          <p:spTgt spid="2458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additive="repl">
                                        <p:cTn id="24" dur="1" fill="hold">
                                          <p:stCondLst>
                                            <p:cond delay="0"/>
                                          </p:stCondLst>
                                        </p:cTn>
                                        <p:tgtEl>
                                          <p:spTgt spid="24585"/>
                                        </p:tgtEl>
                                        <p:attrNameLst>
                                          <p:attrName>style.visibility</p:attrName>
                                        </p:attrNameLst>
                                      </p:cBhvr>
                                      <p:to>
                                        <p:strVal val="visible"/>
                                      </p:to>
                                    </p:set>
                                    <p:animEffect transition="in" filter="randombar(horizontal)">
                                      <p:cBhvr additive="repl">
                                        <p:cTn id="25" dur="500"/>
                                        <p:tgtEl>
                                          <p:spTgt spid="245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additive="repl">
                                        <p:cTn id="29" dur="1" fill="hold">
                                          <p:stCondLst>
                                            <p:cond delay="0"/>
                                          </p:stCondLst>
                                        </p:cTn>
                                        <p:tgtEl>
                                          <p:spTgt spid="24586"/>
                                        </p:tgtEl>
                                        <p:attrNameLst>
                                          <p:attrName>style.visibility</p:attrName>
                                        </p:attrNameLst>
                                      </p:cBhvr>
                                      <p:to>
                                        <p:strVal val="visible"/>
                                      </p:to>
                                    </p:set>
                                    <p:animEffect transition="in" filter="randombar(horizontal)">
                                      <p:cBhvr additive="repl">
                                        <p:cTn id="30" dur="500"/>
                                        <p:tgtEl>
                                          <p:spTgt spid="245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additive="repl">
                                        <p:cTn id="34" dur="1" fill="hold">
                                          <p:stCondLst>
                                            <p:cond delay="0"/>
                                          </p:stCondLst>
                                        </p:cTn>
                                        <p:tgtEl>
                                          <p:spTgt spid="24587"/>
                                        </p:tgtEl>
                                        <p:attrNameLst>
                                          <p:attrName>style.visibility</p:attrName>
                                        </p:attrNameLst>
                                      </p:cBhvr>
                                      <p:to>
                                        <p:strVal val="visible"/>
                                      </p:to>
                                    </p:set>
                                    <p:animEffect transition="in" filter="randombar(horizontal)">
                                      <p:cBhvr additive="repl">
                                        <p:cTn id="35" dur="500"/>
                                        <p:tgtEl>
                                          <p:spTgt spid="245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nodeType="clickEffect">
                                  <p:stCondLst>
                                    <p:cond delay="0"/>
                                  </p:stCondLst>
                                  <p:childTnLst>
                                    <p:set>
                                      <p:cBhvr additive="repl">
                                        <p:cTn id="39" dur="1" fill="hold">
                                          <p:stCondLst>
                                            <p:cond delay="0"/>
                                          </p:stCondLst>
                                        </p:cTn>
                                        <p:tgtEl>
                                          <p:spTgt spid="24588"/>
                                        </p:tgtEl>
                                        <p:attrNameLst>
                                          <p:attrName>style.visibility</p:attrName>
                                        </p:attrNameLst>
                                      </p:cBhvr>
                                      <p:to>
                                        <p:strVal val="visible"/>
                                      </p:to>
                                    </p:set>
                                    <p:animEffect transition="in" filter="randombar(horizontal)">
                                      <p:cBhvr additive="repl">
                                        <p:cTn id="40" dur="5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1420</Words>
  <PresentationFormat>On-screen Show (4:3)</PresentationFormat>
  <Paragraphs>140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2022-04-04T15:15:37Z</dcterms:created>
  <dcterms:modified xsi:type="dcterms:W3CDTF">2022-04-05T00:09:47Z</dcterms:modified>
</cp:coreProperties>
</file>