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jWGvdBo1fAKBNg/BVDRdi0772U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 name="Shape 22"/>
        <p:cNvGrpSpPr/>
        <p:nvPr/>
      </p:nvGrpSpPr>
      <p:grpSpPr>
        <a:xfrm>
          <a:off x="0" y="0"/>
          <a:ext cx="0" cy="0"/>
          <a:chOff x="0" y="0"/>
          <a:chExt cx="0" cy="0"/>
        </a:xfrm>
      </p:grpSpPr>
      <p:sp>
        <p:nvSpPr>
          <p:cNvPr id="23" name="Google Shape;2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4"/>
          <p:cNvPicPr preferRelativeResize="0"/>
          <p:nvPr/>
        </p:nvPicPr>
        <p:blipFill rotWithShape="1">
          <a:blip r:embed="rId1">
            <a:alphaModFix/>
          </a:blip>
          <a:srcRect b="7788" l="0" r="0" t="7789"/>
          <a:stretch/>
        </p:blipFill>
        <p:spPr>
          <a:xfrm>
            <a:off x="0" y="0"/>
            <a:ext cx="12191999"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gif"/><Relationship Id="rId5"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0.jpg"/><Relationship Id="rId5"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jpg"/><Relationship Id="rId5" Type="http://schemas.openxmlformats.org/officeDocument/2006/relationships/image" Target="../media/image8.jp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0312 (5)"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bye" id="85" name="Google Shape;85;p1"/>
          <p:cNvPicPr preferRelativeResize="0"/>
          <p:nvPr/>
        </p:nvPicPr>
        <p:blipFill rotWithShape="1">
          <a:blip r:embed="rId4">
            <a:alphaModFix/>
          </a:blip>
          <a:srcRect b="0" l="0" r="0" t="0"/>
          <a:stretch/>
        </p:blipFill>
        <p:spPr>
          <a:xfrm>
            <a:off x="7499350" y="4248150"/>
            <a:ext cx="1196975" cy="1371600"/>
          </a:xfrm>
          <a:prstGeom prst="rect">
            <a:avLst/>
          </a:prstGeom>
          <a:noFill/>
          <a:ln>
            <a:noFill/>
          </a:ln>
        </p:spPr>
      </p:pic>
      <p:sp>
        <p:nvSpPr>
          <p:cNvPr id="86" name="Google Shape;86;p1"/>
          <p:cNvSpPr/>
          <p:nvPr/>
        </p:nvSpPr>
        <p:spPr>
          <a:xfrm>
            <a:off x="2019300" y="569913"/>
            <a:ext cx="8153400" cy="723900"/>
          </a:xfrm>
          <a:prstGeom prst="rect">
            <a:avLst/>
          </a:prstGeom>
        </p:spPr>
        <p:txBody>
          <a:bodyPr>
            <a:prstTxWarp prst="textPlain"/>
          </a:bodyPr>
          <a:lstStyle/>
          <a:p>
            <a:pPr lvl="0" algn="l"/>
            <a:r>
              <a:rPr b="0" i="0">
                <a:ln>
                  <a:noFill/>
                </a:ln>
                <a:solidFill>
                  <a:srgbClr val="FF0000"/>
                </a:solidFill>
                <a:latin typeface="Times New Roman"/>
              </a:rPr>
              <a:t>Chào mừng các bậc phụ huynh</a:t>
            </a:r>
          </a:p>
        </p:txBody>
      </p:sp>
      <p:pic>
        <p:nvPicPr>
          <p:cNvPr descr="stars" id="87" name="Google Shape;87;p1"/>
          <p:cNvPicPr preferRelativeResize="0"/>
          <p:nvPr/>
        </p:nvPicPr>
        <p:blipFill rotWithShape="1">
          <a:blip r:embed="rId5">
            <a:alphaModFix/>
          </a:blip>
          <a:srcRect b="0" l="0" r="0" t="0"/>
          <a:stretch/>
        </p:blipFill>
        <p:spPr>
          <a:xfrm>
            <a:off x="3581400" y="1200150"/>
            <a:ext cx="371475" cy="328613"/>
          </a:xfrm>
          <a:prstGeom prst="rect">
            <a:avLst/>
          </a:prstGeom>
          <a:noFill/>
          <a:ln>
            <a:noFill/>
          </a:ln>
        </p:spPr>
      </p:pic>
      <p:pic>
        <p:nvPicPr>
          <p:cNvPr descr="stars" id="88" name="Google Shape;88;p1"/>
          <p:cNvPicPr preferRelativeResize="0"/>
          <p:nvPr/>
        </p:nvPicPr>
        <p:blipFill rotWithShape="1">
          <a:blip r:embed="rId5">
            <a:alphaModFix/>
          </a:blip>
          <a:srcRect b="0" l="0" r="0" t="0"/>
          <a:stretch/>
        </p:blipFill>
        <p:spPr>
          <a:xfrm>
            <a:off x="8324850" y="1371600"/>
            <a:ext cx="371475" cy="328613"/>
          </a:xfrm>
          <a:prstGeom prst="rect">
            <a:avLst/>
          </a:prstGeom>
          <a:noFill/>
          <a:ln>
            <a:noFill/>
          </a:ln>
        </p:spPr>
      </p:pic>
      <p:pic>
        <p:nvPicPr>
          <p:cNvPr descr="stars" id="89" name="Google Shape;89;p1"/>
          <p:cNvPicPr preferRelativeResize="0"/>
          <p:nvPr/>
        </p:nvPicPr>
        <p:blipFill rotWithShape="1">
          <a:blip r:embed="rId5">
            <a:alphaModFix/>
          </a:blip>
          <a:srcRect b="0" l="0" r="0" t="0"/>
          <a:stretch/>
        </p:blipFill>
        <p:spPr>
          <a:xfrm>
            <a:off x="5295900" y="4514850"/>
            <a:ext cx="371475" cy="328613"/>
          </a:xfrm>
          <a:prstGeom prst="rect">
            <a:avLst/>
          </a:prstGeom>
          <a:noFill/>
          <a:ln>
            <a:noFill/>
          </a:ln>
        </p:spPr>
      </p:pic>
      <p:pic>
        <p:nvPicPr>
          <p:cNvPr descr="stars" id="90" name="Google Shape;90;p1"/>
          <p:cNvPicPr preferRelativeResize="0"/>
          <p:nvPr/>
        </p:nvPicPr>
        <p:blipFill rotWithShape="1">
          <a:blip r:embed="rId5">
            <a:alphaModFix/>
          </a:blip>
          <a:srcRect b="0" l="0" r="0" t="0"/>
          <a:stretch/>
        </p:blipFill>
        <p:spPr>
          <a:xfrm>
            <a:off x="7067550" y="2914650"/>
            <a:ext cx="371475" cy="328613"/>
          </a:xfrm>
          <a:prstGeom prst="rect">
            <a:avLst/>
          </a:prstGeom>
          <a:noFill/>
          <a:ln>
            <a:noFill/>
          </a:ln>
        </p:spPr>
      </p:pic>
      <p:pic>
        <p:nvPicPr>
          <p:cNvPr descr="stars" id="91" name="Google Shape;91;p1"/>
          <p:cNvPicPr preferRelativeResize="0"/>
          <p:nvPr/>
        </p:nvPicPr>
        <p:blipFill rotWithShape="1">
          <a:blip r:embed="rId5">
            <a:alphaModFix/>
          </a:blip>
          <a:srcRect b="0" l="0" r="0" t="0"/>
          <a:stretch/>
        </p:blipFill>
        <p:spPr>
          <a:xfrm>
            <a:off x="4781550" y="1943100"/>
            <a:ext cx="371475" cy="328613"/>
          </a:xfrm>
          <a:prstGeom prst="rect">
            <a:avLst/>
          </a:prstGeom>
          <a:noFill/>
          <a:ln>
            <a:noFill/>
          </a:ln>
        </p:spPr>
      </p:pic>
      <p:pic>
        <p:nvPicPr>
          <p:cNvPr descr="stars" id="92" name="Google Shape;92;p1"/>
          <p:cNvPicPr preferRelativeResize="0"/>
          <p:nvPr/>
        </p:nvPicPr>
        <p:blipFill rotWithShape="1">
          <a:blip r:embed="rId5">
            <a:alphaModFix/>
          </a:blip>
          <a:srcRect b="0" l="0" r="0" t="0"/>
          <a:stretch/>
        </p:blipFill>
        <p:spPr>
          <a:xfrm>
            <a:off x="3181350" y="3657600"/>
            <a:ext cx="371475" cy="328613"/>
          </a:xfrm>
          <a:prstGeom prst="rect">
            <a:avLst/>
          </a:prstGeom>
          <a:noFill/>
          <a:ln>
            <a:noFill/>
          </a:ln>
        </p:spPr>
      </p:pic>
      <p:sp>
        <p:nvSpPr>
          <p:cNvPr id="93" name="Google Shape;93;p1"/>
          <p:cNvSpPr txBox="1"/>
          <p:nvPr/>
        </p:nvSpPr>
        <p:spPr>
          <a:xfrm>
            <a:off x="2976563" y="5657850"/>
            <a:ext cx="6238875" cy="5540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000"/>
              <a:buFont typeface="Arial"/>
              <a:buNone/>
            </a:pPr>
            <a:r>
              <a:rPr b="1" i="1" lang="en-US" sz="3000" u="none" cap="none" strike="noStrike">
                <a:solidFill>
                  <a:srgbClr val="FF0000"/>
                </a:solidFill>
                <a:latin typeface="Times New Roman"/>
                <a:ea typeface="Times New Roman"/>
                <a:cs typeface="Times New Roman"/>
                <a:sym typeface="Times New Roman"/>
              </a:rPr>
              <a:t>Giáo viên: Hoàng Thị Hà</a:t>
            </a:r>
            <a:endParaRPr/>
          </a:p>
        </p:txBody>
      </p:sp>
      <p:sp>
        <p:nvSpPr>
          <p:cNvPr id="94" name="Google Shape;94;p1"/>
          <p:cNvSpPr/>
          <p:nvPr/>
        </p:nvSpPr>
        <p:spPr>
          <a:xfrm>
            <a:off x="2514600" y="2628900"/>
            <a:ext cx="7162800" cy="1214438"/>
          </a:xfrm>
          <a:prstGeom prst="rect">
            <a:avLst/>
          </a:prstGeom>
        </p:spPr>
        <p:txBody>
          <a:bodyPr>
            <a:prstTxWarp prst="textPlain"/>
          </a:bodyPr>
          <a:lstStyle/>
          <a:p>
            <a:pPr lvl="0" algn="l"/>
            <a:r>
              <a:rPr b="0" i="0">
                <a:ln cap="flat" cmpd="sng" w="19050">
                  <a:solidFill>
                    <a:srgbClr val="99CCFF"/>
                  </a:solidFill>
                  <a:prstDash val="solid"/>
                  <a:round/>
                  <a:headEnd len="sm" w="sm" type="none"/>
                  <a:tailEnd len="sm" w="sm" type="none"/>
                </a:ln>
                <a:solidFill>
                  <a:srgbClr val="0066CC"/>
                </a:solidFill>
                <a:latin typeface="Arial"/>
              </a:rPr>
              <a:t>Đến dự tiết học Lich Sử lớp 6</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sp>
        <p:nvSpPr>
          <p:cNvPr id="197" name="Google Shape;197;p10"/>
          <p:cNvSpPr txBox="1"/>
          <p:nvPr/>
        </p:nvSpPr>
        <p:spPr>
          <a:xfrm>
            <a:off x="3970115" y="104172"/>
            <a:ext cx="527389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C000"/>
                </a:solidFill>
                <a:latin typeface="Times New Roman"/>
                <a:ea typeface="Times New Roman"/>
                <a:cs typeface="Times New Roman"/>
                <a:sym typeface="Times New Roman"/>
              </a:rPr>
              <a:t>Bài 2: THỜI GIAN TRONG LỊCH SỬ</a:t>
            </a:r>
            <a:endParaRPr/>
          </a:p>
        </p:txBody>
      </p:sp>
      <p:pic>
        <p:nvPicPr>
          <p:cNvPr id="198" name="Google Shape;198;p10"/>
          <p:cNvPicPr preferRelativeResize="0"/>
          <p:nvPr/>
        </p:nvPicPr>
        <p:blipFill rotWithShape="1">
          <a:blip r:embed="rId3">
            <a:alphaModFix/>
          </a:blip>
          <a:srcRect b="0" l="0" r="963" t="0"/>
          <a:stretch/>
        </p:blipFill>
        <p:spPr>
          <a:xfrm flipH="1" rot="2070486">
            <a:off x="10567497" y="446824"/>
            <a:ext cx="1559420" cy="1047807"/>
          </a:xfrm>
          <a:prstGeom prst="rect">
            <a:avLst/>
          </a:prstGeom>
          <a:noFill/>
          <a:ln>
            <a:noFill/>
          </a:ln>
        </p:spPr>
      </p:pic>
      <p:cxnSp>
        <p:nvCxnSpPr>
          <p:cNvPr id="199" name="Google Shape;199;p10"/>
          <p:cNvCxnSpPr/>
          <p:nvPr/>
        </p:nvCxnSpPr>
        <p:spPr>
          <a:xfrm>
            <a:off x="6635306" y="1275581"/>
            <a:ext cx="0" cy="4656207"/>
          </a:xfrm>
          <a:prstGeom prst="straightConnector1">
            <a:avLst/>
          </a:prstGeom>
          <a:noFill/>
          <a:ln cap="flat" cmpd="sng" w="12700">
            <a:solidFill>
              <a:schemeClr val="accent4"/>
            </a:solidFill>
            <a:prstDash val="solid"/>
            <a:miter lim="800000"/>
            <a:headEnd len="sm" w="sm" type="none"/>
            <a:tailEnd len="sm" w="sm" type="none"/>
          </a:ln>
        </p:spPr>
      </p:cxnSp>
      <p:sp>
        <p:nvSpPr>
          <p:cNvPr id="200" name="Google Shape;200;p10"/>
          <p:cNvSpPr txBox="1"/>
          <p:nvPr/>
        </p:nvSpPr>
        <p:spPr>
          <a:xfrm>
            <a:off x="6960762" y="4741482"/>
            <a:ext cx="456649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rgbClr val="FFC000"/>
                </a:solidFill>
                <a:latin typeface="Calibri"/>
                <a:ea typeface="Calibri"/>
                <a:cs typeface="Calibri"/>
                <a:sym typeface="Calibri"/>
              </a:rPr>
              <a:t>Tờ lịch của Việt Nam sử dụng cả âm lịch và dương lịch</a:t>
            </a:r>
            <a:endParaRPr i="1" sz="2000">
              <a:solidFill>
                <a:srgbClr val="FFC000"/>
              </a:solidFill>
              <a:latin typeface="Calibri"/>
              <a:ea typeface="Calibri"/>
              <a:cs typeface="Calibri"/>
              <a:sym typeface="Calibri"/>
            </a:endParaRPr>
          </a:p>
        </p:txBody>
      </p:sp>
      <p:sp>
        <p:nvSpPr>
          <p:cNvPr id="201" name="Google Shape;201;p10"/>
          <p:cNvSpPr txBox="1"/>
          <p:nvPr/>
        </p:nvSpPr>
        <p:spPr>
          <a:xfrm>
            <a:off x="138644" y="1044749"/>
            <a:ext cx="67356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 Cách tính thời gian</a:t>
            </a:r>
            <a:endParaRPr/>
          </a:p>
        </p:txBody>
      </p:sp>
      <p:sp>
        <p:nvSpPr>
          <p:cNvPr id="202" name="Google Shape;202;p10"/>
          <p:cNvSpPr txBox="1"/>
          <p:nvPr/>
        </p:nvSpPr>
        <p:spPr>
          <a:xfrm>
            <a:off x="70976" y="1447410"/>
            <a:ext cx="665391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Lịch chính thức của thế giới hiện nay dựa theo cách tính thời gian của dương lịch hay còn gọi là công lịch.</a:t>
            </a:r>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 </a:t>
            </a:r>
            <a:r>
              <a:rPr i="1" lang="en-US" sz="2400">
                <a:solidFill>
                  <a:schemeClr val="lt1"/>
                </a:solidFill>
                <a:latin typeface="Calibri"/>
                <a:ea typeface="Calibri"/>
                <a:cs typeface="Calibri"/>
                <a:sym typeface="Calibri"/>
              </a:rPr>
              <a:t>Công lịch </a:t>
            </a:r>
            <a:r>
              <a:rPr lang="en-US" sz="2400">
                <a:solidFill>
                  <a:schemeClr val="lt1"/>
                </a:solidFill>
                <a:latin typeface="Calibri"/>
                <a:ea typeface="Calibri"/>
                <a:cs typeface="Calibri"/>
                <a:sym typeface="Calibri"/>
              </a:rPr>
              <a:t>lấy năm 1 là năm tương truyền chúa Giê-xu ra đời </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cxnSp>
        <p:nvCxnSpPr>
          <p:cNvPr id="203" name="Google Shape;203;p10"/>
          <p:cNvCxnSpPr/>
          <p:nvPr/>
        </p:nvCxnSpPr>
        <p:spPr>
          <a:xfrm>
            <a:off x="721100" y="3894540"/>
            <a:ext cx="5353664" cy="0"/>
          </a:xfrm>
          <a:prstGeom prst="straightConnector1">
            <a:avLst/>
          </a:prstGeom>
          <a:noFill/>
          <a:ln cap="flat" cmpd="sng" w="12700">
            <a:solidFill>
              <a:srgbClr val="FFC000"/>
            </a:solidFill>
            <a:prstDash val="solid"/>
            <a:miter lim="800000"/>
            <a:headEnd len="sm" w="sm" type="none"/>
            <a:tailEnd len="med" w="med" type="triangle"/>
          </a:ln>
        </p:spPr>
      </p:cxnSp>
      <p:cxnSp>
        <p:nvCxnSpPr>
          <p:cNvPr id="204" name="Google Shape;204;p10"/>
          <p:cNvCxnSpPr/>
          <p:nvPr/>
        </p:nvCxnSpPr>
        <p:spPr>
          <a:xfrm>
            <a:off x="2991895" y="3716937"/>
            <a:ext cx="0" cy="342948"/>
          </a:xfrm>
          <a:prstGeom prst="straightConnector1">
            <a:avLst/>
          </a:prstGeom>
          <a:noFill/>
          <a:ln cap="flat" cmpd="sng" w="12700">
            <a:solidFill>
              <a:srgbClr val="FFC000"/>
            </a:solidFill>
            <a:prstDash val="solid"/>
            <a:miter lim="800000"/>
            <a:headEnd len="sm" w="sm" type="none"/>
            <a:tailEnd len="sm" w="sm" type="none"/>
          </a:ln>
        </p:spPr>
      </p:cxnSp>
      <p:sp>
        <p:nvSpPr>
          <p:cNvPr id="205" name="Google Shape;205;p10"/>
          <p:cNvSpPr txBox="1"/>
          <p:nvPr/>
        </p:nvSpPr>
        <p:spPr>
          <a:xfrm>
            <a:off x="2060957" y="4164603"/>
            <a:ext cx="190768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Công nguyên</a:t>
            </a:r>
            <a:endParaRPr/>
          </a:p>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(CN)</a:t>
            </a:r>
            <a:endParaRPr/>
          </a:p>
        </p:txBody>
      </p:sp>
      <p:sp>
        <p:nvSpPr>
          <p:cNvPr id="206" name="Google Shape;206;p10"/>
          <p:cNvSpPr txBox="1"/>
          <p:nvPr/>
        </p:nvSpPr>
        <p:spPr>
          <a:xfrm>
            <a:off x="1763532" y="3287473"/>
            <a:ext cx="245672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FFFF00"/>
                </a:solidFill>
                <a:latin typeface="Times New Roman"/>
                <a:ea typeface="Times New Roman"/>
                <a:cs typeface="Times New Roman"/>
                <a:sym typeface="Times New Roman"/>
              </a:rPr>
              <a:t>Chúa Giê-xu ra đời</a:t>
            </a:r>
            <a:endParaRPr/>
          </a:p>
        </p:txBody>
      </p:sp>
      <p:sp>
        <p:nvSpPr>
          <p:cNvPr id="207" name="Google Shape;207;p10"/>
          <p:cNvSpPr txBox="1"/>
          <p:nvPr/>
        </p:nvSpPr>
        <p:spPr>
          <a:xfrm>
            <a:off x="592400" y="3973729"/>
            <a:ext cx="19076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FFFF00"/>
                </a:solidFill>
                <a:latin typeface="Times New Roman"/>
                <a:ea typeface="Times New Roman"/>
                <a:cs typeface="Times New Roman"/>
                <a:sym typeface="Times New Roman"/>
              </a:rPr>
              <a:t>(TCN)</a:t>
            </a:r>
            <a:endParaRPr/>
          </a:p>
        </p:txBody>
      </p:sp>
      <p:sp>
        <p:nvSpPr>
          <p:cNvPr id="208" name="Google Shape;208;p10"/>
          <p:cNvSpPr txBox="1"/>
          <p:nvPr/>
        </p:nvSpPr>
        <p:spPr>
          <a:xfrm>
            <a:off x="3602390" y="4008091"/>
            <a:ext cx="19076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FFFF00"/>
                </a:solidFill>
                <a:latin typeface="Times New Roman"/>
                <a:ea typeface="Times New Roman"/>
                <a:cs typeface="Times New Roman"/>
                <a:sym typeface="Times New Roman"/>
              </a:rPr>
              <a:t>(Sau CN)</a:t>
            </a:r>
            <a:endParaRPr/>
          </a:p>
        </p:txBody>
      </p:sp>
      <p:sp>
        <p:nvSpPr>
          <p:cNvPr id="209" name="Google Shape;209;p10"/>
          <p:cNvSpPr txBox="1"/>
          <p:nvPr/>
        </p:nvSpPr>
        <p:spPr>
          <a:xfrm>
            <a:off x="61449" y="4602979"/>
            <a:ext cx="584183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Calibri"/>
                <a:ea typeface="Calibri"/>
                <a:cs typeface="Calibri"/>
                <a:sym typeface="Calibri"/>
              </a:rPr>
              <a:t>+ thập kỉ: 10 năm</a:t>
            </a:r>
            <a:endParaRPr/>
          </a:p>
          <a:p>
            <a:pPr indent="0" lvl="0" marL="0" marR="0" rtl="0" algn="l">
              <a:spcBef>
                <a:spcPts val="0"/>
              </a:spcBef>
              <a:spcAft>
                <a:spcPts val="0"/>
              </a:spcAft>
              <a:buNone/>
            </a:pPr>
            <a:r>
              <a:rPr i="1" lang="en-US" sz="2400">
                <a:solidFill>
                  <a:schemeClr val="lt1"/>
                </a:solidFill>
                <a:latin typeface="Calibri"/>
                <a:ea typeface="Calibri"/>
                <a:cs typeface="Calibri"/>
                <a:sym typeface="Calibri"/>
              </a:rPr>
              <a:t>+ thế kỉ:100 năm</a:t>
            </a:r>
            <a:endParaRPr/>
          </a:p>
          <a:p>
            <a:pPr indent="0" lvl="0" marL="0" marR="0" rtl="0" algn="l">
              <a:spcBef>
                <a:spcPts val="0"/>
              </a:spcBef>
              <a:spcAft>
                <a:spcPts val="0"/>
              </a:spcAft>
              <a:buNone/>
            </a:pPr>
            <a:r>
              <a:rPr i="1" lang="en-US" sz="2400">
                <a:solidFill>
                  <a:schemeClr val="lt1"/>
                </a:solidFill>
                <a:latin typeface="Calibri"/>
                <a:ea typeface="Calibri"/>
                <a:cs typeface="Calibri"/>
                <a:sym typeface="Calibri"/>
              </a:rPr>
              <a:t>+ thiên niên kỉ:1000 năm</a:t>
            </a:r>
            <a:endParaRPr i="1" sz="2400">
              <a:solidFill>
                <a:schemeClr val="lt1"/>
              </a:solidFill>
              <a:latin typeface="Calibri"/>
              <a:ea typeface="Calibri"/>
              <a:cs typeface="Calibri"/>
              <a:sym typeface="Calibri"/>
            </a:endParaRPr>
          </a:p>
        </p:txBody>
      </p:sp>
      <p:pic>
        <p:nvPicPr>
          <p:cNvPr id="210" name="Google Shape;210;p10"/>
          <p:cNvPicPr preferRelativeResize="0"/>
          <p:nvPr/>
        </p:nvPicPr>
        <p:blipFill rotWithShape="1">
          <a:blip r:embed="rId4">
            <a:alphaModFix/>
          </a:blip>
          <a:srcRect b="24225" l="69009" r="8019" t="15605"/>
          <a:stretch/>
        </p:blipFill>
        <p:spPr>
          <a:xfrm>
            <a:off x="8090394" y="1072529"/>
            <a:ext cx="2100173" cy="35654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5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5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5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5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5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500"/>
                                        <p:tgtEl>
                                          <p:spTgt spid="2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500"/>
                                        <p:tgtEl>
                                          <p:spTgt spid="20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1"/>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pic>
        <p:nvPicPr>
          <p:cNvPr id="216" name="Google Shape;216;p11"/>
          <p:cNvPicPr preferRelativeResize="0"/>
          <p:nvPr/>
        </p:nvPicPr>
        <p:blipFill rotWithShape="1">
          <a:blip r:embed="rId3">
            <a:alphaModFix/>
          </a:blip>
          <a:srcRect b="0" l="0" r="963" t="0"/>
          <a:stretch/>
        </p:blipFill>
        <p:spPr>
          <a:xfrm flipH="1" rot="2070486">
            <a:off x="10567497" y="446824"/>
            <a:ext cx="1559420" cy="1047807"/>
          </a:xfrm>
          <a:prstGeom prst="rect">
            <a:avLst/>
          </a:prstGeom>
          <a:noFill/>
          <a:ln>
            <a:noFill/>
          </a:ln>
        </p:spPr>
      </p:pic>
      <p:sp>
        <p:nvSpPr>
          <p:cNvPr id="217" name="Google Shape;217;p11"/>
          <p:cNvSpPr txBox="1"/>
          <p:nvPr/>
        </p:nvSpPr>
        <p:spPr>
          <a:xfrm>
            <a:off x="4867807" y="66266"/>
            <a:ext cx="67356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III. LUYỆN TẬP</a:t>
            </a:r>
            <a:endParaRPr/>
          </a:p>
        </p:txBody>
      </p:sp>
      <p:pic>
        <p:nvPicPr>
          <p:cNvPr id="218" name="Google Shape;218;p11"/>
          <p:cNvPicPr preferRelativeResize="0"/>
          <p:nvPr/>
        </p:nvPicPr>
        <p:blipFill rotWithShape="1">
          <a:blip r:embed="rId4">
            <a:alphaModFix/>
          </a:blip>
          <a:srcRect b="5259" l="7127" r="8228" t="5259"/>
          <a:stretch/>
        </p:blipFill>
        <p:spPr>
          <a:xfrm>
            <a:off x="1406413" y="683932"/>
            <a:ext cx="9064861" cy="59894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5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2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2"/>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pic>
        <p:nvPicPr>
          <p:cNvPr id="224" name="Google Shape;224;p12"/>
          <p:cNvPicPr preferRelativeResize="0"/>
          <p:nvPr/>
        </p:nvPicPr>
        <p:blipFill rotWithShape="1">
          <a:blip r:embed="rId3">
            <a:alphaModFix/>
          </a:blip>
          <a:srcRect b="0" l="0" r="963" t="0"/>
          <a:stretch/>
        </p:blipFill>
        <p:spPr>
          <a:xfrm flipH="1" rot="2070486">
            <a:off x="10567497" y="446824"/>
            <a:ext cx="1559420" cy="1047807"/>
          </a:xfrm>
          <a:prstGeom prst="rect">
            <a:avLst/>
          </a:prstGeom>
          <a:noFill/>
          <a:ln>
            <a:noFill/>
          </a:ln>
        </p:spPr>
      </p:pic>
      <p:sp>
        <p:nvSpPr>
          <p:cNvPr id="225" name="Google Shape;225;p12"/>
          <p:cNvSpPr txBox="1"/>
          <p:nvPr/>
        </p:nvSpPr>
        <p:spPr>
          <a:xfrm>
            <a:off x="4824944" y="72466"/>
            <a:ext cx="67356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III. LUYỆN TẬP</a:t>
            </a:r>
            <a:endParaRPr/>
          </a:p>
        </p:txBody>
      </p:sp>
      <p:sp>
        <p:nvSpPr>
          <p:cNvPr id="226" name="Google Shape;226;p12"/>
          <p:cNvSpPr txBox="1"/>
          <p:nvPr/>
        </p:nvSpPr>
        <p:spPr>
          <a:xfrm>
            <a:off x="360651" y="970727"/>
            <a:ext cx="1183134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FFFF00"/>
                </a:solidFill>
                <a:latin typeface="Calibri"/>
                <a:ea typeface="Calibri"/>
                <a:cs typeface="Calibri"/>
                <a:sym typeface="Calibri"/>
              </a:rPr>
              <a:t>🡪  Kết luận</a:t>
            </a:r>
            <a:endParaRPr/>
          </a:p>
          <a:p>
            <a:pPr indent="-342900" lvl="0" marL="342900" marR="0" rtl="0" algn="l">
              <a:spcBef>
                <a:spcPts val="0"/>
              </a:spcBef>
              <a:spcAft>
                <a:spcPts val="0"/>
              </a:spcAft>
              <a:buClr>
                <a:srgbClr val="FFFF00"/>
              </a:buClr>
              <a:buSzPts val="2400"/>
              <a:buFont typeface="Calibri"/>
              <a:buChar char="-"/>
            </a:pPr>
            <a:r>
              <a:rPr lang="en-US" sz="2400">
                <a:solidFill>
                  <a:srgbClr val="FFFF00"/>
                </a:solidFill>
                <a:latin typeface="Calibri"/>
                <a:ea typeface="Calibri"/>
                <a:cs typeface="Calibri"/>
                <a:sym typeface="Calibri"/>
              </a:rPr>
              <a:t>Muốn biết năm TCN cách hiện tại thì làm phép cộng.</a:t>
            </a:r>
            <a:endParaRPr/>
          </a:p>
          <a:p>
            <a:pPr indent="-342900" lvl="0" marL="342900" marR="0" rtl="0" algn="l">
              <a:spcBef>
                <a:spcPts val="0"/>
              </a:spcBef>
              <a:spcAft>
                <a:spcPts val="0"/>
              </a:spcAft>
              <a:buClr>
                <a:srgbClr val="FFFF00"/>
              </a:buClr>
              <a:buSzPts val="2400"/>
              <a:buFont typeface="Calibri"/>
              <a:buChar char="-"/>
            </a:pPr>
            <a:r>
              <a:rPr lang="en-US" sz="2400">
                <a:solidFill>
                  <a:srgbClr val="FFFF00"/>
                </a:solidFill>
                <a:latin typeface="Calibri"/>
                <a:ea typeface="Calibri"/>
                <a:cs typeface="Calibri"/>
                <a:sym typeface="Calibri"/>
              </a:rPr>
              <a:t>Muốn biết SCN cách hiện tại ta làm phép trừ.</a:t>
            </a:r>
            <a:endParaRPr sz="24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5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500"/>
                                        <p:tgtEl>
                                          <p:spTgt spid="2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2" name="Google Shape;232;p13"/>
          <p:cNvPicPr preferRelativeResize="0"/>
          <p:nvPr/>
        </p:nvPicPr>
        <p:blipFill rotWithShape="1">
          <a:blip r:embed="rId3">
            <a:alphaModFix/>
          </a:blip>
          <a:srcRect b="0" l="0" r="0" t="0"/>
          <a:stretch/>
        </p:blipFill>
        <p:spPr>
          <a:xfrm>
            <a:off x="383458" y="-147484"/>
            <a:ext cx="11808542" cy="7506019"/>
          </a:xfrm>
          <a:prstGeom prst="rect">
            <a:avLst/>
          </a:prstGeom>
          <a:noFill/>
          <a:ln>
            <a:noFill/>
          </a:ln>
        </p:spPr>
      </p:pic>
      <p:sp>
        <p:nvSpPr>
          <p:cNvPr id="233" name="Google Shape;233;p13"/>
          <p:cNvSpPr txBox="1"/>
          <p:nvPr/>
        </p:nvSpPr>
        <p:spPr>
          <a:xfrm>
            <a:off x="2969341" y="2767280"/>
            <a:ext cx="6636775"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FF00"/>
                </a:solidFill>
                <a:latin typeface="Arial"/>
                <a:ea typeface="Arial"/>
                <a:cs typeface="Arial"/>
                <a:sym typeface="Arial"/>
              </a:rPr>
              <a:t>CẢM ƠN CÁC EM!</a:t>
            </a:r>
            <a:endParaRPr/>
          </a:p>
          <a:p>
            <a:pPr indent="0" lvl="0" marL="0" marR="0" rtl="0" algn="ctr">
              <a:spcBef>
                <a:spcPts val="0"/>
              </a:spcBef>
              <a:spcAft>
                <a:spcPts val="0"/>
              </a:spcAft>
              <a:buNone/>
            </a:pPr>
            <a:r>
              <a:rPr b="1" lang="en-US" sz="4000">
                <a:solidFill>
                  <a:srgbClr val="FFFF00"/>
                </a:solidFill>
                <a:latin typeface="Arial"/>
                <a:ea typeface="Arial"/>
                <a:cs typeface="Arial"/>
                <a:sym typeface="Arial"/>
              </a:rPr>
              <a:t>CHÚC CÁC EM HỌC TỐT!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b="20223" l="4420" r="52678" t="12681"/>
          <a:stretch/>
        </p:blipFill>
        <p:spPr>
          <a:xfrm>
            <a:off x="128587" y="2628900"/>
            <a:ext cx="4257675" cy="4229100"/>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10651594" y="-100014"/>
            <a:ext cx="1551016" cy="1444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7" name="Google Shape;107;p3"/>
          <p:cNvPicPr preferRelativeResize="0"/>
          <p:nvPr/>
        </p:nvPicPr>
        <p:blipFill rotWithShape="1">
          <a:blip r:embed="rId3">
            <a:alphaModFix/>
          </a:blip>
          <a:srcRect b="39040" l="49144" r="26910" t="7692"/>
          <a:stretch/>
        </p:blipFill>
        <p:spPr>
          <a:xfrm>
            <a:off x="3281362" y="1750218"/>
            <a:ext cx="2376488" cy="3357563"/>
          </a:xfrm>
          <a:prstGeom prst="rect">
            <a:avLst/>
          </a:prstGeom>
          <a:noFill/>
          <a:ln>
            <a:noFill/>
          </a:ln>
        </p:spPr>
      </p:pic>
      <p:pic>
        <p:nvPicPr>
          <p:cNvPr id="108" name="Google Shape;108;p3"/>
          <p:cNvPicPr preferRelativeResize="0"/>
          <p:nvPr/>
        </p:nvPicPr>
        <p:blipFill rotWithShape="1">
          <a:blip r:embed="rId4">
            <a:alphaModFix/>
          </a:blip>
          <a:srcRect b="0" l="0" r="0" t="0"/>
          <a:stretch/>
        </p:blipFill>
        <p:spPr>
          <a:xfrm>
            <a:off x="10651594" y="-100014"/>
            <a:ext cx="1551016" cy="1444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4" name="Google Shape;114;p4"/>
          <p:cNvPicPr preferRelativeResize="0"/>
          <p:nvPr/>
        </p:nvPicPr>
        <p:blipFill rotWithShape="1">
          <a:blip r:embed="rId3">
            <a:alphaModFix/>
          </a:blip>
          <a:srcRect b="64198" l="73667" r="4904" t="2575"/>
          <a:stretch/>
        </p:blipFill>
        <p:spPr>
          <a:xfrm>
            <a:off x="8529638" y="934643"/>
            <a:ext cx="2126576" cy="2094308"/>
          </a:xfrm>
          <a:prstGeom prst="rect">
            <a:avLst/>
          </a:prstGeom>
          <a:noFill/>
          <a:ln>
            <a:noFill/>
          </a:ln>
        </p:spPr>
      </p:pic>
      <p:pic>
        <p:nvPicPr>
          <p:cNvPr id="115" name="Google Shape;115;p4"/>
          <p:cNvPicPr preferRelativeResize="0"/>
          <p:nvPr/>
        </p:nvPicPr>
        <p:blipFill rotWithShape="1">
          <a:blip r:embed="rId4">
            <a:alphaModFix/>
          </a:blip>
          <a:srcRect b="0" l="0" r="0" t="0"/>
          <a:stretch/>
        </p:blipFill>
        <p:spPr>
          <a:xfrm>
            <a:off x="10651594" y="-100014"/>
            <a:ext cx="1551016" cy="1444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0" y="-15586"/>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5"/>
          <p:cNvSpPr txBox="1"/>
          <p:nvPr/>
        </p:nvSpPr>
        <p:spPr>
          <a:xfrm>
            <a:off x="3970116" y="104172"/>
            <a:ext cx="4780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FFC000"/>
                </a:solidFill>
                <a:latin typeface="Times New Roman"/>
                <a:ea typeface="Times New Roman"/>
                <a:cs typeface="Times New Roman"/>
                <a:sym typeface="Times New Roman"/>
              </a:rPr>
              <a:t>Bài 1: LỊCH SỬ VÀ CUỘC SỐNG</a:t>
            </a:r>
            <a:endParaRPr/>
          </a:p>
        </p:txBody>
      </p:sp>
      <p:pic>
        <p:nvPicPr>
          <p:cNvPr id="122" name="Google Shape;122;p5"/>
          <p:cNvPicPr preferRelativeResize="0"/>
          <p:nvPr/>
        </p:nvPicPr>
        <p:blipFill rotWithShape="1">
          <a:blip r:embed="rId3">
            <a:alphaModFix/>
          </a:blip>
          <a:srcRect b="0" l="0" r="0" t="0"/>
          <a:stretch/>
        </p:blipFill>
        <p:spPr>
          <a:xfrm>
            <a:off x="10651594" y="-100014"/>
            <a:ext cx="1551016" cy="1444774"/>
          </a:xfrm>
          <a:prstGeom prst="rect">
            <a:avLst/>
          </a:prstGeom>
          <a:noFill/>
          <a:ln>
            <a:noFill/>
          </a:ln>
        </p:spPr>
      </p:pic>
      <p:sp>
        <p:nvSpPr>
          <p:cNvPr id="123" name="Google Shape;123;p5"/>
          <p:cNvSpPr txBox="1"/>
          <p:nvPr/>
        </p:nvSpPr>
        <p:spPr>
          <a:xfrm>
            <a:off x="94526" y="883096"/>
            <a:ext cx="47803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FF00"/>
                </a:solidFill>
                <a:latin typeface="Times New Roman"/>
                <a:ea typeface="Times New Roman"/>
                <a:cs typeface="Times New Roman"/>
                <a:sym typeface="Times New Roman"/>
              </a:rPr>
              <a:t>I. Lịch sử và môn lịch sử</a:t>
            </a:r>
            <a:endParaRPr/>
          </a:p>
        </p:txBody>
      </p:sp>
      <p:pic>
        <p:nvPicPr>
          <p:cNvPr id="124" name="Google Shape;124;p5"/>
          <p:cNvPicPr preferRelativeResize="0"/>
          <p:nvPr/>
        </p:nvPicPr>
        <p:blipFill rotWithShape="1">
          <a:blip r:embed="rId4">
            <a:alphaModFix/>
          </a:blip>
          <a:srcRect b="1775" l="26109" r="28113" t="56635"/>
          <a:stretch/>
        </p:blipFill>
        <p:spPr>
          <a:xfrm>
            <a:off x="5839419" y="1344760"/>
            <a:ext cx="4780345" cy="255572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125" name="Google Shape;125;p5"/>
          <p:cNvCxnSpPr/>
          <p:nvPr/>
        </p:nvCxnSpPr>
        <p:spPr>
          <a:xfrm>
            <a:off x="5467772" y="1113928"/>
            <a:ext cx="0" cy="4939631"/>
          </a:xfrm>
          <a:prstGeom prst="straightConnector1">
            <a:avLst/>
          </a:prstGeom>
          <a:noFill/>
          <a:ln cap="flat" cmpd="sng" w="12700">
            <a:solidFill>
              <a:srgbClr val="FFFF00"/>
            </a:solidFill>
            <a:prstDash val="solid"/>
            <a:miter lim="800000"/>
            <a:headEnd len="sm" w="sm" type="none"/>
            <a:tailEnd len="sm" w="sm" type="none"/>
          </a:ln>
        </p:spPr>
      </p:cxnSp>
      <p:sp>
        <p:nvSpPr>
          <p:cNvPr id="126" name="Google Shape;126;p5"/>
          <p:cNvSpPr txBox="1"/>
          <p:nvPr/>
        </p:nvSpPr>
        <p:spPr>
          <a:xfrm>
            <a:off x="5214748" y="4136899"/>
            <a:ext cx="571916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chemeClr val="lt1"/>
                </a:solidFill>
                <a:latin typeface="Times New Roman"/>
                <a:ea typeface="Times New Roman"/>
                <a:cs typeface="Times New Roman"/>
                <a:sym typeface="Times New Roman"/>
              </a:rPr>
              <a:t>Rồng đá trước thềm Điện Kính Thiên, thế kỉ XV</a:t>
            </a:r>
            <a:endParaRPr/>
          </a:p>
          <a:p>
            <a:pPr indent="0" lvl="0" marL="0" marR="0" rtl="0" algn="ctr">
              <a:spcBef>
                <a:spcPts val="0"/>
              </a:spcBef>
              <a:spcAft>
                <a:spcPts val="0"/>
              </a:spcAft>
              <a:buNone/>
            </a:pPr>
            <a:r>
              <a:rPr i="1" lang="en-US" sz="2000">
                <a:solidFill>
                  <a:schemeClr val="lt1"/>
                </a:solidFill>
                <a:latin typeface="Times New Roman"/>
                <a:ea typeface="Times New Roman"/>
                <a:cs typeface="Times New Roman"/>
                <a:sym typeface="Times New Roman"/>
              </a:rPr>
              <a:t>(Khu di tích Hoàng Thành)</a:t>
            </a:r>
            <a:endParaRPr/>
          </a:p>
        </p:txBody>
      </p:sp>
      <p:sp>
        <p:nvSpPr>
          <p:cNvPr id="127" name="Google Shape;127;p5"/>
          <p:cNvSpPr txBox="1"/>
          <p:nvPr/>
        </p:nvSpPr>
        <p:spPr>
          <a:xfrm>
            <a:off x="115749" y="1344760"/>
            <a:ext cx="535202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a:t>
            </a:r>
            <a:r>
              <a:rPr i="1" lang="en-US" sz="2400">
                <a:solidFill>
                  <a:schemeClr val="lt1"/>
                </a:solidFill>
                <a:latin typeface="Calibri"/>
                <a:ea typeface="Calibri"/>
                <a:cs typeface="Calibri"/>
                <a:sym typeface="Calibri"/>
              </a:rPr>
              <a:t>Lịch sử</a:t>
            </a:r>
            <a:r>
              <a:rPr lang="en-US" sz="2400">
                <a:solidFill>
                  <a:schemeClr val="lt1"/>
                </a:solidFill>
                <a:latin typeface="Calibri"/>
                <a:ea typeface="Calibri"/>
                <a:cs typeface="Calibri"/>
                <a:sym typeface="Calibri"/>
              </a:rPr>
              <a:t> là tất cả những gì đã xảy ra trong quá khứ, bao gồm mọi hoạt động của con người từ khi xuất hiện đến nay.</a:t>
            </a:r>
            <a:endParaRPr sz="2400">
              <a:solidFill>
                <a:schemeClr val="lt1"/>
              </a:solidFill>
              <a:latin typeface="Calibri"/>
              <a:ea typeface="Calibri"/>
              <a:cs typeface="Calibri"/>
              <a:sym typeface="Calibri"/>
            </a:endParaRPr>
          </a:p>
        </p:txBody>
      </p:sp>
      <p:sp>
        <p:nvSpPr>
          <p:cNvPr id="128" name="Google Shape;128;p5"/>
          <p:cNvSpPr txBox="1"/>
          <p:nvPr/>
        </p:nvSpPr>
        <p:spPr>
          <a:xfrm>
            <a:off x="115749" y="2529833"/>
            <a:ext cx="535202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a:t>
            </a:r>
            <a:r>
              <a:rPr i="1" lang="en-US" sz="2400">
                <a:solidFill>
                  <a:schemeClr val="lt1"/>
                </a:solidFill>
                <a:latin typeface="Calibri"/>
                <a:ea typeface="Calibri"/>
                <a:cs typeface="Calibri"/>
                <a:sym typeface="Calibri"/>
              </a:rPr>
              <a:t>Môn lịch sử</a:t>
            </a: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là môn khoa học tìm hiểu về lịch sử loài người, bao gồm toàn bộ hoạt động của con người và xã hội loài người trong quá khứ.</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par>
                                <p:cTn fill="hold" nodeType="with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500"/>
                                        <p:tgtEl>
                                          <p:spTgt spid="1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5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5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5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500"/>
                                        <p:tgtEl>
                                          <p:spTgt spid="12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p:nvPr/>
        </p:nvSpPr>
        <p:spPr>
          <a:xfrm>
            <a:off x="0" y="-15586"/>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6"/>
          <p:cNvSpPr txBox="1"/>
          <p:nvPr/>
        </p:nvSpPr>
        <p:spPr>
          <a:xfrm>
            <a:off x="3970116" y="104172"/>
            <a:ext cx="4780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C000"/>
                </a:solidFill>
                <a:latin typeface="Times New Roman"/>
                <a:ea typeface="Times New Roman"/>
                <a:cs typeface="Times New Roman"/>
                <a:sym typeface="Times New Roman"/>
              </a:rPr>
              <a:t>Bài 1: LỊCH SỬ VÀ CUỘC SỐNG</a:t>
            </a:r>
            <a:endParaRPr/>
          </a:p>
        </p:txBody>
      </p:sp>
      <p:pic>
        <p:nvPicPr>
          <p:cNvPr id="135" name="Google Shape;135;p6"/>
          <p:cNvPicPr preferRelativeResize="0"/>
          <p:nvPr/>
        </p:nvPicPr>
        <p:blipFill rotWithShape="1">
          <a:blip r:embed="rId3">
            <a:alphaModFix/>
          </a:blip>
          <a:srcRect b="0" l="0" r="0" t="0"/>
          <a:stretch/>
        </p:blipFill>
        <p:spPr>
          <a:xfrm>
            <a:off x="10640984" y="-100013"/>
            <a:ext cx="1551016" cy="1444774"/>
          </a:xfrm>
          <a:prstGeom prst="rect">
            <a:avLst/>
          </a:prstGeom>
          <a:noFill/>
          <a:ln>
            <a:noFill/>
          </a:ln>
        </p:spPr>
      </p:pic>
      <p:sp>
        <p:nvSpPr>
          <p:cNvPr id="136" name="Google Shape;136;p6"/>
          <p:cNvSpPr txBox="1"/>
          <p:nvPr/>
        </p:nvSpPr>
        <p:spPr>
          <a:xfrm>
            <a:off x="94526" y="883096"/>
            <a:ext cx="478034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 Vì sao phải học lịch sử?</a:t>
            </a:r>
            <a:endParaRPr/>
          </a:p>
        </p:txBody>
      </p:sp>
      <p:pic>
        <p:nvPicPr>
          <p:cNvPr id="137" name="Google Shape;137;p6"/>
          <p:cNvPicPr preferRelativeResize="0"/>
          <p:nvPr/>
        </p:nvPicPr>
        <p:blipFill rotWithShape="1">
          <a:blip r:embed="rId4">
            <a:alphaModFix/>
          </a:blip>
          <a:srcRect b="2477" l="0" r="0" t="2476"/>
          <a:stretch/>
        </p:blipFill>
        <p:spPr>
          <a:xfrm>
            <a:off x="6372141" y="1324433"/>
            <a:ext cx="4780345" cy="2555727"/>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cxnSp>
        <p:nvCxnSpPr>
          <p:cNvPr id="138" name="Google Shape;138;p6"/>
          <p:cNvCxnSpPr/>
          <p:nvPr/>
        </p:nvCxnSpPr>
        <p:spPr>
          <a:xfrm>
            <a:off x="5819860" y="1113928"/>
            <a:ext cx="0" cy="4939631"/>
          </a:xfrm>
          <a:prstGeom prst="straightConnector1">
            <a:avLst/>
          </a:prstGeom>
          <a:noFill/>
          <a:ln cap="flat" cmpd="sng" w="12700">
            <a:solidFill>
              <a:srgbClr val="FFFF00"/>
            </a:solidFill>
            <a:prstDash val="solid"/>
            <a:miter lim="800000"/>
            <a:headEnd len="sm" w="sm" type="none"/>
            <a:tailEnd len="sm" w="sm" type="none"/>
          </a:ln>
        </p:spPr>
      </p:cxnSp>
      <p:sp>
        <p:nvSpPr>
          <p:cNvPr id="139" name="Google Shape;139;p6"/>
          <p:cNvSpPr txBox="1"/>
          <p:nvPr/>
        </p:nvSpPr>
        <p:spPr>
          <a:xfrm>
            <a:off x="115749" y="1344760"/>
            <a:ext cx="571916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Học lịch sử để biết được cội nguồn của tổ tiên, quê hương, đất nước, hiểu được ông cha ta đã phải lao động, sáng tạo, đấu tranh như thế nào để có được đất nước như ngày nay. </a:t>
            </a:r>
            <a:endParaRPr sz="2400">
              <a:solidFill>
                <a:schemeClr val="lt1"/>
              </a:solidFill>
              <a:latin typeface="Calibri"/>
              <a:ea typeface="Calibri"/>
              <a:cs typeface="Calibri"/>
              <a:sym typeface="Calibri"/>
            </a:endParaRPr>
          </a:p>
        </p:txBody>
      </p:sp>
      <p:sp>
        <p:nvSpPr>
          <p:cNvPr id="140" name="Google Shape;140;p6"/>
          <p:cNvSpPr txBox="1"/>
          <p:nvPr/>
        </p:nvSpPr>
        <p:spPr>
          <a:xfrm>
            <a:off x="115749" y="2998847"/>
            <a:ext cx="578697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Học lịch sử để đúc kết những bài học kinh nghiêm của quá khứ nhằm phục vụ cho hiện tại và tương lai. </a:t>
            </a:r>
            <a:endParaRPr/>
          </a:p>
        </p:txBody>
      </p:sp>
      <p:pic>
        <p:nvPicPr>
          <p:cNvPr id="141" name="Google Shape;141;p6"/>
          <p:cNvPicPr preferRelativeResize="0"/>
          <p:nvPr/>
        </p:nvPicPr>
        <p:blipFill rotWithShape="1">
          <a:blip r:embed="rId5">
            <a:alphaModFix/>
          </a:blip>
          <a:srcRect b="0" l="0" r="0" t="0"/>
          <a:stretch/>
        </p:blipFill>
        <p:spPr>
          <a:xfrm>
            <a:off x="6360288" y="3964587"/>
            <a:ext cx="4780337" cy="2555728"/>
          </a:xfrm>
          <a:prstGeom prst="rect">
            <a:avLst/>
          </a:prstGeom>
          <a:noFill/>
          <a:ln cap="flat" cmpd="sng" w="25400">
            <a:solidFill>
              <a:srgbClr val="000000"/>
            </a:solidFill>
            <a:prstDash val="solid"/>
            <a:round/>
            <a:headEnd len="sm" w="sm" type="none"/>
            <a:tailEnd len="sm" w="sm" type="none"/>
          </a:ln>
        </p:spPr>
      </p:pic>
      <p:sp>
        <p:nvSpPr>
          <p:cNvPr id="142" name="Google Shape;142;p6"/>
          <p:cNvSpPr txBox="1"/>
          <p:nvPr/>
        </p:nvSpPr>
        <p:spPr>
          <a:xfrm>
            <a:off x="4932793" y="1274510"/>
            <a:ext cx="719168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a:t>
            </a:r>
            <a:r>
              <a:rPr i="1" lang="en-US" sz="2000">
                <a:solidFill>
                  <a:schemeClr val="lt1"/>
                </a:solidFill>
                <a:latin typeface="Times New Roman"/>
                <a:ea typeface="Times New Roman"/>
                <a:cs typeface="Times New Roman"/>
                <a:sym typeface="Times New Roman"/>
              </a:rPr>
              <a:t>Dân ta phải biết sử ta</a:t>
            </a:r>
            <a:endParaRPr/>
          </a:p>
          <a:p>
            <a:pPr indent="0" lvl="0" marL="0" marR="0" rtl="0" algn="ctr">
              <a:spcBef>
                <a:spcPts val="0"/>
              </a:spcBef>
              <a:spcAft>
                <a:spcPts val="0"/>
              </a:spcAft>
              <a:buNone/>
            </a:pPr>
            <a:r>
              <a:rPr i="1" lang="en-US" sz="2000">
                <a:solidFill>
                  <a:schemeClr val="lt1"/>
                </a:solidFill>
                <a:latin typeface="Times New Roman"/>
                <a:ea typeface="Times New Roman"/>
                <a:cs typeface="Times New Roman"/>
                <a:sym typeface="Times New Roman"/>
              </a:rPr>
              <a:t>Cho tường gốc tích nước nhà Việt Nam</a:t>
            </a:r>
            <a:r>
              <a:rPr lang="en-US" sz="2000">
                <a:solidFill>
                  <a:schemeClr val="lt1"/>
                </a:solidFill>
                <a:latin typeface="Times New Roman"/>
                <a:ea typeface="Times New Roman"/>
                <a:cs typeface="Times New Roman"/>
                <a:sym typeface="Times New Roman"/>
              </a:rPr>
              <a:t>”</a:t>
            </a:r>
            <a:endParaRPr/>
          </a:p>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                                                    (Lịch sử nước ta, Hồ Chí Minh)</a:t>
            </a:r>
            <a:endParaRPr sz="12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500"/>
                                        <p:tgtEl>
                                          <p:spTgt spid="136">
                                            <p:txEl>
                                              <p:pRg end="0" st="0"/>
                                            </p:txEl>
                                          </p:spTgt>
                                        </p:tgtEl>
                                      </p:cBhvr>
                                    </p:animEffect>
                                  </p:childTnLst>
                                </p:cTn>
                              </p:par>
                              <p:par>
                                <p:cTn fill="hold" nodeType="with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5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500"/>
                                        <p:tgtEl>
                                          <p:spTgt spid="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500"/>
                                        <p:tgtEl>
                                          <p:spTgt spid="1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42">
                                            <p:txEl>
                                              <p:pRg end="0" st="0"/>
                                            </p:txEl>
                                          </p:spTgt>
                                        </p:tgtEl>
                                        <p:attrNameLst>
                                          <p:attrName>ppt_w</p:attrName>
                                        </p:attrNameLst>
                                      </p:cBhvr>
                                      <p:tavLst>
                                        <p:tav fmla="" tm="0">
                                          <p:val>
                                            <p:strVal val="#ppt_w"/>
                                          </p:val>
                                        </p:tav>
                                        <p:tav fmla="" tm="100000">
                                          <p:val>
                                            <p:strVal val="0"/>
                                          </p:val>
                                        </p:tav>
                                      </p:tavLst>
                                    </p:anim>
                                    <p:anim calcmode="lin" valueType="num">
                                      <p:cBhvr additive="base">
                                        <p:cTn dur="500"/>
                                        <p:tgtEl>
                                          <p:spTgt spid="142">
                                            <p:txEl>
                                              <p:pRg end="0" st="0"/>
                                            </p:txEl>
                                          </p:spTgt>
                                        </p:tgtEl>
                                        <p:attrNameLst>
                                          <p:attrName>ppt_h</p:attrName>
                                        </p:attrNameLst>
                                      </p:cBhvr>
                                      <p:tavLst>
                                        <p:tav fmla="" tm="0">
                                          <p:val>
                                            <p:strVal val="#ppt_h"/>
                                          </p:val>
                                        </p:tav>
                                        <p:tav fmla="" tm="100000">
                                          <p:val>
                                            <p:strVal val="0"/>
                                          </p:val>
                                        </p:tav>
                                      </p:tavLst>
                                    </p:anim>
                                    <p:set>
                                      <p:cBhvr>
                                        <p:cTn dur="1" fill="hold">
                                          <p:stCondLst>
                                            <p:cond delay="500"/>
                                          </p:stCondLst>
                                        </p:cTn>
                                        <p:tgtEl>
                                          <p:spTgt spid="142">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42">
                                            <p:txEl>
                                              <p:pRg end="1" st="1"/>
                                            </p:txEl>
                                          </p:spTgt>
                                        </p:tgtEl>
                                        <p:attrNameLst>
                                          <p:attrName>ppt_w</p:attrName>
                                        </p:attrNameLst>
                                      </p:cBhvr>
                                      <p:tavLst>
                                        <p:tav fmla="" tm="0">
                                          <p:val>
                                            <p:strVal val="#ppt_w"/>
                                          </p:val>
                                        </p:tav>
                                        <p:tav fmla="" tm="100000">
                                          <p:val>
                                            <p:strVal val="0"/>
                                          </p:val>
                                        </p:tav>
                                      </p:tavLst>
                                    </p:anim>
                                    <p:anim calcmode="lin" valueType="num">
                                      <p:cBhvr additive="base">
                                        <p:cTn dur="500"/>
                                        <p:tgtEl>
                                          <p:spTgt spid="142">
                                            <p:txEl>
                                              <p:pRg end="1" st="1"/>
                                            </p:txEl>
                                          </p:spTgt>
                                        </p:tgtEl>
                                        <p:attrNameLst>
                                          <p:attrName>ppt_h</p:attrName>
                                        </p:attrNameLst>
                                      </p:cBhvr>
                                      <p:tavLst>
                                        <p:tav fmla="" tm="0">
                                          <p:val>
                                            <p:strVal val="#ppt_h"/>
                                          </p:val>
                                        </p:tav>
                                        <p:tav fmla="" tm="100000">
                                          <p:val>
                                            <p:strVal val="0"/>
                                          </p:val>
                                        </p:tav>
                                      </p:tavLst>
                                    </p:anim>
                                    <p:set>
                                      <p:cBhvr>
                                        <p:cTn dur="1" fill="hold">
                                          <p:stCondLst>
                                            <p:cond delay="500"/>
                                          </p:stCondLst>
                                        </p:cTn>
                                        <p:tgtEl>
                                          <p:spTgt spid="142">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42">
                                            <p:txEl>
                                              <p:pRg end="2" st="2"/>
                                            </p:txEl>
                                          </p:spTgt>
                                        </p:tgtEl>
                                        <p:attrNameLst>
                                          <p:attrName>ppt_w</p:attrName>
                                        </p:attrNameLst>
                                      </p:cBhvr>
                                      <p:tavLst>
                                        <p:tav fmla="" tm="0">
                                          <p:val>
                                            <p:strVal val="#ppt_w"/>
                                          </p:val>
                                        </p:tav>
                                        <p:tav fmla="" tm="100000">
                                          <p:val>
                                            <p:strVal val="0"/>
                                          </p:val>
                                        </p:tav>
                                      </p:tavLst>
                                    </p:anim>
                                    <p:anim calcmode="lin" valueType="num">
                                      <p:cBhvr additive="base">
                                        <p:cTn dur="500"/>
                                        <p:tgtEl>
                                          <p:spTgt spid="142">
                                            <p:txEl>
                                              <p:pRg end="2" st="2"/>
                                            </p:txEl>
                                          </p:spTgt>
                                        </p:tgtEl>
                                        <p:attrNameLst>
                                          <p:attrName>ppt_h</p:attrName>
                                        </p:attrNameLst>
                                      </p:cBhvr>
                                      <p:tavLst>
                                        <p:tav fmla="" tm="0">
                                          <p:val>
                                            <p:strVal val="#ppt_h"/>
                                          </p:val>
                                        </p:tav>
                                        <p:tav fmla="" tm="100000">
                                          <p:val>
                                            <p:strVal val="0"/>
                                          </p:val>
                                        </p:tav>
                                      </p:tavLst>
                                    </p:anim>
                                    <p:set>
                                      <p:cBhvr>
                                        <p:cTn dur="1" fill="hold">
                                          <p:stCondLst>
                                            <p:cond delay="500"/>
                                          </p:stCondLst>
                                        </p:cTn>
                                        <p:tgtEl>
                                          <p:spTgt spid="142">
                                            <p:txEl>
                                              <p:pRg end="2" st="2"/>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2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5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5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5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500"/>
                                        <p:tgtEl>
                                          <p:spTgt spid="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500"/>
                                        <p:tgtEl>
                                          <p:spTgt spid="14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p:nvPr/>
        </p:nvSpPr>
        <p:spPr>
          <a:xfrm>
            <a:off x="65219"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sp>
        <p:nvSpPr>
          <p:cNvPr id="148" name="Google Shape;148;p7"/>
          <p:cNvSpPr txBox="1"/>
          <p:nvPr/>
        </p:nvSpPr>
        <p:spPr>
          <a:xfrm>
            <a:off x="94526" y="883096"/>
            <a:ext cx="84922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III. Khám phá quá khứ từ những nguồn sử liệu</a:t>
            </a:r>
            <a:endParaRPr/>
          </a:p>
        </p:txBody>
      </p:sp>
      <p:sp>
        <p:nvSpPr>
          <p:cNvPr id="149" name="Google Shape;149;p7"/>
          <p:cNvSpPr txBox="1"/>
          <p:nvPr/>
        </p:nvSpPr>
        <p:spPr>
          <a:xfrm>
            <a:off x="194923" y="1396860"/>
            <a:ext cx="4434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a) Tư liệu gốc</a:t>
            </a:r>
            <a:endParaRPr sz="2400">
              <a:solidFill>
                <a:schemeClr val="lt1"/>
              </a:solidFill>
              <a:latin typeface="Calibri"/>
              <a:ea typeface="Calibri"/>
              <a:cs typeface="Calibri"/>
              <a:sym typeface="Calibri"/>
            </a:endParaRPr>
          </a:p>
        </p:txBody>
      </p:sp>
      <p:sp>
        <p:nvSpPr>
          <p:cNvPr id="150" name="Google Shape;150;p7"/>
          <p:cNvSpPr txBox="1"/>
          <p:nvPr/>
        </p:nvSpPr>
        <p:spPr>
          <a:xfrm>
            <a:off x="211635" y="1816339"/>
            <a:ext cx="620699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Là tư liệu liên quan đến trực tiếp đến sự kiện lịch sử, ra đời vào thời điểm diễn ra sự kiện</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sp>
        <p:nvSpPr>
          <p:cNvPr id="151" name="Google Shape;151;p7"/>
          <p:cNvSpPr txBox="1"/>
          <p:nvPr/>
        </p:nvSpPr>
        <p:spPr>
          <a:xfrm>
            <a:off x="7374530" y="5062101"/>
            <a:ext cx="425401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Lời kêu gọi toàn quốc kháng chiến</a:t>
            </a:r>
            <a:endParaRPr sz="2400">
              <a:solidFill>
                <a:schemeClr val="lt1"/>
              </a:solidFill>
              <a:latin typeface="Calibri"/>
              <a:ea typeface="Calibri"/>
              <a:cs typeface="Calibri"/>
              <a:sym typeface="Calibri"/>
            </a:endParaRPr>
          </a:p>
        </p:txBody>
      </p:sp>
      <p:pic>
        <p:nvPicPr>
          <p:cNvPr id="152" name="Google Shape;152;p7"/>
          <p:cNvPicPr preferRelativeResize="0"/>
          <p:nvPr/>
        </p:nvPicPr>
        <p:blipFill rotWithShape="1">
          <a:blip r:embed="rId3">
            <a:alphaModFix/>
          </a:blip>
          <a:srcRect b="7969" l="43539" r="31765" t="62591"/>
          <a:stretch/>
        </p:blipFill>
        <p:spPr>
          <a:xfrm>
            <a:off x="7033035" y="1513627"/>
            <a:ext cx="4565507" cy="3531016"/>
          </a:xfrm>
          <a:prstGeom prst="rect">
            <a:avLst/>
          </a:prstGeom>
          <a:noFill/>
          <a:ln>
            <a:noFill/>
          </a:ln>
        </p:spPr>
      </p:pic>
      <p:sp>
        <p:nvSpPr>
          <p:cNvPr id="153" name="Google Shape;153;p7"/>
          <p:cNvSpPr txBox="1"/>
          <p:nvPr/>
        </p:nvSpPr>
        <p:spPr>
          <a:xfrm>
            <a:off x="7406115" y="5179326"/>
            <a:ext cx="363524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Bia đá</a:t>
            </a:r>
            <a:endParaRPr sz="2400">
              <a:solidFill>
                <a:schemeClr val="lt1"/>
              </a:solidFill>
              <a:latin typeface="Calibri"/>
              <a:ea typeface="Calibri"/>
              <a:cs typeface="Calibri"/>
              <a:sym typeface="Calibri"/>
            </a:endParaRPr>
          </a:p>
        </p:txBody>
      </p:sp>
      <p:sp>
        <p:nvSpPr>
          <p:cNvPr id="154" name="Google Shape;154;p7"/>
          <p:cNvSpPr txBox="1"/>
          <p:nvPr/>
        </p:nvSpPr>
        <p:spPr>
          <a:xfrm>
            <a:off x="194923" y="2653952"/>
            <a:ext cx="572148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Calibri"/>
                <a:ea typeface="Calibri"/>
                <a:cs typeface="Calibri"/>
                <a:sym typeface="Calibri"/>
              </a:rPr>
              <a:t>🡪 Đây là nguồn sử liệu đáng tin cậy nhất.</a:t>
            </a:r>
            <a:endParaRPr i="1" sz="2400">
              <a:solidFill>
                <a:schemeClr val="lt1"/>
              </a:solidFill>
              <a:latin typeface="Calibri"/>
              <a:ea typeface="Calibri"/>
              <a:cs typeface="Calibri"/>
              <a:sym typeface="Calibri"/>
            </a:endParaRPr>
          </a:p>
        </p:txBody>
      </p:sp>
      <p:pic>
        <p:nvPicPr>
          <p:cNvPr id="155" name="Google Shape;155;p7"/>
          <p:cNvPicPr preferRelativeResize="0"/>
          <p:nvPr/>
        </p:nvPicPr>
        <p:blipFill rotWithShape="1">
          <a:blip r:embed="rId4">
            <a:alphaModFix/>
          </a:blip>
          <a:srcRect b="0" l="0" r="0" t="0"/>
          <a:stretch/>
        </p:blipFill>
        <p:spPr>
          <a:xfrm flipH="1">
            <a:off x="6995844" y="1527379"/>
            <a:ext cx="4565504" cy="3989014"/>
          </a:xfrm>
          <a:prstGeom prst="rect">
            <a:avLst/>
          </a:prstGeom>
          <a:noFill/>
          <a:ln>
            <a:noFill/>
          </a:ln>
        </p:spPr>
      </p:pic>
      <p:pic>
        <p:nvPicPr>
          <p:cNvPr id="156" name="Google Shape;156;p7"/>
          <p:cNvPicPr preferRelativeResize="0"/>
          <p:nvPr/>
        </p:nvPicPr>
        <p:blipFill rotWithShape="1">
          <a:blip r:embed="rId5">
            <a:alphaModFix/>
          </a:blip>
          <a:srcRect b="0" l="0" r="0" t="0"/>
          <a:stretch/>
        </p:blipFill>
        <p:spPr>
          <a:xfrm>
            <a:off x="7025153" y="1527379"/>
            <a:ext cx="4603392" cy="3503511"/>
          </a:xfrm>
          <a:prstGeom prst="rect">
            <a:avLst/>
          </a:prstGeom>
          <a:noFill/>
          <a:ln>
            <a:noFill/>
          </a:ln>
        </p:spPr>
      </p:pic>
      <p:sp>
        <p:nvSpPr>
          <p:cNvPr id="157" name="Google Shape;157;p7"/>
          <p:cNvSpPr txBox="1"/>
          <p:nvPr/>
        </p:nvSpPr>
        <p:spPr>
          <a:xfrm>
            <a:off x="7372516" y="5148115"/>
            <a:ext cx="363524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Truyền thuyết Thánh Gióng</a:t>
            </a:r>
            <a:endParaRPr sz="2400">
              <a:solidFill>
                <a:schemeClr val="lt1"/>
              </a:solidFill>
              <a:latin typeface="Calibri"/>
              <a:ea typeface="Calibri"/>
              <a:cs typeface="Calibri"/>
              <a:sym typeface="Calibri"/>
            </a:endParaRPr>
          </a:p>
        </p:txBody>
      </p:sp>
      <p:sp>
        <p:nvSpPr>
          <p:cNvPr id="158" name="Google Shape;158;p7"/>
          <p:cNvSpPr txBox="1"/>
          <p:nvPr/>
        </p:nvSpPr>
        <p:spPr>
          <a:xfrm>
            <a:off x="240084" y="2583494"/>
            <a:ext cx="4434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b) Tư liệu truyền miệng</a:t>
            </a:r>
            <a:endParaRPr sz="2400">
              <a:solidFill>
                <a:schemeClr val="lt1"/>
              </a:solidFill>
              <a:latin typeface="Calibri"/>
              <a:ea typeface="Calibri"/>
              <a:cs typeface="Calibri"/>
              <a:sym typeface="Calibri"/>
            </a:endParaRPr>
          </a:p>
        </p:txBody>
      </p:sp>
      <p:sp>
        <p:nvSpPr>
          <p:cNvPr id="159" name="Google Shape;159;p7"/>
          <p:cNvSpPr txBox="1"/>
          <p:nvPr/>
        </p:nvSpPr>
        <p:spPr>
          <a:xfrm>
            <a:off x="240084" y="2988176"/>
            <a:ext cx="637290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Là những câu chuyện dân gian: truyền thuyết, thần thoại, cổ tích… được kể từ đời này sang đời khác.</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cxnSp>
        <p:nvCxnSpPr>
          <p:cNvPr id="160" name="Google Shape;160;p7"/>
          <p:cNvCxnSpPr/>
          <p:nvPr/>
        </p:nvCxnSpPr>
        <p:spPr>
          <a:xfrm>
            <a:off x="6575084" y="1097301"/>
            <a:ext cx="0" cy="4887039"/>
          </a:xfrm>
          <a:prstGeom prst="straightConnector1">
            <a:avLst/>
          </a:prstGeom>
          <a:noFill/>
          <a:ln cap="flat" cmpd="sng" w="12700">
            <a:solidFill>
              <a:schemeClr val="accent4"/>
            </a:solidFill>
            <a:prstDash val="solid"/>
            <a:miter lim="800000"/>
            <a:headEnd len="sm" w="sm" type="none"/>
            <a:tailEnd len="sm" w="sm" type="none"/>
          </a:ln>
        </p:spPr>
      </p:cxnSp>
      <p:sp>
        <p:nvSpPr>
          <p:cNvPr id="161" name="Google Shape;161;p7"/>
          <p:cNvSpPr txBox="1"/>
          <p:nvPr/>
        </p:nvSpPr>
        <p:spPr>
          <a:xfrm>
            <a:off x="3970116" y="104172"/>
            <a:ext cx="4780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C000"/>
                </a:solidFill>
                <a:latin typeface="Times New Roman"/>
                <a:ea typeface="Times New Roman"/>
                <a:cs typeface="Times New Roman"/>
                <a:sym typeface="Times New Roman"/>
              </a:rPr>
              <a:t>Bài 1: LỊCH SỬ VÀ CUỘC SỐNG</a:t>
            </a:r>
            <a:endParaRPr/>
          </a:p>
        </p:txBody>
      </p:sp>
      <p:sp>
        <p:nvSpPr>
          <p:cNvPr id="162" name="Google Shape;162;p7"/>
          <p:cNvSpPr txBox="1"/>
          <p:nvPr/>
        </p:nvSpPr>
        <p:spPr>
          <a:xfrm>
            <a:off x="208079" y="4141847"/>
            <a:ext cx="4434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c) Tư liệu chữ viết</a:t>
            </a:r>
            <a:endParaRPr sz="2400">
              <a:solidFill>
                <a:schemeClr val="lt1"/>
              </a:solidFill>
              <a:latin typeface="Calibri"/>
              <a:ea typeface="Calibri"/>
              <a:cs typeface="Calibri"/>
              <a:sym typeface="Calibri"/>
            </a:endParaRPr>
          </a:p>
        </p:txBody>
      </p:sp>
      <p:sp>
        <p:nvSpPr>
          <p:cNvPr id="163" name="Google Shape;163;p7"/>
          <p:cNvSpPr txBox="1"/>
          <p:nvPr/>
        </p:nvSpPr>
        <p:spPr>
          <a:xfrm>
            <a:off x="194922" y="4571310"/>
            <a:ext cx="59953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Các bản chữ khắc trên xương, mai rùa, vỏ cây, đá, viết tay hoặc ghi trên giấy.</a:t>
            </a:r>
            <a:endParaRPr sz="2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6">
            <a:alphaModFix/>
          </a:blip>
          <a:srcRect b="0" l="0" r="0" t="0"/>
          <a:stretch/>
        </p:blipFill>
        <p:spPr>
          <a:xfrm>
            <a:off x="10640984" y="-100013"/>
            <a:ext cx="1551016" cy="1444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par>
                                <p:cTn fill="hold" nodeType="with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5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52"/>
                                        </p:tgtEl>
                                        <p:attrNameLst>
                                          <p:attrName>ppt_w</p:attrName>
                                        </p:attrNameLst>
                                      </p:cBhvr>
                                      <p:tavLst>
                                        <p:tav fmla="" tm="0">
                                          <p:val>
                                            <p:strVal val="#ppt_w"/>
                                          </p:val>
                                        </p:tav>
                                        <p:tav fmla="" tm="100000">
                                          <p:val>
                                            <p:strVal val="0"/>
                                          </p:val>
                                        </p:tav>
                                      </p:tavLst>
                                    </p:anim>
                                    <p:anim calcmode="lin" valueType="num">
                                      <p:cBhvr additive="base">
                                        <p:cTn dur="500"/>
                                        <p:tgtEl>
                                          <p:spTgt spid="152"/>
                                        </p:tgtEl>
                                        <p:attrNameLst>
                                          <p:attrName>ppt_h</p:attrName>
                                        </p:attrNameLst>
                                      </p:cBhvr>
                                      <p:tavLst>
                                        <p:tav fmla="" tm="0">
                                          <p:val>
                                            <p:strVal val="#ppt_h"/>
                                          </p:val>
                                        </p:tav>
                                        <p:tav fmla="" tm="100000">
                                          <p:val>
                                            <p:strVal val="0"/>
                                          </p:val>
                                        </p:tav>
                                      </p:tavLst>
                                    </p:anim>
                                    <p:set>
                                      <p:cBhvr>
                                        <p:cTn dur="1" fill="hold">
                                          <p:stCondLst>
                                            <p:cond delay="500"/>
                                          </p:stCondLst>
                                        </p:cTn>
                                        <p:tgtEl>
                                          <p:spTgt spid="152"/>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54">
                                            <p:txEl>
                                              <p:pRg end="0" st="0"/>
                                            </p:txEl>
                                          </p:spTgt>
                                        </p:tgtEl>
                                        <p:attrNameLst>
                                          <p:attrName>ppt_w</p:attrName>
                                        </p:attrNameLst>
                                      </p:cBhvr>
                                      <p:tavLst>
                                        <p:tav fmla="" tm="0">
                                          <p:val>
                                            <p:strVal val="#ppt_w"/>
                                          </p:val>
                                        </p:tav>
                                        <p:tav fmla="" tm="100000">
                                          <p:val>
                                            <p:strVal val="0"/>
                                          </p:val>
                                        </p:tav>
                                      </p:tavLst>
                                    </p:anim>
                                    <p:anim calcmode="lin" valueType="num">
                                      <p:cBhvr additive="base">
                                        <p:cTn dur="500"/>
                                        <p:tgtEl>
                                          <p:spTgt spid="154">
                                            <p:txEl>
                                              <p:pRg end="0" st="0"/>
                                            </p:txEl>
                                          </p:spTgt>
                                        </p:tgtEl>
                                        <p:attrNameLst>
                                          <p:attrName>ppt_h</p:attrName>
                                        </p:attrNameLst>
                                      </p:cBhvr>
                                      <p:tavLst>
                                        <p:tav fmla="" tm="0">
                                          <p:val>
                                            <p:strVal val="#ppt_h"/>
                                          </p:val>
                                        </p:tav>
                                        <p:tav fmla="" tm="100000">
                                          <p:val>
                                            <p:strVal val="0"/>
                                          </p:val>
                                        </p:tav>
                                      </p:tavLst>
                                    </p:anim>
                                    <p:set>
                                      <p:cBhvr>
                                        <p:cTn dur="1" fill="hold">
                                          <p:stCondLst>
                                            <p:cond delay="500"/>
                                          </p:stCondLst>
                                        </p:cTn>
                                        <p:tgtEl>
                                          <p:spTgt spid="154">
                                            <p:txEl>
                                              <p:pRg end="0" st="0"/>
                                            </p:txEl>
                                          </p:spTgt>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51"/>
                                        </p:tgtEl>
                                        <p:attrNameLst>
                                          <p:attrName>ppt_w</p:attrName>
                                        </p:attrNameLst>
                                      </p:cBhvr>
                                      <p:tavLst>
                                        <p:tav fmla="" tm="0">
                                          <p:val>
                                            <p:strVal val="#ppt_w"/>
                                          </p:val>
                                        </p:tav>
                                        <p:tav fmla="" tm="100000">
                                          <p:val>
                                            <p:strVal val="0"/>
                                          </p:val>
                                        </p:tav>
                                      </p:tavLst>
                                    </p:anim>
                                    <p:anim calcmode="lin" valueType="num">
                                      <p:cBhvr additive="base">
                                        <p:cTn dur="500"/>
                                        <p:tgtEl>
                                          <p:spTgt spid="151"/>
                                        </p:tgtEl>
                                        <p:attrNameLst>
                                          <p:attrName>ppt_h</p:attrName>
                                        </p:attrNameLst>
                                      </p:cBhvr>
                                      <p:tavLst>
                                        <p:tav fmla="" tm="0">
                                          <p:val>
                                            <p:strVal val="#ppt_h"/>
                                          </p:val>
                                        </p:tav>
                                        <p:tav fmla="" tm="100000">
                                          <p:val>
                                            <p:strVal val="0"/>
                                          </p:val>
                                        </p:tav>
                                      </p:tavLst>
                                    </p:anim>
                                    <p:set>
                                      <p:cBhvr>
                                        <p:cTn dur="1" fill="hold">
                                          <p:stCondLst>
                                            <p:cond delay="50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2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56"/>
                                        </p:tgtEl>
                                        <p:attrNameLst>
                                          <p:attrName>ppt_w</p:attrName>
                                        </p:attrNameLst>
                                      </p:cBhvr>
                                      <p:tavLst>
                                        <p:tav fmla="" tm="0">
                                          <p:val>
                                            <p:strVal val="#ppt_w"/>
                                          </p:val>
                                        </p:tav>
                                        <p:tav fmla="" tm="100000">
                                          <p:val>
                                            <p:strVal val="0"/>
                                          </p:val>
                                        </p:tav>
                                      </p:tavLst>
                                    </p:anim>
                                    <p:anim calcmode="lin" valueType="num">
                                      <p:cBhvr additive="base">
                                        <p:cTn dur="500"/>
                                        <p:tgtEl>
                                          <p:spTgt spid="156"/>
                                        </p:tgtEl>
                                        <p:attrNameLst>
                                          <p:attrName>ppt_h</p:attrName>
                                        </p:attrNameLst>
                                      </p:cBhvr>
                                      <p:tavLst>
                                        <p:tav fmla="" tm="0">
                                          <p:val>
                                            <p:strVal val="#ppt_h"/>
                                          </p:val>
                                        </p:tav>
                                        <p:tav fmla="" tm="100000">
                                          <p:val>
                                            <p:strVal val="0"/>
                                          </p:val>
                                        </p:tav>
                                      </p:tavLst>
                                    </p:anim>
                                    <p:set>
                                      <p:cBhvr>
                                        <p:cTn dur="1" fill="hold">
                                          <p:stCondLst>
                                            <p:cond delay="500"/>
                                          </p:stCondLst>
                                        </p:cTn>
                                        <p:tgtEl>
                                          <p:spTgt spid="156"/>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57"/>
                                        </p:tgtEl>
                                        <p:attrNameLst>
                                          <p:attrName>ppt_w</p:attrName>
                                        </p:attrNameLst>
                                      </p:cBhvr>
                                      <p:tavLst>
                                        <p:tav fmla="" tm="0">
                                          <p:val>
                                            <p:strVal val="#ppt_w"/>
                                          </p:val>
                                        </p:tav>
                                        <p:tav fmla="" tm="100000">
                                          <p:val>
                                            <p:strVal val="0"/>
                                          </p:val>
                                        </p:tav>
                                      </p:tavLst>
                                    </p:anim>
                                    <p:anim calcmode="lin" valueType="num">
                                      <p:cBhvr additive="base">
                                        <p:cTn dur="500"/>
                                        <p:tgtEl>
                                          <p:spTgt spid="157"/>
                                        </p:tgtEl>
                                        <p:attrNameLst>
                                          <p:attrName>ppt_h</p:attrName>
                                        </p:attrNameLst>
                                      </p:cBhvr>
                                      <p:tavLst>
                                        <p:tav fmla="" tm="0">
                                          <p:val>
                                            <p:strVal val="#ppt_h"/>
                                          </p:val>
                                        </p:tav>
                                        <p:tav fmla="" tm="100000">
                                          <p:val>
                                            <p:strVal val="0"/>
                                          </p:val>
                                        </p:tav>
                                      </p:tavLst>
                                    </p:anim>
                                    <p:set>
                                      <p:cBhvr>
                                        <p:cTn dur="1" fill="hold">
                                          <p:stCondLst>
                                            <p:cond delay="500"/>
                                          </p:stCondLst>
                                        </p:cTn>
                                        <p:tgtEl>
                                          <p:spTgt spid="157"/>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ppt_w</p:attrName>
                                        </p:attrNameLst>
                                      </p:cBhvr>
                                      <p:tavLst>
                                        <p:tav fmla="" tm="0">
                                          <p:val>
                                            <p:strVal val="0"/>
                                          </p:val>
                                        </p:tav>
                                        <p:tav fmla="" tm="100000">
                                          <p:val>
                                            <p:strVal val="#ppt_w"/>
                                          </p:val>
                                        </p:tav>
                                      </p:tavLst>
                                    </p:anim>
                                    <p:anim calcmode="lin" valueType="num">
                                      <p:cBhvr additive="base">
                                        <p:cTn dur="500"/>
                                        <p:tgtEl>
                                          <p:spTgt spid="15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p:nvPr/>
        </p:nvSpPr>
        <p:spPr>
          <a:xfrm>
            <a:off x="0"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8"/>
          <p:cNvSpPr txBox="1"/>
          <p:nvPr/>
        </p:nvSpPr>
        <p:spPr>
          <a:xfrm>
            <a:off x="3970116" y="104172"/>
            <a:ext cx="47803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C000"/>
                </a:solidFill>
                <a:latin typeface="Times New Roman"/>
                <a:ea typeface="Times New Roman"/>
                <a:cs typeface="Times New Roman"/>
                <a:sym typeface="Times New Roman"/>
              </a:rPr>
              <a:t>Bài 1: LỊCH SỬ VÀ CUỘC SỐNG</a:t>
            </a:r>
            <a:endParaRPr/>
          </a:p>
        </p:txBody>
      </p:sp>
      <p:pic>
        <p:nvPicPr>
          <p:cNvPr id="171" name="Google Shape;171;p8"/>
          <p:cNvPicPr preferRelativeResize="0"/>
          <p:nvPr/>
        </p:nvPicPr>
        <p:blipFill rotWithShape="1">
          <a:blip r:embed="rId3">
            <a:alphaModFix/>
          </a:blip>
          <a:srcRect b="0" l="0" r="0" t="0"/>
          <a:stretch/>
        </p:blipFill>
        <p:spPr>
          <a:xfrm>
            <a:off x="10213535" y="-206255"/>
            <a:ext cx="2092928" cy="2092928"/>
          </a:xfrm>
          <a:prstGeom prst="rect">
            <a:avLst/>
          </a:prstGeom>
          <a:noFill/>
          <a:ln>
            <a:noFill/>
          </a:ln>
        </p:spPr>
      </p:pic>
      <p:sp>
        <p:nvSpPr>
          <p:cNvPr id="172" name="Google Shape;172;p8"/>
          <p:cNvSpPr txBox="1"/>
          <p:nvPr/>
        </p:nvSpPr>
        <p:spPr>
          <a:xfrm>
            <a:off x="94526" y="883096"/>
            <a:ext cx="84922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   LUYỆN TẬP</a:t>
            </a:r>
            <a:endParaRPr/>
          </a:p>
        </p:txBody>
      </p:sp>
      <p:sp>
        <p:nvSpPr>
          <p:cNvPr id="173" name="Google Shape;173;p8"/>
          <p:cNvSpPr txBox="1"/>
          <p:nvPr/>
        </p:nvSpPr>
        <p:spPr>
          <a:xfrm>
            <a:off x="258199" y="1328556"/>
            <a:ext cx="8492262"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lt1"/>
                </a:solidFill>
                <a:latin typeface="Times New Roman"/>
                <a:ea typeface="Times New Roman"/>
                <a:cs typeface="Times New Roman"/>
                <a:sym typeface="Times New Roman"/>
              </a:rPr>
              <a:t>Bài tập 1</a:t>
            </a:r>
            <a:r>
              <a:rPr lang="en-US" sz="2600">
                <a:solidFill>
                  <a:schemeClr val="lt1"/>
                </a:solidFill>
                <a:latin typeface="Times New Roman"/>
                <a:ea typeface="Times New Roman"/>
                <a:cs typeface="Times New Roman"/>
                <a:sym typeface="Times New Roman"/>
              </a:rPr>
              <a:t>: Tại sao phải cần thiết học lịch sử?</a:t>
            </a:r>
            <a:endParaRPr/>
          </a:p>
        </p:txBody>
      </p:sp>
      <p:sp>
        <p:nvSpPr>
          <p:cNvPr id="174" name="Google Shape;174;p8"/>
          <p:cNvSpPr txBox="1"/>
          <p:nvPr/>
        </p:nvSpPr>
        <p:spPr>
          <a:xfrm>
            <a:off x="228943" y="3467101"/>
            <a:ext cx="8492262"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lt1"/>
                </a:solidFill>
                <a:latin typeface="Times New Roman"/>
                <a:ea typeface="Times New Roman"/>
                <a:cs typeface="Times New Roman"/>
                <a:sym typeface="Times New Roman"/>
              </a:rPr>
              <a:t>Bài tập 2</a:t>
            </a:r>
            <a:r>
              <a:rPr lang="en-US" sz="2600">
                <a:solidFill>
                  <a:schemeClr val="lt1"/>
                </a:solidFill>
                <a:latin typeface="Times New Roman"/>
                <a:ea typeface="Times New Roman"/>
                <a:cs typeface="Times New Roman"/>
                <a:sym typeface="Times New Roman"/>
              </a:rPr>
              <a:t>: Căn cứ vào đâu để biết và dựng lại lịch sử?</a:t>
            </a:r>
            <a:endParaRPr/>
          </a:p>
        </p:txBody>
      </p:sp>
      <p:sp>
        <p:nvSpPr>
          <p:cNvPr id="175" name="Google Shape;175;p8"/>
          <p:cNvSpPr txBox="1"/>
          <p:nvPr/>
        </p:nvSpPr>
        <p:spPr>
          <a:xfrm>
            <a:off x="228943" y="1805107"/>
            <a:ext cx="1170485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Học lịch sử để biết được cội nguồn của tổ tiên, quê hương, đất nước, hiểu được ông cha ta đã phải lao động, sáng tạo, đấu tranh như thế nào để có được đất nước như ngày nay. </a:t>
            </a:r>
            <a:endParaRPr sz="2400">
              <a:solidFill>
                <a:schemeClr val="lt1"/>
              </a:solidFill>
              <a:latin typeface="Calibri"/>
              <a:ea typeface="Calibri"/>
              <a:cs typeface="Calibri"/>
              <a:sym typeface="Calibri"/>
            </a:endParaRPr>
          </a:p>
        </p:txBody>
      </p:sp>
      <p:sp>
        <p:nvSpPr>
          <p:cNvPr id="176" name="Google Shape;176;p8"/>
          <p:cNvSpPr txBox="1"/>
          <p:nvPr/>
        </p:nvSpPr>
        <p:spPr>
          <a:xfrm>
            <a:off x="258199" y="2636104"/>
            <a:ext cx="1167560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Học lịch sử để đúc kết những bài học kinh nghiêm của quá khứ nhằm phục vụ cho hiện tại và tương lai. </a:t>
            </a:r>
            <a:endParaRPr/>
          </a:p>
        </p:txBody>
      </p:sp>
      <p:sp>
        <p:nvSpPr>
          <p:cNvPr id="177" name="Google Shape;177;p8"/>
          <p:cNvSpPr txBox="1"/>
          <p:nvPr/>
        </p:nvSpPr>
        <p:spPr>
          <a:xfrm>
            <a:off x="228943" y="3974554"/>
            <a:ext cx="4434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a) Tư liệu gốc</a:t>
            </a:r>
            <a:endParaRPr sz="2400">
              <a:solidFill>
                <a:schemeClr val="lt1"/>
              </a:solidFill>
              <a:latin typeface="Calibri"/>
              <a:ea typeface="Calibri"/>
              <a:cs typeface="Calibri"/>
              <a:sym typeface="Calibri"/>
            </a:endParaRPr>
          </a:p>
        </p:txBody>
      </p:sp>
      <p:sp>
        <p:nvSpPr>
          <p:cNvPr id="178" name="Google Shape;178;p8"/>
          <p:cNvSpPr txBox="1"/>
          <p:nvPr/>
        </p:nvSpPr>
        <p:spPr>
          <a:xfrm>
            <a:off x="228942" y="4436219"/>
            <a:ext cx="4434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b) Tư liệu truyền miệng</a:t>
            </a:r>
            <a:endParaRPr sz="2400">
              <a:solidFill>
                <a:schemeClr val="lt1"/>
              </a:solidFill>
              <a:latin typeface="Calibri"/>
              <a:ea typeface="Calibri"/>
              <a:cs typeface="Calibri"/>
              <a:sym typeface="Calibri"/>
            </a:endParaRPr>
          </a:p>
        </p:txBody>
      </p:sp>
      <p:sp>
        <p:nvSpPr>
          <p:cNvPr id="179" name="Google Shape;179;p8"/>
          <p:cNvSpPr txBox="1"/>
          <p:nvPr/>
        </p:nvSpPr>
        <p:spPr>
          <a:xfrm>
            <a:off x="228941" y="4897884"/>
            <a:ext cx="443422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c) Tư liệu chữ viết</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500"/>
                                        <p:tgtEl>
                                          <p:spTgt spid="1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5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p:nvPr/>
        </p:nvSpPr>
        <p:spPr>
          <a:xfrm>
            <a:off x="15147" y="0"/>
            <a:ext cx="12192000" cy="6858000"/>
          </a:xfrm>
          <a:prstGeom prst="roundRect">
            <a:avLst>
              <a:gd fmla="val 16667" name="adj"/>
            </a:avLst>
          </a:prstGeom>
          <a:solidFill>
            <a:srgbClr val="171616">
              <a:alpha val="59607"/>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sp>
        <p:nvSpPr>
          <p:cNvPr id="185" name="Google Shape;185;p9"/>
          <p:cNvSpPr txBox="1"/>
          <p:nvPr/>
        </p:nvSpPr>
        <p:spPr>
          <a:xfrm>
            <a:off x="3970115" y="104172"/>
            <a:ext cx="527389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C000"/>
                </a:solidFill>
                <a:latin typeface="Times New Roman"/>
                <a:ea typeface="Times New Roman"/>
                <a:cs typeface="Times New Roman"/>
                <a:sym typeface="Times New Roman"/>
              </a:rPr>
              <a:t>Bài 2: THỜI GIAN TRONG LỊCH SỬ</a:t>
            </a:r>
            <a:endParaRPr/>
          </a:p>
        </p:txBody>
      </p:sp>
      <p:pic>
        <p:nvPicPr>
          <p:cNvPr id="186" name="Google Shape;186;p9"/>
          <p:cNvPicPr preferRelativeResize="0"/>
          <p:nvPr/>
        </p:nvPicPr>
        <p:blipFill rotWithShape="1">
          <a:blip r:embed="rId3">
            <a:alphaModFix/>
          </a:blip>
          <a:srcRect b="0" l="0" r="963" t="0"/>
          <a:stretch/>
        </p:blipFill>
        <p:spPr>
          <a:xfrm flipH="1" rot="2070486">
            <a:off x="10567497" y="446824"/>
            <a:ext cx="1559420" cy="1047807"/>
          </a:xfrm>
          <a:prstGeom prst="rect">
            <a:avLst/>
          </a:prstGeom>
          <a:noFill/>
          <a:ln>
            <a:noFill/>
          </a:ln>
        </p:spPr>
      </p:pic>
      <p:cxnSp>
        <p:nvCxnSpPr>
          <p:cNvPr id="187" name="Google Shape;187;p9"/>
          <p:cNvCxnSpPr/>
          <p:nvPr/>
        </p:nvCxnSpPr>
        <p:spPr>
          <a:xfrm>
            <a:off x="6635306" y="1275581"/>
            <a:ext cx="0" cy="4656207"/>
          </a:xfrm>
          <a:prstGeom prst="straightConnector1">
            <a:avLst/>
          </a:prstGeom>
          <a:noFill/>
          <a:ln cap="flat" cmpd="sng" w="12700">
            <a:solidFill>
              <a:schemeClr val="accent4"/>
            </a:solidFill>
            <a:prstDash val="solid"/>
            <a:miter lim="800000"/>
            <a:headEnd len="sm" w="sm" type="none"/>
            <a:tailEnd len="sm" w="sm" type="none"/>
          </a:ln>
        </p:spPr>
      </p:cxnSp>
      <p:sp>
        <p:nvSpPr>
          <p:cNvPr id="188" name="Google Shape;188;p9"/>
          <p:cNvSpPr txBox="1"/>
          <p:nvPr/>
        </p:nvSpPr>
        <p:spPr>
          <a:xfrm>
            <a:off x="6780708" y="5397752"/>
            <a:ext cx="456649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400">
                <a:solidFill>
                  <a:srgbClr val="FFC000"/>
                </a:solidFill>
                <a:latin typeface="Calibri"/>
                <a:ea typeface="Calibri"/>
                <a:cs typeface="Calibri"/>
                <a:sym typeface="Calibri"/>
              </a:rPr>
              <a:t>Tờ lịch của Việt Nam sử dụng cả âm lịch và dương lịch</a:t>
            </a:r>
            <a:endParaRPr i="1" sz="2400">
              <a:solidFill>
                <a:srgbClr val="FFC000"/>
              </a:solidFill>
              <a:latin typeface="Calibri"/>
              <a:ea typeface="Calibri"/>
              <a:cs typeface="Calibri"/>
              <a:sym typeface="Calibri"/>
            </a:endParaRPr>
          </a:p>
        </p:txBody>
      </p:sp>
      <p:pic>
        <p:nvPicPr>
          <p:cNvPr id="189" name="Google Shape;189;p9"/>
          <p:cNvPicPr preferRelativeResize="0"/>
          <p:nvPr/>
        </p:nvPicPr>
        <p:blipFill rotWithShape="1">
          <a:blip r:embed="rId4">
            <a:alphaModFix/>
          </a:blip>
          <a:srcRect b="24225" l="69009" r="8019" t="15605"/>
          <a:stretch/>
        </p:blipFill>
        <p:spPr>
          <a:xfrm>
            <a:off x="7291376" y="1275581"/>
            <a:ext cx="2877514" cy="3753619"/>
          </a:xfrm>
          <a:prstGeom prst="rect">
            <a:avLst/>
          </a:prstGeom>
          <a:noFill/>
          <a:ln>
            <a:noFill/>
          </a:ln>
        </p:spPr>
      </p:pic>
      <p:sp>
        <p:nvSpPr>
          <p:cNvPr id="190" name="Google Shape;190;p9"/>
          <p:cNvSpPr txBox="1"/>
          <p:nvPr/>
        </p:nvSpPr>
        <p:spPr>
          <a:xfrm>
            <a:off x="138644" y="1044749"/>
            <a:ext cx="67356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Times New Roman"/>
                <a:ea typeface="Times New Roman"/>
                <a:cs typeface="Times New Roman"/>
                <a:sym typeface="Times New Roman"/>
              </a:rPr>
              <a:t>I. Âm lịch, dương lịch</a:t>
            </a:r>
            <a:endParaRPr/>
          </a:p>
        </p:txBody>
      </p:sp>
      <p:sp>
        <p:nvSpPr>
          <p:cNvPr id="191" name="Google Shape;191;p9"/>
          <p:cNvSpPr txBox="1"/>
          <p:nvPr/>
        </p:nvSpPr>
        <p:spPr>
          <a:xfrm>
            <a:off x="70977" y="1447410"/>
            <a:ext cx="640213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 Âm lịch: được tính theo chu kì chuyển động của mặt trăng quay quanh trái đất.</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 Dương lịch: được tính theo chu kì chuyển động của trái đất quay quanh mặt trời (còn gọi là công lịch).</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500"/>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500"/>
                                        <p:tgtEl>
                                          <p:spTgt spid="191">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500"/>
                                        <p:tgtEl>
                                          <p:spTgt spid="19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2021-07-16T02:46:11Z</dcterms:created>
</cp:coreProperties>
</file>