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78" r:id="rId2"/>
    <p:sldId id="256" r:id="rId3"/>
    <p:sldId id="259" r:id="rId4"/>
    <p:sldId id="260" r:id="rId5"/>
    <p:sldId id="261" r:id="rId6"/>
    <p:sldId id="262" r:id="rId7"/>
    <p:sldId id="264" r:id="rId8"/>
    <p:sldId id="265" r:id="rId9"/>
    <p:sldId id="276" r:id="rId10"/>
    <p:sldId id="277" r:id="rId11"/>
    <p:sldId id="267" r:id="rId12"/>
    <p:sldId id="268" r:id="rId13"/>
    <p:sldId id="269" r:id="rId14"/>
    <p:sldId id="270" r:id="rId15"/>
    <p:sldId id="271" r:id="rId16"/>
    <p:sldId id="272" r:id="rId17"/>
    <p:sldId id="273" r:id="rId18"/>
    <p:sldId id="274" r:id="rId19"/>
    <p:sldId id="275" r:id="rId20"/>
    <p:sldId id="263" r:id="rId21"/>
  </p:sldIdLst>
  <p:sldSz cx="9144000" cy="6858000" type="screen4x3"/>
  <p:notesSz cx="6858000" cy="9144000"/>
  <p:embeddedFontLst>
    <p:embeddedFont>
      <p:font typeface="Mali" panose="020B0604020202020204" charset="-34"/>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Twinkl" panose="020B060402020202020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136" userDrawn="1">
          <p15:clr>
            <a:srgbClr val="A4A3A4"/>
          </p15:clr>
        </p15:guide>
        <p15:guide id="5" orient="horz" pos="3906" userDrawn="1">
          <p15:clr>
            <a:srgbClr val="A4A3A4"/>
          </p15:clr>
        </p15:guide>
        <p15:guide id="6" pos="862"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23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7BC"/>
    <a:srgbClr val="F39CA2"/>
    <a:srgbClr val="E94E13"/>
    <a:srgbClr val="009386"/>
    <a:srgbClr val="009640"/>
    <a:srgbClr val="85BD33"/>
    <a:srgbClr val="0076B0"/>
    <a:srgbClr val="00A8E7"/>
    <a:srgbClr val="00BFF3"/>
    <a:srgbClr val="CFE0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2" d="100"/>
          <a:sy n="92" d="100"/>
        </p:scale>
        <p:origin x="924" y="90"/>
      </p:cViewPr>
      <p:guideLst>
        <p:guide orient="horz" pos="2160"/>
        <p:guide pos="2880"/>
        <p:guide pos="136"/>
        <p:guide orient="horz" pos="3906"/>
        <p:guide pos="862"/>
        <p:guide orient="horz" pos="346"/>
        <p:guide pos="476"/>
        <p:guide orient="horz" pos="482"/>
        <p:guide orient="horz" pos="3838"/>
        <p:guide pos="2313"/>
      </p:guideLst>
    </p:cSldViewPr>
  </p:slideViewPr>
  <p:notesTextViewPr>
    <p:cViewPr>
      <p:scale>
        <a:sx n="3" d="2"/>
        <a:sy n="3" d="2"/>
      </p:scale>
      <p:origin x="0" y="0"/>
    </p:cViewPr>
  </p:notesTextViewPr>
  <p:notesViewPr>
    <p:cSldViewPr snapToGrid="0" showGuides="1">
      <p:cViewPr varScale="1">
        <p:scale>
          <a:sx n="103" d="100"/>
          <a:sy n="103" d="100"/>
        </p:scale>
        <p:origin x="3453"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29/07/2025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www.twinkl.com.vn/resources/english-speaking-schools-truong-quoc-te-vietnam/vietnamese-resources-tai-lieu-tieng-vie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winkl.com.vn/resources/english-speaking-schools-truong-quoc-te-vietnam/vietnamese-resources-tai-lieu-tieng-viet"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twinkl.com.vn/resources/english-speaking-schools-truong-quoc-te-vietnam/vietnamese-resources-tai-lieu-tieng-viet"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m.vn/resources/english-speaking-schools-truong-quoc-te-vietnam/vietnamese-resources-tai-lieu-tieng-viet"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hlinkClick r:id="rId2"/>
            <a:extLst>
              <a:ext uri="{FF2B5EF4-FFF2-40B4-BE49-F238E27FC236}">
                <a16:creationId xmlns="" xmlns:a16="http://schemas.microsoft.com/office/drawing/2014/main" id="{3C4A03E3-7A56-A4E6-42FA-CA2811DE44EE}"/>
              </a:ext>
            </a:extLst>
          </p:cNvPr>
          <p:cNvSpPr/>
          <p:nvPr userDrawn="1"/>
        </p:nvSpPr>
        <p:spPr>
          <a:xfrm>
            <a:off x="35780" y="6094675"/>
            <a:ext cx="930302" cy="67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 xmlns:a16="http://schemas.microsoft.com/office/drawing/2014/main" id="{44E92106-848A-A8A4-91EB-0AECE49DB786}"/>
              </a:ext>
            </a:extLst>
          </p:cNvPr>
          <p:cNvSpPr/>
          <p:nvPr userDrawn="1"/>
        </p:nvSpPr>
        <p:spPr>
          <a:xfrm>
            <a:off x="7688911" y="5849510"/>
            <a:ext cx="1257630" cy="1008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4">
            <a:extLst>
              <a:ext uri="{FF2B5EF4-FFF2-40B4-BE49-F238E27FC236}">
                <a16:creationId xmlns="" xmlns:a16="http://schemas.microsoft.com/office/drawing/2014/main" id="{E0EC6C72-A68D-7DA4-233B-D183EA602AC4}"/>
              </a:ext>
            </a:extLst>
          </p:cNvPr>
          <p:cNvSpPr/>
          <p:nvPr userDrawn="1"/>
        </p:nvSpPr>
        <p:spPr bwMode="auto">
          <a:xfrm>
            <a:off x="461963" y="450057"/>
            <a:ext cx="8220075" cy="5957887"/>
          </a:xfrm>
          <a:prstGeom prst="roundRect">
            <a:avLst>
              <a:gd name="adj" fmla="val 0"/>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Rounded Rectangle 4">
            <a:extLst>
              <a:ext uri="{FF2B5EF4-FFF2-40B4-BE49-F238E27FC236}">
                <a16:creationId xmlns="" xmlns:a16="http://schemas.microsoft.com/office/drawing/2014/main" id="{D9F89AC6-C94E-618E-6C3D-A610E3A9266C}"/>
              </a:ext>
            </a:extLst>
          </p:cNvPr>
          <p:cNvSpPr/>
          <p:nvPr userDrawn="1"/>
        </p:nvSpPr>
        <p:spPr bwMode="auto">
          <a:xfrm>
            <a:off x="461963" y="438151"/>
            <a:ext cx="8220075" cy="1148134"/>
          </a:xfrm>
          <a:prstGeom prst="roundRect">
            <a:avLst>
              <a:gd name="adj" fmla="val 0"/>
            </a:avLst>
          </a:prstGeom>
          <a:solidFill>
            <a:srgbClr val="E94E13"/>
          </a:solidFill>
          <a:ln w="25400" cap="rnd">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Title 5">
            <a:extLst>
              <a:ext uri="{FF2B5EF4-FFF2-40B4-BE49-F238E27FC236}">
                <a16:creationId xmlns="" xmlns:a16="http://schemas.microsoft.com/office/drawing/2014/main" id="{0CB34A50-AB23-1836-9480-C6D29AEAA236}"/>
              </a:ext>
            </a:extLst>
          </p:cNvPr>
          <p:cNvSpPr>
            <a:spLocks noGrp="1"/>
          </p:cNvSpPr>
          <p:nvPr>
            <p:ph type="title"/>
          </p:nvPr>
        </p:nvSpPr>
        <p:spPr>
          <a:xfrm>
            <a:off x="457198" y="521639"/>
            <a:ext cx="8220075" cy="994306"/>
          </a:xfrm>
          <a:prstGeom prst="roundRect">
            <a:avLst>
              <a:gd name="adj" fmla="val 0"/>
            </a:avLst>
          </a:prstGeom>
        </p:spPr>
        <p:txBody>
          <a:bodyPr>
            <a:noAutofit/>
          </a:bodyPr>
          <a:lstStyle>
            <a:lvl1pPr>
              <a:defRPr sz="3600">
                <a:solidFill>
                  <a:schemeClr val="bg1"/>
                </a:solidFill>
                <a:latin typeface="Mali" panose="00000500000000000000" pitchFamily="2" charset="-34"/>
                <a:cs typeface="Mali" panose="00000500000000000000" pitchFamily="2" charset="-34"/>
              </a:defRPr>
            </a:lvl1pPr>
          </a:lstStyle>
          <a:p>
            <a:r>
              <a:rPr lang="en-US" dirty="0"/>
              <a:t>Click to edit Master title style</a:t>
            </a:r>
            <a:endParaRPr lang="en-GB" dirty="0"/>
          </a:p>
        </p:txBody>
      </p:sp>
      <p:sp>
        <p:nvSpPr>
          <p:cNvPr id="4" name="Rectangle 3">
            <a:hlinkClick r:id="rId2"/>
            <a:extLst>
              <a:ext uri="{FF2B5EF4-FFF2-40B4-BE49-F238E27FC236}">
                <a16:creationId xmlns="" xmlns:a16="http://schemas.microsoft.com/office/drawing/2014/main" id="{68ED9C19-39E7-E052-CB39-BC9F5B83ECC2}"/>
              </a:ext>
            </a:extLst>
          </p:cNvPr>
          <p:cNvSpPr/>
          <p:nvPr userDrawn="1"/>
        </p:nvSpPr>
        <p:spPr>
          <a:xfrm>
            <a:off x="8468138" y="6611510"/>
            <a:ext cx="675861" cy="246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reemap chart&#10;&#10;Description automatically generated">
            <a:extLst>
              <a:ext uri="{FF2B5EF4-FFF2-40B4-BE49-F238E27FC236}">
                <a16:creationId xmlns="" xmlns:a16="http://schemas.microsoft.com/office/drawing/2014/main" id="{010B0F5E-E439-1714-782C-2A3E004679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5131" y="513910"/>
            <a:ext cx="864565" cy="3113266"/>
          </a:xfrm>
          <a:prstGeom prst="rect">
            <a:avLst/>
          </a:prstGeom>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5">
            <a:extLst>
              <a:ext uri="{FF2B5EF4-FFF2-40B4-BE49-F238E27FC236}">
                <a16:creationId xmlns="" xmlns:a16="http://schemas.microsoft.com/office/drawing/2014/main" id="{0CB34A50-AB23-1836-9480-C6D29AEAA236}"/>
              </a:ext>
            </a:extLst>
          </p:cNvPr>
          <p:cNvSpPr>
            <a:spLocks noGrp="1"/>
          </p:cNvSpPr>
          <p:nvPr>
            <p:ph type="title"/>
          </p:nvPr>
        </p:nvSpPr>
        <p:spPr>
          <a:xfrm>
            <a:off x="457198" y="438151"/>
            <a:ext cx="8220075" cy="994306"/>
          </a:xfrm>
          <a:prstGeom prst="roundRect">
            <a:avLst>
              <a:gd name="adj" fmla="val 0"/>
            </a:avLst>
          </a:prstGeom>
        </p:spPr>
        <p:txBody>
          <a:bodyPr>
            <a:noAutofit/>
          </a:bodyPr>
          <a:lstStyle>
            <a:lvl1pPr>
              <a:defRPr sz="3600">
                <a:latin typeface="Mali" panose="00000500000000000000" pitchFamily="2" charset="-34"/>
                <a:cs typeface="Mali" panose="00000500000000000000" pitchFamily="2" charset="-34"/>
              </a:defRPr>
            </a:lvl1pPr>
          </a:lstStyle>
          <a:p>
            <a:r>
              <a:rPr lang="en-US" dirty="0"/>
              <a:t>Click to edit Master title style</a:t>
            </a:r>
            <a:endParaRPr lang="en-GB" dirty="0"/>
          </a:p>
        </p:txBody>
      </p:sp>
      <p:sp>
        <p:nvSpPr>
          <p:cNvPr id="4" name="Rectangle 3">
            <a:hlinkClick r:id="rId2"/>
            <a:extLst>
              <a:ext uri="{FF2B5EF4-FFF2-40B4-BE49-F238E27FC236}">
                <a16:creationId xmlns="" xmlns:a16="http://schemas.microsoft.com/office/drawing/2014/main" id="{68ED9C19-39E7-E052-CB39-BC9F5B83ECC2}"/>
              </a:ext>
            </a:extLst>
          </p:cNvPr>
          <p:cNvSpPr/>
          <p:nvPr userDrawn="1"/>
        </p:nvSpPr>
        <p:spPr>
          <a:xfrm>
            <a:off x="8468138" y="6611510"/>
            <a:ext cx="675861" cy="246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467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hlinkClick r:id="rId2"/>
            <a:extLst>
              <a:ext uri="{FF2B5EF4-FFF2-40B4-BE49-F238E27FC236}">
                <a16:creationId xmlns="" xmlns:a16="http://schemas.microsoft.com/office/drawing/2014/main" id="{CB7E5971-BB3A-F69C-4304-B42E05A8C07F}"/>
              </a:ext>
            </a:extLst>
          </p:cNvPr>
          <p:cNvSpPr/>
          <p:nvPr userDrawn="1"/>
        </p:nvSpPr>
        <p:spPr>
          <a:xfrm>
            <a:off x="35780" y="6094675"/>
            <a:ext cx="930302" cy="67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 xmlns:a16="http://schemas.microsoft.com/office/drawing/2014/main" id="{5A9A0933-DDAE-D163-534C-C771E021CBD2}"/>
              </a:ext>
            </a:extLst>
          </p:cNvPr>
          <p:cNvSpPr/>
          <p:nvPr userDrawn="1"/>
        </p:nvSpPr>
        <p:spPr>
          <a:xfrm>
            <a:off x="7688911" y="5849510"/>
            <a:ext cx="1257630" cy="1008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twinkl.com.vn/resources/english-speaking-schools-truong-quoc-te-vietnam/vietnamese-resources-tai-lieu-tieng-vie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0"/>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0"/>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hlinkClick r:id="rId7"/>
            <a:extLst>
              <a:ext uri="{FF2B5EF4-FFF2-40B4-BE49-F238E27FC236}">
                <a16:creationId xmlns="" xmlns:a16="http://schemas.microsoft.com/office/drawing/2014/main" id="{377BCB76-C740-7E53-DF8E-E2756EB943D5}"/>
              </a:ext>
            </a:extLst>
          </p:cNvPr>
          <p:cNvSpPr/>
          <p:nvPr userDrawn="1"/>
        </p:nvSpPr>
        <p:spPr>
          <a:xfrm>
            <a:off x="8468138" y="6611510"/>
            <a:ext cx="675861" cy="246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Mali" panose="00000500000000000000" pitchFamily="2" charset="-34"/>
          <a:ea typeface="+mj-ea"/>
          <a:cs typeface="Mali" panose="00000500000000000000" pitchFamily="2"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Mali" panose="00000500000000000000" pitchFamily="2" charset="-34"/>
          <a:ea typeface="Mali" panose="00000500000000000000" pitchFamily="2" charset="-34"/>
          <a:cs typeface="Mali"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Mali" panose="00000500000000000000" pitchFamily="2" charset="-34"/>
          <a:ea typeface="Mali" panose="00000500000000000000" pitchFamily="2" charset="-34"/>
          <a:cs typeface="Mali"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Mali" panose="00000500000000000000" pitchFamily="2" charset="-34"/>
          <a:ea typeface="Mali" panose="00000500000000000000" pitchFamily="2" charset="-34"/>
          <a:cs typeface="Mali"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Mali" panose="00000500000000000000" pitchFamily="2" charset="-34"/>
          <a:ea typeface="Mali" panose="00000500000000000000" pitchFamily="2" charset="-34"/>
          <a:cs typeface="Mali"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Mali" panose="00000500000000000000" pitchFamily="2" charset="-34"/>
          <a:ea typeface="Mali" panose="00000500000000000000" pitchFamily="2" charset="-34"/>
          <a:cs typeface="Mali"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7" y="2911548"/>
            <a:ext cx="8220075" cy="994306"/>
          </a:xfrm>
        </p:spPr>
        <p:txBody>
          <a:bodyPr/>
          <a:lstStyle/>
          <a:p>
            <a:r>
              <a:rPr lang="en-GB" sz="4800" dirty="0" smtClean="0">
                <a:solidFill>
                  <a:srgbClr val="FF0000"/>
                </a:solidFill>
              </a:rPr>
              <a:t>HIỆN TẠI HOÀN THÀNH</a:t>
            </a:r>
            <a:endParaRPr lang="en-US" sz="4800" dirty="0">
              <a:solidFill>
                <a:srgbClr val="FF0000"/>
              </a:solidFill>
            </a:endParaRPr>
          </a:p>
        </p:txBody>
      </p:sp>
    </p:spTree>
    <p:extLst>
      <p:ext uri="{BB962C8B-B14F-4D97-AF65-F5344CB8AC3E}">
        <p14:creationId xmlns:p14="http://schemas.microsoft.com/office/powerpoint/2010/main" val="138340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1777E-4F6F-AA1B-F5A2-6B966CDAC009}"/>
              </a:ext>
            </a:extLst>
          </p:cNvPr>
          <p:cNvSpPr>
            <a:spLocks noGrp="1"/>
          </p:cNvSpPr>
          <p:nvPr>
            <p:ph type="title"/>
          </p:nvPr>
        </p:nvSpPr>
        <p:spPr/>
        <p:txBody>
          <a:bodyPr/>
          <a:lstStyle/>
          <a:p>
            <a:r>
              <a:rPr lang="en-GB" sz="3100" dirty="0"/>
              <a:t>Quy </a:t>
            </a:r>
            <a:r>
              <a:rPr lang="en-GB" sz="3100" dirty="0" err="1"/>
              <a:t>tắc</a:t>
            </a:r>
            <a:r>
              <a:rPr lang="en-GB" sz="3100" dirty="0"/>
              <a:t> </a:t>
            </a:r>
            <a:r>
              <a:rPr lang="en-GB" sz="3100" dirty="0" err="1"/>
              <a:t>thêm</a:t>
            </a:r>
            <a:r>
              <a:rPr lang="en-GB" sz="3100" dirty="0"/>
              <a:t> </a:t>
            </a:r>
            <a:r>
              <a:rPr lang="en-GB" sz="3100" dirty="0" err="1"/>
              <a:t>đuôi</a:t>
            </a:r>
            <a:r>
              <a:rPr lang="en-GB" sz="3100" dirty="0"/>
              <a:t> –ed </a:t>
            </a:r>
            <a:r>
              <a:rPr lang="en-GB" sz="3100" dirty="0" err="1"/>
              <a:t>sau</a:t>
            </a:r>
            <a:r>
              <a:rPr lang="en-GB" sz="3100" dirty="0"/>
              <a:t> </a:t>
            </a:r>
            <a:r>
              <a:rPr lang="en-GB" sz="3100" dirty="0" err="1"/>
              <a:t>động</a:t>
            </a:r>
            <a:r>
              <a:rPr lang="en-GB" sz="3100" dirty="0"/>
              <a:t> </a:t>
            </a:r>
            <a:r>
              <a:rPr lang="en-GB" sz="3100" dirty="0" err="1"/>
              <a:t>từ</a:t>
            </a:r>
            <a:endParaRPr lang="en-GB" sz="3100" dirty="0"/>
          </a:p>
        </p:txBody>
      </p:sp>
      <p:sp>
        <p:nvSpPr>
          <p:cNvPr id="24" name="TextBox 23">
            <a:extLst>
              <a:ext uri="{FF2B5EF4-FFF2-40B4-BE49-F238E27FC236}">
                <a16:creationId xmlns="" xmlns:a16="http://schemas.microsoft.com/office/drawing/2014/main" id="{FBF387C3-AADE-278C-09B5-D6A8D7B15355}"/>
              </a:ext>
            </a:extLst>
          </p:cNvPr>
          <p:cNvSpPr txBox="1"/>
          <p:nvPr/>
        </p:nvSpPr>
        <p:spPr>
          <a:xfrm>
            <a:off x="967532" y="1914153"/>
            <a:ext cx="7208937" cy="338554"/>
          </a:xfrm>
          <a:prstGeom prst="rect">
            <a:avLst/>
          </a:prstGeom>
          <a:noFill/>
        </p:spPr>
        <p:txBody>
          <a:bodyPr wrap="square">
            <a:spAutoFit/>
          </a:bodyPr>
          <a:lstStyle/>
          <a:p>
            <a:pPr lvl="0">
              <a:buClr>
                <a:srgbClr val="000000"/>
              </a:buClr>
              <a:buSzPts val="1600"/>
            </a:pPr>
            <a:r>
              <a:rPr lang="vi-VN" sz="1600" b="1" dirty="0">
                <a:solidFill>
                  <a:schemeClr val="dk1"/>
                </a:solidFill>
                <a:latin typeface="Mali" panose="00000500000000000000" pitchFamily="2" charset="-34"/>
                <a:ea typeface="Roboto"/>
                <a:cs typeface="Mali" panose="00000500000000000000" pitchFamily="2" charset="-34"/>
                <a:sym typeface="Roboto"/>
              </a:rPr>
              <a:t>Nhưng nếu phụ âm cuối là h, w, y, x thì chỉ thêm ED:</a:t>
            </a:r>
          </a:p>
        </p:txBody>
      </p:sp>
      <p:grpSp>
        <p:nvGrpSpPr>
          <p:cNvPr id="17" name="Group 16">
            <a:extLst>
              <a:ext uri="{FF2B5EF4-FFF2-40B4-BE49-F238E27FC236}">
                <a16:creationId xmlns="" xmlns:a16="http://schemas.microsoft.com/office/drawing/2014/main" id="{6685B055-24EF-C283-747B-A3204A98FFDD}"/>
              </a:ext>
            </a:extLst>
          </p:cNvPr>
          <p:cNvGrpSpPr/>
          <p:nvPr/>
        </p:nvGrpSpPr>
        <p:grpSpPr>
          <a:xfrm>
            <a:off x="755650" y="2263005"/>
            <a:ext cx="7632700" cy="1446550"/>
            <a:chOff x="755650" y="2263005"/>
            <a:chExt cx="7632700" cy="1446550"/>
          </a:xfrm>
        </p:grpSpPr>
        <p:sp>
          <p:nvSpPr>
            <p:cNvPr id="25" name="Rectangle 24">
              <a:extLst>
                <a:ext uri="{FF2B5EF4-FFF2-40B4-BE49-F238E27FC236}">
                  <a16:creationId xmlns="" xmlns:a16="http://schemas.microsoft.com/office/drawing/2014/main" id="{5FB57942-162C-3D69-D5AB-6FA9DC0C7D95}"/>
                </a:ext>
              </a:extLst>
            </p:cNvPr>
            <p:cNvSpPr/>
            <p:nvPr/>
          </p:nvSpPr>
          <p:spPr>
            <a:xfrm>
              <a:off x="755650" y="2650915"/>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 xmlns:a16="http://schemas.microsoft.com/office/drawing/2014/main" id="{DA85B4DF-6736-B866-F4C9-353DDEC4FBD9}"/>
                </a:ext>
              </a:extLst>
            </p:cNvPr>
            <p:cNvGrpSpPr/>
            <p:nvPr/>
          </p:nvGrpSpPr>
          <p:grpSpPr>
            <a:xfrm>
              <a:off x="4075195" y="2263005"/>
              <a:ext cx="993611" cy="1446550"/>
              <a:chOff x="4075195" y="2373082"/>
              <a:chExt cx="993611" cy="1446550"/>
            </a:xfrm>
          </p:grpSpPr>
          <p:sp>
            <p:nvSpPr>
              <p:cNvPr id="27" name="Oval 26">
                <a:extLst>
                  <a:ext uri="{FF2B5EF4-FFF2-40B4-BE49-F238E27FC236}">
                    <a16:creationId xmlns="" xmlns:a16="http://schemas.microsoft.com/office/drawing/2014/main" id="{85E52B1C-0383-126E-48E1-8A08F301083F}"/>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 xmlns:a16="http://schemas.microsoft.com/office/drawing/2014/main" id="{473547FB-DC2C-178B-443F-DFC345407DF7}"/>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29" name="TextBox 28">
            <a:extLst>
              <a:ext uri="{FF2B5EF4-FFF2-40B4-BE49-F238E27FC236}">
                <a16:creationId xmlns="" xmlns:a16="http://schemas.microsoft.com/office/drawing/2014/main" id="{10EEAA4D-29C7-2F2F-F0BC-58F809F496ED}"/>
              </a:ext>
            </a:extLst>
          </p:cNvPr>
          <p:cNvSpPr txBox="1"/>
          <p:nvPr/>
        </p:nvSpPr>
        <p:spPr>
          <a:xfrm>
            <a:off x="795383" y="2706657"/>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Stay</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34" name="TextBox 33">
            <a:extLst>
              <a:ext uri="{FF2B5EF4-FFF2-40B4-BE49-F238E27FC236}">
                <a16:creationId xmlns="" xmlns:a16="http://schemas.microsoft.com/office/drawing/2014/main" id="{A1FFCBB7-7CC9-7FD6-3D54-925D9AFB6EE7}"/>
              </a:ext>
            </a:extLst>
          </p:cNvPr>
          <p:cNvSpPr txBox="1"/>
          <p:nvPr/>
        </p:nvSpPr>
        <p:spPr>
          <a:xfrm>
            <a:off x="5068542" y="2706657"/>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Stay</a:t>
            </a:r>
            <a:r>
              <a:rPr lang="en-GB" sz="3600" b="1" dirty="0">
                <a:solidFill>
                  <a:srgbClr val="E94E13"/>
                </a:solidFill>
                <a:latin typeface="Mali" panose="00000500000000000000" pitchFamily="2" charset="-34"/>
                <a:ea typeface="Roboto"/>
                <a:cs typeface="Mali" panose="00000500000000000000" pitchFamily="2" charset="-34"/>
                <a:sym typeface="Roboto"/>
              </a:rPr>
              <a:t>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6" name="Group 15">
            <a:extLst>
              <a:ext uri="{FF2B5EF4-FFF2-40B4-BE49-F238E27FC236}">
                <a16:creationId xmlns="" xmlns:a16="http://schemas.microsoft.com/office/drawing/2014/main" id="{30C57D81-EB03-E35E-3D40-521C6DF9AFC9}"/>
              </a:ext>
            </a:extLst>
          </p:cNvPr>
          <p:cNvGrpSpPr/>
          <p:nvPr/>
        </p:nvGrpSpPr>
        <p:grpSpPr>
          <a:xfrm>
            <a:off x="755650" y="3519510"/>
            <a:ext cx="7632700" cy="1446550"/>
            <a:chOff x="755650" y="3519510"/>
            <a:chExt cx="7632700" cy="1446550"/>
          </a:xfrm>
        </p:grpSpPr>
        <p:sp>
          <p:nvSpPr>
            <p:cNvPr id="57" name="Rectangle 56">
              <a:extLst>
                <a:ext uri="{FF2B5EF4-FFF2-40B4-BE49-F238E27FC236}">
                  <a16:creationId xmlns="" xmlns:a16="http://schemas.microsoft.com/office/drawing/2014/main" id="{7DEA15DC-D30A-E113-E199-755285C76638}"/>
                </a:ext>
              </a:extLst>
            </p:cNvPr>
            <p:cNvSpPr/>
            <p:nvPr/>
          </p:nvSpPr>
          <p:spPr>
            <a:xfrm>
              <a:off x="755650" y="3907420"/>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a:extLst>
                <a:ext uri="{FF2B5EF4-FFF2-40B4-BE49-F238E27FC236}">
                  <a16:creationId xmlns="" xmlns:a16="http://schemas.microsoft.com/office/drawing/2014/main" id="{276FBC1F-4B5E-6AA9-0BD0-06A9130B5EBF}"/>
                </a:ext>
              </a:extLst>
            </p:cNvPr>
            <p:cNvGrpSpPr/>
            <p:nvPr/>
          </p:nvGrpSpPr>
          <p:grpSpPr>
            <a:xfrm>
              <a:off x="4075195" y="3519510"/>
              <a:ext cx="993611" cy="1446550"/>
              <a:chOff x="4075195" y="2373082"/>
              <a:chExt cx="993611" cy="1446550"/>
            </a:xfrm>
          </p:grpSpPr>
          <p:sp>
            <p:nvSpPr>
              <p:cNvPr id="61" name="Oval 60">
                <a:extLst>
                  <a:ext uri="{FF2B5EF4-FFF2-40B4-BE49-F238E27FC236}">
                    <a16:creationId xmlns="" xmlns:a16="http://schemas.microsoft.com/office/drawing/2014/main" id="{4920608C-7BD3-B352-5114-CAF0F71D0FD5}"/>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 xmlns:a16="http://schemas.microsoft.com/office/drawing/2014/main" id="{EE3F4BE0-5FE3-EF28-40E7-19D39DFB7F45}"/>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59" name="TextBox 58">
            <a:extLst>
              <a:ext uri="{FF2B5EF4-FFF2-40B4-BE49-F238E27FC236}">
                <a16:creationId xmlns="" xmlns:a16="http://schemas.microsoft.com/office/drawing/2014/main" id="{32E7E08D-3828-3C87-0213-E33CD309B148}"/>
              </a:ext>
            </a:extLst>
          </p:cNvPr>
          <p:cNvSpPr txBox="1"/>
          <p:nvPr/>
        </p:nvSpPr>
        <p:spPr>
          <a:xfrm>
            <a:off x="795383" y="3963162"/>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Allow</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0" name="TextBox 59">
            <a:extLst>
              <a:ext uri="{FF2B5EF4-FFF2-40B4-BE49-F238E27FC236}">
                <a16:creationId xmlns="" xmlns:a16="http://schemas.microsoft.com/office/drawing/2014/main" id="{69401684-80D9-C099-1531-C3AB9FFA711C}"/>
              </a:ext>
            </a:extLst>
          </p:cNvPr>
          <p:cNvSpPr txBox="1"/>
          <p:nvPr/>
        </p:nvSpPr>
        <p:spPr>
          <a:xfrm>
            <a:off x="5068542" y="3963162"/>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Allow</a:t>
            </a:r>
            <a:r>
              <a:rPr lang="en-GB" sz="3600" b="1" dirty="0">
                <a:solidFill>
                  <a:srgbClr val="E94E13"/>
                </a:solidFill>
                <a:latin typeface="Mali" panose="00000500000000000000" pitchFamily="2" charset="-34"/>
                <a:ea typeface="Roboto"/>
                <a:cs typeface="Mali" panose="00000500000000000000" pitchFamily="2" charset="-34"/>
                <a:sym typeface="Roboto"/>
              </a:rPr>
              <a:t>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spTree>
    <p:extLst>
      <p:ext uri="{BB962C8B-B14F-4D97-AF65-F5344CB8AC3E}">
        <p14:creationId xmlns:p14="http://schemas.microsoft.com/office/powerpoint/2010/main" val="125491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1777E-4F6F-AA1B-F5A2-6B966CDAC009}"/>
              </a:ext>
            </a:extLst>
          </p:cNvPr>
          <p:cNvSpPr>
            <a:spLocks noGrp="1"/>
          </p:cNvSpPr>
          <p:nvPr>
            <p:ph type="title"/>
          </p:nvPr>
        </p:nvSpPr>
        <p:spPr/>
        <p:txBody>
          <a:bodyPr/>
          <a:lstStyle/>
          <a:p>
            <a:r>
              <a:rPr lang="en-GB" sz="3100" dirty="0"/>
              <a:t>Quy </a:t>
            </a:r>
            <a:r>
              <a:rPr lang="en-GB" sz="3100" dirty="0" err="1"/>
              <a:t>tắc</a:t>
            </a:r>
            <a:r>
              <a:rPr lang="en-GB" sz="3100" dirty="0"/>
              <a:t> </a:t>
            </a:r>
            <a:r>
              <a:rPr lang="en-GB" sz="3100" dirty="0" err="1"/>
              <a:t>thêm</a:t>
            </a:r>
            <a:r>
              <a:rPr lang="en-GB" sz="3100" dirty="0"/>
              <a:t> </a:t>
            </a:r>
            <a:r>
              <a:rPr lang="en-GB" sz="3100" dirty="0" err="1"/>
              <a:t>đuôi</a:t>
            </a:r>
            <a:r>
              <a:rPr lang="en-GB" sz="3100" dirty="0"/>
              <a:t> –ed </a:t>
            </a:r>
            <a:r>
              <a:rPr lang="en-GB" sz="3100" dirty="0" err="1"/>
              <a:t>sau</a:t>
            </a:r>
            <a:r>
              <a:rPr lang="en-GB" sz="3100" dirty="0"/>
              <a:t> </a:t>
            </a:r>
            <a:r>
              <a:rPr lang="en-GB" sz="3100" dirty="0" err="1"/>
              <a:t>động</a:t>
            </a:r>
            <a:r>
              <a:rPr lang="en-GB" sz="3100" dirty="0"/>
              <a:t> </a:t>
            </a:r>
            <a:r>
              <a:rPr lang="en-GB" sz="3100" dirty="0" err="1"/>
              <a:t>từ</a:t>
            </a:r>
            <a:endParaRPr lang="en-GB" sz="3100" dirty="0"/>
          </a:p>
        </p:txBody>
      </p:sp>
      <p:sp>
        <p:nvSpPr>
          <p:cNvPr id="24" name="TextBox 23">
            <a:extLst>
              <a:ext uri="{FF2B5EF4-FFF2-40B4-BE49-F238E27FC236}">
                <a16:creationId xmlns="" xmlns:a16="http://schemas.microsoft.com/office/drawing/2014/main" id="{FBF387C3-AADE-278C-09B5-D6A8D7B15355}"/>
              </a:ext>
            </a:extLst>
          </p:cNvPr>
          <p:cNvSpPr txBox="1"/>
          <p:nvPr/>
        </p:nvSpPr>
        <p:spPr>
          <a:xfrm>
            <a:off x="967532" y="1774601"/>
            <a:ext cx="7208937" cy="984885"/>
          </a:xfrm>
          <a:prstGeom prst="rect">
            <a:avLst/>
          </a:prstGeom>
          <a:noFill/>
        </p:spPr>
        <p:txBody>
          <a:bodyPr wrap="square">
            <a:spAutoFit/>
          </a:bodyPr>
          <a:lstStyle/>
          <a:p>
            <a:pPr lvl="0">
              <a:buClr>
                <a:srgbClr val="000000"/>
              </a:buClr>
              <a:buSzPts val="1600"/>
            </a:pPr>
            <a:r>
              <a:rPr lang="vi-VN" sz="1400" b="1" dirty="0">
                <a:solidFill>
                  <a:schemeClr val="dk1"/>
                </a:solidFill>
                <a:latin typeface="Mali" panose="00000500000000000000" pitchFamily="2" charset="-34"/>
                <a:ea typeface="Roboto"/>
                <a:cs typeface="Mali" panose="00000500000000000000" pitchFamily="2" charset="-34"/>
                <a:sym typeface="Roboto"/>
              </a:rPr>
              <a:t>Động từ 2 âm tiết kết thúc bằng “nguyên âm + phụ âm”, trọng âm ở vần cuối.</a:t>
            </a:r>
            <a:endParaRPr lang="en-GB" sz="1400" b="1" dirty="0">
              <a:solidFill>
                <a:schemeClr val="dk1"/>
              </a:solidFill>
              <a:latin typeface="Mali" panose="00000500000000000000" pitchFamily="2" charset="-34"/>
              <a:ea typeface="Roboto"/>
              <a:cs typeface="Mali" panose="00000500000000000000" pitchFamily="2" charset="-34"/>
              <a:sym typeface="Roboto"/>
            </a:endParaRPr>
          </a:p>
          <a:p>
            <a:pPr>
              <a:buClr>
                <a:srgbClr val="000000"/>
              </a:buClr>
              <a:buSzPts val="1600"/>
            </a:pPr>
            <a:r>
              <a:rPr lang="en-GB" sz="1400" i="1" dirty="0">
                <a:solidFill>
                  <a:schemeClr val="dk1"/>
                </a:solidFill>
                <a:latin typeface="Mali" panose="00000500000000000000" pitchFamily="2" charset="-34"/>
                <a:ea typeface="Roboto"/>
                <a:cs typeface="Mali" panose="00000500000000000000" pitchFamily="2" charset="-34"/>
                <a:sym typeface="Roboto"/>
              </a:rPr>
              <a:t>Với </a:t>
            </a:r>
            <a:r>
              <a:rPr lang="en-GB" sz="1400" i="1" dirty="0" err="1">
                <a:solidFill>
                  <a:schemeClr val="dk1"/>
                </a:solidFill>
                <a:latin typeface="Mali" panose="00000500000000000000" pitchFamily="2" charset="-34"/>
                <a:ea typeface="Roboto"/>
                <a:cs typeface="Mali" panose="00000500000000000000" pitchFamily="2" charset="-34"/>
                <a:sym typeface="Roboto"/>
              </a:rPr>
              <a:t>những</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động</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từ</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có</a:t>
            </a:r>
            <a:r>
              <a:rPr lang="en-GB" sz="1400" i="1" dirty="0">
                <a:solidFill>
                  <a:schemeClr val="dk1"/>
                </a:solidFill>
                <a:latin typeface="Mali" panose="00000500000000000000" pitchFamily="2" charset="-34"/>
                <a:ea typeface="Roboto"/>
                <a:cs typeface="Mali" panose="00000500000000000000" pitchFamily="2" charset="-34"/>
                <a:sym typeface="Roboto"/>
              </a:rPr>
              <a:t> 2 </a:t>
            </a:r>
            <a:r>
              <a:rPr lang="en-GB" sz="1400" i="1" dirty="0" err="1">
                <a:solidFill>
                  <a:schemeClr val="dk1"/>
                </a:solidFill>
                <a:latin typeface="Mali" panose="00000500000000000000" pitchFamily="2" charset="-34"/>
                <a:ea typeface="Roboto"/>
                <a:cs typeface="Mali" panose="00000500000000000000" pitchFamily="2" charset="-34"/>
                <a:sym typeface="Roboto"/>
              </a:rPr>
              <a:t>vần</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với</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trọng</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âm</a:t>
            </a:r>
            <a:r>
              <a:rPr lang="en-GB" sz="1400" i="1" dirty="0">
                <a:solidFill>
                  <a:schemeClr val="dk1"/>
                </a:solidFill>
                <a:latin typeface="Mali" panose="00000500000000000000" pitchFamily="2" charset="-34"/>
                <a:ea typeface="Roboto"/>
                <a:cs typeface="Mali" panose="00000500000000000000" pitchFamily="2" charset="-34"/>
                <a:sym typeface="Roboto"/>
              </a:rPr>
              <a:t> ở </a:t>
            </a:r>
            <a:r>
              <a:rPr lang="en-GB" sz="1400" i="1" dirty="0" err="1">
                <a:solidFill>
                  <a:schemeClr val="dk1"/>
                </a:solidFill>
                <a:latin typeface="Mali" panose="00000500000000000000" pitchFamily="2" charset="-34"/>
                <a:ea typeface="Roboto"/>
                <a:cs typeface="Mali" panose="00000500000000000000" pitchFamily="2" charset="-34"/>
                <a:sym typeface="Roboto"/>
              </a:rPr>
              <a:t>vần</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cuối</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tận</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cùng</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là</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một</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nguyên</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âm</a:t>
            </a:r>
            <a:r>
              <a:rPr lang="en-GB" sz="1400" i="1" dirty="0">
                <a:solidFill>
                  <a:schemeClr val="dk1"/>
                </a:solidFill>
                <a:latin typeface="Mali" panose="00000500000000000000" pitchFamily="2" charset="-34"/>
                <a:ea typeface="Roboto"/>
                <a:cs typeface="Mali" panose="00000500000000000000" pitchFamily="2" charset="-34"/>
                <a:sym typeface="Roboto"/>
              </a:rPr>
              <a:t> + </a:t>
            </a:r>
            <a:r>
              <a:rPr lang="en-GB" sz="1400" i="1" dirty="0" err="1">
                <a:solidFill>
                  <a:schemeClr val="dk1"/>
                </a:solidFill>
                <a:latin typeface="Mali" panose="00000500000000000000" pitchFamily="2" charset="-34"/>
                <a:ea typeface="Roboto"/>
                <a:cs typeface="Mali" panose="00000500000000000000" pitchFamily="2" charset="-34"/>
                <a:sym typeface="Roboto"/>
              </a:rPr>
              <a:t>một</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phụ</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âm</a:t>
            </a:r>
            <a:r>
              <a:rPr lang="en-GB" sz="1400" i="1" dirty="0">
                <a:solidFill>
                  <a:schemeClr val="dk1"/>
                </a:solidFill>
                <a:latin typeface="Mali" panose="00000500000000000000" pitchFamily="2" charset="-34"/>
                <a:ea typeface="Roboto"/>
                <a:cs typeface="Mali" panose="00000500000000000000" pitchFamily="2" charset="-34"/>
                <a:sym typeface="Roboto"/>
              </a:rPr>
              <a:t>”, ta “</a:t>
            </a:r>
            <a:r>
              <a:rPr lang="en-GB" sz="1400" i="1" dirty="0" err="1">
                <a:solidFill>
                  <a:schemeClr val="dk1"/>
                </a:solidFill>
                <a:latin typeface="Mali" panose="00000500000000000000" pitchFamily="2" charset="-34"/>
                <a:ea typeface="Roboto"/>
                <a:cs typeface="Mali" panose="00000500000000000000" pitchFamily="2" charset="-34"/>
                <a:sym typeface="Roboto"/>
              </a:rPr>
              <a:t>gấp</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đôi</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phụ</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âm</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cuối</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và</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thêm</a:t>
            </a:r>
            <a:r>
              <a:rPr lang="en-GB" sz="1400" i="1" dirty="0">
                <a:solidFill>
                  <a:schemeClr val="dk1"/>
                </a:solidFill>
                <a:latin typeface="Mali" panose="00000500000000000000" pitchFamily="2" charset="-34"/>
                <a:ea typeface="Roboto"/>
                <a:cs typeface="Mali" panose="00000500000000000000" pitchFamily="2" charset="-34"/>
                <a:sym typeface="Roboto"/>
              </a:rPr>
              <a:t> ED </a:t>
            </a:r>
            <a:r>
              <a:rPr lang="en-GB" sz="1400" i="1" dirty="0" err="1">
                <a:solidFill>
                  <a:schemeClr val="dk1"/>
                </a:solidFill>
                <a:latin typeface="Mali" panose="00000500000000000000" pitchFamily="2" charset="-34"/>
                <a:ea typeface="Roboto"/>
                <a:cs typeface="Mali" panose="00000500000000000000" pitchFamily="2" charset="-34"/>
                <a:sym typeface="Roboto"/>
              </a:rPr>
              <a:t>vào</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sau</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động</a:t>
            </a:r>
            <a:r>
              <a:rPr lang="en-GB" sz="1400" i="1" dirty="0">
                <a:solidFill>
                  <a:schemeClr val="dk1"/>
                </a:solidFill>
                <a:latin typeface="Mali" panose="00000500000000000000" pitchFamily="2" charset="-34"/>
                <a:ea typeface="Roboto"/>
                <a:cs typeface="Mali" panose="00000500000000000000" pitchFamily="2" charset="-34"/>
                <a:sym typeface="Roboto"/>
              </a:rPr>
              <a:t> </a:t>
            </a:r>
            <a:r>
              <a:rPr lang="en-GB" sz="1400" i="1" dirty="0" err="1">
                <a:solidFill>
                  <a:schemeClr val="dk1"/>
                </a:solidFill>
                <a:latin typeface="Mali" panose="00000500000000000000" pitchFamily="2" charset="-34"/>
                <a:ea typeface="Roboto"/>
                <a:cs typeface="Mali" panose="00000500000000000000" pitchFamily="2" charset="-34"/>
                <a:sym typeface="Roboto"/>
              </a:rPr>
              <a:t>từ</a:t>
            </a:r>
            <a:r>
              <a:rPr lang="en-GB" sz="1400" i="1" dirty="0">
                <a:solidFill>
                  <a:schemeClr val="dk1"/>
                </a:solidFill>
                <a:latin typeface="Mali" panose="00000500000000000000" pitchFamily="2" charset="-34"/>
                <a:ea typeface="Roboto"/>
                <a:cs typeface="Mali" panose="00000500000000000000" pitchFamily="2" charset="-34"/>
                <a:sym typeface="Roboto"/>
              </a:rPr>
              <a:t>.</a:t>
            </a:r>
            <a:endParaRPr lang="en-GB" sz="1400" dirty="0">
              <a:latin typeface="Mali" panose="00000500000000000000" pitchFamily="2" charset="-34"/>
              <a:cs typeface="Mali" panose="00000500000000000000" pitchFamily="2" charset="-34"/>
            </a:endParaRPr>
          </a:p>
          <a:p>
            <a:pPr lvl="0">
              <a:buClr>
                <a:srgbClr val="000000"/>
              </a:buClr>
              <a:buSzPts val="1600"/>
            </a:pPr>
            <a:endParaRPr lang="vi-VN" sz="1600" dirty="0">
              <a:solidFill>
                <a:schemeClr val="dk1"/>
              </a:solidFill>
              <a:latin typeface="Mali" panose="00000500000000000000" pitchFamily="2" charset="-34"/>
              <a:ea typeface="Roboto"/>
              <a:cs typeface="Mali" panose="00000500000000000000" pitchFamily="2" charset="-34"/>
              <a:sym typeface="Roboto"/>
            </a:endParaRPr>
          </a:p>
        </p:txBody>
      </p:sp>
      <p:grpSp>
        <p:nvGrpSpPr>
          <p:cNvPr id="17" name="Group 16">
            <a:extLst>
              <a:ext uri="{FF2B5EF4-FFF2-40B4-BE49-F238E27FC236}">
                <a16:creationId xmlns="" xmlns:a16="http://schemas.microsoft.com/office/drawing/2014/main" id="{6685B055-24EF-C283-747B-A3204A98FFDD}"/>
              </a:ext>
            </a:extLst>
          </p:cNvPr>
          <p:cNvGrpSpPr/>
          <p:nvPr/>
        </p:nvGrpSpPr>
        <p:grpSpPr>
          <a:xfrm>
            <a:off x="755650" y="2367935"/>
            <a:ext cx="7632700" cy="1446550"/>
            <a:chOff x="755650" y="2263005"/>
            <a:chExt cx="7632700" cy="1446550"/>
          </a:xfrm>
        </p:grpSpPr>
        <p:sp>
          <p:nvSpPr>
            <p:cNvPr id="25" name="Rectangle 24">
              <a:extLst>
                <a:ext uri="{FF2B5EF4-FFF2-40B4-BE49-F238E27FC236}">
                  <a16:creationId xmlns="" xmlns:a16="http://schemas.microsoft.com/office/drawing/2014/main" id="{5FB57942-162C-3D69-D5AB-6FA9DC0C7D95}"/>
                </a:ext>
              </a:extLst>
            </p:cNvPr>
            <p:cNvSpPr/>
            <p:nvPr/>
          </p:nvSpPr>
          <p:spPr>
            <a:xfrm>
              <a:off x="755650" y="2650915"/>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 xmlns:a16="http://schemas.microsoft.com/office/drawing/2014/main" id="{DA85B4DF-6736-B866-F4C9-353DDEC4FBD9}"/>
                </a:ext>
              </a:extLst>
            </p:cNvPr>
            <p:cNvGrpSpPr/>
            <p:nvPr/>
          </p:nvGrpSpPr>
          <p:grpSpPr>
            <a:xfrm>
              <a:off x="4075195" y="2263005"/>
              <a:ext cx="993611" cy="1446550"/>
              <a:chOff x="4075195" y="2373082"/>
              <a:chExt cx="993611" cy="1446550"/>
            </a:xfrm>
          </p:grpSpPr>
          <p:sp>
            <p:nvSpPr>
              <p:cNvPr id="27" name="Oval 26">
                <a:extLst>
                  <a:ext uri="{FF2B5EF4-FFF2-40B4-BE49-F238E27FC236}">
                    <a16:creationId xmlns="" xmlns:a16="http://schemas.microsoft.com/office/drawing/2014/main" id="{85E52B1C-0383-126E-48E1-8A08F301083F}"/>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 xmlns:a16="http://schemas.microsoft.com/office/drawing/2014/main" id="{473547FB-DC2C-178B-443F-DFC345407DF7}"/>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29" name="TextBox 28">
            <a:extLst>
              <a:ext uri="{FF2B5EF4-FFF2-40B4-BE49-F238E27FC236}">
                <a16:creationId xmlns="" xmlns:a16="http://schemas.microsoft.com/office/drawing/2014/main" id="{10EEAA4D-29C7-2F2F-F0BC-58F809F496ED}"/>
              </a:ext>
            </a:extLst>
          </p:cNvPr>
          <p:cNvSpPr txBox="1"/>
          <p:nvPr/>
        </p:nvSpPr>
        <p:spPr>
          <a:xfrm>
            <a:off x="795383" y="2811587"/>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Permit</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34" name="TextBox 33">
            <a:extLst>
              <a:ext uri="{FF2B5EF4-FFF2-40B4-BE49-F238E27FC236}">
                <a16:creationId xmlns="" xmlns:a16="http://schemas.microsoft.com/office/drawing/2014/main" id="{A1FFCBB7-7CC9-7FD6-3D54-925D9AFB6EE7}"/>
              </a:ext>
            </a:extLst>
          </p:cNvPr>
          <p:cNvSpPr txBox="1"/>
          <p:nvPr/>
        </p:nvSpPr>
        <p:spPr>
          <a:xfrm>
            <a:off x="5068542" y="2811587"/>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Permit</a:t>
            </a:r>
            <a:r>
              <a:rPr lang="en-GB" sz="3600" b="1" dirty="0">
                <a:solidFill>
                  <a:srgbClr val="E94E13"/>
                </a:solidFill>
                <a:latin typeface="Mali" panose="00000500000000000000" pitchFamily="2" charset="-34"/>
                <a:ea typeface="Roboto"/>
                <a:cs typeface="Mali" panose="00000500000000000000" pitchFamily="2" charset="-34"/>
                <a:sym typeface="Roboto"/>
              </a:rPr>
              <a:t>ted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6" name="Group 15">
            <a:extLst>
              <a:ext uri="{FF2B5EF4-FFF2-40B4-BE49-F238E27FC236}">
                <a16:creationId xmlns="" xmlns:a16="http://schemas.microsoft.com/office/drawing/2014/main" id="{30C57D81-EB03-E35E-3D40-521C6DF9AFC9}"/>
              </a:ext>
            </a:extLst>
          </p:cNvPr>
          <p:cNvGrpSpPr/>
          <p:nvPr/>
        </p:nvGrpSpPr>
        <p:grpSpPr>
          <a:xfrm>
            <a:off x="755650" y="3624440"/>
            <a:ext cx="7632700" cy="1446550"/>
            <a:chOff x="755650" y="3519510"/>
            <a:chExt cx="7632700" cy="1446550"/>
          </a:xfrm>
        </p:grpSpPr>
        <p:sp>
          <p:nvSpPr>
            <p:cNvPr id="57" name="Rectangle 56">
              <a:extLst>
                <a:ext uri="{FF2B5EF4-FFF2-40B4-BE49-F238E27FC236}">
                  <a16:creationId xmlns="" xmlns:a16="http://schemas.microsoft.com/office/drawing/2014/main" id="{7DEA15DC-D30A-E113-E199-755285C76638}"/>
                </a:ext>
              </a:extLst>
            </p:cNvPr>
            <p:cNvSpPr/>
            <p:nvPr/>
          </p:nvSpPr>
          <p:spPr>
            <a:xfrm>
              <a:off x="755650" y="3907420"/>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a:extLst>
                <a:ext uri="{FF2B5EF4-FFF2-40B4-BE49-F238E27FC236}">
                  <a16:creationId xmlns="" xmlns:a16="http://schemas.microsoft.com/office/drawing/2014/main" id="{276FBC1F-4B5E-6AA9-0BD0-06A9130B5EBF}"/>
                </a:ext>
              </a:extLst>
            </p:cNvPr>
            <p:cNvGrpSpPr/>
            <p:nvPr/>
          </p:nvGrpSpPr>
          <p:grpSpPr>
            <a:xfrm>
              <a:off x="4075195" y="3519510"/>
              <a:ext cx="993611" cy="1446550"/>
              <a:chOff x="4075195" y="2373082"/>
              <a:chExt cx="993611" cy="1446550"/>
            </a:xfrm>
          </p:grpSpPr>
          <p:sp>
            <p:nvSpPr>
              <p:cNvPr id="61" name="Oval 60">
                <a:extLst>
                  <a:ext uri="{FF2B5EF4-FFF2-40B4-BE49-F238E27FC236}">
                    <a16:creationId xmlns="" xmlns:a16="http://schemas.microsoft.com/office/drawing/2014/main" id="{4920608C-7BD3-B352-5114-CAF0F71D0FD5}"/>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 xmlns:a16="http://schemas.microsoft.com/office/drawing/2014/main" id="{EE3F4BE0-5FE3-EF28-40E7-19D39DFB7F45}"/>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59" name="TextBox 58">
            <a:extLst>
              <a:ext uri="{FF2B5EF4-FFF2-40B4-BE49-F238E27FC236}">
                <a16:creationId xmlns="" xmlns:a16="http://schemas.microsoft.com/office/drawing/2014/main" id="{32E7E08D-3828-3C87-0213-E33CD309B148}"/>
              </a:ext>
            </a:extLst>
          </p:cNvPr>
          <p:cNvSpPr txBox="1"/>
          <p:nvPr/>
        </p:nvSpPr>
        <p:spPr>
          <a:xfrm>
            <a:off x="795383" y="4068092"/>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Transfer</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0" name="TextBox 59">
            <a:extLst>
              <a:ext uri="{FF2B5EF4-FFF2-40B4-BE49-F238E27FC236}">
                <a16:creationId xmlns="" xmlns:a16="http://schemas.microsoft.com/office/drawing/2014/main" id="{69401684-80D9-C099-1531-C3AB9FFA711C}"/>
              </a:ext>
            </a:extLst>
          </p:cNvPr>
          <p:cNvSpPr txBox="1"/>
          <p:nvPr/>
        </p:nvSpPr>
        <p:spPr>
          <a:xfrm>
            <a:off x="5068542" y="4068092"/>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Transfer</a:t>
            </a:r>
            <a:r>
              <a:rPr lang="en-GB" sz="3600" b="1" dirty="0">
                <a:solidFill>
                  <a:srgbClr val="E94E13"/>
                </a:solidFill>
                <a:latin typeface="Mali" panose="00000500000000000000" pitchFamily="2" charset="-34"/>
                <a:ea typeface="Roboto"/>
                <a:cs typeface="Mali" panose="00000500000000000000" pitchFamily="2" charset="-34"/>
                <a:sym typeface="Roboto"/>
              </a:rPr>
              <a:t>red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5" name="Group 14">
            <a:extLst>
              <a:ext uri="{FF2B5EF4-FFF2-40B4-BE49-F238E27FC236}">
                <a16:creationId xmlns="" xmlns:a16="http://schemas.microsoft.com/office/drawing/2014/main" id="{201F0B92-6795-E16B-AE24-04FC0463682B}"/>
              </a:ext>
            </a:extLst>
          </p:cNvPr>
          <p:cNvGrpSpPr/>
          <p:nvPr/>
        </p:nvGrpSpPr>
        <p:grpSpPr>
          <a:xfrm>
            <a:off x="755650" y="4880946"/>
            <a:ext cx="7632700" cy="1446550"/>
            <a:chOff x="755650" y="4776016"/>
            <a:chExt cx="7632700" cy="1446550"/>
          </a:xfrm>
        </p:grpSpPr>
        <p:sp>
          <p:nvSpPr>
            <p:cNvPr id="64" name="Rectangle 63">
              <a:extLst>
                <a:ext uri="{FF2B5EF4-FFF2-40B4-BE49-F238E27FC236}">
                  <a16:creationId xmlns="" xmlns:a16="http://schemas.microsoft.com/office/drawing/2014/main" id="{0D810D9C-FC19-90E7-BE52-282E8D4B64F1}"/>
                </a:ext>
              </a:extLst>
            </p:cNvPr>
            <p:cNvSpPr/>
            <p:nvPr/>
          </p:nvSpPr>
          <p:spPr>
            <a:xfrm>
              <a:off x="755650" y="5163926"/>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 xmlns:a16="http://schemas.microsoft.com/office/drawing/2014/main" id="{A5E273EF-F7D6-2F2D-1A61-BB7A00669145}"/>
                </a:ext>
              </a:extLst>
            </p:cNvPr>
            <p:cNvGrpSpPr/>
            <p:nvPr/>
          </p:nvGrpSpPr>
          <p:grpSpPr>
            <a:xfrm>
              <a:off x="4075195" y="4776016"/>
              <a:ext cx="993611" cy="1446550"/>
              <a:chOff x="4075195" y="2373082"/>
              <a:chExt cx="993611" cy="1446550"/>
            </a:xfrm>
          </p:grpSpPr>
          <p:sp>
            <p:nvSpPr>
              <p:cNvPr id="68" name="Oval 67">
                <a:extLst>
                  <a:ext uri="{FF2B5EF4-FFF2-40B4-BE49-F238E27FC236}">
                    <a16:creationId xmlns="" xmlns:a16="http://schemas.microsoft.com/office/drawing/2014/main" id="{29E3DD89-CA88-9590-ED58-903886548583}"/>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 xmlns:a16="http://schemas.microsoft.com/office/drawing/2014/main" id="{9EA3E6D2-BE74-4A3D-0EA9-640D9E59A774}"/>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66" name="TextBox 65">
            <a:extLst>
              <a:ext uri="{FF2B5EF4-FFF2-40B4-BE49-F238E27FC236}">
                <a16:creationId xmlns="" xmlns:a16="http://schemas.microsoft.com/office/drawing/2014/main" id="{86ED9A12-AED8-3F51-5A7A-8EE65F09A349}"/>
              </a:ext>
            </a:extLst>
          </p:cNvPr>
          <p:cNvSpPr txBox="1"/>
          <p:nvPr/>
        </p:nvSpPr>
        <p:spPr>
          <a:xfrm>
            <a:off x="795383" y="5324598"/>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Travel</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7" name="TextBox 66">
            <a:extLst>
              <a:ext uri="{FF2B5EF4-FFF2-40B4-BE49-F238E27FC236}">
                <a16:creationId xmlns="" xmlns:a16="http://schemas.microsoft.com/office/drawing/2014/main" id="{601FA394-E7B4-9663-EA20-0587B3BBB348}"/>
              </a:ext>
            </a:extLst>
          </p:cNvPr>
          <p:cNvSpPr txBox="1"/>
          <p:nvPr/>
        </p:nvSpPr>
        <p:spPr>
          <a:xfrm>
            <a:off x="5068542" y="5324598"/>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Travel</a:t>
            </a:r>
            <a:r>
              <a:rPr lang="en-GB" sz="3600" b="1" dirty="0">
                <a:solidFill>
                  <a:srgbClr val="E94E13"/>
                </a:solidFill>
                <a:latin typeface="Mali" panose="00000500000000000000" pitchFamily="2" charset="-34"/>
                <a:ea typeface="Roboto"/>
                <a:cs typeface="Mali" panose="00000500000000000000" pitchFamily="2" charset="-34"/>
                <a:sym typeface="Roboto"/>
              </a:rPr>
              <a:t>led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spTree>
    <p:extLst>
      <p:ext uri="{BB962C8B-B14F-4D97-AF65-F5344CB8AC3E}">
        <p14:creationId xmlns:p14="http://schemas.microsoft.com/office/powerpoint/2010/main" val="332972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59" grpId="0"/>
      <p:bldP spid="60"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1777E-4F6F-AA1B-F5A2-6B966CDAC009}"/>
              </a:ext>
            </a:extLst>
          </p:cNvPr>
          <p:cNvSpPr>
            <a:spLocks noGrp="1"/>
          </p:cNvSpPr>
          <p:nvPr>
            <p:ph type="title"/>
          </p:nvPr>
        </p:nvSpPr>
        <p:spPr/>
        <p:txBody>
          <a:bodyPr/>
          <a:lstStyle/>
          <a:p>
            <a:r>
              <a:rPr lang="en-GB" sz="3100" dirty="0"/>
              <a:t>Quy </a:t>
            </a:r>
            <a:r>
              <a:rPr lang="en-GB" sz="3100" dirty="0" err="1"/>
              <a:t>tắc</a:t>
            </a:r>
            <a:r>
              <a:rPr lang="en-GB" sz="3100" dirty="0"/>
              <a:t> </a:t>
            </a:r>
            <a:r>
              <a:rPr lang="en-GB" sz="3100" dirty="0" err="1"/>
              <a:t>thêm</a:t>
            </a:r>
            <a:r>
              <a:rPr lang="en-GB" sz="3100" dirty="0"/>
              <a:t> </a:t>
            </a:r>
            <a:r>
              <a:rPr lang="en-GB" sz="3100" dirty="0" err="1"/>
              <a:t>đuôi</a:t>
            </a:r>
            <a:r>
              <a:rPr lang="en-GB" sz="3100" dirty="0"/>
              <a:t> –ed </a:t>
            </a:r>
            <a:r>
              <a:rPr lang="en-GB" sz="3100" dirty="0" err="1"/>
              <a:t>sau</a:t>
            </a:r>
            <a:r>
              <a:rPr lang="en-GB" sz="3100" dirty="0"/>
              <a:t> </a:t>
            </a:r>
            <a:r>
              <a:rPr lang="en-GB" sz="3100" dirty="0" err="1"/>
              <a:t>động</a:t>
            </a:r>
            <a:r>
              <a:rPr lang="en-GB" sz="3100" dirty="0"/>
              <a:t> </a:t>
            </a:r>
            <a:r>
              <a:rPr lang="en-GB" sz="3100" dirty="0" err="1"/>
              <a:t>từ</a:t>
            </a:r>
            <a:endParaRPr lang="en-GB" sz="3100" dirty="0"/>
          </a:p>
        </p:txBody>
      </p:sp>
      <p:sp>
        <p:nvSpPr>
          <p:cNvPr id="24" name="TextBox 23">
            <a:extLst>
              <a:ext uri="{FF2B5EF4-FFF2-40B4-BE49-F238E27FC236}">
                <a16:creationId xmlns="" xmlns:a16="http://schemas.microsoft.com/office/drawing/2014/main" id="{FBF387C3-AADE-278C-09B5-D6A8D7B15355}"/>
              </a:ext>
            </a:extLst>
          </p:cNvPr>
          <p:cNvSpPr txBox="1"/>
          <p:nvPr/>
        </p:nvSpPr>
        <p:spPr>
          <a:xfrm>
            <a:off x="967532" y="1774601"/>
            <a:ext cx="7208937" cy="738664"/>
          </a:xfrm>
          <a:prstGeom prst="rect">
            <a:avLst/>
          </a:prstGeom>
          <a:noFill/>
        </p:spPr>
        <p:txBody>
          <a:bodyPr wrap="square">
            <a:spAutoFit/>
          </a:bodyPr>
          <a:lstStyle/>
          <a:p>
            <a:pPr lvl="0">
              <a:buClr>
                <a:srgbClr val="000000"/>
              </a:buClr>
              <a:buSzPts val="1600"/>
            </a:pPr>
            <a:r>
              <a:rPr lang="vi-VN" sz="1400" b="1" dirty="0">
                <a:solidFill>
                  <a:schemeClr val="dk1"/>
                </a:solidFill>
                <a:latin typeface="Mali" panose="00000500000000000000" pitchFamily="2" charset="-34"/>
                <a:ea typeface="Roboto"/>
                <a:cs typeface="Mali" panose="00000500000000000000" pitchFamily="2" charset="-34"/>
                <a:sym typeface="Roboto"/>
              </a:rPr>
              <a:t>Động từ tận cùng bằng “Phụ âm + Y”</a:t>
            </a:r>
          </a:p>
          <a:p>
            <a:pPr>
              <a:buClr>
                <a:srgbClr val="000000"/>
              </a:buClr>
              <a:buSzPts val="1600"/>
            </a:pPr>
            <a:r>
              <a:rPr lang="vi-VN" sz="1400" i="1" dirty="0">
                <a:solidFill>
                  <a:schemeClr val="dk1"/>
                </a:solidFill>
                <a:latin typeface="Mali" panose="00000500000000000000" pitchFamily="2" charset="-34"/>
                <a:ea typeface="Roboto"/>
                <a:cs typeface="Mali" panose="00000500000000000000" pitchFamily="2" charset="-34"/>
                <a:sym typeface="Roboto"/>
              </a:rPr>
              <a:t>Với những động từ tận cùng bằng chữ “Y” dài, trước đó là “một phụ âm”, thì ta phải đổi “Y” dài thành “i” ngắn, và thêm “ED” vào cuối động từ.</a:t>
            </a:r>
          </a:p>
        </p:txBody>
      </p:sp>
      <p:grpSp>
        <p:nvGrpSpPr>
          <p:cNvPr id="17" name="Group 16">
            <a:extLst>
              <a:ext uri="{FF2B5EF4-FFF2-40B4-BE49-F238E27FC236}">
                <a16:creationId xmlns="" xmlns:a16="http://schemas.microsoft.com/office/drawing/2014/main" id="{6685B055-24EF-C283-747B-A3204A98FFDD}"/>
              </a:ext>
            </a:extLst>
          </p:cNvPr>
          <p:cNvGrpSpPr/>
          <p:nvPr/>
        </p:nvGrpSpPr>
        <p:grpSpPr>
          <a:xfrm>
            <a:off x="755650" y="2367935"/>
            <a:ext cx="7632700" cy="1446550"/>
            <a:chOff x="755650" y="2263005"/>
            <a:chExt cx="7632700" cy="1446550"/>
          </a:xfrm>
        </p:grpSpPr>
        <p:sp>
          <p:nvSpPr>
            <p:cNvPr id="25" name="Rectangle 24">
              <a:extLst>
                <a:ext uri="{FF2B5EF4-FFF2-40B4-BE49-F238E27FC236}">
                  <a16:creationId xmlns="" xmlns:a16="http://schemas.microsoft.com/office/drawing/2014/main" id="{5FB57942-162C-3D69-D5AB-6FA9DC0C7D95}"/>
                </a:ext>
              </a:extLst>
            </p:cNvPr>
            <p:cNvSpPr/>
            <p:nvPr/>
          </p:nvSpPr>
          <p:spPr>
            <a:xfrm>
              <a:off x="755650" y="2650915"/>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 xmlns:a16="http://schemas.microsoft.com/office/drawing/2014/main" id="{DA85B4DF-6736-B866-F4C9-353DDEC4FBD9}"/>
                </a:ext>
              </a:extLst>
            </p:cNvPr>
            <p:cNvGrpSpPr/>
            <p:nvPr/>
          </p:nvGrpSpPr>
          <p:grpSpPr>
            <a:xfrm>
              <a:off x="4075195" y="2263005"/>
              <a:ext cx="993611" cy="1446550"/>
              <a:chOff x="4075195" y="2373082"/>
              <a:chExt cx="993611" cy="1446550"/>
            </a:xfrm>
          </p:grpSpPr>
          <p:sp>
            <p:nvSpPr>
              <p:cNvPr id="27" name="Oval 26">
                <a:extLst>
                  <a:ext uri="{FF2B5EF4-FFF2-40B4-BE49-F238E27FC236}">
                    <a16:creationId xmlns="" xmlns:a16="http://schemas.microsoft.com/office/drawing/2014/main" id="{85E52B1C-0383-126E-48E1-8A08F301083F}"/>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 xmlns:a16="http://schemas.microsoft.com/office/drawing/2014/main" id="{473547FB-DC2C-178B-443F-DFC345407DF7}"/>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29" name="TextBox 28">
            <a:extLst>
              <a:ext uri="{FF2B5EF4-FFF2-40B4-BE49-F238E27FC236}">
                <a16:creationId xmlns="" xmlns:a16="http://schemas.microsoft.com/office/drawing/2014/main" id="{10EEAA4D-29C7-2F2F-F0BC-58F809F496ED}"/>
              </a:ext>
            </a:extLst>
          </p:cNvPr>
          <p:cNvSpPr txBox="1"/>
          <p:nvPr/>
        </p:nvSpPr>
        <p:spPr>
          <a:xfrm>
            <a:off x="795383" y="2811587"/>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Try</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34" name="TextBox 33">
            <a:extLst>
              <a:ext uri="{FF2B5EF4-FFF2-40B4-BE49-F238E27FC236}">
                <a16:creationId xmlns="" xmlns:a16="http://schemas.microsoft.com/office/drawing/2014/main" id="{A1FFCBB7-7CC9-7FD6-3D54-925D9AFB6EE7}"/>
              </a:ext>
            </a:extLst>
          </p:cNvPr>
          <p:cNvSpPr txBox="1"/>
          <p:nvPr/>
        </p:nvSpPr>
        <p:spPr>
          <a:xfrm>
            <a:off x="5068542" y="2811587"/>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Tr</a:t>
            </a:r>
            <a:r>
              <a:rPr lang="en-GB" sz="3600" b="1" dirty="0">
                <a:solidFill>
                  <a:srgbClr val="E94E13"/>
                </a:solidFill>
                <a:latin typeface="Mali" panose="00000500000000000000" pitchFamily="2" charset="-34"/>
                <a:ea typeface="Roboto"/>
                <a:cs typeface="Mali" panose="00000500000000000000" pitchFamily="2" charset="-34"/>
                <a:sym typeface="Roboto"/>
              </a:rPr>
              <a:t>ied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6" name="Group 15">
            <a:extLst>
              <a:ext uri="{FF2B5EF4-FFF2-40B4-BE49-F238E27FC236}">
                <a16:creationId xmlns="" xmlns:a16="http://schemas.microsoft.com/office/drawing/2014/main" id="{30C57D81-EB03-E35E-3D40-521C6DF9AFC9}"/>
              </a:ext>
            </a:extLst>
          </p:cNvPr>
          <p:cNvGrpSpPr/>
          <p:nvPr/>
        </p:nvGrpSpPr>
        <p:grpSpPr>
          <a:xfrm>
            <a:off x="755650" y="3624440"/>
            <a:ext cx="7632700" cy="1446550"/>
            <a:chOff x="755650" y="3519510"/>
            <a:chExt cx="7632700" cy="1446550"/>
          </a:xfrm>
        </p:grpSpPr>
        <p:sp>
          <p:nvSpPr>
            <p:cNvPr id="57" name="Rectangle 56">
              <a:extLst>
                <a:ext uri="{FF2B5EF4-FFF2-40B4-BE49-F238E27FC236}">
                  <a16:creationId xmlns="" xmlns:a16="http://schemas.microsoft.com/office/drawing/2014/main" id="{7DEA15DC-D30A-E113-E199-755285C76638}"/>
                </a:ext>
              </a:extLst>
            </p:cNvPr>
            <p:cNvSpPr/>
            <p:nvPr/>
          </p:nvSpPr>
          <p:spPr>
            <a:xfrm>
              <a:off x="755650" y="3907420"/>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a:extLst>
                <a:ext uri="{FF2B5EF4-FFF2-40B4-BE49-F238E27FC236}">
                  <a16:creationId xmlns="" xmlns:a16="http://schemas.microsoft.com/office/drawing/2014/main" id="{276FBC1F-4B5E-6AA9-0BD0-06A9130B5EBF}"/>
                </a:ext>
              </a:extLst>
            </p:cNvPr>
            <p:cNvGrpSpPr/>
            <p:nvPr/>
          </p:nvGrpSpPr>
          <p:grpSpPr>
            <a:xfrm>
              <a:off x="4075195" y="3519510"/>
              <a:ext cx="993611" cy="1446550"/>
              <a:chOff x="4075195" y="2373082"/>
              <a:chExt cx="993611" cy="1446550"/>
            </a:xfrm>
          </p:grpSpPr>
          <p:sp>
            <p:nvSpPr>
              <p:cNvPr id="61" name="Oval 60">
                <a:extLst>
                  <a:ext uri="{FF2B5EF4-FFF2-40B4-BE49-F238E27FC236}">
                    <a16:creationId xmlns="" xmlns:a16="http://schemas.microsoft.com/office/drawing/2014/main" id="{4920608C-7BD3-B352-5114-CAF0F71D0FD5}"/>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 xmlns:a16="http://schemas.microsoft.com/office/drawing/2014/main" id="{EE3F4BE0-5FE3-EF28-40E7-19D39DFB7F45}"/>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59" name="TextBox 58">
            <a:extLst>
              <a:ext uri="{FF2B5EF4-FFF2-40B4-BE49-F238E27FC236}">
                <a16:creationId xmlns="" xmlns:a16="http://schemas.microsoft.com/office/drawing/2014/main" id="{32E7E08D-3828-3C87-0213-E33CD309B148}"/>
              </a:ext>
            </a:extLst>
          </p:cNvPr>
          <p:cNvSpPr txBox="1"/>
          <p:nvPr/>
        </p:nvSpPr>
        <p:spPr>
          <a:xfrm>
            <a:off x="795383" y="4068092"/>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Deny</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0" name="TextBox 59">
            <a:extLst>
              <a:ext uri="{FF2B5EF4-FFF2-40B4-BE49-F238E27FC236}">
                <a16:creationId xmlns="" xmlns:a16="http://schemas.microsoft.com/office/drawing/2014/main" id="{69401684-80D9-C099-1531-C3AB9FFA711C}"/>
              </a:ext>
            </a:extLst>
          </p:cNvPr>
          <p:cNvSpPr txBox="1"/>
          <p:nvPr/>
        </p:nvSpPr>
        <p:spPr>
          <a:xfrm>
            <a:off x="5068542" y="4068092"/>
            <a:ext cx="3280075" cy="646331"/>
          </a:xfrm>
          <a:prstGeom prst="rect">
            <a:avLst/>
          </a:prstGeom>
          <a:noFill/>
        </p:spPr>
        <p:txBody>
          <a:bodyPr wrap="square">
            <a:spAutoFit/>
          </a:bodyPr>
          <a:lstStyle/>
          <a:p>
            <a:pPr lvl="0" algn="ctr">
              <a:buClr>
                <a:srgbClr val="000000"/>
              </a:buClr>
              <a:buSzPts val="3600"/>
            </a:pPr>
            <a:r>
              <a:rPr lang="en-GB" sz="3600" b="1" dirty="0">
                <a:latin typeface="Mali" panose="00000500000000000000" pitchFamily="2" charset="-34"/>
                <a:ea typeface="Roboto"/>
                <a:cs typeface="Mali" panose="00000500000000000000" pitchFamily="2" charset="-34"/>
                <a:sym typeface="Roboto"/>
              </a:rPr>
              <a:t>Den</a:t>
            </a:r>
            <a:r>
              <a:rPr lang="en-GB" sz="3600" b="1" dirty="0">
                <a:solidFill>
                  <a:srgbClr val="E94E13"/>
                </a:solidFill>
                <a:latin typeface="Mali" panose="00000500000000000000" pitchFamily="2" charset="-34"/>
                <a:ea typeface="Roboto"/>
                <a:cs typeface="Mali" panose="00000500000000000000" pitchFamily="2" charset="-34"/>
                <a:sym typeface="Roboto"/>
              </a:rPr>
              <a:t>ied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5" name="Group 14">
            <a:extLst>
              <a:ext uri="{FF2B5EF4-FFF2-40B4-BE49-F238E27FC236}">
                <a16:creationId xmlns="" xmlns:a16="http://schemas.microsoft.com/office/drawing/2014/main" id="{201F0B92-6795-E16B-AE24-04FC0463682B}"/>
              </a:ext>
            </a:extLst>
          </p:cNvPr>
          <p:cNvGrpSpPr/>
          <p:nvPr/>
        </p:nvGrpSpPr>
        <p:grpSpPr>
          <a:xfrm>
            <a:off x="755650" y="4880946"/>
            <a:ext cx="7632700" cy="1446550"/>
            <a:chOff x="755650" y="4776016"/>
            <a:chExt cx="7632700" cy="1446550"/>
          </a:xfrm>
        </p:grpSpPr>
        <p:sp>
          <p:nvSpPr>
            <p:cNvPr id="64" name="Rectangle 63">
              <a:extLst>
                <a:ext uri="{FF2B5EF4-FFF2-40B4-BE49-F238E27FC236}">
                  <a16:creationId xmlns="" xmlns:a16="http://schemas.microsoft.com/office/drawing/2014/main" id="{0D810D9C-FC19-90E7-BE52-282E8D4B64F1}"/>
                </a:ext>
              </a:extLst>
            </p:cNvPr>
            <p:cNvSpPr/>
            <p:nvPr/>
          </p:nvSpPr>
          <p:spPr>
            <a:xfrm>
              <a:off x="755650" y="5163926"/>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 xmlns:a16="http://schemas.microsoft.com/office/drawing/2014/main" id="{A5E273EF-F7D6-2F2D-1A61-BB7A00669145}"/>
                </a:ext>
              </a:extLst>
            </p:cNvPr>
            <p:cNvGrpSpPr/>
            <p:nvPr/>
          </p:nvGrpSpPr>
          <p:grpSpPr>
            <a:xfrm>
              <a:off x="4075195" y="4776016"/>
              <a:ext cx="993611" cy="1446550"/>
              <a:chOff x="4075195" y="2373082"/>
              <a:chExt cx="993611" cy="1446550"/>
            </a:xfrm>
          </p:grpSpPr>
          <p:sp>
            <p:nvSpPr>
              <p:cNvPr id="68" name="Oval 67">
                <a:extLst>
                  <a:ext uri="{FF2B5EF4-FFF2-40B4-BE49-F238E27FC236}">
                    <a16:creationId xmlns="" xmlns:a16="http://schemas.microsoft.com/office/drawing/2014/main" id="{29E3DD89-CA88-9590-ED58-903886548583}"/>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 xmlns:a16="http://schemas.microsoft.com/office/drawing/2014/main" id="{9EA3E6D2-BE74-4A3D-0EA9-640D9E59A774}"/>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66" name="TextBox 65">
            <a:extLst>
              <a:ext uri="{FF2B5EF4-FFF2-40B4-BE49-F238E27FC236}">
                <a16:creationId xmlns="" xmlns:a16="http://schemas.microsoft.com/office/drawing/2014/main" id="{86ED9A12-AED8-3F51-5A7A-8EE65F09A349}"/>
              </a:ext>
            </a:extLst>
          </p:cNvPr>
          <p:cNvSpPr txBox="1"/>
          <p:nvPr/>
        </p:nvSpPr>
        <p:spPr>
          <a:xfrm>
            <a:off x="795383" y="5324598"/>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Carry</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7" name="TextBox 66">
            <a:extLst>
              <a:ext uri="{FF2B5EF4-FFF2-40B4-BE49-F238E27FC236}">
                <a16:creationId xmlns="" xmlns:a16="http://schemas.microsoft.com/office/drawing/2014/main" id="{601FA394-E7B4-9663-EA20-0587B3BBB348}"/>
              </a:ext>
            </a:extLst>
          </p:cNvPr>
          <p:cNvSpPr txBox="1"/>
          <p:nvPr/>
        </p:nvSpPr>
        <p:spPr>
          <a:xfrm>
            <a:off x="5068542" y="5324598"/>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Carr</a:t>
            </a:r>
            <a:r>
              <a:rPr lang="en-GB" sz="3600" b="1" dirty="0">
                <a:solidFill>
                  <a:srgbClr val="E94E13"/>
                </a:solidFill>
                <a:latin typeface="Mali" panose="00000500000000000000" pitchFamily="2" charset="-34"/>
                <a:ea typeface="Roboto"/>
                <a:cs typeface="Mali" panose="00000500000000000000" pitchFamily="2" charset="-34"/>
                <a:sym typeface="Roboto"/>
              </a:rPr>
              <a:t>ied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spTree>
    <p:extLst>
      <p:ext uri="{BB962C8B-B14F-4D97-AF65-F5344CB8AC3E}">
        <p14:creationId xmlns:p14="http://schemas.microsoft.com/office/powerpoint/2010/main" val="1981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59" grpId="0"/>
      <p:bldP spid="60"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1777E-4F6F-AA1B-F5A2-6B966CDAC009}"/>
              </a:ext>
            </a:extLst>
          </p:cNvPr>
          <p:cNvSpPr>
            <a:spLocks noGrp="1"/>
          </p:cNvSpPr>
          <p:nvPr>
            <p:ph type="title"/>
          </p:nvPr>
        </p:nvSpPr>
        <p:spPr/>
        <p:txBody>
          <a:bodyPr/>
          <a:lstStyle/>
          <a:p>
            <a:r>
              <a:rPr lang="en-GB" sz="3100" dirty="0"/>
              <a:t>Động </a:t>
            </a:r>
            <a:r>
              <a:rPr lang="en-GB" sz="3100" dirty="0" err="1"/>
              <a:t>từ</a:t>
            </a:r>
            <a:r>
              <a:rPr lang="en-GB" sz="3100" dirty="0"/>
              <a:t> </a:t>
            </a:r>
            <a:r>
              <a:rPr lang="en-GB" sz="3100" dirty="0" err="1"/>
              <a:t>bất</a:t>
            </a:r>
            <a:r>
              <a:rPr lang="en-GB" sz="3100" dirty="0"/>
              <a:t> </a:t>
            </a:r>
            <a:r>
              <a:rPr lang="en-GB" sz="3100" dirty="0" err="1"/>
              <a:t>quy</a:t>
            </a:r>
            <a:r>
              <a:rPr lang="en-GB" sz="3100" dirty="0"/>
              <a:t> </a:t>
            </a:r>
            <a:r>
              <a:rPr lang="en-GB" sz="3100" dirty="0" err="1"/>
              <a:t>tắc</a:t>
            </a:r>
            <a:endParaRPr lang="en-GB" sz="3100" dirty="0"/>
          </a:p>
        </p:txBody>
      </p:sp>
      <p:sp>
        <p:nvSpPr>
          <p:cNvPr id="24" name="TextBox 23">
            <a:extLst>
              <a:ext uri="{FF2B5EF4-FFF2-40B4-BE49-F238E27FC236}">
                <a16:creationId xmlns="" xmlns:a16="http://schemas.microsoft.com/office/drawing/2014/main" id="{FBF387C3-AADE-278C-09B5-D6A8D7B15355}"/>
              </a:ext>
            </a:extLst>
          </p:cNvPr>
          <p:cNvSpPr txBox="1"/>
          <p:nvPr/>
        </p:nvSpPr>
        <p:spPr>
          <a:xfrm>
            <a:off x="967532" y="1789591"/>
            <a:ext cx="7208937" cy="584775"/>
          </a:xfrm>
          <a:prstGeom prst="rect">
            <a:avLst/>
          </a:prstGeom>
          <a:noFill/>
        </p:spPr>
        <p:txBody>
          <a:bodyPr wrap="square">
            <a:spAutoFit/>
          </a:bodyPr>
          <a:lstStyle/>
          <a:p>
            <a:pPr lvl="0">
              <a:buClr>
                <a:srgbClr val="000000"/>
              </a:buClr>
              <a:buSzPts val="1600"/>
            </a:pPr>
            <a:r>
              <a:rPr lang="vi-VN" sz="1600" b="1" dirty="0">
                <a:solidFill>
                  <a:schemeClr val="dk1"/>
                </a:solidFill>
                <a:latin typeface="Mali" panose="00000500000000000000" pitchFamily="2" charset="-34"/>
                <a:ea typeface="Roboto"/>
                <a:cs typeface="Mali" panose="00000500000000000000" pitchFamily="2" charset="-34"/>
                <a:sym typeface="Roboto"/>
              </a:rPr>
              <a:t>Đối với động từ bất quy tắc, động từ đổi sang thì quá khứ phân từ không theo quy tắc ở trên:</a:t>
            </a:r>
          </a:p>
        </p:txBody>
      </p:sp>
      <p:grpSp>
        <p:nvGrpSpPr>
          <p:cNvPr id="17" name="Group 16">
            <a:extLst>
              <a:ext uri="{FF2B5EF4-FFF2-40B4-BE49-F238E27FC236}">
                <a16:creationId xmlns="" xmlns:a16="http://schemas.microsoft.com/office/drawing/2014/main" id="{6685B055-24EF-C283-747B-A3204A98FFDD}"/>
              </a:ext>
            </a:extLst>
          </p:cNvPr>
          <p:cNvGrpSpPr/>
          <p:nvPr/>
        </p:nvGrpSpPr>
        <p:grpSpPr>
          <a:xfrm>
            <a:off x="755650" y="2263005"/>
            <a:ext cx="7632700" cy="1446550"/>
            <a:chOff x="755650" y="2263005"/>
            <a:chExt cx="7632700" cy="1446550"/>
          </a:xfrm>
        </p:grpSpPr>
        <p:sp>
          <p:nvSpPr>
            <p:cNvPr id="25" name="Rectangle 24">
              <a:extLst>
                <a:ext uri="{FF2B5EF4-FFF2-40B4-BE49-F238E27FC236}">
                  <a16:creationId xmlns="" xmlns:a16="http://schemas.microsoft.com/office/drawing/2014/main" id="{5FB57942-162C-3D69-D5AB-6FA9DC0C7D95}"/>
                </a:ext>
              </a:extLst>
            </p:cNvPr>
            <p:cNvSpPr/>
            <p:nvPr/>
          </p:nvSpPr>
          <p:spPr>
            <a:xfrm>
              <a:off x="755650" y="2650915"/>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 xmlns:a16="http://schemas.microsoft.com/office/drawing/2014/main" id="{DA85B4DF-6736-B866-F4C9-353DDEC4FBD9}"/>
                </a:ext>
              </a:extLst>
            </p:cNvPr>
            <p:cNvGrpSpPr/>
            <p:nvPr/>
          </p:nvGrpSpPr>
          <p:grpSpPr>
            <a:xfrm>
              <a:off x="4075195" y="2263005"/>
              <a:ext cx="993611" cy="1446550"/>
              <a:chOff x="4075195" y="2373082"/>
              <a:chExt cx="993611" cy="1446550"/>
            </a:xfrm>
          </p:grpSpPr>
          <p:sp>
            <p:nvSpPr>
              <p:cNvPr id="27" name="Oval 26">
                <a:extLst>
                  <a:ext uri="{FF2B5EF4-FFF2-40B4-BE49-F238E27FC236}">
                    <a16:creationId xmlns="" xmlns:a16="http://schemas.microsoft.com/office/drawing/2014/main" id="{85E52B1C-0383-126E-48E1-8A08F301083F}"/>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 xmlns:a16="http://schemas.microsoft.com/office/drawing/2014/main" id="{473547FB-DC2C-178B-443F-DFC345407DF7}"/>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29" name="TextBox 28">
            <a:extLst>
              <a:ext uri="{FF2B5EF4-FFF2-40B4-BE49-F238E27FC236}">
                <a16:creationId xmlns="" xmlns:a16="http://schemas.microsoft.com/office/drawing/2014/main" id="{10EEAA4D-29C7-2F2F-F0BC-58F809F496ED}"/>
              </a:ext>
            </a:extLst>
          </p:cNvPr>
          <p:cNvSpPr txBox="1"/>
          <p:nvPr/>
        </p:nvSpPr>
        <p:spPr>
          <a:xfrm>
            <a:off x="795383" y="2706657"/>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Go</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34" name="TextBox 33">
            <a:extLst>
              <a:ext uri="{FF2B5EF4-FFF2-40B4-BE49-F238E27FC236}">
                <a16:creationId xmlns="" xmlns:a16="http://schemas.microsoft.com/office/drawing/2014/main" id="{A1FFCBB7-7CC9-7FD6-3D54-925D9AFB6EE7}"/>
              </a:ext>
            </a:extLst>
          </p:cNvPr>
          <p:cNvSpPr txBox="1"/>
          <p:nvPr/>
        </p:nvSpPr>
        <p:spPr>
          <a:xfrm>
            <a:off x="5068542" y="2706657"/>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Went</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6" name="Group 15">
            <a:extLst>
              <a:ext uri="{FF2B5EF4-FFF2-40B4-BE49-F238E27FC236}">
                <a16:creationId xmlns="" xmlns:a16="http://schemas.microsoft.com/office/drawing/2014/main" id="{30C57D81-EB03-E35E-3D40-521C6DF9AFC9}"/>
              </a:ext>
            </a:extLst>
          </p:cNvPr>
          <p:cNvGrpSpPr/>
          <p:nvPr/>
        </p:nvGrpSpPr>
        <p:grpSpPr>
          <a:xfrm>
            <a:off x="755650" y="3519510"/>
            <a:ext cx="7632700" cy="1446550"/>
            <a:chOff x="755650" y="3519510"/>
            <a:chExt cx="7632700" cy="1446550"/>
          </a:xfrm>
        </p:grpSpPr>
        <p:sp>
          <p:nvSpPr>
            <p:cNvPr id="57" name="Rectangle 56">
              <a:extLst>
                <a:ext uri="{FF2B5EF4-FFF2-40B4-BE49-F238E27FC236}">
                  <a16:creationId xmlns="" xmlns:a16="http://schemas.microsoft.com/office/drawing/2014/main" id="{7DEA15DC-D30A-E113-E199-755285C76638}"/>
                </a:ext>
              </a:extLst>
            </p:cNvPr>
            <p:cNvSpPr/>
            <p:nvPr/>
          </p:nvSpPr>
          <p:spPr>
            <a:xfrm>
              <a:off x="755650" y="3907420"/>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a:extLst>
                <a:ext uri="{FF2B5EF4-FFF2-40B4-BE49-F238E27FC236}">
                  <a16:creationId xmlns="" xmlns:a16="http://schemas.microsoft.com/office/drawing/2014/main" id="{276FBC1F-4B5E-6AA9-0BD0-06A9130B5EBF}"/>
                </a:ext>
              </a:extLst>
            </p:cNvPr>
            <p:cNvGrpSpPr/>
            <p:nvPr/>
          </p:nvGrpSpPr>
          <p:grpSpPr>
            <a:xfrm>
              <a:off x="4075195" y="3519510"/>
              <a:ext cx="993611" cy="1446550"/>
              <a:chOff x="4075195" y="2373082"/>
              <a:chExt cx="993611" cy="1446550"/>
            </a:xfrm>
          </p:grpSpPr>
          <p:sp>
            <p:nvSpPr>
              <p:cNvPr id="61" name="Oval 60">
                <a:extLst>
                  <a:ext uri="{FF2B5EF4-FFF2-40B4-BE49-F238E27FC236}">
                    <a16:creationId xmlns="" xmlns:a16="http://schemas.microsoft.com/office/drawing/2014/main" id="{4920608C-7BD3-B352-5114-CAF0F71D0FD5}"/>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 xmlns:a16="http://schemas.microsoft.com/office/drawing/2014/main" id="{EE3F4BE0-5FE3-EF28-40E7-19D39DFB7F45}"/>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59" name="TextBox 58">
            <a:extLst>
              <a:ext uri="{FF2B5EF4-FFF2-40B4-BE49-F238E27FC236}">
                <a16:creationId xmlns="" xmlns:a16="http://schemas.microsoft.com/office/drawing/2014/main" id="{32E7E08D-3828-3C87-0213-E33CD309B148}"/>
              </a:ext>
            </a:extLst>
          </p:cNvPr>
          <p:cNvSpPr txBox="1"/>
          <p:nvPr/>
        </p:nvSpPr>
        <p:spPr>
          <a:xfrm>
            <a:off x="795383" y="3963162"/>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See</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0" name="TextBox 59">
            <a:extLst>
              <a:ext uri="{FF2B5EF4-FFF2-40B4-BE49-F238E27FC236}">
                <a16:creationId xmlns="" xmlns:a16="http://schemas.microsoft.com/office/drawing/2014/main" id="{69401684-80D9-C099-1531-C3AB9FFA711C}"/>
              </a:ext>
            </a:extLst>
          </p:cNvPr>
          <p:cNvSpPr txBox="1"/>
          <p:nvPr/>
        </p:nvSpPr>
        <p:spPr>
          <a:xfrm>
            <a:off x="5068542" y="3963162"/>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Saw</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5" name="Group 14">
            <a:extLst>
              <a:ext uri="{FF2B5EF4-FFF2-40B4-BE49-F238E27FC236}">
                <a16:creationId xmlns="" xmlns:a16="http://schemas.microsoft.com/office/drawing/2014/main" id="{201F0B92-6795-E16B-AE24-04FC0463682B}"/>
              </a:ext>
            </a:extLst>
          </p:cNvPr>
          <p:cNvGrpSpPr/>
          <p:nvPr/>
        </p:nvGrpSpPr>
        <p:grpSpPr>
          <a:xfrm>
            <a:off x="755650" y="4776016"/>
            <a:ext cx="7632700" cy="1446550"/>
            <a:chOff x="755650" y="4776016"/>
            <a:chExt cx="7632700" cy="1446550"/>
          </a:xfrm>
        </p:grpSpPr>
        <p:sp>
          <p:nvSpPr>
            <p:cNvPr id="64" name="Rectangle 63">
              <a:extLst>
                <a:ext uri="{FF2B5EF4-FFF2-40B4-BE49-F238E27FC236}">
                  <a16:creationId xmlns="" xmlns:a16="http://schemas.microsoft.com/office/drawing/2014/main" id="{0D810D9C-FC19-90E7-BE52-282E8D4B64F1}"/>
                </a:ext>
              </a:extLst>
            </p:cNvPr>
            <p:cNvSpPr/>
            <p:nvPr/>
          </p:nvSpPr>
          <p:spPr>
            <a:xfrm>
              <a:off x="755650" y="5163926"/>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 xmlns:a16="http://schemas.microsoft.com/office/drawing/2014/main" id="{A5E273EF-F7D6-2F2D-1A61-BB7A00669145}"/>
                </a:ext>
              </a:extLst>
            </p:cNvPr>
            <p:cNvGrpSpPr/>
            <p:nvPr/>
          </p:nvGrpSpPr>
          <p:grpSpPr>
            <a:xfrm>
              <a:off x="4075195" y="4776016"/>
              <a:ext cx="993611" cy="1446550"/>
              <a:chOff x="4075195" y="2373082"/>
              <a:chExt cx="993611" cy="1446550"/>
            </a:xfrm>
          </p:grpSpPr>
          <p:sp>
            <p:nvSpPr>
              <p:cNvPr id="68" name="Oval 67">
                <a:extLst>
                  <a:ext uri="{FF2B5EF4-FFF2-40B4-BE49-F238E27FC236}">
                    <a16:creationId xmlns="" xmlns:a16="http://schemas.microsoft.com/office/drawing/2014/main" id="{29E3DD89-CA88-9590-ED58-903886548583}"/>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 xmlns:a16="http://schemas.microsoft.com/office/drawing/2014/main" id="{9EA3E6D2-BE74-4A3D-0EA9-640D9E59A774}"/>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66" name="TextBox 65">
            <a:extLst>
              <a:ext uri="{FF2B5EF4-FFF2-40B4-BE49-F238E27FC236}">
                <a16:creationId xmlns="" xmlns:a16="http://schemas.microsoft.com/office/drawing/2014/main" id="{86ED9A12-AED8-3F51-5A7A-8EE65F09A349}"/>
              </a:ext>
            </a:extLst>
          </p:cNvPr>
          <p:cNvSpPr txBox="1"/>
          <p:nvPr/>
        </p:nvSpPr>
        <p:spPr>
          <a:xfrm>
            <a:off x="795383" y="5219668"/>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Buy</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7" name="TextBox 66">
            <a:extLst>
              <a:ext uri="{FF2B5EF4-FFF2-40B4-BE49-F238E27FC236}">
                <a16:creationId xmlns="" xmlns:a16="http://schemas.microsoft.com/office/drawing/2014/main" id="{601FA394-E7B4-9663-EA20-0587B3BBB348}"/>
              </a:ext>
            </a:extLst>
          </p:cNvPr>
          <p:cNvSpPr txBox="1"/>
          <p:nvPr/>
        </p:nvSpPr>
        <p:spPr>
          <a:xfrm>
            <a:off x="5068542" y="5219668"/>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Bought</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spTree>
    <p:extLst>
      <p:ext uri="{BB962C8B-B14F-4D97-AF65-F5344CB8AC3E}">
        <p14:creationId xmlns:p14="http://schemas.microsoft.com/office/powerpoint/2010/main" val="3555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59" grpId="0"/>
      <p:bldP spid="60"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Google Shape;119;p7">
            <a:extLst>
              <a:ext uri="{FF2B5EF4-FFF2-40B4-BE49-F238E27FC236}">
                <a16:creationId xmlns="" xmlns:a16="http://schemas.microsoft.com/office/drawing/2014/main" id="{35DE832E-046F-BEDE-A1CE-717B40359C9A}"/>
              </a:ext>
            </a:extLst>
          </p:cNvPr>
          <p:cNvSpPr/>
          <p:nvPr/>
        </p:nvSpPr>
        <p:spPr>
          <a:xfrm>
            <a:off x="1041817" y="1896255"/>
            <a:ext cx="7060367" cy="4249711"/>
          </a:xfrm>
          <a:prstGeom prst="roundRect">
            <a:avLst>
              <a:gd name="adj" fmla="val 0"/>
            </a:avLst>
          </a:prstGeom>
          <a:solidFill>
            <a:schemeClr val="bg1"/>
          </a:solidFill>
          <a:ln w="57150" cap="flat" cmpd="sng">
            <a:solidFill>
              <a:srgbClr val="0093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2" name="Title 1">
            <a:extLst>
              <a:ext uri="{FF2B5EF4-FFF2-40B4-BE49-F238E27FC236}">
                <a16:creationId xmlns="" xmlns:a16="http://schemas.microsoft.com/office/drawing/2014/main" id="{2791777E-4F6F-AA1B-F5A2-6B966CDAC009}"/>
              </a:ext>
            </a:extLst>
          </p:cNvPr>
          <p:cNvSpPr>
            <a:spLocks noGrp="1"/>
          </p:cNvSpPr>
          <p:nvPr>
            <p:ph type="title"/>
          </p:nvPr>
        </p:nvSpPr>
        <p:spPr/>
        <p:txBody>
          <a:bodyPr/>
          <a:lstStyle/>
          <a:p>
            <a:r>
              <a:rPr lang="en-GB" sz="4000" dirty="0"/>
              <a:t>Dấu </a:t>
            </a:r>
            <a:r>
              <a:rPr lang="en-GB" sz="4000" dirty="0" err="1"/>
              <a:t>hiệu</a:t>
            </a:r>
            <a:r>
              <a:rPr lang="en-GB" sz="4000" dirty="0"/>
              <a:t> </a:t>
            </a:r>
            <a:r>
              <a:rPr lang="en-GB" sz="4000" dirty="0" err="1"/>
              <a:t>nhận</a:t>
            </a:r>
            <a:r>
              <a:rPr lang="en-GB" sz="4000" dirty="0"/>
              <a:t> </a:t>
            </a:r>
            <a:r>
              <a:rPr lang="en-GB" sz="4000" dirty="0" err="1"/>
              <a:t>biết</a:t>
            </a:r>
            <a:endParaRPr lang="en-GB" sz="4000" dirty="0"/>
          </a:p>
        </p:txBody>
      </p:sp>
      <p:sp>
        <p:nvSpPr>
          <p:cNvPr id="26" name="Google Shape;273;p14">
            <a:extLst>
              <a:ext uri="{FF2B5EF4-FFF2-40B4-BE49-F238E27FC236}">
                <a16:creationId xmlns="" xmlns:a16="http://schemas.microsoft.com/office/drawing/2014/main" id="{099AA58C-3C5E-B166-B453-9BF01AC3BB8F}"/>
              </a:ext>
            </a:extLst>
          </p:cNvPr>
          <p:cNvSpPr txBox="1"/>
          <p:nvPr/>
        </p:nvSpPr>
        <p:spPr>
          <a:xfrm>
            <a:off x="1519858" y="2123062"/>
            <a:ext cx="6104285" cy="400069"/>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GB" sz="2000" dirty="0">
                <a:solidFill>
                  <a:schemeClr val="dk1"/>
                </a:solidFill>
                <a:latin typeface="Mali" panose="00000500000000000000" pitchFamily="2" charset="-34"/>
                <a:ea typeface="Roboto"/>
                <a:cs typeface="Mali" panose="00000500000000000000" pitchFamily="2" charset="-34"/>
                <a:sym typeface="Roboto"/>
              </a:rPr>
              <a:t>Just, recently, lately: </a:t>
            </a:r>
            <a:r>
              <a:rPr lang="en-GB" sz="2000" dirty="0" err="1">
                <a:solidFill>
                  <a:schemeClr val="dk1"/>
                </a:solidFill>
                <a:latin typeface="Mali" panose="00000500000000000000" pitchFamily="2" charset="-34"/>
                <a:ea typeface="Roboto"/>
                <a:cs typeface="Mali" panose="00000500000000000000" pitchFamily="2" charset="-34"/>
                <a:sym typeface="Roboto"/>
              </a:rPr>
              <a:t>gần</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đây</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vừa</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mới</a:t>
            </a:r>
            <a:endParaRPr lang="en-GB" sz="2000" dirty="0">
              <a:solidFill>
                <a:schemeClr val="dk1"/>
              </a:solidFill>
              <a:latin typeface="Mali" panose="00000500000000000000" pitchFamily="2" charset="-34"/>
              <a:ea typeface="Roboto"/>
              <a:cs typeface="Mali" panose="00000500000000000000" pitchFamily="2" charset="-34"/>
              <a:sym typeface="Roboto"/>
            </a:endParaRPr>
          </a:p>
        </p:txBody>
      </p:sp>
      <p:sp>
        <p:nvSpPr>
          <p:cNvPr id="30" name="Google Shape;274;p14">
            <a:extLst>
              <a:ext uri="{FF2B5EF4-FFF2-40B4-BE49-F238E27FC236}">
                <a16:creationId xmlns="" xmlns:a16="http://schemas.microsoft.com/office/drawing/2014/main" id="{7FBD46D7-153C-7AAF-E7B6-FEC076FB2665}"/>
              </a:ext>
            </a:extLst>
          </p:cNvPr>
          <p:cNvSpPr txBox="1"/>
          <p:nvPr/>
        </p:nvSpPr>
        <p:spPr>
          <a:xfrm>
            <a:off x="1519857" y="2608836"/>
            <a:ext cx="6104286" cy="400069"/>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GB" sz="2000" dirty="0">
                <a:solidFill>
                  <a:schemeClr val="dk1"/>
                </a:solidFill>
                <a:latin typeface="Mali" panose="00000500000000000000" pitchFamily="2" charset="-34"/>
                <a:ea typeface="Roboto"/>
                <a:cs typeface="Mali" panose="00000500000000000000" pitchFamily="2" charset="-34"/>
                <a:sym typeface="Roboto"/>
              </a:rPr>
              <a:t>Already : </a:t>
            </a:r>
            <a:r>
              <a:rPr lang="en-GB" sz="2000" dirty="0" err="1">
                <a:solidFill>
                  <a:schemeClr val="dk1"/>
                </a:solidFill>
                <a:latin typeface="Mali" panose="00000500000000000000" pitchFamily="2" charset="-34"/>
                <a:ea typeface="Roboto"/>
                <a:cs typeface="Mali" panose="00000500000000000000" pitchFamily="2" charset="-34"/>
                <a:sym typeface="Roboto"/>
              </a:rPr>
              <a:t>đã</a:t>
            </a:r>
            <a:r>
              <a:rPr lang="en-GB" sz="2000" dirty="0">
                <a:solidFill>
                  <a:schemeClr val="dk1"/>
                </a:solidFill>
                <a:latin typeface="Mali" panose="00000500000000000000" pitchFamily="2" charset="-34"/>
                <a:ea typeface="Roboto"/>
                <a:cs typeface="Mali" panose="00000500000000000000" pitchFamily="2" charset="-34"/>
                <a:sym typeface="Roboto"/>
              </a:rPr>
              <a:t>….</a:t>
            </a:r>
            <a:r>
              <a:rPr lang="en-GB" sz="2000" dirty="0" err="1">
                <a:solidFill>
                  <a:schemeClr val="dk1"/>
                </a:solidFill>
                <a:latin typeface="Mali" panose="00000500000000000000" pitchFamily="2" charset="-34"/>
                <a:ea typeface="Roboto"/>
                <a:cs typeface="Mali" panose="00000500000000000000" pitchFamily="2" charset="-34"/>
                <a:sym typeface="Roboto"/>
              </a:rPr>
              <a:t>rồi</a:t>
            </a:r>
            <a:endParaRPr lang="en-GB" sz="2000" dirty="0">
              <a:solidFill>
                <a:schemeClr val="dk1"/>
              </a:solidFill>
              <a:latin typeface="Mali" panose="00000500000000000000" pitchFamily="2" charset="-34"/>
              <a:ea typeface="Roboto"/>
              <a:cs typeface="Mali" panose="00000500000000000000" pitchFamily="2" charset="-34"/>
              <a:sym typeface="Roboto"/>
            </a:endParaRPr>
          </a:p>
        </p:txBody>
      </p:sp>
      <p:sp>
        <p:nvSpPr>
          <p:cNvPr id="31" name="Google Shape;275;p14">
            <a:extLst>
              <a:ext uri="{FF2B5EF4-FFF2-40B4-BE49-F238E27FC236}">
                <a16:creationId xmlns="" xmlns:a16="http://schemas.microsoft.com/office/drawing/2014/main" id="{2E0DFB9D-D2B8-C9D0-5AB2-F49F9877B7C0}"/>
              </a:ext>
            </a:extLst>
          </p:cNvPr>
          <p:cNvSpPr txBox="1"/>
          <p:nvPr/>
        </p:nvSpPr>
        <p:spPr>
          <a:xfrm>
            <a:off x="1519857" y="3094610"/>
            <a:ext cx="6104287" cy="400069"/>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GB" sz="2000" dirty="0">
                <a:solidFill>
                  <a:schemeClr val="dk1"/>
                </a:solidFill>
                <a:latin typeface="Mali" panose="00000500000000000000" pitchFamily="2" charset="-34"/>
                <a:ea typeface="Roboto"/>
                <a:cs typeface="Mali" panose="00000500000000000000" pitchFamily="2" charset="-34"/>
                <a:sym typeface="Roboto"/>
              </a:rPr>
              <a:t>Before: </a:t>
            </a:r>
            <a:r>
              <a:rPr lang="en-GB" sz="2000" dirty="0" err="1">
                <a:solidFill>
                  <a:schemeClr val="dk1"/>
                </a:solidFill>
                <a:latin typeface="Mali" panose="00000500000000000000" pitchFamily="2" charset="-34"/>
                <a:ea typeface="Roboto"/>
                <a:cs typeface="Mali" panose="00000500000000000000" pitchFamily="2" charset="-34"/>
                <a:sym typeface="Roboto"/>
              </a:rPr>
              <a:t>đã</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từng</a:t>
            </a:r>
            <a:endParaRPr lang="en-GB" sz="2000" dirty="0">
              <a:solidFill>
                <a:schemeClr val="dk1"/>
              </a:solidFill>
              <a:latin typeface="Mali" panose="00000500000000000000" pitchFamily="2" charset="-34"/>
              <a:ea typeface="Roboto"/>
              <a:cs typeface="Mali" panose="00000500000000000000" pitchFamily="2" charset="-34"/>
              <a:sym typeface="Roboto"/>
            </a:endParaRPr>
          </a:p>
        </p:txBody>
      </p:sp>
      <p:sp>
        <p:nvSpPr>
          <p:cNvPr id="32" name="Google Shape;276;p14">
            <a:extLst>
              <a:ext uri="{FF2B5EF4-FFF2-40B4-BE49-F238E27FC236}">
                <a16:creationId xmlns="" xmlns:a16="http://schemas.microsoft.com/office/drawing/2014/main" id="{6886A881-B307-B813-7F54-55F28711A5C6}"/>
              </a:ext>
            </a:extLst>
          </p:cNvPr>
          <p:cNvSpPr txBox="1"/>
          <p:nvPr/>
        </p:nvSpPr>
        <p:spPr>
          <a:xfrm>
            <a:off x="1519856" y="3580384"/>
            <a:ext cx="6104288" cy="400069"/>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GB" sz="2000" dirty="0">
                <a:solidFill>
                  <a:schemeClr val="dk1"/>
                </a:solidFill>
                <a:latin typeface="Mali" panose="00000500000000000000" pitchFamily="2" charset="-34"/>
                <a:ea typeface="Roboto"/>
                <a:cs typeface="Mali" panose="00000500000000000000" pitchFamily="2" charset="-34"/>
                <a:sym typeface="Roboto"/>
              </a:rPr>
              <a:t>Never, ever: </a:t>
            </a:r>
            <a:r>
              <a:rPr lang="en-GB" sz="2000" dirty="0" err="1">
                <a:solidFill>
                  <a:schemeClr val="dk1"/>
                </a:solidFill>
                <a:latin typeface="Mali" panose="00000500000000000000" pitchFamily="2" charset="-34"/>
                <a:ea typeface="Roboto"/>
                <a:cs typeface="Mali" panose="00000500000000000000" pitchFamily="2" charset="-34"/>
                <a:sym typeface="Roboto"/>
              </a:rPr>
              <a:t>Không</a:t>
            </a:r>
            <a:r>
              <a:rPr lang="en-GB" sz="2000" dirty="0">
                <a:solidFill>
                  <a:schemeClr val="dk1"/>
                </a:solidFill>
                <a:latin typeface="Mali" panose="00000500000000000000" pitchFamily="2" charset="-34"/>
                <a:ea typeface="Roboto"/>
                <a:cs typeface="Mali" panose="00000500000000000000" pitchFamily="2" charset="-34"/>
                <a:sym typeface="Roboto"/>
              </a:rPr>
              <a:t> bao </a:t>
            </a:r>
            <a:r>
              <a:rPr lang="en-GB" sz="2000" dirty="0" err="1">
                <a:solidFill>
                  <a:schemeClr val="dk1"/>
                </a:solidFill>
                <a:latin typeface="Mali" panose="00000500000000000000" pitchFamily="2" charset="-34"/>
                <a:ea typeface="Roboto"/>
                <a:cs typeface="Mali" panose="00000500000000000000" pitchFamily="2" charset="-34"/>
                <a:sym typeface="Roboto"/>
              </a:rPr>
              <a:t>giờ</a:t>
            </a:r>
            <a:endParaRPr lang="en-GB" sz="2000" dirty="0">
              <a:solidFill>
                <a:schemeClr val="dk1"/>
              </a:solidFill>
              <a:latin typeface="Mali" panose="00000500000000000000" pitchFamily="2" charset="-34"/>
              <a:ea typeface="Roboto"/>
              <a:cs typeface="Mali" panose="00000500000000000000" pitchFamily="2" charset="-34"/>
              <a:sym typeface="Roboto"/>
            </a:endParaRPr>
          </a:p>
        </p:txBody>
      </p:sp>
      <p:sp>
        <p:nvSpPr>
          <p:cNvPr id="33" name="Google Shape;277;p14">
            <a:extLst>
              <a:ext uri="{FF2B5EF4-FFF2-40B4-BE49-F238E27FC236}">
                <a16:creationId xmlns="" xmlns:a16="http://schemas.microsoft.com/office/drawing/2014/main" id="{60C70BAB-D993-14BF-5F41-BD49F65C01C7}"/>
              </a:ext>
            </a:extLst>
          </p:cNvPr>
          <p:cNvSpPr txBox="1"/>
          <p:nvPr/>
        </p:nvSpPr>
        <p:spPr>
          <a:xfrm>
            <a:off x="1519856" y="4066158"/>
            <a:ext cx="6104288" cy="400069"/>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GB" sz="2000" dirty="0">
                <a:solidFill>
                  <a:schemeClr val="dk1"/>
                </a:solidFill>
                <a:latin typeface="Mali" panose="00000500000000000000" pitchFamily="2" charset="-34"/>
                <a:ea typeface="Roboto"/>
                <a:cs typeface="Mali" panose="00000500000000000000" pitchFamily="2" charset="-34"/>
                <a:sym typeface="Roboto"/>
              </a:rPr>
              <a:t>Since, for: </a:t>
            </a:r>
            <a:r>
              <a:rPr lang="en-GB" sz="2000" dirty="0" err="1">
                <a:solidFill>
                  <a:schemeClr val="dk1"/>
                </a:solidFill>
                <a:latin typeface="Mali" panose="00000500000000000000" pitchFamily="2" charset="-34"/>
                <a:ea typeface="Roboto"/>
                <a:cs typeface="Mali" panose="00000500000000000000" pitchFamily="2" charset="-34"/>
                <a:sym typeface="Roboto"/>
              </a:rPr>
              <a:t>Kể</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từ</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khi</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trong</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khoảng</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thời</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gian</a:t>
            </a:r>
            <a:endParaRPr lang="en-GB" sz="2000" dirty="0">
              <a:solidFill>
                <a:schemeClr val="dk1"/>
              </a:solidFill>
              <a:latin typeface="Mali" panose="00000500000000000000" pitchFamily="2" charset="-34"/>
              <a:ea typeface="Roboto"/>
              <a:cs typeface="Mali" panose="00000500000000000000" pitchFamily="2" charset="-34"/>
              <a:sym typeface="Roboto"/>
            </a:endParaRPr>
          </a:p>
        </p:txBody>
      </p:sp>
      <p:sp>
        <p:nvSpPr>
          <p:cNvPr id="35" name="Google Shape;278;p14">
            <a:extLst>
              <a:ext uri="{FF2B5EF4-FFF2-40B4-BE49-F238E27FC236}">
                <a16:creationId xmlns="" xmlns:a16="http://schemas.microsoft.com/office/drawing/2014/main" id="{846F0B4C-7F7A-4D6A-C620-DF84267AC424}"/>
              </a:ext>
            </a:extLst>
          </p:cNvPr>
          <p:cNvSpPr txBox="1"/>
          <p:nvPr/>
        </p:nvSpPr>
        <p:spPr>
          <a:xfrm>
            <a:off x="1519856" y="4551932"/>
            <a:ext cx="6104288" cy="400069"/>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GB" sz="2000" dirty="0">
                <a:solidFill>
                  <a:schemeClr val="dk1"/>
                </a:solidFill>
                <a:latin typeface="Mali" panose="00000500000000000000" pitchFamily="2" charset="-34"/>
                <a:ea typeface="Roboto"/>
                <a:cs typeface="Mali" panose="00000500000000000000" pitchFamily="2" charset="-34"/>
                <a:sym typeface="Roboto"/>
              </a:rPr>
              <a:t>So far = until now = up to now: </a:t>
            </a:r>
            <a:r>
              <a:rPr lang="en-GB" sz="2000" dirty="0" err="1">
                <a:solidFill>
                  <a:schemeClr val="dk1"/>
                </a:solidFill>
                <a:latin typeface="Mali" panose="00000500000000000000" pitchFamily="2" charset="-34"/>
                <a:ea typeface="Roboto"/>
                <a:cs typeface="Mali" panose="00000500000000000000" pitchFamily="2" charset="-34"/>
                <a:sym typeface="Roboto"/>
              </a:rPr>
              <a:t>cho</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đến</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bây</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giờ</a:t>
            </a:r>
            <a:endParaRPr lang="en-GB" sz="2000" dirty="0">
              <a:solidFill>
                <a:schemeClr val="dk1"/>
              </a:solidFill>
              <a:latin typeface="Mali" panose="00000500000000000000" pitchFamily="2" charset="-34"/>
              <a:ea typeface="Roboto"/>
              <a:cs typeface="Mali" panose="00000500000000000000" pitchFamily="2" charset="-34"/>
              <a:sym typeface="Roboto"/>
            </a:endParaRPr>
          </a:p>
        </p:txBody>
      </p:sp>
      <p:sp>
        <p:nvSpPr>
          <p:cNvPr id="36" name="Google Shape;279;p14">
            <a:extLst>
              <a:ext uri="{FF2B5EF4-FFF2-40B4-BE49-F238E27FC236}">
                <a16:creationId xmlns="" xmlns:a16="http://schemas.microsoft.com/office/drawing/2014/main" id="{A608A85F-BD2D-EBBC-EE34-79B4B65C2A12}"/>
              </a:ext>
            </a:extLst>
          </p:cNvPr>
          <p:cNvSpPr txBox="1"/>
          <p:nvPr/>
        </p:nvSpPr>
        <p:spPr>
          <a:xfrm>
            <a:off x="1519856" y="5037706"/>
            <a:ext cx="6104289" cy="400069"/>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GB" sz="2000" dirty="0">
                <a:solidFill>
                  <a:schemeClr val="dk1"/>
                </a:solidFill>
                <a:latin typeface="Mali" panose="00000500000000000000" pitchFamily="2" charset="-34"/>
                <a:ea typeface="Roboto"/>
                <a:cs typeface="Mali" panose="00000500000000000000" pitchFamily="2" charset="-34"/>
                <a:sym typeface="Roboto"/>
              </a:rPr>
              <a:t>Trong </a:t>
            </a:r>
            <a:r>
              <a:rPr lang="en-GB" sz="2000" dirty="0" err="1">
                <a:solidFill>
                  <a:schemeClr val="dk1"/>
                </a:solidFill>
                <a:latin typeface="Mali" panose="00000500000000000000" pitchFamily="2" charset="-34"/>
                <a:ea typeface="Roboto"/>
                <a:cs typeface="Mali" panose="00000500000000000000" pitchFamily="2" charset="-34"/>
                <a:sym typeface="Roboto"/>
              </a:rPr>
              <a:t>câu</a:t>
            </a:r>
            <a:r>
              <a:rPr lang="en-GB" sz="2000" dirty="0">
                <a:solidFill>
                  <a:schemeClr val="dk1"/>
                </a:solidFill>
                <a:latin typeface="Mali" panose="00000500000000000000" pitchFamily="2" charset="-34"/>
                <a:ea typeface="Roboto"/>
                <a:cs typeface="Mali" panose="00000500000000000000" pitchFamily="2" charset="-34"/>
                <a:sym typeface="Roboto"/>
              </a:rPr>
              <a:t> so </a:t>
            </a:r>
            <a:r>
              <a:rPr lang="en-GB" sz="2000" dirty="0" err="1">
                <a:solidFill>
                  <a:schemeClr val="dk1"/>
                </a:solidFill>
                <a:latin typeface="Mali" panose="00000500000000000000" pitchFamily="2" charset="-34"/>
                <a:ea typeface="Roboto"/>
                <a:cs typeface="Mali" panose="00000500000000000000" pitchFamily="2" charset="-34"/>
                <a:sym typeface="Roboto"/>
              </a:rPr>
              <a:t>sánh</a:t>
            </a:r>
            <a:r>
              <a:rPr lang="en-GB" sz="2000" dirty="0">
                <a:solidFill>
                  <a:schemeClr val="dk1"/>
                </a:solidFill>
                <a:latin typeface="Mali" panose="00000500000000000000" pitchFamily="2" charset="-34"/>
                <a:ea typeface="Roboto"/>
                <a:cs typeface="Mali" panose="00000500000000000000" pitchFamily="2" charset="-34"/>
                <a:sym typeface="Roboto"/>
              </a:rPr>
              <a:t> </a:t>
            </a:r>
            <a:r>
              <a:rPr lang="en-GB" sz="2000" dirty="0" err="1">
                <a:solidFill>
                  <a:schemeClr val="dk1"/>
                </a:solidFill>
                <a:latin typeface="Mali" panose="00000500000000000000" pitchFamily="2" charset="-34"/>
                <a:ea typeface="Roboto"/>
                <a:cs typeface="Mali" panose="00000500000000000000" pitchFamily="2" charset="-34"/>
                <a:sym typeface="Roboto"/>
              </a:rPr>
              <a:t>nhất</a:t>
            </a:r>
            <a:endParaRPr lang="en-GB" sz="2000" dirty="0">
              <a:solidFill>
                <a:schemeClr val="dk1"/>
              </a:solidFill>
              <a:latin typeface="Mali" panose="00000500000000000000" pitchFamily="2" charset="-34"/>
              <a:ea typeface="Roboto"/>
              <a:cs typeface="Mali" panose="00000500000000000000" pitchFamily="2" charset="-34"/>
              <a:sym typeface="Roboto"/>
            </a:endParaRPr>
          </a:p>
        </p:txBody>
      </p:sp>
      <p:sp>
        <p:nvSpPr>
          <p:cNvPr id="37" name="Google Shape;280;p14">
            <a:extLst>
              <a:ext uri="{FF2B5EF4-FFF2-40B4-BE49-F238E27FC236}">
                <a16:creationId xmlns="" xmlns:a16="http://schemas.microsoft.com/office/drawing/2014/main" id="{10EEF059-0B62-D635-3567-EEC541EDD370}"/>
              </a:ext>
            </a:extLst>
          </p:cNvPr>
          <p:cNvSpPr txBox="1"/>
          <p:nvPr/>
        </p:nvSpPr>
        <p:spPr>
          <a:xfrm>
            <a:off x="1519856" y="5523481"/>
            <a:ext cx="6104288" cy="400069"/>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vi-VN" sz="2000" dirty="0">
                <a:solidFill>
                  <a:schemeClr val="dk1"/>
                </a:solidFill>
                <a:latin typeface="Mali" panose="00000500000000000000" pitchFamily="2" charset="-34"/>
                <a:ea typeface="Roboto"/>
                <a:cs typeface="Mali" panose="00000500000000000000" pitchFamily="2" charset="-34"/>
                <a:sym typeface="Roboto"/>
              </a:rPr>
              <a:t>Not….yet: chưa</a:t>
            </a:r>
          </a:p>
        </p:txBody>
      </p:sp>
    </p:spTree>
    <p:extLst>
      <p:ext uri="{BB962C8B-B14F-4D97-AF65-F5344CB8AC3E}">
        <p14:creationId xmlns:p14="http://schemas.microsoft.com/office/powerpoint/2010/main" val="75231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6" grpId="0"/>
      <p:bldP spid="30" grpId="0"/>
      <p:bldP spid="31" grpId="0"/>
      <p:bldP spid="32" grpId="0"/>
      <p:bldP spid="33"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Single Corner Snipped 2">
            <a:extLst>
              <a:ext uri="{FF2B5EF4-FFF2-40B4-BE49-F238E27FC236}">
                <a16:creationId xmlns="" xmlns:a16="http://schemas.microsoft.com/office/drawing/2014/main" id="{6D25ACCD-F554-631C-E2D2-D78E1A0F27AF}"/>
              </a:ext>
            </a:extLst>
          </p:cNvPr>
          <p:cNvSpPr/>
          <p:nvPr/>
        </p:nvSpPr>
        <p:spPr>
          <a:xfrm>
            <a:off x="-313981" y="2480073"/>
            <a:ext cx="10174077" cy="1897854"/>
          </a:xfrm>
          <a:prstGeom prst="snip1Rect">
            <a:avLst>
              <a:gd name="adj" fmla="val 0"/>
            </a:avLst>
          </a:prstGeom>
          <a:solidFill>
            <a:srgbClr val="25B7B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 xmlns:a16="http://schemas.microsoft.com/office/drawing/2014/main" id="{8DC61254-7723-C2A9-603C-BD1BBD8BBD9F}"/>
              </a:ext>
            </a:extLst>
          </p:cNvPr>
          <p:cNvSpPr txBox="1"/>
          <p:nvPr/>
        </p:nvSpPr>
        <p:spPr>
          <a:xfrm>
            <a:off x="900827" y="2828836"/>
            <a:ext cx="7342347" cy="1200329"/>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800"/>
              <a:buFont typeface="Arial"/>
              <a:buNone/>
            </a:pPr>
            <a:r>
              <a:rPr lang="en-GB" sz="7200" b="1" dirty="0" err="1">
                <a:solidFill>
                  <a:schemeClr val="bg1"/>
                </a:solidFill>
                <a:latin typeface="Mali" panose="00000500000000000000" pitchFamily="2" charset="-34"/>
                <a:ea typeface="Roboto"/>
                <a:cs typeface="Mali" panose="00000500000000000000" pitchFamily="2" charset="-34"/>
                <a:sym typeface="Roboto"/>
              </a:rPr>
              <a:t>L</a:t>
            </a:r>
            <a:r>
              <a:rPr lang="en-GB" sz="7200" b="1" i="0" u="none" strike="noStrike" cap="none" dirty="0" err="1">
                <a:solidFill>
                  <a:schemeClr val="bg1"/>
                </a:solidFill>
                <a:latin typeface="Mali" panose="00000500000000000000" pitchFamily="2" charset="-34"/>
                <a:ea typeface="Roboto"/>
                <a:cs typeface="Mali" panose="00000500000000000000" pitchFamily="2" charset="-34"/>
                <a:sym typeface="Roboto"/>
              </a:rPr>
              <a:t>uyện</a:t>
            </a:r>
            <a:r>
              <a:rPr lang="en-GB" sz="7200" b="1" i="0" u="none" strike="noStrike" cap="none" dirty="0">
                <a:solidFill>
                  <a:schemeClr val="bg1"/>
                </a:solidFill>
                <a:latin typeface="Mali" panose="00000500000000000000" pitchFamily="2" charset="-34"/>
                <a:ea typeface="Roboto"/>
                <a:cs typeface="Mali" panose="00000500000000000000" pitchFamily="2" charset="-34"/>
                <a:sym typeface="Roboto"/>
              </a:rPr>
              <a:t> </a:t>
            </a:r>
            <a:r>
              <a:rPr lang="en-GB" sz="7200" b="1" dirty="0" err="1">
                <a:solidFill>
                  <a:schemeClr val="bg1"/>
                </a:solidFill>
                <a:latin typeface="Mali" panose="00000500000000000000" pitchFamily="2" charset="-34"/>
                <a:ea typeface="Roboto"/>
                <a:cs typeface="Mali" panose="00000500000000000000" pitchFamily="2" charset="-34"/>
                <a:sym typeface="Roboto"/>
              </a:rPr>
              <a:t>T</a:t>
            </a:r>
            <a:r>
              <a:rPr lang="en-GB" sz="7200" b="1" i="0" u="none" strike="noStrike" cap="none" dirty="0" err="1">
                <a:solidFill>
                  <a:schemeClr val="bg1"/>
                </a:solidFill>
                <a:latin typeface="Mali" panose="00000500000000000000" pitchFamily="2" charset="-34"/>
                <a:ea typeface="Roboto"/>
                <a:cs typeface="Mali" panose="00000500000000000000" pitchFamily="2" charset="-34"/>
                <a:sym typeface="Roboto"/>
              </a:rPr>
              <a:t>ập</a:t>
            </a:r>
            <a:endParaRPr lang="en-GB" sz="7200" b="1" i="0" u="none" strike="noStrike" cap="none" dirty="0">
              <a:solidFill>
                <a:schemeClr val="bg1"/>
              </a:solidFill>
              <a:latin typeface="Mali" panose="00000500000000000000" pitchFamily="2" charset="-34"/>
              <a:ea typeface="Roboto"/>
              <a:cs typeface="Mali" panose="00000500000000000000" pitchFamily="2" charset="-34"/>
              <a:sym typeface="Roboto"/>
            </a:endParaRPr>
          </a:p>
        </p:txBody>
      </p:sp>
    </p:spTree>
    <p:extLst>
      <p:ext uri="{BB962C8B-B14F-4D97-AF65-F5344CB8AC3E}">
        <p14:creationId xmlns:p14="http://schemas.microsoft.com/office/powerpoint/2010/main" val="18141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1A8F52-FAC8-9E72-1E0F-B25DACB2CDDB}"/>
              </a:ext>
            </a:extLst>
          </p:cNvPr>
          <p:cNvSpPr>
            <a:spLocks noGrp="1"/>
          </p:cNvSpPr>
          <p:nvPr>
            <p:ph type="title"/>
          </p:nvPr>
        </p:nvSpPr>
        <p:spPr/>
        <p:txBody>
          <a:bodyPr/>
          <a:lstStyle/>
          <a:p>
            <a:r>
              <a:rPr lang="en-GB" sz="3000" dirty="0"/>
              <a:t>Chia </a:t>
            </a:r>
            <a:r>
              <a:rPr lang="en-GB" sz="3000" dirty="0" err="1"/>
              <a:t>động</a:t>
            </a:r>
            <a:r>
              <a:rPr lang="en-GB" sz="3000" dirty="0"/>
              <a:t> </a:t>
            </a:r>
            <a:r>
              <a:rPr lang="en-GB" sz="3000" dirty="0" err="1"/>
              <a:t>từ</a:t>
            </a:r>
            <a:r>
              <a:rPr lang="en-GB" sz="3000" dirty="0"/>
              <a:t> ở </a:t>
            </a:r>
            <a:r>
              <a:rPr lang="en-GB" sz="3000" dirty="0" err="1"/>
              <a:t>thì</a:t>
            </a:r>
            <a:r>
              <a:rPr lang="en-GB" sz="3000" dirty="0"/>
              <a:t> </a:t>
            </a:r>
            <a:r>
              <a:rPr lang="en-GB" sz="3000" dirty="0" err="1"/>
              <a:t>hiện</a:t>
            </a:r>
            <a:r>
              <a:rPr lang="en-GB" sz="3000" dirty="0"/>
              <a:t> </a:t>
            </a:r>
            <a:r>
              <a:rPr lang="en-GB" sz="3000" dirty="0" err="1"/>
              <a:t>tại</a:t>
            </a:r>
            <a:r>
              <a:rPr lang="en-GB" sz="3000" dirty="0"/>
              <a:t> </a:t>
            </a:r>
            <a:r>
              <a:rPr lang="en-GB" sz="3000" dirty="0" err="1"/>
              <a:t>hoàn</a:t>
            </a:r>
            <a:r>
              <a:rPr lang="en-GB" sz="3000" dirty="0"/>
              <a:t> </a:t>
            </a:r>
            <a:r>
              <a:rPr lang="en-GB" sz="3000" dirty="0" err="1"/>
              <a:t>thành</a:t>
            </a:r>
            <a:endParaRPr lang="en-GB" sz="3000" dirty="0"/>
          </a:p>
        </p:txBody>
      </p:sp>
      <p:sp>
        <p:nvSpPr>
          <p:cNvPr id="3" name="TextBox 2">
            <a:extLst>
              <a:ext uri="{FF2B5EF4-FFF2-40B4-BE49-F238E27FC236}">
                <a16:creationId xmlns="" xmlns:a16="http://schemas.microsoft.com/office/drawing/2014/main" id="{B3721DD7-E2E8-8BDC-7996-E350B5BD3343}"/>
              </a:ext>
            </a:extLst>
          </p:cNvPr>
          <p:cNvSpPr txBox="1"/>
          <p:nvPr/>
        </p:nvSpPr>
        <p:spPr>
          <a:xfrm>
            <a:off x="1020522" y="2537292"/>
            <a:ext cx="3237870" cy="400110"/>
          </a:xfrm>
          <a:prstGeom prst="rect">
            <a:avLst/>
          </a:prstGeom>
          <a:noFill/>
        </p:spPr>
        <p:txBody>
          <a:bodyPr wrap="square" rtlCol="0">
            <a:spAutoFit/>
          </a:bodyPr>
          <a:lstStyle/>
          <a:p>
            <a:pPr algn="ctr"/>
            <a:r>
              <a:rPr lang="en-GB" sz="2000" b="1" dirty="0">
                <a:solidFill>
                  <a:srgbClr val="009386"/>
                </a:solidFill>
                <a:latin typeface="Mali" panose="00000500000000000000" pitchFamily="2" charset="-34"/>
                <a:cs typeface="Mali" panose="00000500000000000000" pitchFamily="2" charset="-34"/>
              </a:rPr>
              <a:t>Động </a:t>
            </a:r>
            <a:r>
              <a:rPr lang="en-GB" sz="2000" b="1" dirty="0" err="1">
                <a:solidFill>
                  <a:srgbClr val="009386"/>
                </a:solidFill>
                <a:latin typeface="Mali" panose="00000500000000000000" pitchFamily="2" charset="-34"/>
                <a:cs typeface="Mali" panose="00000500000000000000" pitchFamily="2" charset="-34"/>
              </a:rPr>
              <a:t>từ</a:t>
            </a:r>
            <a:r>
              <a:rPr lang="en-GB" sz="2000" b="1" dirty="0">
                <a:solidFill>
                  <a:srgbClr val="009386"/>
                </a:solidFill>
                <a:latin typeface="Mali" panose="00000500000000000000" pitchFamily="2" charset="-34"/>
                <a:cs typeface="Mali" panose="00000500000000000000" pitchFamily="2" charset="-34"/>
              </a:rPr>
              <a:t> </a:t>
            </a:r>
            <a:r>
              <a:rPr lang="en-GB" sz="2000" b="1" dirty="0" err="1">
                <a:solidFill>
                  <a:srgbClr val="009386"/>
                </a:solidFill>
                <a:latin typeface="Mali" panose="00000500000000000000" pitchFamily="2" charset="-34"/>
                <a:cs typeface="Mali" panose="00000500000000000000" pitchFamily="2" charset="-34"/>
              </a:rPr>
              <a:t>nguyên</a:t>
            </a:r>
            <a:r>
              <a:rPr lang="en-GB" sz="2000" b="1" dirty="0">
                <a:solidFill>
                  <a:srgbClr val="009386"/>
                </a:solidFill>
                <a:latin typeface="Mali" panose="00000500000000000000" pitchFamily="2" charset="-34"/>
                <a:cs typeface="Mali" panose="00000500000000000000" pitchFamily="2" charset="-34"/>
              </a:rPr>
              <a:t> </a:t>
            </a:r>
            <a:r>
              <a:rPr lang="en-GB" sz="2000" b="1" dirty="0" err="1">
                <a:solidFill>
                  <a:srgbClr val="009386"/>
                </a:solidFill>
                <a:latin typeface="Mali" panose="00000500000000000000" pitchFamily="2" charset="-34"/>
                <a:cs typeface="Mali" panose="00000500000000000000" pitchFamily="2" charset="-34"/>
              </a:rPr>
              <a:t>thể</a:t>
            </a:r>
            <a:endParaRPr lang="en-GB" sz="2000" b="1" dirty="0">
              <a:solidFill>
                <a:srgbClr val="009386"/>
              </a:solidFill>
              <a:latin typeface="Mali" panose="00000500000000000000" pitchFamily="2" charset="-34"/>
              <a:cs typeface="Mali" panose="00000500000000000000" pitchFamily="2" charset="-34"/>
            </a:endParaRPr>
          </a:p>
        </p:txBody>
      </p:sp>
      <p:grpSp>
        <p:nvGrpSpPr>
          <p:cNvPr id="59" name="Group 58">
            <a:extLst>
              <a:ext uri="{FF2B5EF4-FFF2-40B4-BE49-F238E27FC236}">
                <a16:creationId xmlns="" xmlns:a16="http://schemas.microsoft.com/office/drawing/2014/main" id="{56951014-2D11-838A-0045-27DD1A59B7AE}"/>
              </a:ext>
            </a:extLst>
          </p:cNvPr>
          <p:cNvGrpSpPr/>
          <p:nvPr/>
        </p:nvGrpSpPr>
        <p:grpSpPr>
          <a:xfrm>
            <a:off x="1020522" y="3082698"/>
            <a:ext cx="3237870" cy="2992110"/>
            <a:chOff x="932463" y="3172638"/>
            <a:chExt cx="3237870" cy="2992110"/>
          </a:xfrm>
        </p:grpSpPr>
        <p:sp>
          <p:nvSpPr>
            <p:cNvPr id="9" name="Rectangle 8">
              <a:extLst>
                <a:ext uri="{FF2B5EF4-FFF2-40B4-BE49-F238E27FC236}">
                  <a16:creationId xmlns="" xmlns:a16="http://schemas.microsoft.com/office/drawing/2014/main" id="{EC54B37D-80E6-FF9B-9543-2CCD1929B371}"/>
                </a:ext>
              </a:extLst>
            </p:cNvPr>
            <p:cNvSpPr/>
            <p:nvPr/>
          </p:nvSpPr>
          <p:spPr>
            <a:xfrm>
              <a:off x="932463" y="3172638"/>
              <a:ext cx="3237870" cy="428397"/>
            </a:xfrm>
            <a:prstGeom prst="rect">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10" name="TextBox 9">
              <a:extLst>
                <a:ext uri="{FF2B5EF4-FFF2-40B4-BE49-F238E27FC236}">
                  <a16:creationId xmlns="" xmlns:a16="http://schemas.microsoft.com/office/drawing/2014/main" id="{344DDFB2-7880-E623-F91A-3710E0DB91BC}"/>
                </a:ext>
              </a:extLst>
            </p:cNvPr>
            <p:cNvSpPr txBox="1"/>
            <p:nvPr/>
          </p:nvSpPr>
          <p:spPr>
            <a:xfrm>
              <a:off x="1020523" y="3217559"/>
              <a:ext cx="3061751" cy="338554"/>
            </a:xfrm>
            <a:prstGeom prst="rect">
              <a:avLst/>
            </a:prstGeom>
            <a:solidFill>
              <a:schemeClr val="bg1"/>
            </a:solidFill>
            <a:ln>
              <a:noFill/>
            </a:ln>
          </p:spPr>
          <p:txBody>
            <a:bodyPr wrap="square" rtlCol="0">
              <a:spAutoFit/>
            </a:bodyPr>
            <a:lstStyle/>
            <a:p>
              <a:pPr algn="ctr"/>
              <a:r>
                <a:rPr lang="en-GB" sz="1600" dirty="0">
                  <a:latin typeface="Mali" panose="00000500000000000000" pitchFamily="2" charset="-34"/>
                  <a:cs typeface="Mali" panose="00000500000000000000" pitchFamily="2" charset="-34"/>
                </a:rPr>
                <a:t>walk</a:t>
              </a:r>
              <a:endParaRPr lang="vi-VN" sz="1600" dirty="0">
                <a:latin typeface="Mali" panose="00000500000000000000" pitchFamily="2" charset="-34"/>
                <a:cs typeface="Mali" panose="00000500000000000000" pitchFamily="2" charset="-34"/>
              </a:endParaRPr>
            </a:p>
          </p:txBody>
        </p:sp>
        <p:sp>
          <p:nvSpPr>
            <p:cNvPr id="28" name="Rectangle 27">
              <a:extLst>
                <a:ext uri="{FF2B5EF4-FFF2-40B4-BE49-F238E27FC236}">
                  <a16:creationId xmlns="" xmlns:a16="http://schemas.microsoft.com/office/drawing/2014/main" id="{D7D66CC0-4674-D11A-3E1F-8A1A0719E8D1}"/>
                </a:ext>
              </a:extLst>
            </p:cNvPr>
            <p:cNvSpPr/>
            <p:nvPr/>
          </p:nvSpPr>
          <p:spPr>
            <a:xfrm>
              <a:off x="932463" y="3599924"/>
              <a:ext cx="3237870" cy="428397"/>
            </a:xfrm>
            <a:prstGeom prst="rect">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29" name="TextBox 28">
              <a:extLst>
                <a:ext uri="{FF2B5EF4-FFF2-40B4-BE49-F238E27FC236}">
                  <a16:creationId xmlns="" xmlns:a16="http://schemas.microsoft.com/office/drawing/2014/main" id="{B74250A5-F041-AA25-B1EF-9BBBE06B9C87}"/>
                </a:ext>
              </a:extLst>
            </p:cNvPr>
            <p:cNvSpPr txBox="1"/>
            <p:nvPr/>
          </p:nvSpPr>
          <p:spPr>
            <a:xfrm>
              <a:off x="1020523" y="3644845"/>
              <a:ext cx="3061751" cy="338554"/>
            </a:xfrm>
            <a:prstGeom prst="rect">
              <a:avLst/>
            </a:prstGeom>
            <a:solidFill>
              <a:schemeClr val="bg1"/>
            </a:solidFill>
            <a:ln>
              <a:noFill/>
            </a:ln>
          </p:spPr>
          <p:txBody>
            <a:bodyPr wrap="square" rtlCol="0">
              <a:spAutoFit/>
            </a:bodyPr>
            <a:lstStyle/>
            <a:p>
              <a:pPr algn="ctr"/>
              <a:r>
                <a:rPr lang="en-GB" sz="1600" dirty="0">
                  <a:latin typeface="Mali" panose="00000500000000000000" pitchFamily="2" charset="-34"/>
                  <a:cs typeface="Mali" panose="00000500000000000000" pitchFamily="2" charset="-34"/>
                </a:rPr>
                <a:t>jump</a:t>
              </a:r>
              <a:endParaRPr lang="vi-VN" sz="1600" dirty="0">
                <a:latin typeface="Mali" panose="00000500000000000000" pitchFamily="2" charset="-34"/>
                <a:cs typeface="Mali" panose="00000500000000000000" pitchFamily="2" charset="-34"/>
              </a:endParaRPr>
            </a:p>
          </p:txBody>
        </p:sp>
        <p:sp>
          <p:nvSpPr>
            <p:cNvPr id="30" name="Rectangle 29">
              <a:extLst>
                <a:ext uri="{FF2B5EF4-FFF2-40B4-BE49-F238E27FC236}">
                  <a16:creationId xmlns="" xmlns:a16="http://schemas.microsoft.com/office/drawing/2014/main" id="{4E18D5E9-2653-5C88-597E-DF075594DD04}"/>
                </a:ext>
              </a:extLst>
            </p:cNvPr>
            <p:cNvSpPr/>
            <p:nvPr/>
          </p:nvSpPr>
          <p:spPr>
            <a:xfrm>
              <a:off x="932463" y="4027210"/>
              <a:ext cx="3237870" cy="428397"/>
            </a:xfrm>
            <a:prstGeom prst="rect">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31" name="TextBox 30">
              <a:extLst>
                <a:ext uri="{FF2B5EF4-FFF2-40B4-BE49-F238E27FC236}">
                  <a16:creationId xmlns="" xmlns:a16="http://schemas.microsoft.com/office/drawing/2014/main" id="{32F640FC-69DD-ABE1-4106-4015DE1324C5}"/>
                </a:ext>
              </a:extLst>
            </p:cNvPr>
            <p:cNvSpPr txBox="1"/>
            <p:nvPr/>
          </p:nvSpPr>
          <p:spPr>
            <a:xfrm>
              <a:off x="1020523" y="4072131"/>
              <a:ext cx="3061751" cy="338554"/>
            </a:xfrm>
            <a:prstGeom prst="rect">
              <a:avLst/>
            </a:prstGeom>
            <a:solidFill>
              <a:schemeClr val="bg1"/>
            </a:solidFill>
            <a:ln>
              <a:noFill/>
            </a:ln>
          </p:spPr>
          <p:txBody>
            <a:bodyPr wrap="square" rtlCol="0">
              <a:spAutoFit/>
            </a:bodyPr>
            <a:lstStyle/>
            <a:p>
              <a:pPr algn="ctr"/>
              <a:r>
                <a:rPr lang="en-GB" sz="1600" dirty="0">
                  <a:latin typeface="Mali" panose="00000500000000000000" pitchFamily="2" charset="-34"/>
                  <a:cs typeface="Mali" panose="00000500000000000000" pitchFamily="2" charset="-34"/>
                </a:rPr>
                <a:t>To be (am / is / are)</a:t>
              </a:r>
            </a:p>
          </p:txBody>
        </p:sp>
        <p:sp>
          <p:nvSpPr>
            <p:cNvPr id="32" name="Rectangle 31">
              <a:extLst>
                <a:ext uri="{FF2B5EF4-FFF2-40B4-BE49-F238E27FC236}">
                  <a16:creationId xmlns="" xmlns:a16="http://schemas.microsoft.com/office/drawing/2014/main" id="{D75DCBF9-56DE-9F7F-3AFB-61758F362A7E}"/>
                </a:ext>
              </a:extLst>
            </p:cNvPr>
            <p:cNvSpPr/>
            <p:nvPr/>
          </p:nvSpPr>
          <p:spPr>
            <a:xfrm>
              <a:off x="932463" y="4454496"/>
              <a:ext cx="3237870" cy="428397"/>
            </a:xfrm>
            <a:prstGeom prst="rect">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33" name="TextBox 32">
              <a:extLst>
                <a:ext uri="{FF2B5EF4-FFF2-40B4-BE49-F238E27FC236}">
                  <a16:creationId xmlns="" xmlns:a16="http://schemas.microsoft.com/office/drawing/2014/main" id="{F51FEF80-C3FD-F17D-6359-8889AEE4A091}"/>
                </a:ext>
              </a:extLst>
            </p:cNvPr>
            <p:cNvSpPr txBox="1"/>
            <p:nvPr/>
          </p:nvSpPr>
          <p:spPr>
            <a:xfrm>
              <a:off x="1020523" y="4499417"/>
              <a:ext cx="3061751" cy="338554"/>
            </a:xfrm>
            <a:prstGeom prst="rect">
              <a:avLst/>
            </a:prstGeom>
            <a:solidFill>
              <a:schemeClr val="bg1"/>
            </a:solidFill>
            <a:ln>
              <a:noFill/>
            </a:ln>
          </p:spPr>
          <p:txBody>
            <a:bodyPr wrap="square" rtlCol="0">
              <a:spAutoFit/>
            </a:bodyPr>
            <a:lstStyle/>
            <a:p>
              <a:pPr algn="ctr"/>
              <a:r>
                <a:rPr lang="vi-VN" sz="1600" dirty="0">
                  <a:latin typeface="Mali" panose="00000500000000000000" pitchFamily="2" charset="-34"/>
                  <a:cs typeface="Mali" panose="00000500000000000000" pitchFamily="2" charset="-34"/>
                </a:rPr>
                <a:t>sprint</a:t>
              </a:r>
            </a:p>
          </p:txBody>
        </p:sp>
        <p:sp>
          <p:nvSpPr>
            <p:cNvPr id="34" name="Rectangle 33">
              <a:extLst>
                <a:ext uri="{FF2B5EF4-FFF2-40B4-BE49-F238E27FC236}">
                  <a16:creationId xmlns="" xmlns:a16="http://schemas.microsoft.com/office/drawing/2014/main" id="{3AB0A18B-C6BA-86EB-42AB-FEE85856FCFB}"/>
                </a:ext>
              </a:extLst>
            </p:cNvPr>
            <p:cNvSpPr/>
            <p:nvPr/>
          </p:nvSpPr>
          <p:spPr>
            <a:xfrm>
              <a:off x="932463" y="4881782"/>
              <a:ext cx="3237870" cy="428397"/>
            </a:xfrm>
            <a:prstGeom prst="rect">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35" name="TextBox 34">
              <a:extLst>
                <a:ext uri="{FF2B5EF4-FFF2-40B4-BE49-F238E27FC236}">
                  <a16:creationId xmlns="" xmlns:a16="http://schemas.microsoft.com/office/drawing/2014/main" id="{DD17F176-7B18-369B-7754-79A74C2F844D}"/>
                </a:ext>
              </a:extLst>
            </p:cNvPr>
            <p:cNvSpPr txBox="1"/>
            <p:nvPr/>
          </p:nvSpPr>
          <p:spPr>
            <a:xfrm>
              <a:off x="1020523" y="4926703"/>
              <a:ext cx="3061751" cy="338554"/>
            </a:xfrm>
            <a:prstGeom prst="rect">
              <a:avLst/>
            </a:prstGeom>
            <a:solidFill>
              <a:schemeClr val="bg1"/>
            </a:solidFill>
            <a:ln>
              <a:noFill/>
            </a:ln>
          </p:spPr>
          <p:txBody>
            <a:bodyPr wrap="square" rtlCol="0">
              <a:spAutoFit/>
            </a:bodyPr>
            <a:lstStyle/>
            <a:p>
              <a:pPr algn="ctr"/>
              <a:r>
                <a:rPr lang="vi-VN" sz="1600" dirty="0">
                  <a:latin typeface="Mali" panose="00000500000000000000" pitchFamily="2" charset="-34"/>
                  <a:cs typeface="Mali" panose="00000500000000000000" pitchFamily="2" charset="-34"/>
                </a:rPr>
                <a:t>test</a:t>
              </a:r>
            </a:p>
          </p:txBody>
        </p:sp>
        <p:sp>
          <p:nvSpPr>
            <p:cNvPr id="36" name="Rectangle 35">
              <a:extLst>
                <a:ext uri="{FF2B5EF4-FFF2-40B4-BE49-F238E27FC236}">
                  <a16:creationId xmlns="" xmlns:a16="http://schemas.microsoft.com/office/drawing/2014/main" id="{55E4AAE6-0F83-7A14-7391-49C2C29FD290}"/>
                </a:ext>
              </a:extLst>
            </p:cNvPr>
            <p:cNvSpPr/>
            <p:nvPr/>
          </p:nvSpPr>
          <p:spPr>
            <a:xfrm>
              <a:off x="932463" y="5309068"/>
              <a:ext cx="3237870" cy="428397"/>
            </a:xfrm>
            <a:prstGeom prst="rect">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37" name="TextBox 36">
              <a:extLst>
                <a:ext uri="{FF2B5EF4-FFF2-40B4-BE49-F238E27FC236}">
                  <a16:creationId xmlns="" xmlns:a16="http://schemas.microsoft.com/office/drawing/2014/main" id="{3615ABF1-AD22-95F0-C7BF-6A4E0945E8FD}"/>
                </a:ext>
              </a:extLst>
            </p:cNvPr>
            <p:cNvSpPr txBox="1"/>
            <p:nvPr/>
          </p:nvSpPr>
          <p:spPr>
            <a:xfrm>
              <a:off x="1020523" y="5353989"/>
              <a:ext cx="3061751" cy="338554"/>
            </a:xfrm>
            <a:prstGeom prst="rect">
              <a:avLst/>
            </a:prstGeom>
            <a:solidFill>
              <a:schemeClr val="bg1"/>
            </a:solidFill>
            <a:ln>
              <a:noFill/>
            </a:ln>
          </p:spPr>
          <p:txBody>
            <a:bodyPr wrap="square" rtlCol="0">
              <a:spAutoFit/>
            </a:bodyPr>
            <a:lstStyle/>
            <a:p>
              <a:pPr algn="ctr"/>
              <a:r>
                <a:rPr lang="vi-VN" sz="1600" dirty="0">
                  <a:latin typeface="Mali" panose="00000500000000000000" pitchFamily="2" charset="-34"/>
                  <a:cs typeface="Mali" panose="00000500000000000000" pitchFamily="2" charset="-34"/>
                </a:rPr>
                <a:t>grow</a:t>
              </a:r>
            </a:p>
          </p:txBody>
        </p:sp>
        <p:sp>
          <p:nvSpPr>
            <p:cNvPr id="38" name="Rectangle 37">
              <a:extLst>
                <a:ext uri="{FF2B5EF4-FFF2-40B4-BE49-F238E27FC236}">
                  <a16:creationId xmlns="" xmlns:a16="http://schemas.microsoft.com/office/drawing/2014/main" id="{91092314-DCA2-2C8D-76F1-AF06E1DC98BE}"/>
                </a:ext>
              </a:extLst>
            </p:cNvPr>
            <p:cNvSpPr/>
            <p:nvPr/>
          </p:nvSpPr>
          <p:spPr>
            <a:xfrm>
              <a:off x="932463" y="5736351"/>
              <a:ext cx="3237870" cy="428397"/>
            </a:xfrm>
            <a:prstGeom prst="rect">
              <a:avLst/>
            </a:prstGeom>
            <a:solidFill>
              <a:schemeClr val="bg1"/>
            </a:solidFill>
            <a:ln w="381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39" name="TextBox 38">
              <a:extLst>
                <a:ext uri="{FF2B5EF4-FFF2-40B4-BE49-F238E27FC236}">
                  <a16:creationId xmlns="" xmlns:a16="http://schemas.microsoft.com/office/drawing/2014/main" id="{030902A6-0D24-0795-B5CE-468FE5E6BFBC}"/>
                </a:ext>
              </a:extLst>
            </p:cNvPr>
            <p:cNvSpPr txBox="1"/>
            <p:nvPr/>
          </p:nvSpPr>
          <p:spPr>
            <a:xfrm>
              <a:off x="1020523" y="5781272"/>
              <a:ext cx="3061751" cy="338554"/>
            </a:xfrm>
            <a:prstGeom prst="rect">
              <a:avLst/>
            </a:prstGeom>
            <a:solidFill>
              <a:schemeClr val="bg1"/>
            </a:solidFill>
            <a:ln>
              <a:noFill/>
            </a:ln>
          </p:spPr>
          <p:txBody>
            <a:bodyPr wrap="square" rtlCol="0">
              <a:spAutoFit/>
            </a:bodyPr>
            <a:lstStyle/>
            <a:p>
              <a:pPr algn="ctr"/>
              <a:r>
                <a:rPr lang="vi-VN" sz="1600" dirty="0">
                  <a:latin typeface="Mali" panose="00000500000000000000" pitchFamily="2" charset="-34"/>
                  <a:cs typeface="Mali" panose="00000500000000000000" pitchFamily="2" charset="-34"/>
                </a:rPr>
                <a:t>do</a:t>
              </a:r>
            </a:p>
          </p:txBody>
        </p:sp>
      </p:grpSp>
      <p:sp>
        <p:nvSpPr>
          <p:cNvPr id="22" name="TextBox 21">
            <a:extLst>
              <a:ext uri="{FF2B5EF4-FFF2-40B4-BE49-F238E27FC236}">
                <a16:creationId xmlns="" xmlns:a16="http://schemas.microsoft.com/office/drawing/2014/main" id="{2A42A799-3B56-1980-2571-A049BFCBB8DF}"/>
              </a:ext>
            </a:extLst>
          </p:cNvPr>
          <p:cNvSpPr txBox="1"/>
          <p:nvPr/>
        </p:nvSpPr>
        <p:spPr>
          <a:xfrm>
            <a:off x="4885608" y="2537292"/>
            <a:ext cx="3237870" cy="400110"/>
          </a:xfrm>
          <a:prstGeom prst="rect">
            <a:avLst/>
          </a:prstGeom>
          <a:noFill/>
        </p:spPr>
        <p:txBody>
          <a:bodyPr wrap="square" rtlCol="0">
            <a:spAutoFit/>
          </a:bodyPr>
          <a:lstStyle/>
          <a:p>
            <a:pPr algn="ctr"/>
            <a:r>
              <a:rPr lang="en-GB" sz="2000" b="1" dirty="0">
                <a:solidFill>
                  <a:srgbClr val="E94E13"/>
                </a:solidFill>
                <a:latin typeface="Mali" panose="00000500000000000000" pitchFamily="2" charset="-34"/>
                <a:cs typeface="Mali" panose="00000500000000000000" pitchFamily="2" charset="-34"/>
              </a:rPr>
              <a:t>Thì </a:t>
            </a:r>
            <a:r>
              <a:rPr lang="en-GB" sz="2000" b="1" dirty="0" err="1">
                <a:solidFill>
                  <a:srgbClr val="E94E13"/>
                </a:solidFill>
                <a:latin typeface="Mali" panose="00000500000000000000" pitchFamily="2" charset="-34"/>
                <a:cs typeface="Mali" panose="00000500000000000000" pitchFamily="2" charset="-34"/>
              </a:rPr>
              <a:t>hiện</a:t>
            </a:r>
            <a:r>
              <a:rPr lang="en-GB" sz="2000" b="1" dirty="0">
                <a:solidFill>
                  <a:srgbClr val="E94E13"/>
                </a:solidFill>
                <a:latin typeface="Mali" panose="00000500000000000000" pitchFamily="2" charset="-34"/>
                <a:cs typeface="Mali" panose="00000500000000000000" pitchFamily="2" charset="-34"/>
              </a:rPr>
              <a:t> </a:t>
            </a:r>
            <a:r>
              <a:rPr lang="en-GB" sz="2000" b="1" dirty="0" err="1">
                <a:solidFill>
                  <a:srgbClr val="E94E13"/>
                </a:solidFill>
                <a:latin typeface="Mali" panose="00000500000000000000" pitchFamily="2" charset="-34"/>
                <a:cs typeface="Mali" panose="00000500000000000000" pitchFamily="2" charset="-34"/>
              </a:rPr>
              <a:t>tại</a:t>
            </a:r>
            <a:r>
              <a:rPr lang="en-GB" sz="2000" b="1" dirty="0">
                <a:solidFill>
                  <a:srgbClr val="E94E13"/>
                </a:solidFill>
                <a:latin typeface="Mali" panose="00000500000000000000" pitchFamily="2" charset="-34"/>
                <a:cs typeface="Mali" panose="00000500000000000000" pitchFamily="2" charset="-34"/>
              </a:rPr>
              <a:t> </a:t>
            </a:r>
            <a:r>
              <a:rPr lang="en-GB" sz="2000" b="1" dirty="0" err="1">
                <a:solidFill>
                  <a:srgbClr val="E94E13"/>
                </a:solidFill>
                <a:latin typeface="Mali" panose="00000500000000000000" pitchFamily="2" charset="-34"/>
                <a:cs typeface="Mali" panose="00000500000000000000" pitchFamily="2" charset="-34"/>
              </a:rPr>
              <a:t>hoàn</a:t>
            </a:r>
            <a:r>
              <a:rPr lang="en-GB" sz="2000" b="1" dirty="0">
                <a:solidFill>
                  <a:srgbClr val="E94E13"/>
                </a:solidFill>
                <a:latin typeface="Mali" panose="00000500000000000000" pitchFamily="2" charset="-34"/>
                <a:cs typeface="Mali" panose="00000500000000000000" pitchFamily="2" charset="-34"/>
              </a:rPr>
              <a:t> </a:t>
            </a:r>
            <a:r>
              <a:rPr lang="en-GB" sz="2000" b="1" dirty="0" err="1">
                <a:solidFill>
                  <a:srgbClr val="E94E13"/>
                </a:solidFill>
                <a:latin typeface="Mali" panose="00000500000000000000" pitchFamily="2" charset="-34"/>
                <a:cs typeface="Mali" panose="00000500000000000000" pitchFamily="2" charset="-34"/>
              </a:rPr>
              <a:t>thành</a:t>
            </a:r>
            <a:endParaRPr lang="en-GB" sz="2000" b="1" dirty="0">
              <a:solidFill>
                <a:srgbClr val="E94E13"/>
              </a:solidFill>
              <a:latin typeface="Mali" panose="00000500000000000000" pitchFamily="2" charset="-34"/>
              <a:cs typeface="Mali" panose="00000500000000000000" pitchFamily="2" charset="-34"/>
            </a:endParaRPr>
          </a:p>
        </p:txBody>
      </p:sp>
      <p:grpSp>
        <p:nvGrpSpPr>
          <p:cNvPr id="60" name="Group 59">
            <a:extLst>
              <a:ext uri="{FF2B5EF4-FFF2-40B4-BE49-F238E27FC236}">
                <a16:creationId xmlns="" xmlns:a16="http://schemas.microsoft.com/office/drawing/2014/main" id="{A6E48112-98A5-2732-9DE2-E860673C982F}"/>
              </a:ext>
            </a:extLst>
          </p:cNvPr>
          <p:cNvGrpSpPr/>
          <p:nvPr/>
        </p:nvGrpSpPr>
        <p:grpSpPr>
          <a:xfrm>
            <a:off x="4885608" y="3082698"/>
            <a:ext cx="3237870" cy="2992110"/>
            <a:chOff x="4973667" y="3172638"/>
            <a:chExt cx="3237870" cy="2992110"/>
          </a:xfrm>
        </p:grpSpPr>
        <p:sp>
          <p:nvSpPr>
            <p:cNvPr id="40" name="Rectangle 39">
              <a:extLst>
                <a:ext uri="{FF2B5EF4-FFF2-40B4-BE49-F238E27FC236}">
                  <a16:creationId xmlns="" xmlns:a16="http://schemas.microsoft.com/office/drawing/2014/main" id="{D003DB03-3F64-F5BB-D504-D04F9C390BEA}"/>
                </a:ext>
              </a:extLst>
            </p:cNvPr>
            <p:cNvSpPr/>
            <p:nvPr/>
          </p:nvSpPr>
          <p:spPr>
            <a:xfrm>
              <a:off x="4973667" y="3172638"/>
              <a:ext cx="3237870" cy="428397"/>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41" name="TextBox 40">
              <a:extLst>
                <a:ext uri="{FF2B5EF4-FFF2-40B4-BE49-F238E27FC236}">
                  <a16:creationId xmlns="" xmlns:a16="http://schemas.microsoft.com/office/drawing/2014/main" id="{3694721B-1158-B365-A6EF-0FB7A6A85164}"/>
                </a:ext>
              </a:extLst>
            </p:cNvPr>
            <p:cNvSpPr txBox="1"/>
            <p:nvPr/>
          </p:nvSpPr>
          <p:spPr>
            <a:xfrm>
              <a:off x="5061727" y="3217559"/>
              <a:ext cx="3061751" cy="338554"/>
            </a:xfrm>
            <a:prstGeom prst="rect">
              <a:avLst/>
            </a:prstGeom>
            <a:solidFill>
              <a:schemeClr val="bg1"/>
            </a:solidFill>
          </p:spPr>
          <p:txBody>
            <a:bodyPr wrap="square" rtlCol="0">
              <a:spAutoFit/>
            </a:bodyPr>
            <a:lstStyle/>
            <a:p>
              <a:pPr algn="ctr"/>
              <a:r>
                <a:rPr lang="vi-VN" sz="1600" b="1" dirty="0">
                  <a:solidFill>
                    <a:srgbClr val="009386"/>
                  </a:solidFill>
                  <a:latin typeface="Mali" panose="00000500000000000000" pitchFamily="2" charset="-34"/>
                  <a:cs typeface="Mali" panose="00000500000000000000" pitchFamily="2" charset="-34"/>
                </a:rPr>
                <a:t>have walked</a:t>
              </a:r>
            </a:p>
          </p:txBody>
        </p:sp>
        <p:sp>
          <p:nvSpPr>
            <p:cNvPr id="42" name="Rectangle 41">
              <a:extLst>
                <a:ext uri="{FF2B5EF4-FFF2-40B4-BE49-F238E27FC236}">
                  <a16:creationId xmlns="" xmlns:a16="http://schemas.microsoft.com/office/drawing/2014/main" id="{DCBB1B9B-278F-4591-3C4C-B0BC23375891}"/>
                </a:ext>
              </a:extLst>
            </p:cNvPr>
            <p:cNvSpPr/>
            <p:nvPr/>
          </p:nvSpPr>
          <p:spPr>
            <a:xfrm>
              <a:off x="4973667" y="3599924"/>
              <a:ext cx="3237870" cy="428397"/>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43" name="TextBox 42">
              <a:extLst>
                <a:ext uri="{FF2B5EF4-FFF2-40B4-BE49-F238E27FC236}">
                  <a16:creationId xmlns="" xmlns:a16="http://schemas.microsoft.com/office/drawing/2014/main" id="{22C4D700-F59F-3E87-BAD2-69967AF52F8A}"/>
                </a:ext>
              </a:extLst>
            </p:cNvPr>
            <p:cNvSpPr txBox="1"/>
            <p:nvPr/>
          </p:nvSpPr>
          <p:spPr>
            <a:xfrm>
              <a:off x="5061727" y="3644845"/>
              <a:ext cx="3061751" cy="338554"/>
            </a:xfrm>
            <a:prstGeom prst="rect">
              <a:avLst/>
            </a:prstGeom>
            <a:solidFill>
              <a:schemeClr val="bg1"/>
            </a:solidFill>
          </p:spPr>
          <p:txBody>
            <a:bodyPr wrap="square" rtlCol="0">
              <a:spAutoFit/>
            </a:bodyPr>
            <a:lstStyle/>
            <a:p>
              <a:pPr algn="ctr"/>
              <a:r>
                <a:rPr lang="vi-VN" sz="1600" b="1" dirty="0">
                  <a:solidFill>
                    <a:srgbClr val="009386"/>
                  </a:solidFill>
                  <a:latin typeface="Mali" panose="00000500000000000000" pitchFamily="2" charset="-34"/>
                  <a:cs typeface="Mali" panose="00000500000000000000" pitchFamily="2" charset="-34"/>
                </a:rPr>
                <a:t>have jumped</a:t>
              </a:r>
            </a:p>
          </p:txBody>
        </p:sp>
        <p:sp>
          <p:nvSpPr>
            <p:cNvPr id="44" name="Rectangle 43">
              <a:extLst>
                <a:ext uri="{FF2B5EF4-FFF2-40B4-BE49-F238E27FC236}">
                  <a16:creationId xmlns="" xmlns:a16="http://schemas.microsoft.com/office/drawing/2014/main" id="{0B356955-649B-3C97-C2B5-2DCB264F8FC1}"/>
                </a:ext>
              </a:extLst>
            </p:cNvPr>
            <p:cNvSpPr/>
            <p:nvPr/>
          </p:nvSpPr>
          <p:spPr>
            <a:xfrm>
              <a:off x="4973667" y="4027210"/>
              <a:ext cx="3237870" cy="428397"/>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45" name="TextBox 44">
              <a:extLst>
                <a:ext uri="{FF2B5EF4-FFF2-40B4-BE49-F238E27FC236}">
                  <a16:creationId xmlns="" xmlns:a16="http://schemas.microsoft.com/office/drawing/2014/main" id="{90EAD595-44F3-98BC-2D71-94EDB201EC00}"/>
                </a:ext>
              </a:extLst>
            </p:cNvPr>
            <p:cNvSpPr txBox="1"/>
            <p:nvPr/>
          </p:nvSpPr>
          <p:spPr>
            <a:xfrm>
              <a:off x="5061727" y="4072131"/>
              <a:ext cx="3061751" cy="338554"/>
            </a:xfrm>
            <a:prstGeom prst="rect">
              <a:avLst/>
            </a:prstGeom>
            <a:solidFill>
              <a:schemeClr val="bg1"/>
            </a:solidFill>
          </p:spPr>
          <p:txBody>
            <a:bodyPr wrap="square" rtlCol="0">
              <a:spAutoFit/>
            </a:bodyPr>
            <a:lstStyle/>
            <a:p>
              <a:pPr algn="ctr"/>
              <a:r>
                <a:rPr lang="vi-VN" sz="1600" b="1" dirty="0">
                  <a:solidFill>
                    <a:srgbClr val="009386"/>
                  </a:solidFill>
                  <a:latin typeface="Mali" panose="00000500000000000000" pitchFamily="2" charset="-34"/>
                  <a:cs typeface="Mali" panose="00000500000000000000" pitchFamily="2" charset="-34"/>
                </a:rPr>
                <a:t>have been</a:t>
              </a:r>
            </a:p>
          </p:txBody>
        </p:sp>
        <p:sp>
          <p:nvSpPr>
            <p:cNvPr id="46" name="Rectangle 45">
              <a:extLst>
                <a:ext uri="{FF2B5EF4-FFF2-40B4-BE49-F238E27FC236}">
                  <a16:creationId xmlns="" xmlns:a16="http://schemas.microsoft.com/office/drawing/2014/main" id="{619818F5-DB75-2725-B813-53B70959DA3F}"/>
                </a:ext>
              </a:extLst>
            </p:cNvPr>
            <p:cNvSpPr/>
            <p:nvPr/>
          </p:nvSpPr>
          <p:spPr>
            <a:xfrm>
              <a:off x="4973667" y="4454496"/>
              <a:ext cx="3237870" cy="428397"/>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47" name="TextBox 46">
              <a:extLst>
                <a:ext uri="{FF2B5EF4-FFF2-40B4-BE49-F238E27FC236}">
                  <a16:creationId xmlns="" xmlns:a16="http://schemas.microsoft.com/office/drawing/2014/main" id="{2091997B-ACFE-7BAC-3D02-FBEE333E548A}"/>
                </a:ext>
              </a:extLst>
            </p:cNvPr>
            <p:cNvSpPr txBox="1"/>
            <p:nvPr/>
          </p:nvSpPr>
          <p:spPr>
            <a:xfrm>
              <a:off x="5061727" y="4499417"/>
              <a:ext cx="3061751" cy="338554"/>
            </a:xfrm>
            <a:prstGeom prst="rect">
              <a:avLst/>
            </a:prstGeom>
            <a:solidFill>
              <a:schemeClr val="bg1"/>
            </a:solidFill>
          </p:spPr>
          <p:txBody>
            <a:bodyPr wrap="square" rtlCol="0">
              <a:spAutoFit/>
            </a:bodyPr>
            <a:lstStyle/>
            <a:p>
              <a:pPr algn="ctr"/>
              <a:r>
                <a:rPr lang="vi-VN" sz="1600" b="1" dirty="0">
                  <a:solidFill>
                    <a:srgbClr val="009386"/>
                  </a:solidFill>
                  <a:latin typeface="Mali" panose="00000500000000000000" pitchFamily="2" charset="-34"/>
                  <a:cs typeface="Mali" panose="00000500000000000000" pitchFamily="2" charset="-34"/>
                </a:rPr>
                <a:t>have sprinted</a:t>
              </a:r>
            </a:p>
          </p:txBody>
        </p:sp>
        <p:sp>
          <p:nvSpPr>
            <p:cNvPr id="48" name="Rectangle 47">
              <a:extLst>
                <a:ext uri="{FF2B5EF4-FFF2-40B4-BE49-F238E27FC236}">
                  <a16:creationId xmlns="" xmlns:a16="http://schemas.microsoft.com/office/drawing/2014/main" id="{7018D03C-CCEE-F2AE-1AE1-9A81D6304612}"/>
                </a:ext>
              </a:extLst>
            </p:cNvPr>
            <p:cNvSpPr/>
            <p:nvPr/>
          </p:nvSpPr>
          <p:spPr>
            <a:xfrm>
              <a:off x="4973667" y="4881782"/>
              <a:ext cx="3237870" cy="428397"/>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49" name="TextBox 48">
              <a:extLst>
                <a:ext uri="{FF2B5EF4-FFF2-40B4-BE49-F238E27FC236}">
                  <a16:creationId xmlns="" xmlns:a16="http://schemas.microsoft.com/office/drawing/2014/main" id="{6E531FAE-E25B-BAF1-24AB-E2317B5B7E2E}"/>
                </a:ext>
              </a:extLst>
            </p:cNvPr>
            <p:cNvSpPr txBox="1"/>
            <p:nvPr/>
          </p:nvSpPr>
          <p:spPr>
            <a:xfrm>
              <a:off x="5061727" y="4926703"/>
              <a:ext cx="3061751" cy="338554"/>
            </a:xfrm>
            <a:prstGeom prst="rect">
              <a:avLst/>
            </a:prstGeom>
            <a:solidFill>
              <a:schemeClr val="bg1"/>
            </a:solidFill>
          </p:spPr>
          <p:txBody>
            <a:bodyPr wrap="square" rtlCol="0">
              <a:spAutoFit/>
            </a:bodyPr>
            <a:lstStyle/>
            <a:p>
              <a:pPr algn="ctr"/>
              <a:r>
                <a:rPr lang="vi-VN" sz="1600" b="1" dirty="0">
                  <a:solidFill>
                    <a:srgbClr val="009386"/>
                  </a:solidFill>
                  <a:latin typeface="Mali" panose="00000500000000000000" pitchFamily="2" charset="-34"/>
                  <a:cs typeface="Mali" panose="00000500000000000000" pitchFamily="2" charset="-34"/>
                </a:rPr>
                <a:t>have tested</a:t>
              </a:r>
            </a:p>
          </p:txBody>
        </p:sp>
        <p:sp>
          <p:nvSpPr>
            <p:cNvPr id="50" name="Rectangle 49">
              <a:extLst>
                <a:ext uri="{FF2B5EF4-FFF2-40B4-BE49-F238E27FC236}">
                  <a16:creationId xmlns="" xmlns:a16="http://schemas.microsoft.com/office/drawing/2014/main" id="{7BCE2D71-9B2B-7B16-C136-BED03449120A}"/>
                </a:ext>
              </a:extLst>
            </p:cNvPr>
            <p:cNvSpPr/>
            <p:nvPr/>
          </p:nvSpPr>
          <p:spPr>
            <a:xfrm>
              <a:off x="4973667" y="5309068"/>
              <a:ext cx="3237870" cy="428397"/>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51" name="TextBox 50">
              <a:extLst>
                <a:ext uri="{FF2B5EF4-FFF2-40B4-BE49-F238E27FC236}">
                  <a16:creationId xmlns="" xmlns:a16="http://schemas.microsoft.com/office/drawing/2014/main" id="{94AEC877-A5D2-DAB6-D322-2DBEA1B2C4CA}"/>
                </a:ext>
              </a:extLst>
            </p:cNvPr>
            <p:cNvSpPr txBox="1"/>
            <p:nvPr/>
          </p:nvSpPr>
          <p:spPr>
            <a:xfrm>
              <a:off x="5061727" y="5353989"/>
              <a:ext cx="3061751" cy="338554"/>
            </a:xfrm>
            <a:prstGeom prst="rect">
              <a:avLst/>
            </a:prstGeom>
            <a:solidFill>
              <a:schemeClr val="bg1"/>
            </a:solidFill>
          </p:spPr>
          <p:txBody>
            <a:bodyPr wrap="square" rtlCol="0">
              <a:spAutoFit/>
            </a:bodyPr>
            <a:lstStyle/>
            <a:p>
              <a:pPr algn="ctr"/>
              <a:r>
                <a:rPr lang="vi-VN" sz="1600" b="1" dirty="0">
                  <a:solidFill>
                    <a:srgbClr val="009386"/>
                  </a:solidFill>
                  <a:latin typeface="Mali" panose="00000500000000000000" pitchFamily="2" charset="-34"/>
                  <a:cs typeface="Mali" panose="00000500000000000000" pitchFamily="2" charset="-34"/>
                </a:rPr>
                <a:t>have grown</a:t>
              </a:r>
            </a:p>
          </p:txBody>
        </p:sp>
        <p:sp>
          <p:nvSpPr>
            <p:cNvPr id="52" name="Rectangle 51">
              <a:extLst>
                <a:ext uri="{FF2B5EF4-FFF2-40B4-BE49-F238E27FC236}">
                  <a16:creationId xmlns="" xmlns:a16="http://schemas.microsoft.com/office/drawing/2014/main" id="{7F3329B1-5071-0D0E-EA5C-97279AF6A2DB}"/>
                </a:ext>
              </a:extLst>
            </p:cNvPr>
            <p:cNvSpPr/>
            <p:nvPr/>
          </p:nvSpPr>
          <p:spPr>
            <a:xfrm>
              <a:off x="4973667" y="5736351"/>
              <a:ext cx="3237870" cy="428397"/>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ali" panose="00000500000000000000" pitchFamily="2" charset="-34"/>
                <a:cs typeface="Mali" panose="00000500000000000000" pitchFamily="2" charset="-34"/>
              </a:endParaRPr>
            </a:p>
          </p:txBody>
        </p:sp>
        <p:sp>
          <p:nvSpPr>
            <p:cNvPr id="53" name="TextBox 52">
              <a:extLst>
                <a:ext uri="{FF2B5EF4-FFF2-40B4-BE49-F238E27FC236}">
                  <a16:creationId xmlns="" xmlns:a16="http://schemas.microsoft.com/office/drawing/2014/main" id="{77B8D351-08C1-7DDA-9117-BA69D9D7B95A}"/>
                </a:ext>
              </a:extLst>
            </p:cNvPr>
            <p:cNvSpPr txBox="1"/>
            <p:nvPr/>
          </p:nvSpPr>
          <p:spPr>
            <a:xfrm>
              <a:off x="5061727" y="5781272"/>
              <a:ext cx="3061751" cy="338554"/>
            </a:xfrm>
            <a:prstGeom prst="rect">
              <a:avLst/>
            </a:prstGeom>
            <a:solidFill>
              <a:schemeClr val="bg1"/>
            </a:solidFill>
          </p:spPr>
          <p:txBody>
            <a:bodyPr wrap="square" rtlCol="0">
              <a:spAutoFit/>
            </a:bodyPr>
            <a:lstStyle/>
            <a:p>
              <a:pPr algn="ctr"/>
              <a:r>
                <a:rPr lang="vi-VN" sz="1600" b="1" dirty="0">
                  <a:solidFill>
                    <a:srgbClr val="009386"/>
                  </a:solidFill>
                  <a:latin typeface="Mali" panose="00000500000000000000" pitchFamily="2" charset="-34"/>
                  <a:cs typeface="Mali" panose="00000500000000000000" pitchFamily="2" charset="-34"/>
                </a:rPr>
                <a:t>have done</a:t>
              </a:r>
            </a:p>
          </p:txBody>
        </p:sp>
      </p:grpSp>
      <p:sp>
        <p:nvSpPr>
          <p:cNvPr id="58" name="TextBox 57">
            <a:extLst>
              <a:ext uri="{FF2B5EF4-FFF2-40B4-BE49-F238E27FC236}">
                <a16:creationId xmlns="" xmlns:a16="http://schemas.microsoft.com/office/drawing/2014/main" id="{A0C4B34F-5E0E-1C93-E7F5-B95FA58D5C84}"/>
              </a:ext>
            </a:extLst>
          </p:cNvPr>
          <p:cNvSpPr txBox="1"/>
          <p:nvPr/>
        </p:nvSpPr>
        <p:spPr>
          <a:xfrm>
            <a:off x="967532" y="1789591"/>
            <a:ext cx="7208937" cy="584775"/>
          </a:xfrm>
          <a:prstGeom prst="rect">
            <a:avLst/>
          </a:prstGeom>
          <a:noFill/>
        </p:spPr>
        <p:txBody>
          <a:bodyPr wrap="square">
            <a:spAutoFit/>
          </a:bodyPr>
          <a:lstStyle/>
          <a:p>
            <a:pPr lvl="0">
              <a:buClr>
                <a:srgbClr val="000000"/>
              </a:buClr>
              <a:buSzPts val="1600"/>
            </a:pPr>
            <a:r>
              <a:rPr lang="vi-VN" sz="1600" b="1" dirty="0">
                <a:solidFill>
                  <a:schemeClr val="dk1"/>
                </a:solidFill>
                <a:latin typeface="Mali" panose="00000500000000000000" pitchFamily="2" charset="-34"/>
                <a:ea typeface="Roboto"/>
                <a:cs typeface="Mali" panose="00000500000000000000" pitchFamily="2" charset="-34"/>
                <a:sym typeface="Roboto"/>
              </a:rPr>
              <a:t>Dựa vào quy tắc thêm –ed và bảng động từ bất quy tắc, em hãy chia các động từ trong bảng sau ở thì Hiện tại hoàn thành nhé:</a:t>
            </a:r>
          </a:p>
        </p:txBody>
      </p:sp>
    </p:spTree>
    <p:extLst>
      <p:ext uri="{BB962C8B-B14F-4D97-AF65-F5344CB8AC3E}">
        <p14:creationId xmlns:p14="http://schemas.microsoft.com/office/powerpoint/2010/main" val="885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ppt_x"/>
                                          </p:val>
                                        </p:tav>
                                        <p:tav tm="100000">
                                          <p:val>
                                            <p:strVal val="#ppt_x"/>
                                          </p:val>
                                        </p:tav>
                                      </p:tavLst>
                                    </p:anim>
                                    <p:anim calcmode="lin" valueType="num">
                                      <p:cBhvr additive="base">
                                        <p:cTn id="1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6E5B2E-1D28-673B-883C-F0A49DA4D57F}"/>
              </a:ext>
            </a:extLst>
          </p:cNvPr>
          <p:cNvSpPr>
            <a:spLocks noGrp="1"/>
          </p:cNvSpPr>
          <p:nvPr>
            <p:ph type="title"/>
          </p:nvPr>
        </p:nvSpPr>
        <p:spPr/>
        <p:txBody>
          <a:bodyPr/>
          <a:lstStyle/>
          <a:p>
            <a:r>
              <a:rPr lang="en-GB" sz="4400" dirty="0" err="1"/>
              <a:t>Tìm</a:t>
            </a:r>
            <a:r>
              <a:rPr lang="en-GB" sz="4400" dirty="0"/>
              <a:t> </a:t>
            </a:r>
            <a:r>
              <a:rPr lang="en-GB" sz="4400" dirty="0" err="1"/>
              <a:t>cặp</a:t>
            </a:r>
            <a:r>
              <a:rPr lang="en-GB" sz="4400" dirty="0"/>
              <a:t> </a:t>
            </a:r>
            <a:r>
              <a:rPr lang="en-GB" sz="4400" dirty="0" err="1"/>
              <a:t>từ</a:t>
            </a:r>
            <a:r>
              <a:rPr lang="en-GB" sz="4400" dirty="0"/>
              <a:t> </a:t>
            </a:r>
          </a:p>
        </p:txBody>
      </p:sp>
      <p:sp>
        <p:nvSpPr>
          <p:cNvPr id="3" name="TextBox 2">
            <a:extLst>
              <a:ext uri="{FF2B5EF4-FFF2-40B4-BE49-F238E27FC236}">
                <a16:creationId xmlns="" xmlns:a16="http://schemas.microsoft.com/office/drawing/2014/main" id="{81FF18C2-F9E4-8124-28D0-32CFF762A411}"/>
              </a:ext>
            </a:extLst>
          </p:cNvPr>
          <p:cNvSpPr txBox="1"/>
          <p:nvPr/>
        </p:nvSpPr>
        <p:spPr>
          <a:xfrm>
            <a:off x="967532" y="1713033"/>
            <a:ext cx="7208937" cy="738664"/>
          </a:xfrm>
          <a:prstGeom prst="rect">
            <a:avLst/>
          </a:prstGeom>
          <a:noFill/>
        </p:spPr>
        <p:txBody>
          <a:bodyPr wrap="square">
            <a:spAutoFit/>
          </a:bodyPr>
          <a:lstStyle/>
          <a:p>
            <a:pPr lvl="0">
              <a:buClr>
                <a:srgbClr val="000000"/>
              </a:buClr>
              <a:buSzPts val="1600"/>
            </a:pPr>
            <a:r>
              <a:rPr lang="vi-VN" sz="1400" b="1" dirty="0">
                <a:solidFill>
                  <a:schemeClr val="dk1"/>
                </a:solidFill>
                <a:latin typeface="Mali" panose="00000500000000000000" pitchFamily="2" charset="-34"/>
                <a:ea typeface="Roboto"/>
                <a:cs typeface="Mali" panose="00000500000000000000" pitchFamily="2" charset="-34"/>
                <a:sym typeface="Roboto"/>
              </a:rPr>
              <a:t>Em hãy sử dụng kỹ năng ghi nhớ của mình để khám phá các cặp động từ nguyên thể và từ được chia ở hiện tại hoàn thành. Hãy bấm vào hình để lật mở và xem từ vựng nhé. Đánh dấu vào các từ mà em đã tìm đúng cặp.</a:t>
            </a:r>
          </a:p>
        </p:txBody>
      </p:sp>
      <p:sp>
        <p:nvSpPr>
          <p:cNvPr id="4" name="Google Shape;310;p16">
            <a:extLst>
              <a:ext uri="{FF2B5EF4-FFF2-40B4-BE49-F238E27FC236}">
                <a16:creationId xmlns="" xmlns:a16="http://schemas.microsoft.com/office/drawing/2014/main" id="{08D179E7-FDE4-114B-E83E-478599DE6347}"/>
              </a:ext>
            </a:extLst>
          </p:cNvPr>
          <p:cNvSpPr/>
          <p:nvPr/>
        </p:nvSpPr>
        <p:spPr>
          <a:xfrm>
            <a:off x="781050" y="2601053"/>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speak</a:t>
            </a:r>
            <a:endParaRPr sz="2400" b="1" i="0" u="none" strike="noStrike" cap="none">
              <a:solidFill>
                <a:srgbClr val="1C1C1C"/>
              </a:solidFill>
              <a:latin typeface="Mali" panose="00000500000000000000" pitchFamily="2" charset="-34"/>
              <a:ea typeface="Roboto"/>
              <a:cs typeface="Mali" panose="00000500000000000000" pitchFamily="2" charset="-34"/>
              <a:sym typeface="Roboto"/>
            </a:endParaRPr>
          </a:p>
        </p:txBody>
      </p:sp>
      <p:sp>
        <p:nvSpPr>
          <p:cNvPr id="5" name="Google Shape;311;p16">
            <a:extLst>
              <a:ext uri="{FF2B5EF4-FFF2-40B4-BE49-F238E27FC236}">
                <a16:creationId xmlns="" xmlns:a16="http://schemas.microsoft.com/office/drawing/2014/main" id="{361B1F54-00ED-F4F2-76F2-BB3032A59AE9}"/>
              </a:ext>
            </a:extLst>
          </p:cNvPr>
          <p:cNvSpPr/>
          <p:nvPr/>
        </p:nvSpPr>
        <p:spPr>
          <a:xfrm>
            <a:off x="2057430" y="2601053"/>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have done</a:t>
            </a:r>
            <a:endParaRPr>
              <a:latin typeface="Mali" panose="00000500000000000000" pitchFamily="2" charset="-34"/>
              <a:cs typeface="Mali" panose="00000500000000000000" pitchFamily="2" charset="-34"/>
            </a:endParaRPr>
          </a:p>
        </p:txBody>
      </p:sp>
      <p:sp>
        <p:nvSpPr>
          <p:cNvPr id="6" name="Google Shape;312;p16">
            <a:extLst>
              <a:ext uri="{FF2B5EF4-FFF2-40B4-BE49-F238E27FC236}">
                <a16:creationId xmlns="" xmlns:a16="http://schemas.microsoft.com/office/drawing/2014/main" id="{F443DC10-AAA4-668C-259F-D337AC490314}"/>
              </a:ext>
            </a:extLst>
          </p:cNvPr>
          <p:cNvSpPr/>
          <p:nvPr/>
        </p:nvSpPr>
        <p:spPr>
          <a:xfrm>
            <a:off x="3349141" y="2601053"/>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ask</a:t>
            </a:r>
            <a:endParaRPr sz="2400" b="1" i="0" u="none" strike="noStrike" cap="none">
              <a:solidFill>
                <a:srgbClr val="1C1C1C"/>
              </a:solidFill>
              <a:latin typeface="Mali" panose="00000500000000000000" pitchFamily="2" charset="-34"/>
              <a:ea typeface="Roboto"/>
              <a:cs typeface="Mali" panose="00000500000000000000" pitchFamily="2" charset="-34"/>
              <a:sym typeface="Roboto"/>
            </a:endParaRPr>
          </a:p>
        </p:txBody>
      </p:sp>
      <p:sp>
        <p:nvSpPr>
          <p:cNvPr id="7" name="Google Shape;313;p16">
            <a:extLst>
              <a:ext uri="{FF2B5EF4-FFF2-40B4-BE49-F238E27FC236}">
                <a16:creationId xmlns="" xmlns:a16="http://schemas.microsoft.com/office/drawing/2014/main" id="{E16BF4FA-1934-610B-35C1-2DF5C1EDCCA1}"/>
              </a:ext>
            </a:extLst>
          </p:cNvPr>
          <p:cNvSpPr/>
          <p:nvPr/>
        </p:nvSpPr>
        <p:spPr>
          <a:xfrm>
            <a:off x="4661111" y="2601053"/>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have seen</a:t>
            </a:r>
            <a:endParaRPr>
              <a:latin typeface="Mali" panose="00000500000000000000" pitchFamily="2" charset="-34"/>
              <a:cs typeface="Mali" panose="00000500000000000000" pitchFamily="2" charset="-34"/>
            </a:endParaRPr>
          </a:p>
        </p:txBody>
      </p:sp>
      <p:sp>
        <p:nvSpPr>
          <p:cNvPr id="8" name="Google Shape;314;p16">
            <a:extLst>
              <a:ext uri="{FF2B5EF4-FFF2-40B4-BE49-F238E27FC236}">
                <a16:creationId xmlns="" xmlns:a16="http://schemas.microsoft.com/office/drawing/2014/main" id="{A1A671F2-5603-406B-C1B0-E4E269FB2036}"/>
              </a:ext>
            </a:extLst>
          </p:cNvPr>
          <p:cNvSpPr/>
          <p:nvPr/>
        </p:nvSpPr>
        <p:spPr>
          <a:xfrm>
            <a:off x="5933212" y="2601053"/>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cook</a:t>
            </a:r>
            <a:endParaRPr sz="2400" b="1" i="0" u="none" strike="noStrike" cap="none">
              <a:solidFill>
                <a:srgbClr val="1C1C1C"/>
              </a:solidFill>
              <a:latin typeface="Mali" panose="00000500000000000000" pitchFamily="2" charset="-34"/>
              <a:ea typeface="Roboto"/>
              <a:cs typeface="Mali" panose="00000500000000000000" pitchFamily="2" charset="-34"/>
              <a:sym typeface="Roboto"/>
            </a:endParaRPr>
          </a:p>
        </p:txBody>
      </p:sp>
      <p:sp>
        <p:nvSpPr>
          <p:cNvPr id="9" name="Google Shape;315;p16">
            <a:extLst>
              <a:ext uri="{FF2B5EF4-FFF2-40B4-BE49-F238E27FC236}">
                <a16:creationId xmlns="" xmlns:a16="http://schemas.microsoft.com/office/drawing/2014/main" id="{1AD1F3B4-AD6B-692B-1B4F-6BC2D675BD21}"/>
              </a:ext>
            </a:extLst>
          </p:cNvPr>
          <p:cNvSpPr/>
          <p:nvPr/>
        </p:nvSpPr>
        <p:spPr>
          <a:xfrm>
            <a:off x="7215799" y="2601053"/>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dirty="0">
                <a:solidFill>
                  <a:srgbClr val="1C1C1C"/>
                </a:solidFill>
                <a:latin typeface="Mali" panose="00000500000000000000" pitchFamily="2" charset="-34"/>
                <a:ea typeface="Roboto"/>
                <a:cs typeface="Mali" panose="00000500000000000000" pitchFamily="2" charset="-34"/>
                <a:sym typeface="Roboto"/>
              </a:rPr>
              <a:t>have cooked</a:t>
            </a:r>
            <a:endParaRPr dirty="0">
              <a:latin typeface="Mali" panose="00000500000000000000" pitchFamily="2" charset="-34"/>
              <a:cs typeface="Mali" panose="00000500000000000000" pitchFamily="2" charset="-34"/>
            </a:endParaRPr>
          </a:p>
        </p:txBody>
      </p:sp>
      <p:sp>
        <p:nvSpPr>
          <p:cNvPr id="10" name="Google Shape;316;p16">
            <a:extLst>
              <a:ext uri="{FF2B5EF4-FFF2-40B4-BE49-F238E27FC236}">
                <a16:creationId xmlns="" xmlns:a16="http://schemas.microsoft.com/office/drawing/2014/main" id="{CD4C558E-0DEE-4E72-4002-65778BC1B776}"/>
              </a:ext>
            </a:extLst>
          </p:cNvPr>
          <p:cNvSpPr/>
          <p:nvPr/>
        </p:nvSpPr>
        <p:spPr>
          <a:xfrm>
            <a:off x="781844" y="3971461"/>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have asked</a:t>
            </a:r>
            <a:endParaRPr sz="2400" b="1" i="0" u="none" strike="noStrike" cap="none">
              <a:solidFill>
                <a:srgbClr val="1C1C1C"/>
              </a:solidFill>
              <a:latin typeface="Mali" panose="00000500000000000000" pitchFamily="2" charset="-34"/>
              <a:ea typeface="Roboto"/>
              <a:cs typeface="Mali" panose="00000500000000000000" pitchFamily="2" charset="-34"/>
              <a:sym typeface="Roboto"/>
            </a:endParaRPr>
          </a:p>
        </p:txBody>
      </p:sp>
      <p:sp>
        <p:nvSpPr>
          <p:cNvPr id="11" name="Google Shape;317;p16">
            <a:extLst>
              <a:ext uri="{FF2B5EF4-FFF2-40B4-BE49-F238E27FC236}">
                <a16:creationId xmlns="" xmlns:a16="http://schemas.microsoft.com/office/drawing/2014/main" id="{603CD575-BA7F-97A7-3498-92EA441F2770}"/>
              </a:ext>
            </a:extLst>
          </p:cNvPr>
          <p:cNvSpPr/>
          <p:nvPr/>
        </p:nvSpPr>
        <p:spPr>
          <a:xfrm>
            <a:off x="2069337" y="3971461"/>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see</a:t>
            </a:r>
            <a:endParaRPr sz="2400" b="1" i="0" u="none" strike="noStrike" cap="none">
              <a:solidFill>
                <a:srgbClr val="1C1C1C"/>
              </a:solidFill>
              <a:latin typeface="Mali" panose="00000500000000000000" pitchFamily="2" charset="-34"/>
              <a:ea typeface="Roboto"/>
              <a:cs typeface="Mali" panose="00000500000000000000" pitchFamily="2" charset="-34"/>
              <a:sym typeface="Roboto"/>
            </a:endParaRPr>
          </a:p>
        </p:txBody>
      </p:sp>
      <p:sp>
        <p:nvSpPr>
          <p:cNvPr id="12" name="Google Shape;318;p16">
            <a:extLst>
              <a:ext uri="{FF2B5EF4-FFF2-40B4-BE49-F238E27FC236}">
                <a16:creationId xmlns="" xmlns:a16="http://schemas.microsoft.com/office/drawing/2014/main" id="{8485CD87-63B1-DCC3-AA80-85594552F9A5}"/>
              </a:ext>
            </a:extLst>
          </p:cNvPr>
          <p:cNvSpPr/>
          <p:nvPr/>
        </p:nvSpPr>
        <p:spPr>
          <a:xfrm>
            <a:off x="3356431" y="3971461"/>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have spoken</a:t>
            </a:r>
            <a:endParaRPr>
              <a:latin typeface="Mali" panose="00000500000000000000" pitchFamily="2" charset="-34"/>
              <a:cs typeface="Mali" panose="00000500000000000000" pitchFamily="2" charset="-34"/>
            </a:endParaRPr>
          </a:p>
        </p:txBody>
      </p:sp>
      <p:sp>
        <p:nvSpPr>
          <p:cNvPr id="13" name="Google Shape;319;p16">
            <a:extLst>
              <a:ext uri="{FF2B5EF4-FFF2-40B4-BE49-F238E27FC236}">
                <a16:creationId xmlns="" xmlns:a16="http://schemas.microsoft.com/office/drawing/2014/main" id="{880574E3-C587-F892-AA13-9AAD1327E887}"/>
              </a:ext>
            </a:extLst>
          </p:cNvPr>
          <p:cNvSpPr/>
          <p:nvPr/>
        </p:nvSpPr>
        <p:spPr>
          <a:xfrm>
            <a:off x="4656349" y="3971461"/>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make</a:t>
            </a:r>
            <a:endParaRPr sz="2400" b="1" i="0" u="none" strike="noStrike" cap="none">
              <a:solidFill>
                <a:srgbClr val="1C1C1C"/>
              </a:solidFill>
              <a:latin typeface="Mali" panose="00000500000000000000" pitchFamily="2" charset="-34"/>
              <a:ea typeface="Roboto"/>
              <a:cs typeface="Mali" panose="00000500000000000000" pitchFamily="2" charset="-34"/>
              <a:sym typeface="Roboto"/>
            </a:endParaRPr>
          </a:p>
        </p:txBody>
      </p:sp>
      <p:sp>
        <p:nvSpPr>
          <p:cNvPr id="14" name="Google Shape;320;p16">
            <a:extLst>
              <a:ext uri="{FF2B5EF4-FFF2-40B4-BE49-F238E27FC236}">
                <a16:creationId xmlns="" xmlns:a16="http://schemas.microsoft.com/office/drawing/2014/main" id="{F27F3010-635C-CE0C-4B95-82996805E7EC}"/>
              </a:ext>
            </a:extLst>
          </p:cNvPr>
          <p:cNvSpPr/>
          <p:nvPr/>
        </p:nvSpPr>
        <p:spPr>
          <a:xfrm>
            <a:off x="5926290" y="3971461"/>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have made</a:t>
            </a:r>
            <a:endParaRPr>
              <a:latin typeface="Mali" panose="00000500000000000000" pitchFamily="2" charset="-34"/>
              <a:cs typeface="Mali" panose="00000500000000000000" pitchFamily="2" charset="-34"/>
            </a:endParaRPr>
          </a:p>
        </p:txBody>
      </p:sp>
      <p:sp>
        <p:nvSpPr>
          <p:cNvPr id="15" name="Google Shape;321;p16">
            <a:extLst>
              <a:ext uri="{FF2B5EF4-FFF2-40B4-BE49-F238E27FC236}">
                <a16:creationId xmlns="" xmlns:a16="http://schemas.microsoft.com/office/drawing/2014/main" id="{2A24B1BA-880D-A500-758E-3E68E0E56E60}"/>
              </a:ext>
            </a:extLst>
          </p:cNvPr>
          <p:cNvSpPr/>
          <p:nvPr/>
        </p:nvSpPr>
        <p:spPr>
          <a:xfrm>
            <a:off x="7210150" y="3971461"/>
            <a:ext cx="1158875" cy="1241425"/>
          </a:xfrm>
          <a:prstGeom prst="rect">
            <a:avLst/>
          </a:prstGeom>
          <a:solidFill>
            <a:schemeClr val="lt1"/>
          </a:solidFill>
          <a:ln w="28575" cap="flat" cmpd="sng">
            <a:solidFill>
              <a:srgbClr val="F39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C1C1C"/>
              </a:buClr>
              <a:buSzPts val="1800"/>
              <a:buFont typeface="Roboto"/>
              <a:buNone/>
            </a:pPr>
            <a:r>
              <a:rPr lang="en-GB" sz="1800" b="1" i="0" u="none" strike="noStrike" cap="none">
                <a:solidFill>
                  <a:srgbClr val="1C1C1C"/>
                </a:solidFill>
                <a:latin typeface="Mali" panose="00000500000000000000" pitchFamily="2" charset="-34"/>
                <a:ea typeface="Roboto"/>
                <a:cs typeface="Mali" panose="00000500000000000000" pitchFamily="2" charset="-34"/>
                <a:sym typeface="Roboto"/>
              </a:rPr>
              <a:t>do</a:t>
            </a:r>
            <a:endParaRPr sz="2400" b="1" i="0" u="none" strike="noStrike" cap="none">
              <a:solidFill>
                <a:srgbClr val="1C1C1C"/>
              </a:solidFill>
              <a:latin typeface="Mali" panose="00000500000000000000" pitchFamily="2" charset="-34"/>
              <a:ea typeface="Roboto"/>
              <a:cs typeface="Mali" panose="00000500000000000000" pitchFamily="2" charset="-34"/>
              <a:sym typeface="Roboto"/>
            </a:endParaRPr>
          </a:p>
        </p:txBody>
      </p:sp>
      <p:sp>
        <p:nvSpPr>
          <p:cNvPr id="16" name="Google Shape;322;p16">
            <a:extLst>
              <a:ext uri="{FF2B5EF4-FFF2-40B4-BE49-F238E27FC236}">
                <a16:creationId xmlns="" xmlns:a16="http://schemas.microsoft.com/office/drawing/2014/main" id="{AE5688B2-2314-3D01-2F70-9F3E571F678F}"/>
              </a:ext>
            </a:extLst>
          </p:cNvPr>
          <p:cNvSpPr/>
          <p:nvPr/>
        </p:nvSpPr>
        <p:spPr>
          <a:xfrm>
            <a:off x="781050" y="2601053"/>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dirty="0">
                <a:solidFill>
                  <a:srgbClr val="FFFFFF"/>
                </a:solidFill>
                <a:latin typeface="Mali" panose="00000500000000000000" pitchFamily="2" charset="-34"/>
                <a:ea typeface="Roboto"/>
                <a:cs typeface="Mali" panose="00000500000000000000" pitchFamily="2" charset="-34"/>
                <a:sym typeface="Roboto"/>
              </a:rPr>
              <a:t>?</a:t>
            </a:r>
            <a:endParaRPr dirty="0">
              <a:latin typeface="Mali" panose="00000500000000000000" pitchFamily="2" charset="-34"/>
              <a:cs typeface="Mali" panose="00000500000000000000" pitchFamily="2" charset="-34"/>
            </a:endParaRPr>
          </a:p>
        </p:txBody>
      </p:sp>
      <p:sp>
        <p:nvSpPr>
          <p:cNvPr id="17" name="Google Shape;323;p16">
            <a:extLst>
              <a:ext uri="{FF2B5EF4-FFF2-40B4-BE49-F238E27FC236}">
                <a16:creationId xmlns="" xmlns:a16="http://schemas.microsoft.com/office/drawing/2014/main" id="{AD2477BE-ABF2-C23C-3A04-D1868CEC16DA}"/>
              </a:ext>
            </a:extLst>
          </p:cNvPr>
          <p:cNvSpPr/>
          <p:nvPr/>
        </p:nvSpPr>
        <p:spPr>
          <a:xfrm>
            <a:off x="781844" y="3971461"/>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a:solidFill>
                  <a:srgbClr val="FFFFFF"/>
                </a:solidFill>
                <a:latin typeface="Mali" panose="00000500000000000000" pitchFamily="2" charset="-34"/>
                <a:ea typeface="Roboto"/>
                <a:cs typeface="Mali" panose="00000500000000000000" pitchFamily="2" charset="-34"/>
                <a:sym typeface="Roboto"/>
              </a:rPr>
              <a:t>?</a:t>
            </a:r>
            <a:endParaRPr>
              <a:latin typeface="Mali" panose="00000500000000000000" pitchFamily="2" charset="-34"/>
              <a:cs typeface="Mali" panose="00000500000000000000" pitchFamily="2" charset="-34"/>
            </a:endParaRPr>
          </a:p>
        </p:txBody>
      </p:sp>
      <p:sp>
        <p:nvSpPr>
          <p:cNvPr id="18" name="Google Shape;324;p16">
            <a:extLst>
              <a:ext uri="{FF2B5EF4-FFF2-40B4-BE49-F238E27FC236}">
                <a16:creationId xmlns="" xmlns:a16="http://schemas.microsoft.com/office/drawing/2014/main" id="{6F73B9A9-1F2F-13CF-ABBD-0E8B033A8174}"/>
              </a:ext>
            </a:extLst>
          </p:cNvPr>
          <p:cNvSpPr/>
          <p:nvPr/>
        </p:nvSpPr>
        <p:spPr>
          <a:xfrm>
            <a:off x="2057430" y="2601053"/>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dirty="0">
                <a:solidFill>
                  <a:srgbClr val="FFFFFF"/>
                </a:solidFill>
                <a:latin typeface="Mali" panose="00000500000000000000" pitchFamily="2" charset="-34"/>
                <a:ea typeface="Roboto"/>
                <a:cs typeface="Mali" panose="00000500000000000000" pitchFamily="2" charset="-34"/>
                <a:sym typeface="Roboto"/>
              </a:rPr>
              <a:t>?</a:t>
            </a:r>
            <a:endParaRPr dirty="0">
              <a:latin typeface="Mali" panose="00000500000000000000" pitchFamily="2" charset="-34"/>
              <a:cs typeface="Mali" panose="00000500000000000000" pitchFamily="2" charset="-34"/>
            </a:endParaRPr>
          </a:p>
        </p:txBody>
      </p:sp>
      <p:sp>
        <p:nvSpPr>
          <p:cNvPr id="19" name="Google Shape;325;p16">
            <a:extLst>
              <a:ext uri="{FF2B5EF4-FFF2-40B4-BE49-F238E27FC236}">
                <a16:creationId xmlns="" xmlns:a16="http://schemas.microsoft.com/office/drawing/2014/main" id="{C152EA14-DFBA-F600-1F3E-CA211FF61648}"/>
              </a:ext>
            </a:extLst>
          </p:cNvPr>
          <p:cNvSpPr/>
          <p:nvPr/>
        </p:nvSpPr>
        <p:spPr>
          <a:xfrm>
            <a:off x="3349141" y="2601053"/>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dirty="0">
                <a:solidFill>
                  <a:srgbClr val="FFFFFF"/>
                </a:solidFill>
                <a:latin typeface="Mali" panose="00000500000000000000" pitchFamily="2" charset="-34"/>
                <a:ea typeface="Roboto"/>
                <a:cs typeface="Mali" panose="00000500000000000000" pitchFamily="2" charset="-34"/>
                <a:sym typeface="Roboto"/>
              </a:rPr>
              <a:t>?</a:t>
            </a:r>
            <a:endParaRPr dirty="0">
              <a:latin typeface="Mali" panose="00000500000000000000" pitchFamily="2" charset="-34"/>
              <a:cs typeface="Mali" panose="00000500000000000000" pitchFamily="2" charset="-34"/>
            </a:endParaRPr>
          </a:p>
        </p:txBody>
      </p:sp>
      <p:sp>
        <p:nvSpPr>
          <p:cNvPr id="20" name="Google Shape;326;p16">
            <a:extLst>
              <a:ext uri="{FF2B5EF4-FFF2-40B4-BE49-F238E27FC236}">
                <a16:creationId xmlns="" xmlns:a16="http://schemas.microsoft.com/office/drawing/2014/main" id="{DA48E61E-56BF-1D82-9529-D9D18B20E6C7}"/>
              </a:ext>
            </a:extLst>
          </p:cNvPr>
          <p:cNvSpPr/>
          <p:nvPr/>
        </p:nvSpPr>
        <p:spPr>
          <a:xfrm>
            <a:off x="4661111" y="2601053"/>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a:solidFill>
                  <a:srgbClr val="FFFFFF"/>
                </a:solidFill>
                <a:latin typeface="Mali" panose="00000500000000000000" pitchFamily="2" charset="-34"/>
                <a:ea typeface="Roboto"/>
                <a:cs typeface="Mali" panose="00000500000000000000" pitchFamily="2" charset="-34"/>
                <a:sym typeface="Roboto"/>
              </a:rPr>
              <a:t>?</a:t>
            </a:r>
            <a:endParaRPr>
              <a:latin typeface="Mali" panose="00000500000000000000" pitchFamily="2" charset="-34"/>
              <a:cs typeface="Mali" panose="00000500000000000000" pitchFamily="2" charset="-34"/>
            </a:endParaRPr>
          </a:p>
        </p:txBody>
      </p:sp>
      <p:sp>
        <p:nvSpPr>
          <p:cNvPr id="21" name="Google Shape;327;p16">
            <a:extLst>
              <a:ext uri="{FF2B5EF4-FFF2-40B4-BE49-F238E27FC236}">
                <a16:creationId xmlns="" xmlns:a16="http://schemas.microsoft.com/office/drawing/2014/main" id="{DDB5F1AF-527A-29DC-7FD8-7318B79E7419}"/>
              </a:ext>
            </a:extLst>
          </p:cNvPr>
          <p:cNvSpPr/>
          <p:nvPr/>
        </p:nvSpPr>
        <p:spPr>
          <a:xfrm>
            <a:off x="5933212" y="2601053"/>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a:solidFill>
                  <a:srgbClr val="FFFFFF"/>
                </a:solidFill>
                <a:latin typeface="Mali" panose="00000500000000000000" pitchFamily="2" charset="-34"/>
                <a:ea typeface="Roboto"/>
                <a:cs typeface="Mali" panose="00000500000000000000" pitchFamily="2" charset="-34"/>
                <a:sym typeface="Roboto"/>
              </a:rPr>
              <a:t>?</a:t>
            </a:r>
            <a:endParaRPr>
              <a:latin typeface="Mali" panose="00000500000000000000" pitchFamily="2" charset="-34"/>
              <a:cs typeface="Mali" panose="00000500000000000000" pitchFamily="2" charset="-34"/>
            </a:endParaRPr>
          </a:p>
        </p:txBody>
      </p:sp>
      <p:sp>
        <p:nvSpPr>
          <p:cNvPr id="22" name="Google Shape;328;p16">
            <a:extLst>
              <a:ext uri="{FF2B5EF4-FFF2-40B4-BE49-F238E27FC236}">
                <a16:creationId xmlns="" xmlns:a16="http://schemas.microsoft.com/office/drawing/2014/main" id="{CD21ECC7-0288-FAD5-B18A-15B6B7917549}"/>
              </a:ext>
            </a:extLst>
          </p:cNvPr>
          <p:cNvSpPr/>
          <p:nvPr/>
        </p:nvSpPr>
        <p:spPr>
          <a:xfrm>
            <a:off x="7215799" y="2601053"/>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dirty="0">
                <a:solidFill>
                  <a:srgbClr val="FFFFFF"/>
                </a:solidFill>
                <a:latin typeface="Mali" panose="00000500000000000000" pitchFamily="2" charset="-34"/>
                <a:ea typeface="Roboto"/>
                <a:cs typeface="Mali" panose="00000500000000000000" pitchFamily="2" charset="-34"/>
                <a:sym typeface="Roboto"/>
              </a:rPr>
              <a:t>?</a:t>
            </a:r>
            <a:endParaRPr dirty="0">
              <a:latin typeface="Mali" panose="00000500000000000000" pitchFamily="2" charset="-34"/>
              <a:cs typeface="Mali" panose="00000500000000000000" pitchFamily="2" charset="-34"/>
            </a:endParaRPr>
          </a:p>
        </p:txBody>
      </p:sp>
      <p:sp>
        <p:nvSpPr>
          <p:cNvPr id="23" name="Google Shape;329;p16">
            <a:extLst>
              <a:ext uri="{FF2B5EF4-FFF2-40B4-BE49-F238E27FC236}">
                <a16:creationId xmlns="" xmlns:a16="http://schemas.microsoft.com/office/drawing/2014/main" id="{1334A0AE-3BB4-C36E-2C76-6501BC5677E2}"/>
              </a:ext>
            </a:extLst>
          </p:cNvPr>
          <p:cNvSpPr/>
          <p:nvPr/>
        </p:nvSpPr>
        <p:spPr>
          <a:xfrm>
            <a:off x="2069337" y="3971461"/>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a:solidFill>
                  <a:srgbClr val="FFFFFF"/>
                </a:solidFill>
                <a:latin typeface="Mali" panose="00000500000000000000" pitchFamily="2" charset="-34"/>
                <a:ea typeface="Roboto"/>
                <a:cs typeface="Mali" panose="00000500000000000000" pitchFamily="2" charset="-34"/>
                <a:sym typeface="Roboto"/>
              </a:rPr>
              <a:t>?</a:t>
            </a:r>
            <a:endParaRPr>
              <a:latin typeface="Mali" panose="00000500000000000000" pitchFamily="2" charset="-34"/>
              <a:cs typeface="Mali" panose="00000500000000000000" pitchFamily="2" charset="-34"/>
            </a:endParaRPr>
          </a:p>
        </p:txBody>
      </p:sp>
      <p:sp>
        <p:nvSpPr>
          <p:cNvPr id="24" name="Google Shape;330;p16">
            <a:extLst>
              <a:ext uri="{FF2B5EF4-FFF2-40B4-BE49-F238E27FC236}">
                <a16:creationId xmlns="" xmlns:a16="http://schemas.microsoft.com/office/drawing/2014/main" id="{7DE29BCD-E09B-1583-40D0-10BDE0D3BB12}"/>
              </a:ext>
            </a:extLst>
          </p:cNvPr>
          <p:cNvSpPr/>
          <p:nvPr/>
        </p:nvSpPr>
        <p:spPr>
          <a:xfrm>
            <a:off x="3356431" y="3971461"/>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a:solidFill>
                  <a:srgbClr val="FFFFFF"/>
                </a:solidFill>
                <a:latin typeface="Mali" panose="00000500000000000000" pitchFamily="2" charset="-34"/>
                <a:ea typeface="Roboto"/>
                <a:cs typeface="Mali" panose="00000500000000000000" pitchFamily="2" charset="-34"/>
                <a:sym typeface="Roboto"/>
              </a:rPr>
              <a:t>?</a:t>
            </a:r>
            <a:endParaRPr>
              <a:latin typeface="Mali" panose="00000500000000000000" pitchFamily="2" charset="-34"/>
              <a:cs typeface="Mali" panose="00000500000000000000" pitchFamily="2" charset="-34"/>
            </a:endParaRPr>
          </a:p>
        </p:txBody>
      </p:sp>
      <p:sp>
        <p:nvSpPr>
          <p:cNvPr id="25" name="Google Shape;331;p16">
            <a:extLst>
              <a:ext uri="{FF2B5EF4-FFF2-40B4-BE49-F238E27FC236}">
                <a16:creationId xmlns="" xmlns:a16="http://schemas.microsoft.com/office/drawing/2014/main" id="{8CA17D91-E873-B3D1-4154-429584218176}"/>
              </a:ext>
            </a:extLst>
          </p:cNvPr>
          <p:cNvSpPr/>
          <p:nvPr/>
        </p:nvSpPr>
        <p:spPr>
          <a:xfrm>
            <a:off x="4656349" y="3971461"/>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dirty="0">
                <a:solidFill>
                  <a:srgbClr val="FFFFFF"/>
                </a:solidFill>
                <a:latin typeface="Mali" panose="00000500000000000000" pitchFamily="2" charset="-34"/>
                <a:ea typeface="Roboto"/>
                <a:cs typeface="Mali" panose="00000500000000000000" pitchFamily="2" charset="-34"/>
                <a:sym typeface="Roboto"/>
              </a:rPr>
              <a:t>?</a:t>
            </a:r>
            <a:endParaRPr dirty="0">
              <a:latin typeface="Mali" panose="00000500000000000000" pitchFamily="2" charset="-34"/>
              <a:cs typeface="Mali" panose="00000500000000000000" pitchFamily="2" charset="-34"/>
            </a:endParaRPr>
          </a:p>
        </p:txBody>
      </p:sp>
      <p:sp>
        <p:nvSpPr>
          <p:cNvPr id="26" name="Google Shape;332;p16">
            <a:extLst>
              <a:ext uri="{FF2B5EF4-FFF2-40B4-BE49-F238E27FC236}">
                <a16:creationId xmlns="" xmlns:a16="http://schemas.microsoft.com/office/drawing/2014/main" id="{53DF5867-1F5A-D56E-FD1B-DD6AEF9557AB}"/>
              </a:ext>
            </a:extLst>
          </p:cNvPr>
          <p:cNvSpPr/>
          <p:nvPr/>
        </p:nvSpPr>
        <p:spPr>
          <a:xfrm>
            <a:off x="5926290" y="3971461"/>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a:solidFill>
                  <a:srgbClr val="FFFFFF"/>
                </a:solidFill>
                <a:latin typeface="Mali" panose="00000500000000000000" pitchFamily="2" charset="-34"/>
                <a:ea typeface="Roboto"/>
                <a:cs typeface="Mali" panose="00000500000000000000" pitchFamily="2" charset="-34"/>
                <a:sym typeface="Roboto"/>
              </a:rPr>
              <a:t>?</a:t>
            </a:r>
            <a:endParaRPr>
              <a:latin typeface="Mali" panose="00000500000000000000" pitchFamily="2" charset="-34"/>
              <a:cs typeface="Mali" panose="00000500000000000000" pitchFamily="2" charset="-34"/>
            </a:endParaRPr>
          </a:p>
        </p:txBody>
      </p:sp>
      <p:sp>
        <p:nvSpPr>
          <p:cNvPr id="27" name="Google Shape;333;p16">
            <a:extLst>
              <a:ext uri="{FF2B5EF4-FFF2-40B4-BE49-F238E27FC236}">
                <a16:creationId xmlns="" xmlns:a16="http://schemas.microsoft.com/office/drawing/2014/main" id="{810EF62F-F636-90DD-7450-02A37FFD3EE4}"/>
              </a:ext>
            </a:extLst>
          </p:cNvPr>
          <p:cNvSpPr/>
          <p:nvPr/>
        </p:nvSpPr>
        <p:spPr>
          <a:xfrm>
            <a:off x="7210150" y="3971461"/>
            <a:ext cx="1158875" cy="1241425"/>
          </a:xfrm>
          <a:prstGeom prst="rect">
            <a:avLst/>
          </a:prstGeom>
          <a:solidFill>
            <a:srgbClr val="F39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800"/>
              <a:buFont typeface="Roboto"/>
              <a:buNone/>
            </a:pPr>
            <a:r>
              <a:rPr lang="en-GB" sz="8800" b="1" i="0" u="none" strike="noStrike" cap="none" dirty="0">
                <a:solidFill>
                  <a:srgbClr val="FFFFFF"/>
                </a:solidFill>
                <a:latin typeface="Mali" panose="00000500000000000000" pitchFamily="2" charset="-34"/>
                <a:ea typeface="Roboto"/>
                <a:cs typeface="Mali" panose="00000500000000000000" pitchFamily="2" charset="-34"/>
                <a:sym typeface="Roboto"/>
              </a:rPr>
              <a:t>?</a:t>
            </a:r>
            <a:endParaRPr dirty="0">
              <a:latin typeface="Mali" panose="00000500000000000000" pitchFamily="2" charset="-34"/>
              <a:cs typeface="Mali" panose="00000500000000000000" pitchFamily="2" charset="-34"/>
            </a:endParaRPr>
          </a:p>
        </p:txBody>
      </p:sp>
      <p:sp>
        <p:nvSpPr>
          <p:cNvPr id="28" name="Google Shape;336;p16">
            <a:extLst>
              <a:ext uri="{FF2B5EF4-FFF2-40B4-BE49-F238E27FC236}">
                <a16:creationId xmlns="" xmlns:a16="http://schemas.microsoft.com/office/drawing/2014/main" id="{C2C0936A-9664-B387-AED6-F5FD81D9A817}"/>
              </a:ext>
            </a:extLst>
          </p:cNvPr>
          <p:cNvSpPr txBox="1"/>
          <p:nvPr/>
        </p:nvSpPr>
        <p:spPr>
          <a:xfrm>
            <a:off x="1200150" y="5395479"/>
            <a:ext cx="1993900" cy="863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1C1C1C"/>
              </a:buClr>
              <a:buSzPts val="1800"/>
              <a:buFont typeface="Arial"/>
              <a:buNone/>
            </a:pP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speak</a:t>
            </a:r>
            <a:endParaRPr dirty="0">
              <a:latin typeface="Mali" panose="00000500000000000000" pitchFamily="2" charset="-34"/>
              <a:cs typeface="Mali" panose="00000500000000000000" pitchFamily="2" charset="-34"/>
            </a:endParaRPr>
          </a:p>
          <a:p>
            <a:pPr marL="0" marR="0" lvl="0" indent="0" algn="l" rtl="0">
              <a:lnSpc>
                <a:spcPct val="150000"/>
              </a:lnSpc>
              <a:spcBef>
                <a:spcPts val="0"/>
              </a:spcBef>
              <a:spcAft>
                <a:spcPts val="0"/>
              </a:spcAft>
              <a:buClr>
                <a:srgbClr val="1C1C1C"/>
              </a:buClr>
              <a:buSzPts val="1800"/>
              <a:buFont typeface="Arial"/>
              <a:buNone/>
            </a:pP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do</a:t>
            </a:r>
            <a:endParaRPr dirty="0">
              <a:latin typeface="Mali" panose="00000500000000000000" pitchFamily="2" charset="-34"/>
              <a:cs typeface="Mali" panose="00000500000000000000" pitchFamily="2" charset="-34"/>
            </a:endParaRPr>
          </a:p>
          <a:p>
            <a:pPr marL="0" marR="0" lvl="0" indent="0" algn="l" rtl="0">
              <a:lnSpc>
                <a:spcPct val="100000"/>
              </a:lnSpc>
              <a:spcBef>
                <a:spcPts val="0"/>
              </a:spcBef>
              <a:spcAft>
                <a:spcPts val="0"/>
              </a:spcAft>
              <a:buClr>
                <a:srgbClr val="1C1C1C"/>
              </a:buClr>
              <a:buSzPts val="1800"/>
              <a:buFont typeface="Arial"/>
              <a:buNone/>
            </a:pP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r>
            <a:b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br>
            <a:endParaRPr sz="1800" b="0" i="0" u="none" strike="noStrike" cap="none" dirty="0">
              <a:solidFill>
                <a:srgbClr val="1C1C1C"/>
              </a:solidFill>
              <a:latin typeface="Mali" panose="00000500000000000000" pitchFamily="2" charset="-34"/>
              <a:ea typeface="Roboto"/>
              <a:cs typeface="Mali" panose="00000500000000000000" pitchFamily="2" charset="-34"/>
              <a:sym typeface="Roboto"/>
            </a:endParaRPr>
          </a:p>
          <a:p>
            <a:pPr marL="0" marR="0" lvl="0" indent="0" algn="l" rtl="0">
              <a:lnSpc>
                <a:spcPct val="100000"/>
              </a:lnSpc>
              <a:spcBef>
                <a:spcPts val="0"/>
              </a:spcBef>
              <a:spcAft>
                <a:spcPts val="0"/>
              </a:spcAft>
              <a:buClr>
                <a:srgbClr val="1C1C1C"/>
              </a:buClr>
              <a:buSzPts val="1800"/>
              <a:buFont typeface="Arial"/>
              <a:buNone/>
            </a:pPr>
            <a:endParaRPr sz="1800" b="0" i="0" u="none" strike="noStrike" cap="none" dirty="0">
              <a:solidFill>
                <a:srgbClr val="1C1C1C"/>
              </a:solidFill>
              <a:latin typeface="Mali" panose="00000500000000000000" pitchFamily="2" charset="-34"/>
              <a:ea typeface="Roboto"/>
              <a:cs typeface="Mali" panose="00000500000000000000" pitchFamily="2" charset="-34"/>
              <a:sym typeface="Roboto"/>
            </a:endParaRPr>
          </a:p>
          <a:p>
            <a:pPr marL="0" marR="0" lvl="0" indent="0" algn="l" rtl="0">
              <a:lnSpc>
                <a:spcPct val="100000"/>
              </a:lnSpc>
              <a:spcBef>
                <a:spcPts val="0"/>
              </a:spcBef>
              <a:spcAft>
                <a:spcPts val="0"/>
              </a:spcAft>
              <a:buClr>
                <a:srgbClr val="1C1C1C"/>
              </a:buClr>
              <a:buSzPts val="1800"/>
              <a:buFont typeface="Arial"/>
              <a:buNone/>
            </a:pPr>
            <a:endParaRPr sz="1800" b="0" i="0" u="none" strike="noStrike" cap="none" dirty="0">
              <a:solidFill>
                <a:srgbClr val="1C1C1C"/>
              </a:solidFill>
              <a:latin typeface="Mali" panose="00000500000000000000" pitchFamily="2" charset="-34"/>
              <a:ea typeface="Roboto"/>
              <a:cs typeface="Mali" panose="00000500000000000000" pitchFamily="2" charset="-34"/>
              <a:sym typeface="Roboto"/>
            </a:endParaRPr>
          </a:p>
        </p:txBody>
      </p:sp>
      <p:sp>
        <p:nvSpPr>
          <p:cNvPr id="29" name="Google Shape;337;p16">
            <a:extLst>
              <a:ext uri="{FF2B5EF4-FFF2-40B4-BE49-F238E27FC236}">
                <a16:creationId xmlns="" xmlns:a16="http://schemas.microsoft.com/office/drawing/2014/main" id="{55610309-376A-297A-BD05-62366784FB5F}"/>
              </a:ext>
            </a:extLst>
          </p:cNvPr>
          <p:cNvSpPr txBox="1"/>
          <p:nvPr/>
        </p:nvSpPr>
        <p:spPr>
          <a:xfrm>
            <a:off x="3748088" y="5395479"/>
            <a:ext cx="1993900" cy="863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1C1C1C"/>
              </a:buClr>
              <a:buSzPts val="1800"/>
              <a:buFont typeface="Arial"/>
              <a:buNone/>
            </a:pPr>
            <a:r>
              <a:rPr lang="en-GB" sz="1800" b="0" i="0" u="none" strike="noStrike" cap="none">
                <a:solidFill>
                  <a:srgbClr val="1C1C1C"/>
                </a:solidFill>
                <a:latin typeface="Mali" panose="00000500000000000000" pitchFamily="2" charset="-34"/>
                <a:ea typeface="Roboto"/>
                <a:cs typeface="Mali" panose="00000500000000000000" pitchFamily="2" charset="-34"/>
                <a:sym typeface="Roboto"/>
              </a:rPr>
              <a:t>ask</a:t>
            </a:r>
            <a:endParaRPr>
              <a:latin typeface="Mali" panose="00000500000000000000" pitchFamily="2" charset="-34"/>
              <a:cs typeface="Mali" panose="00000500000000000000" pitchFamily="2" charset="-34"/>
            </a:endParaRPr>
          </a:p>
          <a:p>
            <a:pPr marL="0" marR="0" lvl="0" indent="0" algn="l" rtl="0">
              <a:lnSpc>
                <a:spcPct val="150000"/>
              </a:lnSpc>
              <a:spcBef>
                <a:spcPts val="0"/>
              </a:spcBef>
              <a:spcAft>
                <a:spcPts val="0"/>
              </a:spcAft>
              <a:buClr>
                <a:srgbClr val="1C1C1C"/>
              </a:buClr>
              <a:buSzPts val="1800"/>
              <a:buFont typeface="Arial"/>
              <a:buNone/>
            </a:pPr>
            <a:r>
              <a:rPr lang="en-GB" sz="1800" b="0" i="0" u="none" strike="noStrike" cap="none">
                <a:solidFill>
                  <a:srgbClr val="1C1C1C"/>
                </a:solidFill>
                <a:latin typeface="Mali" panose="00000500000000000000" pitchFamily="2" charset="-34"/>
                <a:ea typeface="Roboto"/>
                <a:cs typeface="Mali" panose="00000500000000000000" pitchFamily="2" charset="-34"/>
                <a:sym typeface="Roboto"/>
              </a:rPr>
              <a:t>cook</a:t>
            </a:r>
            <a:endParaRPr>
              <a:latin typeface="Mali" panose="00000500000000000000" pitchFamily="2" charset="-34"/>
              <a:cs typeface="Mali" panose="00000500000000000000" pitchFamily="2" charset="-34"/>
            </a:endParaRPr>
          </a:p>
        </p:txBody>
      </p:sp>
      <p:sp>
        <p:nvSpPr>
          <p:cNvPr id="30" name="Google Shape;338;p16">
            <a:extLst>
              <a:ext uri="{FF2B5EF4-FFF2-40B4-BE49-F238E27FC236}">
                <a16:creationId xmlns="" xmlns:a16="http://schemas.microsoft.com/office/drawing/2014/main" id="{1E888D29-ED3C-C978-17FC-A81F20240CB2}"/>
              </a:ext>
            </a:extLst>
          </p:cNvPr>
          <p:cNvSpPr txBox="1"/>
          <p:nvPr/>
        </p:nvSpPr>
        <p:spPr>
          <a:xfrm>
            <a:off x="6345238" y="5395479"/>
            <a:ext cx="1993900" cy="863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1C1C1C"/>
              </a:buClr>
              <a:buSzPts val="1800"/>
              <a:buFont typeface="Arial"/>
              <a:buNone/>
            </a:pPr>
            <a:r>
              <a:rPr lang="en-GB" sz="1800" b="0" i="0" u="none" strike="noStrike" cap="none">
                <a:solidFill>
                  <a:srgbClr val="1C1C1C"/>
                </a:solidFill>
                <a:latin typeface="Mali" panose="00000500000000000000" pitchFamily="2" charset="-34"/>
                <a:ea typeface="Roboto"/>
                <a:cs typeface="Mali" panose="00000500000000000000" pitchFamily="2" charset="-34"/>
                <a:sym typeface="Roboto"/>
              </a:rPr>
              <a:t>see</a:t>
            </a:r>
            <a:endParaRPr>
              <a:latin typeface="Mali" panose="00000500000000000000" pitchFamily="2" charset="-34"/>
              <a:cs typeface="Mali" panose="00000500000000000000" pitchFamily="2" charset="-34"/>
            </a:endParaRPr>
          </a:p>
          <a:p>
            <a:pPr marL="0" marR="0" lvl="0" indent="0" algn="l" rtl="0">
              <a:lnSpc>
                <a:spcPct val="150000"/>
              </a:lnSpc>
              <a:spcBef>
                <a:spcPts val="0"/>
              </a:spcBef>
              <a:spcAft>
                <a:spcPts val="0"/>
              </a:spcAft>
              <a:buClr>
                <a:srgbClr val="1C1C1C"/>
              </a:buClr>
              <a:buSzPts val="1800"/>
              <a:buFont typeface="Arial"/>
              <a:buNone/>
            </a:pPr>
            <a:r>
              <a:rPr lang="en-GB" sz="1800" b="0" i="0" u="none" strike="noStrike" cap="none">
                <a:solidFill>
                  <a:srgbClr val="1C1C1C"/>
                </a:solidFill>
                <a:latin typeface="Mali" panose="00000500000000000000" pitchFamily="2" charset="-34"/>
                <a:ea typeface="Roboto"/>
                <a:cs typeface="Mali" panose="00000500000000000000" pitchFamily="2" charset="-34"/>
                <a:sym typeface="Roboto"/>
              </a:rPr>
              <a:t>make</a:t>
            </a:r>
            <a:endParaRPr>
              <a:latin typeface="Mali" panose="00000500000000000000" pitchFamily="2" charset="-34"/>
              <a:cs typeface="Mali" panose="00000500000000000000" pitchFamily="2" charset="-34"/>
            </a:endParaRPr>
          </a:p>
        </p:txBody>
      </p:sp>
      <p:sp>
        <p:nvSpPr>
          <p:cNvPr id="31" name="Google Shape;339;p16">
            <a:extLst>
              <a:ext uri="{FF2B5EF4-FFF2-40B4-BE49-F238E27FC236}">
                <a16:creationId xmlns="" xmlns:a16="http://schemas.microsoft.com/office/drawing/2014/main" id="{994FC071-364F-1205-C92C-F229A171F2AD}"/>
              </a:ext>
            </a:extLst>
          </p:cNvPr>
          <p:cNvSpPr/>
          <p:nvPr/>
        </p:nvSpPr>
        <p:spPr>
          <a:xfrm>
            <a:off x="755650" y="5485967"/>
            <a:ext cx="341313" cy="341312"/>
          </a:xfrm>
          <a:prstGeom prst="rect">
            <a:avLst/>
          </a:prstGeom>
          <a:solidFill>
            <a:schemeClr val="lt1"/>
          </a:solidFill>
          <a:ln w="28575" cap="flat" cmpd="sng">
            <a:solidFill>
              <a:srgbClr val="E94E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i="0" u="none" strike="noStrike" cap="none">
              <a:solidFill>
                <a:srgbClr val="009386"/>
              </a:solidFill>
              <a:latin typeface="Mali" panose="00000500000000000000" pitchFamily="2" charset="-34"/>
              <a:ea typeface="Roboto"/>
              <a:cs typeface="Mali" panose="00000500000000000000" pitchFamily="2" charset="-34"/>
              <a:sym typeface="Roboto"/>
            </a:endParaRPr>
          </a:p>
        </p:txBody>
      </p:sp>
      <p:sp>
        <p:nvSpPr>
          <p:cNvPr id="32" name="Google Shape;340;p16">
            <a:extLst>
              <a:ext uri="{FF2B5EF4-FFF2-40B4-BE49-F238E27FC236}">
                <a16:creationId xmlns="" xmlns:a16="http://schemas.microsoft.com/office/drawing/2014/main" id="{06165CE9-DA22-15AD-138C-7024AB1CAD8A}"/>
              </a:ext>
            </a:extLst>
          </p:cNvPr>
          <p:cNvSpPr/>
          <p:nvPr/>
        </p:nvSpPr>
        <p:spPr>
          <a:xfrm>
            <a:off x="755650" y="5917767"/>
            <a:ext cx="341313" cy="341312"/>
          </a:xfrm>
          <a:prstGeom prst="rect">
            <a:avLst/>
          </a:prstGeom>
          <a:solidFill>
            <a:schemeClr val="lt1"/>
          </a:solidFill>
          <a:ln w="28575" cap="flat" cmpd="sng">
            <a:solidFill>
              <a:srgbClr val="E94E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i="0" u="none" strike="noStrike" cap="none">
              <a:solidFill>
                <a:srgbClr val="009386"/>
              </a:solidFill>
              <a:latin typeface="Mali" panose="00000500000000000000" pitchFamily="2" charset="-34"/>
              <a:ea typeface="Roboto"/>
              <a:cs typeface="Mali" panose="00000500000000000000" pitchFamily="2" charset="-34"/>
              <a:sym typeface="Roboto"/>
            </a:endParaRPr>
          </a:p>
        </p:txBody>
      </p:sp>
      <p:sp>
        <p:nvSpPr>
          <p:cNvPr id="33" name="Google Shape;341;p16">
            <a:extLst>
              <a:ext uri="{FF2B5EF4-FFF2-40B4-BE49-F238E27FC236}">
                <a16:creationId xmlns="" xmlns:a16="http://schemas.microsoft.com/office/drawing/2014/main" id="{2BD4CF58-5D89-8690-11F3-AAB35FC76567}"/>
              </a:ext>
            </a:extLst>
          </p:cNvPr>
          <p:cNvSpPr/>
          <p:nvPr/>
        </p:nvSpPr>
        <p:spPr>
          <a:xfrm>
            <a:off x="755650" y="2568509"/>
            <a:ext cx="1209675" cy="1306513"/>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34" name="Google Shape;342;p16">
            <a:extLst>
              <a:ext uri="{FF2B5EF4-FFF2-40B4-BE49-F238E27FC236}">
                <a16:creationId xmlns="" xmlns:a16="http://schemas.microsoft.com/office/drawing/2014/main" id="{C891C376-3304-0A2C-095C-A747987418D1}"/>
              </a:ext>
            </a:extLst>
          </p:cNvPr>
          <p:cNvSpPr/>
          <p:nvPr/>
        </p:nvSpPr>
        <p:spPr>
          <a:xfrm>
            <a:off x="3331031" y="3938917"/>
            <a:ext cx="1209675" cy="1306512"/>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pic>
        <p:nvPicPr>
          <p:cNvPr id="35" name="Google Shape;343;p16">
            <a:extLst>
              <a:ext uri="{FF2B5EF4-FFF2-40B4-BE49-F238E27FC236}">
                <a16:creationId xmlns="" xmlns:a16="http://schemas.microsoft.com/office/drawing/2014/main" id="{721DE204-3314-776A-FC78-93C9014A24CB}"/>
              </a:ext>
            </a:extLst>
          </p:cNvPr>
          <p:cNvPicPr preferRelativeResize="0"/>
          <p:nvPr/>
        </p:nvPicPr>
        <p:blipFill rotWithShape="1">
          <a:blip r:embed="rId2">
            <a:alphaModFix/>
          </a:blip>
          <a:srcRect/>
          <a:stretch/>
        </p:blipFill>
        <p:spPr>
          <a:xfrm>
            <a:off x="823913" y="5314517"/>
            <a:ext cx="406400" cy="423862"/>
          </a:xfrm>
          <a:prstGeom prst="rect">
            <a:avLst/>
          </a:prstGeom>
          <a:noFill/>
          <a:ln>
            <a:noFill/>
          </a:ln>
        </p:spPr>
      </p:pic>
      <p:sp>
        <p:nvSpPr>
          <p:cNvPr id="36" name="Google Shape;344;p16">
            <a:extLst>
              <a:ext uri="{FF2B5EF4-FFF2-40B4-BE49-F238E27FC236}">
                <a16:creationId xmlns="" xmlns:a16="http://schemas.microsoft.com/office/drawing/2014/main" id="{20E32BC4-3B43-333B-479B-BD182949252B}"/>
              </a:ext>
            </a:extLst>
          </p:cNvPr>
          <p:cNvSpPr/>
          <p:nvPr/>
        </p:nvSpPr>
        <p:spPr>
          <a:xfrm>
            <a:off x="3325813" y="5485967"/>
            <a:ext cx="339725" cy="341312"/>
          </a:xfrm>
          <a:prstGeom prst="rect">
            <a:avLst/>
          </a:prstGeom>
          <a:solidFill>
            <a:schemeClr val="lt1"/>
          </a:solidFill>
          <a:ln w="28575" cap="flat" cmpd="sng">
            <a:solidFill>
              <a:srgbClr val="E94E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i="0" u="none" strike="noStrike" cap="none">
              <a:solidFill>
                <a:srgbClr val="009386"/>
              </a:solidFill>
              <a:latin typeface="Mali" panose="00000500000000000000" pitchFamily="2" charset="-34"/>
              <a:ea typeface="Roboto"/>
              <a:cs typeface="Mali" panose="00000500000000000000" pitchFamily="2" charset="-34"/>
              <a:sym typeface="Roboto"/>
            </a:endParaRPr>
          </a:p>
        </p:txBody>
      </p:sp>
      <p:sp>
        <p:nvSpPr>
          <p:cNvPr id="37" name="Google Shape;345;p16">
            <a:extLst>
              <a:ext uri="{FF2B5EF4-FFF2-40B4-BE49-F238E27FC236}">
                <a16:creationId xmlns="" xmlns:a16="http://schemas.microsoft.com/office/drawing/2014/main" id="{CDB2FD94-B7A1-4B63-A119-01839D02CB69}"/>
              </a:ext>
            </a:extLst>
          </p:cNvPr>
          <p:cNvSpPr/>
          <p:nvPr/>
        </p:nvSpPr>
        <p:spPr>
          <a:xfrm>
            <a:off x="3325813" y="5917767"/>
            <a:ext cx="339725" cy="341312"/>
          </a:xfrm>
          <a:prstGeom prst="rect">
            <a:avLst/>
          </a:prstGeom>
          <a:solidFill>
            <a:schemeClr val="lt1"/>
          </a:solidFill>
          <a:ln w="28575" cap="flat" cmpd="sng">
            <a:solidFill>
              <a:srgbClr val="E94E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i="0" u="none" strike="noStrike" cap="none">
              <a:solidFill>
                <a:srgbClr val="009386"/>
              </a:solidFill>
              <a:latin typeface="Mali" panose="00000500000000000000" pitchFamily="2" charset="-34"/>
              <a:ea typeface="Roboto"/>
              <a:cs typeface="Mali" panose="00000500000000000000" pitchFamily="2" charset="-34"/>
              <a:sym typeface="Roboto"/>
            </a:endParaRPr>
          </a:p>
        </p:txBody>
      </p:sp>
      <p:sp>
        <p:nvSpPr>
          <p:cNvPr id="38" name="Google Shape;346;p16">
            <a:extLst>
              <a:ext uri="{FF2B5EF4-FFF2-40B4-BE49-F238E27FC236}">
                <a16:creationId xmlns="" xmlns:a16="http://schemas.microsoft.com/office/drawing/2014/main" id="{83966558-D3C5-8DE7-A868-270A8A4CC3F3}"/>
              </a:ext>
            </a:extLst>
          </p:cNvPr>
          <p:cNvSpPr/>
          <p:nvPr/>
        </p:nvSpPr>
        <p:spPr>
          <a:xfrm>
            <a:off x="5913438" y="5485967"/>
            <a:ext cx="339725" cy="341312"/>
          </a:xfrm>
          <a:prstGeom prst="rect">
            <a:avLst/>
          </a:prstGeom>
          <a:solidFill>
            <a:schemeClr val="lt1"/>
          </a:solidFill>
          <a:ln w="28575" cap="flat" cmpd="sng">
            <a:solidFill>
              <a:srgbClr val="E94E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i="0" u="none" strike="noStrike" cap="none">
              <a:solidFill>
                <a:srgbClr val="009386"/>
              </a:solidFill>
              <a:latin typeface="Mali" panose="00000500000000000000" pitchFamily="2" charset="-34"/>
              <a:ea typeface="Roboto"/>
              <a:cs typeface="Mali" panose="00000500000000000000" pitchFamily="2" charset="-34"/>
              <a:sym typeface="Roboto"/>
            </a:endParaRPr>
          </a:p>
        </p:txBody>
      </p:sp>
      <p:sp>
        <p:nvSpPr>
          <p:cNvPr id="39" name="Google Shape;347;p16">
            <a:extLst>
              <a:ext uri="{FF2B5EF4-FFF2-40B4-BE49-F238E27FC236}">
                <a16:creationId xmlns="" xmlns:a16="http://schemas.microsoft.com/office/drawing/2014/main" id="{98314268-2885-B1EB-7D66-BA97E94E185A}"/>
              </a:ext>
            </a:extLst>
          </p:cNvPr>
          <p:cNvSpPr/>
          <p:nvPr/>
        </p:nvSpPr>
        <p:spPr>
          <a:xfrm>
            <a:off x="5913438" y="5917767"/>
            <a:ext cx="339725" cy="341312"/>
          </a:xfrm>
          <a:prstGeom prst="rect">
            <a:avLst/>
          </a:prstGeom>
          <a:solidFill>
            <a:schemeClr val="lt1"/>
          </a:solidFill>
          <a:ln w="28575" cap="flat" cmpd="sng">
            <a:solidFill>
              <a:srgbClr val="E94E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i="0" u="none" strike="noStrike" cap="none">
              <a:solidFill>
                <a:srgbClr val="009386"/>
              </a:solidFill>
              <a:latin typeface="Mali" panose="00000500000000000000" pitchFamily="2" charset="-34"/>
              <a:ea typeface="Roboto"/>
              <a:cs typeface="Mali" panose="00000500000000000000" pitchFamily="2" charset="-34"/>
              <a:sym typeface="Roboto"/>
            </a:endParaRPr>
          </a:p>
        </p:txBody>
      </p:sp>
      <p:pic>
        <p:nvPicPr>
          <p:cNvPr id="40" name="Google Shape;348;p16">
            <a:extLst>
              <a:ext uri="{FF2B5EF4-FFF2-40B4-BE49-F238E27FC236}">
                <a16:creationId xmlns="" xmlns:a16="http://schemas.microsoft.com/office/drawing/2014/main" id="{F88575EC-6000-78C5-FD7D-A338799887C4}"/>
              </a:ext>
            </a:extLst>
          </p:cNvPr>
          <p:cNvPicPr preferRelativeResize="0"/>
          <p:nvPr/>
        </p:nvPicPr>
        <p:blipFill rotWithShape="1">
          <a:blip r:embed="rId2">
            <a:alphaModFix/>
          </a:blip>
          <a:srcRect/>
          <a:stretch/>
        </p:blipFill>
        <p:spPr>
          <a:xfrm>
            <a:off x="828675" y="5787592"/>
            <a:ext cx="406400" cy="422275"/>
          </a:xfrm>
          <a:prstGeom prst="rect">
            <a:avLst/>
          </a:prstGeom>
          <a:noFill/>
          <a:ln>
            <a:noFill/>
          </a:ln>
        </p:spPr>
      </p:pic>
      <p:sp>
        <p:nvSpPr>
          <p:cNvPr id="41" name="Google Shape;349;p16">
            <a:extLst>
              <a:ext uri="{FF2B5EF4-FFF2-40B4-BE49-F238E27FC236}">
                <a16:creationId xmlns="" xmlns:a16="http://schemas.microsoft.com/office/drawing/2014/main" id="{07291EF1-53F5-BBD2-76D2-745DD63BDDCC}"/>
              </a:ext>
            </a:extLst>
          </p:cNvPr>
          <p:cNvSpPr/>
          <p:nvPr/>
        </p:nvSpPr>
        <p:spPr>
          <a:xfrm>
            <a:off x="7183956" y="3938917"/>
            <a:ext cx="1211263" cy="1306512"/>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42" name="Google Shape;350;p16">
            <a:extLst>
              <a:ext uri="{FF2B5EF4-FFF2-40B4-BE49-F238E27FC236}">
                <a16:creationId xmlns="" xmlns:a16="http://schemas.microsoft.com/office/drawing/2014/main" id="{4C8B495E-4D2D-E125-D8A0-A62919AACE94}"/>
              </a:ext>
            </a:extLst>
          </p:cNvPr>
          <p:cNvSpPr/>
          <p:nvPr/>
        </p:nvSpPr>
        <p:spPr>
          <a:xfrm>
            <a:off x="2031236" y="2568509"/>
            <a:ext cx="1211263" cy="1306513"/>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pic>
        <p:nvPicPr>
          <p:cNvPr id="43" name="Google Shape;351;p16">
            <a:extLst>
              <a:ext uri="{FF2B5EF4-FFF2-40B4-BE49-F238E27FC236}">
                <a16:creationId xmlns="" xmlns:a16="http://schemas.microsoft.com/office/drawing/2014/main" id="{D6CDD262-7340-EBF8-60F2-DE60A2E4D287}"/>
              </a:ext>
            </a:extLst>
          </p:cNvPr>
          <p:cNvPicPr preferRelativeResize="0"/>
          <p:nvPr/>
        </p:nvPicPr>
        <p:blipFill rotWithShape="1">
          <a:blip r:embed="rId2">
            <a:alphaModFix/>
          </a:blip>
          <a:srcRect/>
          <a:stretch/>
        </p:blipFill>
        <p:spPr>
          <a:xfrm>
            <a:off x="3430588" y="5346267"/>
            <a:ext cx="406400" cy="423862"/>
          </a:xfrm>
          <a:prstGeom prst="rect">
            <a:avLst/>
          </a:prstGeom>
          <a:noFill/>
          <a:ln>
            <a:noFill/>
          </a:ln>
        </p:spPr>
      </p:pic>
      <p:sp>
        <p:nvSpPr>
          <p:cNvPr id="44" name="Google Shape;352;p16">
            <a:extLst>
              <a:ext uri="{FF2B5EF4-FFF2-40B4-BE49-F238E27FC236}">
                <a16:creationId xmlns="" xmlns:a16="http://schemas.microsoft.com/office/drawing/2014/main" id="{B00B0301-A00B-A7A6-C2F1-EA998956CD46}"/>
              </a:ext>
            </a:extLst>
          </p:cNvPr>
          <p:cNvSpPr/>
          <p:nvPr/>
        </p:nvSpPr>
        <p:spPr>
          <a:xfrm>
            <a:off x="3322947" y="2568509"/>
            <a:ext cx="1211263" cy="1306513"/>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45" name="Google Shape;353;p16">
            <a:extLst>
              <a:ext uri="{FF2B5EF4-FFF2-40B4-BE49-F238E27FC236}">
                <a16:creationId xmlns="" xmlns:a16="http://schemas.microsoft.com/office/drawing/2014/main" id="{532E938F-7FB0-4766-EA99-F5378BDFAF05}"/>
              </a:ext>
            </a:extLst>
          </p:cNvPr>
          <p:cNvSpPr/>
          <p:nvPr/>
        </p:nvSpPr>
        <p:spPr>
          <a:xfrm>
            <a:off x="755650" y="3938917"/>
            <a:ext cx="1211262" cy="1306512"/>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pic>
        <p:nvPicPr>
          <p:cNvPr id="46" name="Google Shape;354;p16">
            <a:extLst>
              <a:ext uri="{FF2B5EF4-FFF2-40B4-BE49-F238E27FC236}">
                <a16:creationId xmlns="" xmlns:a16="http://schemas.microsoft.com/office/drawing/2014/main" id="{AF3A6ECE-1300-6610-51BC-8CCB3273604D}"/>
              </a:ext>
            </a:extLst>
          </p:cNvPr>
          <p:cNvPicPr preferRelativeResize="0"/>
          <p:nvPr/>
        </p:nvPicPr>
        <p:blipFill rotWithShape="1">
          <a:blip r:embed="rId2">
            <a:alphaModFix/>
          </a:blip>
          <a:srcRect/>
          <a:stretch/>
        </p:blipFill>
        <p:spPr>
          <a:xfrm>
            <a:off x="3430588" y="5771717"/>
            <a:ext cx="404812" cy="422275"/>
          </a:xfrm>
          <a:prstGeom prst="rect">
            <a:avLst/>
          </a:prstGeom>
          <a:noFill/>
          <a:ln>
            <a:noFill/>
          </a:ln>
        </p:spPr>
      </p:pic>
      <p:sp>
        <p:nvSpPr>
          <p:cNvPr id="47" name="Google Shape;355;p16">
            <a:extLst>
              <a:ext uri="{FF2B5EF4-FFF2-40B4-BE49-F238E27FC236}">
                <a16:creationId xmlns="" xmlns:a16="http://schemas.microsoft.com/office/drawing/2014/main" id="{96CA738B-F8B0-B405-AF14-30F2A6C2F2FA}"/>
              </a:ext>
            </a:extLst>
          </p:cNvPr>
          <p:cNvSpPr/>
          <p:nvPr/>
        </p:nvSpPr>
        <p:spPr>
          <a:xfrm>
            <a:off x="5907812" y="2568509"/>
            <a:ext cx="1209675" cy="1306513"/>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48" name="Google Shape;356;p16">
            <a:extLst>
              <a:ext uri="{FF2B5EF4-FFF2-40B4-BE49-F238E27FC236}">
                <a16:creationId xmlns="" xmlns:a16="http://schemas.microsoft.com/office/drawing/2014/main" id="{DFBD3032-7315-DEC8-7333-332C6BDAE1C2}"/>
              </a:ext>
            </a:extLst>
          </p:cNvPr>
          <p:cNvSpPr/>
          <p:nvPr/>
        </p:nvSpPr>
        <p:spPr>
          <a:xfrm>
            <a:off x="7189605" y="2568509"/>
            <a:ext cx="1211262" cy="1306513"/>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pic>
        <p:nvPicPr>
          <p:cNvPr id="49" name="Google Shape;357;p16">
            <a:extLst>
              <a:ext uri="{FF2B5EF4-FFF2-40B4-BE49-F238E27FC236}">
                <a16:creationId xmlns="" xmlns:a16="http://schemas.microsoft.com/office/drawing/2014/main" id="{5AD0C10F-4AEA-A7D1-A7C3-344539DD84EE}"/>
              </a:ext>
            </a:extLst>
          </p:cNvPr>
          <p:cNvPicPr preferRelativeResize="0"/>
          <p:nvPr/>
        </p:nvPicPr>
        <p:blipFill rotWithShape="1">
          <a:blip r:embed="rId2">
            <a:alphaModFix/>
          </a:blip>
          <a:srcRect/>
          <a:stretch/>
        </p:blipFill>
        <p:spPr>
          <a:xfrm>
            <a:off x="6015038" y="5314517"/>
            <a:ext cx="406400" cy="423862"/>
          </a:xfrm>
          <a:prstGeom prst="rect">
            <a:avLst/>
          </a:prstGeom>
          <a:noFill/>
          <a:ln>
            <a:noFill/>
          </a:ln>
        </p:spPr>
      </p:pic>
      <p:sp>
        <p:nvSpPr>
          <p:cNvPr id="50" name="Google Shape;358;p16">
            <a:extLst>
              <a:ext uri="{FF2B5EF4-FFF2-40B4-BE49-F238E27FC236}">
                <a16:creationId xmlns="" xmlns:a16="http://schemas.microsoft.com/office/drawing/2014/main" id="{AE501E5D-8A29-0EF2-6816-90030D6EAF29}"/>
              </a:ext>
            </a:extLst>
          </p:cNvPr>
          <p:cNvSpPr/>
          <p:nvPr/>
        </p:nvSpPr>
        <p:spPr>
          <a:xfrm>
            <a:off x="2043143" y="3938917"/>
            <a:ext cx="1211262" cy="1306512"/>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51" name="Google Shape;359;p16">
            <a:extLst>
              <a:ext uri="{FF2B5EF4-FFF2-40B4-BE49-F238E27FC236}">
                <a16:creationId xmlns="" xmlns:a16="http://schemas.microsoft.com/office/drawing/2014/main" id="{48DA574E-15F6-D822-C604-CBF307BB1408}"/>
              </a:ext>
            </a:extLst>
          </p:cNvPr>
          <p:cNvSpPr/>
          <p:nvPr/>
        </p:nvSpPr>
        <p:spPr>
          <a:xfrm>
            <a:off x="4626019" y="2568509"/>
            <a:ext cx="1209675" cy="1306513"/>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pic>
        <p:nvPicPr>
          <p:cNvPr id="52" name="Google Shape;360;p16">
            <a:extLst>
              <a:ext uri="{FF2B5EF4-FFF2-40B4-BE49-F238E27FC236}">
                <a16:creationId xmlns="" xmlns:a16="http://schemas.microsoft.com/office/drawing/2014/main" id="{C4D88B84-ACBE-E6B2-42D5-ACB42F67A8B5}"/>
              </a:ext>
            </a:extLst>
          </p:cNvPr>
          <p:cNvPicPr preferRelativeResize="0"/>
          <p:nvPr/>
        </p:nvPicPr>
        <p:blipFill rotWithShape="1">
          <a:blip r:embed="rId2">
            <a:alphaModFix/>
          </a:blip>
          <a:srcRect/>
          <a:stretch/>
        </p:blipFill>
        <p:spPr>
          <a:xfrm>
            <a:off x="6015038" y="5766954"/>
            <a:ext cx="406400" cy="422275"/>
          </a:xfrm>
          <a:prstGeom prst="rect">
            <a:avLst/>
          </a:prstGeom>
          <a:noFill/>
          <a:ln>
            <a:noFill/>
          </a:ln>
        </p:spPr>
      </p:pic>
      <p:sp>
        <p:nvSpPr>
          <p:cNvPr id="53" name="Google Shape;361;p16">
            <a:extLst>
              <a:ext uri="{FF2B5EF4-FFF2-40B4-BE49-F238E27FC236}">
                <a16:creationId xmlns="" xmlns:a16="http://schemas.microsoft.com/office/drawing/2014/main" id="{04F257E1-CA75-5B25-5B14-006BEB309D0D}"/>
              </a:ext>
            </a:extLst>
          </p:cNvPr>
          <p:cNvSpPr/>
          <p:nvPr/>
        </p:nvSpPr>
        <p:spPr>
          <a:xfrm>
            <a:off x="4621257" y="3938917"/>
            <a:ext cx="1209675" cy="1306512"/>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54" name="Google Shape;362;p16">
            <a:extLst>
              <a:ext uri="{FF2B5EF4-FFF2-40B4-BE49-F238E27FC236}">
                <a16:creationId xmlns="" xmlns:a16="http://schemas.microsoft.com/office/drawing/2014/main" id="{0DAEAFCD-D8F9-6CB2-EAC9-7B90B8080B83}"/>
              </a:ext>
            </a:extLst>
          </p:cNvPr>
          <p:cNvSpPr/>
          <p:nvPr/>
        </p:nvSpPr>
        <p:spPr>
          <a:xfrm>
            <a:off x="5900096" y="3938917"/>
            <a:ext cx="1211263" cy="1306512"/>
          </a:xfrm>
          <a:prstGeom prst="rect">
            <a:avLst/>
          </a:prstGeom>
          <a:solidFill>
            <a:srgbClr val="009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Roboto"/>
              <a:ea typeface="Roboto"/>
              <a:cs typeface="Roboto"/>
              <a:sym typeface="Roboto"/>
            </a:endParaRPr>
          </a:p>
        </p:txBody>
      </p:sp>
    </p:spTree>
    <p:extLst>
      <p:ext uri="{BB962C8B-B14F-4D97-AF65-F5344CB8AC3E}">
        <p14:creationId xmlns:p14="http://schemas.microsoft.com/office/powerpoint/2010/main" val="8244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1"/>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1"/>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1"/>
                                          </p:stCondLst>
                                        </p:cTn>
                                        <p:tgtEl>
                                          <p:spTgt spid="2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1"/>
                                          </p:stCondLst>
                                        </p:cTn>
                                        <p:tgtEl>
                                          <p:spTgt spid="2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1"/>
                                          </p:stCondLst>
                                        </p:cTn>
                                        <p:tgtEl>
                                          <p:spTgt spid="2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1"/>
                                          </p:stCondLst>
                                        </p:cTn>
                                        <p:tgtEl>
                                          <p:spTgt spid="1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1"/>
                                          </p:stCondLst>
                                        </p:cTn>
                                        <p:tgtEl>
                                          <p:spTgt spid="2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1"/>
                                          </p:stCondLst>
                                        </p:cTn>
                                        <p:tgtEl>
                                          <p:spTgt spid="2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1"/>
                                          </p:stCondLst>
                                        </p:cTn>
                                        <p:tgtEl>
                                          <p:spTgt spid="2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1"/>
                                          </p:stCondLst>
                                        </p:cTn>
                                        <p:tgtEl>
                                          <p:spTgt spid="2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2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1"/>
                                          </p:stCondLst>
                                        </p:cTn>
                                        <p:tgtEl>
                                          <p:spTgt spid="2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35"/>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40"/>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43"/>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44"/>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5"/>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46"/>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48"/>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49"/>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50"/>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51"/>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nodeType="clickEffect">
                                  <p:stCondLst>
                                    <p:cond delay="0"/>
                                  </p:stCondLst>
                                  <p:childTnLst>
                                    <p:set>
                                      <p:cBhvr>
                                        <p:cTn id="147" dur="1" fill="hold">
                                          <p:stCondLst>
                                            <p:cond delay="0"/>
                                          </p:stCondLst>
                                        </p:cTn>
                                        <p:tgtEl>
                                          <p:spTgt spid="52"/>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53"/>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19;p7">
            <a:extLst>
              <a:ext uri="{FF2B5EF4-FFF2-40B4-BE49-F238E27FC236}">
                <a16:creationId xmlns="" xmlns:a16="http://schemas.microsoft.com/office/drawing/2014/main" id="{F393B5C8-46E3-3645-B271-DA52C6B05439}"/>
              </a:ext>
            </a:extLst>
          </p:cNvPr>
          <p:cNvSpPr/>
          <p:nvPr/>
        </p:nvSpPr>
        <p:spPr>
          <a:xfrm>
            <a:off x="4753553" y="4764809"/>
            <a:ext cx="3574472" cy="1157844"/>
          </a:xfrm>
          <a:prstGeom prst="roundRect">
            <a:avLst>
              <a:gd name="adj" fmla="val 0"/>
            </a:avLst>
          </a:prstGeom>
          <a:solidFill>
            <a:schemeClr val="bg1"/>
          </a:solidFill>
          <a:ln w="57150" cap="flat" cmpd="sng">
            <a:solidFill>
              <a:srgbClr val="E94E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2" name="Title 1">
            <a:extLst>
              <a:ext uri="{FF2B5EF4-FFF2-40B4-BE49-F238E27FC236}">
                <a16:creationId xmlns="" xmlns:a16="http://schemas.microsoft.com/office/drawing/2014/main" id="{1E0BE87F-CDCA-1C50-C909-12738D46BBC2}"/>
              </a:ext>
            </a:extLst>
          </p:cNvPr>
          <p:cNvSpPr>
            <a:spLocks noGrp="1"/>
          </p:cNvSpPr>
          <p:nvPr>
            <p:ph type="title"/>
          </p:nvPr>
        </p:nvSpPr>
        <p:spPr/>
        <p:txBody>
          <a:bodyPr/>
          <a:lstStyle/>
          <a:p>
            <a:r>
              <a:rPr lang="en-GB" dirty="0"/>
              <a:t>Luyện </a:t>
            </a:r>
            <a:r>
              <a:rPr lang="en-GB" dirty="0" err="1"/>
              <a:t>tập</a:t>
            </a:r>
            <a:r>
              <a:rPr lang="en-GB" dirty="0"/>
              <a:t> </a:t>
            </a:r>
            <a:r>
              <a:rPr lang="en-GB" dirty="0" err="1"/>
              <a:t>đặt</a:t>
            </a:r>
            <a:r>
              <a:rPr lang="en-GB" dirty="0"/>
              <a:t> </a:t>
            </a:r>
            <a:r>
              <a:rPr lang="en-GB" dirty="0" err="1"/>
              <a:t>câu</a:t>
            </a:r>
            <a:endParaRPr lang="en-GB" dirty="0"/>
          </a:p>
        </p:txBody>
      </p:sp>
      <p:sp>
        <p:nvSpPr>
          <p:cNvPr id="4" name="Google Shape;369;p17">
            <a:extLst>
              <a:ext uri="{FF2B5EF4-FFF2-40B4-BE49-F238E27FC236}">
                <a16:creationId xmlns="" xmlns:a16="http://schemas.microsoft.com/office/drawing/2014/main" id="{E9AF0BE3-6F4F-05F6-86BB-34DD3CE852E2}"/>
              </a:ext>
            </a:extLst>
          </p:cNvPr>
          <p:cNvSpPr/>
          <p:nvPr/>
        </p:nvSpPr>
        <p:spPr>
          <a:xfrm>
            <a:off x="755650" y="1775216"/>
            <a:ext cx="7632700" cy="699404"/>
          </a:xfrm>
          <a:prstGeom prst="rect">
            <a:avLst/>
          </a:prstGeom>
          <a:noFill/>
          <a:ln>
            <a:noFill/>
          </a:ln>
        </p:spPr>
        <p:txBody>
          <a:bodyPr spcFirstLastPara="1" wrap="square" lIns="0" tIns="72000" rIns="0" bIns="72000" anchor="t" anchorCtr="0">
            <a:spAutoFit/>
          </a:bodyPr>
          <a:lstStyle/>
          <a:p>
            <a:pPr marL="0" marR="0" lvl="0" indent="0" rtl="0">
              <a:lnSpc>
                <a:spcPct val="100000"/>
              </a:lnSpc>
              <a:spcBef>
                <a:spcPts val="0"/>
              </a:spcBef>
              <a:spcAft>
                <a:spcPts val="0"/>
              </a:spcAft>
              <a:buClr>
                <a:srgbClr val="1C1C1C"/>
              </a:buClr>
              <a:buSzPts val="1800"/>
              <a:buFont typeface="Arial"/>
              <a:buNone/>
            </a:pP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Em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hãy</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ấn</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vào</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vòng</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quay spinner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để</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chọn</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một</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động</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từ</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sau</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đó</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chia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động</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từ</a:t>
            </a:r>
            <a:r>
              <a:rPr lang="en-GB" sz="1800" b="0" i="0" u="none" strike="noStrike" cap="none" dirty="0">
                <a:solidFill>
                  <a:srgbClr val="1C1C1C"/>
                </a:solidFill>
                <a:latin typeface="Mali" panose="00000500000000000000" pitchFamily="2" charset="-34"/>
                <a:ea typeface="Roboto"/>
                <a:cs typeface="Mali" panose="00000500000000000000" pitchFamily="2" charset="-34"/>
                <a:sym typeface="Roboto"/>
              </a:rPr>
              <a:t> ở </a:t>
            </a:r>
            <a:r>
              <a:rPr lang="en-GB" sz="1800" b="0" i="0" u="none" strike="noStrike" cap="none" dirty="0" err="1">
                <a:solidFill>
                  <a:srgbClr val="1C1C1C"/>
                </a:solidFill>
                <a:latin typeface="Mali" panose="00000500000000000000" pitchFamily="2" charset="-34"/>
                <a:ea typeface="Roboto"/>
                <a:cs typeface="Mali" panose="00000500000000000000" pitchFamily="2" charset="-34"/>
                <a:sym typeface="Roboto"/>
              </a:rPr>
              <a:t>thì</a:t>
            </a:r>
            <a:r>
              <a:rPr lang="en-GB" sz="1800" dirty="0">
                <a:solidFill>
                  <a:srgbClr val="1C1C1C"/>
                </a:solidFill>
                <a:latin typeface="Mali" panose="00000500000000000000" pitchFamily="2" charset="-34"/>
                <a:ea typeface="Roboto"/>
                <a:cs typeface="Mali" panose="00000500000000000000" pitchFamily="2" charset="-34"/>
                <a:sym typeface="Roboto"/>
              </a:rPr>
              <a:t> </a:t>
            </a:r>
            <a:r>
              <a:rPr lang="en-GB" sz="1800" dirty="0" err="1">
                <a:solidFill>
                  <a:srgbClr val="1C1C1C"/>
                </a:solidFill>
                <a:latin typeface="Mali" panose="00000500000000000000" pitchFamily="2" charset="-34"/>
                <a:ea typeface="Roboto"/>
                <a:cs typeface="Mali" panose="00000500000000000000" pitchFamily="2" charset="-34"/>
                <a:sym typeface="Roboto"/>
              </a:rPr>
              <a:t>Hiện</a:t>
            </a:r>
            <a:r>
              <a:rPr lang="en-GB" sz="1800" dirty="0">
                <a:solidFill>
                  <a:srgbClr val="1C1C1C"/>
                </a:solidFill>
                <a:latin typeface="Mali" panose="00000500000000000000" pitchFamily="2" charset="-34"/>
                <a:ea typeface="Roboto"/>
                <a:cs typeface="Mali" panose="00000500000000000000" pitchFamily="2" charset="-34"/>
                <a:sym typeface="Roboto"/>
              </a:rPr>
              <a:t> </a:t>
            </a:r>
            <a:r>
              <a:rPr lang="en-GB" sz="1800" dirty="0" err="1">
                <a:solidFill>
                  <a:srgbClr val="1C1C1C"/>
                </a:solidFill>
                <a:latin typeface="Mali" panose="00000500000000000000" pitchFamily="2" charset="-34"/>
                <a:ea typeface="Roboto"/>
                <a:cs typeface="Mali" panose="00000500000000000000" pitchFamily="2" charset="-34"/>
                <a:sym typeface="Roboto"/>
              </a:rPr>
              <a:t>tại</a:t>
            </a:r>
            <a:r>
              <a:rPr lang="en-GB" sz="1800" dirty="0">
                <a:solidFill>
                  <a:srgbClr val="1C1C1C"/>
                </a:solidFill>
                <a:latin typeface="Mali" panose="00000500000000000000" pitchFamily="2" charset="-34"/>
                <a:ea typeface="Roboto"/>
                <a:cs typeface="Mali" panose="00000500000000000000" pitchFamily="2" charset="-34"/>
                <a:sym typeface="Roboto"/>
              </a:rPr>
              <a:t> </a:t>
            </a:r>
            <a:r>
              <a:rPr lang="en-GB" sz="1800" dirty="0" err="1">
                <a:solidFill>
                  <a:srgbClr val="1C1C1C"/>
                </a:solidFill>
                <a:latin typeface="Mali" panose="00000500000000000000" pitchFamily="2" charset="-34"/>
                <a:ea typeface="Roboto"/>
                <a:cs typeface="Mali" panose="00000500000000000000" pitchFamily="2" charset="-34"/>
                <a:sym typeface="Roboto"/>
              </a:rPr>
              <a:t>hoàn</a:t>
            </a:r>
            <a:r>
              <a:rPr lang="en-GB" sz="1800" dirty="0">
                <a:solidFill>
                  <a:srgbClr val="1C1C1C"/>
                </a:solidFill>
                <a:latin typeface="Mali" panose="00000500000000000000" pitchFamily="2" charset="-34"/>
                <a:ea typeface="Roboto"/>
                <a:cs typeface="Mali" panose="00000500000000000000" pitchFamily="2" charset="-34"/>
                <a:sym typeface="Roboto"/>
              </a:rPr>
              <a:t> </a:t>
            </a:r>
            <a:r>
              <a:rPr lang="en-GB" sz="1800" dirty="0" err="1">
                <a:solidFill>
                  <a:srgbClr val="1C1C1C"/>
                </a:solidFill>
                <a:latin typeface="Mali" panose="00000500000000000000" pitchFamily="2" charset="-34"/>
                <a:ea typeface="Roboto"/>
                <a:cs typeface="Mali" panose="00000500000000000000" pitchFamily="2" charset="-34"/>
                <a:sym typeface="Roboto"/>
              </a:rPr>
              <a:t>thành</a:t>
            </a:r>
            <a:r>
              <a:rPr lang="en-GB" sz="1800" dirty="0">
                <a:solidFill>
                  <a:srgbClr val="1C1C1C"/>
                </a:solidFill>
                <a:latin typeface="Mali" panose="00000500000000000000" pitchFamily="2" charset="-34"/>
                <a:ea typeface="Roboto"/>
                <a:cs typeface="Mali" panose="00000500000000000000" pitchFamily="2" charset="-34"/>
                <a:sym typeface="Roboto"/>
              </a:rPr>
              <a:t> </a:t>
            </a:r>
            <a:r>
              <a:rPr lang="en-GB" sz="1800" dirty="0" err="1">
                <a:solidFill>
                  <a:srgbClr val="1C1C1C"/>
                </a:solidFill>
                <a:latin typeface="Mali" panose="00000500000000000000" pitchFamily="2" charset="-34"/>
                <a:ea typeface="Roboto"/>
                <a:cs typeface="Mali" panose="00000500000000000000" pitchFamily="2" charset="-34"/>
                <a:sym typeface="Roboto"/>
              </a:rPr>
              <a:t>nhé</a:t>
            </a:r>
            <a:r>
              <a:rPr lang="en-GB" sz="1800" dirty="0">
                <a:solidFill>
                  <a:srgbClr val="1C1C1C"/>
                </a:solidFill>
                <a:latin typeface="Mali" panose="00000500000000000000" pitchFamily="2" charset="-34"/>
                <a:ea typeface="Roboto"/>
                <a:cs typeface="Mali" panose="00000500000000000000" pitchFamily="2" charset="-34"/>
                <a:sym typeface="Roboto"/>
              </a:rPr>
              <a:t>.</a:t>
            </a:r>
            <a:endParaRPr sz="1800" b="0" i="0" u="none" strike="noStrike" cap="none" dirty="0">
              <a:solidFill>
                <a:srgbClr val="1C1C1C"/>
              </a:solidFill>
              <a:latin typeface="Mali" panose="00000500000000000000" pitchFamily="2" charset="-34"/>
              <a:ea typeface="Roboto"/>
              <a:cs typeface="Mali" panose="00000500000000000000" pitchFamily="2" charset="-34"/>
              <a:sym typeface="Roboto"/>
            </a:endParaRPr>
          </a:p>
        </p:txBody>
      </p:sp>
      <p:pic>
        <p:nvPicPr>
          <p:cNvPr id="5" name="Google Shape;370;p17">
            <a:extLst>
              <a:ext uri="{FF2B5EF4-FFF2-40B4-BE49-F238E27FC236}">
                <a16:creationId xmlns="" xmlns:a16="http://schemas.microsoft.com/office/drawing/2014/main" id="{C7C553E4-9AD0-A909-71CF-ABB8E2B75E4E}"/>
              </a:ext>
            </a:extLst>
          </p:cNvPr>
          <p:cNvPicPr preferRelativeResize="0"/>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815975" y="2541999"/>
            <a:ext cx="3651250" cy="3651250"/>
          </a:xfrm>
          <a:prstGeom prst="rect">
            <a:avLst/>
          </a:prstGeom>
          <a:noFill/>
          <a:ln>
            <a:noFill/>
          </a:ln>
        </p:spPr>
      </p:pic>
      <p:sp>
        <p:nvSpPr>
          <p:cNvPr id="6" name="Google Shape;371;p17">
            <a:extLst>
              <a:ext uri="{FF2B5EF4-FFF2-40B4-BE49-F238E27FC236}">
                <a16:creationId xmlns="" xmlns:a16="http://schemas.microsoft.com/office/drawing/2014/main" id="{92F73358-49F5-C823-274C-0F0373576970}"/>
              </a:ext>
            </a:extLst>
          </p:cNvPr>
          <p:cNvSpPr/>
          <p:nvPr/>
        </p:nvSpPr>
        <p:spPr>
          <a:xfrm rot="10800000">
            <a:off x="4307613" y="4251325"/>
            <a:ext cx="544513" cy="242888"/>
          </a:xfrm>
          <a:prstGeom prst="homePlate">
            <a:avLst>
              <a:gd name="adj" fmla="val 47878"/>
            </a:avLst>
          </a:prstGeom>
          <a:solidFill>
            <a:srgbClr val="92D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Roboto"/>
              <a:ea typeface="Roboto"/>
              <a:cs typeface="Roboto"/>
              <a:sym typeface="Roboto"/>
            </a:endParaRPr>
          </a:p>
        </p:txBody>
      </p:sp>
      <p:sp>
        <p:nvSpPr>
          <p:cNvPr id="7" name="Google Shape;372;p17">
            <a:extLst>
              <a:ext uri="{FF2B5EF4-FFF2-40B4-BE49-F238E27FC236}">
                <a16:creationId xmlns="" xmlns:a16="http://schemas.microsoft.com/office/drawing/2014/main" id="{42171314-680D-2B80-A02A-EBBB2370C6DA}"/>
              </a:ext>
            </a:extLst>
          </p:cNvPr>
          <p:cNvSpPr/>
          <p:nvPr/>
        </p:nvSpPr>
        <p:spPr>
          <a:xfrm>
            <a:off x="5329835" y="3045619"/>
            <a:ext cx="2416175" cy="904875"/>
          </a:xfrm>
          <a:prstGeom prst="homePlate">
            <a:avLst>
              <a:gd name="adj" fmla="val 0"/>
            </a:avLst>
          </a:prstGeom>
          <a:solidFill>
            <a:srgbClr val="25B7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boto"/>
              <a:buNone/>
            </a:pPr>
            <a:r>
              <a:rPr lang="en-GB" sz="2800" b="1" i="0" u="none" strike="noStrike" cap="none" dirty="0">
                <a:solidFill>
                  <a:srgbClr val="FFFFFF"/>
                </a:solidFill>
                <a:latin typeface="Mali" panose="00000500000000000000" pitchFamily="2" charset="-34"/>
                <a:ea typeface="Roboto"/>
                <a:cs typeface="Mali" panose="00000500000000000000" pitchFamily="2" charset="-34"/>
                <a:sym typeface="Roboto"/>
              </a:rPr>
              <a:t>Quay</a:t>
            </a:r>
            <a:endParaRPr sz="1800" b="1" i="0" u="none" strike="noStrike" cap="none" dirty="0">
              <a:solidFill>
                <a:srgbClr val="FFFFFF"/>
              </a:solidFill>
              <a:latin typeface="Mali" panose="00000500000000000000" pitchFamily="2" charset="-34"/>
              <a:ea typeface="Roboto"/>
              <a:cs typeface="Mali" panose="00000500000000000000" pitchFamily="2" charset="-34"/>
              <a:sym typeface="Roboto"/>
            </a:endParaRPr>
          </a:p>
        </p:txBody>
      </p:sp>
      <p:sp>
        <p:nvSpPr>
          <p:cNvPr id="8" name="Google Shape;373;p17">
            <a:extLst>
              <a:ext uri="{FF2B5EF4-FFF2-40B4-BE49-F238E27FC236}">
                <a16:creationId xmlns="" xmlns:a16="http://schemas.microsoft.com/office/drawing/2014/main" id="{D89C3395-20AE-966B-F061-F10890026A4D}"/>
              </a:ext>
            </a:extLst>
          </p:cNvPr>
          <p:cNvSpPr/>
          <p:nvPr/>
        </p:nvSpPr>
        <p:spPr>
          <a:xfrm>
            <a:off x="4978070" y="4891155"/>
            <a:ext cx="3153434" cy="884070"/>
          </a:xfrm>
          <a:prstGeom prst="rect">
            <a:avLst/>
          </a:prstGeom>
          <a:noFill/>
          <a:ln>
            <a:noFill/>
          </a:ln>
        </p:spPr>
        <p:txBody>
          <a:bodyPr spcFirstLastPara="1" wrap="square" lIns="0" tIns="72000" rIns="0" bIns="72000" anchor="t" anchorCtr="0">
            <a:spAutoFit/>
          </a:bodyPr>
          <a:lstStyle/>
          <a:p>
            <a:pPr marL="0" marR="0" lvl="0" indent="0" algn="just" rtl="0">
              <a:lnSpc>
                <a:spcPct val="100000"/>
              </a:lnSpc>
              <a:spcBef>
                <a:spcPts val="0"/>
              </a:spcBef>
              <a:spcAft>
                <a:spcPts val="0"/>
              </a:spcAft>
              <a:buClr>
                <a:srgbClr val="1C1C1C"/>
              </a:buClr>
              <a:buSzPts val="1800"/>
              <a:buFont typeface="Roboto"/>
              <a:buNone/>
            </a:pP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Em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hãy</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viết</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động</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từ</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được</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chia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lên</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bảng</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hoặc</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vào</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vở</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và</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đặt</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câu</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với</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từ</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đó</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r>
              <a:rPr lang="en-GB" sz="1600" b="0" i="0" u="none" strike="noStrike" cap="none" dirty="0" err="1">
                <a:solidFill>
                  <a:srgbClr val="1C1C1C"/>
                </a:solidFill>
                <a:latin typeface="Mali" panose="00000500000000000000" pitchFamily="2" charset="-34"/>
                <a:ea typeface="Roboto"/>
                <a:cs typeface="Mali" panose="00000500000000000000" pitchFamily="2" charset="-34"/>
                <a:sym typeface="Roboto"/>
              </a:rPr>
              <a:t>nhé</a:t>
            </a:r>
            <a:r>
              <a:rPr lang="en-GB" sz="1600" b="0" i="0" u="none" strike="noStrike" cap="none" dirty="0">
                <a:solidFill>
                  <a:srgbClr val="1C1C1C"/>
                </a:solidFill>
                <a:latin typeface="Mali" panose="00000500000000000000" pitchFamily="2" charset="-34"/>
                <a:ea typeface="Roboto"/>
                <a:cs typeface="Mali" panose="00000500000000000000" pitchFamily="2" charset="-34"/>
                <a:sym typeface="Roboto"/>
              </a:rPr>
              <a:t>. </a:t>
            </a:r>
            <a:endParaRPr sz="1600" dirty="0">
              <a:latin typeface="Mali" panose="00000500000000000000" pitchFamily="2" charset="-34"/>
              <a:cs typeface="Mali" panose="00000500000000000000" pitchFamily="2" charset="-34"/>
            </a:endParaRPr>
          </a:p>
        </p:txBody>
      </p:sp>
    </p:spTree>
    <p:extLst>
      <p:ext uri="{BB962C8B-B14F-4D97-AF65-F5344CB8AC3E}">
        <p14:creationId xmlns:p14="http://schemas.microsoft.com/office/powerpoint/2010/main" val="9129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8" presetClass="emph" presetSubtype="0" repeatCount="indefinite" fill="hold" nodeType="withEffect">
                                  <p:stCondLst>
                                    <p:cond delay="0"/>
                                  </p:stCondLst>
                                  <p:endCondLst>
                                    <p:cond evt="onNext" delay="0">
                                      <p:tgtEl>
                                        <p:sldTgt/>
                                      </p:tgtEl>
                                    </p:cond>
                                  </p:endCondLst>
                                  <p:childTnLst>
                                    <p:animRot by="43200000">
                                      <p:cBhvr>
                                        <p:cTn id="30" dur="2000" fill="hold"/>
                                        <p:tgtEl>
                                          <p:spTgt spid="5"/>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9" grpId="0" animBg="1"/>
      <p:bldP spid="4" grpId="0"/>
      <p:bldP spid="6" grpId="0" animBg="1"/>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Google Shape;391;p18">
            <a:extLst>
              <a:ext uri="{FF2B5EF4-FFF2-40B4-BE49-F238E27FC236}">
                <a16:creationId xmlns="" xmlns:a16="http://schemas.microsoft.com/office/drawing/2014/main" id="{FFC8DDA6-13D0-787E-2EEE-DF9978955880}"/>
              </a:ext>
            </a:extLst>
          </p:cNvPr>
          <p:cNvCxnSpPr>
            <a:cxnSpLocks/>
          </p:cNvCxnSpPr>
          <p:nvPr/>
        </p:nvCxnSpPr>
        <p:spPr>
          <a:xfrm>
            <a:off x="4038450" y="2466474"/>
            <a:ext cx="862413" cy="2486526"/>
          </a:xfrm>
          <a:prstGeom prst="straightConnector1">
            <a:avLst/>
          </a:prstGeom>
          <a:noFill/>
          <a:ln w="28575" cap="rnd" cmpd="sng">
            <a:solidFill>
              <a:schemeClr val="accent1"/>
            </a:solidFill>
            <a:prstDash val="solid"/>
            <a:miter lim="800000"/>
            <a:headEnd type="none" w="sm" len="sm"/>
            <a:tailEnd type="none" w="sm" len="sm"/>
          </a:ln>
        </p:spPr>
      </p:cxnSp>
      <p:cxnSp>
        <p:nvCxnSpPr>
          <p:cNvPr id="37" name="Google Shape;392;p18">
            <a:extLst>
              <a:ext uri="{FF2B5EF4-FFF2-40B4-BE49-F238E27FC236}">
                <a16:creationId xmlns="" xmlns:a16="http://schemas.microsoft.com/office/drawing/2014/main" id="{29B1BA59-33E1-FE90-7DDE-FC315BBD2D61}"/>
              </a:ext>
            </a:extLst>
          </p:cNvPr>
          <p:cNvCxnSpPr>
            <a:cxnSpLocks/>
          </p:cNvCxnSpPr>
          <p:nvPr/>
        </p:nvCxnSpPr>
        <p:spPr>
          <a:xfrm flipV="1">
            <a:off x="3998495" y="2498558"/>
            <a:ext cx="902368" cy="1664368"/>
          </a:xfrm>
          <a:prstGeom prst="straightConnector1">
            <a:avLst/>
          </a:prstGeom>
          <a:noFill/>
          <a:ln w="28575" cap="rnd" cmpd="sng">
            <a:solidFill>
              <a:schemeClr val="accent1"/>
            </a:solidFill>
            <a:prstDash val="solid"/>
            <a:miter lim="800000"/>
            <a:headEnd type="none" w="sm" len="sm"/>
            <a:tailEnd type="none" w="sm" len="sm"/>
          </a:ln>
        </p:spPr>
      </p:cxnSp>
      <p:cxnSp>
        <p:nvCxnSpPr>
          <p:cNvPr id="38" name="Google Shape;393;p18">
            <a:extLst>
              <a:ext uri="{FF2B5EF4-FFF2-40B4-BE49-F238E27FC236}">
                <a16:creationId xmlns="" xmlns:a16="http://schemas.microsoft.com/office/drawing/2014/main" id="{AB9BD098-A3D7-E340-D2C2-7ABE323A3108}"/>
              </a:ext>
            </a:extLst>
          </p:cNvPr>
          <p:cNvCxnSpPr>
            <a:cxnSpLocks/>
            <a:stCxn id="27" idx="3"/>
            <a:endCxn id="32" idx="1"/>
          </p:cNvCxnSpPr>
          <p:nvPr/>
        </p:nvCxnSpPr>
        <p:spPr>
          <a:xfrm>
            <a:off x="4086742" y="3336307"/>
            <a:ext cx="749732" cy="0"/>
          </a:xfrm>
          <a:prstGeom prst="straightConnector1">
            <a:avLst/>
          </a:prstGeom>
          <a:noFill/>
          <a:ln w="28575" cap="rnd" cmpd="sng">
            <a:solidFill>
              <a:schemeClr val="accent1"/>
            </a:solidFill>
            <a:prstDash val="solid"/>
            <a:miter lim="800000"/>
            <a:headEnd type="none" w="sm" len="sm"/>
            <a:tailEnd type="none" w="sm" len="sm"/>
          </a:ln>
        </p:spPr>
      </p:cxnSp>
      <p:cxnSp>
        <p:nvCxnSpPr>
          <p:cNvPr id="39" name="Google Shape;394;p18">
            <a:extLst>
              <a:ext uri="{FF2B5EF4-FFF2-40B4-BE49-F238E27FC236}">
                <a16:creationId xmlns="" xmlns:a16="http://schemas.microsoft.com/office/drawing/2014/main" id="{CDCCFA97-5510-98BA-530C-6D50D895B988}"/>
              </a:ext>
            </a:extLst>
          </p:cNvPr>
          <p:cNvCxnSpPr>
            <a:cxnSpLocks/>
            <a:endCxn id="33" idx="1"/>
          </p:cNvCxnSpPr>
          <p:nvPr/>
        </p:nvCxnSpPr>
        <p:spPr>
          <a:xfrm flipV="1">
            <a:off x="4038450" y="4066557"/>
            <a:ext cx="798024" cy="768300"/>
          </a:xfrm>
          <a:prstGeom prst="straightConnector1">
            <a:avLst/>
          </a:prstGeom>
          <a:noFill/>
          <a:ln w="28575" cap="rnd" cmpd="sng">
            <a:solidFill>
              <a:schemeClr val="accent1"/>
            </a:solidFill>
            <a:prstDash val="solid"/>
            <a:miter lim="800000"/>
            <a:headEnd type="none" w="sm" len="sm"/>
            <a:tailEnd type="none" w="sm" len="sm"/>
          </a:ln>
        </p:spPr>
      </p:cxnSp>
      <p:cxnSp>
        <p:nvCxnSpPr>
          <p:cNvPr id="40" name="Google Shape;395;p18">
            <a:extLst>
              <a:ext uri="{FF2B5EF4-FFF2-40B4-BE49-F238E27FC236}">
                <a16:creationId xmlns="" xmlns:a16="http://schemas.microsoft.com/office/drawing/2014/main" id="{2853D978-D2A3-8642-A886-DB43FE93C7E2}"/>
              </a:ext>
            </a:extLst>
          </p:cNvPr>
          <p:cNvCxnSpPr>
            <a:cxnSpLocks/>
            <a:stCxn id="30" idx="3"/>
            <a:endCxn id="35" idx="1"/>
          </p:cNvCxnSpPr>
          <p:nvPr/>
        </p:nvCxnSpPr>
        <p:spPr>
          <a:xfrm>
            <a:off x="4086742" y="5527057"/>
            <a:ext cx="749732" cy="0"/>
          </a:xfrm>
          <a:prstGeom prst="straightConnector1">
            <a:avLst/>
          </a:prstGeom>
          <a:noFill/>
          <a:ln w="28575" cap="rnd" cmpd="sng">
            <a:solidFill>
              <a:schemeClr val="accent1"/>
            </a:solidFill>
            <a:prstDash val="solid"/>
            <a:miter lim="800000"/>
            <a:headEnd type="none" w="sm" len="sm"/>
            <a:tailEnd type="none" w="sm" len="sm"/>
          </a:ln>
        </p:spPr>
      </p:cxnSp>
      <p:sp>
        <p:nvSpPr>
          <p:cNvPr id="2" name="Title 1">
            <a:extLst>
              <a:ext uri="{FF2B5EF4-FFF2-40B4-BE49-F238E27FC236}">
                <a16:creationId xmlns="" xmlns:a16="http://schemas.microsoft.com/office/drawing/2014/main" id="{BA7B449C-2C81-DCBD-C7D2-B625453713AE}"/>
              </a:ext>
            </a:extLst>
          </p:cNvPr>
          <p:cNvSpPr>
            <a:spLocks noGrp="1"/>
          </p:cNvSpPr>
          <p:nvPr>
            <p:ph type="title"/>
          </p:nvPr>
        </p:nvSpPr>
        <p:spPr/>
        <p:txBody>
          <a:bodyPr/>
          <a:lstStyle/>
          <a:p>
            <a:r>
              <a:rPr lang="vi-VN" sz="4000" dirty="0"/>
              <a:t>Nối câu tương ứng</a:t>
            </a:r>
            <a:endParaRPr lang="en-GB" sz="4000" dirty="0"/>
          </a:p>
        </p:txBody>
      </p:sp>
      <p:sp>
        <p:nvSpPr>
          <p:cNvPr id="3" name="TextBox 2">
            <a:extLst>
              <a:ext uri="{FF2B5EF4-FFF2-40B4-BE49-F238E27FC236}">
                <a16:creationId xmlns="" xmlns:a16="http://schemas.microsoft.com/office/drawing/2014/main" id="{9D5C8BCD-C208-6CD3-9681-3BA8BB5BC133}"/>
              </a:ext>
            </a:extLst>
          </p:cNvPr>
          <p:cNvSpPr txBox="1"/>
          <p:nvPr/>
        </p:nvSpPr>
        <p:spPr>
          <a:xfrm>
            <a:off x="967532" y="1681651"/>
            <a:ext cx="7208937" cy="523220"/>
          </a:xfrm>
          <a:prstGeom prst="rect">
            <a:avLst/>
          </a:prstGeom>
          <a:noFill/>
        </p:spPr>
        <p:txBody>
          <a:bodyPr wrap="square">
            <a:spAutoFit/>
          </a:bodyPr>
          <a:lstStyle/>
          <a:p>
            <a:pPr lvl="0">
              <a:buClr>
                <a:srgbClr val="000000"/>
              </a:buClr>
              <a:buSzPts val="1600"/>
            </a:pPr>
            <a:r>
              <a:rPr lang="vi-VN" sz="1400" b="1" dirty="0">
                <a:solidFill>
                  <a:schemeClr val="dk1"/>
                </a:solidFill>
                <a:latin typeface="Mali" panose="00000500000000000000" pitchFamily="2" charset="-34"/>
                <a:ea typeface="Roboto"/>
                <a:cs typeface="Mali" panose="00000500000000000000" pitchFamily="2" charset="-34"/>
                <a:sym typeface="Roboto"/>
              </a:rPr>
              <a:t>Em hãy nối câu có động từ ở thì hiện tại đơn, tương ứng với động từ được chia trong câu ở thì hiện tại hoàn thành nhé.</a:t>
            </a:r>
          </a:p>
        </p:txBody>
      </p:sp>
      <p:sp>
        <p:nvSpPr>
          <p:cNvPr id="26" name="Google Shape;381;p18">
            <a:extLst>
              <a:ext uri="{FF2B5EF4-FFF2-40B4-BE49-F238E27FC236}">
                <a16:creationId xmlns="" xmlns:a16="http://schemas.microsoft.com/office/drawing/2014/main" id="{8503CC7D-5F66-95D1-F813-B09E282A3EF3}"/>
              </a:ext>
            </a:extLst>
          </p:cNvPr>
          <p:cNvSpPr/>
          <p:nvPr/>
        </p:nvSpPr>
        <p:spPr>
          <a:xfrm>
            <a:off x="696273" y="2309195"/>
            <a:ext cx="3390469" cy="592137"/>
          </a:xfrm>
          <a:prstGeom prst="rect">
            <a:avLst/>
          </a:prstGeom>
          <a:solidFill>
            <a:srgbClr val="25B7BC"/>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FFFFFF"/>
              </a:buClr>
              <a:buSzPts val="1600"/>
              <a:buFont typeface="Roboto"/>
              <a:buNone/>
            </a:pPr>
            <a:r>
              <a:rPr lang="en-GB" sz="1400" b="0" i="0" u="none" strike="noStrike" cap="none" dirty="0">
                <a:latin typeface="Mali" panose="00000500000000000000" pitchFamily="2" charset="-34"/>
                <a:ea typeface="Roboto"/>
                <a:cs typeface="Mali" panose="00000500000000000000" pitchFamily="2" charset="-34"/>
                <a:sym typeface="Roboto"/>
              </a:rPr>
              <a:t>Mum sells</a:t>
            </a:r>
            <a:r>
              <a:rPr lang="en-GB" sz="1400" b="1" i="0" u="none" strike="noStrike" cap="none" dirty="0">
                <a:latin typeface="Mali" panose="00000500000000000000" pitchFamily="2" charset="-34"/>
                <a:ea typeface="Roboto"/>
                <a:cs typeface="Mali" panose="00000500000000000000" pitchFamily="2" charset="-34"/>
                <a:sym typeface="Roboto"/>
              </a:rPr>
              <a:t> </a:t>
            </a:r>
            <a:r>
              <a:rPr lang="en-GB" sz="1400" b="0" i="0" u="none" strike="noStrike" cap="none" dirty="0">
                <a:latin typeface="Mali" panose="00000500000000000000" pitchFamily="2" charset="-34"/>
                <a:ea typeface="Roboto"/>
                <a:cs typeface="Mali" panose="00000500000000000000" pitchFamily="2" charset="-34"/>
                <a:sym typeface="Roboto"/>
              </a:rPr>
              <a:t>her house today.</a:t>
            </a:r>
            <a:endParaRPr sz="1400" dirty="0">
              <a:latin typeface="Mali" panose="00000500000000000000" pitchFamily="2" charset="-34"/>
              <a:cs typeface="Mali" panose="00000500000000000000" pitchFamily="2" charset="-34"/>
            </a:endParaRPr>
          </a:p>
        </p:txBody>
      </p:sp>
      <p:sp>
        <p:nvSpPr>
          <p:cNvPr id="27" name="Google Shape;382;p18">
            <a:extLst>
              <a:ext uri="{FF2B5EF4-FFF2-40B4-BE49-F238E27FC236}">
                <a16:creationId xmlns="" xmlns:a16="http://schemas.microsoft.com/office/drawing/2014/main" id="{206667D8-946A-BAF0-1550-E0F8D45B55C9}"/>
              </a:ext>
            </a:extLst>
          </p:cNvPr>
          <p:cNvSpPr/>
          <p:nvPr/>
        </p:nvSpPr>
        <p:spPr>
          <a:xfrm>
            <a:off x="696273" y="3041032"/>
            <a:ext cx="3390469" cy="590550"/>
          </a:xfrm>
          <a:prstGeom prst="rect">
            <a:avLst/>
          </a:prstGeom>
          <a:solidFill>
            <a:srgbClr val="25B7BC"/>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FFFFFF"/>
              </a:buClr>
              <a:buSzPts val="1600"/>
              <a:buFont typeface="Roboto"/>
              <a:buNone/>
            </a:pPr>
            <a:r>
              <a:rPr lang="en-GB" sz="1400" b="0" i="0" u="none" strike="noStrike" cap="none">
                <a:latin typeface="Mali" panose="00000500000000000000" pitchFamily="2" charset="-34"/>
                <a:ea typeface="Roboto"/>
                <a:cs typeface="Mali" panose="00000500000000000000" pitchFamily="2" charset="-34"/>
                <a:sym typeface="Roboto"/>
              </a:rPr>
              <a:t>I buy a lot of toys on </a:t>
            </a:r>
            <a:br>
              <a:rPr lang="en-GB" sz="1400" b="0" i="0" u="none" strike="noStrike" cap="none">
                <a:latin typeface="Mali" panose="00000500000000000000" pitchFamily="2" charset="-34"/>
                <a:ea typeface="Roboto"/>
                <a:cs typeface="Mali" panose="00000500000000000000" pitchFamily="2" charset="-34"/>
                <a:sym typeface="Roboto"/>
              </a:rPr>
            </a:br>
            <a:r>
              <a:rPr lang="en-GB" sz="1400" b="0" i="0" u="none" strike="noStrike" cap="none">
                <a:latin typeface="Mali" panose="00000500000000000000" pitchFamily="2" charset="-34"/>
                <a:ea typeface="Roboto"/>
                <a:cs typeface="Mali" panose="00000500000000000000" pitchFamily="2" charset="-34"/>
                <a:sym typeface="Roboto"/>
              </a:rPr>
              <a:t>my birthday.</a:t>
            </a:r>
            <a:endParaRPr sz="1400">
              <a:latin typeface="Mali" panose="00000500000000000000" pitchFamily="2" charset="-34"/>
              <a:cs typeface="Mali" panose="00000500000000000000" pitchFamily="2" charset="-34"/>
            </a:endParaRPr>
          </a:p>
        </p:txBody>
      </p:sp>
      <p:sp>
        <p:nvSpPr>
          <p:cNvPr id="28" name="Google Shape;383;p18">
            <a:extLst>
              <a:ext uri="{FF2B5EF4-FFF2-40B4-BE49-F238E27FC236}">
                <a16:creationId xmlns="" xmlns:a16="http://schemas.microsoft.com/office/drawing/2014/main" id="{0CED1371-35CD-E2AD-5A86-EF213C2B921F}"/>
              </a:ext>
            </a:extLst>
          </p:cNvPr>
          <p:cNvSpPr/>
          <p:nvPr/>
        </p:nvSpPr>
        <p:spPr>
          <a:xfrm>
            <a:off x="696273" y="3771282"/>
            <a:ext cx="3390469" cy="590550"/>
          </a:xfrm>
          <a:prstGeom prst="rect">
            <a:avLst/>
          </a:prstGeom>
          <a:solidFill>
            <a:srgbClr val="25B7BC"/>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FFFFFF"/>
              </a:buClr>
              <a:buSzPts val="1600"/>
              <a:buFont typeface="Roboto"/>
              <a:buNone/>
            </a:pPr>
            <a:r>
              <a:rPr lang="en-GB" sz="1400" b="0" i="0" u="none" strike="noStrike" cap="none">
                <a:latin typeface="Mali" panose="00000500000000000000" pitchFamily="2" charset="-34"/>
                <a:ea typeface="Roboto"/>
                <a:cs typeface="Mali" panose="00000500000000000000" pitchFamily="2" charset="-34"/>
                <a:sym typeface="Roboto"/>
              </a:rPr>
              <a:t>My little sister bites me every time we play together.</a:t>
            </a:r>
            <a:endParaRPr sz="1400">
              <a:latin typeface="Mali" panose="00000500000000000000" pitchFamily="2" charset="-34"/>
              <a:cs typeface="Mali" panose="00000500000000000000" pitchFamily="2" charset="-34"/>
            </a:endParaRPr>
          </a:p>
        </p:txBody>
      </p:sp>
      <p:sp>
        <p:nvSpPr>
          <p:cNvPr id="29" name="Google Shape;384;p18">
            <a:extLst>
              <a:ext uri="{FF2B5EF4-FFF2-40B4-BE49-F238E27FC236}">
                <a16:creationId xmlns="" xmlns:a16="http://schemas.microsoft.com/office/drawing/2014/main" id="{D10C87F1-9C81-38CE-E205-F65687B22169}"/>
              </a:ext>
            </a:extLst>
          </p:cNvPr>
          <p:cNvSpPr/>
          <p:nvPr/>
        </p:nvSpPr>
        <p:spPr>
          <a:xfrm>
            <a:off x="696273" y="4501532"/>
            <a:ext cx="3390469" cy="590550"/>
          </a:xfrm>
          <a:prstGeom prst="rect">
            <a:avLst/>
          </a:prstGeom>
          <a:solidFill>
            <a:srgbClr val="25B7BC"/>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FFFFFF"/>
              </a:buClr>
              <a:buSzPts val="1600"/>
              <a:buFont typeface="Roboto"/>
              <a:buNone/>
            </a:pPr>
            <a:r>
              <a:rPr lang="en-GB" sz="1400" b="0" i="0" u="none" strike="noStrike" cap="none" dirty="0">
                <a:latin typeface="Mali" panose="00000500000000000000" pitchFamily="2" charset="-34"/>
                <a:ea typeface="Roboto"/>
                <a:cs typeface="Mali" panose="00000500000000000000" pitchFamily="2" charset="-34"/>
                <a:sym typeface="Roboto"/>
              </a:rPr>
              <a:t>Dad freezes some fruit juice </a:t>
            </a:r>
            <a:br>
              <a:rPr lang="en-GB" sz="1400" b="0" i="0" u="none" strike="noStrike" cap="none" dirty="0">
                <a:latin typeface="Mali" panose="00000500000000000000" pitchFamily="2" charset="-34"/>
                <a:ea typeface="Roboto"/>
                <a:cs typeface="Mali" panose="00000500000000000000" pitchFamily="2" charset="-34"/>
                <a:sym typeface="Roboto"/>
              </a:rPr>
            </a:br>
            <a:r>
              <a:rPr lang="en-GB" sz="1400" b="0" i="0" u="none" strike="noStrike" cap="none" dirty="0">
                <a:latin typeface="Mali" panose="00000500000000000000" pitchFamily="2" charset="-34"/>
                <a:ea typeface="Roboto"/>
                <a:cs typeface="Mali" panose="00000500000000000000" pitchFamily="2" charset="-34"/>
                <a:sym typeface="Roboto"/>
              </a:rPr>
              <a:t>every summer </a:t>
            </a:r>
            <a:r>
              <a:rPr lang="en-GB" sz="1400" b="0" i="0" u="none" strike="noStrike" cap="none" dirty="0" smtClean="0">
                <a:latin typeface="Mali" panose="00000500000000000000" pitchFamily="2" charset="-34"/>
                <a:ea typeface="Roboto"/>
                <a:cs typeface="Mali" panose="00000500000000000000" pitchFamily="2" charset="-34"/>
                <a:sym typeface="Roboto"/>
              </a:rPr>
              <a:t>holiday.</a:t>
            </a:r>
            <a:endParaRPr sz="1400" dirty="0">
              <a:latin typeface="Mali" panose="00000500000000000000" pitchFamily="2" charset="-34"/>
              <a:cs typeface="Mali" panose="00000500000000000000" pitchFamily="2" charset="-34"/>
            </a:endParaRPr>
          </a:p>
        </p:txBody>
      </p:sp>
      <p:sp>
        <p:nvSpPr>
          <p:cNvPr id="30" name="Google Shape;385;p18">
            <a:extLst>
              <a:ext uri="{FF2B5EF4-FFF2-40B4-BE49-F238E27FC236}">
                <a16:creationId xmlns="" xmlns:a16="http://schemas.microsoft.com/office/drawing/2014/main" id="{23EF8AE6-85E5-E18D-93CB-F317CFBC290B}"/>
              </a:ext>
            </a:extLst>
          </p:cNvPr>
          <p:cNvSpPr/>
          <p:nvPr/>
        </p:nvSpPr>
        <p:spPr>
          <a:xfrm>
            <a:off x="696273" y="5231782"/>
            <a:ext cx="3390469" cy="590550"/>
          </a:xfrm>
          <a:prstGeom prst="rect">
            <a:avLst/>
          </a:prstGeom>
          <a:solidFill>
            <a:srgbClr val="25B7BC"/>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FFFFFF"/>
              </a:buClr>
              <a:buSzPts val="1600"/>
              <a:buFont typeface="Roboto"/>
              <a:buNone/>
            </a:pPr>
            <a:r>
              <a:rPr lang="en-GB" sz="1400" b="0" i="0" u="none" strike="noStrike" cap="none" dirty="0">
                <a:latin typeface="Mali" panose="00000500000000000000" pitchFamily="2" charset="-34"/>
                <a:ea typeface="Roboto"/>
                <a:cs typeface="Mali" panose="00000500000000000000" pitchFamily="2" charset="-34"/>
                <a:sym typeface="Roboto"/>
              </a:rPr>
              <a:t>Jill decorates the cake for the summer baking competition.</a:t>
            </a:r>
            <a:endParaRPr sz="1400" dirty="0">
              <a:latin typeface="Mali" panose="00000500000000000000" pitchFamily="2" charset="-34"/>
              <a:cs typeface="Mali" panose="00000500000000000000" pitchFamily="2" charset="-34"/>
            </a:endParaRPr>
          </a:p>
        </p:txBody>
      </p:sp>
      <p:sp>
        <p:nvSpPr>
          <p:cNvPr id="31" name="Google Shape;386;p18">
            <a:extLst>
              <a:ext uri="{FF2B5EF4-FFF2-40B4-BE49-F238E27FC236}">
                <a16:creationId xmlns="" xmlns:a16="http://schemas.microsoft.com/office/drawing/2014/main" id="{AC24EB5F-7A47-0C99-B28E-D63F465F3218}"/>
              </a:ext>
            </a:extLst>
          </p:cNvPr>
          <p:cNvSpPr/>
          <p:nvPr/>
        </p:nvSpPr>
        <p:spPr>
          <a:xfrm>
            <a:off x="4836474" y="2309195"/>
            <a:ext cx="3606882" cy="592137"/>
          </a:xfrm>
          <a:prstGeom prst="rect">
            <a:avLst/>
          </a:prstGeom>
          <a:solidFill>
            <a:srgbClr val="F39CA2"/>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1C1C1C"/>
              </a:buClr>
              <a:buSzPts val="1600"/>
              <a:buFont typeface="Roboto"/>
              <a:buNone/>
            </a:pPr>
            <a:r>
              <a:rPr lang="en-GB" sz="1400" b="0" i="0" u="none" strike="noStrike" cap="none">
                <a:solidFill>
                  <a:srgbClr val="1C1C1C"/>
                </a:solidFill>
                <a:latin typeface="Mali" panose="00000500000000000000" pitchFamily="2" charset="-34"/>
                <a:ea typeface="Roboto"/>
                <a:cs typeface="Mali" panose="00000500000000000000" pitchFamily="2" charset="-34"/>
                <a:sym typeface="Roboto"/>
              </a:rPr>
              <a:t>My neighbour’s dog has </a:t>
            </a:r>
            <a:br>
              <a:rPr lang="en-GB" sz="1400" b="0" i="0" u="none" strike="noStrike" cap="none">
                <a:solidFill>
                  <a:srgbClr val="1C1C1C"/>
                </a:solidFill>
                <a:latin typeface="Mali" panose="00000500000000000000" pitchFamily="2" charset="-34"/>
                <a:ea typeface="Roboto"/>
                <a:cs typeface="Mali" panose="00000500000000000000" pitchFamily="2" charset="-34"/>
                <a:sym typeface="Roboto"/>
              </a:rPr>
            </a:br>
            <a:r>
              <a:rPr lang="en-GB" sz="1400" b="0" i="0" u="none" strike="noStrike" cap="none">
                <a:solidFill>
                  <a:srgbClr val="1C1C1C"/>
                </a:solidFill>
                <a:latin typeface="Mali" panose="00000500000000000000" pitchFamily="2" charset="-34"/>
                <a:ea typeface="Roboto"/>
                <a:cs typeface="Mali" panose="00000500000000000000" pitchFamily="2" charset="-34"/>
                <a:sym typeface="Roboto"/>
              </a:rPr>
              <a:t>bitten the postman.</a:t>
            </a:r>
            <a:endParaRPr sz="1400">
              <a:latin typeface="Mali" panose="00000500000000000000" pitchFamily="2" charset="-34"/>
              <a:cs typeface="Mali" panose="00000500000000000000" pitchFamily="2" charset="-34"/>
            </a:endParaRPr>
          </a:p>
        </p:txBody>
      </p:sp>
      <p:sp>
        <p:nvSpPr>
          <p:cNvPr id="32" name="Google Shape;387;p18">
            <a:extLst>
              <a:ext uri="{FF2B5EF4-FFF2-40B4-BE49-F238E27FC236}">
                <a16:creationId xmlns="" xmlns:a16="http://schemas.microsoft.com/office/drawing/2014/main" id="{381FD46F-7716-4025-66A1-16AC751B9340}"/>
              </a:ext>
            </a:extLst>
          </p:cNvPr>
          <p:cNvSpPr/>
          <p:nvPr/>
        </p:nvSpPr>
        <p:spPr>
          <a:xfrm>
            <a:off x="4836474" y="3041032"/>
            <a:ext cx="3606882" cy="590550"/>
          </a:xfrm>
          <a:prstGeom prst="rect">
            <a:avLst/>
          </a:prstGeom>
          <a:solidFill>
            <a:srgbClr val="F39CA2"/>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1C1C1C"/>
              </a:buClr>
              <a:buSzPts val="1400"/>
              <a:buFont typeface="Roboto"/>
              <a:buNone/>
            </a:pPr>
            <a:r>
              <a:rPr lang="en-GB" sz="1400" b="0" i="0" u="none" strike="noStrike" cap="none">
                <a:solidFill>
                  <a:srgbClr val="1C1C1C"/>
                </a:solidFill>
                <a:latin typeface="Mali" panose="00000500000000000000" pitchFamily="2" charset="-34"/>
                <a:ea typeface="Roboto"/>
                <a:cs typeface="Mali" panose="00000500000000000000" pitchFamily="2" charset="-34"/>
                <a:sym typeface="Roboto"/>
              </a:rPr>
              <a:t>“You have brought too many unhealthy snacks for lunch,” said Mrs Riaz.</a:t>
            </a:r>
            <a:endParaRPr sz="1400">
              <a:latin typeface="Mali" panose="00000500000000000000" pitchFamily="2" charset="-34"/>
              <a:cs typeface="Mali" panose="00000500000000000000" pitchFamily="2" charset="-34"/>
            </a:endParaRPr>
          </a:p>
        </p:txBody>
      </p:sp>
      <p:sp>
        <p:nvSpPr>
          <p:cNvPr id="33" name="Google Shape;388;p18">
            <a:extLst>
              <a:ext uri="{FF2B5EF4-FFF2-40B4-BE49-F238E27FC236}">
                <a16:creationId xmlns="" xmlns:a16="http://schemas.microsoft.com/office/drawing/2014/main" id="{9065AE4B-2D8E-09F6-8B56-FF6C2E51E7EF}"/>
              </a:ext>
            </a:extLst>
          </p:cNvPr>
          <p:cNvSpPr/>
          <p:nvPr/>
        </p:nvSpPr>
        <p:spPr>
          <a:xfrm>
            <a:off x="4836474" y="3771282"/>
            <a:ext cx="3606882" cy="590550"/>
          </a:xfrm>
          <a:prstGeom prst="rect">
            <a:avLst/>
          </a:prstGeom>
          <a:solidFill>
            <a:srgbClr val="F39CA2"/>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1C1C1C"/>
              </a:buClr>
              <a:buSzPts val="1600"/>
              <a:buFont typeface="Roboto"/>
              <a:buNone/>
            </a:pPr>
            <a:r>
              <a:rPr lang="en-GB" sz="1400" b="0" i="0" u="none" strike="noStrike" cap="none">
                <a:solidFill>
                  <a:srgbClr val="1C1C1C"/>
                </a:solidFill>
                <a:latin typeface="Mali" panose="00000500000000000000" pitchFamily="2" charset="-34"/>
                <a:ea typeface="Roboto"/>
                <a:cs typeface="Mali" panose="00000500000000000000" pitchFamily="2" charset="-34"/>
                <a:sym typeface="Roboto"/>
              </a:rPr>
              <a:t>The bank have frozen our account whilst they investigate.</a:t>
            </a:r>
            <a:endParaRPr sz="1400">
              <a:latin typeface="Mali" panose="00000500000000000000" pitchFamily="2" charset="-34"/>
              <a:cs typeface="Mali" panose="00000500000000000000" pitchFamily="2" charset="-34"/>
            </a:endParaRPr>
          </a:p>
        </p:txBody>
      </p:sp>
      <p:sp>
        <p:nvSpPr>
          <p:cNvPr id="34" name="Google Shape;389;p18">
            <a:extLst>
              <a:ext uri="{FF2B5EF4-FFF2-40B4-BE49-F238E27FC236}">
                <a16:creationId xmlns="" xmlns:a16="http://schemas.microsoft.com/office/drawing/2014/main" id="{0CF64EFC-6311-51BF-293E-31D5F384FAA5}"/>
              </a:ext>
            </a:extLst>
          </p:cNvPr>
          <p:cNvSpPr/>
          <p:nvPr/>
        </p:nvSpPr>
        <p:spPr>
          <a:xfrm>
            <a:off x="4836474" y="4501532"/>
            <a:ext cx="3606882" cy="590550"/>
          </a:xfrm>
          <a:prstGeom prst="rect">
            <a:avLst/>
          </a:prstGeom>
          <a:solidFill>
            <a:srgbClr val="F39CA2"/>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1C1C1C"/>
              </a:buClr>
              <a:buSzPts val="1600"/>
              <a:buFont typeface="Roboto"/>
              <a:buNone/>
            </a:pP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We have sold so many ice creams this morning.</a:t>
            </a:r>
            <a:endParaRPr sz="1400" dirty="0">
              <a:latin typeface="Mali" panose="00000500000000000000" pitchFamily="2" charset="-34"/>
              <a:cs typeface="Mali" panose="00000500000000000000" pitchFamily="2" charset="-34"/>
            </a:endParaRPr>
          </a:p>
        </p:txBody>
      </p:sp>
      <p:sp>
        <p:nvSpPr>
          <p:cNvPr id="35" name="Google Shape;390;p18">
            <a:extLst>
              <a:ext uri="{FF2B5EF4-FFF2-40B4-BE49-F238E27FC236}">
                <a16:creationId xmlns="" xmlns:a16="http://schemas.microsoft.com/office/drawing/2014/main" id="{2321DB95-03F7-3982-16C0-A0CBFE82E5A5}"/>
              </a:ext>
            </a:extLst>
          </p:cNvPr>
          <p:cNvSpPr/>
          <p:nvPr/>
        </p:nvSpPr>
        <p:spPr>
          <a:xfrm>
            <a:off x="4836474" y="5231782"/>
            <a:ext cx="3606881" cy="590550"/>
          </a:xfrm>
          <a:prstGeom prst="rect">
            <a:avLst/>
          </a:prstGeom>
          <a:solidFill>
            <a:srgbClr val="F39CA2"/>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1C1C1C"/>
              </a:buClr>
              <a:buSzPts val="1600"/>
              <a:buFont typeface="Roboto"/>
              <a:buNone/>
            </a:pP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Kimmy has decorated almost all of the rooms in her flat.</a:t>
            </a:r>
            <a:endParaRPr sz="1400" dirty="0">
              <a:latin typeface="Mali" panose="00000500000000000000" pitchFamily="2" charset="-34"/>
              <a:cs typeface="Mali" panose="00000500000000000000" pitchFamily="2" charset="-34"/>
            </a:endParaRPr>
          </a:p>
        </p:txBody>
      </p:sp>
      <p:sp>
        <p:nvSpPr>
          <p:cNvPr id="41" name="Google Shape;396;p18">
            <a:extLst>
              <a:ext uri="{FF2B5EF4-FFF2-40B4-BE49-F238E27FC236}">
                <a16:creationId xmlns="" xmlns:a16="http://schemas.microsoft.com/office/drawing/2014/main" id="{0518B847-5A42-51BC-FC0D-37FFF99239F5}"/>
              </a:ext>
            </a:extLst>
          </p:cNvPr>
          <p:cNvSpPr>
            <a:spLocks/>
          </p:cNvSpPr>
          <p:nvPr/>
        </p:nvSpPr>
        <p:spPr>
          <a:xfrm>
            <a:off x="4836474" y="2309195"/>
            <a:ext cx="3606882" cy="592137"/>
          </a:xfrm>
          <a:prstGeom prst="rect">
            <a:avLst/>
          </a:prstGeom>
          <a:solidFill>
            <a:srgbClr val="F39CA2"/>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1C1C1C"/>
              </a:buClr>
              <a:buSzPts val="1600"/>
              <a:buFont typeface="Roboto"/>
              <a:buNone/>
            </a:pP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My neighbour’s dog </a:t>
            </a:r>
            <a:r>
              <a:rPr lang="en-GB" sz="1400" b="1" i="0" u="none" strike="noStrike" cap="none" dirty="0">
                <a:latin typeface="Mali" panose="00000500000000000000" pitchFamily="2" charset="-34"/>
                <a:ea typeface="Roboto"/>
                <a:cs typeface="Mali" panose="00000500000000000000" pitchFamily="2" charset="-34"/>
                <a:sym typeface="Roboto"/>
              </a:rPr>
              <a:t>has </a:t>
            </a:r>
            <a:br>
              <a:rPr lang="en-GB" sz="1400" b="1" i="0" u="none" strike="noStrike" cap="none" dirty="0">
                <a:latin typeface="Mali" panose="00000500000000000000" pitchFamily="2" charset="-34"/>
                <a:ea typeface="Roboto"/>
                <a:cs typeface="Mali" panose="00000500000000000000" pitchFamily="2" charset="-34"/>
                <a:sym typeface="Roboto"/>
              </a:rPr>
            </a:br>
            <a:r>
              <a:rPr lang="en-GB" sz="1400" b="1" i="0" u="none" strike="noStrike" cap="none" dirty="0">
                <a:latin typeface="Mali" panose="00000500000000000000" pitchFamily="2" charset="-34"/>
                <a:ea typeface="Roboto"/>
                <a:cs typeface="Mali" panose="00000500000000000000" pitchFamily="2" charset="-34"/>
                <a:sym typeface="Roboto"/>
              </a:rPr>
              <a:t>bitten</a:t>
            </a:r>
            <a:r>
              <a:rPr lang="en-GB" sz="1400" b="0" i="0" u="none" strike="noStrike" cap="none" dirty="0">
                <a:latin typeface="Mali" panose="00000500000000000000" pitchFamily="2" charset="-34"/>
                <a:ea typeface="Roboto"/>
                <a:cs typeface="Mali" panose="00000500000000000000" pitchFamily="2" charset="-34"/>
                <a:sym typeface="Roboto"/>
              </a:rPr>
              <a:t> </a:t>
            </a: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the postman.</a:t>
            </a:r>
            <a:endParaRPr sz="1400" dirty="0">
              <a:latin typeface="Mali" panose="00000500000000000000" pitchFamily="2" charset="-34"/>
              <a:cs typeface="Mali" panose="00000500000000000000" pitchFamily="2" charset="-34"/>
            </a:endParaRPr>
          </a:p>
        </p:txBody>
      </p:sp>
      <p:sp>
        <p:nvSpPr>
          <p:cNvPr id="42" name="Google Shape;397;p18">
            <a:extLst>
              <a:ext uri="{FF2B5EF4-FFF2-40B4-BE49-F238E27FC236}">
                <a16:creationId xmlns="" xmlns:a16="http://schemas.microsoft.com/office/drawing/2014/main" id="{ADB2FCE0-3A5B-D853-0AD7-3E8BF2D2DEC8}"/>
              </a:ext>
            </a:extLst>
          </p:cNvPr>
          <p:cNvSpPr>
            <a:spLocks/>
          </p:cNvSpPr>
          <p:nvPr/>
        </p:nvSpPr>
        <p:spPr>
          <a:xfrm>
            <a:off x="4836474" y="3041032"/>
            <a:ext cx="3606882" cy="590550"/>
          </a:xfrm>
          <a:prstGeom prst="rect">
            <a:avLst/>
          </a:prstGeom>
          <a:solidFill>
            <a:srgbClr val="F39CA2"/>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1C1C1C"/>
              </a:buClr>
              <a:buSzPts val="1400"/>
              <a:buFont typeface="Roboto"/>
              <a:buNone/>
            </a:pP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“You </a:t>
            </a:r>
            <a:r>
              <a:rPr lang="en-GB" sz="1400" b="1" i="0" u="none" strike="noStrike" cap="none" dirty="0">
                <a:latin typeface="Mali" panose="00000500000000000000" pitchFamily="2" charset="-34"/>
                <a:ea typeface="Roboto"/>
                <a:cs typeface="Mali" panose="00000500000000000000" pitchFamily="2" charset="-34"/>
                <a:sym typeface="Roboto"/>
              </a:rPr>
              <a:t>have brought </a:t>
            </a: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too many unhealthy snacks for lunch,” said Mrs Riaz.</a:t>
            </a:r>
            <a:endParaRPr sz="1400" dirty="0">
              <a:latin typeface="Mali" panose="00000500000000000000" pitchFamily="2" charset="-34"/>
              <a:cs typeface="Mali" panose="00000500000000000000" pitchFamily="2" charset="-34"/>
            </a:endParaRPr>
          </a:p>
        </p:txBody>
      </p:sp>
      <p:sp>
        <p:nvSpPr>
          <p:cNvPr id="43" name="Google Shape;398;p18">
            <a:extLst>
              <a:ext uri="{FF2B5EF4-FFF2-40B4-BE49-F238E27FC236}">
                <a16:creationId xmlns="" xmlns:a16="http://schemas.microsoft.com/office/drawing/2014/main" id="{2C9C1443-56FD-8991-FAEC-E2AD74D18A20}"/>
              </a:ext>
            </a:extLst>
          </p:cNvPr>
          <p:cNvSpPr>
            <a:spLocks/>
          </p:cNvSpPr>
          <p:nvPr/>
        </p:nvSpPr>
        <p:spPr>
          <a:xfrm>
            <a:off x="4836474" y="3771282"/>
            <a:ext cx="3606882" cy="590550"/>
          </a:xfrm>
          <a:prstGeom prst="rect">
            <a:avLst/>
          </a:prstGeom>
          <a:solidFill>
            <a:srgbClr val="F39CA2"/>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1C1C1C"/>
              </a:buClr>
              <a:buSzPts val="1600"/>
              <a:buFont typeface="Roboto"/>
              <a:buNone/>
            </a:pP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The bank </a:t>
            </a:r>
            <a:r>
              <a:rPr lang="en-GB" sz="1400" b="1" i="0" u="none" strike="noStrike" cap="none" dirty="0">
                <a:latin typeface="Mali" panose="00000500000000000000" pitchFamily="2" charset="-34"/>
                <a:ea typeface="Roboto"/>
                <a:cs typeface="Mali" panose="00000500000000000000" pitchFamily="2" charset="-34"/>
                <a:sym typeface="Roboto"/>
              </a:rPr>
              <a:t>have frozen </a:t>
            </a: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our account whilst they investigate.</a:t>
            </a:r>
            <a:endParaRPr sz="1400" dirty="0">
              <a:latin typeface="Mali" panose="00000500000000000000" pitchFamily="2" charset="-34"/>
              <a:cs typeface="Mali" panose="00000500000000000000" pitchFamily="2" charset="-34"/>
            </a:endParaRPr>
          </a:p>
        </p:txBody>
      </p:sp>
      <p:sp>
        <p:nvSpPr>
          <p:cNvPr id="44" name="Google Shape;399;p18">
            <a:extLst>
              <a:ext uri="{FF2B5EF4-FFF2-40B4-BE49-F238E27FC236}">
                <a16:creationId xmlns="" xmlns:a16="http://schemas.microsoft.com/office/drawing/2014/main" id="{D7FCFE2B-C7D8-42C1-A290-1AB2A744430A}"/>
              </a:ext>
            </a:extLst>
          </p:cNvPr>
          <p:cNvSpPr>
            <a:spLocks/>
          </p:cNvSpPr>
          <p:nvPr/>
        </p:nvSpPr>
        <p:spPr>
          <a:xfrm>
            <a:off x="4836474" y="4501532"/>
            <a:ext cx="3606882" cy="590550"/>
          </a:xfrm>
          <a:prstGeom prst="rect">
            <a:avLst/>
          </a:prstGeom>
          <a:solidFill>
            <a:srgbClr val="F39CA2"/>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1C1C1C"/>
              </a:buClr>
              <a:buSzPts val="1600"/>
              <a:buFont typeface="Roboto"/>
              <a:buNone/>
            </a:pP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We have </a:t>
            </a:r>
            <a:r>
              <a:rPr lang="en-GB" sz="1400" b="1" i="0" u="none" strike="noStrike" cap="none" dirty="0">
                <a:latin typeface="Mali" panose="00000500000000000000" pitchFamily="2" charset="-34"/>
                <a:ea typeface="Roboto"/>
                <a:cs typeface="Mali" panose="00000500000000000000" pitchFamily="2" charset="-34"/>
                <a:sym typeface="Roboto"/>
              </a:rPr>
              <a:t>sold</a:t>
            </a: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 so </a:t>
            </a:r>
            <a:r>
              <a:rPr lang="en-GB" sz="1400" b="0" i="0" u="none" strike="noStrike" cap="none" dirty="0" smtClean="0">
                <a:solidFill>
                  <a:srgbClr val="1C1C1C"/>
                </a:solidFill>
                <a:latin typeface="Mali" panose="00000500000000000000" pitchFamily="2" charset="-34"/>
                <a:ea typeface="Roboto"/>
                <a:cs typeface="Mali" panose="00000500000000000000" pitchFamily="2" charset="-34"/>
                <a:sym typeface="Roboto"/>
              </a:rPr>
              <a:t>much </a:t>
            </a: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ice </a:t>
            </a:r>
            <a:r>
              <a:rPr lang="en-GB" sz="1400" b="0" i="0" u="none" strike="noStrike" cap="none" dirty="0" smtClean="0">
                <a:solidFill>
                  <a:srgbClr val="1C1C1C"/>
                </a:solidFill>
                <a:latin typeface="Mali" panose="00000500000000000000" pitchFamily="2" charset="-34"/>
                <a:ea typeface="Roboto"/>
                <a:cs typeface="Mali" panose="00000500000000000000" pitchFamily="2" charset="-34"/>
                <a:sym typeface="Roboto"/>
              </a:rPr>
              <a:t>cream </a:t>
            </a: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this morning.</a:t>
            </a:r>
            <a:endParaRPr sz="1400" dirty="0">
              <a:latin typeface="Mali" panose="00000500000000000000" pitchFamily="2" charset="-34"/>
              <a:cs typeface="Mali" panose="00000500000000000000" pitchFamily="2" charset="-34"/>
            </a:endParaRPr>
          </a:p>
        </p:txBody>
      </p:sp>
      <p:sp>
        <p:nvSpPr>
          <p:cNvPr id="45" name="Google Shape;400;p18">
            <a:extLst>
              <a:ext uri="{FF2B5EF4-FFF2-40B4-BE49-F238E27FC236}">
                <a16:creationId xmlns="" xmlns:a16="http://schemas.microsoft.com/office/drawing/2014/main" id="{AD012DE1-348F-0949-5907-B63188E47E7D}"/>
              </a:ext>
            </a:extLst>
          </p:cNvPr>
          <p:cNvSpPr>
            <a:spLocks/>
          </p:cNvSpPr>
          <p:nvPr/>
        </p:nvSpPr>
        <p:spPr>
          <a:xfrm>
            <a:off x="4836474" y="5231782"/>
            <a:ext cx="3606882" cy="590550"/>
          </a:xfrm>
          <a:prstGeom prst="rect">
            <a:avLst/>
          </a:prstGeom>
          <a:solidFill>
            <a:srgbClr val="F39CA2"/>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1C1C1C"/>
              </a:buClr>
              <a:buSzPts val="1600"/>
              <a:buFont typeface="Roboto"/>
              <a:buNone/>
            </a:pP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Kimmy </a:t>
            </a:r>
            <a:r>
              <a:rPr lang="en-GB" sz="1400" b="1" i="0" u="none" strike="noStrike" cap="none" dirty="0">
                <a:latin typeface="Mali" panose="00000500000000000000" pitchFamily="2" charset="-34"/>
                <a:ea typeface="Roboto"/>
                <a:cs typeface="Mali" panose="00000500000000000000" pitchFamily="2" charset="-34"/>
                <a:sym typeface="Roboto"/>
              </a:rPr>
              <a:t>has decorated </a:t>
            </a:r>
            <a:r>
              <a:rPr lang="en-GB" sz="1400" b="0" i="0" u="none" strike="noStrike" cap="none" dirty="0">
                <a:solidFill>
                  <a:srgbClr val="1C1C1C"/>
                </a:solidFill>
                <a:latin typeface="Mali" panose="00000500000000000000" pitchFamily="2" charset="-34"/>
                <a:ea typeface="Roboto"/>
                <a:cs typeface="Mali" panose="00000500000000000000" pitchFamily="2" charset="-34"/>
                <a:sym typeface="Roboto"/>
              </a:rPr>
              <a:t>almost all of the rooms in her flat.</a:t>
            </a:r>
            <a:endParaRPr sz="1400" dirty="0">
              <a:latin typeface="Mali" panose="00000500000000000000" pitchFamily="2" charset="-34"/>
              <a:cs typeface="Mali" panose="00000500000000000000" pitchFamily="2" charset="-34"/>
            </a:endParaRPr>
          </a:p>
        </p:txBody>
      </p:sp>
      <p:sp>
        <p:nvSpPr>
          <p:cNvPr id="46" name="TextBox 45">
            <a:extLst>
              <a:ext uri="{FF2B5EF4-FFF2-40B4-BE49-F238E27FC236}">
                <a16:creationId xmlns="" xmlns:a16="http://schemas.microsoft.com/office/drawing/2014/main" id="{750847BD-144E-E669-AE33-146B2D6B05F3}"/>
              </a:ext>
            </a:extLst>
          </p:cNvPr>
          <p:cNvSpPr txBox="1"/>
          <p:nvPr/>
        </p:nvSpPr>
        <p:spPr>
          <a:xfrm>
            <a:off x="967532" y="5966354"/>
            <a:ext cx="7208937" cy="307777"/>
          </a:xfrm>
          <a:prstGeom prst="rect">
            <a:avLst/>
          </a:prstGeom>
          <a:noFill/>
        </p:spPr>
        <p:txBody>
          <a:bodyPr wrap="square">
            <a:spAutoFit/>
          </a:bodyPr>
          <a:lstStyle/>
          <a:p>
            <a:pPr lvl="0" algn="ctr">
              <a:buClr>
                <a:srgbClr val="000000"/>
              </a:buClr>
              <a:buSzPts val="1600"/>
            </a:pPr>
            <a:r>
              <a:rPr lang="vi-VN" sz="1400" b="1" dirty="0">
                <a:solidFill>
                  <a:schemeClr val="dk1"/>
                </a:solidFill>
                <a:latin typeface="Mali" panose="00000500000000000000" pitchFamily="2" charset="-34"/>
                <a:ea typeface="Roboto"/>
                <a:cs typeface="Mali" panose="00000500000000000000" pitchFamily="2" charset="-34"/>
                <a:sym typeface="Roboto"/>
              </a:rPr>
              <a:t>Em có thể đặt câu ví dụ của riêng mình không?</a:t>
            </a:r>
          </a:p>
        </p:txBody>
      </p:sp>
    </p:spTree>
    <p:extLst>
      <p:ext uri="{BB962C8B-B14F-4D97-AF65-F5344CB8AC3E}">
        <p14:creationId xmlns:p14="http://schemas.microsoft.com/office/powerpoint/2010/main" val="37746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73E130-F411-FB9A-D8B3-04FB3FE6A353}"/>
              </a:ext>
            </a:extLst>
          </p:cNvPr>
          <p:cNvSpPr>
            <a:spLocks noGrp="1"/>
          </p:cNvSpPr>
          <p:nvPr>
            <p:ph type="title"/>
          </p:nvPr>
        </p:nvSpPr>
        <p:spPr>
          <a:xfrm>
            <a:off x="457198" y="649705"/>
            <a:ext cx="8220075" cy="859666"/>
          </a:xfrm>
        </p:spPr>
        <p:txBody>
          <a:bodyPr/>
          <a:lstStyle/>
          <a:p>
            <a:pPr algn="ctr"/>
            <a:r>
              <a:rPr lang="vi-VN" sz="2800" dirty="0"/>
              <a:t>Thì hiện tại hoàn thành – Present Perfect</a:t>
            </a:r>
            <a:endParaRPr lang="en-GB" sz="2800" dirty="0"/>
          </a:p>
        </p:txBody>
      </p:sp>
      <p:sp>
        <p:nvSpPr>
          <p:cNvPr id="3" name="INTRO">
            <a:extLst>
              <a:ext uri="{FF2B5EF4-FFF2-40B4-BE49-F238E27FC236}">
                <a16:creationId xmlns="" xmlns:a16="http://schemas.microsoft.com/office/drawing/2014/main" id="{992548FD-8A0C-9339-AB70-241F8D69B999}"/>
              </a:ext>
            </a:extLst>
          </p:cNvPr>
          <p:cNvSpPr txBox="1"/>
          <p:nvPr/>
        </p:nvSpPr>
        <p:spPr>
          <a:xfrm>
            <a:off x="755651" y="1767765"/>
            <a:ext cx="7632699" cy="830956"/>
          </a:xfrm>
          <a:prstGeom prst="rect">
            <a:avLst/>
          </a:prstGeom>
          <a:noFill/>
          <a:ln>
            <a:noFill/>
          </a:ln>
        </p:spPr>
        <p:txBody>
          <a:bodyPr spcFirstLastPara="1" wrap="square" lIns="91425" tIns="45700" rIns="91425" bIns="45700" anchor="t" anchorCtr="0">
            <a:spAutoFit/>
          </a:bodyPr>
          <a:lstStyle/>
          <a:p>
            <a:pPr lvl="0"/>
            <a:r>
              <a:rPr lang="vi-VN" sz="1600" dirty="0">
                <a:solidFill>
                  <a:schemeClr val="dk1"/>
                </a:solidFill>
                <a:latin typeface="Mali" panose="00000500000000000000" pitchFamily="2" charset="-34"/>
                <a:ea typeface="Roboto"/>
                <a:cs typeface="Mali" panose="00000500000000000000" pitchFamily="2" charset="-34"/>
                <a:sym typeface="Roboto"/>
              </a:rPr>
              <a:t>Thì hiện tại hoàn thành dùng để diễn tả một hành động, sự việc </a:t>
            </a:r>
            <a:r>
              <a:rPr lang="vi-VN" sz="1600" b="1" dirty="0">
                <a:solidFill>
                  <a:srgbClr val="009386"/>
                </a:solidFill>
                <a:latin typeface="Mali" panose="00000500000000000000" pitchFamily="2" charset="-34"/>
                <a:ea typeface="Roboto"/>
                <a:cs typeface="Mali" panose="00000500000000000000" pitchFamily="2" charset="-34"/>
                <a:sym typeface="Roboto"/>
              </a:rPr>
              <a:t>đã bắt đầu từ trong quá khứ, kéo dài đến hiện tại</a:t>
            </a:r>
            <a:r>
              <a:rPr lang="vi-VN" sz="1600" b="1" dirty="0">
                <a:solidFill>
                  <a:srgbClr val="25B7BC"/>
                </a:solidFill>
                <a:latin typeface="Mali" panose="00000500000000000000" pitchFamily="2" charset="-34"/>
                <a:ea typeface="Roboto"/>
                <a:cs typeface="Mali" panose="00000500000000000000" pitchFamily="2" charset="-34"/>
                <a:sym typeface="Roboto"/>
              </a:rPr>
              <a:t> </a:t>
            </a:r>
            <a:r>
              <a:rPr lang="vi-VN" sz="1600" dirty="0">
                <a:solidFill>
                  <a:schemeClr val="dk1"/>
                </a:solidFill>
                <a:latin typeface="Mali" panose="00000500000000000000" pitchFamily="2" charset="-34"/>
                <a:ea typeface="Roboto"/>
                <a:cs typeface="Mali" panose="00000500000000000000" pitchFamily="2" charset="-34"/>
                <a:sym typeface="Roboto"/>
              </a:rPr>
              <a:t>và có thể </a:t>
            </a:r>
            <a:r>
              <a:rPr lang="vi-VN" sz="1600" b="1" dirty="0">
                <a:solidFill>
                  <a:srgbClr val="009386"/>
                </a:solidFill>
                <a:latin typeface="Mali" panose="00000500000000000000" pitchFamily="2" charset="-34"/>
                <a:ea typeface="Roboto"/>
                <a:cs typeface="Mali" panose="00000500000000000000" pitchFamily="2" charset="-34"/>
                <a:sym typeface="Roboto"/>
              </a:rPr>
              <a:t>tiếp tục tiếp diễn trong tương lai</a:t>
            </a:r>
            <a:r>
              <a:rPr lang="vi-VN" sz="1600" dirty="0">
                <a:solidFill>
                  <a:schemeClr val="dk1"/>
                </a:solidFill>
                <a:latin typeface="Mali" panose="00000500000000000000" pitchFamily="2" charset="-34"/>
                <a:ea typeface="Roboto"/>
                <a:cs typeface="Mali" panose="00000500000000000000" pitchFamily="2" charset="-34"/>
                <a:sym typeface="Roboto"/>
              </a:rPr>
              <a:t>.</a:t>
            </a:r>
          </a:p>
        </p:txBody>
      </p:sp>
      <p:pic>
        <p:nvPicPr>
          <p:cNvPr id="4" name="Picture 3">
            <a:extLst>
              <a:ext uri="{FF2B5EF4-FFF2-40B4-BE49-F238E27FC236}">
                <a16:creationId xmlns="" xmlns:a16="http://schemas.microsoft.com/office/drawing/2014/main" id="{E96ED6F1-8A3D-3268-2E76-575203AE5D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7701" y="2713166"/>
            <a:ext cx="3552397" cy="7950808"/>
          </a:xfrm>
          <a:prstGeom prst="rect">
            <a:avLst/>
          </a:prstGeom>
        </p:spPr>
      </p:pic>
      <p:grpSp>
        <p:nvGrpSpPr>
          <p:cNvPr id="5" name="Group 4">
            <a:extLst>
              <a:ext uri="{FF2B5EF4-FFF2-40B4-BE49-F238E27FC236}">
                <a16:creationId xmlns="" xmlns:a16="http://schemas.microsoft.com/office/drawing/2014/main" id="{06154687-DFC9-3120-3DD3-13D0B10F6254}"/>
              </a:ext>
            </a:extLst>
          </p:cNvPr>
          <p:cNvGrpSpPr/>
          <p:nvPr/>
        </p:nvGrpSpPr>
        <p:grpSpPr>
          <a:xfrm>
            <a:off x="2542676" y="3500412"/>
            <a:ext cx="5807240" cy="778874"/>
            <a:chOff x="2542676" y="3504806"/>
            <a:chExt cx="5807240" cy="778874"/>
          </a:xfrm>
        </p:grpSpPr>
        <p:sp>
          <p:nvSpPr>
            <p:cNvPr id="6" name="Rectangle: Single Corner Snipped 5">
              <a:extLst>
                <a:ext uri="{FF2B5EF4-FFF2-40B4-BE49-F238E27FC236}">
                  <a16:creationId xmlns="" xmlns:a16="http://schemas.microsoft.com/office/drawing/2014/main" id="{5C41033F-749C-BB8A-AF0F-AC99B1427455}"/>
                </a:ext>
              </a:extLst>
            </p:cNvPr>
            <p:cNvSpPr/>
            <p:nvPr/>
          </p:nvSpPr>
          <p:spPr>
            <a:xfrm>
              <a:off x="2542676" y="3504806"/>
              <a:ext cx="5807240" cy="778874"/>
            </a:xfrm>
            <a:prstGeom prst="snip1Rect">
              <a:avLst>
                <a:gd name="adj" fmla="val 0"/>
              </a:avLst>
            </a:prstGeom>
            <a:solidFill>
              <a:schemeClr val="bg1"/>
            </a:solidFill>
            <a:ln w="571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 xmlns:a16="http://schemas.microsoft.com/office/drawing/2014/main" id="{D70BA20D-32F6-3667-A900-E4D873ECC014}"/>
                </a:ext>
              </a:extLst>
            </p:cNvPr>
            <p:cNvSpPr txBox="1"/>
            <p:nvPr/>
          </p:nvSpPr>
          <p:spPr>
            <a:xfrm>
              <a:off x="2750219" y="3601856"/>
              <a:ext cx="5392154" cy="584775"/>
            </a:xfrm>
            <a:prstGeom prst="rect">
              <a:avLst/>
            </a:prstGeom>
            <a:noFill/>
            <a:ln>
              <a:noFill/>
            </a:ln>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GB" sz="1600" b="0" i="0" u="none" strike="noStrike" cap="none" dirty="0">
                  <a:latin typeface="Mali" panose="00000500000000000000" pitchFamily="2" charset="-34"/>
                  <a:ea typeface="Roboto"/>
                  <a:cs typeface="Mali" panose="00000500000000000000" pitchFamily="2" charset="-34"/>
                  <a:sym typeface="Roboto"/>
                </a:rPr>
                <a:t>This tree has been here for years. </a:t>
              </a:r>
            </a:p>
            <a:p>
              <a:pPr marL="0" marR="0" lvl="0" indent="0" algn="l" rtl="0">
                <a:lnSpc>
                  <a:spcPct val="100000"/>
                </a:lnSpc>
                <a:spcBef>
                  <a:spcPts val="0"/>
                </a:spcBef>
                <a:spcAft>
                  <a:spcPts val="0"/>
                </a:spcAft>
                <a:buClr>
                  <a:srgbClr val="000000"/>
                </a:buClr>
                <a:buSzPts val="1800"/>
                <a:buFont typeface="Arial"/>
                <a:buNone/>
              </a:pPr>
              <a:r>
                <a:rPr lang="en-GB" sz="1600" b="0" i="0" u="none" strike="noStrike" cap="none" dirty="0">
                  <a:latin typeface="Mali" panose="00000500000000000000" pitchFamily="2" charset="-34"/>
                  <a:ea typeface="Roboto"/>
                  <a:cs typeface="Mali" panose="00000500000000000000" pitchFamily="2" charset="-34"/>
                  <a:sym typeface="Roboto"/>
                </a:rPr>
                <a:t>(</a:t>
              </a:r>
              <a:r>
                <a:rPr lang="en-GB" sz="1600" b="0" i="0" u="none" strike="noStrike" cap="none" dirty="0" err="1">
                  <a:latin typeface="Mali" panose="00000500000000000000" pitchFamily="2" charset="-34"/>
                  <a:ea typeface="Roboto"/>
                  <a:cs typeface="Mali" panose="00000500000000000000" pitchFamily="2" charset="-34"/>
                  <a:sym typeface="Roboto"/>
                </a:rPr>
                <a:t>Cái</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cây</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này</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đã</a:t>
              </a:r>
              <a:r>
                <a:rPr lang="en-GB" sz="1600" b="0" i="0" u="none" strike="noStrike" cap="none" dirty="0">
                  <a:latin typeface="Mali" panose="00000500000000000000" pitchFamily="2" charset="-34"/>
                  <a:ea typeface="Roboto"/>
                  <a:cs typeface="Mali" panose="00000500000000000000" pitchFamily="2" charset="-34"/>
                  <a:sym typeface="Roboto"/>
                </a:rPr>
                <a:t> ở </a:t>
              </a:r>
              <a:r>
                <a:rPr lang="en-GB" sz="1600" b="0" i="0" u="none" strike="noStrike" cap="none" dirty="0" err="1">
                  <a:latin typeface="Mali" panose="00000500000000000000" pitchFamily="2" charset="-34"/>
                  <a:ea typeface="Roboto"/>
                  <a:cs typeface="Mali" panose="00000500000000000000" pitchFamily="2" charset="-34"/>
                  <a:sym typeface="Roboto"/>
                </a:rPr>
                <a:t>đây</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nhiều</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năm</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rồi</a:t>
              </a:r>
              <a:r>
                <a:rPr lang="en-GB" sz="1600" b="0" i="0" u="none" strike="noStrike" cap="none" dirty="0">
                  <a:latin typeface="Mali" panose="00000500000000000000" pitchFamily="2" charset="-34"/>
                  <a:ea typeface="Roboto"/>
                  <a:cs typeface="Mali" panose="00000500000000000000" pitchFamily="2" charset="-34"/>
                  <a:sym typeface="Roboto"/>
                </a:rPr>
                <a:t>.)</a:t>
              </a:r>
            </a:p>
          </p:txBody>
        </p:sp>
      </p:grpSp>
      <p:grpSp>
        <p:nvGrpSpPr>
          <p:cNvPr id="11" name="Group 10">
            <a:extLst>
              <a:ext uri="{FF2B5EF4-FFF2-40B4-BE49-F238E27FC236}">
                <a16:creationId xmlns="" xmlns:a16="http://schemas.microsoft.com/office/drawing/2014/main" id="{6A78603A-4287-0812-C95F-7E86E980E721}"/>
              </a:ext>
            </a:extLst>
          </p:cNvPr>
          <p:cNvGrpSpPr/>
          <p:nvPr/>
        </p:nvGrpSpPr>
        <p:grpSpPr>
          <a:xfrm>
            <a:off x="2231260" y="2510331"/>
            <a:ext cx="6118656" cy="778874"/>
            <a:chOff x="2231260" y="2510331"/>
            <a:chExt cx="6118656" cy="778874"/>
          </a:xfrm>
        </p:grpSpPr>
        <p:sp>
          <p:nvSpPr>
            <p:cNvPr id="12" name="Freeform: Shape 11">
              <a:extLst>
                <a:ext uri="{FF2B5EF4-FFF2-40B4-BE49-F238E27FC236}">
                  <a16:creationId xmlns="" xmlns:a16="http://schemas.microsoft.com/office/drawing/2014/main" id="{3CE6D047-AA0C-9230-5384-E4171D788451}"/>
                </a:ext>
              </a:extLst>
            </p:cNvPr>
            <p:cNvSpPr/>
            <p:nvPr/>
          </p:nvSpPr>
          <p:spPr>
            <a:xfrm>
              <a:off x="2231260" y="2510331"/>
              <a:ext cx="6118656" cy="778874"/>
            </a:xfrm>
            <a:custGeom>
              <a:avLst/>
              <a:gdLst>
                <a:gd name="connsiteX0" fmla="*/ 311416 w 6118656"/>
                <a:gd name="connsiteY0" fmla="*/ 0 h 778874"/>
                <a:gd name="connsiteX1" fmla="*/ 6118656 w 6118656"/>
                <a:gd name="connsiteY1" fmla="*/ 0 h 778874"/>
                <a:gd name="connsiteX2" fmla="*/ 6118656 w 6118656"/>
                <a:gd name="connsiteY2" fmla="*/ 778874 h 778874"/>
                <a:gd name="connsiteX3" fmla="*/ 311416 w 6118656"/>
                <a:gd name="connsiteY3" fmla="*/ 778874 h 778874"/>
                <a:gd name="connsiteX4" fmla="*/ 311416 w 6118656"/>
                <a:gd name="connsiteY4" fmla="*/ 592456 h 778874"/>
                <a:gd name="connsiteX5" fmla="*/ 0 w 6118656"/>
                <a:gd name="connsiteY5" fmla="*/ 636926 h 778874"/>
                <a:gd name="connsiteX6" fmla="*/ 311416 w 6118656"/>
                <a:gd name="connsiteY6" fmla="*/ 306086 h 7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8656" h="778874">
                  <a:moveTo>
                    <a:pt x="311416" y="0"/>
                  </a:moveTo>
                  <a:lnTo>
                    <a:pt x="6118656" y="0"/>
                  </a:lnTo>
                  <a:lnTo>
                    <a:pt x="6118656" y="778874"/>
                  </a:lnTo>
                  <a:lnTo>
                    <a:pt x="311416" y="778874"/>
                  </a:lnTo>
                  <a:lnTo>
                    <a:pt x="311416" y="592456"/>
                  </a:lnTo>
                  <a:lnTo>
                    <a:pt x="0" y="636926"/>
                  </a:lnTo>
                  <a:lnTo>
                    <a:pt x="311416" y="306086"/>
                  </a:lnTo>
                  <a:close/>
                </a:path>
              </a:pathLst>
            </a:custGeom>
            <a:solidFill>
              <a:srgbClr val="25B7BC"/>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TextBox 12">
              <a:extLst>
                <a:ext uri="{FF2B5EF4-FFF2-40B4-BE49-F238E27FC236}">
                  <a16:creationId xmlns="" xmlns:a16="http://schemas.microsoft.com/office/drawing/2014/main" id="{53814330-F00F-E870-E4B0-DA6899326012}"/>
                </a:ext>
              </a:extLst>
            </p:cNvPr>
            <p:cNvSpPr txBox="1"/>
            <p:nvPr/>
          </p:nvSpPr>
          <p:spPr>
            <a:xfrm>
              <a:off x="2750219" y="2607381"/>
              <a:ext cx="5392154" cy="584775"/>
            </a:xfrm>
            <a:prstGeom prst="rect">
              <a:avLst/>
            </a:prstGeom>
            <a:noFill/>
            <a:ln>
              <a:solidFill>
                <a:srgbClr val="25B7BC"/>
              </a:solidFill>
            </a:ln>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vi-VN" sz="1600" b="1" i="0" u="none" strike="noStrike" cap="none" dirty="0">
                  <a:solidFill>
                    <a:schemeClr val="bg1"/>
                  </a:solidFill>
                  <a:latin typeface="Mali" panose="00000500000000000000" pitchFamily="2" charset="-34"/>
                  <a:ea typeface="Roboto"/>
                  <a:cs typeface="Mali" panose="00000500000000000000" pitchFamily="2" charset="-34"/>
                  <a:sym typeface="Roboto"/>
                </a:rPr>
                <a:t>Diễn tả hành động đã xảy ra hoặc chưa bao giờ xảy ra ở 1 thời gian không xác định trong quá khứ.</a:t>
              </a:r>
            </a:p>
          </p:txBody>
        </p:sp>
      </p:grpSp>
      <p:pic>
        <p:nvPicPr>
          <p:cNvPr id="18" name="Picture 17" descr="A tree with yellow leaves&#10;&#10;Description automatically generated">
            <a:extLst>
              <a:ext uri="{FF2B5EF4-FFF2-40B4-BE49-F238E27FC236}">
                <a16:creationId xmlns="" xmlns:a16="http://schemas.microsoft.com/office/drawing/2014/main" id="{FA1B003F-642A-06F5-E488-6826C7C43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2149" y="4480066"/>
            <a:ext cx="1088294" cy="1734786"/>
          </a:xfrm>
          <a:prstGeom prst="rect">
            <a:avLst/>
          </a:prstGeom>
        </p:spPr>
      </p:pic>
    </p:spTree>
    <p:extLst>
      <p:ext uri="{BB962C8B-B14F-4D97-AF65-F5344CB8AC3E}">
        <p14:creationId xmlns:p14="http://schemas.microsoft.com/office/powerpoint/2010/main" val="19844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370" y="3214369"/>
            <a:ext cx="7033260" cy="249023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US" sz="2800" i="1" dirty="0">
                <a:solidFill>
                  <a:srgbClr val="00B050"/>
                </a:solidFill>
                <a:effectLst/>
                <a:latin typeface="UTM Swiss Condensed"/>
                <a:ea typeface="Calibri" panose="020F0502020204030204" pitchFamily="34" charset="0"/>
                <a:cs typeface="Times New Roman" panose="02020603050405020304" pitchFamily="18" charset="0"/>
              </a:rPr>
              <a:t>Giaoandethitienganh.info </a:t>
            </a:r>
            <a:r>
              <a:rPr lang="en-US" sz="2800" dirty="0">
                <a:solidFill>
                  <a:srgbClr val="00B050"/>
                </a:solidFill>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có</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rất</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nhiều</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tài</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liệu</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tiếng</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anh</a:t>
            </a:r>
            <a:r>
              <a:rPr lang="en-US" sz="2800" dirty="0">
                <a:effectLst/>
                <a:latin typeface="UTM Swiss Condensed"/>
                <a:ea typeface="Calibri" panose="020F0502020204030204" pitchFamily="34" charset="0"/>
                <a:cs typeface="Times New Roman" panose="02020603050405020304" pitchFamily="18" charset="0"/>
              </a:rPr>
              <a:t> file word hay, </a:t>
            </a:r>
            <a:r>
              <a:rPr lang="en-US" sz="2800" dirty="0" err="1">
                <a:effectLst/>
                <a:latin typeface="UTM Swiss Condensed"/>
                <a:ea typeface="Calibri" panose="020F0502020204030204" pitchFamily="34" charset="0"/>
                <a:cs typeface="Times New Roman" panose="02020603050405020304" pitchFamily="18" charset="0"/>
              </a:rPr>
              <a:t>chất</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lượng</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mời</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bạn</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đăng</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ký</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tài</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khoản</a:t>
            </a:r>
            <a:r>
              <a:rPr lang="en-US" sz="2800" dirty="0">
                <a:effectLst/>
                <a:latin typeface="UTM Swiss Condensed"/>
                <a:ea typeface="Calibri" panose="020F0502020204030204" pitchFamily="34" charset="0"/>
                <a:cs typeface="Times New Roman" panose="02020603050405020304" pitchFamily="18" charset="0"/>
              </a:rPr>
              <a:t> ( </a:t>
            </a:r>
            <a:r>
              <a:rPr lang="en-US" sz="2800" dirty="0" err="1">
                <a:effectLst/>
                <a:latin typeface="UTM Swiss Condensed"/>
                <a:ea typeface="Calibri" panose="020F0502020204030204" pitchFamily="34" charset="0"/>
                <a:cs typeface="Times New Roman" panose="02020603050405020304" pitchFamily="18" charset="0"/>
              </a:rPr>
              <a:t>chỉ</a:t>
            </a:r>
            <a:r>
              <a:rPr lang="en-US" sz="2800" dirty="0">
                <a:effectLst/>
                <a:latin typeface="UTM Swiss Condensed"/>
                <a:ea typeface="Calibri" panose="020F0502020204030204" pitchFamily="34" charset="0"/>
                <a:cs typeface="Times New Roman" panose="02020603050405020304" pitchFamily="18" charset="0"/>
              </a:rPr>
              <a:t> 100k/ </a:t>
            </a:r>
            <a:r>
              <a:rPr lang="en-US" sz="2800" dirty="0" err="1">
                <a:effectLst/>
                <a:latin typeface="UTM Swiss Condensed"/>
                <a:ea typeface="Calibri" panose="020F0502020204030204" pitchFamily="34" charset="0"/>
                <a:cs typeface="Times New Roman" panose="02020603050405020304" pitchFamily="18" charset="0"/>
              </a:rPr>
              <a:t>năm</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để</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chủ</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động</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tự</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tải</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tài</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liệu</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khi</a:t>
            </a:r>
            <a:r>
              <a:rPr lang="en-US" sz="2800" dirty="0">
                <a:effectLst/>
                <a:latin typeface="UTM Swiss Condensed"/>
                <a:ea typeface="Calibri" panose="020F0502020204030204" pitchFamily="34" charset="0"/>
                <a:cs typeface="Times New Roman" panose="02020603050405020304" pitchFamily="18" charset="0"/>
              </a:rPr>
              <a:t> </a:t>
            </a:r>
            <a:r>
              <a:rPr lang="en-US" sz="2800" dirty="0" err="1">
                <a:effectLst/>
                <a:latin typeface="UTM Swiss Condensed"/>
                <a:ea typeface="Calibri" panose="020F0502020204030204" pitchFamily="34" charset="0"/>
                <a:cs typeface="Times New Roman" panose="02020603050405020304" pitchFamily="18" charset="0"/>
              </a:rPr>
              <a:t>cần</a:t>
            </a:r>
            <a:r>
              <a:rPr lang="en-US" sz="2800" dirty="0">
                <a:effectLst/>
                <a:latin typeface="UTM Swiss Condensed"/>
                <a:ea typeface="Calibri" panose="020F0502020204030204" pitchFamily="34"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709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73E130-F411-FB9A-D8B3-04FB3FE6A353}"/>
              </a:ext>
            </a:extLst>
          </p:cNvPr>
          <p:cNvSpPr>
            <a:spLocks noGrp="1"/>
          </p:cNvSpPr>
          <p:nvPr>
            <p:ph type="title"/>
          </p:nvPr>
        </p:nvSpPr>
        <p:spPr>
          <a:xfrm>
            <a:off x="457198" y="649705"/>
            <a:ext cx="8220075" cy="859666"/>
          </a:xfrm>
        </p:spPr>
        <p:txBody>
          <a:bodyPr/>
          <a:lstStyle/>
          <a:p>
            <a:pPr algn="ctr"/>
            <a:r>
              <a:rPr lang="vi-VN" sz="2800" dirty="0"/>
              <a:t>Thì hiện tại hoàn thành – Present Perfect</a:t>
            </a:r>
            <a:endParaRPr lang="en-GB" sz="2800" dirty="0"/>
          </a:p>
        </p:txBody>
      </p:sp>
      <p:sp>
        <p:nvSpPr>
          <p:cNvPr id="3" name="INTRO">
            <a:extLst>
              <a:ext uri="{FF2B5EF4-FFF2-40B4-BE49-F238E27FC236}">
                <a16:creationId xmlns="" xmlns:a16="http://schemas.microsoft.com/office/drawing/2014/main" id="{992548FD-8A0C-9339-AB70-241F8D69B999}"/>
              </a:ext>
            </a:extLst>
          </p:cNvPr>
          <p:cNvSpPr txBox="1"/>
          <p:nvPr/>
        </p:nvSpPr>
        <p:spPr>
          <a:xfrm>
            <a:off x="755651" y="1767765"/>
            <a:ext cx="7632699" cy="830956"/>
          </a:xfrm>
          <a:prstGeom prst="rect">
            <a:avLst/>
          </a:prstGeom>
          <a:noFill/>
          <a:ln>
            <a:noFill/>
          </a:ln>
        </p:spPr>
        <p:txBody>
          <a:bodyPr spcFirstLastPara="1" wrap="square" lIns="91425" tIns="45700" rIns="91425" bIns="45700" anchor="t" anchorCtr="0">
            <a:spAutoFit/>
          </a:bodyPr>
          <a:lstStyle/>
          <a:p>
            <a:pPr lvl="0"/>
            <a:r>
              <a:rPr lang="vi-VN" sz="1600" dirty="0">
                <a:solidFill>
                  <a:schemeClr val="dk1"/>
                </a:solidFill>
                <a:latin typeface="Mali" panose="00000500000000000000" pitchFamily="2" charset="-34"/>
                <a:ea typeface="Roboto"/>
                <a:cs typeface="Mali" panose="00000500000000000000" pitchFamily="2" charset="-34"/>
                <a:sym typeface="Roboto"/>
              </a:rPr>
              <a:t>Thì hiện tại hoàn thành dùng để diễn tả một hành động, sự việc </a:t>
            </a:r>
            <a:r>
              <a:rPr lang="vi-VN" sz="1600" b="1" dirty="0">
                <a:solidFill>
                  <a:srgbClr val="009386"/>
                </a:solidFill>
                <a:latin typeface="Mali" panose="00000500000000000000" pitchFamily="2" charset="-34"/>
                <a:ea typeface="Roboto"/>
                <a:cs typeface="Mali" panose="00000500000000000000" pitchFamily="2" charset="-34"/>
                <a:sym typeface="Roboto"/>
              </a:rPr>
              <a:t>đã bắt đầu từ trong quá khứ, kéo dài đến hiện tại</a:t>
            </a:r>
            <a:r>
              <a:rPr lang="vi-VN" sz="1600" b="1" dirty="0">
                <a:solidFill>
                  <a:schemeClr val="dk1"/>
                </a:solidFill>
                <a:latin typeface="Mali" panose="00000500000000000000" pitchFamily="2" charset="-34"/>
                <a:ea typeface="Roboto"/>
                <a:cs typeface="Mali" panose="00000500000000000000" pitchFamily="2" charset="-34"/>
                <a:sym typeface="Roboto"/>
              </a:rPr>
              <a:t> </a:t>
            </a:r>
            <a:r>
              <a:rPr lang="vi-VN" sz="1600" dirty="0">
                <a:solidFill>
                  <a:schemeClr val="dk1"/>
                </a:solidFill>
                <a:latin typeface="Mali" panose="00000500000000000000" pitchFamily="2" charset="-34"/>
                <a:ea typeface="Roboto"/>
                <a:cs typeface="Mali" panose="00000500000000000000" pitchFamily="2" charset="-34"/>
                <a:sym typeface="Roboto"/>
              </a:rPr>
              <a:t>và có thể </a:t>
            </a:r>
            <a:r>
              <a:rPr lang="vi-VN" sz="1600" b="1" dirty="0">
                <a:solidFill>
                  <a:srgbClr val="009386"/>
                </a:solidFill>
                <a:latin typeface="Mali" panose="00000500000000000000" pitchFamily="2" charset="-34"/>
                <a:ea typeface="Roboto"/>
                <a:cs typeface="Mali" panose="00000500000000000000" pitchFamily="2" charset="-34"/>
                <a:sym typeface="Roboto"/>
              </a:rPr>
              <a:t>tiếp tục tiếp diễn trong tương lai</a:t>
            </a:r>
            <a:r>
              <a:rPr lang="vi-VN" sz="1600" dirty="0">
                <a:solidFill>
                  <a:schemeClr val="dk1"/>
                </a:solidFill>
                <a:latin typeface="Mali" panose="00000500000000000000" pitchFamily="2" charset="-34"/>
                <a:ea typeface="Roboto"/>
                <a:cs typeface="Mali" panose="00000500000000000000" pitchFamily="2" charset="-34"/>
                <a:sym typeface="Roboto"/>
              </a:rPr>
              <a:t>.</a:t>
            </a:r>
          </a:p>
        </p:txBody>
      </p:sp>
      <p:pic>
        <p:nvPicPr>
          <p:cNvPr id="4" name="Picture 3">
            <a:extLst>
              <a:ext uri="{FF2B5EF4-FFF2-40B4-BE49-F238E27FC236}">
                <a16:creationId xmlns="" xmlns:a16="http://schemas.microsoft.com/office/drawing/2014/main" id="{E96ED6F1-8A3D-3268-2E76-575203AE5D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38322" y="2795611"/>
            <a:ext cx="2538327" cy="7950808"/>
          </a:xfrm>
          <a:prstGeom prst="rect">
            <a:avLst/>
          </a:prstGeom>
        </p:spPr>
      </p:pic>
      <p:grpSp>
        <p:nvGrpSpPr>
          <p:cNvPr id="5" name="Group 4">
            <a:extLst>
              <a:ext uri="{FF2B5EF4-FFF2-40B4-BE49-F238E27FC236}">
                <a16:creationId xmlns="" xmlns:a16="http://schemas.microsoft.com/office/drawing/2014/main" id="{06154687-DFC9-3120-3DD3-13D0B10F6254}"/>
              </a:ext>
            </a:extLst>
          </p:cNvPr>
          <p:cNvGrpSpPr/>
          <p:nvPr/>
        </p:nvGrpSpPr>
        <p:grpSpPr>
          <a:xfrm>
            <a:off x="2542676" y="3500412"/>
            <a:ext cx="5807240" cy="778874"/>
            <a:chOff x="2542676" y="3504806"/>
            <a:chExt cx="5807240" cy="778874"/>
          </a:xfrm>
        </p:grpSpPr>
        <p:sp>
          <p:nvSpPr>
            <p:cNvPr id="6" name="Rectangle: Single Corner Snipped 5">
              <a:extLst>
                <a:ext uri="{FF2B5EF4-FFF2-40B4-BE49-F238E27FC236}">
                  <a16:creationId xmlns="" xmlns:a16="http://schemas.microsoft.com/office/drawing/2014/main" id="{5C41033F-749C-BB8A-AF0F-AC99B1427455}"/>
                </a:ext>
              </a:extLst>
            </p:cNvPr>
            <p:cNvSpPr/>
            <p:nvPr/>
          </p:nvSpPr>
          <p:spPr>
            <a:xfrm>
              <a:off x="2542676" y="3504806"/>
              <a:ext cx="5807240" cy="778874"/>
            </a:xfrm>
            <a:prstGeom prst="snip1Rect">
              <a:avLst>
                <a:gd name="adj" fmla="val 0"/>
              </a:avLst>
            </a:prstGeom>
            <a:solidFill>
              <a:schemeClr val="bg1"/>
            </a:solidFill>
            <a:ln w="571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 xmlns:a16="http://schemas.microsoft.com/office/drawing/2014/main" id="{D70BA20D-32F6-3667-A900-E4D873ECC014}"/>
                </a:ext>
              </a:extLst>
            </p:cNvPr>
            <p:cNvSpPr txBox="1"/>
            <p:nvPr/>
          </p:nvSpPr>
          <p:spPr>
            <a:xfrm>
              <a:off x="2750219" y="3601856"/>
              <a:ext cx="5392154" cy="584775"/>
            </a:xfrm>
            <a:prstGeom prst="rect">
              <a:avLst/>
            </a:prstGeom>
            <a:noFill/>
            <a:ln>
              <a:noFill/>
            </a:ln>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GB" sz="1600" b="0" i="0" u="none" strike="noStrike" cap="none" dirty="0">
                  <a:latin typeface="Mali" panose="00000500000000000000" pitchFamily="2" charset="-34"/>
                  <a:ea typeface="Roboto"/>
                  <a:cs typeface="Mali" panose="00000500000000000000" pitchFamily="2" charset="-34"/>
                  <a:sym typeface="Roboto"/>
                </a:rPr>
                <a:t>I have </a:t>
              </a:r>
              <a:r>
                <a:rPr lang="en-GB" sz="1600" b="0" i="0" u="none" strike="noStrike" cap="none" dirty="0" smtClean="0">
                  <a:latin typeface="Mali" panose="00000500000000000000" pitchFamily="2" charset="-34"/>
                  <a:ea typeface="Roboto"/>
                  <a:cs typeface="Mali" panose="00000500000000000000" pitchFamily="2" charset="-34"/>
                  <a:sym typeface="Roboto"/>
                </a:rPr>
                <a:t>come </a:t>
              </a:r>
              <a:r>
                <a:rPr lang="en-GB" sz="1600" b="0" i="0" u="none" strike="noStrike" cap="none" dirty="0">
                  <a:latin typeface="Mali" panose="00000500000000000000" pitchFamily="2" charset="-34"/>
                  <a:ea typeface="Roboto"/>
                  <a:cs typeface="Mali" panose="00000500000000000000" pitchFamily="2" charset="-34"/>
                  <a:sym typeface="Roboto"/>
                </a:rPr>
                <a:t>here three times.</a:t>
              </a:r>
            </a:p>
            <a:p>
              <a:pPr marL="0" marR="0" lvl="0" indent="0" algn="l" rtl="0">
                <a:lnSpc>
                  <a:spcPct val="100000"/>
                </a:lnSpc>
                <a:spcBef>
                  <a:spcPts val="0"/>
                </a:spcBef>
                <a:spcAft>
                  <a:spcPts val="0"/>
                </a:spcAft>
                <a:buClr>
                  <a:srgbClr val="000000"/>
                </a:buClr>
                <a:buSzPts val="1800"/>
                <a:buFont typeface="Arial"/>
                <a:buNone/>
              </a:pPr>
              <a:r>
                <a:rPr lang="en-GB" sz="1600" b="0" i="0" u="none" strike="noStrike" cap="none" dirty="0">
                  <a:latin typeface="Mali" panose="00000500000000000000" pitchFamily="2" charset="-34"/>
                  <a:ea typeface="Roboto"/>
                  <a:cs typeface="Mali" panose="00000500000000000000" pitchFamily="2" charset="-34"/>
                  <a:sym typeface="Roboto"/>
                </a:rPr>
                <a:t>(</a:t>
              </a:r>
              <a:r>
                <a:rPr lang="en-GB" sz="1600" b="0" i="0" u="none" strike="noStrike" cap="none" dirty="0" err="1">
                  <a:latin typeface="Mali" panose="00000500000000000000" pitchFamily="2" charset="-34"/>
                  <a:ea typeface="Roboto"/>
                  <a:cs typeface="Mali" panose="00000500000000000000" pitchFamily="2" charset="-34"/>
                  <a:sym typeface="Roboto"/>
                </a:rPr>
                <a:t>Tôi</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đã</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đến</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đây</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ba</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lần</a:t>
              </a:r>
              <a:r>
                <a:rPr lang="en-GB" sz="1600" b="0" i="0" u="none" strike="noStrike" cap="none" dirty="0">
                  <a:latin typeface="Mali" panose="00000500000000000000" pitchFamily="2" charset="-34"/>
                  <a:ea typeface="Roboto"/>
                  <a:cs typeface="Mali" panose="00000500000000000000" pitchFamily="2" charset="-34"/>
                  <a:sym typeface="Roboto"/>
                </a:rPr>
                <a:t>.)</a:t>
              </a:r>
            </a:p>
          </p:txBody>
        </p:sp>
      </p:grpSp>
      <p:grpSp>
        <p:nvGrpSpPr>
          <p:cNvPr id="11" name="Group 10">
            <a:extLst>
              <a:ext uri="{FF2B5EF4-FFF2-40B4-BE49-F238E27FC236}">
                <a16:creationId xmlns="" xmlns:a16="http://schemas.microsoft.com/office/drawing/2014/main" id="{6A78603A-4287-0812-C95F-7E86E980E721}"/>
              </a:ext>
            </a:extLst>
          </p:cNvPr>
          <p:cNvGrpSpPr/>
          <p:nvPr/>
        </p:nvGrpSpPr>
        <p:grpSpPr>
          <a:xfrm>
            <a:off x="2231260" y="2510331"/>
            <a:ext cx="6118656" cy="778874"/>
            <a:chOff x="2231260" y="2510331"/>
            <a:chExt cx="6118656" cy="778874"/>
          </a:xfrm>
        </p:grpSpPr>
        <p:sp>
          <p:nvSpPr>
            <p:cNvPr id="12" name="Freeform: Shape 11">
              <a:extLst>
                <a:ext uri="{FF2B5EF4-FFF2-40B4-BE49-F238E27FC236}">
                  <a16:creationId xmlns="" xmlns:a16="http://schemas.microsoft.com/office/drawing/2014/main" id="{3CE6D047-AA0C-9230-5384-E4171D788451}"/>
                </a:ext>
              </a:extLst>
            </p:cNvPr>
            <p:cNvSpPr/>
            <p:nvPr/>
          </p:nvSpPr>
          <p:spPr>
            <a:xfrm>
              <a:off x="2231260" y="2510331"/>
              <a:ext cx="6118656" cy="778874"/>
            </a:xfrm>
            <a:custGeom>
              <a:avLst/>
              <a:gdLst>
                <a:gd name="connsiteX0" fmla="*/ 311416 w 6118656"/>
                <a:gd name="connsiteY0" fmla="*/ 0 h 778874"/>
                <a:gd name="connsiteX1" fmla="*/ 6118656 w 6118656"/>
                <a:gd name="connsiteY1" fmla="*/ 0 h 778874"/>
                <a:gd name="connsiteX2" fmla="*/ 6118656 w 6118656"/>
                <a:gd name="connsiteY2" fmla="*/ 778874 h 778874"/>
                <a:gd name="connsiteX3" fmla="*/ 311416 w 6118656"/>
                <a:gd name="connsiteY3" fmla="*/ 778874 h 778874"/>
                <a:gd name="connsiteX4" fmla="*/ 311416 w 6118656"/>
                <a:gd name="connsiteY4" fmla="*/ 592456 h 778874"/>
                <a:gd name="connsiteX5" fmla="*/ 0 w 6118656"/>
                <a:gd name="connsiteY5" fmla="*/ 636926 h 778874"/>
                <a:gd name="connsiteX6" fmla="*/ 311416 w 6118656"/>
                <a:gd name="connsiteY6" fmla="*/ 306086 h 7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8656" h="778874">
                  <a:moveTo>
                    <a:pt x="311416" y="0"/>
                  </a:moveTo>
                  <a:lnTo>
                    <a:pt x="6118656" y="0"/>
                  </a:lnTo>
                  <a:lnTo>
                    <a:pt x="6118656" y="778874"/>
                  </a:lnTo>
                  <a:lnTo>
                    <a:pt x="311416" y="778874"/>
                  </a:lnTo>
                  <a:lnTo>
                    <a:pt x="311416" y="592456"/>
                  </a:lnTo>
                  <a:lnTo>
                    <a:pt x="0" y="636926"/>
                  </a:lnTo>
                  <a:lnTo>
                    <a:pt x="311416" y="306086"/>
                  </a:lnTo>
                  <a:close/>
                </a:path>
              </a:pathLst>
            </a:custGeom>
            <a:solidFill>
              <a:srgbClr val="25B7BC"/>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TextBox 12">
              <a:extLst>
                <a:ext uri="{FF2B5EF4-FFF2-40B4-BE49-F238E27FC236}">
                  <a16:creationId xmlns="" xmlns:a16="http://schemas.microsoft.com/office/drawing/2014/main" id="{53814330-F00F-E870-E4B0-DA6899326012}"/>
                </a:ext>
              </a:extLst>
            </p:cNvPr>
            <p:cNvSpPr txBox="1"/>
            <p:nvPr/>
          </p:nvSpPr>
          <p:spPr>
            <a:xfrm>
              <a:off x="2750219" y="2607381"/>
              <a:ext cx="5392154" cy="584775"/>
            </a:xfrm>
            <a:prstGeom prst="rect">
              <a:avLst/>
            </a:prstGeom>
            <a:noFill/>
            <a:ln>
              <a:solidFill>
                <a:srgbClr val="25B7BC"/>
              </a:solidFill>
            </a:ln>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vi-VN" sz="1600" b="1" i="0" u="none" strike="noStrike" cap="none" dirty="0">
                  <a:solidFill>
                    <a:schemeClr val="bg1"/>
                  </a:solidFill>
                  <a:latin typeface="Mali" panose="00000500000000000000" pitchFamily="2" charset="-34"/>
                  <a:ea typeface="Roboto"/>
                  <a:cs typeface="Mali" panose="00000500000000000000" pitchFamily="2" charset="-34"/>
                  <a:sym typeface="Roboto"/>
                </a:rPr>
                <a:t>Diễn tả sự lặp đi lặp lại của 1 hành động trong</a:t>
              </a:r>
              <a:endParaRPr lang="en-GB" sz="1600" b="1" i="0" u="none" strike="noStrike" cap="none" dirty="0">
                <a:solidFill>
                  <a:schemeClr val="bg1"/>
                </a:solidFill>
                <a:latin typeface="Mali" panose="00000500000000000000" pitchFamily="2" charset="-34"/>
                <a:ea typeface="Roboto"/>
                <a:cs typeface="Mali" panose="00000500000000000000" pitchFamily="2" charset="-34"/>
                <a:sym typeface="Roboto"/>
              </a:endParaRPr>
            </a:p>
            <a:p>
              <a:pPr marL="0" marR="0" lvl="0" indent="0" algn="l" rtl="0">
                <a:lnSpc>
                  <a:spcPct val="100000"/>
                </a:lnSpc>
                <a:spcBef>
                  <a:spcPts val="0"/>
                </a:spcBef>
                <a:spcAft>
                  <a:spcPts val="0"/>
                </a:spcAft>
                <a:buClr>
                  <a:srgbClr val="000000"/>
                </a:buClr>
                <a:buSzPts val="2400"/>
                <a:buFont typeface="Arial"/>
                <a:buNone/>
              </a:pPr>
              <a:r>
                <a:rPr lang="vi-VN" sz="1600" b="1" i="0" u="none" strike="noStrike" cap="none" dirty="0">
                  <a:solidFill>
                    <a:schemeClr val="bg1"/>
                  </a:solidFill>
                  <a:latin typeface="Mali" panose="00000500000000000000" pitchFamily="2" charset="-34"/>
                  <a:ea typeface="Roboto"/>
                  <a:cs typeface="Mali" panose="00000500000000000000" pitchFamily="2" charset="-34"/>
                  <a:sym typeface="Roboto"/>
                </a:rPr>
                <a:t>quá khứ.</a:t>
              </a:r>
            </a:p>
          </p:txBody>
        </p:sp>
      </p:grpSp>
      <p:pic>
        <p:nvPicPr>
          <p:cNvPr id="18" name="Picture 17">
            <a:extLst>
              <a:ext uri="{FF2B5EF4-FFF2-40B4-BE49-F238E27FC236}">
                <a16:creationId xmlns="" xmlns:a16="http://schemas.microsoft.com/office/drawing/2014/main" id="{FA1B003F-642A-06F5-E488-6826C7C430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34594" y="4497988"/>
            <a:ext cx="2423404" cy="1702380"/>
          </a:xfrm>
          <a:prstGeom prst="rect">
            <a:avLst/>
          </a:prstGeom>
        </p:spPr>
      </p:pic>
    </p:spTree>
    <p:extLst>
      <p:ext uri="{BB962C8B-B14F-4D97-AF65-F5344CB8AC3E}">
        <p14:creationId xmlns:p14="http://schemas.microsoft.com/office/powerpoint/2010/main" val="172024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73E130-F411-FB9A-D8B3-04FB3FE6A353}"/>
              </a:ext>
            </a:extLst>
          </p:cNvPr>
          <p:cNvSpPr>
            <a:spLocks noGrp="1"/>
          </p:cNvSpPr>
          <p:nvPr>
            <p:ph type="title"/>
          </p:nvPr>
        </p:nvSpPr>
        <p:spPr>
          <a:xfrm>
            <a:off x="457198" y="649705"/>
            <a:ext cx="8220075" cy="859666"/>
          </a:xfrm>
        </p:spPr>
        <p:txBody>
          <a:bodyPr/>
          <a:lstStyle/>
          <a:p>
            <a:pPr algn="ctr"/>
            <a:r>
              <a:rPr lang="vi-VN" sz="2800" dirty="0"/>
              <a:t>Thì hiện tại hoàn thành – Present Perfect</a:t>
            </a:r>
            <a:endParaRPr lang="en-GB" sz="2800" dirty="0"/>
          </a:p>
        </p:txBody>
      </p:sp>
      <p:sp>
        <p:nvSpPr>
          <p:cNvPr id="3" name="INTRO">
            <a:extLst>
              <a:ext uri="{FF2B5EF4-FFF2-40B4-BE49-F238E27FC236}">
                <a16:creationId xmlns="" xmlns:a16="http://schemas.microsoft.com/office/drawing/2014/main" id="{992548FD-8A0C-9339-AB70-241F8D69B999}"/>
              </a:ext>
            </a:extLst>
          </p:cNvPr>
          <p:cNvSpPr txBox="1"/>
          <p:nvPr/>
        </p:nvSpPr>
        <p:spPr>
          <a:xfrm>
            <a:off x="755651" y="1767765"/>
            <a:ext cx="7632699" cy="830956"/>
          </a:xfrm>
          <a:prstGeom prst="rect">
            <a:avLst/>
          </a:prstGeom>
          <a:noFill/>
          <a:ln>
            <a:noFill/>
          </a:ln>
        </p:spPr>
        <p:txBody>
          <a:bodyPr spcFirstLastPara="1" wrap="square" lIns="91425" tIns="45700" rIns="91425" bIns="45700" anchor="t" anchorCtr="0">
            <a:spAutoFit/>
          </a:bodyPr>
          <a:lstStyle/>
          <a:p>
            <a:pPr lvl="0"/>
            <a:r>
              <a:rPr lang="vi-VN" sz="1600" dirty="0">
                <a:solidFill>
                  <a:schemeClr val="dk1"/>
                </a:solidFill>
                <a:latin typeface="Mali" panose="00000500000000000000" pitchFamily="2" charset="-34"/>
                <a:ea typeface="Roboto"/>
                <a:cs typeface="Mali" panose="00000500000000000000" pitchFamily="2" charset="-34"/>
                <a:sym typeface="Roboto"/>
              </a:rPr>
              <a:t>Thì hiện tại hoàn thành dùng để diễn tả một hành động, sự việc </a:t>
            </a:r>
            <a:r>
              <a:rPr lang="vi-VN" sz="1600" b="1" dirty="0">
                <a:solidFill>
                  <a:srgbClr val="009386"/>
                </a:solidFill>
                <a:latin typeface="Mali" panose="00000500000000000000" pitchFamily="2" charset="-34"/>
                <a:ea typeface="Roboto"/>
                <a:cs typeface="Mali" panose="00000500000000000000" pitchFamily="2" charset="-34"/>
                <a:sym typeface="Roboto"/>
              </a:rPr>
              <a:t>đã bắt đầu từ trong quá khứ, kéo dài đến hiện tại</a:t>
            </a:r>
            <a:r>
              <a:rPr lang="vi-VN" sz="1600" b="1" dirty="0">
                <a:solidFill>
                  <a:schemeClr val="dk1"/>
                </a:solidFill>
                <a:latin typeface="Mali" panose="00000500000000000000" pitchFamily="2" charset="-34"/>
                <a:ea typeface="Roboto"/>
                <a:cs typeface="Mali" panose="00000500000000000000" pitchFamily="2" charset="-34"/>
                <a:sym typeface="Roboto"/>
              </a:rPr>
              <a:t> </a:t>
            </a:r>
            <a:r>
              <a:rPr lang="vi-VN" sz="1600" dirty="0">
                <a:solidFill>
                  <a:schemeClr val="dk1"/>
                </a:solidFill>
                <a:latin typeface="Mali" panose="00000500000000000000" pitchFamily="2" charset="-34"/>
                <a:ea typeface="Roboto"/>
                <a:cs typeface="Mali" panose="00000500000000000000" pitchFamily="2" charset="-34"/>
                <a:sym typeface="Roboto"/>
              </a:rPr>
              <a:t>và có thể </a:t>
            </a:r>
            <a:r>
              <a:rPr lang="vi-VN" sz="1600" b="1" dirty="0">
                <a:solidFill>
                  <a:srgbClr val="009386"/>
                </a:solidFill>
                <a:latin typeface="Mali" panose="00000500000000000000" pitchFamily="2" charset="-34"/>
                <a:ea typeface="Roboto"/>
                <a:cs typeface="Mali" panose="00000500000000000000" pitchFamily="2" charset="-34"/>
                <a:sym typeface="Roboto"/>
              </a:rPr>
              <a:t>tiếp tục tiếp diễn trong tương lai</a:t>
            </a:r>
            <a:r>
              <a:rPr lang="vi-VN" sz="1600" dirty="0">
                <a:solidFill>
                  <a:srgbClr val="009386"/>
                </a:solidFill>
                <a:latin typeface="Mali" panose="00000500000000000000" pitchFamily="2" charset="-34"/>
                <a:ea typeface="Roboto"/>
                <a:cs typeface="Mali" panose="00000500000000000000" pitchFamily="2" charset="-34"/>
                <a:sym typeface="Roboto"/>
              </a:rPr>
              <a:t>.</a:t>
            </a:r>
          </a:p>
        </p:txBody>
      </p:sp>
      <p:pic>
        <p:nvPicPr>
          <p:cNvPr id="4" name="Picture 3">
            <a:extLst>
              <a:ext uri="{FF2B5EF4-FFF2-40B4-BE49-F238E27FC236}">
                <a16:creationId xmlns="" xmlns:a16="http://schemas.microsoft.com/office/drawing/2014/main" id="{E96ED6F1-8A3D-3268-2E76-575203AE5D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6451" y="2734796"/>
            <a:ext cx="2208682" cy="7950808"/>
          </a:xfrm>
          <a:prstGeom prst="rect">
            <a:avLst/>
          </a:prstGeom>
        </p:spPr>
      </p:pic>
      <p:grpSp>
        <p:nvGrpSpPr>
          <p:cNvPr id="5" name="Group 4">
            <a:extLst>
              <a:ext uri="{FF2B5EF4-FFF2-40B4-BE49-F238E27FC236}">
                <a16:creationId xmlns="" xmlns:a16="http://schemas.microsoft.com/office/drawing/2014/main" id="{06154687-DFC9-3120-3DD3-13D0B10F6254}"/>
              </a:ext>
            </a:extLst>
          </p:cNvPr>
          <p:cNvGrpSpPr/>
          <p:nvPr/>
        </p:nvGrpSpPr>
        <p:grpSpPr>
          <a:xfrm>
            <a:off x="2542676" y="3500412"/>
            <a:ext cx="5807240" cy="778874"/>
            <a:chOff x="2542676" y="3504806"/>
            <a:chExt cx="5807240" cy="778874"/>
          </a:xfrm>
        </p:grpSpPr>
        <p:sp>
          <p:nvSpPr>
            <p:cNvPr id="6" name="Rectangle: Single Corner Snipped 5">
              <a:extLst>
                <a:ext uri="{FF2B5EF4-FFF2-40B4-BE49-F238E27FC236}">
                  <a16:creationId xmlns="" xmlns:a16="http://schemas.microsoft.com/office/drawing/2014/main" id="{5C41033F-749C-BB8A-AF0F-AC99B1427455}"/>
                </a:ext>
              </a:extLst>
            </p:cNvPr>
            <p:cNvSpPr/>
            <p:nvPr/>
          </p:nvSpPr>
          <p:spPr>
            <a:xfrm>
              <a:off x="2542676" y="3504806"/>
              <a:ext cx="5807240" cy="778874"/>
            </a:xfrm>
            <a:prstGeom prst="snip1Rect">
              <a:avLst>
                <a:gd name="adj" fmla="val 0"/>
              </a:avLst>
            </a:prstGeom>
            <a:solidFill>
              <a:schemeClr val="bg1"/>
            </a:solidFill>
            <a:ln w="571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 xmlns:a16="http://schemas.microsoft.com/office/drawing/2014/main" id="{D70BA20D-32F6-3667-A900-E4D873ECC014}"/>
                </a:ext>
              </a:extLst>
            </p:cNvPr>
            <p:cNvSpPr txBox="1"/>
            <p:nvPr/>
          </p:nvSpPr>
          <p:spPr>
            <a:xfrm>
              <a:off x="2750219" y="3601856"/>
              <a:ext cx="5392154" cy="584775"/>
            </a:xfrm>
            <a:prstGeom prst="rect">
              <a:avLst/>
            </a:prstGeom>
            <a:noFill/>
            <a:ln>
              <a:noFill/>
            </a:ln>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GB" sz="1600" b="0" i="0" u="none" strike="noStrike" cap="none" dirty="0">
                  <a:latin typeface="Mali" panose="00000500000000000000" pitchFamily="2" charset="-34"/>
                  <a:ea typeface="Roboto"/>
                  <a:cs typeface="Mali" panose="00000500000000000000" pitchFamily="2" charset="-34"/>
                  <a:sym typeface="Roboto"/>
                </a:rPr>
                <a:t>He has been away </a:t>
              </a:r>
              <a:r>
                <a:rPr lang="en-GB" sz="1600" b="1" i="0" u="none" strike="noStrike" cap="none" dirty="0">
                  <a:solidFill>
                    <a:srgbClr val="009386"/>
                  </a:solidFill>
                  <a:latin typeface="Mali" panose="00000500000000000000" pitchFamily="2" charset="-34"/>
                  <a:ea typeface="Roboto"/>
                  <a:cs typeface="Mali" panose="00000500000000000000" pitchFamily="2" charset="-34"/>
                  <a:sym typeface="Roboto"/>
                </a:rPr>
                <a:t>since Monday</a:t>
              </a:r>
              <a:r>
                <a:rPr lang="en-GB" sz="1600" b="0" i="0" u="none" strike="noStrike" cap="none" dirty="0">
                  <a:latin typeface="Mali" panose="00000500000000000000" pitchFamily="2" charset="-34"/>
                  <a:ea typeface="Roboto"/>
                  <a:cs typeface="Mali" panose="00000500000000000000" pitchFamily="2" charset="-34"/>
                  <a:sym typeface="Roboto"/>
                </a:rPr>
                <a:t>.</a:t>
              </a:r>
            </a:p>
            <a:p>
              <a:pPr marL="0" marR="0" lvl="0" indent="0" algn="l" rtl="0">
                <a:lnSpc>
                  <a:spcPct val="100000"/>
                </a:lnSpc>
                <a:spcBef>
                  <a:spcPts val="0"/>
                </a:spcBef>
                <a:spcAft>
                  <a:spcPts val="0"/>
                </a:spcAft>
                <a:buClr>
                  <a:srgbClr val="000000"/>
                </a:buClr>
                <a:buSzPts val="1800"/>
                <a:buFont typeface="Arial"/>
                <a:buNone/>
              </a:pPr>
              <a:r>
                <a:rPr lang="en-GB" sz="1600" b="0" i="0" u="none" strike="noStrike" cap="none" dirty="0">
                  <a:latin typeface="Mali" panose="00000500000000000000" pitchFamily="2" charset="-34"/>
                  <a:ea typeface="Roboto"/>
                  <a:cs typeface="Mali" panose="00000500000000000000" pitchFamily="2" charset="-34"/>
                  <a:sym typeface="Roboto"/>
                </a:rPr>
                <a:t>(Anh </a:t>
              </a:r>
              <a:r>
                <a:rPr lang="en-GB" sz="1600" b="0" i="0" u="none" strike="noStrike" cap="none" dirty="0" err="1">
                  <a:latin typeface="Mali" panose="00000500000000000000" pitchFamily="2" charset="-34"/>
                  <a:ea typeface="Roboto"/>
                  <a:cs typeface="Mali" panose="00000500000000000000" pitchFamily="2" charset="-34"/>
                  <a:sym typeface="Roboto"/>
                </a:rPr>
                <a:t>ấy</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đã</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đi</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từ</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thứ</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hai</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rồi</a:t>
              </a:r>
              <a:r>
                <a:rPr lang="en-GB" sz="1600" b="0" i="0" u="none" strike="noStrike" cap="none" dirty="0">
                  <a:latin typeface="Mali" panose="00000500000000000000" pitchFamily="2" charset="-34"/>
                  <a:ea typeface="Roboto"/>
                  <a:cs typeface="Mali" panose="00000500000000000000" pitchFamily="2" charset="-34"/>
                  <a:sym typeface="Roboto"/>
                </a:rPr>
                <a:t>.)</a:t>
              </a:r>
            </a:p>
          </p:txBody>
        </p:sp>
      </p:grpSp>
      <p:grpSp>
        <p:nvGrpSpPr>
          <p:cNvPr id="11" name="Group 10">
            <a:extLst>
              <a:ext uri="{FF2B5EF4-FFF2-40B4-BE49-F238E27FC236}">
                <a16:creationId xmlns="" xmlns:a16="http://schemas.microsoft.com/office/drawing/2014/main" id="{6A78603A-4287-0812-C95F-7E86E980E721}"/>
              </a:ext>
            </a:extLst>
          </p:cNvPr>
          <p:cNvGrpSpPr/>
          <p:nvPr/>
        </p:nvGrpSpPr>
        <p:grpSpPr>
          <a:xfrm>
            <a:off x="2231260" y="2510331"/>
            <a:ext cx="6118656" cy="778874"/>
            <a:chOff x="2231260" y="2510331"/>
            <a:chExt cx="6118656" cy="778874"/>
          </a:xfrm>
        </p:grpSpPr>
        <p:sp>
          <p:nvSpPr>
            <p:cNvPr id="12" name="Freeform: Shape 11">
              <a:extLst>
                <a:ext uri="{FF2B5EF4-FFF2-40B4-BE49-F238E27FC236}">
                  <a16:creationId xmlns="" xmlns:a16="http://schemas.microsoft.com/office/drawing/2014/main" id="{3CE6D047-AA0C-9230-5384-E4171D788451}"/>
                </a:ext>
              </a:extLst>
            </p:cNvPr>
            <p:cNvSpPr/>
            <p:nvPr/>
          </p:nvSpPr>
          <p:spPr>
            <a:xfrm>
              <a:off x="2231260" y="2510331"/>
              <a:ext cx="6118656" cy="778874"/>
            </a:xfrm>
            <a:custGeom>
              <a:avLst/>
              <a:gdLst>
                <a:gd name="connsiteX0" fmla="*/ 311416 w 6118656"/>
                <a:gd name="connsiteY0" fmla="*/ 0 h 778874"/>
                <a:gd name="connsiteX1" fmla="*/ 6118656 w 6118656"/>
                <a:gd name="connsiteY1" fmla="*/ 0 h 778874"/>
                <a:gd name="connsiteX2" fmla="*/ 6118656 w 6118656"/>
                <a:gd name="connsiteY2" fmla="*/ 778874 h 778874"/>
                <a:gd name="connsiteX3" fmla="*/ 311416 w 6118656"/>
                <a:gd name="connsiteY3" fmla="*/ 778874 h 778874"/>
                <a:gd name="connsiteX4" fmla="*/ 311416 w 6118656"/>
                <a:gd name="connsiteY4" fmla="*/ 592456 h 778874"/>
                <a:gd name="connsiteX5" fmla="*/ 0 w 6118656"/>
                <a:gd name="connsiteY5" fmla="*/ 636926 h 778874"/>
                <a:gd name="connsiteX6" fmla="*/ 311416 w 6118656"/>
                <a:gd name="connsiteY6" fmla="*/ 306086 h 7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8656" h="778874">
                  <a:moveTo>
                    <a:pt x="311416" y="0"/>
                  </a:moveTo>
                  <a:lnTo>
                    <a:pt x="6118656" y="0"/>
                  </a:lnTo>
                  <a:lnTo>
                    <a:pt x="6118656" y="778874"/>
                  </a:lnTo>
                  <a:lnTo>
                    <a:pt x="311416" y="778874"/>
                  </a:lnTo>
                  <a:lnTo>
                    <a:pt x="311416" y="592456"/>
                  </a:lnTo>
                  <a:lnTo>
                    <a:pt x="0" y="636926"/>
                  </a:lnTo>
                  <a:lnTo>
                    <a:pt x="311416" y="306086"/>
                  </a:lnTo>
                  <a:close/>
                </a:path>
              </a:pathLst>
            </a:custGeom>
            <a:solidFill>
              <a:srgbClr val="25B7BC"/>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TextBox 12">
              <a:extLst>
                <a:ext uri="{FF2B5EF4-FFF2-40B4-BE49-F238E27FC236}">
                  <a16:creationId xmlns="" xmlns:a16="http://schemas.microsoft.com/office/drawing/2014/main" id="{53814330-F00F-E870-E4B0-DA6899326012}"/>
                </a:ext>
              </a:extLst>
            </p:cNvPr>
            <p:cNvSpPr txBox="1"/>
            <p:nvPr/>
          </p:nvSpPr>
          <p:spPr>
            <a:xfrm>
              <a:off x="2750219" y="2734796"/>
              <a:ext cx="5392154" cy="338554"/>
            </a:xfrm>
            <a:prstGeom prst="rect">
              <a:avLst/>
            </a:prstGeom>
            <a:noFill/>
            <a:ln>
              <a:solidFill>
                <a:srgbClr val="25B7BC"/>
              </a:solidFill>
            </a:ln>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vi-VN" sz="1600" b="1" i="0" u="none" strike="noStrike" cap="none" dirty="0">
                  <a:solidFill>
                    <a:schemeClr val="bg1"/>
                  </a:solidFill>
                  <a:latin typeface="Mali" panose="00000500000000000000" pitchFamily="2" charset="-34"/>
                  <a:ea typeface="Roboto"/>
                  <a:cs typeface="Mali" panose="00000500000000000000" pitchFamily="2" charset="-34"/>
                  <a:sym typeface="Roboto"/>
                </a:rPr>
                <a:t>Được dùng với since và for.</a:t>
              </a:r>
            </a:p>
          </p:txBody>
        </p:sp>
      </p:grpSp>
      <p:pic>
        <p:nvPicPr>
          <p:cNvPr id="14" name="Picture 13">
            <a:extLst>
              <a:ext uri="{FF2B5EF4-FFF2-40B4-BE49-F238E27FC236}">
                <a16:creationId xmlns="" xmlns:a16="http://schemas.microsoft.com/office/drawing/2014/main" id="{BD099BF3-1940-5482-016D-6980363948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22809" y="4549606"/>
            <a:ext cx="2646974" cy="1608439"/>
          </a:xfrm>
          <a:prstGeom prst="rect">
            <a:avLst/>
          </a:prstGeom>
        </p:spPr>
      </p:pic>
      <p:grpSp>
        <p:nvGrpSpPr>
          <p:cNvPr id="15" name="Group 14">
            <a:extLst>
              <a:ext uri="{FF2B5EF4-FFF2-40B4-BE49-F238E27FC236}">
                <a16:creationId xmlns="" xmlns:a16="http://schemas.microsoft.com/office/drawing/2014/main" id="{AB63E119-046B-22D3-5D67-CB301FE07686}"/>
              </a:ext>
            </a:extLst>
          </p:cNvPr>
          <p:cNvGrpSpPr/>
          <p:nvPr/>
        </p:nvGrpSpPr>
        <p:grpSpPr>
          <a:xfrm>
            <a:off x="2542676" y="3517049"/>
            <a:ext cx="5807240" cy="778874"/>
            <a:chOff x="2542676" y="3504806"/>
            <a:chExt cx="5807240" cy="778874"/>
          </a:xfrm>
        </p:grpSpPr>
        <p:sp>
          <p:nvSpPr>
            <p:cNvPr id="16" name="Rectangle: Single Corner Snipped 15">
              <a:extLst>
                <a:ext uri="{FF2B5EF4-FFF2-40B4-BE49-F238E27FC236}">
                  <a16:creationId xmlns="" xmlns:a16="http://schemas.microsoft.com/office/drawing/2014/main" id="{E31B1437-F313-54E0-B500-AAEC29EE182D}"/>
                </a:ext>
              </a:extLst>
            </p:cNvPr>
            <p:cNvSpPr/>
            <p:nvPr/>
          </p:nvSpPr>
          <p:spPr>
            <a:xfrm>
              <a:off x="2542676" y="3504806"/>
              <a:ext cx="5807240" cy="778874"/>
            </a:xfrm>
            <a:prstGeom prst="snip1Rect">
              <a:avLst>
                <a:gd name="adj" fmla="val 0"/>
              </a:avLst>
            </a:prstGeom>
            <a:solidFill>
              <a:schemeClr val="bg1"/>
            </a:solidFill>
            <a:ln w="571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 xmlns:a16="http://schemas.microsoft.com/office/drawing/2014/main" id="{B6CF5ED8-5540-5524-70BD-DD5B73EA42BA}"/>
                </a:ext>
              </a:extLst>
            </p:cNvPr>
            <p:cNvSpPr txBox="1"/>
            <p:nvPr/>
          </p:nvSpPr>
          <p:spPr>
            <a:xfrm>
              <a:off x="2750219" y="3601856"/>
              <a:ext cx="5392154" cy="584775"/>
            </a:xfrm>
            <a:prstGeom prst="rect">
              <a:avLst/>
            </a:prstGeom>
            <a:noFill/>
            <a:ln>
              <a:noFill/>
            </a:ln>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GB" sz="1600" b="0" i="0" u="none" strike="noStrike" cap="none" dirty="0">
                  <a:latin typeface="Mali" panose="00000500000000000000" pitchFamily="2" charset="-34"/>
                  <a:ea typeface="Roboto"/>
                  <a:cs typeface="Mali" panose="00000500000000000000" pitchFamily="2" charset="-34"/>
                  <a:sym typeface="Roboto"/>
                </a:rPr>
                <a:t>We have been in Canada </a:t>
              </a:r>
              <a:r>
                <a:rPr lang="en-GB" sz="1600" b="1" i="0" u="none" strike="noStrike" cap="none" dirty="0">
                  <a:solidFill>
                    <a:srgbClr val="009386"/>
                  </a:solidFill>
                  <a:latin typeface="Mali" panose="00000500000000000000" pitchFamily="2" charset="-34"/>
                  <a:ea typeface="Roboto"/>
                  <a:cs typeface="Mali" panose="00000500000000000000" pitchFamily="2" charset="-34"/>
                  <a:sym typeface="Roboto"/>
                </a:rPr>
                <a:t>for 2 years</a:t>
              </a:r>
              <a:r>
                <a:rPr lang="en-GB" sz="1600" b="0" i="0" u="none" strike="noStrike" cap="none" dirty="0">
                  <a:latin typeface="Mali" panose="00000500000000000000" pitchFamily="2" charset="-34"/>
                  <a:ea typeface="Roboto"/>
                  <a:cs typeface="Mali" panose="00000500000000000000" pitchFamily="2" charset="-34"/>
                  <a:sym typeface="Roboto"/>
                </a:rPr>
                <a:t>.</a:t>
              </a:r>
            </a:p>
            <a:p>
              <a:pPr marL="0" marR="0" lvl="0" indent="0" algn="l" rtl="0">
                <a:lnSpc>
                  <a:spcPct val="100000"/>
                </a:lnSpc>
                <a:spcBef>
                  <a:spcPts val="0"/>
                </a:spcBef>
                <a:spcAft>
                  <a:spcPts val="0"/>
                </a:spcAft>
                <a:buClr>
                  <a:srgbClr val="000000"/>
                </a:buClr>
                <a:buSzPts val="1800"/>
                <a:buFont typeface="Arial"/>
                <a:buNone/>
              </a:pPr>
              <a:r>
                <a:rPr lang="en-GB" sz="1600" b="0" i="0" u="none" strike="noStrike" cap="none" dirty="0">
                  <a:latin typeface="Mali" panose="00000500000000000000" pitchFamily="2" charset="-34"/>
                  <a:ea typeface="Roboto"/>
                  <a:cs typeface="Mali" panose="00000500000000000000" pitchFamily="2" charset="-34"/>
                  <a:sym typeface="Roboto"/>
                </a:rPr>
                <a:t>(</a:t>
              </a:r>
              <a:r>
                <a:rPr lang="en-GB" sz="1600" b="0" i="0" u="none" strike="noStrike" cap="none" dirty="0" err="1">
                  <a:latin typeface="Mali" panose="00000500000000000000" pitchFamily="2" charset="-34"/>
                  <a:ea typeface="Roboto"/>
                  <a:cs typeface="Mali" panose="00000500000000000000" pitchFamily="2" charset="-34"/>
                  <a:sym typeface="Roboto"/>
                </a:rPr>
                <a:t>Chúng</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tôi</a:t>
              </a:r>
              <a:r>
                <a:rPr lang="en-GB" sz="1600" b="0" i="0" u="none" strike="noStrike" cap="none" dirty="0">
                  <a:latin typeface="Mali" panose="00000500000000000000" pitchFamily="2" charset="-34"/>
                  <a:ea typeface="Roboto"/>
                  <a:cs typeface="Mali" panose="00000500000000000000" pitchFamily="2" charset="-34"/>
                  <a:sym typeface="Roboto"/>
                </a:rPr>
                <a:t> </a:t>
              </a:r>
              <a:r>
                <a:rPr lang="en-GB" sz="1600" b="0" i="0" u="none" strike="noStrike" cap="none" dirty="0" err="1">
                  <a:latin typeface="Mali" panose="00000500000000000000" pitchFamily="2" charset="-34"/>
                  <a:ea typeface="Roboto"/>
                  <a:cs typeface="Mali" panose="00000500000000000000" pitchFamily="2" charset="-34"/>
                  <a:sym typeface="Roboto"/>
                </a:rPr>
                <a:t>đã</a:t>
              </a:r>
              <a:r>
                <a:rPr lang="en-GB" sz="1600" b="0" i="0" u="none" strike="noStrike" cap="none" dirty="0">
                  <a:latin typeface="Mali" panose="00000500000000000000" pitchFamily="2" charset="-34"/>
                  <a:ea typeface="Roboto"/>
                  <a:cs typeface="Mali" panose="00000500000000000000" pitchFamily="2" charset="-34"/>
                  <a:sym typeface="Roboto"/>
                </a:rPr>
                <a:t> ở Canada 2 </a:t>
              </a:r>
              <a:r>
                <a:rPr lang="en-GB" sz="1600" b="0" i="0" u="none" strike="noStrike" cap="none" dirty="0" err="1">
                  <a:latin typeface="Mali" panose="00000500000000000000" pitchFamily="2" charset="-34"/>
                  <a:ea typeface="Roboto"/>
                  <a:cs typeface="Mali" panose="00000500000000000000" pitchFamily="2" charset="-34"/>
                  <a:sym typeface="Roboto"/>
                </a:rPr>
                <a:t>năm</a:t>
              </a:r>
              <a:r>
                <a:rPr lang="en-GB" sz="1600" b="0" i="0" u="none" strike="noStrike" cap="none" dirty="0">
                  <a:latin typeface="Mali" panose="00000500000000000000" pitchFamily="2" charset="-34"/>
                  <a:ea typeface="Roboto"/>
                  <a:cs typeface="Mali" panose="00000500000000000000" pitchFamily="2" charset="-34"/>
                  <a:sym typeface="Roboto"/>
                </a:rPr>
                <a:t>.)</a:t>
              </a:r>
            </a:p>
          </p:txBody>
        </p:sp>
      </p:grpSp>
      <p:pic>
        <p:nvPicPr>
          <p:cNvPr id="19" name="Picture 18" descr="A red and white flag&#10;&#10;Description automatically generated with medium confidence">
            <a:extLst>
              <a:ext uri="{FF2B5EF4-FFF2-40B4-BE49-F238E27FC236}">
                <a16:creationId xmlns="" xmlns:a16="http://schemas.microsoft.com/office/drawing/2014/main" id="{BA23D4F5-69E1-1410-3309-9BFB9FF01A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1723"/>
          <a:stretch/>
        </p:blipFill>
        <p:spPr>
          <a:xfrm>
            <a:off x="4605384" y="4490494"/>
            <a:ext cx="1681824" cy="1717802"/>
          </a:xfrm>
          <a:prstGeom prst="rect">
            <a:avLst/>
          </a:prstGeom>
        </p:spPr>
      </p:pic>
    </p:spTree>
    <p:extLst>
      <p:ext uri="{BB962C8B-B14F-4D97-AF65-F5344CB8AC3E}">
        <p14:creationId xmlns:p14="http://schemas.microsoft.com/office/powerpoint/2010/main" val="4377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5C6B20-1DD4-4C3D-8076-0BE3FBEB224C}"/>
              </a:ext>
            </a:extLst>
          </p:cNvPr>
          <p:cNvSpPr>
            <a:spLocks noGrp="1"/>
          </p:cNvSpPr>
          <p:nvPr>
            <p:ph type="title"/>
          </p:nvPr>
        </p:nvSpPr>
        <p:spPr/>
        <p:txBody>
          <a:bodyPr/>
          <a:lstStyle/>
          <a:p>
            <a:r>
              <a:rPr lang="en-GB" dirty="0"/>
              <a:t>Cách </a:t>
            </a:r>
            <a:r>
              <a:rPr lang="en-GB" dirty="0" err="1"/>
              <a:t>phân</a:t>
            </a:r>
            <a:r>
              <a:rPr lang="en-GB" dirty="0"/>
              <a:t> </a:t>
            </a:r>
            <a:r>
              <a:rPr lang="en-GB" dirty="0" err="1"/>
              <a:t>biệt</a:t>
            </a:r>
            <a:r>
              <a:rPr lang="en-GB" dirty="0"/>
              <a:t> Since - For</a:t>
            </a:r>
          </a:p>
        </p:txBody>
      </p:sp>
      <p:sp>
        <p:nvSpPr>
          <p:cNvPr id="26" name="TextBox 25">
            <a:extLst>
              <a:ext uri="{FF2B5EF4-FFF2-40B4-BE49-F238E27FC236}">
                <a16:creationId xmlns="" xmlns:a16="http://schemas.microsoft.com/office/drawing/2014/main" id="{E695135F-CAEB-79AC-5314-E269E6A12D5A}"/>
              </a:ext>
            </a:extLst>
          </p:cNvPr>
          <p:cNvSpPr txBox="1"/>
          <p:nvPr/>
        </p:nvSpPr>
        <p:spPr>
          <a:xfrm>
            <a:off x="932463" y="1704710"/>
            <a:ext cx="3237870" cy="707886"/>
          </a:xfrm>
          <a:prstGeom prst="rect">
            <a:avLst/>
          </a:prstGeom>
          <a:noFill/>
        </p:spPr>
        <p:txBody>
          <a:bodyPr wrap="square" rtlCol="0">
            <a:spAutoFit/>
          </a:bodyPr>
          <a:lstStyle/>
          <a:p>
            <a:pPr algn="ctr"/>
            <a:r>
              <a:rPr lang="en-GB" sz="4000" b="1" dirty="0">
                <a:solidFill>
                  <a:srgbClr val="009386"/>
                </a:solidFill>
                <a:latin typeface="Mali" panose="00000500000000000000" pitchFamily="2" charset="-34"/>
                <a:cs typeface="Mali" panose="00000500000000000000" pitchFamily="2" charset="-34"/>
              </a:rPr>
              <a:t>Since</a:t>
            </a:r>
            <a:endParaRPr lang="vi-VN" sz="4000" b="1" dirty="0">
              <a:solidFill>
                <a:srgbClr val="009386"/>
              </a:solidFill>
              <a:latin typeface="Mali" panose="00000500000000000000" pitchFamily="2" charset="-34"/>
              <a:cs typeface="Mali" panose="00000500000000000000" pitchFamily="2" charset="-34"/>
            </a:endParaRPr>
          </a:p>
        </p:txBody>
      </p:sp>
      <p:grpSp>
        <p:nvGrpSpPr>
          <p:cNvPr id="85" name="Group 84">
            <a:extLst>
              <a:ext uri="{FF2B5EF4-FFF2-40B4-BE49-F238E27FC236}">
                <a16:creationId xmlns="" xmlns:a16="http://schemas.microsoft.com/office/drawing/2014/main" id="{E091D795-3FFB-7A98-09CC-13F0B6DA96E5}"/>
              </a:ext>
            </a:extLst>
          </p:cNvPr>
          <p:cNvGrpSpPr/>
          <p:nvPr/>
        </p:nvGrpSpPr>
        <p:grpSpPr>
          <a:xfrm>
            <a:off x="643223" y="2509672"/>
            <a:ext cx="3816350" cy="3689927"/>
            <a:chOff x="643223" y="2509672"/>
            <a:chExt cx="3816350" cy="3689927"/>
          </a:xfrm>
          <a:solidFill>
            <a:schemeClr val="bg1"/>
          </a:solidFill>
        </p:grpSpPr>
        <p:sp>
          <p:nvSpPr>
            <p:cNvPr id="15" name="Rectangle 14">
              <a:extLst>
                <a:ext uri="{FF2B5EF4-FFF2-40B4-BE49-F238E27FC236}">
                  <a16:creationId xmlns="" xmlns:a16="http://schemas.microsoft.com/office/drawing/2014/main" id="{002936C5-8917-3C93-EDEA-E24006EA7D7B}"/>
                </a:ext>
              </a:extLst>
            </p:cNvPr>
            <p:cNvSpPr/>
            <p:nvPr/>
          </p:nvSpPr>
          <p:spPr>
            <a:xfrm>
              <a:off x="643223" y="3211637"/>
              <a:ext cx="3816350" cy="994306"/>
            </a:xfrm>
            <a:prstGeom prst="rect">
              <a:avLst/>
            </a:prstGeom>
            <a:grp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li" panose="00000500000000000000" pitchFamily="2" charset="-34"/>
                <a:cs typeface="Mali" panose="00000500000000000000" pitchFamily="2" charset="-34"/>
              </a:endParaRPr>
            </a:p>
          </p:txBody>
        </p:sp>
        <p:sp>
          <p:nvSpPr>
            <p:cNvPr id="16" name="TextBox 15">
              <a:extLst>
                <a:ext uri="{FF2B5EF4-FFF2-40B4-BE49-F238E27FC236}">
                  <a16:creationId xmlns="" xmlns:a16="http://schemas.microsoft.com/office/drawing/2014/main" id="{2D11D171-4F81-8566-3747-8E67683C3156}"/>
                </a:ext>
              </a:extLst>
            </p:cNvPr>
            <p:cNvSpPr txBox="1"/>
            <p:nvPr/>
          </p:nvSpPr>
          <p:spPr>
            <a:xfrm>
              <a:off x="747015" y="3339458"/>
              <a:ext cx="3608766" cy="738664"/>
            </a:xfrm>
            <a:prstGeom prst="rect">
              <a:avLst/>
            </a:prstGeom>
            <a:grpFill/>
          </p:spPr>
          <p:txBody>
            <a:bodyPr wrap="square" rtlCol="0">
              <a:spAutoFit/>
            </a:bodyPr>
            <a:lstStyle/>
            <a:p>
              <a:r>
                <a:rPr lang="vi-VN" sz="1400" dirty="0">
                  <a:latin typeface="Mali" panose="00000500000000000000" pitchFamily="2" charset="-34"/>
                  <a:cs typeface="Mali" panose="00000500000000000000" pitchFamily="2" charset="-34"/>
                </a:rPr>
                <a:t>Since được sử dụng để chỉ mốc thời gian mà sự việc hoặc hành động bắt đầu xảy ra, chỉ một mốc thời gian. </a:t>
              </a:r>
            </a:p>
          </p:txBody>
        </p:sp>
        <p:sp>
          <p:nvSpPr>
            <p:cNvPr id="19" name="Rectangle 18">
              <a:extLst>
                <a:ext uri="{FF2B5EF4-FFF2-40B4-BE49-F238E27FC236}">
                  <a16:creationId xmlns="" xmlns:a16="http://schemas.microsoft.com/office/drawing/2014/main" id="{AAE5850F-9127-BA76-9593-D7CCFB9142AD}"/>
                </a:ext>
              </a:extLst>
            </p:cNvPr>
            <p:cNvSpPr/>
            <p:nvPr/>
          </p:nvSpPr>
          <p:spPr>
            <a:xfrm>
              <a:off x="643223" y="4205365"/>
              <a:ext cx="3816350" cy="994306"/>
            </a:xfrm>
            <a:prstGeom prst="rect">
              <a:avLst/>
            </a:prstGeom>
            <a:grp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li" panose="00000500000000000000" pitchFamily="2" charset="-34"/>
                <a:cs typeface="Mali" panose="00000500000000000000" pitchFamily="2" charset="-34"/>
              </a:endParaRPr>
            </a:p>
          </p:txBody>
        </p:sp>
        <p:sp>
          <p:nvSpPr>
            <p:cNvPr id="20" name="TextBox 19">
              <a:extLst>
                <a:ext uri="{FF2B5EF4-FFF2-40B4-BE49-F238E27FC236}">
                  <a16:creationId xmlns="" xmlns:a16="http://schemas.microsoft.com/office/drawing/2014/main" id="{D2D0B329-E2F3-ABD2-E60A-742DD545A8CD}"/>
                </a:ext>
              </a:extLst>
            </p:cNvPr>
            <p:cNvSpPr txBox="1"/>
            <p:nvPr/>
          </p:nvSpPr>
          <p:spPr>
            <a:xfrm>
              <a:off x="747015" y="4333186"/>
              <a:ext cx="3608766" cy="738664"/>
            </a:xfrm>
            <a:prstGeom prst="rect">
              <a:avLst/>
            </a:prstGeom>
            <a:grpFill/>
          </p:spPr>
          <p:txBody>
            <a:bodyPr wrap="square" rtlCol="0">
              <a:spAutoFit/>
            </a:bodyPr>
            <a:lstStyle/>
            <a:p>
              <a:r>
                <a:rPr lang="vi-VN" sz="1400" dirty="0">
                  <a:latin typeface="Mali" panose="00000500000000000000" pitchFamily="2" charset="-34"/>
                  <a:cs typeface="Mali" panose="00000500000000000000" pitchFamily="2" charset="-34"/>
                </a:rPr>
                <a:t>Khi Since đứng giữa câu: Được dùng để chỉ 1 mốc thời gian mà sự việc, hành động xảy ra</a:t>
              </a:r>
            </a:p>
          </p:txBody>
        </p:sp>
        <p:sp>
          <p:nvSpPr>
            <p:cNvPr id="21" name="Rectangle 20">
              <a:extLst>
                <a:ext uri="{FF2B5EF4-FFF2-40B4-BE49-F238E27FC236}">
                  <a16:creationId xmlns="" xmlns:a16="http://schemas.microsoft.com/office/drawing/2014/main" id="{61700B01-CED5-083E-A06B-FD1AB4FFB36A}"/>
                </a:ext>
              </a:extLst>
            </p:cNvPr>
            <p:cNvSpPr/>
            <p:nvPr/>
          </p:nvSpPr>
          <p:spPr>
            <a:xfrm>
              <a:off x="643223" y="2509672"/>
              <a:ext cx="3816350" cy="696081"/>
            </a:xfrm>
            <a:prstGeom prst="rect">
              <a:avLst/>
            </a:prstGeom>
            <a:grp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li" panose="00000500000000000000" pitchFamily="2" charset="-34"/>
                <a:cs typeface="Mali" panose="00000500000000000000" pitchFamily="2" charset="-34"/>
              </a:endParaRPr>
            </a:p>
          </p:txBody>
        </p:sp>
        <p:sp>
          <p:nvSpPr>
            <p:cNvPr id="22" name="TextBox 21">
              <a:extLst>
                <a:ext uri="{FF2B5EF4-FFF2-40B4-BE49-F238E27FC236}">
                  <a16:creationId xmlns="" xmlns:a16="http://schemas.microsoft.com/office/drawing/2014/main" id="{01EF3C09-3DA5-5AA9-DABC-634C42A20B04}"/>
                </a:ext>
              </a:extLst>
            </p:cNvPr>
            <p:cNvSpPr txBox="1"/>
            <p:nvPr/>
          </p:nvSpPr>
          <p:spPr>
            <a:xfrm>
              <a:off x="747015" y="2703824"/>
              <a:ext cx="3608766" cy="307777"/>
            </a:xfrm>
            <a:prstGeom prst="rect">
              <a:avLst/>
            </a:prstGeom>
            <a:grpFill/>
          </p:spPr>
          <p:txBody>
            <a:bodyPr wrap="square" rtlCol="0">
              <a:spAutoFit/>
            </a:bodyPr>
            <a:lstStyle/>
            <a:p>
              <a:r>
                <a:rPr lang="vi-VN" sz="1400" dirty="0">
                  <a:latin typeface="Mali" panose="00000500000000000000" pitchFamily="2" charset="-34"/>
                  <a:cs typeface="Mali" panose="00000500000000000000" pitchFamily="2" charset="-34"/>
                </a:rPr>
                <a:t>Từ khi, khi, kể từ khi</a:t>
              </a:r>
            </a:p>
          </p:txBody>
        </p:sp>
        <p:sp>
          <p:nvSpPr>
            <p:cNvPr id="23" name="Rectangle 22">
              <a:extLst>
                <a:ext uri="{FF2B5EF4-FFF2-40B4-BE49-F238E27FC236}">
                  <a16:creationId xmlns="" xmlns:a16="http://schemas.microsoft.com/office/drawing/2014/main" id="{3108650C-7D70-9C7B-41D6-2C33EAECBA4B}"/>
                </a:ext>
              </a:extLst>
            </p:cNvPr>
            <p:cNvSpPr/>
            <p:nvPr/>
          </p:nvSpPr>
          <p:spPr>
            <a:xfrm>
              <a:off x="643223" y="5205293"/>
              <a:ext cx="3816350" cy="994306"/>
            </a:xfrm>
            <a:prstGeom prst="rect">
              <a:avLst/>
            </a:prstGeom>
            <a:grp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li" panose="00000500000000000000" pitchFamily="2" charset="-34"/>
                <a:cs typeface="Mali" panose="00000500000000000000" pitchFamily="2" charset="-34"/>
              </a:endParaRPr>
            </a:p>
          </p:txBody>
        </p:sp>
        <p:sp>
          <p:nvSpPr>
            <p:cNvPr id="24" name="TextBox 23">
              <a:extLst>
                <a:ext uri="{FF2B5EF4-FFF2-40B4-BE49-F238E27FC236}">
                  <a16:creationId xmlns="" xmlns:a16="http://schemas.microsoft.com/office/drawing/2014/main" id="{95367753-DF5F-CA57-B498-697CB65A1491}"/>
                </a:ext>
              </a:extLst>
            </p:cNvPr>
            <p:cNvSpPr txBox="1"/>
            <p:nvPr/>
          </p:nvSpPr>
          <p:spPr>
            <a:xfrm>
              <a:off x="747015" y="5333114"/>
              <a:ext cx="3608766" cy="738664"/>
            </a:xfrm>
            <a:prstGeom prst="rect">
              <a:avLst/>
            </a:prstGeom>
            <a:grpFill/>
          </p:spPr>
          <p:txBody>
            <a:bodyPr wrap="square" rtlCol="0">
              <a:spAutoFit/>
            </a:bodyPr>
            <a:lstStyle/>
            <a:p>
              <a:r>
                <a:rPr lang="vi-VN" sz="1400" dirty="0">
                  <a:latin typeface="Mali" panose="00000500000000000000" pitchFamily="2" charset="-34"/>
                  <a:cs typeface="Mali" panose="00000500000000000000" pitchFamily="2" charset="-34"/>
                </a:rPr>
                <a:t>Khi Since đứng đầu câu: Được dùng để chỉ lý do hay chỉ 1 mốc thời gian </a:t>
              </a:r>
              <a:endParaRPr lang="en-GB" sz="1400" dirty="0">
                <a:latin typeface="Mali" panose="00000500000000000000" pitchFamily="2" charset="-34"/>
                <a:cs typeface="Mali" panose="00000500000000000000" pitchFamily="2" charset="-34"/>
              </a:endParaRPr>
            </a:p>
            <a:p>
              <a:r>
                <a:rPr lang="vi-VN" sz="1400" dirty="0">
                  <a:latin typeface="Mali" panose="00000500000000000000" pitchFamily="2" charset="-34"/>
                  <a:cs typeface="Mali" panose="00000500000000000000" pitchFamily="2" charset="-34"/>
                </a:rPr>
                <a:t>(kể từ khi)</a:t>
              </a:r>
            </a:p>
          </p:txBody>
        </p:sp>
      </p:grpSp>
      <p:grpSp>
        <p:nvGrpSpPr>
          <p:cNvPr id="86" name="Group 85">
            <a:extLst>
              <a:ext uri="{FF2B5EF4-FFF2-40B4-BE49-F238E27FC236}">
                <a16:creationId xmlns="" xmlns:a16="http://schemas.microsoft.com/office/drawing/2014/main" id="{9FFD2D7C-942B-A1EF-B75E-048D1E326880}"/>
              </a:ext>
            </a:extLst>
          </p:cNvPr>
          <p:cNvGrpSpPr/>
          <p:nvPr/>
        </p:nvGrpSpPr>
        <p:grpSpPr>
          <a:xfrm>
            <a:off x="4684427" y="2509672"/>
            <a:ext cx="3816350" cy="3689927"/>
            <a:chOff x="4684427" y="2509672"/>
            <a:chExt cx="3816350" cy="3689927"/>
          </a:xfrm>
          <a:solidFill>
            <a:schemeClr val="bg1"/>
          </a:solidFill>
        </p:grpSpPr>
        <p:sp>
          <p:nvSpPr>
            <p:cNvPr id="72" name="Rectangle 71">
              <a:extLst>
                <a:ext uri="{FF2B5EF4-FFF2-40B4-BE49-F238E27FC236}">
                  <a16:creationId xmlns="" xmlns:a16="http://schemas.microsoft.com/office/drawing/2014/main" id="{E13EE2AA-7BD1-7D32-3626-ED85B5620BBF}"/>
                </a:ext>
              </a:extLst>
            </p:cNvPr>
            <p:cNvSpPr/>
            <p:nvPr/>
          </p:nvSpPr>
          <p:spPr>
            <a:xfrm>
              <a:off x="4684427" y="3211637"/>
              <a:ext cx="3816350" cy="994306"/>
            </a:xfrm>
            <a:prstGeom prst="rect">
              <a:avLst/>
            </a:prstGeom>
            <a:grpFill/>
            <a:ln w="3810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li" panose="00000500000000000000" pitchFamily="2" charset="-34"/>
                <a:cs typeface="Mali" panose="00000500000000000000" pitchFamily="2" charset="-34"/>
              </a:endParaRPr>
            </a:p>
          </p:txBody>
        </p:sp>
        <p:sp>
          <p:nvSpPr>
            <p:cNvPr id="73" name="TextBox 72">
              <a:extLst>
                <a:ext uri="{FF2B5EF4-FFF2-40B4-BE49-F238E27FC236}">
                  <a16:creationId xmlns="" xmlns:a16="http://schemas.microsoft.com/office/drawing/2014/main" id="{6B4AEDE8-730C-57FE-B9B1-0DCEA360087B}"/>
                </a:ext>
              </a:extLst>
            </p:cNvPr>
            <p:cNvSpPr txBox="1"/>
            <p:nvPr/>
          </p:nvSpPr>
          <p:spPr>
            <a:xfrm>
              <a:off x="4788219" y="3339458"/>
              <a:ext cx="3608766" cy="738664"/>
            </a:xfrm>
            <a:prstGeom prst="rect">
              <a:avLst/>
            </a:prstGeom>
            <a:grpFill/>
          </p:spPr>
          <p:txBody>
            <a:bodyPr wrap="square" rtlCol="0">
              <a:spAutoFit/>
            </a:bodyPr>
            <a:lstStyle/>
            <a:p>
              <a:r>
                <a:rPr lang="vi-VN" sz="1400" dirty="0">
                  <a:latin typeface="Mali" panose="00000500000000000000" pitchFamily="2" charset="-34"/>
                  <a:cs typeface="Mali" panose="00000500000000000000" pitchFamily="2" charset="-34"/>
                </a:rPr>
                <a:t>For được dùng để chỉ 1 khoảng thời gian mà sự việc hay hành động diễn ra, kéo dài trong suốt khoảng thời gian đó.</a:t>
              </a:r>
            </a:p>
          </p:txBody>
        </p:sp>
        <p:sp>
          <p:nvSpPr>
            <p:cNvPr id="74" name="Rectangle 73">
              <a:extLst>
                <a:ext uri="{FF2B5EF4-FFF2-40B4-BE49-F238E27FC236}">
                  <a16:creationId xmlns="" xmlns:a16="http://schemas.microsoft.com/office/drawing/2014/main" id="{66F0D2C9-ABFD-47C0-3D0F-225710075AF4}"/>
                </a:ext>
              </a:extLst>
            </p:cNvPr>
            <p:cNvSpPr/>
            <p:nvPr/>
          </p:nvSpPr>
          <p:spPr>
            <a:xfrm>
              <a:off x="4684427" y="4205365"/>
              <a:ext cx="3816350" cy="994306"/>
            </a:xfrm>
            <a:prstGeom prst="rect">
              <a:avLst/>
            </a:prstGeom>
            <a:grpFill/>
            <a:ln w="3810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li" panose="00000500000000000000" pitchFamily="2" charset="-34"/>
                <a:cs typeface="Mali" panose="00000500000000000000" pitchFamily="2" charset="-34"/>
              </a:endParaRPr>
            </a:p>
          </p:txBody>
        </p:sp>
        <p:sp>
          <p:nvSpPr>
            <p:cNvPr id="75" name="TextBox 74">
              <a:extLst>
                <a:ext uri="{FF2B5EF4-FFF2-40B4-BE49-F238E27FC236}">
                  <a16:creationId xmlns="" xmlns:a16="http://schemas.microsoft.com/office/drawing/2014/main" id="{0DB423D9-711E-62E9-5E26-27562F010C97}"/>
                </a:ext>
              </a:extLst>
            </p:cNvPr>
            <p:cNvSpPr txBox="1"/>
            <p:nvPr/>
          </p:nvSpPr>
          <p:spPr>
            <a:xfrm>
              <a:off x="4788219" y="4333186"/>
              <a:ext cx="3608766" cy="738664"/>
            </a:xfrm>
            <a:prstGeom prst="rect">
              <a:avLst/>
            </a:prstGeom>
            <a:grpFill/>
          </p:spPr>
          <p:txBody>
            <a:bodyPr wrap="square" rtlCol="0">
              <a:spAutoFit/>
            </a:bodyPr>
            <a:lstStyle/>
            <a:p>
              <a:r>
                <a:rPr lang="vi-VN" sz="1400" dirty="0">
                  <a:latin typeface="Mali" panose="00000500000000000000" pitchFamily="2" charset="-34"/>
                  <a:cs typeface="Mali" panose="00000500000000000000" pitchFamily="2" charset="-34"/>
                </a:rPr>
                <a:t>Giới từ for dường như được dùng trong tất cả các thì cũng như trả lời cho câu hỏi How long …?</a:t>
              </a:r>
            </a:p>
          </p:txBody>
        </p:sp>
        <p:sp>
          <p:nvSpPr>
            <p:cNvPr id="76" name="Rectangle 75">
              <a:extLst>
                <a:ext uri="{FF2B5EF4-FFF2-40B4-BE49-F238E27FC236}">
                  <a16:creationId xmlns="" xmlns:a16="http://schemas.microsoft.com/office/drawing/2014/main" id="{0DF0ADFC-A4CD-2AB8-5B98-C3FBB77DD0EC}"/>
                </a:ext>
              </a:extLst>
            </p:cNvPr>
            <p:cNvSpPr/>
            <p:nvPr/>
          </p:nvSpPr>
          <p:spPr>
            <a:xfrm>
              <a:off x="4684427" y="2509672"/>
              <a:ext cx="3816350" cy="696081"/>
            </a:xfrm>
            <a:prstGeom prst="rect">
              <a:avLst/>
            </a:prstGeom>
            <a:grpFill/>
            <a:ln w="3810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li" panose="00000500000000000000" pitchFamily="2" charset="-34"/>
                <a:cs typeface="Mali" panose="00000500000000000000" pitchFamily="2" charset="-34"/>
              </a:endParaRPr>
            </a:p>
          </p:txBody>
        </p:sp>
        <p:sp>
          <p:nvSpPr>
            <p:cNvPr id="77" name="TextBox 76">
              <a:extLst>
                <a:ext uri="{FF2B5EF4-FFF2-40B4-BE49-F238E27FC236}">
                  <a16:creationId xmlns="" xmlns:a16="http://schemas.microsoft.com/office/drawing/2014/main" id="{3995CD19-5235-6EA4-63A9-30D403D20348}"/>
                </a:ext>
              </a:extLst>
            </p:cNvPr>
            <p:cNvSpPr txBox="1"/>
            <p:nvPr/>
          </p:nvSpPr>
          <p:spPr>
            <a:xfrm>
              <a:off x="4788219" y="2703824"/>
              <a:ext cx="3608766" cy="307777"/>
            </a:xfrm>
            <a:prstGeom prst="rect">
              <a:avLst/>
            </a:prstGeom>
            <a:grpFill/>
          </p:spPr>
          <p:txBody>
            <a:bodyPr wrap="square" rtlCol="0">
              <a:spAutoFit/>
            </a:bodyPr>
            <a:lstStyle/>
            <a:p>
              <a:r>
                <a:rPr lang="vi-VN" sz="1400" dirty="0">
                  <a:latin typeface="Mali" panose="00000500000000000000" pitchFamily="2" charset="-34"/>
                  <a:cs typeface="Mali" panose="00000500000000000000" pitchFamily="2" charset="-34"/>
                </a:rPr>
                <a:t>Khoảng, trong khoảng</a:t>
              </a:r>
            </a:p>
          </p:txBody>
        </p:sp>
        <p:sp>
          <p:nvSpPr>
            <p:cNvPr id="78" name="Rectangle 77">
              <a:extLst>
                <a:ext uri="{FF2B5EF4-FFF2-40B4-BE49-F238E27FC236}">
                  <a16:creationId xmlns="" xmlns:a16="http://schemas.microsoft.com/office/drawing/2014/main" id="{E4AD9776-AA75-228F-C117-1BED6F94EED5}"/>
                </a:ext>
              </a:extLst>
            </p:cNvPr>
            <p:cNvSpPr/>
            <p:nvPr/>
          </p:nvSpPr>
          <p:spPr>
            <a:xfrm>
              <a:off x="4684427" y="5205293"/>
              <a:ext cx="3816350" cy="994306"/>
            </a:xfrm>
            <a:prstGeom prst="rect">
              <a:avLst/>
            </a:prstGeom>
            <a:grpFill/>
            <a:ln w="3810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ali" panose="00000500000000000000" pitchFamily="2" charset="-34"/>
                <a:cs typeface="Mali" panose="00000500000000000000" pitchFamily="2" charset="-34"/>
              </a:endParaRPr>
            </a:p>
          </p:txBody>
        </p:sp>
        <p:sp>
          <p:nvSpPr>
            <p:cNvPr id="79" name="TextBox 78">
              <a:extLst>
                <a:ext uri="{FF2B5EF4-FFF2-40B4-BE49-F238E27FC236}">
                  <a16:creationId xmlns="" xmlns:a16="http://schemas.microsoft.com/office/drawing/2014/main" id="{91747069-4F7B-E817-B213-288A3D086BE2}"/>
                </a:ext>
              </a:extLst>
            </p:cNvPr>
            <p:cNvSpPr txBox="1"/>
            <p:nvPr/>
          </p:nvSpPr>
          <p:spPr>
            <a:xfrm>
              <a:off x="4788219" y="5333114"/>
              <a:ext cx="3608766" cy="738664"/>
            </a:xfrm>
            <a:prstGeom prst="rect">
              <a:avLst/>
            </a:prstGeom>
            <a:grpFill/>
          </p:spPr>
          <p:txBody>
            <a:bodyPr wrap="square" rtlCol="0">
              <a:spAutoFit/>
            </a:bodyPr>
            <a:lstStyle/>
            <a:p>
              <a:r>
                <a:rPr lang="en-GB" sz="1400" dirty="0">
                  <a:latin typeface="Mali" panose="00000500000000000000" pitchFamily="2" charset="-34"/>
                  <a:cs typeface="Mali" panose="00000500000000000000" pitchFamily="2" charset="-34"/>
                </a:rPr>
                <a:t>For + </a:t>
              </a:r>
              <a:r>
                <a:rPr lang="en-GB" sz="1400" dirty="0" err="1">
                  <a:latin typeface="Mali" panose="00000500000000000000" pitchFamily="2" charset="-34"/>
                  <a:cs typeface="Mali" panose="00000500000000000000" pitchFamily="2" charset="-34"/>
                </a:rPr>
                <a:t>khoảng</a:t>
              </a:r>
              <a:r>
                <a:rPr lang="en-GB" sz="1400" dirty="0">
                  <a:latin typeface="Mali" panose="00000500000000000000" pitchFamily="2" charset="-34"/>
                  <a:cs typeface="Mali" panose="00000500000000000000" pitchFamily="2" charset="-34"/>
                </a:rPr>
                <a:t> </a:t>
              </a:r>
              <a:r>
                <a:rPr lang="en-GB" sz="1400" dirty="0" err="1">
                  <a:latin typeface="Mali" panose="00000500000000000000" pitchFamily="2" charset="-34"/>
                  <a:cs typeface="Mali" panose="00000500000000000000" pitchFamily="2" charset="-34"/>
                </a:rPr>
                <a:t>thời</a:t>
              </a:r>
              <a:r>
                <a:rPr lang="en-GB" sz="1400" dirty="0">
                  <a:latin typeface="Mali" panose="00000500000000000000" pitchFamily="2" charset="-34"/>
                  <a:cs typeface="Mali" panose="00000500000000000000" pitchFamily="2" charset="-34"/>
                </a:rPr>
                <a:t> </a:t>
              </a:r>
              <a:r>
                <a:rPr lang="en-GB" sz="1400" dirty="0" err="1">
                  <a:latin typeface="Mali" panose="00000500000000000000" pitchFamily="2" charset="-34"/>
                  <a:cs typeface="Mali" panose="00000500000000000000" pitchFamily="2" charset="-34"/>
                </a:rPr>
                <a:t>gian</a:t>
              </a:r>
              <a:endParaRPr lang="en-GB" sz="1400" dirty="0">
                <a:latin typeface="Mali" panose="00000500000000000000" pitchFamily="2" charset="-34"/>
                <a:cs typeface="Mali" panose="00000500000000000000" pitchFamily="2" charset="-34"/>
              </a:endParaRPr>
            </a:p>
            <a:p>
              <a:r>
                <a:rPr lang="en-GB" sz="1400" dirty="0" err="1">
                  <a:latin typeface="Mali" panose="00000500000000000000" pitchFamily="2" charset="-34"/>
                  <a:cs typeface="Mali" panose="00000500000000000000" pitchFamily="2" charset="-34"/>
                </a:rPr>
                <a:t>Ví</a:t>
              </a:r>
              <a:r>
                <a:rPr lang="en-GB" sz="1400" dirty="0">
                  <a:latin typeface="Mali" panose="00000500000000000000" pitchFamily="2" charset="-34"/>
                  <a:cs typeface="Mali" panose="00000500000000000000" pitchFamily="2" charset="-34"/>
                </a:rPr>
                <a:t> </a:t>
              </a:r>
              <a:r>
                <a:rPr lang="en-GB" sz="1400" dirty="0" err="1">
                  <a:latin typeface="Mali" panose="00000500000000000000" pitchFamily="2" charset="-34"/>
                  <a:cs typeface="Mali" panose="00000500000000000000" pitchFamily="2" charset="-34"/>
                </a:rPr>
                <a:t>dụ</a:t>
              </a:r>
              <a:r>
                <a:rPr lang="en-GB" sz="1400" dirty="0">
                  <a:latin typeface="Mali" panose="00000500000000000000" pitchFamily="2" charset="-34"/>
                  <a:cs typeface="Mali" panose="00000500000000000000" pitchFamily="2" charset="-34"/>
                </a:rPr>
                <a:t>: We have lived HCM city for 10 years.</a:t>
              </a:r>
            </a:p>
          </p:txBody>
        </p:sp>
      </p:grpSp>
      <p:sp>
        <p:nvSpPr>
          <p:cNvPr id="80" name="TextBox 79">
            <a:extLst>
              <a:ext uri="{FF2B5EF4-FFF2-40B4-BE49-F238E27FC236}">
                <a16:creationId xmlns="" xmlns:a16="http://schemas.microsoft.com/office/drawing/2014/main" id="{63E36E67-B0FF-B17A-E9E0-89ADE1F0F140}"/>
              </a:ext>
            </a:extLst>
          </p:cNvPr>
          <p:cNvSpPr txBox="1"/>
          <p:nvPr/>
        </p:nvSpPr>
        <p:spPr>
          <a:xfrm>
            <a:off x="4973667" y="1704710"/>
            <a:ext cx="3237870" cy="707886"/>
          </a:xfrm>
          <a:prstGeom prst="rect">
            <a:avLst/>
          </a:prstGeom>
          <a:noFill/>
        </p:spPr>
        <p:txBody>
          <a:bodyPr wrap="square" rtlCol="0">
            <a:spAutoFit/>
          </a:bodyPr>
          <a:lstStyle/>
          <a:p>
            <a:pPr algn="ctr"/>
            <a:r>
              <a:rPr lang="en-GB" sz="4000" b="1" dirty="0">
                <a:solidFill>
                  <a:srgbClr val="E94E13"/>
                </a:solidFill>
                <a:latin typeface="Mali" panose="00000500000000000000" pitchFamily="2" charset="-34"/>
                <a:cs typeface="Mali" panose="00000500000000000000" pitchFamily="2" charset="-34"/>
              </a:rPr>
              <a:t>For</a:t>
            </a:r>
            <a:endParaRPr lang="vi-VN" sz="4000" b="1" dirty="0">
              <a:solidFill>
                <a:srgbClr val="E94E13"/>
              </a:solidFill>
              <a:latin typeface="Mali" panose="00000500000000000000" pitchFamily="2" charset="-34"/>
              <a:cs typeface="Mali" panose="00000500000000000000" pitchFamily="2" charset="-34"/>
            </a:endParaRPr>
          </a:p>
        </p:txBody>
      </p:sp>
      <p:grpSp>
        <p:nvGrpSpPr>
          <p:cNvPr id="84" name="Group 83">
            <a:extLst>
              <a:ext uri="{FF2B5EF4-FFF2-40B4-BE49-F238E27FC236}">
                <a16:creationId xmlns="" xmlns:a16="http://schemas.microsoft.com/office/drawing/2014/main" id="{930A035C-42AC-2DEC-9210-4EF94998A6DD}"/>
              </a:ext>
            </a:extLst>
          </p:cNvPr>
          <p:cNvGrpSpPr/>
          <p:nvPr/>
        </p:nvGrpSpPr>
        <p:grpSpPr>
          <a:xfrm>
            <a:off x="643223" y="2123614"/>
            <a:ext cx="7857554" cy="0"/>
            <a:chOff x="643223" y="2123614"/>
            <a:chExt cx="7857554" cy="0"/>
          </a:xfrm>
        </p:grpSpPr>
        <p:cxnSp>
          <p:nvCxnSpPr>
            <p:cNvPr id="28" name="Straight Connector 27">
              <a:extLst>
                <a:ext uri="{FF2B5EF4-FFF2-40B4-BE49-F238E27FC236}">
                  <a16:creationId xmlns="" xmlns:a16="http://schemas.microsoft.com/office/drawing/2014/main" id="{4C5EDED7-48EF-D086-5489-B1351192E7E9}"/>
                </a:ext>
              </a:extLst>
            </p:cNvPr>
            <p:cNvCxnSpPr>
              <a:cxnSpLocks/>
            </p:cNvCxnSpPr>
            <p:nvPr/>
          </p:nvCxnSpPr>
          <p:spPr>
            <a:xfrm>
              <a:off x="3425252" y="2123614"/>
              <a:ext cx="1034321" cy="0"/>
            </a:xfrm>
            <a:prstGeom prst="line">
              <a:avLst/>
            </a:prstGeom>
            <a:ln w="57150" cap="rnd">
              <a:solidFill>
                <a:srgbClr val="009386"/>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213E20B-B74D-39BE-376D-C88EFD93EB97}"/>
                </a:ext>
              </a:extLst>
            </p:cNvPr>
            <p:cNvCxnSpPr>
              <a:cxnSpLocks/>
            </p:cNvCxnSpPr>
            <p:nvPr/>
          </p:nvCxnSpPr>
          <p:spPr>
            <a:xfrm>
              <a:off x="643223" y="2123614"/>
              <a:ext cx="1034321" cy="0"/>
            </a:xfrm>
            <a:prstGeom prst="line">
              <a:avLst/>
            </a:prstGeom>
            <a:ln w="57150" cap="rnd">
              <a:solidFill>
                <a:srgbClr val="009386"/>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F68BE035-8509-4342-F80C-464CCB28FD01}"/>
                </a:ext>
              </a:extLst>
            </p:cNvPr>
            <p:cNvCxnSpPr>
              <a:cxnSpLocks/>
            </p:cNvCxnSpPr>
            <p:nvPr/>
          </p:nvCxnSpPr>
          <p:spPr>
            <a:xfrm>
              <a:off x="7466456" y="2123614"/>
              <a:ext cx="1034321" cy="0"/>
            </a:xfrm>
            <a:prstGeom prst="line">
              <a:avLst/>
            </a:prstGeom>
            <a:ln w="5715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3085BE41-BED9-DCD8-7775-0F645C5464E1}"/>
                </a:ext>
              </a:extLst>
            </p:cNvPr>
            <p:cNvCxnSpPr>
              <a:cxnSpLocks/>
            </p:cNvCxnSpPr>
            <p:nvPr/>
          </p:nvCxnSpPr>
          <p:spPr>
            <a:xfrm>
              <a:off x="4684427" y="2123614"/>
              <a:ext cx="1034321" cy="0"/>
            </a:xfrm>
            <a:prstGeom prst="line">
              <a:avLst/>
            </a:prstGeom>
            <a:ln w="5715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63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ppt_x"/>
                                          </p:val>
                                        </p:tav>
                                        <p:tav tm="100000">
                                          <p:val>
                                            <p:strVal val="#ppt_x"/>
                                          </p:val>
                                        </p:tav>
                                      </p:tavLst>
                                    </p:anim>
                                    <p:anim calcmode="lin" valueType="num">
                                      <p:cBhvr additive="base">
                                        <p:cTn id="21" dur="500" fill="hold"/>
                                        <p:tgtEl>
                                          <p:spTgt spid="8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1777E-4F6F-AA1B-F5A2-6B966CDAC009}"/>
              </a:ext>
            </a:extLst>
          </p:cNvPr>
          <p:cNvSpPr>
            <a:spLocks noGrp="1"/>
          </p:cNvSpPr>
          <p:nvPr>
            <p:ph type="title"/>
          </p:nvPr>
        </p:nvSpPr>
        <p:spPr/>
        <p:txBody>
          <a:bodyPr/>
          <a:lstStyle/>
          <a:p>
            <a:r>
              <a:rPr lang="en-GB" sz="3100" dirty="0"/>
              <a:t>Công </a:t>
            </a:r>
            <a:r>
              <a:rPr lang="en-GB" sz="3100" dirty="0" err="1"/>
              <a:t>thức</a:t>
            </a:r>
            <a:r>
              <a:rPr lang="en-GB" sz="3100" dirty="0"/>
              <a:t> </a:t>
            </a:r>
            <a:r>
              <a:rPr lang="en-GB" sz="3100" dirty="0" err="1"/>
              <a:t>của</a:t>
            </a:r>
            <a:r>
              <a:rPr lang="en-GB" sz="3100" dirty="0"/>
              <a:t> </a:t>
            </a:r>
            <a:r>
              <a:rPr lang="en-GB" sz="3100" dirty="0" err="1"/>
              <a:t>thì</a:t>
            </a:r>
            <a:r>
              <a:rPr lang="en-GB" sz="3100" dirty="0"/>
              <a:t> </a:t>
            </a:r>
            <a:r>
              <a:rPr lang="en-GB" sz="3100" dirty="0" err="1"/>
              <a:t>hiện</a:t>
            </a:r>
            <a:r>
              <a:rPr lang="en-GB" sz="3100" dirty="0"/>
              <a:t> </a:t>
            </a:r>
            <a:r>
              <a:rPr lang="en-GB" sz="3100" dirty="0" err="1"/>
              <a:t>tại</a:t>
            </a:r>
            <a:r>
              <a:rPr lang="en-GB" sz="3100" dirty="0"/>
              <a:t> </a:t>
            </a:r>
            <a:r>
              <a:rPr lang="en-GB" sz="3100" dirty="0" err="1"/>
              <a:t>hoàn</a:t>
            </a:r>
            <a:r>
              <a:rPr lang="en-GB" sz="3100" dirty="0"/>
              <a:t> </a:t>
            </a:r>
            <a:r>
              <a:rPr lang="en-GB" sz="3100" dirty="0" err="1"/>
              <a:t>thành</a:t>
            </a:r>
            <a:endParaRPr lang="en-GB" sz="3100" dirty="0"/>
          </a:p>
        </p:txBody>
      </p:sp>
      <p:grpSp>
        <p:nvGrpSpPr>
          <p:cNvPr id="42" name="Group 41">
            <a:extLst>
              <a:ext uri="{FF2B5EF4-FFF2-40B4-BE49-F238E27FC236}">
                <a16:creationId xmlns="" xmlns:a16="http://schemas.microsoft.com/office/drawing/2014/main" id="{0254F88F-1C2F-B631-A817-19B7F9265A4A}"/>
              </a:ext>
            </a:extLst>
          </p:cNvPr>
          <p:cNvGrpSpPr/>
          <p:nvPr/>
        </p:nvGrpSpPr>
        <p:grpSpPr>
          <a:xfrm>
            <a:off x="1768885" y="2000756"/>
            <a:ext cx="6285742" cy="1038662"/>
            <a:chOff x="1778227" y="1965128"/>
            <a:chExt cx="6285742" cy="1038662"/>
          </a:xfrm>
        </p:grpSpPr>
        <p:sp>
          <p:nvSpPr>
            <p:cNvPr id="12" name="Google Shape;89;p6">
              <a:extLst>
                <a:ext uri="{FF2B5EF4-FFF2-40B4-BE49-F238E27FC236}">
                  <a16:creationId xmlns="" xmlns:a16="http://schemas.microsoft.com/office/drawing/2014/main" id="{FD301FE1-F9C7-BB16-DC4B-9A46143CC2B1}"/>
                </a:ext>
              </a:extLst>
            </p:cNvPr>
            <p:cNvSpPr/>
            <p:nvPr/>
          </p:nvSpPr>
          <p:spPr>
            <a:xfrm>
              <a:off x="1778227" y="1965128"/>
              <a:ext cx="6212047" cy="1038662"/>
            </a:xfrm>
            <a:prstGeom prst="roundRect">
              <a:avLst>
                <a:gd name="adj" fmla="val 0"/>
              </a:avLst>
            </a:prstGeom>
            <a:noFill/>
            <a:ln w="57150" cap="flat" cmpd="sng">
              <a:solidFill>
                <a:srgbClr val="F9B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0;p6">
              <a:extLst>
                <a:ext uri="{FF2B5EF4-FFF2-40B4-BE49-F238E27FC236}">
                  <a16:creationId xmlns="" xmlns:a16="http://schemas.microsoft.com/office/drawing/2014/main" id="{723705BB-67EA-421D-0663-D9242D2AEDD9}"/>
                </a:ext>
              </a:extLst>
            </p:cNvPr>
            <p:cNvSpPr txBox="1"/>
            <p:nvPr/>
          </p:nvSpPr>
          <p:spPr>
            <a:xfrm>
              <a:off x="2620526" y="2001325"/>
              <a:ext cx="5443443" cy="966269"/>
            </a:xfrm>
            <a:prstGeom prst="rect">
              <a:avLst/>
            </a:prstGeom>
            <a:noFill/>
            <a:ln>
              <a:noFill/>
            </a:ln>
          </p:spPr>
          <p:txBody>
            <a:bodyPr spcFirstLastPara="1" wrap="square" lIns="92000" tIns="0" rIns="92000" bIns="0" anchor="ctr" anchorCtr="0">
              <a:noAutofit/>
            </a:bodyPr>
            <a:lstStyle/>
            <a:p>
              <a:pPr marL="0" marR="0" lvl="0" indent="0" algn="l" rtl="0">
                <a:lnSpc>
                  <a:spcPct val="90000"/>
                </a:lnSpc>
                <a:spcBef>
                  <a:spcPts val="0"/>
                </a:spcBef>
                <a:spcAft>
                  <a:spcPts val="0"/>
                </a:spcAft>
                <a:buClr>
                  <a:schemeClr val="dk1"/>
                </a:buClr>
                <a:buSzPts val="1600"/>
                <a:buFont typeface="Roboto"/>
                <a:buNone/>
              </a:pP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S + have/has + V3/ed + O</a:t>
              </a:r>
            </a:p>
            <a:p>
              <a:pPr marL="0" marR="0" lvl="0" indent="0" algn="l" rtl="0">
                <a:lnSpc>
                  <a:spcPct val="90000"/>
                </a:lnSpc>
                <a:spcBef>
                  <a:spcPts val="560"/>
                </a:spcBef>
                <a:spcAft>
                  <a:spcPts val="0"/>
                </a:spcAft>
                <a:buClr>
                  <a:schemeClr val="dk1"/>
                </a:buClr>
                <a:buSzPts val="1600"/>
                <a:buFont typeface="Roboto"/>
                <a:buNone/>
              </a:pPr>
              <a:r>
                <a:rPr lang="en-GB" sz="1400" b="1" i="0" u="none" strike="noStrike" cap="none" dirty="0">
                  <a:solidFill>
                    <a:srgbClr val="009386"/>
                  </a:solidFill>
                  <a:latin typeface="Mali" panose="00000500000000000000" pitchFamily="2" charset="-34"/>
                  <a:ea typeface="Roboto"/>
                  <a:cs typeface="Mali" panose="00000500000000000000" pitchFamily="2" charset="-34"/>
                  <a:sym typeface="Roboto"/>
                </a:rPr>
                <a:t>I have done </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my homework.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Tôi</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hoàn</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thành</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xong</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bài</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tập</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p>
          </p:txBody>
        </p:sp>
      </p:grpSp>
      <p:grpSp>
        <p:nvGrpSpPr>
          <p:cNvPr id="37" name="Group 36">
            <a:extLst>
              <a:ext uri="{FF2B5EF4-FFF2-40B4-BE49-F238E27FC236}">
                <a16:creationId xmlns="" xmlns:a16="http://schemas.microsoft.com/office/drawing/2014/main" id="{F8B68B57-BBA3-A2B8-0505-B7A3E4436BDF}"/>
              </a:ext>
            </a:extLst>
          </p:cNvPr>
          <p:cNvGrpSpPr/>
          <p:nvPr/>
        </p:nvGrpSpPr>
        <p:grpSpPr>
          <a:xfrm>
            <a:off x="1089372" y="1864432"/>
            <a:ext cx="1285719" cy="1285719"/>
            <a:chOff x="1098714" y="1828804"/>
            <a:chExt cx="1285719" cy="1285719"/>
          </a:xfrm>
        </p:grpSpPr>
        <p:sp>
          <p:nvSpPr>
            <p:cNvPr id="10" name="Oval 9">
              <a:extLst>
                <a:ext uri="{FF2B5EF4-FFF2-40B4-BE49-F238E27FC236}">
                  <a16:creationId xmlns="" xmlns:a16="http://schemas.microsoft.com/office/drawing/2014/main" id="{EE7EE0AE-C3CD-2249-DE6E-7AE78A1159F9}"/>
                </a:ext>
              </a:extLst>
            </p:cNvPr>
            <p:cNvSpPr/>
            <p:nvPr/>
          </p:nvSpPr>
          <p:spPr>
            <a:xfrm>
              <a:off x="1098714" y="1828804"/>
              <a:ext cx="1285719" cy="1285719"/>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Google Shape;109;p6">
              <a:extLst>
                <a:ext uri="{FF2B5EF4-FFF2-40B4-BE49-F238E27FC236}">
                  <a16:creationId xmlns="" xmlns:a16="http://schemas.microsoft.com/office/drawing/2014/main" id="{E542069C-0D0B-E7E9-665E-AE4711719ABB}"/>
                </a:ext>
              </a:extLst>
            </p:cNvPr>
            <p:cNvSpPr/>
            <p:nvPr/>
          </p:nvSpPr>
          <p:spPr>
            <a:xfrm>
              <a:off x="1162831" y="2207262"/>
              <a:ext cx="115748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600" b="1" i="0" u="none" strike="noStrike" cap="none" dirty="0" err="1">
                  <a:solidFill>
                    <a:schemeClr val="bg1"/>
                  </a:solidFill>
                  <a:latin typeface="Mali" panose="00000500000000000000" pitchFamily="2" charset="-34"/>
                  <a:ea typeface="Roboto"/>
                  <a:cs typeface="Mali" panose="00000500000000000000" pitchFamily="2" charset="-34"/>
                  <a:sym typeface="Roboto"/>
                </a:rPr>
                <a:t>Khẳng</a:t>
              </a:r>
              <a:r>
                <a:rPr lang="en-GB" sz="1600" b="1" i="0" u="none" strike="noStrike" cap="none" dirty="0">
                  <a:solidFill>
                    <a:schemeClr val="bg1"/>
                  </a:solidFill>
                  <a:latin typeface="Mali" panose="00000500000000000000" pitchFamily="2" charset="-34"/>
                  <a:ea typeface="Roboto"/>
                  <a:cs typeface="Mali" panose="00000500000000000000" pitchFamily="2" charset="-34"/>
                  <a:sym typeface="Roboto"/>
                </a:rPr>
                <a:t> </a:t>
              </a:r>
              <a:r>
                <a:rPr lang="en-GB" sz="1600" b="1" i="0" u="none" strike="noStrike" cap="none" dirty="0" err="1">
                  <a:solidFill>
                    <a:schemeClr val="bg1"/>
                  </a:solidFill>
                  <a:latin typeface="Mali" panose="00000500000000000000" pitchFamily="2" charset="-34"/>
                  <a:ea typeface="Roboto"/>
                  <a:cs typeface="Mali" panose="00000500000000000000" pitchFamily="2" charset="-34"/>
                  <a:sym typeface="Roboto"/>
                </a:rPr>
                <a:t>định</a:t>
              </a:r>
              <a:endParaRPr lang="en-GB" sz="1600" b="1" i="0" u="none" strike="noStrike" cap="none" dirty="0">
                <a:solidFill>
                  <a:schemeClr val="bg1"/>
                </a:solidFill>
                <a:latin typeface="Mali" panose="00000500000000000000" pitchFamily="2" charset="-34"/>
                <a:ea typeface="Roboto"/>
                <a:cs typeface="Mali" panose="00000500000000000000" pitchFamily="2" charset="-34"/>
                <a:sym typeface="Roboto"/>
              </a:endParaRPr>
            </a:p>
          </p:txBody>
        </p:sp>
      </p:grpSp>
      <p:grpSp>
        <p:nvGrpSpPr>
          <p:cNvPr id="41" name="Group 40">
            <a:extLst>
              <a:ext uri="{FF2B5EF4-FFF2-40B4-BE49-F238E27FC236}">
                <a16:creationId xmlns="" xmlns:a16="http://schemas.microsoft.com/office/drawing/2014/main" id="{3A6B8485-EE4B-C4F1-468A-B8F797CFD2A2}"/>
              </a:ext>
            </a:extLst>
          </p:cNvPr>
          <p:cNvGrpSpPr/>
          <p:nvPr/>
        </p:nvGrpSpPr>
        <p:grpSpPr>
          <a:xfrm>
            <a:off x="1767743" y="3477111"/>
            <a:ext cx="6286884" cy="1038662"/>
            <a:chOff x="1777085" y="3441483"/>
            <a:chExt cx="6286884" cy="1038662"/>
          </a:xfrm>
        </p:grpSpPr>
        <p:sp>
          <p:nvSpPr>
            <p:cNvPr id="22" name="Google Shape;89;p6">
              <a:extLst>
                <a:ext uri="{FF2B5EF4-FFF2-40B4-BE49-F238E27FC236}">
                  <a16:creationId xmlns="" xmlns:a16="http://schemas.microsoft.com/office/drawing/2014/main" id="{FF254DCA-0030-1107-547B-3166847609D4}"/>
                </a:ext>
              </a:extLst>
            </p:cNvPr>
            <p:cNvSpPr/>
            <p:nvPr/>
          </p:nvSpPr>
          <p:spPr>
            <a:xfrm>
              <a:off x="1777085" y="3441483"/>
              <a:ext cx="6215008" cy="1038662"/>
            </a:xfrm>
            <a:prstGeom prst="roundRect">
              <a:avLst>
                <a:gd name="adj" fmla="val 0"/>
              </a:avLst>
            </a:prstGeom>
            <a:noFill/>
            <a:ln w="57150" cap="flat" cmpd="sng">
              <a:solidFill>
                <a:srgbClr val="85BD3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90;p6">
              <a:extLst>
                <a:ext uri="{FF2B5EF4-FFF2-40B4-BE49-F238E27FC236}">
                  <a16:creationId xmlns="" xmlns:a16="http://schemas.microsoft.com/office/drawing/2014/main" id="{B6AA96D7-0D97-8B9B-B172-7C99D648839F}"/>
                </a:ext>
              </a:extLst>
            </p:cNvPr>
            <p:cNvSpPr txBox="1"/>
            <p:nvPr/>
          </p:nvSpPr>
          <p:spPr>
            <a:xfrm>
              <a:off x="2620526" y="3477680"/>
              <a:ext cx="5443443" cy="966269"/>
            </a:xfrm>
            <a:prstGeom prst="rect">
              <a:avLst/>
            </a:prstGeom>
            <a:noFill/>
            <a:ln>
              <a:noFill/>
            </a:ln>
          </p:spPr>
          <p:txBody>
            <a:bodyPr spcFirstLastPara="1" wrap="square" lIns="92000" tIns="0" rIns="92000" bIns="0" anchor="ctr" anchorCtr="0">
              <a:noAutofit/>
            </a:bodyPr>
            <a:lstStyle/>
            <a:p>
              <a:pPr marL="0" marR="0" lvl="0" indent="0" algn="l" rtl="0">
                <a:lnSpc>
                  <a:spcPct val="90000"/>
                </a:lnSpc>
                <a:spcBef>
                  <a:spcPts val="0"/>
                </a:spcBef>
                <a:spcAft>
                  <a:spcPts val="0"/>
                </a:spcAft>
                <a:buClr>
                  <a:schemeClr val="dk1"/>
                </a:buClr>
                <a:buSzPts val="1600"/>
                <a:buFont typeface="Roboto"/>
                <a:buNone/>
              </a:pP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S + have/has + not + V3/ed + O</a:t>
              </a:r>
            </a:p>
            <a:p>
              <a:pPr marL="0" marR="0" lvl="0" indent="0" algn="l" rtl="0">
                <a:lnSpc>
                  <a:spcPct val="90000"/>
                </a:lnSpc>
                <a:spcBef>
                  <a:spcPts val="560"/>
                </a:spcBef>
                <a:spcAft>
                  <a:spcPts val="0"/>
                </a:spcAft>
                <a:buClr>
                  <a:schemeClr val="dk1"/>
                </a:buClr>
                <a:buSzPts val="1600"/>
                <a:buFont typeface="Roboto"/>
                <a:buNone/>
              </a:pPr>
              <a:r>
                <a:rPr lang="en-GB" sz="1400" b="1" i="0" u="none" strike="noStrike" cap="none" dirty="0">
                  <a:solidFill>
                    <a:srgbClr val="009386"/>
                  </a:solidFill>
                  <a:latin typeface="Mali" panose="00000500000000000000" pitchFamily="2" charset="-34"/>
                  <a:ea typeface="Roboto"/>
                  <a:cs typeface="Mali" panose="00000500000000000000" pitchFamily="2" charset="-34"/>
                  <a:sym typeface="Roboto"/>
                </a:rPr>
                <a:t>I haven’t done </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my homework.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Tôi</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chưa</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làm</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xong</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bài</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 </a:t>
              </a:r>
              <a:r>
                <a:rPr lang="en-GB" sz="1400" b="0" i="0" u="none" strike="noStrike" cap="none" dirty="0" err="1">
                  <a:solidFill>
                    <a:schemeClr val="dk1"/>
                  </a:solidFill>
                  <a:latin typeface="Mali" panose="00000500000000000000" pitchFamily="2" charset="-34"/>
                  <a:ea typeface="Roboto"/>
                  <a:cs typeface="Mali" panose="00000500000000000000" pitchFamily="2" charset="-34"/>
                  <a:sym typeface="Roboto"/>
                </a:rPr>
                <a:t>tập</a:t>
              </a: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a:t>
              </a:r>
            </a:p>
          </p:txBody>
        </p:sp>
      </p:grpSp>
      <p:grpSp>
        <p:nvGrpSpPr>
          <p:cNvPr id="38" name="Group 37">
            <a:extLst>
              <a:ext uri="{FF2B5EF4-FFF2-40B4-BE49-F238E27FC236}">
                <a16:creationId xmlns="" xmlns:a16="http://schemas.microsoft.com/office/drawing/2014/main" id="{9FC70564-1324-6500-B8E8-9C2A444A4869}"/>
              </a:ext>
            </a:extLst>
          </p:cNvPr>
          <p:cNvGrpSpPr/>
          <p:nvPr/>
        </p:nvGrpSpPr>
        <p:grpSpPr>
          <a:xfrm>
            <a:off x="1090514" y="3353582"/>
            <a:ext cx="1285719" cy="1285719"/>
            <a:chOff x="1099856" y="3317954"/>
            <a:chExt cx="1285719" cy="1285719"/>
          </a:xfrm>
        </p:grpSpPr>
        <p:sp>
          <p:nvSpPr>
            <p:cNvPr id="20" name="Oval 19">
              <a:extLst>
                <a:ext uri="{FF2B5EF4-FFF2-40B4-BE49-F238E27FC236}">
                  <a16:creationId xmlns="" xmlns:a16="http://schemas.microsoft.com/office/drawing/2014/main" id="{2EE8BA0D-6483-1481-35DE-9F839D655F1C}"/>
                </a:ext>
              </a:extLst>
            </p:cNvPr>
            <p:cNvSpPr/>
            <p:nvPr/>
          </p:nvSpPr>
          <p:spPr>
            <a:xfrm>
              <a:off x="1099856" y="3317954"/>
              <a:ext cx="1285719" cy="1285719"/>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Google Shape;109;p6">
              <a:extLst>
                <a:ext uri="{FF2B5EF4-FFF2-40B4-BE49-F238E27FC236}">
                  <a16:creationId xmlns="" xmlns:a16="http://schemas.microsoft.com/office/drawing/2014/main" id="{6BAEFC20-A21F-4C8A-F495-B3B584DE2390}"/>
                </a:ext>
              </a:extLst>
            </p:cNvPr>
            <p:cNvSpPr/>
            <p:nvPr/>
          </p:nvSpPr>
          <p:spPr>
            <a:xfrm>
              <a:off x="1163973" y="3791557"/>
              <a:ext cx="1157485"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600" b="1" i="0" u="none" strike="noStrike" cap="none" dirty="0" err="1">
                  <a:solidFill>
                    <a:schemeClr val="bg1"/>
                  </a:solidFill>
                  <a:latin typeface="Mali" panose="00000500000000000000" pitchFamily="2" charset="-34"/>
                  <a:ea typeface="Roboto"/>
                  <a:cs typeface="Mali" panose="00000500000000000000" pitchFamily="2" charset="-34"/>
                  <a:sym typeface="Roboto"/>
                </a:rPr>
                <a:t>Phủ</a:t>
              </a:r>
              <a:r>
                <a:rPr lang="en-GB" sz="1600" b="1" i="0" u="none" strike="noStrike" cap="none" dirty="0">
                  <a:solidFill>
                    <a:schemeClr val="bg1"/>
                  </a:solidFill>
                  <a:latin typeface="Mali" panose="00000500000000000000" pitchFamily="2" charset="-34"/>
                  <a:ea typeface="Roboto"/>
                  <a:cs typeface="Mali" panose="00000500000000000000" pitchFamily="2" charset="-34"/>
                  <a:sym typeface="Roboto"/>
                </a:rPr>
                <a:t> </a:t>
              </a:r>
              <a:r>
                <a:rPr lang="en-GB" sz="1600" b="1" i="0" u="none" strike="noStrike" cap="none" dirty="0" err="1">
                  <a:solidFill>
                    <a:schemeClr val="bg1"/>
                  </a:solidFill>
                  <a:latin typeface="Mali" panose="00000500000000000000" pitchFamily="2" charset="-34"/>
                  <a:ea typeface="Roboto"/>
                  <a:cs typeface="Mali" panose="00000500000000000000" pitchFamily="2" charset="-34"/>
                  <a:sym typeface="Roboto"/>
                </a:rPr>
                <a:t>định</a:t>
              </a:r>
              <a:endParaRPr lang="en-GB" sz="1600" b="1" i="0" u="none" strike="noStrike" cap="none" dirty="0">
                <a:solidFill>
                  <a:schemeClr val="bg1"/>
                </a:solidFill>
                <a:latin typeface="Mali" panose="00000500000000000000" pitchFamily="2" charset="-34"/>
                <a:ea typeface="Roboto"/>
                <a:cs typeface="Mali" panose="00000500000000000000" pitchFamily="2" charset="-34"/>
                <a:sym typeface="Roboto"/>
              </a:endParaRPr>
            </a:p>
          </p:txBody>
        </p:sp>
      </p:grpSp>
      <p:grpSp>
        <p:nvGrpSpPr>
          <p:cNvPr id="40" name="Group 39">
            <a:extLst>
              <a:ext uri="{FF2B5EF4-FFF2-40B4-BE49-F238E27FC236}">
                <a16:creationId xmlns="" xmlns:a16="http://schemas.microsoft.com/office/drawing/2014/main" id="{24092DF6-C89A-CABF-8C52-2E14FFA54430}"/>
              </a:ext>
            </a:extLst>
          </p:cNvPr>
          <p:cNvGrpSpPr/>
          <p:nvPr/>
        </p:nvGrpSpPr>
        <p:grpSpPr>
          <a:xfrm>
            <a:off x="1767743" y="4966262"/>
            <a:ext cx="6286885" cy="1038662"/>
            <a:chOff x="1777085" y="4930634"/>
            <a:chExt cx="6286885" cy="1038662"/>
          </a:xfrm>
        </p:grpSpPr>
        <p:sp>
          <p:nvSpPr>
            <p:cNvPr id="32" name="Google Shape;89;p6">
              <a:extLst>
                <a:ext uri="{FF2B5EF4-FFF2-40B4-BE49-F238E27FC236}">
                  <a16:creationId xmlns="" xmlns:a16="http://schemas.microsoft.com/office/drawing/2014/main" id="{5C283970-A68F-E2EA-159F-EE87B3B904F5}"/>
                </a:ext>
              </a:extLst>
            </p:cNvPr>
            <p:cNvSpPr/>
            <p:nvPr/>
          </p:nvSpPr>
          <p:spPr>
            <a:xfrm>
              <a:off x="1777085" y="4930634"/>
              <a:ext cx="6215008" cy="1038662"/>
            </a:xfrm>
            <a:prstGeom prst="roundRect">
              <a:avLst>
                <a:gd name="adj" fmla="val 0"/>
              </a:avLst>
            </a:prstGeom>
            <a:noFill/>
            <a:ln w="57150" cap="flat" cmpd="sng">
              <a:solidFill>
                <a:srgbClr val="00964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90;p6">
              <a:extLst>
                <a:ext uri="{FF2B5EF4-FFF2-40B4-BE49-F238E27FC236}">
                  <a16:creationId xmlns="" xmlns:a16="http://schemas.microsoft.com/office/drawing/2014/main" id="{B3443E7F-D68B-7F25-7611-8C983237D2AD}"/>
                </a:ext>
              </a:extLst>
            </p:cNvPr>
            <p:cNvSpPr txBox="1"/>
            <p:nvPr/>
          </p:nvSpPr>
          <p:spPr>
            <a:xfrm>
              <a:off x="2620526" y="4966831"/>
              <a:ext cx="5443444" cy="966269"/>
            </a:xfrm>
            <a:prstGeom prst="rect">
              <a:avLst/>
            </a:prstGeom>
            <a:noFill/>
            <a:ln>
              <a:noFill/>
            </a:ln>
          </p:spPr>
          <p:txBody>
            <a:bodyPr spcFirstLastPara="1" wrap="square" lIns="92000" tIns="0" rIns="92000" bIns="0" anchor="ctr" anchorCtr="0">
              <a:noAutofit/>
            </a:bodyPr>
            <a:lstStyle/>
            <a:p>
              <a:pPr marL="0" marR="0" lvl="0" indent="0" algn="l" rtl="0">
                <a:lnSpc>
                  <a:spcPct val="90000"/>
                </a:lnSpc>
                <a:spcBef>
                  <a:spcPts val="0"/>
                </a:spcBef>
                <a:spcAft>
                  <a:spcPts val="0"/>
                </a:spcAft>
                <a:buClr>
                  <a:schemeClr val="dk1"/>
                </a:buClr>
                <a:buSzPts val="1600"/>
                <a:buFont typeface="Roboto"/>
                <a:buNone/>
              </a:pPr>
              <a:r>
                <a:rPr lang="en-GB" sz="1400" b="0" i="0" u="none" strike="noStrike" cap="none" dirty="0">
                  <a:solidFill>
                    <a:schemeClr val="dk1"/>
                  </a:solidFill>
                  <a:latin typeface="Mali" panose="00000500000000000000" pitchFamily="2" charset="-34"/>
                  <a:ea typeface="Roboto"/>
                  <a:cs typeface="Mali" panose="00000500000000000000" pitchFamily="2" charset="-34"/>
                  <a:sym typeface="Roboto"/>
                </a:rPr>
                <a:t>Have/has + S + V3/ed + O?</a:t>
              </a:r>
            </a:p>
            <a:p>
              <a:pPr marL="0" marR="0" lvl="0" indent="0" algn="l" rtl="0">
                <a:lnSpc>
                  <a:spcPct val="90000"/>
                </a:lnSpc>
                <a:spcBef>
                  <a:spcPts val="560"/>
                </a:spcBef>
                <a:spcAft>
                  <a:spcPts val="0"/>
                </a:spcAft>
                <a:buClr>
                  <a:schemeClr val="dk1"/>
                </a:buClr>
                <a:buSzPts val="1600"/>
                <a:buFont typeface="Roboto"/>
                <a:buNone/>
              </a:pPr>
              <a:r>
                <a:rPr lang="vi-VN" sz="1400" b="1" i="0" u="none" strike="noStrike" cap="none" dirty="0">
                  <a:solidFill>
                    <a:srgbClr val="009386"/>
                  </a:solidFill>
                  <a:latin typeface="Mali" panose="00000500000000000000" pitchFamily="2" charset="-34"/>
                  <a:ea typeface="Roboto"/>
                  <a:cs typeface="Mali" panose="00000500000000000000" pitchFamily="2" charset="-34"/>
                  <a:sym typeface="Roboto"/>
                </a:rPr>
                <a:t>Have you done </a:t>
              </a:r>
              <a:r>
                <a:rPr lang="vi-VN" sz="1400" i="0" u="none" strike="noStrike" cap="none" dirty="0">
                  <a:latin typeface="Mali" panose="00000500000000000000" pitchFamily="2" charset="-34"/>
                  <a:ea typeface="Roboto"/>
                  <a:cs typeface="Mali" panose="00000500000000000000" pitchFamily="2" charset="-34"/>
                  <a:sym typeface="Roboto"/>
                </a:rPr>
                <a:t>your homework? </a:t>
              </a:r>
              <a:r>
                <a:rPr lang="vi-VN" sz="1400" i="0" u="none" strike="noStrike" cap="none" dirty="0">
                  <a:solidFill>
                    <a:schemeClr val="dk1"/>
                  </a:solidFill>
                  <a:latin typeface="Mali" panose="00000500000000000000" pitchFamily="2" charset="-34"/>
                  <a:ea typeface="Roboto"/>
                  <a:cs typeface="Mali" panose="00000500000000000000" pitchFamily="2" charset="-34"/>
                  <a:sym typeface="Roboto"/>
                </a:rPr>
                <a:t>(Em đã làm xong bài tập</a:t>
              </a:r>
              <a:endParaRPr lang="en-GB" sz="1400" i="0" u="none" strike="noStrike" cap="none" dirty="0">
                <a:solidFill>
                  <a:schemeClr val="dk1"/>
                </a:solidFill>
                <a:latin typeface="Mali" panose="00000500000000000000" pitchFamily="2" charset="-34"/>
                <a:ea typeface="Roboto"/>
                <a:cs typeface="Mali" panose="00000500000000000000" pitchFamily="2" charset="-34"/>
                <a:sym typeface="Roboto"/>
              </a:endParaRPr>
            </a:p>
            <a:p>
              <a:pPr marL="0" marR="0" lvl="0" indent="0" algn="l" rtl="0">
                <a:lnSpc>
                  <a:spcPct val="90000"/>
                </a:lnSpc>
                <a:spcBef>
                  <a:spcPts val="560"/>
                </a:spcBef>
                <a:spcAft>
                  <a:spcPts val="0"/>
                </a:spcAft>
                <a:buClr>
                  <a:schemeClr val="dk1"/>
                </a:buClr>
                <a:buSzPts val="1600"/>
                <a:buFont typeface="Roboto"/>
                <a:buNone/>
              </a:pPr>
              <a:r>
                <a:rPr lang="vi-VN" sz="1400" i="0" u="none" strike="noStrike" cap="none" dirty="0">
                  <a:solidFill>
                    <a:schemeClr val="dk1"/>
                  </a:solidFill>
                  <a:latin typeface="Mali" panose="00000500000000000000" pitchFamily="2" charset="-34"/>
                  <a:ea typeface="Roboto"/>
                  <a:cs typeface="Mali" panose="00000500000000000000" pitchFamily="2" charset="-34"/>
                  <a:sym typeface="Roboto"/>
                </a:rPr>
                <a:t>về nhà chưa ?)</a:t>
              </a:r>
            </a:p>
          </p:txBody>
        </p:sp>
      </p:grpSp>
      <p:grpSp>
        <p:nvGrpSpPr>
          <p:cNvPr id="39" name="Group 38">
            <a:extLst>
              <a:ext uri="{FF2B5EF4-FFF2-40B4-BE49-F238E27FC236}">
                <a16:creationId xmlns="" xmlns:a16="http://schemas.microsoft.com/office/drawing/2014/main" id="{981FA6EC-A8F2-264F-EFC1-562F16B5642F}"/>
              </a:ext>
            </a:extLst>
          </p:cNvPr>
          <p:cNvGrpSpPr/>
          <p:nvPr/>
        </p:nvGrpSpPr>
        <p:grpSpPr>
          <a:xfrm>
            <a:off x="1090514" y="4842734"/>
            <a:ext cx="1285719" cy="1285719"/>
            <a:chOff x="1099856" y="4807106"/>
            <a:chExt cx="1285719" cy="1285719"/>
          </a:xfrm>
        </p:grpSpPr>
        <p:sp>
          <p:nvSpPr>
            <p:cNvPr id="30" name="Oval 29">
              <a:extLst>
                <a:ext uri="{FF2B5EF4-FFF2-40B4-BE49-F238E27FC236}">
                  <a16:creationId xmlns="" xmlns:a16="http://schemas.microsoft.com/office/drawing/2014/main" id="{3A0A46B2-4383-B803-9062-9B10E8B293AF}"/>
                </a:ext>
              </a:extLst>
            </p:cNvPr>
            <p:cNvSpPr/>
            <p:nvPr/>
          </p:nvSpPr>
          <p:spPr>
            <a:xfrm>
              <a:off x="1099856" y="4807106"/>
              <a:ext cx="1285719" cy="1285719"/>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Google Shape;109;p6">
              <a:extLst>
                <a:ext uri="{FF2B5EF4-FFF2-40B4-BE49-F238E27FC236}">
                  <a16:creationId xmlns="" xmlns:a16="http://schemas.microsoft.com/office/drawing/2014/main" id="{B32FB7E4-D907-3FB8-C57F-6DA89674F8AD}"/>
                </a:ext>
              </a:extLst>
            </p:cNvPr>
            <p:cNvSpPr/>
            <p:nvPr/>
          </p:nvSpPr>
          <p:spPr>
            <a:xfrm>
              <a:off x="1163973" y="5251020"/>
              <a:ext cx="1157485"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600" b="1" i="0" u="none" strike="noStrike" cap="none" dirty="0">
                  <a:solidFill>
                    <a:schemeClr val="bg1"/>
                  </a:solidFill>
                  <a:latin typeface="Mali" panose="00000500000000000000" pitchFamily="2" charset="-34"/>
                  <a:ea typeface="Roboto"/>
                  <a:cs typeface="Mali" panose="00000500000000000000" pitchFamily="2" charset="-34"/>
                  <a:sym typeface="Roboto"/>
                </a:rPr>
                <a:t>Nghi </a:t>
              </a:r>
              <a:r>
                <a:rPr lang="en-GB" sz="1600" b="1" i="0" u="none" strike="noStrike" cap="none" dirty="0" err="1">
                  <a:solidFill>
                    <a:schemeClr val="bg1"/>
                  </a:solidFill>
                  <a:latin typeface="Mali" panose="00000500000000000000" pitchFamily="2" charset="-34"/>
                  <a:ea typeface="Roboto"/>
                  <a:cs typeface="Mali" panose="00000500000000000000" pitchFamily="2" charset="-34"/>
                  <a:sym typeface="Roboto"/>
                </a:rPr>
                <a:t>vấn</a:t>
              </a:r>
              <a:endParaRPr lang="en-GB" sz="1600" b="1" i="0" u="none" strike="noStrike" cap="none" dirty="0">
                <a:solidFill>
                  <a:schemeClr val="bg1"/>
                </a:solidFill>
                <a:latin typeface="Mali" panose="00000500000000000000" pitchFamily="2" charset="-34"/>
                <a:ea typeface="Roboto"/>
                <a:cs typeface="Mali" panose="00000500000000000000" pitchFamily="2" charset="-34"/>
                <a:sym typeface="Roboto"/>
              </a:endParaRPr>
            </a:p>
          </p:txBody>
        </p:sp>
      </p:grpSp>
    </p:spTree>
    <p:extLst>
      <p:ext uri="{BB962C8B-B14F-4D97-AF65-F5344CB8AC3E}">
        <p14:creationId xmlns:p14="http://schemas.microsoft.com/office/powerpoint/2010/main" val="78166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1777E-4F6F-AA1B-F5A2-6B966CDAC009}"/>
              </a:ext>
            </a:extLst>
          </p:cNvPr>
          <p:cNvSpPr>
            <a:spLocks noGrp="1"/>
          </p:cNvSpPr>
          <p:nvPr>
            <p:ph type="title"/>
          </p:nvPr>
        </p:nvSpPr>
        <p:spPr/>
        <p:txBody>
          <a:bodyPr/>
          <a:lstStyle/>
          <a:p>
            <a:r>
              <a:rPr lang="en-GB" sz="3100" dirty="0"/>
              <a:t>Quy </a:t>
            </a:r>
            <a:r>
              <a:rPr lang="en-GB" sz="3100" dirty="0" err="1"/>
              <a:t>tắc</a:t>
            </a:r>
            <a:r>
              <a:rPr lang="en-GB" sz="3100" dirty="0"/>
              <a:t> </a:t>
            </a:r>
            <a:r>
              <a:rPr lang="en-GB" sz="3100" dirty="0" err="1"/>
              <a:t>thêm</a:t>
            </a:r>
            <a:r>
              <a:rPr lang="en-GB" sz="3100" dirty="0"/>
              <a:t> </a:t>
            </a:r>
            <a:r>
              <a:rPr lang="en-GB" sz="3100" dirty="0" err="1"/>
              <a:t>đuôi</a:t>
            </a:r>
            <a:r>
              <a:rPr lang="en-GB" sz="3100" dirty="0"/>
              <a:t> –ed </a:t>
            </a:r>
            <a:r>
              <a:rPr lang="en-GB" sz="3100" dirty="0" err="1"/>
              <a:t>sau</a:t>
            </a:r>
            <a:r>
              <a:rPr lang="en-GB" sz="3100" dirty="0"/>
              <a:t> </a:t>
            </a:r>
            <a:r>
              <a:rPr lang="en-GB" sz="3100" dirty="0" err="1"/>
              <a:t>động</a:t>
            </a:r>
            <a:r>
              <a:rPr lang="en-GB" sz="3100" dirty="0"/>
              <a:t> </a:t>
            </a:r>
            <a:r>
              <a:rPr lang="en-GB" sz="3100" dirty="0" err="1"/>
              <a:t>từ</a:t>
            </a:r>
            <a:endParaRPr lang="en-GB" sz="3100" dirty="0"/>
          </a:p>
        </p:txBody>
      </p:sp>
      <p:sp>
        <p:nvSpPr>
          <p:cNvPr id="24" name="TextBox 23">
            <a:extLst>
              <a:ext uri="{FF2B5EF4-FFF2-40B4-BE49-F238E27FC236}">
                <a16:creationId xmlns="" xmlns:a16="http://schemas.microsoft.com/office/drawing/2014/main" id="{FBF387C3-AADE-278C-09B5-D6A8D7B15355}"/>
              </a:ext>
            </a:extLst>
          </p:cNvPr>
          <p:cNvSpPr txBox="1"/>
          <p:nvPr/>
        </p:nvSpPr>
        <p:spPr>
          <a:xfrm>
            <a:off x="967532" y="1789591"/>
            <a:ext cx="7208937" cy="584775"/>
          </a:xfrm>
          <a:prstGeom prst="rect">
            <a:avLst/>
          </a:prstGeom>
          <a:noFill/>
        </p:spPr>
        <p:txBody>
          <a:bodyPr wrap="square">
            <a:spAutoFit/>
          </a:bodyPr>
          <a:lstStyle/>
          <a:p>
            <a:pPr lvl="0">
              <a:buClr>
                <a:srgbClr val="000000"/>
              </a:buClr>
              <a:buSzPts val="1600"/>
            </a:pPr>
            <a:r>
              <a:rPr lang="vi-VN" sz="1600" b="1" dirty="0">
                <a:solidFill>
                  <a:schemeClr val="dk1"/>
                </a:solidFill>
                <a:latin typeface="Mali" panose="00000500000000000000" pitchFamily="2" charset="-34"/>
                <a:ea typeface="Roboto"/>
                <a:cs typeface="Mali" panose="00000500000000000000" pitchFamily="2" charset="-34"/>
                <a:sym typeface="Roboto"/>
              </a:rPr>
              <a:t>Theo quy tắc chung, chúng ta chỉ việc thêm ED vào sau động từ để thành lập dạng quá khứ phân từ.</a:t>
            </a:r>
          </a:p>
        </p:txBody>
      </p:sp>
      <p:grpSp>
        <p:nvGrpSpPr>
          <p:cNvPr id="17" name="Group 16">
            <a:extLst>
              <a:ext uri="{FF2B5EF4-FFF2-40B4-BE49-F238E27FC236}">
                <a16:creationId xmlns="" xmlns:a16="http://schemas.microsoft.com/office/drawing/2014/main" id="{6685B055-24EF-C283-747B-A3204A98FFDD}"/>
              </a:ext>
            </a:extLst>
          </p:cNvPr>
          <p:cNvGrpSpPr/>
          <p:nvPr/>
        </p:nvGrpSpPr>
        <p:grpSpPr>
          <a:xfrm>
            <a:off x="755650" y="2263005"/>
            <a:ext cx="7632700" cy="1446550"/>
            <a:chOff x="755650" y="2263005"/>
            <a:chExt cx="7632700" cy="1446550"/>
          </a:xfrm>
        </p:grpSpPr>
        <p:sp>
          <p:nvSpPr>
            <p:cNvPr id="25" name="Rectangle 24">
              <a:extLst>
                <a:ext uri="{FF2B5EF4-FFF2-40B4-BE49-F238E27FC236}">
                  <a16:creationId xmlns="" xmlns:a16="http://schemas.microsoft.com/office/drawing/2014/main" id="{5FB57942-162C-3D69-D5AB-6FA9DC0C7D95}"/>
                </a:ext>
              </a:extLst>
            </p:cNvPr>
            <p:cNvSpPr/>
            <p:nvPr/>
          </p:nvSpPr>
          <p:spPr>
            <a:xfrm>
              <a:off x="755650" y="2650915"/>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 xmlns:a16="http://schemas.microsoft.com/office/drawing/2014/main" id="{DA85B4DF-6736-B866-F4C9-353DDEC4FBD9}"/>
                </a:ext>
              </a:extLst>
            </p:cNvPr>
            <p:cNvGrpSpPr/>
            <p:nvPr/>
          </p:nvGrpSpPr>
          <p:grpSpPr>
            <a:xfrm>
              <a:off x="4075195" y="2263005"/>
              <a:ext cx="993611" cy="1446550"/>
              <a:chOff x="4075195" y="2373082"/>
              <a:chExt cx="993611" cy="1446550"/>
            </a:xfrm>
          </p:grpSpPr>
          <p:sp>
            <p:nvSpPr>
              <p:cNvPr id="27" name="Oval 26">
                <a:extLst>
                  <a:ext uri="{FF2B5EF4-FFF2-40B4-BE49-F238E27FC236}">
                    <a16:creationId xmlns="" xmlns:a16="http://schemas.microsoft.com/office/drawing/2014/main" id="{85E52B1C-0383-126E-48E1-8A08F301083F}"/>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 xmlns:a16="http://schemas.microsoft.com/office/drawing/2014/main" id="{473547FB-DC2C-178B-443F-DFC345407DF7}"/>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29" name="TextBox 28">
            <a:extLst>
              <a:ext uri="{FF2B5EF4-FFF2-40B4-BE49-F238E27FC236}">
                <a16:creationId xmlns="" xmlns:a16="http://schemas.microsoft.com/office/drawing/2014/main" id="{10EEAA4D-29C7-2F2F-F0BC-58F809F496ED}"/>
              </a:ext>
            </a:extLst>
          </p:cNvPr>
          <p:cNvSpPr txBox="1"/>
          <p:nvPr/>
        </p:nvSpPr>
        <p:spPr>
          <a:xfrm>
            <a:off x="795383" y="2706657"/>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Look</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34" name="TextBox 33">
            <a:extLst>
              <a:ext uri="{FF2B5EF4-FFF2-40B4-BE49-F238E27FC236}">
                <a16:creationId xmlns="" xmlns:a16="http://schemas.microsoft.com/office/drawing/2014/main" id="{A1FFCBB7-7CC9-7FD6-3D54-925D9AFB6EE7}"/>
              </a:ext>
            </a:extLst>
          </p:cNvPr>
          <p:cNvSpPr txBox="1"/>
          <p:nvPr/>
        </p:nvSpPr>
        <p:spPr>
          <a:xfrm>
            <a:off x="5068542" y="2706657"/>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Look</a:t>
            </a:r>
            <a:r>
              <a:rPr lang="en-GB" sz="3600" b="1" dirty="0">
                <a:solidFill>
                  <a:srgbClr val="E94E13"/>
                </a:solidFill>
                <a:latin typeface="Mali" panose="00000500000000000000" pitchFamily="2" charset="-34"/>
                <a:ea typeface="Roboto"/>
                <a:cs typeface="Mali" panose="00000500000000000000" pitchFamily="2" charset="-34"/>
                <a:sym typeface="Roboto"/>
              </a:rPr>
              <a:t>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6" name="Group 15">
            <a:extLst>
              <a:ext uri="{FF2B5EF4-FFF2-40B4-BE49-F238E27FC236}">
                <a16:creationId xmlns="" xmlns:a16="http://schemas.microsoft.com/office/drawing/2014/main" id="{30C57D81-EB03-E35E-3D40-521C6DF9AFC9}"/>
              </a:ext>
            </a:extLst>
          </p:cNvPr>
          <p:cNvGrpSpPr/>
          <p:nvPr/>
        </p:nvGrpSpPr>
        <p:grpSpPr>
          <a:xfrm>
            <a:off x="755650" y="3519510"/>
            <a:ext cx="7632700" cy="1446550"/>
            <a:chOff x="755650" y="3519510"/>
            <a:chExt cx="7632700" cy="1446550"/>
          </a:xfrm>
        </p:grpSpPr>
        <p:sp>
          <p:nvSpPr>
            <p:cNvPr id="57" name="Rectangle 56">
              <a:extLst>
                <a:ext uri="{FF2B5EF4-FFF2-40B4-BE49-F238E27FC236}">
                  <a16:creationId xmlns="" xmlns:a16="http://schemas.microsoft.com/office/drawing/2014/main" id="{7DEA15DC-D30A-E113-E199-755285C76638}"/>
                </a:ext>
              </a:extLst>
            </p:cNvPr>
            <p:cNvSpPr/>
            <p:nvPr/>
          </p:nvSpPr>
          <p:spPr>
            <a:xfrm>
              <a:off x="755650" y="3907420"/>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a:extLst>
                <a:ext uri="{FF2B5EF4-FFF2-40B4-BE49-F238E27FC236}">
                  <a16:creationId xmlns="" xmlns:a16="http://schemas.microsoft.com/office/drawing/2014/main" id="{276FBC1F-4B5E-6AA9-0BD0-06A9130B5EBF}"/>
                </a:ext>
              </a:extLst>
            </p:cNvPr>
            <p:cNvGrpSpPr/>
            <p:nvPr/>
          </p:nvGrpSpPr>
          <p:grpSpPr>
            <a:xfrm>
              <a:off x="4075195" y="3519510"/>
              <a:ext cx="993611" cy="1446550"/>
              <a:chOff x="4075195" y="2373082"/>
              <a:chExt cx="993611" cy="1446550"/>
            </a:xfrm>
          </p:grpSpPr>
          <p:sp>
            <p:nvSpPr>
              <p:cNvPr id="61" name="Oval 60">
                <a:extLst>
                  <a:ext uri="{FF2B5EF4-FFF2-40B4-BE49-F238E27FC236}">
                    <a16:creationId xmlns="" xmlns:a16="http://schemas.microsoft.com/office/drawing/2014/main" id="{4920608C-7BD3-B352-5114-CAF0F71D0FD5}"/>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 xmlns:a16="http://schemas.microsoft.com/office/drawing/2014/main" id="{EE3F4BE0-5FE3-EF28-40E7-19D39DFB7F45}"/>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59" name="TextBox 58">
            <a:extLst>
              <a:ext uri="{FF2B5EF4-FFF2-40B4-BE49-F238E27FC236}">
                <a16:creationId xmlns="" xmlns:a16="http://schemas.microsoft.com/office/drawing/2014/main" id="{32E7E08D-3828-3C87-0213-E33CD309B148}"/>
              </a:ext>
            </a:extLst>
          </p:cNvPr>
          <p:cNvSpPr txBox="1"/>
          <p:nvPr/>
        </p:nvSpPr>
        <p:spPr>
          <a:xfrm>
            <a:off x="795383" y="3963162"/>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Happen</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0" name="TextBox 59">
            <a:extLst>
              <a:ext uri="{FF2B5EF4-FFF2-40B4-BE49-F238E27FC236}">
                <a16:creationId xmlns="" xmlns:a16="http://schemas.microsoft.com/office/drawing/2014/main" id="{69401684-80D9-C099-1531-C3AB9FFA711C}"/>
              </a:ext>
            </a:extLst>
          </p:cNvPr>
          <p:cNvSpPr txBox="1"/>
          <p:nvPr/>
        </p:nvSpPr>
        <p:spPr>
          <a:xfrm>
            <a:off x="5068542" y="3963162"/>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Happen</a:t>
            </a:r>
            <a:r>
              <a:rPr lang="en-GB" sz="3600" b="1" dirty="0">
                <a:solidFill>
                  <a:srgbClr val="E94E13"/>
                </a:solidFill>
                <a:latin typeface="Mali" panose="00000500000000000000" pitchFamily="2" charset="-34"/>
                <a:ea typeface="Roboto"/>
                <a:cs typeface="Mali" panose="00000500000000000000" pitchFamily="2" charset="-34"/>
                <a:sym typeface="Roboto"/>
              </a:rPr>
              <a:t>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5" name="Group 14">
            <a:extLst>
              <a:ext uri="{FF2B5EF4-FFF2-40B4-BE49-F238E27FC236}">
                <a16:creationId xmlns="" xmlns:a16="http://schemas.microsoft.com/office/drawing/2014/main" id="{201F0B92-6795-E16B-AE24-04FC0463682B}"/>
              </a:ext>
            </a:extLst>
          </p:cNvPr>
          <p:cNvGrpSpPr/>
          <p:nvPr/>
        </p:nvGrpSpPr>
        <p:grpSpPr>
          <a:xfrm>
            <a:off x="755650" y="4776016"/>
            <a:ext cx="7632700" cy="1446550"/>
            <a:chOff x="755650" y="4776016"/>
            <a:chExt cx="7632700" cy="1446550"/>
          </a:xfrm>
        </p:grpSpPr>
        <p:sp>
          <p:nvSpPr>
            <p:cNvPr id="64" name="Rectangle 63">
              <a:extLst>
                <a:ext uri="{FF2B5EF4-FFF2-40B4-BE49-F238E27FC236}">
                  <a16:creationId xmlns="" xmlns:a16="http://schemas.microsoft.com/office/drawing/2014/main" id="{0D810D9C-FC19-90E7-BE52-282E8D4B64F1}"/>
                </a:ext>
              </a:extLst>
            </p:cNvPr>
            <p:cNvSpPr/>
            <p:nvPr/>
          </p:nvSpPr>
          <p:spPr>
            <a:xfrm>
              <a:off x="755650" y="5163926"/>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 xmlns:a16="http://schemas.microsoft.com/office/drawing/2014/main" id="{A5E273EF-F7D6-2F2D-1A61-BB7A00669145}"/>
                </a:ext>
              </a:extLst>
            </p:cNvPr>
            <p:cNvGrpSpPr/>
            <p:nvPr/>
          </p:nvGrpSpPr>
          <p:grpSpPr>
            <a:xfrm>
              <a:off x="4075195" y="4776016"/>
              <a:ext cx="993611" cy="1446550"/>
              <a:chOff x="4075195" y="2373082"/>
              <a:chExt cx="993611" cy="1446550"/>
            </a:xfrm>
          </p:grpSpPr>
          <p:sp>
            <p:nvSpPr>
              <p:cNvPr id="68" name="Oval 67">
                <a:extLst>
                  <a:ext uri="{FF2B5EF4-FFF2-40B4-BE49-F238E27FC236}">
                    <a16:creationId xmlns="" xmlns:a16="http://schemas.microsoft.com/office/drawing/2014/main" id="{29E3DD89-CA88-9590-ED58-903886548583}"/>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 xmlns:a16="http://schemas.microsoft.com/office/drawing/2014/main" id="{9EA3E6D2-BE74-4A3D-0EA9-640D9E59A774}"/>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66" name="TextBox 65">
            <a:extLst>
              <a:ext uri="{FF2B5EF4-FFF2-40B4-BE49-F238E27FC236}">
                <a16:creationId xmlns="" xmlns:a16="http://schemas.microsoft.com/office/drawing/2014/main" id="{86ED9A12-AED8-3F51-5A7A-8EE65F09A349}"/>
              </a:ext>
            </a:extLst>
          </p:cNvPr>
          <p:cNvSpPr txBox="1"/>
          <p:nvPr/>
        </p:nvSpPr>
        <p:spPr>
          <a:xfrm>
            <a:off x="795383" y="5219668"/>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Start</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7" name="TextBox 66">
            <a:extLst>
              <a:ext uri="{FF2B5EF4-FFF2-40B4-BE49-F238E27FC236}">
                <a16:creationId xmlns="" xmlns:a16="http://schemas.microsoft.com/office/drawing/2014/main" id="{601FA394-E7B4-9663-EA20-0587B3BBB348}"/>
              </a:ext>
            </a:extLst>
          </p:cNvPr>
          <p:cNvSpPr txBox="1"/>
          <p:nvPr/>
        </p:nvSpPr>
        <p:spPr>
          <a:xfrm>
            <a:off x="5068542" y="5219668"/>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Start</a:t>
            </a:r>
            <a:r>
              <a:rPr lang="en-GB" sz="3600" b="1" dirty="0">
                <a:solidFill>
                  <a:srgbClr val="E94E13"/>
                </a:solidFill>
                <a:latin typeface="Mali" panose="00000500000000000000" pitchFamily="2" charset="-34"/>
                <a:ea typeface="Roboto"/>
                <a:cs typeface="Mali" panose="00000500000000000000" pitchFamily="2" charset="-34"/>
                <a:sym typeface="Roboto"/>
              </a:rPr>
              <a:t>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spTree>
    <p:extLst>
      <p:ext uri="{BB962C8B-B14F-4D97-AF65-F5344CB8AC3E}">
        <p14:creationId xmlns:p14="http://schemas.microsoft.com/office/powerpoint/2010/main" val="15922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59" grpId="0"/>
      <p:bldP spid="60"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1777E-4F6F-AA1B-F5A2-6B966CDAC009}"/>
              </a:ext>
            </a:extLst>
          </p:cNvPr>
          <p:cNvSpPr>
            <a:spLocks noGrp="1"/>
          </p:cNvSpPr>
          <p:nvPr>
            <p:ph type="title"/>
          </p:nvPr>
        </p:nvSpPr>
        <p:spPr/>
        <p:txBody>
          <a:bodyPr/>
          <a:lstStyle/>
          <a:p>
            <a:r>
              <a:rPr lang="en-GB" sz="3100" dirty="0"/>
              <a:t>Quy </a:t>
            </a:r>
            <a:r>
              <a:rPr lang="en-GB" sz="3100" dirty="0" err="1"/>
              <a:t>tắc</a:t>
            </a:r>
            <a:r>
              <a:rPr lang="en-GB" sz="3100" dirty="0"/>
              <a:t> </a:t>
            </a:r>
            <a:r>
              <a:rPr lang="en-GB" sz="3100" dirty="0" err="1"/>
              <a:t>thêm</a:t>
            </a:r>
            <a:r>
              <a:rPr lang="en-GB" sz="3100" dirty="0"/>
              <a:t> </a:t>
            </a:r>
            <a:r>
              <a:rPr lang="en-GB" sz="3100" dirty="0" err="1"/>
              <a:t>đuôi</a:t>
            </a:r>
            <a:r>
              <a:rPr lang="en-GB" sz="3100" dirty="0"/>
              <a:t> –ed </a:t>
            </a:r>
            <a:r>
              <a:rPr lang="en-GB" sz="3100" dirty="0" err="1"/>
              <a:t>sau</a:t>
            </a:r>
            <a:r>
              <a:rPr lang="en-GB" sz="3100" dirty="0"/>
              <a:t> </a:t>
            </a:r>
            <a:r>
              <a:rPr lang="en-GB" sz="3100" dirty="0" err="1"/>
              <a:t>động</a:t>
            </a:r>
            <a:r>
              <a:rPr lang="en-GB" sz="3100" dirty="0"/>
              <a:t> </a:t>
            </a:r>
            <a:r>
              <a:rPr lang="en-GB" sz="3100" dirty="0" err="1"/>
              <a:t>từ</a:t>
            </a:r>
            <a:endParaRPr lang="en-GB" sz="3100" dirty="0"/>
          </a:p>
        </p:txBody>
      </p:sp>
      <p:sp>
        <p:nvSpPr>
          <p:cNvPr id="24" name="TextBox 23">
            <a:extLst>
              <a:ext uri="{FF2B5EF4-FFF2-40B4-BE49-F238E27FC236}">
                <a16:creationId xmlns="" xmlns:a16="http://schemas.microsoft.com/office/drawing/2014/main" id="{FBF387C3-AADE-278C-09B5-D6A8D7B15355}"/>
              </a:ext>
            </a:extLst>
          </p:cNvPr>
          <p:cNvSpPr txBox="1"/>
          <p:nvPr/>
        </p:nvSpPr>
        <p:spPr>
          <a:xfrm>
            <a:off x="967532" y="1789591"/>
            <a:ext cx="7208937" cy="584775"/>
          </a:xfrm>
          <a:prstGeom prst="rect">
            <a:avLst/>
          </a:prstGeom>
          <a:noFill/>
        </p:spPr>
        <p:txBody>
          <a:bodyPr wrap="square">
            <a:spAutoFit/>
          </a:bodyPr>
          <a:lstStyle/>
          <a:p>
            <a:pPr lvl="0">
              <a:buClr>
                <a:srgbClr val="000000"/>
              </a:buClr>
              <a:buSzPts val="1600"/>
            </a:pPr>
            <a:r>
              <a:rPr lang="vi-VN" sz="1600" b="1" dirty="0">
                <a:solidFill>
                  <a:schemeClr val="dk1"/>
                </a:solidFill>
                <a:latin typeface="Mali" panose="00000500000000000000" pitchFamily="2" charset="-34"/>
                <a:ea typeface="Roboto"/>
                <a:cs typeface="Mali" panose="00000500000000000000" pitchFamily="2" charset="-34"/>
                <a:sym typeface="Roboto"/>
              </a:rPr>
              <a:t>Những động từ tận cùng bằng E (câm), EE ta chỉ việc thêm D vào cuối động từ đó.</a:t>
            </a:r>
          </a:p>
        </p:txBody>
      </p:sp>
      <p:grpSp>
        <p:nvGrpSpPr>
          <p:cNvPr id="17" name="Group 16">
            <a:extLst>
              <a:ext uri="{FF2B5EF4-FFF2-40B4-BE49-F238E27FC236}">
                <a16:creationId xmlns="" xmlns:a16="http://schemas.microsoft.com/office/drawing/2014/main" id="{6685B055-24EF-C283-747B-A3204A98FFDD}"/>
              </a:ext>
            </a:extLst>
          </p:cNvPr>
          <p:cNvGrpSpPr/>
          <p:nvPr/>
        </p:nvGrpSpPr>
        <p:grpSpPr>
          <a:xfrm>
            <a:off x="755650" y="2263005"/>
            <a:ext cx="7632700" cy="1446550"/>
            <a:chOff x="755650" y="2263005"/>
            <a:chExt cx="7632700" cy="1446550"/>
          </a:xfrm>
        </p:grpSpPr>
        <p:sp>
          <p:nvSpPr>
            <p:cNvPr id="25" name="Rectangle 24">
              <a:extLst>
                <a:ext uri="{FF2B5EF4-FFF2-40B4-BE49-F238E27FC236}">
                  <a16:creationId xmlns="" xmlns:a16="http://schemas.microsoft.com/office/drawing/2014/main" id="{5FB57942-162C-3D69-D5AB-6FA9DC0C7D95}"/>
                </a:ext>
              </a:extLst>
            </p:cNvPr>
            <p:cNvSpPr/>
            <p:nvPr/>
          </p:nvSpPr>
          <p:spPr>
            <a:xfrm>
              <a:off x="755650" y="2650915"/>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 xmlns:a16="http://schemas.microsoft.com/office/drawing/2014/main" id="{DA85B4DF-6736-B866-F4C9-353DDEC4FBD9}"/>
                </a:ext>
              </a:extLst>
            </p:cNvPr>
            <p:cNvGrpSpPr/>
            <p:nvPr/>
          </p:nvGrpSpPr>
          <p:grpSpPr>
            <a:xfrm>
              <a:off x="4075195" y="2263005"/>
              <a:ext cx="993611" cy="1446550"/>
              <a:chOff x="4075195" y="2373082"/>
              <a:chExt cx="993611" cy="1446550"/>
            </a:xfrm>
          </p:grpSpPr>
          <p:sp>
            <p:nvSpPr>
              <p:cNvPr id="27" name="Oval 26">
                <a:extLst>
                  <a:ext uri="{FF2B5EF4-FFF2-40B4-BE49-F238E27FC236}">
                    <a16:creationId xmlns="" xmlns:a16="http://schemas.microsoft.com/office/drawing/2014/main" id="{85E52B1C-0383-126E-48E1-8A08F301083F}"/>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 xmlns:a16="http://schemas.microsoft.com/office/drawing/2014/main" id="{473547FB-DC2C-178B-443F-DFC345407DF7}"/>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29" name="TextBox 28">
            <a:extLst>
              <a:ext uri="{FF2B5EF4-FFF2-40B4-BE49-F238E27FC236}">
                <a16:creationId xmlns="" xmlns:a16="http://schemas.microsoft.com/office/drawing/2014/main" id="{10EEAA4D-29C7-2F2F-F0BC-58F809F496ED}"/>
              </a:ext>
            </a:extLst>
          </p:cNvPr>
          <p:cNvSpPr txBox="1"/>
          <p:nvPr/>
        </p:nvSpPr>
        <p:spPr>
          <a:xfrm>
            <a:off x="795383" y="2706657"/>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Smile</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34" name="TextBox 33">
            <a:extLst>
              <a:ext uri="{FF2B5EF4-FFF2-40B4-BE49-F238E27FC236}">
                <a16:creationId xmlns="" xmlns:a16="http://schemas.microsoft.com/office/drawing/2014/main" id="{A1FFCBB7-7CC9-7FD6-3D54-925D9AFB6EE7}"/>
              </a:ext>
            </a:extLst>
          </p:cNvPr>
          <p:cNvSpPr txBox="1"/>
          <p:nvPr/>
        </p:nvSpPr>
        <p:spPr>
          <a:xfrm>
            <a:off x="5068542" y="2706657"/>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Smil</a:t>
            </a:r>
            <a:r>
              <a:rPr lang="en-GB" sz="3600" b="1" dirty="0">
                <a:solidFill>
                  <a:srgbClr val="E94E13"/>
                </a:solidFill>
                <a:latin typeface="Mali" panose="00000500000000000000" pitchFamily="2" charset="-34"/>
                <a:ea typeface="Roboto"/>
                <a:cs typeface="Mali" panose="00000500000000000000" pitchFamily="2" charset="-34"/>
                <a:sym typeface="Roboto"/>
              </a:rPr>
              <a:t>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6" name="Group 15">
            <a:extLst>
              <a:ext uri="{FF2B5EF4-FFF2-40B4-BE49-F238E27FC236}">
                <a16:creationId xmlns="" xmlns:a16="http://schemas.microsoft.com/office/drawing/2014/main" id="{30C57D81-EB03-E35E-3D40-521C6DF9AFC9}"/>
              </a:ext>
            </a:extLst>
          </p:cNvPr>
          <p:cNvGrpSpPr/>
          <p:nvPr/>
        </p:nvGrpSpPr>
        <p:grpSpPr>
          <a:xfrm>
            <a:off x="755650" y="3519510"/>
            <a:ext cx="7632700" cy="1446550"/>
            <a:chOff x="755650" y="3519510"/>
            <a:chExt cx="7632700" cy="1446550"/>
          </a:xfrm>
        </p:grpSpPr>
        <p:sp>
          <p:nvSpPr>
            <p:cNvPr id="57" name="Rectangle 56">
              <a:extLst>
                <a:ext uri="{FF2B5EF4-FFF2-40B4-BE49-F238E27FC236}">
                  <a16:creationId xmlns="" xmlns:a16="http://schemas.microsoft.com/office/drawing/2014/main" id="{7DEA15DC-D30A-E113-E199-755285C76638}"/>
                </a:ext>
              </a:extLst>
            </p:cNvPr>
            <p:cNvSpPr/>
            <p:nvPr/>
          </p:nvSpPr>
          <p:spPr>
            <a:xfrm>
              <a:off x="755650" y="3907420"/>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a:extLst>
                <a:ext uri="{FF2B5EF4-FFF2-40B4-BE49-F238E27FC236}">
                  <a16:creationId xmlns="" xmlns:a16="http://schemas.microsoft.com/office/drawing/2014/main" id="{276FBC1F-4B5E-6AA9-0BD0-06A9130B5EBF}"/>
                </a:ext>
              </a:extLst>
            </p:cNvPr>
            <p:cNvGrpSpPr/>
            <p:nvPr/>
          </p:nvGrpSpPr>
          <p:grpSpPr>
            <a:xfrm>
              <a:off x="4075195" y="3519510"/>
              <a:ext cx="993611" cy="1446550"/>
              <a:chOff x="4075195" y="2373082"/>
              <a:chExt cx="993611" cy="1446550"/>
            </a:xfrm>
          </p:grpSpPr>
          <p:sp>
            <p:nvSpPr>
              <p:cNvPr id="61" name="Oval 60">
                <a:extLst>
                  <a:ext uri="{FF2B5EF4-FFF2-40B4-BE49-F238E27FC236}">
                    <a16:creationId xmlns="" xmlns:a16="http://schemas.microsoft.com/office/drawing/2014/main" id="{4920608C-7BD3-B352-5114-CAF0F71D0FD5}"/>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 xmlns:a16="http://schemas.microsoft.com/office/drawing/2014/main" id="{EE3F4BE0-5FE3-EF28-40E7-19D39DFB7F45}"/>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59" name="TextBox 58">
            <a:extLst>
              <a:ext uri="{FF2B5EF4-FFF2-40B4-BE49-F238E27FC236}">
                <a16:creationId xmlns="" xmlns:a16="http://schemas.microsoft.com/office/drawing/2014/main" id="{32E7E08D-3828-3C87-0213-E33CD309B148}"/>
              </a:ext>
            </a:extLst>
          </p:cNvPr>
          <p:cNvSpPr txBox="1"/>
          <p:nvPr/>
        </p:nvSpPr>
        <p:spPr>
          <a:xfrm>
            <a:off x="795383" y="3963162"/>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Change</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0" name="TextBox 59">
            <a:extLst>
              <a:ext uri="{FF2B5EF4-FFF2-40B4-BE49-F238E27FC236}">
                <a16:creationId xmlns="" xmlns:a16="http://schemas.microsoft.com/office/drawing/2014/main" id="{69401684-80D9-C099-1531-C3AB9FFA711C}"/>
              </a:ext>
            </a:extLst>
          </p:cNvPr>
          <p:cNvSpPr txBox="1"/>
          <p:nvPr/>
        </p:nvSpPr>
        <p:spPr>
          <a:xfrm>
            <a:off x="5068542" y="3963162"/>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Chang</a:t>
            </a:r>
            <a:r>
              <a:rPr lang="en-GB" sz="3600" b="1" dirty="0">
                <a:solidFill>
                  <a:srgbClr val="E94E13"/>
                </a:solidFill>
                <a:latin typeface="Mali" panose="00000500000000000000" pitchFamily="2" charset="-34"/>
                <a:ea typeface="Roboto"/>
                <a:cs typeface="Mali" panose="00000500000000000000" pitchFamily="2" charset="-34"/>
                <a:sym typeface="Roboto"/>
              </a:rPr>
              <a:t>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5" name="Group 14">
            <a:extLst>
              <a:ext uri="{FF2B5EF4-FFF2-40B4-BE49-F238E27FC236}">
                <a16:creationId xmlns="" xmlns:a16="http://schemas.microsoft.com/office/drawing/2014/main" id="{201F0B92-6795-E16B-AE24-04FC0463682B}"/>
              </a:ext>
            </a:extLst>
          </p:cNvPr>
          <p:cNvGrpSpPr/>
          <p:nvPr/>
        </p:nvGrpSpPr>
        <p:grpSpPr>
          <a:xfrm>
            <a:off x="755650" y="4776016"/>
            <a:ext cx="7632700" cy="1446550"/>
            <a:chOff x="755650" y="4776016"/>
            <a:chExt cx="7632700" cy="1446550"/>
          </a:xfrm>
        </p:grpSpPr>
        <p:sp>
          <p:nvSpPr>
            <p:cNvPr id="64" name="Rectangle 63">
              <a:extLst>
                <a:ext uri="{FF2B5EF4-FFF2-40B4-BE49-F238E27FC236}">
                  <a16:creationId xmlns="" xmlns:a16="http://schemas.microsoft.com/office/drawing/2014/main" id="{0D810D9C-FC19-90E7-BE52-282E8D4B64F1}"/>
                </a:ext>
              </a:extLst>
            </p:cNvPr>
            <p:cNvSpPr/>
            <p:nvPr/>
          </p:nvSpPr>
          <p:spPr>
            <a:xfrm>
              <a:off x="755650" y="5163926"/>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 xmlns:a16="http://schemas.microsoft.com/office/drawing/2014/main" id="{A5E273EF-F7D6-2F2D-1A61-BB7A00669145}"/>
                </a:ext>
              </a:extLst>
            </p:cNvPr>
            <p:cNvGrpSpPr/>
            <p:nvPr/>
          </p:nvGrpSpPr>
          <p:grpSpPr>
            <a:xfrm>
              <a:off x="4075195" y="4776016"/>
              <a:ext cx="993611" cy="1446550"/>
              <a:chOff x="4075195" y="2373082"/>
              <a:chExt cx="993611" cy="1446550"/>
            </a:xfrm>
          </p:grpSpPr>
          <p:sp>
            <p:nvSpPr>
              <p:cNvPr id="68" name="Oval 67">
                <a:extLst>
                  <a:ext uri="{FF2B5EF4-FFF2-40B4-BE49-F238E27FC236}">
                    <a16:creationId xmlns="" xmlns:a16="http://schemas.microsoft.com/office/drawing/2014/main" id="{29E3DD89-CA88-9590-ED58-903886548583}"/>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 xmlns:a16="http://schemas.microsoft.com/office/drawing/2014/main" id="{9EA3E6D2-BE74-4A3D-0EA9-640D9E59A774}"/>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66" name="TextBox 65">
            <a:extLst>
              <a:ext uri="{FF2B5EF4-FFF2-40B4-BE49-F238E27FC236}">
                <a16:creationId xmlns="" xmlns:a16="http://schemas.microsoft.com/office/drawing/2014/main" id="{86ED9A12-AED8-3F51-5A7A-8EE65F09A349}"/>
              </a:ext>
            </a:extLst>
          </p:cNvPr>
          <p:cNvSpPr txBox="1"/>
          <p:nvPr/>
        </p:nvSpPr>
        <p:spPr>
          <a:xfrm>
            <a:off x="795383" y="5219668"/>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Love</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7" name="TextBox 66">
            <a:extLst>
              <a:ext uri="{FF2B5EF4-FFF2-40B4-BE49-F238E27FC236}">
                <a16:creationId xmlns="" xmlns:a16="http://schemas.microsoft.com/office/drawing/2014/main" id="{601FA394-E7B4-9663-EA20-0587B3BBB348}"/>
              </a:ext>
            </a:extLst>
          </p:cNvPr>
          <p:cNvSpPr txBox="1"/>
          <p:nvPr/>
        </p:nvSpPr>
        <p:spPr>
          <a:xfrm>
            <a:off x="5068542" y="5219668"/>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Lov</a:t>
            </a:r>
            <a:r>
              <a:rPr lang="en-GB" sz="3600" b="1" dirty="0">
                <a:solidFill>
                  <a:srgbClr val="E94E13"/>
                </a:solidFill>
                <a:latin typeface="Mali" panose="00000500000000000000" pitchFamily="2" charset="-34"/>
                <a:ea typeface="Roboto"/>
                <a:cs typeface="Mali" panose="00000500000000000000" pitchFamily="2" charset="-34"/>
                <a:sym typeface="Roboto"/>
              </a:rPr>
              <a:t>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spTree>
    <p:extLst>
      <p:ext uri="{BB962C8B-B14F-4D97-AF65-F5344CB8AC3E}">
        <p14:creationId xmlns:p14="http://schemas.microsoft.com/office/powerpoint/2010/main" val="197462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59" grpId="0"/>
      <p:bldP spid="60"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1777E-4F6F-AA1B-F5A2-6B966CDAC009}"/>
              </a:ext>
            </a:extLst>
          </p:cNvPr>
          <p:cNvSpPr>
            <a:spLocks noGrp="1"/>
          </p:cNvSpPr>
          <p:nvPr>
            <p:ph type="title"/>
          </p:nvPr>
        </p:nvSpPr>
        <p:spPr/>
        <p:txBody>
          <a:bodyPr/>
          <a:lstStyle/>
          <a:p>
            <a:r>
              <a:rPr lang="en-GB" sz="3100" dirty="0"/>
              <a:t>Quy </a:t>
            </a:r>
            <a:r>
              <a:rPr lang="en-GB" sz="3100" dirty="0" err="1"/>
              <a:t>tắc</a:t>
            </a:r>
            <a:r>
              <a:rPr lang="en-GB" sz="3100" dirty="0"/>
              <a:t> </a:t>
            </a:r>
            <a:r>
              <a:rPr lang="en-GB" sz="3100" dirty="0" err="1"/>
              <a:t>thêm</a:t>
            </a:r>
            <a:r>
              <a:rPr lang="en-GB" sz="3100" dirty="0"/>
              <a:t> </a:t>
            </a:r>
            <a:r>
              <a:rPr lang="en-GB" sz="3100" dirty="0" err="1"/>
              <a:t>đuôi</a:t>
            </a:r>
            <a:r>
              <a:rPr lang="en-GB" sz="3100" dirty="0"/>
              <a:t> –ed </a:t>
            </a:r>
            <a:r>
              <a:rPr lang="en-GB" sz="3100" dirty="0" err="1"/>
              <a:t>sau</a:t>
            </a:r>
            <a:r>
              <a:rPr lang="en-GB" sz="3100" dirty="0"/>
              <a:t> </a:t>
            </a:r>
            <a:r>
              <a:rPr lang="en-GB" sz="3100" dirty="0" err="1"/>
              <a:t>động</a:t>
            </a:r>
            <a:r>
              <a:rPr lang="en-GB" sz="3100" dirty="0"/>
              <a:t> </a:t>
            </a:r>
            <a:r>
              <a:rPr lang="en-GB" sz="3100" dirty="0" err="1"/>
              <a:t>từ</a:t>
            </a:r>
            <a:endParaRPr lang="en-GB" sz="3100" dirty="0"/>
          </a:p>
        </p:txBody>
      </p:sp>
      <p:sp>
        <p:nvSpPr>
          <p:cNvPr id="24" name="TextBox 23">
            <a:extLst>
              <a:ext uri="{FF2B5EF4-FFF2-40B4-BE49-F238E27FC236}">
                <a16:creationId xmlns="" xmlns:a16="http://schemas.microsoft.com/office/drawing/2014/main" id="{FBF387C3-AADE-278C-09B5-D6A8D7B15355}"/>
              </a:ext>
            </a:extLst>
          </p:cNvPr>
          <p:cNvSpPr txBox="1"/>
          <p:nvPr/>
        </p:nvSpPr>
        <p:spPr>
          <a:xfrm>
            <a:off x="967532" y="1914153"/>
            <a:ext cx="7208937" cy="338554"/>
          </a:xfrm>
          <a:prstGeom prst="rect">
            <a:avLst/>
          </a:prstGeom>
          <a:noFill/>
        </p:spPr>
        <p:txBody>
          <a:bodyPr wrap="square">
            <a:spAutoFit/>
          </a:bodyPr>
          <a:lstStyle/>
          <a:p>
            <a:pPr lvl="0">
              <a:buClr>
                <a:srgbClr val="000000"/>
              </a:buClr>
              <a:buSzPts val="1600"/>
            </a:pPr>
            <a:r>
              <a:rPr lang="vi-VN" sz="1600" b="1" dirty="0">
                <a:solidFill>
                  <a:schemeClr val="dk1"/>
                </a:solidFill>
                <a:latin typeface="Mali" panose="00000500000000000000" pitchFamily="2" charset="-34"/>
                <a:ea typeface="Roboto"/>
                <a:cs typeface="Mali" panose="00000500000000000000" pitchFamily="2" charset="-34"/>
                <a:sym typeface="Roboto"/>
              </a:rPr>
              <a:t>Động từ 1 âm tiết, kết thúc bằng “Nguyên âm + Phụ âm”.</a:t>
            </a:r>
          </a:p>
        </p:txBody>
      </p:sp>
      <p:grpSp>
        <p:nvGrpSpPr>
          <p:cNvPr id="17" name="Group 16">
            <a:extLst>
              <a:ext uri="{FF2B5EF4-FFF2-40B4-BE49-F238E27FC236}">
                <a16:creationId xmlns="" xmlns:a16="http://schemas.microsoft.com/office/drawing/2014/main" id="{6685B055-24EF-C283-747B-A3204A98FFDD}"/>
              </a:ext>
            </a:extLst>
          </p:cNvPr>
          <p:cNvGrpSpPr/>
          <p:nvPr/>
        </p:nvGrpSpPr>
        <p:grpSpPr>
          <a:xfrm>
            <a:off x="755650" y="2263005"/>
            <a:ext cx="7632700" cy="1446550"/>
            <a:chOff x="755650" y="2263005"/>
            <a:chExt cx="7632700" cy="1446550"/>
          </a:xfrm>
        </p:grpSpPr>
        <p:sp>
          <p:nvSpPr>
            <p:cNvPr id="25" name="Rectangle 24">
              <a:extLst>
                <a:ext uri="{FF2B5EF4-FFF2-40B4-BE49-F238E27FC236}">
                  <a16:creationId xmlns="" xmlns:a16="http://schemas.microsoft.com/office/drawing/2014/main" id="{5FB57942-162C-3D69-D5AB-6FA9DC0C7D95}"/>
                </a:ext>
              </a:extLst>
            </p:cNvPr>
            <p:cNvSpPr/>
            <p:nvPr/>
          </p:nvSpPr>
          <p:spPr>
            <a:xfrm>
              <a:off x="755650" y="2650915"/>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 xmlns:a16="http://schemas.microsoft.com/office/drawing/2014/main" id="{DA85B4DF-6736-B866-F4C9-353DDEC4FBD9}"/>
                </a:ext>
              </a:extLst>
            </p:cNvPr>
            <p:cNvGrpSpPr/>
            <p:nvPr/>
          </p:nvGrpSpPr>
          <p:grpSpPr>
            <a:xfrm>
              <a:off x="4075195" y="2263005"/>
              <a:ext cx="993611" cy="1446550"/>
              <a:chOff x="4075195" y="2373082"/>
              <a:chExt cx="993611" cy="1446550"/>
            </a:xfrm>
          </p:grpSpPr>
          <p:sp>
            <p:nvSpPr>
              <p:cNvPr id="27" name="Oval 26">
                <a:extLst>
                  <a:ext uri="{FF2B5EF4-FFF2-40B4-BE49-F238E27FC236}">
                    <a16:creationId xmlns="" xmlns:a16="http://schemas.microsoft.com/office/drawing/2014/main" id="{85E52B1C-0383-126E-48E1-8A08F301083F}"/>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 xmlns:a16="http://schemas.microsoft.com/office/drawing/2014/main" id="{473547FB-DC2C-178B-443F-DFC345407DF7}"/>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29" name="TextBox 28">
            <a:extLst>
              <a:ext uri="{FF2B5EF4-FFF2-40B4-BE49-F238E27FC236}">
                <a16:creationId xmlns="" xmlns:a16="http://schemas.microsoft.com/office/drawing/2014/main" id="{10EEAA4D-29C7-2F2F-F0BC-58F809F496ED}"/>
              </a:ext>
            </a:extLst>
          </p:cNvPr>
          <p:cNvSpPr txBox="1"/>
          <p:nvPr/>
        </p:nvSpPr>
        <p:spPr>
          <a:xfrm>
            <a:off x="795383" y="2706657"/>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Stop</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34" name="TextBox 33">
            <a:extLst>
              <a:ext uri="{FF2B5EF4-FFF2-40B4-BE49-F238E27FC236}">
                <a16:creationId xmlns="" xmlns:a16="http://schemas.microsoft.com/office/drawing/2014/main" id="{A1FFCBB7-7CC9-7FD6-3D54-925D9AFB6EE7}"/>
              </a:ext>
            </a:extLst>
          </p:cNvPr>
          <p:cNvSpPr txBox="1"/>
          <p:nvPr/>
        </p:nvSpPr>
        <p:spPr>
          <a:xfrm>
            <a:off x="5068542" y="2706657"/>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Stop</a:t>
            </a:r>
            <a:r>
              <a:rPr lang="en-GB" sz="3600" b="1" dirty="0">
                <a:solidFill>
                  <a:srgbClr val="E94E13"/>
                </a:solidFill>
                <a:latin typeface="Mali" panose="00000500000000000000" pitchFamily="2" charset="-34"/>
                <a:ea typeface="Roboto"/>
                <a:cs typeface="Mali" panose="00000500000000000000" pitchFamily="2" charset="-34"/>
                <a:sym typeface="Roboto"/>
              </a:rPr>
              <a:t>ped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6" name="Group 15">
            <a:extLst>
              <a:ext uri="{FF2B5EF4-FFF2-40B4-BE49-F238E27FC236}">
                <a16:creationId xmlns="" xmlns:a16="http://schemas.microsoft.com/office/drawing/2014/main" id="{30C57D81-EB03-E35E-3D40-521C6DF9AFC9}"/>
              </a:ext>
            </a:extLst>
          </p:cNvPr>
          <p:cNvGrpSpPr/>
          <p:nvPr/>
        </p:nvGrpSpPr>
        <p:grpSpPr>
          <a:xfrm>
            <a:off x="755650" y="3519510"/>
            <a:ext cx="7632700" cy="1446550"/>
            <a:chOff x="755650" y="3519510"/>
            <a:chExt cx="7632700" cy="1446550"/>
          </a:xfrm>
        </p:grpSpPr>
        <p:sp>
          <p:nvSpPr>
            <p:cNvPr id="57" name="Rectangle 56">
              <a:extLst>
                <a:ext uri="{FF2B5EF4-FFF2-40B4-BE49-F238E27FC236}">
                  <a16:creationId xmlns="" xmlns:a16="http://schemas.microsoft.com/office/drawing/2014/main" id="{7DEA15DC-D30A-E113-E199-755285C76638}"/>
                </a:ext>
              </a:extLst>
            </p:cNvPr>
            <p:cNvSpPr/>
            <p:nvPr/>
          </p:nvSpPr>
          <p:spPr>
            <a:xfrm>
              <a:off x="755650" y="3907420"/>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a:extLst>
                <a:ext uri="{FF2B5EF4-FFF2-40B4-BE49-F238E27FC236}">
                  <a16:creationId xmlns="" xmlns:a16="http://schemas.microsoft.com/office/drawing/2014/main" id="{276FBC1F-4B5E-6AA9-0BD0-06A9130B5EBF}"/>
                </a:ext>
              </a:extLst>
            </p:cNvPr>
            <p:cNvGrpSpPr/>
            <p:nvPr/>
          </p:nvGrpSpPr>
          <p:grpSpPr>
            <a:xfrm>
              <a:off x="4075195" y="3519510"/>
              <a:ext cx="993611" cy="1446550"/>
              <a:chOff x="4075195" y="2373082"/>
              <a:chExt cx="993611" cy="1446550"/>
            </a:xfrm>
          </p:grpSpPr>
          <p:sp>
            <p:nvSpPr>
              <p:cNvPr id="61" name="Oval 60">
                <a:extLst>
                  <a:ext uri="{FF2B5EF4-FFF2-40B4-BE49-F238E27FC236}">
                    <a16:creationId xmlns="" xmlns:a16="http://schemas.microsoft.com/office/drawing/2014/main" id="{4920608C-7BD3-B352-5114-CAF0F71D0FD5}"/>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 xmlns:a16="http://schemas.microsoft.com/office/drawing/2014/main" id="{EE3F4BE0-5FE3-EF28-40E7-19D39DFB7F45}"/>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59" name="TextBox 58">
            <a:extLst>
              <a:ext uri="{FF2B5EF4-FFF2-40B4-BE49-F238E27FC236}">
                <a16:creationId xmlns="" xmlns:a16="http://schemas.microsoft.com/office/drawing/2014/main" id="{32E7E08D-3828-3C87-0213-E33CD309B148}"/>
              </a:ext>
            </a:extLst>
          </p:cNvPr>
          <p:cNvSpPr txBox="1"/>
          <p:nvPr/>
        </p:nvSpPr>
        <p:spPr>
          <a:xfrm>
            <a:off x="795383" y="3963162"/>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Hug</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0" name="TextBox 59">
            <a:extLst>
              <a:ext uri="{FF2B5EF4-FFF2-40B4-BE49-F238E27FC236}">
                <a16:creationId xmlns="" xmlns:a16="http://schemas.microsoft.com/office/drawing/2014/main" id="{69401684-80D9-C099-1531-C3AB9FFA711C}"/>
              </a:ext>
            </a:extLst>
          </p:cNvPr>
          <p:cNvSpPr txBox="1"/>
          <p:nvPr/>
        </p:nvSpPr>
        <p:spPr>
          <a:xfrm>
            <a:off x="5068542" y="3963162"/>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Hug</a:t>
            </a:r>
            <a:r>
              <a:rPr lang="en-GB" sz="3600" b="1" dirty="0">
                <a:solidFill>
                  <a:srgbClr val="E94E13"/>
                </a:solidFill>
                <a:latin typeface="Mali" panose="00000500000000000000" pitchFamily="2" charset="-34"/>
                <a:ea typeface="Roboto"/>
                <a:cs typeface="Mali" panose="00000500000000000000" pitchFamily="2" charset="-34"/>
                <a:sym typeface="Roboto"/>
              </a:rPr>
              <a:t>ged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grpSp>
        <p:nvGrpSpPr>
          <p:cNvPr id="15" name="Group 14">
            <a:extLst>
              <a:ext uri="{FF2B5EF4-FFF2-40B4-BE49-F238E27FC236}">
                <a16:creationId xmlns="" xmlns:a16="http://schemas.microsoft.com/office/drawing/2014/main" id="{201F0B92-6795-E16B-AE24-04FC0463682B}"/>
              </a:ext>
            </a:extLst>
          </p:cNvPr>
          <p:cNvGrpSpPr/>
          <p:nvPr/>
        </p:nvGrpSpPr>
        <p:grpSpPr>
          <a:xfrm>
            <a:off x="755650" y="4776016"/>
            <a:ext cx="7632700" cy="1446550"/>
            <a:chOff x="755650" y="4776016"/>
            <a:chExt cx="7632700" cy="1446550"/>
          </a:xfrm>
        </p:grpSpPr>
        <p:sp>
          <p:nvSpPr>
            <p:cNvPr id="64" name="Rectangle 63">
              <a:extLst>
                <a:ext uri="{FF2B5EF4-FFF2-40B4-BE49-F238E27FC236}">
                  <a16:creationId xmlns="" xmlns:a16="http://schemas.microsoft.com/office/drawing/2014/main" id="{0D810D9C-FC19-90E7-BE52-282E8D4B64F1}"/>
                </a:ext>
              </a:extLst>
            </p:cNvPr>
            <p:cNvSpPr/>
            <p:nvPr/>
          </p:nvSpPr>
          <p:spPr>
            <a:xfrm>
              <a:off x="755650" y="5163926"/>
              <a:ext cx="7632700" cy="757815"/>
            </a:xfrm>
            <a:prstGeom prst="rect">
              <a:avLst/>
            </a:prstGeom>
            <a:solidFill>
              <a:schemeClr val="bg1"/>
            </a:solidFill>
            <a:ln w="5715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 xmlns:a16="http://schemas.microsoft.com/office/drawing/2014/main" id="{A5E273EF-F7D6-2F2D-1A61-BB7A00669145}"/>
                </a:ext>
              </a:extLst>
            </p:cNvPr>
            <p:cNvGrpSpPr/>
            <p:nvPr/>
          </p:nvGrpSpPr>
          <p:grpSpPr>
            <a:xfrm>
              <a:off x="4075195" y="4776016"/>
              <a:ext cx="993611" cy="1446550"/>
              <a:chOff x="4075195" y="2373082"/>
              <a:chExt cx="993611" cy="1446550"/>
            </a:xfrm>
          </p:grpSpPr>
          <p:sp>
            <p:nvSpPr>
              <p:cNvPr id="68" name="Oval 67">
                <a:extLst>
                  <a:ext uri="{FF2B5EF4-FFF2-40B4-BE49-F238E27FC236}">
                    <a16:creationId xmlns="" xmlns:a16="http://schemas.microsoft.com/office/drawing/2014/main" id="{29E3DD89-CA88-9590-ED58-903886548583}"/>
                  </a:ext>
                </a:extLst>
              </p:cNvPr>
              <p:cNvSpPr/>
              <p:nvPr/>
            </p:nvSpPr>
            <p:spPr>
              <a:xfrm>
                <a:off x="4075195" y="2643094"/>
                <a:ext cx="993611" cy="993611"/>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 xmlns:a16="http://schemas.microsoft.com/office/drawing/2014/main" id="{9EA3E6D2-BE74-4A3D-0EA9-640D9E59A774}"/>
                  </a:ext>
                </a:extLst>
              </p:cNvPr>
              <p:cNvSpPr txBox="1"/>
              <p:nvPr/>
            </p:nvSpPr>
            <p:spPr>
              <a:xfrm>
                <a:off x="4180330" y="2373082"/>
                <a:ext cx="783340" cy="1446550"/>
              </a:xfrm>
              <a:prstGeom prst="rect">
                <a:avLst/>
              </a:prstGeom>
              <a:noFill/>
            </p:spPr>
            <p:txBody>
              <a:bodyPr wrap="square" rtlCol="0">
                <a:spAutoFit/>
              </a:bodyPr>
              <a:lstStyle/>
              <a:p>
                <a:r>
                  <a:rPr lang="en-GB" sz="8800" b="1" dirty="0">
                    <a:solidFill>
                      <a:schemeClr val="bg1"/>
                    </a:solidFill>
                    <a:latin typeface="Mali" panose="00000500000000000000" pitchFamily="2" charset="-34"/>
                    <a:cs typeface="Mali" panose="00000500000000000000" pitchFamily="2" charset="-34"/>
                  </a:rPr>
                  <a:t>=</a:t>
                </a:r>
                <a:endParaRPr lang="en-GB" sz="4000" b="1" dirty="0">
                  <a:solidFill>
                    <a:schemeClr val="bg1"/>
                  </a:solidFill>
                  <a:latin typeface="Mali" panose="00000500000000000000" pitchFamily="2" charset="-34"/>
                  <a:cs typeface="Mali" panose="00000500000000000000" pitchFamily="2" charset="-34"/>
                </a:endParaRPr>
              </a:p>
            </p:txBody>
          </p:sp>
        </p:grpSp>
      </p:grpSp>
      <p:sp>
        <p:nvSpPr>
          <p:cNvPr id="66" name="TextBox 65">
            <a:extLst>
              <a:ext uri="{FF2B5EF4-FFF2-40B4-BE49-F238E27FC236}">
                <a16:creationId xmlns="" xmlns:a16="http://schemas.microsoft.com/office/drawing/2014/main" id="{86ED9A12-AED8-3F51-5A7A-8EE65F09A349}"/>
              </a:ext>
            </a:extLst>
          </p:cNvPr>
          <p:cNvSpPr txBox="1"/>
          <p:nvPr/>
        </p:nvSpPr>
        <p:spPr>
          <a:xfrm>
            <a:off x="795383" y="5219668"/>
            <a:ext cx="3279547" cy="646331"/>
          </a:xfrm>
          <a:prstGeom prst="rect">
            <a:avLst/>
          </a:prstGeom>
          <a:noFill/>
        </p:spPr>
        <p:txBody>
          <a:bodyPr wrap="square">
            <a:spAutoFit/>
          </a:bodyPr>
          <a:lstStyle/>
          <a:p>
            <a:pPr lvl="0" algn="ctr">
              <a:buClr>
                <a:srgbClr val="000000"/>
              </a:buClr>
              <a:buSzPts val="3200"/>
            </a:pPr>
            <a:r>
              <a:rPr lang="en-GB" sz="3600" b="1" dirty="0">
                <a:solidFill>
                  <a:schemeClr val="dk1"/>
                </a:solidFill>
                <a:latin typeface="Mali" panose="00000500000000000000" pitchFamily="2" charset="-34"/>
                <a:ea typeface="Roboto"/>
                <a:cs typeface="Mali" panose="00000500000000000000" pitchFamily="2" charset="-34"/>
                <a:sym typeface="Roboto"/>
              </a:rPr>
              <a:t>Rub</a:t>
            </a:r>
            <a:endParaRPr lang="en-GB" sz="2000" b="1" dirty="0">
              <a:solidFill>
                <a:schemeClr val="dk1"/>
              </a:solidFill>
              <a:latin typeface="Mali" panose="00000500000000000000" pitchFamily="2" charset="-34"/>
              <a:ea typeface="Roboto"/>
              <a:cs typeface="Mali" panose="00000500000000000000" pitchFamily="2" charset="-34"/>
              <a:sym typeface="Roboto"/>
            </a:endParaRPr>
          </a:p>
        </p:txBody>
      </p:sp>
      <p:sp>
        <p:nvSpPr>
          <p:cNvPr id="67" name="TextBox 66">
            <a:extLst>
              <a:ext uri="{FF2B5EF4-FFF2-40B4-BE49-F238E27FC236}">
                <a16:creationId xmlns="" xmlns:a16="http://schemas.microsoft.com/office/drawing/2014/main" id="{601FA394-E7B4-9663-EA20-0587B3BBB348}"/>
              </a:ext>
            </a:extLst>
          </p:cNvPr>
          <p:cNvSpPr txBox="1"/>
          <p:nvPr/>
        </p:nvSpPr>
        <p:spPr>
          <a:xfrm>
            <a:off x="5068542" y="5219668"/>
            <a:ext cx="3280075" cy="646331"/>
          </a:xfrm>
          <a:prstGeom prst="rect">
            <a:avLst/>
          </a:prstGeom>
          <a:noFill/>
        </p:spPr>
        <p:txBody>
          <a:bodyPr wrap="square">
            <a:spAutoFit/>
          </a:bodyPr>
          <a:lstStyle/>
          <a:p>
            <a:pPr lvl="0" algn="ctr">
              <a:buClr>
                <a:srgbClr val="000000"/>
              </a:buClr>
              <a:buSzPts val="3600"/>
            </a:pPr>
            <a:r>
              <a:rPr lang="en-GB" sz="3600" b="1" dirty="0">
                <a:solidFill>
                  <a:schemeClr val="dk1"/>
                </a:solidFill>
                <a:latin typeface="Mali" panose="00000500000000000000" pitchFamily="2" charset="-34"/>
                <a:ea typeface="Roboto"/>
                <a:cs typeface="Mali" panose="00000500000000000000" pitchFamily="2" charset="-34"/>
                <a:sym typeface="Roboto"/>
              </a:rPr>
              <a:t>Rub</a:t>
            </a:r>
            <a:r>
              <a:rPr lang="en-GB" sz="3600" b="1" dirty="0">
                <a:solidFill>
                  <a:srgbClr val="E94E13"/>
                </a:solidFill>
                <a:latin typeface="Mali" panose="00000500000000000000" pitchFamily="2" charset="-34"/>
                <a:ea typeface="Roboto"/>
                <a:cs typeface="Mali" panose="00000500000000000000" pitchFamily="2" charset="-34"/>
                <a:sym typeface="Roboto"/>
              </a:rPr>
              <a:t>bed</a:t>
            </a:r>
            <a:endParaRPr lang="en-GB" sz="2000" b="1" dirty="0">
              <a:solidFill>
                <a:srgbClr val="E94E13"/>
              </a:solidFill>
              <a:latin typeface="Mali" panose="00000500000000000000" pitchFamily="2" charset="-34"/>
              <a:ea typeface="Roboto"/>
              <a:cs typeface="Mali" panose="00000500000000000000" pitchFamily="2" charset="-34"/>
              <a:sym typeface="Roboto"/>
            </a:endParaRPr>
          </a:p>
        </p:txBody>
      </p:sp>
    </p:spTree>
    <p:extLst>
      <p:ext uri="{BB962C8B-B14F-4D97-AF65-F5344CB8AC3E}">
        <p14:creationId xmlns:p14="http://schemas.microsoft.com/office/powerpoint/2010/main" val="25371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59" grpId="0"/>
      <p:bldP spid="60" grpId="0"/>
      <p:bldP spid="66" grpId="0"/>
      <p:bldP spid="67" grpId="0"/>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478</TotalTime>
  <Words>1328</Words>
  <Application>Microsoft Office PowerPoint</Application>
  <PresentationFormat>On-screen Show (4:3)</PresentationFormat>
  <Paragraphs>203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Mali</vt:lpstr>
      <vt:lpstr>Roboto</vt:lpstr>
      <vt:lpstr>Calibri</vt:lpstr>
      <vt:lpstr>Times New Roman</vt:lpstr>
      <vt:lpstr>UTM Swiss Condensed</vt:lpstr>
      <vt:lpstr>Twinkl</vt:lpstr>
      <vt:lpstr>Arial</vt:lpstr>
      <vt:lpstr>Slide Layouts</vt:lpstr>
      <vt:lpstr>HIỆN TẠI HOÀN THÀNH</vt:lpstr>
      <vt:lpstr>Thì hiện tại hoàn thành – Present Perfect</vt:lpstr>
      <vt:lpstr>Thì hiện tại hoàn thành – Present Perfect</vt:lpstr>
      <vt:lpstr>Thì hiện tại hoàn thành – Present Perfect</vt:lpstr>
      <vt:lpstr>Cách phân biệt Since - For</vt:lpstr>
      <vt:lpstr>Công thức của thì hiện tại hoàn thành</vt:lpstr>
      <vt:lpstr>Quy tắc thêm đuôi –ed sau động từ</vt:lpstr>
      <vt:lpstr>Quy tắc thêm đuôi –ed sau động từ</vt:lpstr>
      <vt:lpstr>Quy tắc thêm đuôi –ed sau động từ</vt:lpstr>
      <vt:lpstr>Quy tắc thêm đuôi –ed sau động từ</vt:lpstr>
      <vt:lpstr>Quy tắc thêm đuôi –ed sau động từ</vt:lpstr>
      <vt:lpstr>Quy tắc thêm đuôi –ed sau động từ</vt:lpstr>
      <vt:lpstr>Động từ bất quy tắc</vt:lpstr>
      <vt:lpstr>Dấu hiệu nhận biết</vt:lpstr>
      <vt:lpstr>PowerPoint Presentation</vt:lpstr>
      <vt:lpstr>Chia động từ ở thì hiện tại hoàn thành</vt:lpstr>
      <vt:lpstr>Tìm cặp từ </vt:lpstr>
      <vt:lpstr>Luyện tập đặt câu</vt:lpstr>
      <vt:lpstr>Nối câu tương ứng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SAMWATEK 22</cp:lastModifiedBy>
  <cp:revision>54</cp:revision>
  <dcterms:created xsi:type="dcterms:W3CDTF">2022-05-20T09:09:51Z</dcterms:created>
  <dcterms:modified xsi:type="dcterms:W3CDTF">2025-07-29T02:00:28Z</dcterms:modified>
</cp:coreProperties>
</file>